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7"/>
  </p:notesMasterIdLst>
  <p:sldIdLst>
    <p:sldId id="256" r:id="rId2"/>
    <p:sldId id="257" r:id="rId3"/>
    <p:sldId id="258" r:id="rId4"/>
    <p:sldId id="259" r:id="rId5"/>
    <p:sldId id="260" r:id="rId6"/>
    <p:sldId id="261" r:id="rId7"/>
    <p:sldId id="458" r:id="rId8"/>
    <p:sldId id="937" r:id="rId9"/>
    <p:sldId id="938" r:id="rId10"/>
    <p:sldId id="939" r:id="rId11"/>
    <p:sldId id="940" r:id="rId12"/>
    <p:sldId id="941" r:id="rId13"/>
    <p:sldId id="942" r:id="rId14"/>
    <p:sldId id="943" r:id="rId15"/>
    <p:sldId id="934" r:id="rId16"/>
    <p:sldId id="333" r:id="rId17"/>
    <p:sldId id="935" r:id="rId18"/>
    <p:sldId id="945" r:id="rId19"/>
    <p:sldId id="946" r:id="rId20"/>
    <p:sldId id="947" r:id="rId21"/>
    <p:sldId id="948" r:id="rId22"/>
    <p:sldId id="949" r:id="rId23"/>
    <p:sldId id="950" r:id="rId24"/>
    <p:sldId id="951" r:id="rId25"/>
    <p:sldId id="952" r:id="rId26"/>
    <p:sldId id="954" r:id="rId27"/>
    <p:sldId id="953" r:id="rId28"/>
    <p:sldId id="955" r:id="rId29"/>
    <p:sldId id="956" r:id="rId30"/>
    <p:sldId id="957" r:id="rId31"/>
    <p:sldId id="958" r:id="rId32"/>
    <p:sldId id="959" r:id="rId33"/>
    <p:sldId id="960" r:id="rId34"/>
    <p:sldId id="961" r:id="rId35"/>
    <p:sldId id="963" r:id="rId36"/>
    <p:sldId id="962" r:id="rId37"/>
    <p:sldId id="964" r:id="rId38"/>
    <p:sldId id="965" r:id="rId39"/>
    <p:sldId id="966" r:id="rId40"/>
    <p:sldId id="967" r:id="rId41"/>
    <p:sldId id="968" r:id="rId42"/>
    <p:sldId id="969" r:id="rId43"/>
    <p:sldId id="971" r:id="rId44"/>
    <p:sldId id="970" r:id="rId45"/>
    <p:sldId id="972" r:id="rId46"/>
    <p:sldId id="973" r:id="rId47"/>
    <p:sldId id="974" r:id="rId48"/>
    <p:sldId id="975" r:id="rId49"/>
    <p:sldId id="976" r:id="rId50"/>
    <p:sldId id="982" r:id="rId51"/>
    <p:sldId id="977" r:id="rId52"/>
    <p:sldId id="979" r:id="rId53"/>
    <p:sldId id="980" r:id="rId54"/>
    <p:sldId id="981" r:id="rId55"/>
    <p:sldId id="983" r:id="rId56"/>
    <p:sldId id="984" r:id="rId57"/>
    <p:sldId id="985" r:id="rId58"/>
    <p:sldId id="986" r:id="rId59"/>
    <p:sldId id="987" r:id="rId60"/>
    <p:sldId id="988" r:id="rId61"/>
    <p:sldId id="989" r:id="rId62"/>
    <p:sldId id="899" r:id="rId63"/>
    <p:sldId id="990" r:id="rId64"/>
    <p:sldId id="991" r:id="rId65"/>
    <p:sldId id="992" r:id="rId66"/>
    <p:sldId id="993" r:id="rId67"/>
    <p:sldId id="994" r:id="rId68"/>
    <p:sldId id="995" r:id="rId69"/>
    <p:sldId id="996" r:id="rId70"/>
    <p:sldId id="997" r:id="rId71"/>
    <p:sldId id="998" r:id="rId72"/>
    <p:sldId id="999" r:id="rId73"/>
    <p:sldId id="936" r:id="rId74"/>
    <p:sldId id="944" r:id="rId75"/>
    <p:sldId id="856" r:id="rId7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E795FE-59DF-5E4C-B85C-3A8B706A8AD4}" v="1" dt="2026-09-02T16:44:30.2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62"/>
    <p:restoredTop sz="67152"/>
  </p:normalViewPr>
  <p:slideViewPr>
    <p:cSldViewPr snapToGrid="0">
      <p:cViewPr varScale="1">
        <p:scale>
          <a:sx n="69" d="100"/>
          <a:sy n="69" d="100"/>
        </p:scale>
        <p:origin x="172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Biedebach" userId="444f708c-2615-4f66-9dd4-27e6c6272871" providerId="ADAL" clId="{7FE795FE-59DF-5E4C-B85C-3A8B706A8AD4}"/>
    <pc:docChg chg="custSel addSld delSld modSld">
      <pc:chgData name="Brian Biedebach" userId="444f708c-2615-4f66-9dd4-27e6c6272871" providerId="ADAL" clId="{7FE795FE-59DF-5E4C-B85C-3A8B706A8AD4}" dt="2026-09-02T18:20:44.653" v="245" actId="20577"/>
      <pc:docMkLst>
        <pc:docMk/>
      </pc:docMkLst>
      <pc:sldChg chg="del">
        <pc:chgData name="Brian Biedebach" userId="444f708c-2615-4f66-9dd4-27e6c6272871" providerId="ADAL" clId="{7FE795FE-59DF-5E4C-B85C-3A8B706A8AD4}" dt="2026-09-02T16:28:50.666" v="0" actId="2696"/>
        <pc:sldMkLst>
          <pc:docMk/>
          <pc:sldMk cId="3832385757" sldId="262"/>
        </pc:sldMkLst>
      </pc:sldChg>
      <pc:sldChg chg="modNotesTx">
        <pc:chgData name="Brian Biedebach" userId="444f708c-2615-4f66-9dd4-27e6c6272871" providerId="ADAL" clId="{7FE795FE-59DF-5E4C-B85C-3A8B706A8AD4}" dt="2026-09-02T16:29:19.007" v="17" actId="20577"/>
        <pc:sldMkLst>
          <pc:docMk/>
          <pc:sldMk cId="2317452120" sldId="938"/>
        </pc:sldMkLst>
      </pc:sldChg>
      <pc:sldChg chg="modSp mod">
        <pc:chgData name="Brian Biedebach" userId="444f708c-2615-4f66-9dd4-27e6c6272871" providerId="ADAL" clId="{7FE795FE-59DF-5E4C-B85C-3A8B706A8AD4}" dt="2026-09-02T16:32:07.470" v="26" actId="20577"/>
        <pc:sldMkLst>
          <pc:docMk/>
          <pc:sldMk cId="3731342720" sldId="945"/>
        </pc:sldMkLst>
        <pc:spChg chg="mod">
          <ac:chgData name="Brian Biedebach" userId="444f708c-2615-4f66-9dd4-27e6c6272871" providerId="ADAL" clId="{7FE795FE-59DF-5E4C-B85C-3A8B706A8AD4}" dt="2026-09-02T16:32:07.470" v="26" actId="20577"/>
          <ac:spMkLst>
            <pc:docMk/>
            <pc:sldMk cId="3731342720" sldId="945"/>
            <ac:spMk id="6" creationId="{54BB6081-6F88-C675-4B85-A9BDE2F8E532}"/>
          </ac:spMkLst>
        </pc:spChg>
      </pc:sldChg>
      <pc:sldChg chg="modSp mod">
        <pc:chgData name="Brian Biedebach" userId="444f708c-2615-4f66-9dd4-27e6c6272871" providerId="ADAL" clId="{7FE795FE-59DF-5E4C-B85C-3A8B706A8AD4}" dt="2026-09-02T18:20:44.653" v="245" actId="20577"/>
        <pc:sldMkLst>
          <pc:docMk/>
          <pc:sldMk cId="2942907861" sldId="947"/>
        </pc:sldMkLst>
        <pc:spChg chg="mod">
          <ac:chgData name="Brian Biedebach" userId="444f708c-2615-4f66-9dd4-27e6c6272871" providerId="ADAL" clId="{7FE795FE-59DF-5E4C-B85C-3A8B706A8AD4}" dt="2026-09-02T18:20:44.653" v="245" actId="20577"/>
          <ac:spMkLst>
            <pc:docMk/>
            <pc:sldMk cId="2942907861" sldId="947"/>
            <ac:spMk id="6" creationId="{8A8BBD80-4CC0-6C2D-DABE-9E9AD2750851}"/>
          </ac:spMkLst>
        </pc:spChg>
      </pc:sldChg>
      <pc:sldChg chg="modSp mod">
        <pc:chgData name="Brian Biedebach" userId="444f708c-2615-4f66-9dd4-27e6c6272871" providerId="ADAL" clId="{7FE795FE-59DF-5E4C-B85C-3A8B706A8AD4}" dt="2026-09-02T16:33:08.065" v="35" actId="20577"/>
        <pc:sldMkLst>
          <pc:docMk/>
          <pc:sldMk cId="2053907292" sldId="950"/>
        </pc:sldMkLst>
        <pc:spChg chg="mod">
          <ac:chgData name="Brian Biedebach" userId="444f708c-2615-4f66-9dd4-27e6c6272871" providerId="ADAL" clId="{7FE795FE-59DF-5E4C-B85C-3A8B706A8AD4}" dt="2026-09-02T16:33:08.065" v="35" actId="20577"/>
          <ac:spMkLst>
            <pc:docMk/>
            <pc:sldMk cId="2053907292" sldId="950"/>
            <ac:spMk id="6" creationId="{96A0BD27-23BC-45EC-5819-2C0508D6BB8E}"/>
          </ac:spMkLst>
        </pc:spChg>
      </pc:sldChg>
      <pc:sldChg chg="modSp mod">
        <pc:chgData name="Brian Biedebach" userId="444f708c-2615-4f66-9dd4-27e6c6272871" providerId="ADAL" clId="{7FE795FE-59DF-5E4C-B85C-3A8B706A8AD4}" dt="2026-09-02T16:33:17.406" v="38" actId="20577"/>
        <pc:sldMkLst>
          <pc:docMk/>
          <pc:sldMk cId="3774023934" sldId="951"/>
        </pc:sldMkLst>
        <pc:spChg chg="mod">
          <ac:chgData name="Brian Biedebach" userId="444f708c-2615-4f66-9dd4-27e6c6272871" providerId="ADAL" clId="{7FE795FE-59DF-5E4C-B85C-3A8B706A8AD4}" dt="2026-09-02T16:33:17.406" v="38" actId="20577"/>
          <ac:spMkLst>
            <pc:docMk/>
            <pc:sldMk cId="3774023934" sldId="951"/>
            <ac:spMk id="6" creationId="{BCEB8653-6097-DA1C-4806-6B53131A8606}"/>
          </ac:spMkLst>
        </pc:spChg>
      </pc:sldChg>
      <pc:sldChg chg="modSp mod">
        <pc:chgData name="Brian Biedebach" userId="444f708c-2615-4f66-9dd4-27e6c6272871" providerId="ADAL" clId="{7FE795FE-59DF-5E4C-B85C-3A8B706A8AD4}" dt="2026-09-02T16:33:25.555" v="41" actId="20577"/>
        <pc:sldMkLst>
          <pc:docMk/>
          <pc:sldMk cId="2537590239" sldId="952"/>
        </pc:sldMkLst>
        <pc:spChg chg="mod">
          <ac:chgData name="Brian Biedebach" userId="444f708c-2615-4f66-9dd4-27e6c6272871" providerId="ADAL" clId="{7FE795FE-59DF-5E4C-B85C-3A8B706A8AD4}" dt="2026-09-02T16:33:25.555" v="41" actId="20577"/>
          <ac:spMkLst>
            <pc:docMk/>
            <pc:sldMk cId="2537590239" sldId="952"/>
            <ac:spMk id="6" creationId="{D7949D9A-232F-CDCB-09A0-08FD568F0FE7}"/>
          </ac:spMkLst>
        </pc:spChg>
      </pc:sldChg>
      <pc:sldChg chg="modSp mod">
        <pc:chgData name="Brian Biedebach" userId="444f708c-2615-4f66-9dd4-27e6c6272871" providerId="ADAL" clId="{7FE795FE-59DF-5E4C-B85C-3A8B706A8AD4}" dt="2026-09-02T16:33:50.163" v="43" actId="20577"/>
        <pc:sldMkLst>
          <pc:docMk/>
          <pc:sldMk cId="1526990573" sldId="957"/>
        </pc:sldMkLst>
        <pc:spChg chg="mod">
          <ac:chgData name="Brian Biedebach" userId="444f708c-2615-4f66-9dd4-27e6c6272871" providerId="ADAL" clId="{7FE795FE-59DF-5E4C-B85C-3A8B706A8AD4}" dt="2026-09-02T16:33:50.163" v="43" actId="20577"/>
          <ac:spMkLst>
            <pc:docMk/>
            <pc:sldMk cId="1526990573" sldId="957"/>
            <ac:spMk id="6" creationId="{D7696401-5BE7-F18F-998B-9321839D0B05}"/>
          </ac:spMkLst>
        </pc:spChg>
      </pc:sldChg>
      <pc:sldChg chg="modSp mod">
        <pc:chgData name="Brian Biedebach" userId="444f708c-2615-4f66-9dd4-27e6c6272871" providerId="ADAL" clId="{7FE795FE-59DF-5E4C-B85C-3A8B706A8AD4}" dt="2026-09-02T16:34:07.974" v="48" actId="20577"/>
        <pc:sldMkLst>
          <pc:docMk/>
          <pc:sldMk cId="200006772" sldId="958"/>
        </pc:sldMkLst>
        <pc:spChg chg="mod">
          <ac:chgData name="Brian Biedebach" userId="444f708c-2615-4f66-9dd4-27e6c6272871" providerId="ADAL" clId="{7FE795FE-59DF-5E4C-B85C-3A8B706A8AD4}" dt="2026-09-02T16:34:07.974" v="48" actId="20577"/>
          <ac:spMkLst>
            <pc:docMk/>
            <pc:sldMk cId="200006772" sldId="958"/>
            <ac:spMk id="6" creationId="{29D97106-D577-C838-3DCF-7284C24050E7}"/>
          </ac:spMkLst>
        </pc:spChg>
      </pc:sldChg>
      <pc:sldChg chg="modSp mod">
        <pc:chgData name="Brian Biedebach" userId="444f708c-2615-4f66-9dd4-27e6c6272871" providerId="ADAL" clId="{7FE795FE-59DF-5E4C-B85C-3A8B706A8AD4}" dt="2026-09-02T16:34:26.969" v="52" actId="20577"/>
        <pc:sldMkLst>
          <pc:docMk/>
          <pc:sldMk cId="973327442" sldId="959"/>
        </pc:sldMkLst>
        <pc:spChg chg="mod">
          <ac:chgData name="Brian Biedebach" userId="444f708c-2615-4f66-9dd4-27e6c6272871" providerId="ADAL" clId="{7FE795FE-59DF-5E4C-B85C-3A8B706A8AD4}" dt="2026-09-02T16:34:26.969" v="52" actId="20577"/>
          <ac:spMkLst>
            <pc:docMk/>
            <pc:sldMk cId="973327442" sldId="959"/>
            <ac:spMk id="6" creationId="{E925F4B9-F33E-9A0C-0550-0A83FB7EA281}"/>
          </ac:spMkLst>
        </pc:spChg>
      </pc:sldChg>
      <pc:sldChg chg="modSp mod">
        <pc:chgData name="Brian Biedebach" userId="444f708c-2615-4f66-9dd4-27e6c6272871" providerId="ADAL" clId="{7FE795FE-59DF-5E4C-B85C-3A8B706A8AD4}" dt="2026-09-02T16:34:37.574" v="59" actId="20577"/>
        <pc:sldMkLst>
          <pc:docMk/>
          <pc:sldMk cId="3672429631" sldId="960"/>
        </pc:sldMkLst>
        <pc:spChg chg="mod">
          <ac:chgData name="Brian Biedebach" userId="444f708c-2615-4f66-9dd4-27e6c6272871" providerId="ADAL" clId="{7FE795FE-59DF-5E4C-B85C-3A8B706A8AD4}" dt="2026-09-02T16:34:37.574" v="59" actId="20577"/>
          <ac:spMkLst>
            <pc:docMk/>
            <pc:sldMk cId="3672429631" sldId="960"/>
            <ac:spMk id="6" creationId="{10219C14-CA47-872F-42A5-F0A347EFB9A9}"/>
          </ac:spMkLst>
        </pc:spChg>
      </pc:sldChg>
      <pc:sldChg chg="modSp mod">
        <pc:chgData name="Brian Biedebach" userId="444f708c-2615-4f66-9dd4-27e6c6272871" providerId="ADAL" clId="{7FE795FE-59DF-5E4C-B85C-3A8B706A8AD4}" dt="2026-09-02T16:34:46.190" v="62" actId="20577"/>
        <pc:sldMkLst>
          <pc:docMk/>
          <pc:sldMk cId="2857719897" sldId="961"/>
        </pc:sldMkLst>
        <pc:spChg chg="mod">
          <ac:chgData name="Brian Biedebach" userId="444f708c-2615-4f66-9dd4-27e6c6272871" providerId="ADAL" clId="{7FE795FE-59DF-5E4C-B85C-3A8B706A8AD4}" dt="2026-09-02T16:34:46.190" v="62" actId="20577"/>
          <ac:spMkLst>
            <pc:docMk/>
            <pc:sldMk cId="2857719897" sldId="961"/>
            <ac:spMk id="6" creationId="{D2F8F4C7-7034-4243-A9C2-7A9BBD67F6A3}"/>
          </ac:spMkLst>
        </pc:spChg>
      </pc:sldChg>
      <pc:sldChg chg="modNotesTx">
        <pc:chgData name="Brian Biedebach" userId="444f708c-2615-4f66-9dd4-27e6c6272871" providerId="ADAL" clId="{7FE795FE-59DF-5E4C-B85C-3A8B706A8AD4}" dt="2026-09-02T16:35:27.447" v="157" actId="20577"/>
        <pc:sldMkLst>
          <pc:docMk/>
          <pc:sldMk cId="263835701" sldId="962"/>
        </pc:sldMkLst>
      </pc:sldChg>
      <pc:sldChg chg="modSp mod">
        <pc:chgData name="Brian Biedebach" userId="444f708c-2615-4f66-9dd4-27e6c6272871" providerId="ADAL" clId="{7FE795FE-59DF-5E4C-B85C-3A8B706A8AD4}" dt="2026-09-02T16:35:01.149" v="65" actId="20577"/>
        <pc:sldMkLst>
          <pc:docMk/>
          <pc:sldMk cId="3299243006" sldId="964"/>
        </pc:sldMkLst>
        <pc:spChg chg="mod">
          <ac:chgData name="Brian Biedebach" userId="444f708c-2615-4f66-9dd4-27e6c6272871" providerId="ADAL" clId="{7FE795FE-59DF-5E4C-B85C-3A8B706A8AD4}" dt="2026-09-02T16:35:01.149" v="65" actId="20577"/>
          <ac:spMkLst>
            <pc:docMk/>
            <pc:sldMk cId="3299243006" sldId="964"/>
            <ac:spMk id="6" creationId="{89C8C4E6-DC85-1036-0653-201074B0120B}"/>
          </ac:spMkLst>
        </pc:spChg>
      </pc:sldChg>
      <pc:sldChg chg="modSp mod">
        <pc:chgData name="Brian Biedebach" userId="444f708c-2615-4f66-9dd4-27e6c6272871" providerId="ADAL" clId="{7FE795FE-59DF-5E4C-B85C-3A8B706A8AD4}" dt="2026-09-02T16:36:00.842" v="170" actId="20577"/>
        <pc:sldMkLst>
          <pc:docMk/>
          <pc:sldMk cId="4080695074" sldId="965"/>
        </pc:sldMkLst>
        <pc:spChg chg="mod">
          <ac:chgData name="Brian Biedebach" userId="444f708c-2615-4f66-9dd4-27e6c6272871" providerId="ADAL" clId="{7FE795FE-59DF-5E4C-B85C-3A8B706A8AD4}" dt="2026-09-02T16:36:00.842" v="170" actId="20577"/>
          <ac:spMkLst>
            <pc:docMk/>
            <pc:sldMk cId="4080695074" sldId="965"/>
            <ac:spMk id="6" creationId="{983F4226-6DFC-E580-232D-0056ABC0BE91}"/>
          </ac:spMkLst>
        </pc:spChg>
      </pc:sldChg>
      <pc:sldChg chg="modSp mod">
        <pc:chgData name="Brian Biedebach" userId="444f708c-2615-4f66-9dd4-27e6c6272871" providerId="ADAL" clId="{7FE795FE-59DF-5E4C-B85C-3A8B706A8AD4}" dt="2026-09-02T16:36:56.456" v="184" actId="20577"/>
        <pc:sldMkLst>
          <pc:docMk/>
          <pc:sldMk cId="2480445755" sldId="966"/>
        </pc:sldMkLst>
        <pc:spChg chg="mod">
          <ac:chgData name="Brian Biedebach" userId="444f708c-2615-4f66-9dd4-27e6c6272871" providerId="ADAL" clId="{7FE795FE-59DF-5E4C-B85C-3A8B706A8AD4}" dt="2026-09-02T16:36:56.456" v="184" actId="20577"/>
          <ac:spMkLst>
            <pc:docMk/>
            <pc:sldMk cId="2480445755" sldId="966"/>
            <ac:spMk id="3" creationId="{99F8F32D-2AE2-60BC-0E8E-BD2A8E13FA33}"/>
          </ac:spMkLst>
        </pc:spChg>
      </pc:sldChg>
      <pc:sldChg chg="modSp mod">
        <pc:chgData name="Brian Biedebach" userId="444f708c-2615-4f66-9dd4-27e6c6272871" providerId="ADAL" clId="{7FE795FE-59DF-5E4C-B85C-3A8B706A8AD4}" dt="2026-09-02T16:37:36.472" v="194" actId="20577"/>
        <pc:sldMkLst>
          <pc:docMk/>
          <pc:sldMk cId="4292176107" sldId="968"/>
        </pc:sldMkLst>
        <pc:spChg chg="mod">
          <ac:chgData name="Brian Biedebach" userId="444f708c-2615-4f66-9dd4-27e6c6272871" providerId="ADAL" clId="{7FE795FE-59DF-5E4C-B85C-3A8B706A8AD4}" dt="2026-09-02T16:37:36.472" v="194" actId="20577"/>
          <ac:spMkLst>
            <pc:docMk/>
            <pc:sldMk cId="4292176107" sldId="968"/>
            <ac:spMk id="3" creationId="{11B63196-3FFE-0A23-0216-FAA9A2CC8F04}"/>
          </ac:spMkLst>
        </pc:spChg>
      </pc:sldChg>
      <pc:sldChg chg="modSp mod">
        <pc:chgData name="Brian Biedebach" userId="444f708c-2615-4f66-9dd4-27e6c6272871" providerId="ADAL" clId="{7FE795FE-59DF-5E4C-B85C-3A8B706A8AD4}" dt="2026-09-02T16:38:22.445" v="203" actId="20577"/>
        <pc:sldMkLst>
          <pc:docMk/>
          <pc:sldMk cId="116856725" sldId="970"/>
        </pc:sldMkLst>
        <pc:spChg chg="mod">
          <ac:chgData name="Brian Biedebach" userId="444f708c-2615-4f66-9dd4-27e6c6272871" providerId="ADAL" clId="{7FE795FE-59DF-5E4C-B85C-3A8B706A8AD4}" dt="2026-09-02T16:38:22.445" v="203" actId="20577"/>
          <ac:spMkLst>
            <pc:docMk/>
            <pc:sldMk cId="116856725" sldId="970"/>
            <ac:spMk id="6" creationId="{90ADDE91-029C-0504-F482-45B977E3C980}"/>
          </ac:spMkLst>
        </pc:spChg>
      </pc:sldChg>
      <pc:sldChg chg="modSp mod">
        <pc:chgData name="Brian Biedebach" userId="444f708c-2615-4f66-9dd4-27e6c6272871" providerId="ADAL" clId="{7FE795FE-59DF-5E4C-B85C-3A8B706A8AD4}" dt="2026-09-02T16:38:05.973" v="200" actId="20577"/>
        <pc:sldMkLst>
          <pc:docMk/>
          <pc:sldMk cId="1193642964" sldId="971"/>
        </pc:sldMkLst>
        <pc:spChg chg="mod">
          <ac:chgData name="Brian Biedebach" userId="444f708c-2615-4f66-9dd4-27e6c6272871" providerId="ADAL" clId="{7FE795FE-59DF-5E4C-B85C-3A8B706A8AD4}" dt="2026-09-02T16:38:05.973" v="200" actId="20577"/>
          <ac:spMkLst>
            <pc:docMk/>
            <pc:sldMk cId="1193642964" sldId="971"/>
            <ac:spMk id="3" creationId="{DC9A7C46-BD64-5072-C80D-25D20BA393D0}"/>
          </ac:spMkLst>
        </pc:spChg>
      </pc:sldChg>
      <pc:sldChg chg="modSp mod">
        <pc:chgData name="Brian Biedebach" userId="444f708c-2615-4f66-9dd4-27e6c6272871" providerId="ADAL" clId="{7FE795FE-59DF-5E4C-B85C-3A8B706A8AD4}" dt="2026-09-02T16:39:45.355" v="215" actId="20577"/>
        <pc:sldMkLst>
          <pc:docMk/>
          <pc:sldMk cId="1943597658" sldId="976"/>
        </pc:sldMkLst>
        <pc:spChg chg="mod">
          <ac:chgData name="Brian Biedebach" userId="444f708c-2615-4f66-9dd4-27e6c6272871" providerId="ADAL" clId="{7FE795FE-59DF-5E4C-B85C-3A8B706A8AD4}" dt="2026-09-02T16:39:45.355" v="215" actId="20577"/>
          <ac:spMkLst>
            <pc:docMk/>
            <pc:sldMk cId="1943597658" sldId="976"/>
            <ac:spMk id="3" creationId="{B062F51F-DB0F-27AC-BD77-99EE9391B240}"/>
          </ac:spMkLst>
        </pc:spChg>
      </pc:sldChg>
      <pc:sldChg chg="modSp mod">
        <pc:chgData name="Brian Biedebach" userId="444f708c-2615-4f66-9dd4-27e6c6272871" providerId="ADAL" clId="{7FE795FE-59DF-5E4C-B85C-3A8B706A8AD4}" dt="2026-09-02T16:41:20.953" v="222" actId="255"/>
        <pc:sldMkLst>
          <pc:docMk/>
          <pc:sldMk cId="1682205021" sldId="985"/>
        </pc:sldMkLst>
        <pc:spChg chg="mod">
          <ac:chgData name="Brian Biedebach" userId="444f708c-2615-4f66-9dd4-27e6c6272871" providerId="ADAL" clId="{7FE795FE-59DF-5E4C-B85C-3A8B706A8AD4}" dt="2026-09-02T16:41:20.953" v="222" actId="255"/>
          <ac:spMkLst>
            <pc:docMk/>
            <pc:sldMk cId="1682205021" sldId="985"/>
            <ac:spMk id="3" creationId="{A30E023C-D6B1-11E7-7B04-C7C347BBC837}"/>
          </ac:spMkLst>
        </pc:spChg>
      </pc:sldChg>
      <pc:sldChg chg="modSp mod">
        <pc:chgData name="Brian Biedebach" userId="444f708c-2615-4f66-9dd4-27e6c6272871" providerId="ADAL" clId="{7FE795FE-59DF-5E4C-B85C-3A8B706A8AD4}" dt="2026-09-02T16:41:46.091" v="232" actId="20577"/>
        <pc:sldMkLst>
          <pc:docMk/>
          <pc:sldMk cId="2258549376" sldId="987"/>
        </pc:sldMkLst>
        <pc:spChg chg="mod">
          <ac:chgData name="Brian Biedebach" userId="444f708c-2615-4f66-9dd4-27e6c6272871" providerId="ADAL" clId="{7FE795FE-59DF-5E4C-B85C-3A8B706A8AD4}" dt="2026-09-02T16:41:46.091" v="232" actId="20577"/>
          <ac:spMkLst>
            <pc:docMk/>
            <pc:sldMk cId="2258549376" sldId="987"/>
            <ac:spMk id="3" creationId="{1051E35A-3D9E-3466-8507-037E9704882B}"/>
          </ac:spMkLst>
        </pc:spChg>
      </pc:sldChg>
      <pc:sldChg chg="modSp mod">
        <pc:chgData name="Brian Biedebach" userId="444f708c-2615-4f66-9dd4-27e6c6272871" providerId="ADAL" clId="{7FE795FE-59DF-5E4C-B85C-3A8B706A8AD4}" dt="2026-09-02T16:43:38.697" v="242" actId="1076"/>
        <pc:sldMkLst>
          <pc:docMk/>
          <pc:sldMk cId="2770411488" sldId="996"/>
        </pc:sldMkLst>
        <pc:spChg chg="mod">
          <ac:chgData name="Brian Biedebach" userId="444f708c-2615-4f66-9dd4-27e6c6272871" providerId="ADAL" clId="{7FE795FE-59DF-5E4C-B85C-3A8B706A8AD4}" dt="2026-09-02T16:43:38.697" v="242" actId="1076"/>
          <ac:spMkLst>
            <pc:docMk/>
            <pc:sldMk cId="2770411488" sldId="996"/>
            <ac:spMk id="2" creationId="{7F79AA8A-3EEC-F377-BB0A-11BB727FF714}"/>
          </ac:spMkLst>
        </pc:spChg>
        <pc:spChg chg="mod">
          <ac:chgData name="Brian Biedebach" userId="444f708c-2615-4f66-9dd4-27e6c6272871" providerId="ADAL" clId="{7FE795FE-59DF-5E4C-B85C-3A8B706A8AD4}" dt="2026-09-02T16:43:29.685" v="241" actId="27636"/>
          <ac:spMkLst>
            <pc:docMk/>
            <pc:sldMk cId="2770411488" sldId="996"/>
            <ac:spMk id="3" creationId="{1E7E7DDE-047B-C730-576A-661D5F6A1EF7}"/>
          </ac:spMkLst>
        </pc:spChg>
      </pc:sldChg>
      <pc:sldChg chg="add">
        <pc:chgData name="Brian Biedebach" userId="444f708c-2615-4f66-9dd4-27e6c6272871" providerId="ADAL" clId="{7FE795FE-59DF-5E4C-B85C-3A8B706A8AD4}" dt="2026-09-02T16:44:30.229" v="243"/>
        <pc:sldMkLst>
          <pc:docMk/>
          <pc:sldMk cId="3696940627" sldId="9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089026-BFD0-6F4A-ACCB-4C1FC85C7C39}" type="datetimeFigureOut">
              <a:rPr lang="en-US" smtClean="0"/>
              <a:t>9/2/26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1AA1FC-3043-6D4B-BB9A-591AC90ACA6F}" type="slidenum">
              <a:rPr lang="en-US" smtClean="0"/>
              <a:t>‹#›</a:t>
            </a:fld>
            <a:endParaRPr lang="en-US"/>
          </a:p>
        </p:txBody>
      </p:sp>
    </p:spTree>
    <p:extLst>
      <p:ext uri="{BB962C8B-B14F-4D97-AF65-F5344CB8AC3E}">
        <p14:creationId xmlns:p14="http://schemas.microsoft.com/office/powerpoint/2010/main" val="3939626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Everybody loves a good story</a:t>
            </a:r>
          </a:p>
          <a:p>
            <a:endParaRPr lang="en-US" dirty="0"/>
          </a:p>
          <a:p>
            <a:r>
              <a:rPr lang="en-US" dirty="0"/>
              <a:t>And the story of 2</a:t>
            </a:r>
            <a:r>
              <a:rPr lang="en-US" baseline="30000" dirty="0"/>
              <a:t>nd</a:t>
            </a:r>
            <a:r>
              <a:rPr lang="en-US" dirty="0"/>
              <a:t> Corinthians does not disappoint</a:t>
            </a:r>
          </a:p>
          <a:p>
            <a:pPr marL="171450" indent="-171450">
              <a:buFontTx/>
              <a:buChar char="-"/>
            </a:pPr>
            <a:r>
              <a:rPr lang="en-US" dirty="0"/>
              <a:t>however, because of the sensitive nature of the book</a:t>
            </a:r>
          </a:p>
          <a:p>
            <a:pPr marL="628650" lvl="1" indent="-171450">
              <a:buFontTx/>
              <a:buChar char="-"/>
            </a:pPr>
            <a:r>
              <a:rPr lang="en-US" dirty="0"/>
              <a:t>And Paul’s determination to reconcile with an estranged congregation</a:t>
            </a:r>
          </a:p>
          <a:p>
            <a:pPr marL="628650" lvl="1" indent="-171450">
              <a:buFontTx/>
              <a:buChar char="-"/>
            </a:pPr>
            <a:r>
              <a:rPr lang="en-US" dirty="0"/>
              <a:t>But his commitment not to say too much about their conflict makes the book a bit difficult to follow</a:t>
            </a:r>
          </a:p>
          <a:p>
            <a:pPr marL="628650" lvl="1" indent="-171450">
              <a:buFontTx/>
              <a:buChar char="-"/>
            </a:pPr>
            <a:endParaRPr lang="en-US" dirty="0"/>
          </a:p>
          <a:p>
            <a:pPr marL="628650" lvl="1" indent="-171450">
              <a:buFontTx/>
              <a:buChar char="-"/>
            </a:pPr>
            <a:r>
              <a:rPr lang="en-US" dirty="0"/>
              <a:t>This is why an overview of the whole book is a wise move before you begin studying the book.</a:t>
            </a:r>
          </a:p>
          <a:p>
            <a:pPr marL="628650" lvl="1" indent="-171450">
              <a:buFontTx/>
              <a:buChar char="-"/>
            </a:pPr>
            <a:endParaRPr lang="en-US" dirty="0"/>
          </a:p>
          <a:p>
            <a:pPr marL="628650" lvl="1" indent="-171450">
              <a:buFontTx/>
              <a:buChar char="-"/>
            </a:pPr>
            <a:endParaRPr lang="en-US" dirty="0"/>
          </a:p>
        </p:txBody>
      </p:sp>
      <p:sp>
        <p:nvSpPr>
          <p:cNvPr id="4" name="Slide Number Placeholder 3"/>
          <p:cNvSpPr>
            <a:spLocks noGrp="1"/>
          </p:cNvSpPr>
          <p:nvPr>
            <p:ph type="sldNum" sz="quarter" idx="5"/>
          </p:nvPr>
        </p:nvSpPr>
        <p:spPr/>
        <p:txBody>
          <a:bodyPr/>
          <a:lstStyle/>
          <a:p>
            <a:fld id="{0B1AA1FC-3043-6D4B-BB9A-591AC90ACA6F}" type="slidenum">
              <a:rPr lang="en-US" smtClean="0"/>
              <a:t>1</a:t>
            </a:fld>
            <a:endParaRPr lang="en-US"/>
          </a:p>
        </p:txBody>
      </p:sp>
    </p:spTree>
    <p:extLst>
      <p:ext uri="{BB962C8B-B14F-4D97-AF65-F5344CB8AC3E}">
        <p14:creationId xmlns:p14="http://schemas.microsoft.com/office/powerpoint/2010/main" val="2399923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5C80D-1DCE-FA0C-9557-24F2397186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26F8-064B-39D1-8E47-C7CDF5C9ABF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9016E31-44C7-BFC7-2C2B-0CA59061890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So, poor Troas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town that was a </a:t>
            </a:r>
            <a:r>
              <a:rPr lang="en-US" sz="1200" kern="1200" dirty="0" err="1">
                <a:solidFill>
                  <a:schemeClr val="tx1"/>
                </a:solidFill>
                <a:effectLst/>
                <a:latin typeface="+mn-lt"/>
                <a:ea typeface="+mn-ea"/>
                <a:cs typeface="+mn-cs"/>
              </a:rPr>
              <a:t>coulda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woulda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shoulda</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We shouldn’t say </a:t>
            </a:r>
            <a:r>
              <a:rPr lang="en-US" sz="1200" kern="1200" dirty="0" err="1">
                <a:solidFill>
                  <a:schemeClr val="tx1"/>
                </a:solidFill>
                <a:effectLst/>
                <a:latin typeface="+mn-lt"/>
                <a:ea typeface="+mn-ea"/>
                <a:cs typeface="+mn-cs"/>
              </a:rPr>
              <a:t>coulda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woulda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shoulda</a:t>
            </a:r>
            <a:endParaRPr lang="en-US" sz="120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God is sovereign,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But one just wonders what might would have happened in Troas, if Paul wouldn’t have been called to </a:t>
            </a:r>
            <a:r>
              <a:rPr lang="en-US" sz="1200" kern="1200" dirty="0" err="1">
                <a:solidFill>
                  <a:schemeClr val="tx1"/>
                </a:solidFill>
                <a:effectLst/>
                <a:latin typeface="+mn-lt"/>
                <a:ea typeface="+mn-ea"/>
                <a:cs typeface="+mn-cs"/>
              </a:rPr>
              <a:t>macedonia</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A4096EB-1AD7-3E78-2E41-2541A40C6ECE}"/>
              </a:ext>
            </a:extLst>
          </p:cNvPr>
          <p:cNvSpPr>
            <a:spLocks noGrp="1"/>
          </p:cNvSpPr>
          <p:nvPr>
            <p:ph type="sldNum" sz="quarter" idx="10"/>
          </p:nvPr>
        </p:nvSpPr>
        <p:spPr/>
        <p:txBody>
          <a:bodyPr/>
          <a:lstStyle/>
          <a:p>
            <a:fld id="{4E4946A3-FD68-4E77-9DEF-1E7536A4AD96}" type="slidenum">
              <a:rPr lang="en-US" smtClean="0"/>
              <a:pPr/>
              <a:t>10</a:t>
            </a:fld>
            <a:endParaRPr lang="en-US"/>
          </a:p>
        </p:txBody>
      </p:sp>
    </p:spTree>
    <p:extLst>
      <p:ext uri="{BB962C8B-B14F-4D97-AF65-F5344CB8AC3E}">
        <p14:creationId xmlns:p14="http://schemas.microsoft.com/office/powerpoint/2010/main" val="930003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8EF79-B121-8165-3471-B167FEACD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08C85-F0FD-102D-3805-DC5480583C9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0CFCEEA-F35B-F245-3FF8-5EF62F8E504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So Paul leaves Troas and goes to Macedonia</a:t>
            </a:r>
          </a:p>
        </p:txBody>
      </p:sp>
      <p:sp>
        <p:nvSpPr>
          <p:cNvPr id="4" name="Slide Number Placeholder 3">
            <a:extLst>
              <a:ext uri="{FF2B5EF4-FFF2-40B4-BE49-F238E27FC236}">
                <a16:creationId xmlns:a16="http://schemas.microsoft.com/office/drawing/2014/main" id="{0568A79D-0276-91A5-B86C-B9438CDE70C4}"/>
              </a:ext>
            </a:extLst>
          </p:cNvPr>
          <p:cNvSpPr>
            <a:spLocks noGrp="1"/>
          </p:cNvSpPr>
          <p:nvPr>
            <p:ph type="sldNum" sz="quarter" idx="10"/>
          </p:nvPr>
        </p:nvSpPr>
        <p:spPr/>
        <p:txBody>
          <a:bodyPr/>
          <a:lstStyle/>
          <a:p>
            <a:fld id="{4E4946A3-FD68-4E77-9DEF-1E7536A4AD96}" type="slidenum">
              <a:rPr lang="en-US" smtClean="0"/>
              <a:pPr/>
              <a:t>11</a:t>
            </a:fld>
            <a:endParaRPr lang="en-US"/>
          </a:p>
        </p:txBody>
      </p:sp>
    </p:spTree>
    <p:extLst>
      <p:ext uri="{BB962C8B-B14F-4D97-AF65-F5344CB8AC3E}">
        <p14:creationId xmlns:p14="http://schemas.microsoft.com/office/powerpoint/2010/main" val="1085043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91DB2-1F6D-A4A9-9026-BE4A3AF61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07C7E-D370-2AC1-89C0-358775ABBE0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BE2EC1F-7980-53CC-588B-9CE1317C458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Macedonia is just north of Greece</a:t>
            </a:r>
          </a:p>
          <a:p>
            <a:pPr marL="171450" indent="-171450">
              <a:buFontTx/>
              <a:buChar char="-"/>
            </a:pPr>
            <a:r>
              <a:rPr lang="en-US" sz="1200" kern="1200" dirty="0">
                <a:solidFill>
                  <a:schemeClr val="tx1"/>
                </a:solidFill>
                <a:effectLst/>
                <a:latin typeface="+mn-lt"/>
                <a:ea typeface="+mn-ea"/>
                <a:cs typeface="+mn-cs"/>
              </a:rPr>
              <a:t>In includes </a:t>
            </a:r>
            <a:r>
              <a:rPr lang="en-US" sz="1200" kern="1200" dirty="0" err="1">
                <a:solidFill>
                  <a:schemeClr val="tx1"/>
                </a:solidFill>
                <a:effectLst/>
                <a:latin typeface="+mn-lt"/>
                <a:ea typeface="+mn-ea"/>
                <a:cs typeface="+mn-cs"/>
              </a:rPr>
              <a:t>Philipi</a:t>
            </a:r>
            <a:r>
              <a:rPr lang="en-US" sz="1200" kern="1200" dirty="0">
                <a:solidFill>
                  <a:schemeClr val="tx1"/>
                </a:solidFill>
                <a:effectLst/>
                <a:latin typeface="+mn-lt"/>
                <a:ea typeface="+mn-ea"/>
                <a:cs typeface="+mn-cs"/>
              </a:rPr>
              <a:t>, Thessalonica, and Berea</a:t>
            </a:r>
          </a:p>
          <a:p>
            <a:pPr marL="171450" indent="-171450">
              <a:buFontTx/>
              <a:buChar char="-"/>
            </a:pPr>
            <a:endParaRPr lang="en-US" sz="1200" kern="1200" dirty="0">
              <a:solidFill>
                <a:schemeClr val="tx1"/>
              </a:solidFill>
              <a:effectLst/>
              <a:latin typeface="+mn-lt"/>
              <a:ea typeface="+mn-ea"/>
              <a:cs typeface="+mn-cs"/>
            </a:endParaRPr>
          </a:p>
          <a:p>
            <a:pPr marL="171450" indent="-171450">
              <a:buFontTx/>
              <a:buChar char="-"/>
            </a:pPr>
            <a:r>
              <a:rPr lang="en-US" sz="1200" kern="1200" dirty="0">
                <a:solidFill>
                  <a:schemeClr val="tx1"/>
                </a:solidFill>
                <a:effectLst/>
                <a:latin typeface="+mn-lt"/>
                <a:ea typeface="+mn-ea"/>
                <a:cs typeface="+mn-cs"/>
              </a:rPr>
              <a:t>After Paul spreads the gospel in Macedonia, he heads down to Corinth</a:t>
            </a:r>
          </a:p>
        </p:txBody>
      </p:sp>
      <p:sp>
        <p:nvSpPr>
          <p:cNvPr id="4" name="Slide Number Placeholder 3">
            <a:extLst>
              <a:ext uri="{FF2B5EF4-FFF2-40B4-BE49-F238E27FC236}">
                <a16:creationId xmlns:a16="http://schemas.microsoft.com/office/drawing/2014/main" id="{D730BF56-D39D-A98A-03FE-93C9F67EFB62}"/>
              </a:ext>
            </a:extLst>
          </p:cNvPr>
          <p:cNvSpPr>
            <a:spLocks noGrp="1"/>
          </p:cNvSpPr>
          <p:nvPr>
            <p:ph type="sldNum" sz="quarter" idx="10"/>
          </p:nvPr>
        </p:nvSpPr>
        <p:spPr/>
        <p:txBody>
          <a:bodyPr/>
          <a:lstStyle/>
          <a:p>
            <a:fld id="{4E4946A3-FD68-4E77-9DEF-1E7536A4AD96}" type="slidenum">
              <a:rPr lang="en-US" smtClean="0"/>
              <a:pPr/>
              <a:t>12</a:t>
            </a:fld>
            <a:endParaRPr lang="en-US"/>
          </a:p>
        </p:txBody>
      </p:sp>
    </p:spTree>
    <p:extLst>
      <p:ext uri="{BB962C8B-B14F-4D97-AF65-F5344CB8AC3E}">
        <p14:creationId xmlns:p14="http://schemas.microsoft.com/office/powerpoint/2010/main" val="2806021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21F16-74C3-0444-2493-A29727F153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C12A5-894E-E11F-EBD1-5B5585083AD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F95DBDB-6206-4840-5098-4ACB8684B32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Let’s zoom in a bit</a:t>
            </a:r>
          </a:p>
        </p:txBody>
      </p:sp>
      <p:sp>
        <p:nvSpPr>
          <p:cNvPr id="4" name="Slide Number Placeholder 3">
            <a:extLst>
              <a:ext uri="{FF2B5EF4-FFF2-40B4-BE49-F238E27FC236}">
                <a16:creationId xmlns:a16="http://schemas.microsoft.com/office/drawing/2014/main" id="{F456506A-C89D-5126-EB19-EA8D97E72BCB}"/>
              </a:ext>
            </a:extLst>
          </p:cNvPr>
          <p:cNvSpPr>
            <a:spLocks noGrp="1"/>
          </p:cNvSpPr>
          <p:nvPr>
            <p:ph type="sldNum" sz="quarter" idx="10"/>
          </p:nvPr>
        </p:nvSpPr>
        <p:spPr/>
        <p:txBody>
          <a:bodyPr/>
          <a:lstStyle/>
          <a:p>
            <a:fld id="{4E4946A3-FD68-4E77-9DEF-1E7536A4AD96}" type="slidenum">
              <a:rPr lang="en-US" smtClean="0"/>
              <a:pPr/>
              <a:t>13</a:t>
            </a:fld>
            <a:endParaRPr lang="en-US"/>
          </a:p>
        </p:txBody>
      </p:sp>
    </p:spTree>
    <p:extLst>
      <p:ext uri="{BB962C8B-B14F-4D97-AF65-F5344CB8AC3E}">
        <p14:creationId xmlns:p14="http://schemas.microsoft.com/office/powerpoint/2010/main" val="2513167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BD04E-37F9-667D-FB5F-BF15F2E9FE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2A88D-996A-496A-8750-36B17101F87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8B08806-196C-BFBB-9908-E8F34DF205F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Notice that Corinth is on a small strip of land </a:t>
            </a:r>
            <a:r>
              <a:rPr lang="en-US" sz="1200" kern="1200" dirty="0" err="1">
                <a:solidFill>
                  <a:schemeClr val="tx1"/>
                </a:solidFill>
                <a:effectLst/>
                <a:latin typeface="+mn-lt"/>
                <a:ea typeface="+mn-ea"/>
                <a:cs typeface="+mn-cs"/>
              </a:rPr>
              <a:t>inbetween</a:t>
            </a:r>
            <a:r>
              <a:rPr lang="en-US" sz="1200" kern="1200" dirty="0">
                <a:solidFill>
                  <a:schemeClr val="tx1"/>
                </a:solidFill>
                <a:effectLst/>
                <a:latin typeface="+mn-lt"/>
                <a:ea typeface="+mn-ea"/>
                <a:cs typeface="+mn-cs"/>
              </a:rPr>
              <a:t> Northern Greece and Southern Greece (isthmus)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76E99CA-7241-1CA7-103C-349CE784840E}"/>
              </a:ext>
            </a:extLst>
          </p:cNvPr>
          <p:cNvSpPr>
            <a:spLocks noGrp="1"/>
          </p:cNvSpPr>
          <p:nvPr>
            <p:ph type="sldNum" sz="quarter" idx="10"/>
          </p:nvPr>
        </p:nvSpPr>
        <p:spPr/>
        <p:txBody>
          <a:bodyPr/>
          <a:lstStyle/>
          <a:p>
            <a:fld id="{4E4946A3-FD68-4E77-9DEF-1E7536A4AD96}" type="slidenum">
              <a:rPr lang="en-US" smtClean="0"/>
              <a:pPr/>
              <a:t>14</a:t>
            </a:fld>
            <a:endParaRPr lang="en-US"/>
          </a:p>
        </p:txBody>
      </p:sp>
    </p:spTree>
    <p:extLst>
      <p:ext uri="{BB962C8B-B14F-4D97-AF65-F5344CB8AC3E}">
        <p14:creationId xmlns:p14="http://schemas.microsoft.com/office/powerpoint/2010/main" val="2607240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ea typeface="Tahoma" pitchFamily="34" charset="0"/>
                <a:cs typeface="Times New Roman" pitchFamily="18" charset="0"/>
              </a:rPr>
              <a:t>This is a modern day photo of that narrow Strip of land</a:t>
            </a:r>
          </a:p>
          <a:p>
            <a:pPr marL="171450" indent="-171450">
              <a:buFontTx/>
              <a:buChar char="-"/>
            </a:pPr>
            <a:r>
              <a:rPr lang="en-US" dirty="0">
                <a:ea typeface="Tahoma" pitchFamily="34" charset="0"/>
                <a:cs typeface="Times New Roman" pitchFamily="18" charset="0"/>
              </a:rPr>
              <a:t>You can see Corinth on the north side of the gulf</a:t>
            </a:r>
          </a:p>
          <a:p>
            <a:pPr marL="171450" indent="-171450">
              <a:buFontTx/>
              <a:buChar char="-"/>
            </a:pPr>
            <a:r>
              <a:rPr lang="en-US" dirty="0"/>
              <a:t>And today there is a canal </a:t>
            </a:r>
          </a:p>
        </p:txBody>
      </p:sp>
      <p:sp>
        <p:nvSpPr>
          <p:cNvPr id="4" name="Slide Number Placeholder 3"/>
          <p:cNvSpPr>
            <a:spLocks noGrp="1"/>
          </p:cNvSpPr>
          <p:nvPr>
            <p:ph type="sldNum" sz="quarter" idx="10"/>
          </p:nvPr>
        </p:nvSpPr>
        <p:spPr/>
        <p:txBody>
          <a:bodyPr/>
          <a:lstStyle/>
          <a:p>
            <a:fld id="{4E4946A3-FD68-4E77-9DEF-1E7536A4AD96}" type="slidenum">
              <a:rPr lang="en-US" smtClean="0"/>
              <a:t>15</a:t>
            </a:fld>
            <a:endParaRPr lang="en-US"/>
          </a:p>
        </p:txBody>
      </p:sp>
    </p:spTree>
    <p:extLst>
      <p:ext uri="{BB962C8B-B14F-4D97-AF65-F5344CB8AC3E}">
        <p14:creationId xmlns:p14="http://schemas.microsoft.com/office/powerpoint/2010/main" val="2874632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Several rulers in antiquity dreamed of cutting through the Corinthian Isthmus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The emperor Nero was the first to actually attempt to it in AD 67</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solidFill>
                  <a:schemeClr val="bg1"/>
                </a:solidFill>
              </a:rPr>
              <a:t>It wasn’t completed until Ottoman Empire in 1830</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solidFill>
                  <a:schemeClr val="bg1"/>
                </a:solidFill>
              </a:rPr>
              <a:t> it took them eleven years</a:t>
            </a:r>
            <a:endParaRPr lang="en-US" dirty="0"/>
          </a:p>
          <a:p>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16</a:t>
            </a:fld>
            <a:endParaRPr lang="en-US"/>
          </a:p>
        </p:txBody>
      </p:sp>
    </p:spTree>
    <p:extLst>
      <p:ext uri="{BB962C8B-B14F-4D97-AF65-F5344CB8AC3E}">
        <p14:creationId xmlns:p14="http://schemas.microsoft.com/office/powerpoint/2010/main" val="95686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83926-F553-BAFA-7362-4230F0C329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AF813-B880-DF3A-04D0-EB379209E96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1C0689B-EBC9-666B-D45A-87B48B10951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It took about 25-30 days to walk across the Macedonian bridge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Sailing was much faster </a:t>
            </a:r>
          </a:p>
          <a:p>
            <a:pPr marL="171450" indent="-171450">
              <a:buFontTx/>
              <a:buChar char="-"/>
            </a:pPr>
            <a:r>
              <a:rPr lang="en-US" sz="1200" kern="1200" dirty="0">
                <a:solidFill>
                  <a:schemeClr val="tx1"/>
                </a:solidFill>
                <a:effectLst/>
                <a:latin typeface="+mn-lt"/>
                <a:ea typeface="+mn-ea"/>
                <a:cs typeface="+mn-cs"/>
              </a:rPr>
              <a:t>(could be as fast as 2-4 days with favorable weather conditions</a:t>
            </a:r>
          </a:p>
          <a:p>
            <a:pPr marL="171450" indent="-171450">
              <a:buFontTx/>
              <a:buChar char="-"/>
            </a:pPr>
            <a:r>
              <a:rPr lang="en-US" sz="1200" kern="1200" dirty="0">
                <a:solidFill>
                  <a:schemeClr val="tx1"/>
                </a:solidFill>
                <a:effectLst/>
                <a:latin typeface="+mn-lt"/>
                <a:ea typeface="+mn-ea"/>
                <a:cs typeface="+mn-cs"/>
              </a:rPr>
              <a:t>But it was still dangerous</a:t>
            </a:r>
          </a:p>
          <a:p>
            <a:pPr marL="171450" indent="-171450">
              <a:buFontTx/>
              <a:buChar char="-"/>
            </a:pPr>
            <a:r>
              <a:rPr lang="en-US" sz="1200" kern="1200" dirty="0">
                <a:solidFill>
                  <a:schemeClr val="tx1"/>
                </a:solidFill>
                <a:effectLst/>
                <a:latin typeface="+mn-lt"/>
                <a:ea typeface="+mn-ea"/>
                <a:cs typeface="+mn-cs"/>
              </a:rPr>
              <a:t>And because of winter storms</a:t>
            </a:r>
          </a:p>
          <a:p>
            <a:pPr marL="628650" lvl="1" indent="-171450">
              <a:buFontTx/>
              <a:buChar char="-"/>
            </a:pPr>
            <a:r>
              <a:rPr lang="en-US" sz="1200" kern="1200" dirty="0">
                <a:solidFill>
                  <a:schemeClr val="tx1"/>
                </a:solidFill>
                <a:effectLst/>
                <a:latin typeface="+mn-lt"/>
                <a:ea typeface="+mn-ea"/>
                <a:cs typeface="+mn-cs"/>
              </a:rPr>
              <a:t>Sailing was usually not an option between November and April</a:t>
            </a:r>
          </a:p>
          <a:p>
            <a:pPr marL="628650" lvl="1" indent="-171450">
              <a:buFontTx/>
              <a:buChar char="-"/>
            </a:pPr>
            <a:r>
              <a:rPr lang="en-US" sz="1200" kern="1200" dirty="0">
                <a:solidFill>
                  <a:schemeClr val="tx1"/>
                </a:solidFill>
                <a:effectLst/>
                <a:latin typeface="+mn-lt"/>
                <a:ea typeface="+mn-ea"/>
                <a:cs typeface="+mn-cs"/>
              </a:rPr>
              <a:t>It was just too dangerous</a:t>
            </a: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9277465-E713-D495-0A23-A444EA34FFF5}"/>
              </a:ext>
            </a:extLst>
          </p:cNvPr>
          <p:cNvSpPr>
            <a:spLocks noGrp="1"/>
          </p:cNvSpPr>
          <p:nvPr>
            <p:ph type="sldNum" sz="quarter" idx="10"/>
          </p:nvPr>
        </p:nvSpPr>
        <p:spPr/>
        <p:txBody>
          <a:bodyPr/>
          <a:lstStyle/>
          <a:p>
            <a:fld id="{4E4946A3-FD68-4E77-9DEF-1E7536A4AD96}" type="slidenum">
              <a:rPr lang="en-US" smtClean="0"/>
              <a:pPr/>
              <a:t>17</a:t>
            </a:fld>
            <a:endParaRPr lang="en-US"/>
          </a:p>
        </p:txBody>
      </p:sp>
    </p:spTree>
    <p:extLst>
      <p:ext uri="{BB962C8B-B14F-4D97-AF65-F5344CB8AC3E}">
        <p14:creationId xmlns:p14="http://schemas.microsoft.com/office/powerpoint/2010/main" val="438714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CC1C1-6017-4E30-6721-A1E94569D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3D4EBA-7379-BBF4-554F-A7317AB22CD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C808213-936D-4DE9-5931-5BB793F06C33}"/>
              </a:ext>
            </a:extLst>
          </p:cNvPr>
          <p:cNvSpPr>
            <a:spLocks noGrp="1"/>
          </p:cNvSpPr>
          <p:nvPr>
            <p:ph type="body" idx="1"/>
          </p:nvPr>
        </p:nvSpPr>
        <p:spPr/>
        <p:txBody>
          <a:bodyPr/>
          <a:lstStyle/>
          <a:p>
            <a:r>
              <a:rPr lang="en-US" sz="1200" dirty="0">
                <a:solidFill>
                  <a:schemeClr val="bg1"/>
                </a:solidFill>
                <a:effectLst/>
                <a:latin typeface="Helvetica" pitchFamily="2" charset="0"/>
              </a:rPr>
              <a:t>On Paul’s second missionary journey, he spent 1½ years in Corinth.</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36AB837-ECD9-2FF9-3ABD-E84FB023B4CA}"/>
              </a:ext>
            </a:extLst>
          </p:cNvPr>
          <p:cNvSpPr>
            <a:spLocks noGrp="1"/>
          </p:cNvSpPr>
          <p:nvPr>
            <p:ph type="sldNum" sz="quarter" idx="10"/>
          </p:nvPr>
        </p:nvSpPr>
        <p:spPr/>
        <p:txBody>
          <a:bodyPr/>
          <a:lstStyle/>
          <a:p>
            <a:fld id="{4E4946A3-FD68-4E77-9DEF-1E7536A4AD96}" type="slidenum">
              <a:rPr lang="en-US" smtClean="0"/>
              <a:pPr/>
              <a:t>18</a:t>
            </a:fld>
            <a:endParaRPr lang="en-US"/>
          </a:p>
        </p:txBody>
      </p:sp>
    </p:spTree>
    <p:extLst>
      <p:ext uri="{BB962C8B-B14F-4D97-AF65-F5344CB8AC3E}">
        <p14:creationId xmlns:p14="http://schemas.microsoft.com/office/powerpoint/2010/main" val="3795743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43C95-6C37-EEF1-3B60-E7AF048CC1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65D1F8-A39E-B749-5A6E-F617655E134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8DE4A56-1E41-B363-6CA9-12CE99ADE43E}"/>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92F468D-EF80-3138-3CC6-189C0F3F3A2F}"/>
              </a:ext>
            </a:extLst>
          </p:cNvPr>
          <p:cNvSpPr>
            <a:spLocks noGrp="1"/>
          </p:cNvSpPr>
          <p:nvPr>
            <p:ph type="sldNum" sz="quarter" idx="10"/>
          </p:nvPr>
        </p:nvSpPr>
        <p:spPr/>
        <p:txBody>
          <a:bodyPr/>
          <a:lstStyle/>
          <a:p>
            <a:fld id="{4E4946A3-FD68-4E77-9DEF-1E7536A4AD96}" type="slidenum">
              <a:rPr lang="en-US" smtClean="0"/>
              <a:pPr/>
              <a:t>19</a:t>
            </a:fld>
            <a:endParaRPr lang="en-US"/>
          </a:p>
        </p:txBody>
      </p:sp>
    </p:spTree>
    <p:extLst>
      <p:ext uri="{BB962C8B-B14F-4D97-AF65-F5344CB8AC3E}">
        <p14:creationId xmlns:p14="http://schemas.microsoft.com/office/powerpoint/2010/main" val="302307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7C1A-2272-DC34-9B97-8A5974E9E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744134-FFE4-A988-09C2-6C7AB636B9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BC428-190D-C2DE-3A97-DA37E0A4041D}"/>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BD8C5027-8D9C-3C27-E9A7-61CC6E56A914}"/>
              </a:ext>
            </a:extLst>
          </p:cNvPr>
          <p:cNvSpPr>
            <a:spLocks noGrp="1"/>
          </p:cNvSpPr>
          <p:nvPr>
            <p:ph type="sldNum" sz="quarter" idx="5"/>
          </p:nvPr>
        </p:nvSpPr>
        <p:spPr/>
        <p:txBody>
          <a:bodyPr/>
          <a:lstStyle/>
          <a:p>
            <a:fld id="{0B1AA1FC-3043-6D4B-BB9A-591AC90ACA6F}" type="slidenum">
              <a:rPr lang="en-US" smtClean="0"/>
              <a:t>2</a:t>
            </a:fld>
            <a:endParaRPr lang="en-US"/>
          </a:p>
        </p:txBody>
      </p:sp>
    </p:spTree>
    <p:extLst>
      <p:ext uri="{BB962C8B-B14F-4D97-AF65-F5344CB8AC3E}">
        <p14:creationId xmlns:p14="http://schemas.microsoft.com/office/powerpoint/2010/main" val="2406636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FEF0A-2715-C7F6-192B-BF35E521C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0D60F7-2DE1-C7E5-2A64-77857220126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B8154D4-6AA9-5432-1329-D9E25B26795E}"/>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13538EE-7FCD-C4B4-90C2-EBB6BC145EAB}"/>
              </a:ext>
            </a:extLst>
          </p:cNvPr>
          <p:cNvSpPr>
            <a:spLocks noGrp="1"/>
          </p:cNvSpPr>
          <p:nvPr>
            <p:ph type="sldNum" sz="quarter" idx="10"/>
          </p:nvPr>
        </p:nvSpPr>
        <p:spPr/>
        <p:txBody>
          <a:bodyPr/>
          <a:lstStyle/>
          <a:p>
            <a:fld id="{4E4946A3-FD68-4E77-9DEF-1E7536A4AD96}" type="slidenum">
              <a:rPr lang="en-US" smtClean="0"/>
              <a:pPr/>
              <a:t>20</a:t>
            </a:fld>
            <a:endParaRPr lang="en-US"/>
          </a:p>
        </p:txBody>
      </p:sp>
    </p:spTree>
    <p:extLst>
      <p:ext uri="{BB962C8B-B14F-4D97-AF65-F5344CB8AC3E}">
        <p14:creationId xmlns:p14="http://schemas.microsoft.com/office/powerpoint/2010/main" val="2817885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AD667-3D55-850F-3D4C-B77BC014B1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D0538-05D3-10CE-C06D-63F1E478052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51124C3-D3D5-48C3-206B-FB5AC9940226}"/>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E1C8DE3-EA26-9C89-B072-8E4C2C5C8699}"/>
              </a:ext>
            </a:extLst>
          </p:cNvPr>
          <p:cNvSpPr>
            <a:spLocks noGrp="1"/>
          </p:cNvSpPr>
          <p:nvPr>
            <p:ph type="sldNum" sz="quarter" idx="10"/>
          </p:nvPr>
        </p:nvSpPr>
        <p:spPr/>
        <p:txBody>
          <a:bodyPr/>
          <a:lstStyle/>
          <a:p>
            <a:fld id="{4E4946A3-FD68-4E77-9DEF-1E7536A4AD96}" type="slidenum">
              <a:rPr lang="en-US" smtClean="0"/>
              <a:pPr/>
              <a:t>21</a:t>
            </a:fld>
            <a:endParaRPr lang="en-US"/>
          </a:p>
        </p:txBody>
      </p:sp>
    </p:spTree>
    <p:extLst>
      <p:ext uri="{BB962C8B-B14F-4D97-AF65-F5344CB8AC3E}">
        <p14:creationId xmlns:p14="http://schemas.microsoft.com/office/powerpoint/2010/main" val="14395849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2640-8B84-F278-1E3C-EA3DC0258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E332E9-EE28-61F6-5ACC-72C43A47F91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2171A28-B76B-AC0B-02FD-9B8082174E42}"/>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1523AF4-3C58-36FA-B8A1-931055B3666B}"/>
              </a:ext>
            </a:extLst>
          </p:cNvPr>
          <p:cNvSpPr>
            <a:spLocks noGrp="1"/>
          </p:cNvSpPr>
          <p:nvPr>
            <p:ph type="sldNum" sz="quarter" idx="10"/>
          </p:nvPr>
        </p:nvSpPr>
        <p:spPr/>
        <p:txBody>
          <a:bodyPr/>
          <a:lstStyle/>
          <a:p>
            <a:fld id="{4E4946A3-FD68-4E77-9DEF-1E7536A4AD96}" type="slidenum">
              <a:rPr lang="en-US" smtClean="0"/>
              <a:pPr/>
              <a:t>22</a:t>
            </a:fld>
            <a:endParaRPr lang="en-US"/>
          </a:p>
        </p:txBody>
      </p:sp>
    </p:spTree>
    <p:extLst>
      <p:ext uri="{BB962C8B-B14F-4D97-AF65-F5344CB8AC3E}">
        <p14:creationId xmlns:p14="http://schemas.microsoft.com/office/powerpoint/2010/main" val="19173130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485E6-208A-255B-C911-0C51A4A9E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CC60F9-E7A5-D2A9-D3C4-A082A676789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059F3DF-292B-90E6-9A63-9C21250FBA8B}"/>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A4311D8-2F05-B772-37EB-5B5C7CD78B87}"/>
              </a:ext>
            </a:extLst>
          </p:cNvPr>
          <p:cNvSpPr>
            <a:spLocks noGrp="1"/>
          </p:cNvSpPr>
          <p:nvPr>
            <p:ph type="sldNum" sz="quarter" idx="10"/>
          </p:nvPr>
        </p:nvSpPr>
        <p:spPr/>
        <p:txBody>
          <a:bodyPr/>
          <a:lstStyle/>
          <a:p>
            <a:fld id="{4E4946A3-FD68-4E77-9DEF-1E7536A4AD96}" type="slidenum">
              <a:rPr lang="en-US" smtClean="0"/>
              <a:pPr/>
              <a:t>23</a:t>
            </a:fld>
            <a:endParaRPr lang="en-US"/>
          </a:p>
        </p:txBody>
      </p:sp>
    </p:spTree>
    <p:extLst>
      <p:ext uri="{BB962C8B-B14F-4D97-AF65-F5344CB8AC3E}">
        <p14:creationId xmlns:p14="http://schemas.microsoft.com/office/powerpoint/2010/main" val="1850093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47CBA-A78E-8A5A-0BA5-B25F56E3B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37BBBD-9B4C-33CE-9C56-93AF8551A3E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AA8DDA0-9740-39C0-6401-06A0A44FB28B}"/>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FDCFA54-0784-85D3-CA99-80659BEE9D56}"/>
              </a:ext>
            </a:extLst>
          </p:cNvPr>
          <p:cNvSpPr>
            <a:spLocks noGrp="1"/>
          </p:cNvSpPr>
          <p:nvPr>
            <p:ph type="sldNum" sz="quarter" idx="10"/>
          </p:nvPr>
        </p:nvSpPr>
        <p:spPr/>
        <p:txBody>
          <a:bodyPr/>
          <a:lstStyle/>
          <a:p>
            <a:fld id="{4E4946A3-FD68-4E77-9DEF-1E7536A4AD96}" type="slidenum">
              <a:rPr lang="en-US" smtClean="0"/>
              <a:pPr/>
              <a:t>24</a:t>
            </a:fld>
            <a:endParaRPr lang="en-US"/>
          </a:p>
        </p:txBody>
      </p:sp>
    </p:spTree>
    <p:extLst>
      <p:ext uri="{BB962C8B-B14F-4D97-AF65-F5344CB8AC3E}">
        <p14:creationId xmlns:p14="http://schemas.microsoft.com/office/powerpoint/2010/main" val="3491286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D0197-FE95-6785-6017-F86DE85BE8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234BA-3048-5AF5-1FF1-8CBF9E1A1BA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5740E32-C455-1231-E9A0-5353274B8F79}"/>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3F3FF1C-F1F5-6D42-8F5A-290F6D67853B}"/>
              </a:ext>
            </a:extLst>
          </p:cNvPr>
          <p:cNvSpPr>
            <a:spLocks noGrp="1"/>
          </p:cNvSpPr>
          <p:nvPr>
            <p:ph type="sldNum" sz="quarter" idx="10"/>
          </p:nvPr>
        </p:nvSpPr>
        <p:spPr/>
        <p:txBody>
          <a:bodyPr/>
          <a:lstStyle/>
          <a:p>
            <a:fld id="{4E4946A3-FD68-4E77-9DEF-1E7536A4AD96}" type="slidenum">
              <a:rPr lang="en-US" smtClean="0"/>
              <a:pPr/>
              <a:t>25</a:t>
            </a:fld>
            <a:endParaRPr lang="en-US"/>
          </a:p>
        </p:txBody>
      </p:sp>
    </p:spTree>
    <p:extLst>
      <p:ext uri="{BB962C8B-B14F-4D97-AF65-F5344CB8AC3E}">
        <p14:creationId xmlns:p14="http://schemas.microsoft.com/office/powerpoint/2010/main" val="1033302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6D8EB-2F7B-BF45-CEE3-FA1846CBB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3A42FC-3F18-849A-D395-15F14F44944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D67787A-13D5-CC48-8373-41815400FD53}"/>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C9E71E4-1C1F-089F-290A-0146621F6FF9}"/>
              </a:ext>
            </a:extLst>
          </p:cNvPr>
          <p:cNvSpPr>
            <a:spLocks noGrp="1"/>
          </p:cNvSpPr>
          <p:nvPr>
            <p:ph type="sldNum" sz="quarter" idx="10"/>
          </p:nvPr>
        </p:nvSpPr>
        <p:spPr/>
        <p:txBody>
          <a:bodyPr/>
          <a:lstStyle/>
          <a:p>
            <a:fld id="{4E4946A3-FD68-4E77-9DEF-1E7536A4AD96}" type="slidenum">
              <a:rPr lang="en-US" smtClean="0"/>
              <a:pPr/>
              <a:t>26</a:t>
            </a:fld>
            <a:endParaRPr lang="en-US"/>
          </a:p>
        </p:txBody>
      </p:sp>
    </p:spTree>
    <p:extLst>
      <p:ext uri="{BB962C8B-B14F-4D97-AF65-F5344CB8AC3E}">
        <p14:creationId xmlns:p14="http://schemas.microsoft.com/office/powerpoint/2010/main" val="634864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5AD0D-E6C3-4829-D8F3-F05AB0F71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B55B95-7601-8D3C-D615-08EFF259A84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6D2BA79-9D6D-D230-1CC9-C699B4580281}"/>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0546E33-48A8-D223-E7E7-77AF7F556349}"/>
              </a:ext>
            </a:extLst>
          </p:cNvPr>
          <p:cNvSpPr>
            <a:spLocks noGrp="1"/>
          </p:cNvSpPr>
          <p:nvPr>
            <p:ph type="sldNum" sz="quarter" idx="10"/>
          </p:nvPr>
        </p:nvSpPr>
        <p:spPr/>
        <p:txBody>
          <a:bodyPr/>
          <a:lstStyle/>
          <a:p>
            <a:fld id="{4E4946A3-FD68-4E77-9DEF-1E7536A4AD96}" type="slidenum">
              <a:rPr lang="en-US" smtClean="0"/>
              <a:pPr/>
              <a:t>27</a:t>
            </a:fld>
            <a:endParaRPr lang="en-US"/>
          </a:p>
        </p:txBody>
      </p:sp>
    </p:spTree>
    <p:extLst>
      <p:ext uri="{BB962C8B-B14F-4D97-AF65-F5344CB8AC3E}">
        <p14:creationId xmlns:p14="http://schemas.microsoft.com/office/powerpoint/2010/main" val="1142781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9F866-B822-2920-06CC-149CE483E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F5A13-13FE-EA9D-E7F2-473AE5C918A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CC81FDC-E23E-ED9C-E3C4-08D3C430C41A}"/>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514012D-7611-627B-51EC-838E9E14E80E}"/>
              </a:ext>
            </a:extLst>
          </p:cNvPr>
          <p:cNvSpPr>
            <a:spLocks noGrp="1"/>
          </p:cNvSpPr>
          <p:nvPr>
            <p:ph type="sldNum" sz="quarter" idx="10"/>
          </p:nvPr>
        </p:nvSpPr>
        <p:spPr/>
        <p:txBody>
          <a:bodyPr/>
          <a:lstStyle/>
          <a:p>
            <a:fld id="{4E4946A3-FD68-4E77-9DEF-1E7536A4AD96}" type="slidenum">
              <a:rPr lang="en-US" smtClean="0"/>
              <a:pPr/>
              <a:t>28</a:t>
            </a:fld>
            <a:endParaRPr lang="en-US"/>
          </a:p>
        </p:txBody>
      </p:sp>
    </p:spTree>
    <p:extLst>
      <p:ext uri="{BB962C8B-B14F-4D97-AF65-F5344CB8AC3E}">
        <p14:creationId xmlns:p14="http://schemas.microsoft.com/office/powerpoint/2010/main" val="32939676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2E7BD-C18D-F489-F95C-E11CF33AA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7D0246-A009-DCA3-2C47-1AA296F3F57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87A74FA-216A-F359-AC98-B4B8E3AEC5A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Paul Quotes Deuteronomy 19:15 because he is talking about discipline.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also mentions that he would be coming to see them a third time</a:t>
            </a:r>
          </a:p>
          <a:p>
            <a:r>
              <a:rPr lang="en-US" sz="1200" kern="1200" dirty="0">
                <a:solidFill>
                  <a:schemeClr val="tx1"/>
                </a:solidFill>
                <a:effectLst/>
                <a:latin typeface="+mn-lt"/>
                <a:ea typeface="+mn-ea"/>
                <a:cs typeface="+mn-cs"/>
              </a:rPr>
              <a:t>- So we know that there was a second visit </a:t>
            </a:r>
          </a:p>
          <a:p>
            <a:r>
              <a:rPr lang="en-US" sz="1200" kern="1200" dirty="0">
                <a:solidFill>
                  <a:schemeClr val="tx1"/>
                </a:solidFill>
                <a:effectLst/>
                <a:latin typeface="+mn-lt"/>
                <a:ea typeface="+mn-ea"/>
                <a:cs typeface="+mn-cs"/>
              </a:rPr>
              <a:t>	- so he did go there a second time, but he obviously didn’t stay long</a:t>
            </a:r>
          </a:p>
          <a:p>
            <a:r>
              <a:rPr lang="en-US" sz="1200" kern="1200" dirty="0">
                <a:solidFill>
                  <a:schemeClr val="tx1"/>
                </a:solidFill>
                <a:effectLst/>
                <a:latin typeface="+mn-lt"/>
                <a:ea typeface="+mn-ea"/>
                <a:cs typeface="+mn-cs"/>
              </a:rPr>
              <a:t>	- and we know why, because they were acting so sinfully towards him</a:t>
            </a:r>
          </a:p>
          <a:p>
            <a:r>
              <a:rPr lang="en-US" sz="1200" kern="1200" dirty="0">
                <a:solidFill>
                  <a:schemeClr val="tx1"/>
                </a:solidFill>
                <a:effectLst/>
                <a:latin typeface="+mn-lt"/>
                <a:ea typeface="+mn-ea"/>
                <a:cs typeface="+mn-cs"/>
              </a:rPr>
              <a:t>		- that he would have had to discipline them if he stayed.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he decided to leave and write another letter instead.</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25D71BD-1A3E-A961-83D0-EBDDC598F105}"/>
              </a:ext>
            </a:extLst>
          </p:cNvPr>
          <p:cNvSpPr>
            <a:spLocks noGrp="1"/>
          </p:cNvSpPr>
          <p:nvPr>
            <p:ph type="sldNum" sz="quarter" idx="10"/>
          </p:nvPr>
        </p:nvSpPr>
        <p:spPr/>
        <p:txBody>
          <a:bodyPr/>
          <a:lstStyle/>
          <a:p>
            <a:fld id="{4E4946A3-FD68-4E77-9DEF-1E7536A4AD96}" type="slidenum">
              <a:rPr lang="en-US" smtClean="0"/>
              <a:pPr/>
              <a:t>29</a:t>
            </a:fld>
            <a:endParaRPr lang="en-US"/>
          </a:p>
        </p:txBody>
      </p:sp>
    </p:spTree>
    <p:extLst>
      <p:ext uri="{BB962C8B-B14F-4D97-AF65-F5344CB8AC3E}">
        <p14:creationId xmlns:p14="http://schemas.microsoft.com/office/powerpoint/2010/main" val="621765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25D26-B3B7-D0BC-3EAF-04BEFC1E0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81737-04F4-988A-FBE4-FA9A4A5092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F16DB4-1C33-4CDC-A90C-C714C62C03E1}"/>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03E7DD40-D56C-D361-B79A-D6263A35A58D}"/>
              </a:ext>
            </a:extLst>
          </p:cNvPr>
          <p:cNvSpPr>
            <a:spLocks noGrp="1"/>
          </p:cNvSpPr>
          <p:nvPr>
            <p:ph type="sldNum" sz="quarter" idx="5"/>
          </p:nvPr>
        </p:nvSpPr>
        <p:spPr/>
        <p:txBody>
          <a:bodyPr/>
          <a:lstStyle/>
          <a:p>
            <a:fld id="{0B1AA1FC-3043-6D4B-BB9A-591AC90ACA6F}" type="slidenum">
              <a:rPr lang="en-US" smtClean="0"/>
              <a:t>3</a:t>
            </a:fld>
            <a:endParaRPr lang="en-US"/>
          </a:p>
        </p:txBody>
      </p:sp>
    </p:spTree>
    <p:extLst>
      <p:ext uri="{BB962C8B-B14F-4D97-AF65-F5344CB8AC3E}">
        <p14:creationId xmlns:p14="http://schemas.microsoft.com/office/powerpoint/2010/main" val="40799011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F8495-7985-0568-98E1-CCC83F77C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D72EBA-540C-8A8C-2D9C-0528DEC8302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67A34D6-8F9F-8A30-0709-061A98EF4D02}"/>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2630EC2-AC85-C0B2-15F8-2B93BF81F1A8}"/>
              </a:ext>
            </a:extLst>
          </p:cNvPr>
          <p:cNvSpPr>
            <a:spLocks noGrp="1"/>
          </p:cNvSpPr>
          <p:nvPr>
            <p:ph type="sldNum" sz="quarter" idx="10"/>
          </p:nvPr>
        </p:nvSpPr>
        <p:spPr/>
        <p:txBody>
          <a:bodyPr/>
          <a:lstStyle/>
          <a:p>
            <a:fld id="{4E4946A3-FD68-4E77-9DEF-1E7536A4AD96}" type="slidenum">
              <a:rPr lang="en-US" smtClean="0"/>
              <a:pPr/>
              <a:t>30</a:t>
            </a:fld>
            <a:endParaRPr lang="en-US"/>
          </a:p>
        </p:txBody>
      </p:sp>
    </p:spTree>
    <p:extLst>
      <p:ext uri="{BB962C8B-B14F-4D97-AF65-F5344CB8AC3E}">
        <p14:creationId xmlns:p14="http://schemas.microsoft.com/office/powerpoint/2010/main" val="13531313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085CB-3DB0-CADC-800D-C506A900B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86DBA-58A0-9085-0382-6AC7696A16C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62CBA2A-C63F-B1A7-19D5-886B44CC68FD}"/>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2CBDF92-0EE8-99D3-E279-4E9BEA59AF11}"/>
              </a:ext>
            </a:extLst>
          </p:cNvPr>
          <p:cNvSpPr>
            <a:spLocks noGrp="1"/>
          </p:cNvSpPr>
          <p:nvPr>
            <p:ph type="sldNum" sz="quarter" idx="10"/>
          </p:nvPr>
        </p:nvSpPr>
        <p:spPr/>
        <p:txBody>
          <a:bodyPr/>
          <a:lstStyle/>
          <a:p>
            <a:fld id="{4E4946A3-FD68-4E77-9DEF-1E7536A4AD96}" type="slidenum">
              <a:rPr lang="en-US" smtClean="0"/>
              <a:pPr/>
              <a:t>31</a:t>
            </a:fld>
            <a:endParaRPr lang="en-US"/>
          </a:p>
        </p:txBody>
      </p:sp>
    </p:spTree>
    <p:extLst>
      <p:ext uri="{BB962C8B-B14F-4D97-AF65-F5344CB8AC3E}">
        <p14:creationId xmlns:p14="http://schemas.microsoft.com/office/powerpoint/2010/main" val="21388470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64B59-77E4-66DC-EB81-5AF33CA514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E6CE8D-98AE-879A-50D5-613DE404A64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F6DDB8E-5BB2-5072-ECA9-09CF5007A0EA}"/>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114A3F3-1BB4-6F70-9F39-F08439866D22}"/>
              </a:ext>
            </a:extLst>
          </p:cNvPr>
          <p:cNvSpPr>
            <a:spLocks noGrp="1"/>
          </p:cNvSpPr>
          <p:nvPr>
            <p:ph type="sldNum" sz="quarter" idx="10"/>
          </p:nvPr>
        </p:nvSpPr>
        <p:spPr/>
        <p:txBody>
          <a:bodyPr/>
          <a:lstStyle/>
          <a:p>
            <a:fld id="{4E4946A3-FD68-4E77-9DEF-1E7536A4AD96}" type="slidenum">
              <a:rPr lang="en-US" smtClean="0"/>
              <a:pPr/>
              <a:t>32</a:t>
            </a:fld>
            <a:endParaRPr lang="en-US"/>
          </a:p>
        </p:txBody>
      </p:sp>
    </p:spTree>
    <p:extLst>
      <p:ext uri="{BB962C8B-B14F-4D97-AF65-F5344CB8AC3E}">
        <p14:creationId xmlns:p14="http://schemas.microsoft.com/office/powerpoint/2010/main" val="32988724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6F3D2-4A53-2C21-460A-8F11315BBA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17F1B-37A7-3A24-3DB5-65C2C0676C6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8DE2457-A47D-FE2D-2BE6-4303F67CDAC6}"/>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DCDB90B-894A-D3F7-5E84-948B234B24D8}"/>
              </a:ext>
            </a:extLst>
          </p:cNvPr>
          <p:cNvSpPr>
            <a:spLocks noGrp="1"/>
          </p:cNvSpPr>
          <p:nvPr>
            <p:ph type="sldNum" sz="quarter" idx="10"/>
          </p:nvPr>
        </p:nvSpPr>
        <p:spPr/>
        <p:txBody>
          <a:bodyPr/>
          <a:lstStyle/>
          <a:p>
            <a:fld id="{4E4946A3-FD68-4E77-9DEF-1E7536A4AD96}" type="slidenum">
              <a:rPr lang="en-US" smtClean="0"/>
              <a:pPr/>
              <a:t>33</a:t>
            </a:fld>
            <a:endParaRPr lang="en-US"/>
          </a:p>
        </p:txBody>
      </p:sp>
    </p:spTree>
    <p:extLst>
      <p:ext uri="{BB962C8B-B14F-4D97-AF65-F5344CB8AC3E}">
        <p14:creationId xmlns:p14="http://schemas.microsoft.com/office/powerpoint/2010/main" val="7456935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A0F58-3F0F-B90B-BB86-32AC968A79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CA6C5-F17A-28AA-FC4C-5B1B2976213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43FACCA-AA9E-B6D1-F866-EFE54452A9F5}"/>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A9F5256-1206-7E94-5507-DF398DC035FD}"/>
              </a:ext>
            </a:extLst>
          </p:cNvPr>
          <p:cNvSpPr>
            <a:spLocks noGrp="1"/>
          </p:cNvSpPr>
          <p:nvPr>
            <p:ph type="sldNum" sz="quarter" idx="10"/>
          </p:nvPr>
        </p:nvSpPr>
        <p:spPr/>
        <p:txBody>
          <a:bodyPr/>
          <a:lstStyle/>
          <a:p>
            <a:fld id="{4E4946A3-FD68-4E77-9DEF-1E7536A4AD96}" type="slidenum">
              <a:rPr lang="en-US" smtClean="0"/>
              <a:pPr/>
              <a:t>34</a:t>
            </a:fld>
            <a:endParaRPr lang="en-US"/>
          </a:p>
        </p:txBody>
      </p:sp>
    </p:spTree>
    <p:extLst>
      <p:ext uri="{BB962C8B-B14F-4D97-AF65-F5344CB8AC3E}">
        <p14:creationId xmlns:p14="http://schemas.microsoft.com/office/powerpoint/2010/main" val="28334828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76FFF-D68F-5674-A056-B3DB761D80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91958D-4C13-F44B-640F-7FDAA1F5711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3087EA7-6CFA-58C3-14DA-B2B1408C11F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It took about 25-30 days to walk across the Macedonian bridge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Sailing was much faster </a:t>
            </a:r>
          </a:p>
          <a:p>
            <a:pPr marL="171450" indent="-171450">
              <a:buFontTx/>
              <a:buChar char="-"/>
            </a:pPr>
            <a:r>
              <a:rPr lang="en-US" sz="1200" kern="1200" dirty="0">
                <a:solidFill>
                  <a:schemeClr val="tx1"/>
                </a:solidFill>
                <a:effectLst/>
                <a:latin typeface="+mn-lt"/>
                <a:ea typeface="+mn-ea"/>
                <a:cs typeface="+mn-cs"/>
              </a:rPr>
              <a:t>(could be as fast as 2-4 days with favorable weather conditions</a:t>
            </a:r>
          </a:p>
          <a:p>
            <a:pPr marL="171450" indent="-171450">
              <a:buFontTx/>
              <a:buChar char="-"/>
            </a:pPr>
            <a:r>
              <a:rPr lang="en-US" sz="1200" kern="1200" dirty="0">
                <a:solidFill>
                  <a:schemeClr val="tx1"/>
                </a:solidFill>
                <a:effectLst/>
                <a:latin typeface="+mn-lt"/>
                <a:ea typeface="+mn-ea"/>
                <a:cs typeface="+mn-cs"/>
              </a:rPr>
              <a:t>But it was still dangerous</a:t>
            </a:r>
          </a:p>
          <a:p>
            <a:pPr marL="171450" indent="-171450">
              <a:buFontTx/>
              <a:buChar char="-"/>
            </a:pPr>
            <a:r>
              <a:rPr lang="en-US" sz="1200" kern="1200" dirty="0">
                <a:solidFill>
                  <a:schemeClr val="tx1"/>
                </a:solidFill>
                <a:effectLst/>
                <a:latin typeface="+mn-lt"/>
                <a:ea typeface="+mn-ea"/>
                <a:cs typeface="+mn-cs"/>
              </a:rPr>
              <a:t>And because of winter storms</a:t>
            </a:r>
          </a:p>
          <a:p>
            <a:pPr marL="628650" lvl="1" indent="-171450">
              <a:buFontTx/>
              <a:buChar char="-"/>
            </a:pPr>
            <a:r>
              <a:rPr lang="en-US" sz="1200" kern="1200" dirty="0">
                <a:solidFill>
                  <a:schemeClr val="tx1"/>
                </a:solidFill>
                <a:effectLst/>
                <a:latin typeface="+mn-lt"/>
                <a:ea typeface="+mn-ea"/>
                <a:cs typeface="+mn-cs"/>
              </a:rPr>
              <a:t>Sailing was usually not an option between November and April</a:t>
            </a:r>
          </a:p>
          <a:p>
            <a:pPr marL="628650" lvl="1" indent="-171450">
              <a:buFontTx/>
              <a:buChar char="-"/>
            </a:pPr>
            <a:r>
              <a:rPr lang="en-US" sz="1200" kern="1200" dirty="0">
                <a:solidFill>
                  <a:schemeClr val="tx1"/>
                </a:solidFill>
                <a:effectLst/>
                <a:latin typeface="+mn-lt"/>
                <a:ea typeface="+mn-ea"/>
                <a:cs typeface="+mn-cs"/>
              </a:rPr>
              <a:t>It was just too dangerous</a:t>
            </a: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BE2B384-332A-C532-CB4B-A3606EE2F750}"/>
              </a:ext>
            </a:extLst>
          </p:cNvPr>
          <p:cNvSpPr>
            <a:spLocks noGrp="1"/>
          </p:cNvSpPr>
          <p:nvPr>
            <p:ph type="sldNum" sz="quarter" idx="10"/>
          </p:nvPr>
        </p:nvSpPr>
        <p:spPr/>
        <p:txBody>
          <a:bodyPr/>
          <a:lstStyle/>
          <a:p>
            <a:fld id="{4E4946A3-FD68-4E77-9DEF-1E7536A4AD96}" type="slidenum">
              <a:rPr lang="en-US" smtClean="0"/>
              <a:pPr/>
              <a:t>35</a:t>
            </a:fld>
            <a:endParaRPr lang="en-US"/>
          </a:p>
        </p:txBody>
      </p:sp>
    </p:spTree>
    <p:extLst>
      <p:ext uri="{BB962C8B-B14F-4D97-AF65-F5344CB8AC3E}">
        <p14:creationId xmlns:p14="http://schemas.microsoft.com/office/powerpoint/2010/main" val="22056488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08E43-C8E8-B22A-2111-38806FA0D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9053B-75BF-5AD0-203F-3ECA631F502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7070F81-6D22-D144-6E91-49533DE22FB4}"/>
              </a:ext>
            </a:extLst>
          </p:cNvPr>
          <p:cNvSpPr>
            <a:spLocks noGrp="1"/>
          </p:cNvSpPr>
          <p:nvPr>
            <p:ph type="body" idx="1"/>
          </p:nvPr>
        </p:nvSpPr>
        <p:spPr/>
        <p:txBody>
          <a:bodyPr/>
          <a:lstStyle/>
          <a:p>
            <a:pPr marL="628650" lvl="1" indent="-171450">
              <a:buFontTx/>
              <a:buChar char="-"/>
            </a:pPr>
            <a:r>
              <a:rPr lang="en-US" sz="1200" kern="1200" dirty="0">
                <a:solidFill>
                  <a:schemeClr val="tx1"/>
                </a:solidFill>
                <a:effectLst/>
                <a:latin typeface="+mn-lt"/>
                <a:ea typeface="+mn-ea"/>
                <a:cs typeface="+mn-cs"/>
              </a:rPr>
              <a:t>Do you remember Troas</a:t>
            </a: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r>
              <a:rPr lang="en-US" sz="1200" kern="1200" dirty="0">
                <a:solidFill>
                  <a:schemeClr val="tx1"/>
                </a:solidFill>
                <a:effectLst/>
                <a:latin typeface="+mn-lt"/>
                <a:ea typeface="+mn-ea"/>
                <a:cs typeface="+mn-cs"/>
              </a:rPr>
              <a:t>This is the second time, that we know of that Paul visited Troas</a:t>
            </a: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1085850" lvl="2" indent="-171450">
              <a:buFontTx/>
              <a:buChar char="-"/>
            </a:pPr>
            <a:r>
              <a:rPr lang="en-US" sz="1200" kern="1200" dirty="0">
                <a:solidFill>
                  <a:schemeClr val="tx1"/>
                </a:solidFill>
                <a:effectLst/>
                <a:latin typeface="+mn-lt"/>
                <a:ea typeface="+mn-ea"/>
                <a:cs typeface="+mn-cs"/>
              </a:rPr>
              <a:t>First he got the Macedonian Call on his 2</a:t>
            </a:r>
            <a:r>
              <a:rPr lang="en-US" sz="1200" kern="1200" baseline="30000" dirty="0">
                <a:solidFill>
                  <a:schemeClr val="tx1"/>
                </a:solidFill>
                <a:effectLst/>
                <a:latin typeface="+mn-lt"/>
                <a:ea typeface="+mn-ea"/>
                <a:cs typeface="+mn-cs"/>
              </a:rPr>
              <a:t>nd</a:t>
            </a:r>
            <a:r>
              <a:rPr lang="en-US" sz="1200" kern="1200" dirty="0">
                <a:solidFill>
                  <a:schemeClr val="tx1"/>
                </a:solidFill>
                <a:effectLst/>
                <a:latin typeface="+mn-lt"/>
                <a:ea typeface="+mn-ea"/>
                <a:cs typeface="+mn-cs"/>
              </a:rPr>
              <a:t> missionary journey.</a:t>
            </a:r>
          </a:p>
          <a:p>
            <a:pPr marL="1085850" lvl="2" indent="-171450">
              <a:buFontTx/>
              <a:buChar char="-"/>
            </a:pPr>
            <a:r>
              <a:rPr lang="en-US" sz="1200" kern="1200" dirty="0">
                <a:solidFill>
                  <a:schemeClr val="tx1"/>
                </a:solidFill>
                <a:effectLst/>
                <a:latin typeface="+mn-lt"/>
                <a:ea typeface="+mn-ea"/>
                <a:cs typeface="+mn-cs"/>
              </a:rPr>
              <a:t>Now, Paul is in Ephesus on his 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missionary journey</a:t>
            </a:r>
          </a:p>
          <a:p>
            <a:pPr marL="1085850" lvl="2" indent="-171450">
              <a:buFontTx/>
              <a:buChar char="-"/>
            </a:pPr>
            <a:endParaRPr lang="en-US" sz="1200" kern="1200" dirty="0">
              <a:solidFill>
                <a:schemeClr val="tx1"/>
              </a:solidFill>
              <a:effectLst/>
              <a:latin typeface="+mn-lt"/>
              <a:ea typeface="+mn-ea"/>
              <a:cs typeface="+mn-cs"/>
            </a:endParaRPr>
          </a:p>
          <a:p>
            <a:pPr marL="1085850" lvl="2" indent="-171450">
              <a:buFontTx/>
              <a:buChar char="-"/>
            </a:pPr>
            <a:r>
              <a:rPr lang="en-US" sz="1200" kern="1200" dirty="0">
                <a:solidFill>
                  <a:schemeClr val="tx1"/>
                </a:solidFill>
                <a:effectLst/>
                <a:latin typeface="+mn-lt"/>
                <a:ea typeface="+mn-ea"/>
                <a:cs typeface="+mn-cs"/>
              </a:rPr>
              <a:t>And a door was opened for him in Troas</a:t>
            </a:r>
          </a:p>
          <a:p>
            <a:pPr marL="1543050" lvl="3" indent="-171450">
              <a:buFontTx/>
              <a:buChar char="-"/>
            </a:pPr>
            <a:r>
              <a:rPr lang="en-US" sz="1200" kern="1200" dirty="0">
                <a:solidFill>
                  <a:schemeClr val="tx1"/>
                </a:solidFill>
                <a:effectLst/>
                <a:latin typeface="+mn-lt"/>
                <a:ea typeface="+mn-ea"/>
                <a:cs typeface="+mn-cs"/>
              </a:rPr>
              <a:t>The little town that </a:t>
            </a:r>
            <a:r>
              <a:rPr lang="en-US" sz="1200" kern="1200" dirty="0" err="1">
                <a:solidFill>
                  <a:schemeClr val="tx1"/>
                </a:solidFill>
                <a:effectLst/>
                <a:latin typeface="+mn-lt"/>
                <a:ea typeface="+mn-ea"/>
                <a:cs typeface="+mn-cs"/>
              </a:rPr>
              <a:t>coulda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woulda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shoulda</a:t>
            </a:r>
            <a:endParaRPr lang="en-US" sz="1200" kern="1200" dirty="0">
              <a:solidFill>
                <a:schemeClr val="tx1"/>
              </a:solidFill>
              <a:effectLst/>
              <a:latin typeface="+mn-lt"/>
              <a:ea typeface="+mn-ea"/>
              <a:cs typeface="+mn-cs"/>
            </a:endParaRPr>
          </a:p>
          <a:p>
            <a:pPr marL="1543050" lvl="3" indent="-171450">
              <a:buFontTx/>
              <a:buChar char="-"/>
            </a:pPr>
            <a:endParaRPr lang="en-US" sz="1200" kern="1200" dirty="0">
              <a:solidFill>
                <a:schemeClr val="tx1"/>
              </a:solidFill>
              <a:effectLst/>
              <a:latin typeface="+mn-lt"/>
              <a:ea typeface="+mn-ea"/>
              <a:cs typeface="+mn-cs"/>
            </a:endParaRPr>
          </a:p>
          <a:p>
            <a:pPr marL="1543050" lvl="3" indent="-171450">
              <a:buFontTx/>
              <a:buChar char="-"/>
            </a:pPr>
            <a:r>
              <a:rPr lang="en-US" sz="1200" kern="1200" dirty="0">
                <a:solidFill>
                  <a:schemeClr val="tx1"/>
                </a:solidFill>
                <a:effectLst/>
                <a:latin typeface="+mn-lt"/>
                <a:ea typeface="+mn-ea"/>
                <a:cs typeface="+mn-cs"/>
              </a:rPr>
              <a:t>The next time he passes through Troas, </a:t>
            </a:r>
            <a:r>
              <a:rPr lang="en-US" sz="1200" kern="1200" dirty="0" err="1">
                <a:solidFill>
                  <a:schemeClr val="tx1"/>
                </a:solidFill>
                <a:effectLst/>
                <a:latin typeface="+mn-lt"/>
                <a:ea typeface="+mn-ea"/>
                <a:cs typeface="+mn-cs"/>
              </a:rPr>
              <a:t>Eutichus</a:t>
            </a:r>
            <a:r>
              <a:rPr lang="en-US" sz="1200" kern="1200" dirty="0">
                <a:solidFill>
                  <a:schemeClr val="tx1"/>
                </a:solidFill>
                <a:effectLst/>
                <a:latin typeface="+mn-lt"/>
                <a:ea typeface="+mn-ea"/>
                <a:cs typeface="+mn-cs"/>
              </a:rPr>
              <a:t> falls out of a 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story window and dies.</a:t>
            </a:r>
          </a:p>
          <a:p>
            <a:pPr marL="1543050" lvl="3"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a:p>
            <a:pPr marL="628650" lvl="1" indent="-171450">
              <a:buFontTx/>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1BEF70A-F339-67D2-E26D-24F97CF41440}"/>
              </a:ext>
            </a:extLst>
          </p:cNvPr>
          <p:cNvSpPr>
            <a:spLocks noGrp="1"/>
          </p:cNvSpPr>
          <p:nvPr>
            <p:ph type="sldNum" sz="quarter" idx="10"/>
          </p:nvPr>
        </p:nvSpPr>
        <p:spPr/>
        <p:txBody>
          <a:bodyPr/>
          <a:lstStyle/>
          <a:p>
            <a:fld id="{4E4946A3-FD68-4E77-9DEF-1E7536A4AD96}" type="slidenum">
              <a:rPr lang="en-US" smtClean="0"/>
              <a:pPr/>
              <a:t>36</a:t>
            </a:fld>
            <a:endParaRPr lang="en-US"/>
          </a:p>
        </p:txBody>
      </p:sp>
    </p:spTree>
    <p:extLst>
      <p:ext uri="{BB962C8B-B14F-4D97-AF65-F5344CB8AC3E}">
        <p14:creationId xmlns:p14="http://schemas.microsoft.com/office/powerpoint/2010/main" val="26702587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16004-93D7-0F98-E1FC-BC77C92D7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3B8DF-8838-A883-D3A4-F0C93A3D8C1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64024BA-200A-6EDE-FF42-F9B5BA15DE5E}"/>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Something confusing happens in verse 14</a:t>
            </a:r>
          </a:p>
          <a:p>
            <a:pPr marL="171450" indent="-171450">
              <a:buFontTx/>
              <a:buChar char="-"/>
            </a:pPr>
            <a:r>
              <a:rPr lang="en-US" sz="1200" kern="1200" dirty="0">
                <a:solidFill>
                  <a:schemeClr val="tx1"/>
                </a:solidFill>
                <a:effectLst/>
                <a:latin typeface="+mn-lt"/>
                <a:ea typeface="+mn-ea"/>
                <a:cs typeface="+mn-cs"/>
              </a:rPr>
              <a:t>If you are reading this, you lose the story entirely.</a:t>
            </a:r>
          </a:p>
          <a:p>
            <a:pPr marL="171450" indent="-171450">
              <a:buFontTx/>
              <a:buChar char="-"/>
            </a:pPr>
            <a:endParaRPr lang="en-US" sz="1200" kern="1200" dirty="0">
              <a:solidFill>
                <a:schemeClr val="tx1"/>
              </a:solidFill>
              <a:effectLst/>
              <a:latin typeface="+mn-lt"/>
              <a:ea typeface="+mn-ea"/>
              <a:cs typeface="+mn-cs"/>
            </a:endParaRPr>
          </a:p>
          <a:p>
            <a:pPr marL="171450" indent="-171450">
              <a:buFontTx/>
              <a:buChar char="-"/>
            </a:pPr>
            <a:r>
              <a:rPr lang="en-US" sz="1200" kern="1200" dirty="0">
                <a:solidFill>
                  <a:schemeClr val="tx1"/>
                </a:solidFill>
                <a:effectLst/>
                <a:latin typeface="+mn-lt"/>
                <a:ea typeface="+mn-ea"/>
                <a:cs typeface="+mn-cs"/>
              </a:rPr>
              <a:t>Paul says in verse 14.</a:t>
            </a:r>
          </a:p>
          <a:p>
            <a:pPr marL="171450" indent="-171450">
              <a:buFontTx/>
              <a:buChar char="-"/>
            </a:pPr>
            <a:endParaRPr lang="en-US" sz="1200" kern="1200" dirty="0">
              <a:solidFill>
                <a:schemeClr val="tx1"/>
              </a:solidFill>
              <a:effectLst/>
              <a:latin typeface="+mn-lt"/>
              <a:ea typeface="+mn-ea"/>
              <a:cs typeface="+mn-cs"/>
            </a:endParaRPr>
          </a:p>
          <a:p>
            <a:pPr marL="171450" indent="-171450">
              <a:buFontTx/>
              <a:buChar cha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2D89439-3BFA-0CE9-0950-D157F5922880}"/>
              </a:ext>
            </a:extLst>
          </p:cNvPr>
          <p:cNvSpPr>
            <a:spLocks noGrp="1"/>
          </p:cNvSpPr>
          <p:nvPr>
            <p:ph type="sldNum" sz="quarter" idx="10"/>
          </p:nvPr>
        </p:nvSpPr>
        <p:spPr/>
        <p:txBody>
          <a:bodyPr/>
          <a:lstStyle/>
          <a:p>
            <a:fld id="{4E4946A3-FD68-4E77-9DEF-1E7536A4AD96}" type="slidenum">
              <a:rPr lang="en-US" smtClean="0"/>
              <a:pPr/>
              <a:t>37</a:t>
            </a:fld>
            <a:endParaRPr lang="en-US"/>
          </a:p>
        </p:txBody>
      </p:sp>
    </p:spTree>
    <p:extLst>
      <p:ext uri="{BB962C8B-B14F-4D97-AF65-F5344CB8AC3E}">
        <p14:creationId xmlns:p14="http://schemas.microsoft.com/office/powerpoint/2010/main" val="15328224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CEB40-870B-4EE0-A25C-6DAA5C1D0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90EAF-114A-B541-B2AB-D089249D605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CC93584-0D95-914E-D23A-E0F329290A90}"/>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Does your husband ever get distracted.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was telling a story but now he starts talking about what a privilege to be serving Christ in the ministry.</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6AE25E7-5319-E156-3D05-CA6DE77DADB8}"/>
              </a:ext>
            </a:extLst>
          </p:cNvPr>
          <p:cNvSpPr>
            <a:spLocks noGrp="1"/>
          </p:cNvSpPr>
          <p:nvPr>
            <p:ph type="sldNum" sz="quarter" idx="10"/>
          </p:nvPr>
        </p:nvSpPr>
        <p:spPr/>
        <p:txBody>
          <a:bodyPr/>
          <a:lstStyle/>
          <a:p>
            <a:fld id="{4E4946A3-FD68-4E77-9DEF-1E7536A4AD96}" type="slidenum">
              <a:rPr lang="en-US" smtClean="0"/>
              <a:pPr/>
              <a:t>38</a:t>
            </a:fld>
            <a:endParaRPr lang="en-US"/>
          </a:p>
        </p:txBody>
      </p:sp>
    </p:spTree>
    <p:extLst>
      <p:ext uri="{BB962C8B-B14F-4D97-AF65-F5344CB8AC3E}">
        <p14:creationId xmlns:p14="http://schemas.microsoft.com/office/powerpoint/2010/main" val="33179060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50348-BFBB-BBB7-4BDC-EE7C306EA6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205F42-C21C-F5D7-A194-1616EBA1C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CF8B6-FCD7-4B9C-DE8D-29E675F72DF4}"/>
              </a:ext>
            </a:extLst>
          </p:cNvPr>
          <p:cNvSpPr>
            <a:spLocks noGrp="1"/>
          </p:cNvSpPr>
          <p:nvPr>
            <p:ph type="body" idx="1"/>
          </p:nvPr>
        </p:nvSpPr>
        <p:spPr/>
        <p:txBody>
          <a:bodyPr/>
          <a:lstStyle/>
          <a:p>
            <a:pPr marL="628650" lvl="1" indent="-171450">
              <a:buFontTx/>
              <a:buChar char="-"/>
            </a:pPr>
            <a:r>
              <a:rPr lang="en-US" dirty="0"/>
              <a:t>You might be asking, where does this fit into our broad outline?</a:t>
            </a:r>
          </a:p>
        </p:txBody>
      </p:sp>
      <p:sp>
        <p:nvSpPr>
          <p:cNvPr id="4" name="Slide Number Placeholder 3">
            <a:extLst>
              <a:ext uri="{FF2B5EF4-FFF2-40B4-BE49-F238E27FC236}">
                <a16:creationId xmlns:a16="http://schemas.microsoft.com/office/drawing/2014/main" id="{FFB1F2F3-13F0-EFB5-8FD7-3609C1E60FCF}"/>
              </a:ext>
            </a:extLst>
          </p:cNvPr>
          <p:cNvSpPr>
            <a:spLocks noGrp="1"/>
          </p:cNvSpPr>
          <p:nvPr>
            <p:ph type="sldNum" sz="quarter" idx="5"/>
          </p:nvPr>
        </p:nvSpPr>
        <p:spPr/>
        <p:txBody>
          <a:bodyPr/>
          <a:lstStyle/>
          <a:p>
            <a:fld id="{0B1AA1FC-3043-6D4B-BB9A-591AC90ACA6F}" type="slidenum">
              <a:rPr lang="en-US" smtClean="0"/>
              <a:t>39</a:t>
            </a:fld>
            <a:endParaRPr lang="en-US"/>
          </a:p>
        </p:txBody>
      </p:sp>
    </p:spTree>
    <p:extLst>
      <p:ext uri="{BB962C8B-B14F-4D97-AF65-F5344CB8AC3E}">
        <p14:creationId xmlns:p14="http://schemas.microsoft.com/office/powerpoint/2010/main" val="2486471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FDA33-3406-1153-68A1-9F24161E7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7AB35-9608-888C-8A13-C96EC0E1F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53B434-4CF6-4C35-259A-F5074F2B514F}"/>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5F13C7DD-EC60-5C41-1342-41AA9A463C15}"/>
              </a:ext>
            </a:extLst>
          </p:cNvPr>
          <p:cNvSpPr>
            <a:spLocks noGrp="1"/>
          </p:cNvSpPr>
          <p:nvPr>
            <p:ph type="sldNum" sz="quarter" idx="5"/>
          </p:nvPr>
        </p:nvSpPr>
        <p:spPr/>
        <p:txBody>
          <a:bodyPr/>
          <a:lstStyle/>
          <a:p>
            <a:fld id="{0B1AA1FC-3043-6D4B-BB9A-591AC90ACA6F}" type="slidenum">
              <a:rPr lang="en-US" smtClean="0"/>
              <a:t>4</a:t>
            </a:fld>
            <a:endParaRPr lang="en-US"/>
          </a:p>
        </p:txBody>
      </p:sp>
    </p:spTree>
    <p:extLst>
      <p:ext uri="{BB962C8B-B14F-4D97-AF65-F5344CB8AC3E}">
        <p14:creationId xmlns:p14="http://schemas.microsoft.com/office/powerpoint/2010/main" val="20125774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B26A-74ED-35F3-2786-D1D447FB4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31D44-547A-4AC8-6E93-51BE1D64B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A63BF-CBF9-40B2-4668-EE5480251442}"/>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57AC4E47-AC98-3EA9-D98E-7FD747EA2FF2}"/>
              </a:ext>
            </a:extLst>
          </p:cNvPr>
          <p:cNvSpPr>
            <a:spLocks noGrp="1"/>
          </p:cNvSpPr>
          <p:nvPr>
            <p:ph type="sldNum" sz="quarter" idx="5"/>
          </p:nvPr>
        </p:nvSpPr>
        <p:spPr/>
        <p:txBody>
          <a:bodyPr/>
          <a:lstStyle/>
          <a:p>
            <a:fld id="{0B1AA1FC-3043-6D4B-BB9A-591AC90ACA6F}" type="slidenum">
              <a:rPr lang="en-US" smtClean="0"/>
              <a:t>40</a:t>
            </a:fld>
            <a:endParaRPr lang="en-US"/>
          </a:p>
        </p:txBody>
      </p:sp>
    </p:spTree>
    <p:extLst>
      <p:ext uri="{BB962C8B-B14F-4D97-AF65-F5344CB8AC3E}">
        <p14:creationId xmlns:p14="http://schemas.microsoft.com/office/powerpoint/2010/main" val="32222031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32B7D-F0FC-1A1F-3DDC-9D94DB6FA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16994-2C8F-2801-AA73-C90CEF8A6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3C1C1F-7BDF-7711-9AB1-6349F5FA3B4B}"/>
              </a:ext>
            </a:extLst>
          </p:cNvPr>
          <p:cNvSpPr>
            <a:spLocks noGrp="1"/>
          </p:cNvSpPr>
          <p:nvPr>
            <p:ph type="body" idx="1"/>
          </p:nvPr>
        </p:nvSpPr>
        <p:spPr/>
        <p:txBody>
          <a:bodyPr/>
          <a:lstStyle/>
          <a:p>
            <a:pPr marL="628650" lvl="1" indent="-171450">
              <a:buFontTx/>
              <a:buChar char="-"/>
            </a:pPr>
            <a:r>
              <a:rPr lang="en-US" dirty="0"/>
              <a:t>Have you ever heard your husband tell a story, and then he digresses to a related subject and it seems forever until he comes back to it?</a:t>
            </a:r>
          </a:p>
          <a:p>
            <a:pPr marL="628650" lvl="1" indent="-171450">
              <a:buFontTx/>
              <a:buChar char="-"/>
            </a:pPr>
            <a:r>
              <a:rPr lang="en-US" dirty="0"/>
              <a:t>That is what happens here.</a:t>
            </a:r>
          </a:p>
        </p:txBody>
      </p:sp>
      <p:sp>
        <p:nvSpPr>
          <p:cNvPr id="4" name="Slide Number Placeholder 3">
            <a:extLst>
              <a:ext uri="{FF2B5EF4-FFF2-40B4-BE49-F238E27FC236}">
                <a16:creationId xmlns:a16="http://schemas.microsoft.com/office/drawing/2014/main" id="{930E1527-1271-63A6-550D-A1DAC1356F9E}"/>
              </a:ext>
            </a:extLst>
          </p:cNvPr>
          <p:cNvSpPr>
            <a:spLocks noGrp="1"/>
          </p:cNvSpPr>
          <p:nvPr>
            <p:ph type="sldNum" sz="quarter" idx="5"/>
          </p:nvPr>
        </p:nvSpPr>
        <p:spPr/>
        <p:txBody>
          <a:bodyPr/>
          <a:lstStyle/>
          <a:p>
            <a:fld id="{0B1AA1FC-3043-6D4B-BB9A-591AC90ACA6F}" type="slidenum">
              <a:rPr lang="en-US" smtClean="0"/>
              <a:t>41</a:t>
            </a:fld>
            <a:endParaRPr lang="en-US"/>
          </a:p>
        </p:txBody>
      </p:sp>
    </p:spTree>
    <p:extLst>
      <p:ext uri="{BB962C8B-B14F-4D97-AF65-F5344CB8AC3E}">
        <p14:creationId xmlns:p14="http://schemas.microsoft.com/office/powerpoint/2010/main" val="40587575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CBE90-CC80-9C14-A88A-9630E6621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29A0B-9D90-77CD-FF03-FD04574DB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7E5A7-EB62-8FBB-07DD-08D189452E82}"/>
              </a:ext>
            </a:extLst>
          </p:cNvPr>
          <p:cNvSpPr>
            <a:spLocks noGrp="1"/>
          </p:cNvSpPr>
          <p:nvPr>
            <p:ph type="body" idx="1"/>
          </p:nvPr>
        </p:nvSpPr>
        <p:spPr/>
        <p:txBody>
          <a:bodyPr/>
          <a:lstStyle/>
          <a:p>
            <a:pPr marL="628650" lvl="1" indent="-171450">
              <a:buFontTx/>
              <a:buChar char="-"/>
            </a:pPr>
            <a:r>
              <a:rPr lang="en-US" dirty="0"/>
              <a:t>Let’s take a look at the way this book would read without the break between 2:13 and 7:5.</a:t>
            </a:r>
          </a:p>
        </p:txBody>
      </p:sp>
      <p:sp>
        <p:nvSpPr>
          <p:cNvPr id="4" name="Slide Number Placeholder 3">
            <a:extLst>
              <a:ext uri="{FF2B5EF4-FFF2-40B4-BE49-F238E27FC236}">
                <a16:creationId xmlns:a16="http://schemas.microsoft.com/office/drawing/2014/main" id="{855955C0-E5BC-BE07-74F9-A15C7738A907}"/>
              </a:ext>
            </a:extLst>
          </p:cNvPr>
          <p:cNvSpPr>
            <a:spLocks noGrp="1"/>
          </p:cNvSpPr>
          <p:nvPr>
            <p:ph type="sldNum" sz="quarter" idx="5"/>
          </p:nvPr>
        </p:nvSpPr>
        <p:spPr/>
        <p:txBody>
          <a:bodyPr/>
          <a:lstStyle/>
          <a:p>
            <a:fld id="{0B1AA1FC-3043-6D4B-BB9A-591AC90ACA6F}" type="slidenum">
              <a:rPr lang="en-US" smtClean="0"/>
              <a:t>42</a:t>
            </a:fld>
            <a:endParaRPr lang="en-US"/>
          </a:p>
        </p:txBody>
      </p:sp>
    </p:spTree>
    <p:extLst>
      <p:ext uri="{BB962C8B-B14F-4D97-AF65-F5344CB8AC3E}">
        <p14:creationId xmlns:p14="http://schemas.microsoft.com/office/powerpoint/2010/main" val="32351887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9F678-CB75-3458-AEBC-EBD518FA7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6F90A-08B7-1CF1-C68D-561EE9AED8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15807-6C0C-FB0E-30D5-5951F1247046}"/>
              </a:ext>
            </a:extLst>
          </p:cNvPr>
          <p:cNvSpPr>
            <a:spLocks noGrp="1"/>
          </p:cNvSpPr>
          <p:nvPr>
            <p:ph type="body" idx="1"/>
          </p:nvPr>
        </p:nvSpPr>
        <p:spPr/>
        <p:txBody>
          <a:bodyPr/>
          <a:lstStyle/>
          <a:p>
            <a:pPr marL="628650" lvl="1" indent="-171450">
              <a:buFontTx/>
              <a:buChar char="-"/>
            </a:pPr>
            <a:r>
              <a:rPr lang="en-US" dirty="0"/>
              <a:t>Have you ever heard your husband tell a story, and then he digresses to a related subject and it seems forever until he comes back to it?</a:t>
            </a:r>
          </a:p>
          <a:p>
            <a:pPr marL="628650" lvl="1" indent="-171450">
              <a:buFontTx/>
              <a:buChar char="-"/>
            </a:pPr>
            <a:r>
              <a:rPr lang="en-US" dirty="0"/>
              <a:t>That is what happens here.</a:t>
            </a:r>
          </a:p>
        </p:txBody>
      </p:sp>
      <p:sp>
        <p:nvSpPr>
          <p:cNvPr id="4" name="Slide Number Placeholder 3">
            <a:extLst>
              <a:ext uri="{FF2B5EF4-FFF2-40B4-BE49-F238E27FC236}">
                <a16:creationId xmlns:a16="http://schemas.microsoft.com/office/drawing/2014/main" id="{9143DCEC-94B9-4B7E-5ACB-A71C49657B47}"/>
              </a:ext>
            </a:extLst>
          </p:cNvPr>
          <p:cNvSpPr>
            <a:spLocks noGrp="1"/>
          </p:cNvSpPr>
          <p:nvPr>
            <p:ph type="sldNum" sz="quarter" idx="5"/>
          </p:nvPr>
        </p:nvSpPr>
        <p:spPr/>
        <p:txBody>
          <a:bodyPr/>
          <a:lstStyle/>
          <a:p>
            <a:fld id="{0B1AA1FC-3043-6D4B-BB9A-591AC90ACA6F}" type="slidenum">
              <a:rPr lang="en-US" smtClean="0"/>
              <a:t>43</a:t>
            </a:fld>
            <a:endParaRPr lang="en-US"/>
          </a:p>
        </p:txBody>
      </p:sp>
    </p:spTree>
    <p:extLst>
      <p:ext uri="{BB962C8B-B14F-4D97-AF65-F5344CB8AC3E}">
        <p14:creationId xmlns:p14="http://schemas.microsoft.com/office/powerpoint/2010/main" val="27989631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4834A-FD2B-F05C-B173-84C602E91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472CE-116A-A865-E21C-2C27CEB14CF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EE9E858-364F-37D6-E47A-E1B32645090E}"/>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Does your husband ever get distracted.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was telling a story but now he starts talking about what a privilege to be serving Christ in the ministry.</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374A6E1-F55B-1F59-15C1-261AF5CFD386}"/>
              </a:ext>
            </a:extLst>
          </p:cNvPr>
          <p:cNvSpPr>
            <a:spLocks noGrp="1"/>
          </p:cNvSpPr>
          <p:nvPr>
            <p:ph type="sldNum" sz="quarter" idx="10"/>
          </p:nvPr>
        </p:nvSpPr>
        <p:spPr/>
        <p:txBody>
          <a:bodyPr/>
          <a:lstStyle/>
          <a:p>
            <a:fld id="{4E4946A3-FD68-4E77-9DEF-1E7536A4AD96}" type="slidenum">
              <a:rPr lang="en-US" smtClean="0"/>
              <a:pPr/>
              <a:t>44</a:t>
            </a:fld>
            <a:endParaRPr lang="en-US"/>
          </a:p>
        </p:txBody>
      </p:sp>
    </p:spTree>
    <p:extLst>
      <p:ext uri="{BB962C8B-B14F-4D97-AF65-F5344CB8AC3E}">
        <p14:creationId xmlns:p14="http://schemas.microsoft.com/office/powerpoint/2010/main" val="11870094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962DB-39B3-F8E4-F10E-81EBC69C1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7AC2E-B6AE-C8B6-4C5A-8292F01FD8D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270F1D1-F575-265F-C5C5-7278951E37CE}"/>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anyway, back to my story about looking for Titus.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8E66235-C2D8-74D2-F9F3-4E268E2B886C}"/>
              </a:ext>
            </a:extLst>
          </p:cNvPr>
          <p:cNvSpPr>
            <a:spLocks noGrp="1"/>
          </p:cNvSpPr>
          <p:nvPr>
            <p:ph type="sldNum" sz="quarter" idx="10"/>
          </p:nvPr>
        </p:nvSpPr>
        <p:spPr/>
        <p:txBody>
          <a:bodyPr/>
          <a:lstStyle/>
          <a:p>
            <a:fld id="{4E4946A3-FD68-4E77-9DEF-1E7536A4AD96}" type="slidenum">
              <a:rPr lang="en-US" smtClean="0"/>
              <a:pPr/>
              <a:t>45</a:t>
            </a:fld>
            <a:endParaRPr lang="en-US"/>
          </a:p>
        </p:txBody>
      </p:sp>
    </p:spTree>
    <p:extLst>
      <p:ext uri="{BB962C8B-B14F-4D97-AF65-F5344CB8AC3E}">
        <p14:creationId xmlns:p14="http://schemas.microsoft.com/office/powerpoint/2010/main" val="19584011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2284A-6C6D-F6E5-B3D9-DDF5D95A3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E1F60D-1F08-2CCC-B1D2-2D222D19721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9E5B0DE-3A99-705A-4265-E3057CD028E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 learn here about the difference between Godly repentance and worldly repentance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EF19579-FE45-4FBB-C226-7CB3F4A89FB9}"/>
              </a:ext>
            </a:extLst>
          </p:cNvPr>
          <p:cNvSpPr>
            <a:spLocks noGrp="1"/>
          </p:cNvSpPr>
          <p:nvPr>
            <p:ph type="sldNum" sz="quarter" idx="10"/>
          </p:nvPr>
        </p:nvSpPr>
        <p:spPr/>
        <p:txBody>
          <a:bodyPr/>
          <a:lstStyle/>
          <a:p>
            <a:fld id="{4E4946A3-FD68-4E77-9DEF-1E7536A4AD96}" type="slidenum">
              <a:rPr lang="en-US" smtClean="0"/>
              <a:pPr/>
              <a:t>46</a:t>
            </a:fld>
            <a:endParaRPr lang="en-US"/>
          </a:p>
        </p:txBody>
      </p:sp>
    </p:spTree>
    <p:extLst>
      <p:ext uri="{BB962C8B-B14F-4D97-AF65-F5344CB8AC3E}">
        <p14:creationId xmlns:p14="http://schemas.microsoft.com/office/powerpoint/2010/main" val="35484298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A3E7E-24B7-B8BE-FBA0-BAD95D9CC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550A5-C377-806C-3CC9-0E42CE0F9EB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FD456A0-F5C2-BBD3-3FB8-466E3AD9D6B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Take a look at the difference between true repentance and false repentance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F54FAD8-5E11-BCC8-BD0B-6337948309F4}"/>
              </a:ext>
            </a:extLst>
          </p:cNvPr>
          <p:cNvSpPr>
            <a:spLocks noGrp="1"/>
          </p:cNvSpPr>
          <p:nvPr>
            <p:ph type="sldNum" sz="quarter" idx="10"/>
          </p:nvPr>
        </p:nvSpPr>
        <p:spPr/>
        <p:txBody>
          <a:bodyPr/>
          <a:lstStyle/>
          <a:p>
            <a:fld id="{4E4946A3-FD68-4E77-9DEF-1E7536A4AD96}" type="slidenum">
              <a:rPr lang="en-US" smtClean="0"/>
              <a:pPr/>
              <a:t>47</a:t>
            </a:fld>
            <a:endParaRPr lang="en-US"/>
          </a:p>
        </p:txBody>
      </p:sp>
    </p:spTree>
    <p:extLst>
      <p:ext uri="{BB962C8B-B14F-4D97-AF65-F5344CB8AC3E}">
        <p14:creationId xmlns:p14="http://schemas.microsoft.com/office/powerpoint/2010/main" val="41938902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E08B9-C923-AF58-BE50-64360EEA9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A738E-C528-CA31-3FC5-BF5DD8788F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808A7-7956-3ED7-04FF-906F16D9C49F}"/>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CA2ADD3B-3F39-2F44-762D-B9A1F3DE0079}"/>
              </a:ext>
            </a:extLst>
          </p:cNvPr>
          <p:cNvSpPr>
            <a:spLocks noGrp="1"/>
          </p:cNvSpPr>
          <p:nvPr>
            <p:ph type="sldNum" sz="quarter" idx="5"/>
          </p:nvPr>
        </p:nvSpPr>
        <p:spPr/>
        <p:txBody>
          <a:bodyPr/>
          <a:lstStyle/>
          <a:p>
            <a:fld id="{0B1AA1FC-3043-6D4B-BB9A-591AC90ACA6F}" type="slidenum">
              <a:rPr lang="en-US" smtClean="0"/>
              <a:t>48</a:t>
            </a:fld>
            <a:endParaRPr lang="en-US"/>
          </a:p>
        </p:txBody>
      </p:sp>
    </p:spTree>
    <p:extLst>
      <p:ext uri="{BB962C8B-B14F-4D97-AF65-F5344CB8AC3E}">
        <p14:creationId xmlns:p14="http://schemas.microsoft.com/office/powerpoint/2010/main" val="41065928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77168-0030-9186-477F-21C5002245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FC9EC-D98B-3C6E-B96B-F47B66706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62E249-F151-FC8E-D1C8-52306ADA3CC0}"/>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D8D5102F-FFE7-83A0-52A7-1C556B88CF5F}"/>
              </a:ext>
            </a:extLst>
          </p:cNvPr>
          <p:cNvSpPr>
            <a:spLocks noGrp="1"/>
          </p:cNvSpPr>
          <p:nvPr>
            <p:ph type="sldNum" sz="quarter" idx="5"/>
          </p:nvPr>
        </p:nvSpPr>
        <p:spPr/>
        <p:txBody>
          <a:bodyPr/>
          <a:lstStyle/>
          <a:p>
            <a:fld id="{0B1AA1FC-3043-6D4B-BB9A-591AC90ACA6F}" type="slidenum">
              <a:rPr lang="en-US" smtClean="0"/>
              <a:t>49</a:t>
            </a:fld>
            <a:endParaRPr lang="en-US"/>
          </a:p>
        </p:txBody>
      </p:sp>
    </p:spTree>
    <p:extLst>
      <p:ext uri="{BB962C8B-B14F-4D97-AF65-F5344CB8AC3E}">
        <p14:creationId xmlns:p14="http://schemas.microsoft.com/office/powerpoint/2010/main" val="3247826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1B0F1-D788-6BBD-4045-748AC2AE2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2C41E-C196-95F9-35F4-46EA58158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07A06F-6EB7-AA42-1042-3262449450E2}"/>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EF5E9939-8FA4-62A0-985F-BEF6CE433EAD}"/>
              </a:ext>
            </a:extLst>
          </p:cNvPr>
          <p:cNvSpPr>
            <a:spLocks noGrp="1"/>
          </p:cNvSpPr>
          <p:nvPr>
            <p:ph type="sldNum" sz="quarter" idx="5"/>
          </p:nvPr>
        </p:nvSpPr>
        <p:spPr/>
        <p:txBody>
          <a:bodyPr/>
          <a:lstStyle/>
          <a:p>
            <a:fld id="{0B1AA1FC-3043-6D4B-BB9A-591AC90ACA6F}" type="slidenum">
              <a:rPr lang="en-US" smtClean="0"/>
              <a:t>5</a:t>
            </a:fld>
            <a:endParaRPr lang="en-US"/>
          </a:p>
        </p:txBody>
      </p:sp>
    </p:spTree>
    <p:extLst>
      <p:ext uri="{BB962C8B-B14F-4D97-AF65-F5344CB8AC3E}">
        <p14:creationId xmlns:p14="http://schemas.microsoft.com/office/powerpoint/2010/main" val="6229444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BD517-9C8E-EF80-BF32-85E0612705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28051-3B23-1FBF-E80E-E697569B6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619887-A100-FC9A-5979-6A2953773971}"/>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428C86B4-B531-77B4-D69F-0F0F7DBCA00C}"/>
              </a:ext>
            </a:extLst>
          </p:cNvPr>
          <p:cNvSpPr>
            <a:spLocks noGrp="1"/>
          </p:cNvSpPr>
          <p:nvPr>
            <p:ph type="sldNum" sz="quarter" idx="5"/>
          </p:nvPr>
        </p:nvSpPr>
        <p:spPr/>
        <p:txBody>
          <a:bodyPr/>
          <a:lstStyle/>
          <a:p>
            <a:fld id="{0B1AA1FC-3043-6D4B-BB9A-591AC90ACA6F}" type="slidenum">
              <a:rPr lang="en-US" smtClean="0"/>
              <a:t>50</a:t>
            </a:fld>
            <a:endParaRPr lang="en-US"/>
          </a:p>
        </p:txBody>
      </p:sp>
    </p:spTree>
    <p:extLst>
      <p:ext uri="{BB962C8B-B14F-4D97-AF65-F5344CB8AC3E}">
        <p14:creationId xmlns:p14="http://schemas.microsoft.com/office/powerpoint/2010/main" val="35869019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73F3-5121-0A8C-929E-DF013FEAB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D69F4-D386-1967-C5DD-2C5DB9A844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99FDA-C81E-3957-F15A-9923D027C7CD}"/>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78247507-6D99-BC06-729D-36AE0955908D}"/>
              </a:ext>
            </a:extLst>
          </p:cNvPr>
          <p:cNvSpPr>
            <a:spLocks noGrp="1"/>
          </p:cNvSpPr>
          <p:nvPr>
            <p:ph type="sldNum" sz="quarter" idx="5"/>
          </p:nvPr>
        </p:nvSpPr>
        <p:spPr/>
        <p:txBody>
          <a:bodyPr/>
          <a:lstStyle/>
          <a:p>
            <a:fld id="{0B1AA1FC-3043-6D4B-BB9A-591AC90ACA6F}" type="slidenum">
              <a:rPr lang="en-US" smtClean="0"/>
              <a:t>51</a:t>
            </a:fld>
            <a:endParaRPr lang="en-US"/>
          </a:p>
        </p:txBody>
      </p:sp>
    </p:spTree>
    <p:extLst>
      <p:ext uri="{BB962C8B-B14F-4D97-AF65-F5344CB8AC3E}">
        <p14:creationId xmlns:p14="http://schemas.microsoft.com/office/powerpoint/2010/main" val="36832279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26209-BD86-7CD0-5497-D78989CE9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47DBB-B869-F252-A9B4-B55F850077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276FD9-F74F-0A42-0C70-7AE7F6967D15}"/>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91F9FF2E-0702-0EF8-8EC1-DE2AE0C3733E}"/>
              </a:ext>
            </a:extLst>
          </p:cNvPr>
          <p:cNvSpPr>
            <a:spLocks noGrp="1"/>
          </p:cNvSpPr>
          <p:nvPr>
            <p:ph type="sldNum" sz="quarter" idx="5"/>
          </p:nvPr>
        </p:nvSpPr>
        <p:spPr/>
        <p:txBody>
          <a:bodyPr/>
          <a:lstStyle/>
          <a:p>
            <a:fld id="{0B1AA1FC-3043-6D4B-BB9A-591AC90ACA6F}" type="slidenum">
              <a:rPr lang="en-US" smtClean="0"/>
              <a:t>52</a:t>
            </a:fld>
            <a:endParaRPr lang="en-US"/>
          </a:p>
        </p:txBody>
      </p:sp>
    </p:spTree>
    <p:extLst>
      <p:ext uri="{BB962C8B-B14F-4D97-AF65-F5344CB8AC3E}">
        <p14:creationId xmlns:p14="http://schemas.microsoft.com/office/powerpoint/2010/main" val="19029058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928D8-665F-215D-B928-E77EFF94D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7C600-4C61-23E4-DE74-32F4229F6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DC959B-0D5F-8DBE-F820-B9DB29C2920A}"/>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ECD3835A-D6EB-8D39-06F6-DE042D29C793}"/>
              </a:ext>
            </a:extLst>
          </p:cNvPr>
          <p:cNvSpPr>
            <a:spLocks noGrp="1"/>
          </p:cNvSpPr>
          <p:nvPr>
            <p:ph type="sldNum" sz="quarter" idx="5"/>
          </p:nvPr>
        </p:nvSpPr>
        <p:spPr/>
        <p:txBody>
          <a:bodyPr/>
          <a:lstStyle/>
          <a:p>
            <a:fld id="{0B1AA1FC-3043-6D4B-BB9A-591AC90ACA6F}" type="slidenum">
              <a:rPr lang="en-US" smtClean="0"/>
              <a:t>53</a:t>
            </a:fld>
            <a:endParaRPr lang="en-US"/>
          </a:p>
        </p:txBody>
      </p:sp>
    </p:spTree>
    <p:extLst>
      <p:ext uri="{BB962C8B-B14F-4D97-AF65-F5344CB8AC3E}">
        <p14:creationId xmlns:p14="http://schemas.microsoft.com/office/powerpoint/2010/main" val="12180166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32FDB-4D42-C6B8-3C9F-58BD61F97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8D9BF-AA60-2866-89F6-78DF2D2C38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1F10C4-CB34-122F-D126-7DE14A1C671C}"/>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EF8FAFA2-1603-845E-C95E-C54D3532F7EF}"/>
              </a:ext>
            </a:extLst>
          </p:cNvPr>
          <p:cNvSpPr>
            <a:spLocks noGrp="1"/>
          </p:cNvSpPr>
          <p:nvPr>
            <p:ph type="sldNum" sz="quarter" idx="5"/>
          </p:nvPr>
        </p:nvSpPr>
        <p:spPr/>
        <p:txBody>
          <a:bodyPr/>
          <a:lstStyle/>
          <a:p>
            <a:fld id="{0B1AA1FC-3043-6D4B-BB9A-591AC90ACA6F}" type="slidenum">
              <a:rPr lang="en-US" smtClean="0"/>
              <a:t>54</a:t>
            </a:fld>
            <a:endParaRPr lang="en-US"/>
          </a:p>
        </p:txBody>
      </p:sp>
    </p:spTree>
    <p:extLst>
      <p:ext uri="{BB962C8B-B14F-4D97-AF65-F5344CB8AC3E}">
        <p14:creationId xmlns:p14="http://schemas.microsoft.com/office/powerpoint/2010/main" val="38441239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D2E02-EA2B-03B0-471E-AB158985A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5A13F1-E312-BAF3-09D3-101ACE7F6B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05387D-74E8-CAFA-1E5A-394DE49653F7}"/>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4AD611E8-4A4C-0994-1A01-F6B493EA162B}"/>
              </a:ext>
            </a:extLst>
          </p:cNvPr>
          <p:cNvSpPr>
            <a:spLocks noGrp="1"/>
          </p:cNvSpPr>
          <p:nvPr>
            <p:ph type="sldNum" sz="quarter" idx="5"/>
          </p:nvPr>
        </p:nvSpPr>
        <p:spPr/>
        <p:txBody>
          <a:bodyPr/>
          <a:lstStyle/>
          <a:p>
            <a:fld id="{0B1AA1FC-3043-6D4B-BB9A-591AC90ACA6F}" type="slidenum">
              <a:rPr lang="en-US" smtClean="0"/>
              <a:t>55</a:t>
            </a:fld>
            <a:endParaRPr lang="en-US"/>
          </a:p>
        </p:txBody>
      </p:sp>
    </p:spTree>
    <p:extLst>
      <p:ext uri="{BB962C8B-B14F-4D97-AF65-F5344CB8AC3E}">
        <p14:creationId xmlns:p14="http://schemas.microsoft.com/office/powerpoint/2010/main" val="14761844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8CEFA-6B4B-0F71-8BC3-1EA3A3EB6D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423C7E-1702-4971-8F73-55714EB7B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708344-A39E-9F39-0D78-3CAEE8677D60}"/>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12759F89-4955-23BB-BAE1-C73C6567E10B}"/>
              </a:ext>
            </a:extLst>
          </p:cNvPr>
          <p:cNvSpPr>
            <a:spLocks noGrp="1"/>
          </p:cNvSpPr>
          <p:nvPr>
            <p:ph type="sldNum" sz="quarter" idx="5"/>
          </p:nvPr>
        </p:nvSpPr>
        <p:spPr/>
        <p:txBody>
          <a:bodyPr/>
          <a:lstStyle/>
          <a:p>
            <a:fld id="{0B1AA1FC-3043-6D4B-BB9A-591AC90ACA6F}" type="slidenum">
              <a:rPr lang="en-US" smtClean="0"/>
              <a:t>56</a:t>
            </a:fld>
            <a:endParaRPr lang="en-US"/>
          </a:p>
        </p:txBody>
      </p:sp>
    </p:spTree>
    <p:extLst>
      <p:ext uri="{BB962C8B-B14F-4D97-AF65-F5344CB8AC3E}">
        <p14:creationId xmlns:p14="http://schemas.microsoft.com/office/powerpoint/2010/main" val="9466908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8567A-C0B5-4EDB-8A25-B737E37D3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E27E3-78AF-A197-8C60-92AE5B76A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317DF6-A1DC-044E-0944-987DC9293A79}"/>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7260581C-08E4-F1A5-E1A7-D96C1E419534}"/>
              </a:ext>
            </a:extLst>
          </p:cNvPr>
          <p:cNvSpPr>
            <a:spLocks noGrp="1"/>
          </p:cNvSpPr>
          <p:nvPr>
            <p:ph type="sldNum" sz="quarter" idx="5"/>
          </p:nvPr>
        </p:nvSpPr>
        <p:spPr/>
        <p:txBody>
          <a:bodyPr/>
          <a:lstStyle/>
          <a:p>
            <a:fld id="{0B1AA1FC-3043-6D4B-BB9A-591AC90ACA6F}" type="slidenum">
              <a:rPr lang="en-US" smtClean="0"/>
              <a:t>57</a:t>
            </a:fld>
            <a:endParaRPr lang="en-US"/>
          </a:p>
        </p:txBody>
      </p:sp>
    </p:spTree>
    <p:extLst>
      <p:ext uri="{BB962C8B-B14F-4D97-AF65-F5344CB8AC3E}">
        <p14:creationId xmlns:p14="http://schemas.microsoft.com/office/powerpoint/2010/main" val="32542837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3C2D6-D0F7-6959-2CDC-814B2D479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A4666-F5EF-9517-AE2D-7B9A43A71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ABB5E8-1A1B-6FAC-BAEA-354CC25D28EA}"/>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1C3E2C3E-41DC-E056-B3DC-E05BC5456DE0}"/>
              </a:ext>
            </a:extLst>
          </p:cNvPr>
          <p:cNvSpPr>
            <a:spLocks noGrp="1"/>
          </p:cNvSpPr>
          <p:nvPr>
            <p:ph type="sldNum" sz="quarter" idx="5"/>
          </p:nvPr>
        </p:nvSpPr>
        <p:spPr/>
        <p:txBody>
          <a:bodyPr/>
          <a:lstStyle/>
          <a:p>
            <a:fld id="{0B1AA1FC-3043-6D4B-BB9A-591AC90ACA6F}" type="slidenum">
              <a:rPr lang="en-US" smtClean="0"/>
              <a:t>58</a:t>
            </a:fld>
            <a:endParaRPr lang="en-US"/>
          </a:p>
        </p:txBody>
      </p:sp>
    </p:spTree>
    <p:extLst>
      <p:ext uri="{BB962C8B-B14F-4D97-AF65-F5344CB8AC3E}">
        <p14:creationId xmlns:p14="http://schemas.microsoft.com/office/powerpoint/2010/main" val="24212301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9F6EE-9BCE-508C-7B71-5DDE62D39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49367-DB35-8FDB-56A4-5F1CD4A539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92E83-F833-C7C4-F9EB-4E89D472ABB4}"/>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A37AD22E-E62B-27EE-12CF-BB3237A12E93}"/>
              </a:ext>
            </a:extLst>
          </p:cNvPr>
          <p:cNvSpPr>
            <a:spLocks noGrp="1"/>
          </p:cNvSpPr>
          <p:nvPr>
            <p:ph type="sldNum" sz="quarter" idx="5"/>
          </p:nvPr>
        </p:nvSpPr>
        <p:spPr/>
        <p:txBody>
          <a:bodyPr/>
          <a:lstStyle/>
          <a:p>
            <a:fld id="{0B1AA1FC-3043-6D4B-BB9A-591AC90ACA6F}" type="slidenum">
              <a:rPr lang="en-US" smtClean="0"/>
              <a:t>59</a:t>
            </a:fld>
            <a:endParaRPr lang="en-US"/>
          </a:p>
        </p:txBody>
      </p:sp>
    </p:spTree>
    <p:extLst>
      <p:ext uri="{BB962C8B-B14F-4D97-AF65-F5344CB8AC3E}">
        <p14:creationId xmlns:p14="http://schemas.microsoft.com/office/powerpoint/2010/main" val="1983795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6F497-A59B-A6E5-EA02-AF1FC0234B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1E0F6-DA05-63C2-04A0-F7151ABD7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38B9A3-E7E7-DD8D-F08A-642FCC6F66DA}"/>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EBEC85F5-85E0-1F7C-212E-EB07A063FCE5}"/>
              </a:ext>
            </a:extLst>
          </p:cNvPr>
          <p:cNvSpPr>
            <a:spLocks noGrp="1"/>
          </p:cNvSpPr>
          <p:nvPr>
            <p:ph type="sldNum" sz="quarter" idx="5"/>
          </p:nvPr>
        </p:nvSpPr>
        <p:spPr/>
        <p:txBody>
          <a:bodyPr/>
          <a:lstStyle/>
          <a:p>
            <a:fld id="{0B1AA1FC-3043-6D4B-BB9A-591AC90ACA6F}" type="slidenum">
              <a:rPr lang="en-US" smtClean="0"/>
              <a:t>6</a:t>
            </a:fld>
            <a:endParaRPr lang="en-US"/>
          </a:p>
        </p:txBody>
      </p:sp>
    </p:spTree>
    <p:extLst>
      <p:ext uri="{BB962C8B-B14F-4D97-AF65-F5344CB8AC3E}">
        <p14:creationId xmlns:p14="http://schemas.microsoft.com/office/powerpoint/2010/main" val="826929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5584F-29F8-F4A2-E392-BE8BAAA22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A2151-0DFF-5750-0674-7D32D5B68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DB705-D6FC-706A-6BD0-4E719F9905A2}"/>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71296D3C-45A3-DE79-88EB-BBE769B5FD4F}"/>
              </a:ext>
            </a:extLst>
          </p:cNvPr>
          <p:cNvSpPr>
            <a:spLocks noGrp="1"/>
          </p:cNvSpPr>
          <p:nvPr>
            <p:ph type="sldNum" sz="quarter" idx="5"/>
          </p:nvPr>
        </p:nvSpPr>
        <p:spPr/>
        <p:txBody>
          <a:bodyPr/>
          <a:lstStyle/>
          <a:p>
            <a:fld id="{0B1AA1FC-3043-6D4B-BB9A-591AC90ACA6F}" type="slidenum">
              <a:rPr lang="en-US" smtClean="0"/>
              <a:t>60</a:t>
            </a:fld>
            <a:endParaRPr lang="en-US"/>
          </a:p>
        </p:txBody>
      </p:sp>
    </p:spTree>
    <p:extLst>
      <p:ext uri="{BB962C8B-B14F-4D97-AF65-F5344CB8AC3E}">
        <p14:creationId xmlns:p14="http://schemas.microsoft.com/office/powerpoint/2010/main" val="25649832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0A975-F882-C025-4882-8AB01D7345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B3120-0631-CA51-C120-E2B680B28D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C5C5-692C-4581-C8C3-A7EFC7006C01}"/>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96D417D2-3ED8-A013-1109-F2B201891778}"/>
              </a:ext>
            </a:extLst>
          </p:cNvPr>
          <p:cNvSpPr>
            <a:spLocks noGrp="1"/>
          </p:cNvSpPr>
          <p:nvPr>
            <p:ph type="sldNum" sz="quarter" idx="5"/>
          </p:nvPr>
        </p:nvSpPr>
        <p:spPr/>
        <p:txBody>
          <a:bodyPr/>
          <a:lstStyle/>
          <a:p>
            <a:fld id="{0B1AA1FC-3043-6D4B-BB9A-591AC90ACA6F}" type="slidenum">
              <a:rPr lang="en-US" smtClean="0"/>
              <a:t>61</a:t>
            </a:fld>
            <a:endParaRPr lang="en-US"/>
          </a:p>
        </p:txBody>
      </p:sp>
    </p:spTree>
    <p:extLst>
      <p:ext uri="{BB962C8B-B14F-4D97-AF65-F5344CB8AC3E}">
        <p14:creationId xmlns:p14="http://schemas.microsoft.com/office/powerpoint/2010/main" val="32460231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one of the earliest known depictions of Paul. (late 5</a:t>
            </a:r>
            <a:r>
              <a:rPr lang="en-US" baseline="30000" dirty="0"/>
              <a:t>th</a:t>
            </a:r>
            <a:r>
              <a:rPr lang="en-US" dirty="0"/>
              <a:t> century)</a:t>
            </a:r>
          </a:p>
          <a:p>
            <a:r>
              <a:rPr lang="en-US" dirty="0"/>
              <a:t> This fresco</a:t>
            </a:r>
            <a:r>
              <a:rPr lang="en-US" baseline="0" dirty="0"/>
              <a:t> is located in a cave known as the</a:t>
            </a:r>
            <a:r>
              <a:rPr lang="en-US" dirty="0"/>
              <a:t> Grotto of Saint Paul</a:t>
            </a:r>
            <a:r>
              <a:rPr lang="en-US" baseline="0" dirty="0"/>
              <a:t> </a:t>
            </a:r>
            <a:r>
              <a:rPr lang="en-US" dirty="0"/>
              <a:t>in the foothills on the southern side of ancient Ephesus. </a:t>
            </a:r>
          </a:p>
          <a:p>
            <a:r>
              <a:rPr lang="en-US" dirty="0"/>
              <a:t>It depicts the apostle with upraised hand,</a:t>
            </a:r>
            <a:r>
              <a:rPr lang="en-US" baseline="0" dirty="0"/>
              <a:t> two fingers extended.</a:t>
            </a:r>
            <a:endParaRPr lang="en-US" dirty="0"/>
          </a:p>
        </p:txBody>
      </p:sp>
      <p:sp>
        <p:nvSpPr>
          <p:cNvPr id="4" name="Slide Number Placeholder 3"/>
          <p:cNvSpPr>
            <a:spLocks noGrp="1"/>
          </p:cNvSpPr>
          <p:nvPr>
            <p:ph type="sldNum" sz="quarter" idx="5"/>
          </p:nvPr>
        </p:nvSpPr>
        <p:spPr/>
        <p:txBody>
          <a:bodyPr/>
          <a:lstStyle/>
          <a:p>
            <a:fld id="{4E4946A3-FD68-4E77-9DEF-1E7536A4AD96}" type="slidenum">
              <a:rPr lang="en-US" smtClean="0"/>
              <a:t>62</a:t>
            </a:fld>
            <a:endParaRPr lang="en-US"/>
          </a:p>
        </p:txBody>
      </p:sp>
    </p:spTree>
    <p:extLst>
      <p:ext uri="{BB962C8B-B14F-4D97-AF65-F5344CB8AC3E}">
        <p14:creationId xmlns:p14="http://schemas.microsoft.com/office/powerpoint/2010/main" val="12566735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98AE-F4A0-7A8C-CFD8-5CD772E29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ADB84B-BD6D-F346-C7ED-4B0C96C844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04362-9B1D-6B6E-7340-734EF94DBE10}"/>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0AF68AB2-BE1B-8A45-F589-C364E6FCAAD5}"/>
              </a:ext>
            </a:extLst>
          </p:cNvPr>
          <p:cNvSpPr>
            <a:spLocks noGrp="1"/>
          </p:cNvSpPr>
          <p:nvPr>
            <p:ph type="sldNum" sz="quarter" idx="5"/>
          </p:nvPr>
        </p:nvSpPr>
        <p:spPr/>
        <p:txBody>
          <a:bodyPr/>
          <a:lstStyle/>
          <a:p>
            <a:fld id="{0B1AA1FC-3043-6D4B-BB9A-591AC90ACA6F}" type="slidenum">
              <a:rPr lang="en-US" smtClean="0"/>
              <a:t>63</a:t>
            </a:fld>
            <a:endParaRPr lang="en-US"/>
          </a:p>
        </p:txBody>
      </p:sp>
    </p:spTree>
    <p:extLst>
      <p:ext uri="{BB962C8B-B14F-4D97-AF65-F5344CB8AC3E}">
        <p14:creationId xmlns:p14="http://schemas.microsoft.com/office/powerpoint/2010/main" val="37935385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41204-F8A0-1637-8114-1E88108028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CA083-0287-3F03-AE6C-7A29730A902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3E39E9A-5884-8E7C-7748-11D5463F38EB}"/>
              </a:ext>
            </a:extLst>
          </p:cNvPr>
          <p:cNvSpPr>
            <a:spLocks noGrp="1"/>
          </p:cNvSpPr>
          <p:nvPr>
            <p:ph type="body" idx="1"/>
          </p:nvPr>
        </p:nvSpPr>
        <p:spPr/>
        <p:txBody>
          <a:bodyPr/>
          <a:lstStyle/>
          <a:p>
            <a:r>
              <a:rPr lang="en-US" dirty="0"/>
              <a:t>Maybe he got better looking as he got older.</a:t>
            </a:r>
          </a:p>
        </p:txBody>
      </p:sp>
      <p:sp>
        <p:nvSpPr>
          <p:cNvPr id="4" name="Slide Number Placeholder 3">
            <a:extLst>
              <a:ext uri="{FF2B5EF4-FFF2-40B4-BE49-F238E27FC236}">
                <a16:creationId xmlns:a16="http://schemas.microsoft.com/office/drawing/2014/main" id="{19E4D6A2-8C94-C125-90C7-9D5BCF48C4FC}"/>
              </a:ext>
            </a:extLst>
          </p:cNvPr>
          <p:cNvSpPr>
            <a:spLocks noGrp="1"/>
          </p:cNvSpPr>
          <p:nvPr>
            <p:ph type="sldNum" sz="quarter" idx="5"/>
          </p:nvPr>
        </p:nvSpPr>
        <p:spPr/>
        <p:txBody>
          <a:bodyPr/>
          <a:lstStyle/>
          <a:p>
            <a:fld id="{4E4946A3-FD68-4E77-9DEF-1E7536A4AD96}" type="slidenum">
              <a:rPr lang="en-US" smtClean="0"/>
              <a:t>64</a:t>
            </a:fld>
            <a:endParaRPr lang="en-US"/>
          </a:p>
        </p:txBody>
      </p:sp>
    </p:spTree>
    <p:extLst>
      <p:ext uri="{BB962C8B-B14F-4D97-AF65-F5344CB8AC3E}">
        <p14:creationId xmlns:p14="http://schemas.microsoft.com/office/powerpoint/2010/main" val="37272023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6082C-5E2F-E01D-FD17-509227B8DF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C22BD-1781-0034-138E-806FBAC835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0F0702-1067-93EE-6BCF-4E1E600D4C4D}"/>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F5491F09-BFDF-48D5-A292-8EF971B0A74D}"/>
              </a:ext>
            </a:extLst>
          </p:cNvPr>
          <p:cNvSpPr>
            <a:spLocks noGrp="1"/>
          </p:cNvSpPr>
          <p:nvPr>
            <p:ph type="sldNum" sz="quarter" idx="5"/>
          </p:nvPr>
        </p:nvSpPr>
        <p:spPr/>
        <p:txBody>
          <a:bodyPr/>
          <a:lstStyle/>
          <a:p>
            <a:fld id="{0B1AA1FC-3043-6D4B-BB9A-591AC90ACA6F}" type="slidenum">
              <a:rPr lang="en-US" smtClean="0"/>
              <a:t>65</a:t>
            </a:fld>
            <a:endParaRPr lang="en-US"/>
          </a:p>
        </p:txBody>
      </p:sp>
    </p:spTree>
    <p:extLst>
      <p:ext uri="{BB962C8B-B14F-4D97-AF65-F5344CB8AC3E}">
        <p14:creationId xmlns:p14="http://schemas.microsoft.com/office/powerpoint/2010/main" val="75425746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67C9-F661-D166-4D92-35370CBAF4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B1275-9A9E-28B5-6547-23C870C52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0CC638-22D2-8CC0-B266-DA14FCC79616}"/>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812DFD4A-EFBA-0A21-BE30-E535235D0CE2}"/>
              </a:ext>
            </a:extLst>
          </p:cNvPr>
          <p:cNvSpPr>
            <a:spLocks noGrp="1"/>
          </p:cNvSpPr>
          <p:nvPr>
            <p:ph type="sldNum" sz="quarter" idx="5"/>
          </p:nvPr>
        </p:nvSpPr>
        <p:spPr/>
        <p:txBody>
          <a:bodyPr/>
          <a:lstStyle/>
          <a:p>
            <a:fld id="{0B1AA1FC-3043-6D4B-BB9A-591AC90ACA6F}" type="slidenum">
              <a:rPr lang="en-US" smtClean="0"/>
              <a:t>66</a:t>
            </a:fld>
            <a:endParaRPr lang="en-US"/>
          </a:p>
        </p:txBody>
      </p:sp>
    </p:spTree>
    <p:extLst>
      <p:ext uri="{BB962C8B-B14F-4D97-AF65-F5344CB8AC3E}">
        <p14:creationId xmlns:p14="http://schemas.microsoft.com/office/powerpoint/2010/main" val="5716150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6CF33-105D-DB9E-ADB5-4C1E2BCFB5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10B5D0-EACE-3622-6FDF-5365261306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3B713-4626-1D17-4A82-BAAB80648709}"/>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3EDC9C39-0B9D-D995-B5F0-4CAD9054EEAC}"/>
              </a:ext>
            </a:extLst>
          </p:cNvPr>
          <p:cNvSpPr>
            <a:spLocks noGrp="1"/>
          </p:cNvSpPr>
          <p:nvPr>
            <p:ph type="sldNum" sz="quarter" idx="5"/>
          </p:nvPr>
        </p:nvSpPr>
        <p:spPr/>
        <p:txBody>
          <a:bodyPr/>
          <a:lstStyle/>
          <a:p>
            <a:fld id="{0B1AA1FC-3043-6D4B-BB9A-591AC90ACA6F}" type="slidenum">
              <a:rPr lang="en-US" smtClean="0"/>
              <a:t>67</a:t>
            </a:fld>
            <a:endParaRPr lang="en-US"/>
          </a:p>
        </p:txBody>
      </p:sp>
    </p:spTree>
    <p:extLst>
      <p:ext uri="{BB962C8B-B14F-4D97-AF65-F5344CB8AC3E}">
        <p14:creationId xmlns:p14="http://schemas.microsoft.com/office/powerpoint/2010/main" val="423575075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5891D-58E2-35F6-243C-A4D13BDAC0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4514D-2AB4-3C77-C9A3-95798D7AA6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DE623B-8575-BC62-5F12-1C94D337CAFA}"/>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0E6D9413-3E4A-A7D9-B6F5-85E521CA2180}"/>
              </a:ext>
            </a:extLst>
          </p:cNvPr>
          <p:cNvSpPr>
            <a:spLocks noGrp="1"/>
          </p:cNvSpPr>
          <p:nvPr>
            <p:ph type="sldNum" sz="quarter" idx="5"/>
          </p:nvPr>
        </p:nvSpPr>
        <p:spPr/>
        <p:txBody>
          <a:bodyPr/>
          <a:lstStyle/>
          <a:p>
            <a:fld id="{0B1AA1FC-3043-6D4B-BB9A-591AC90ACA6F}" type="slidenum">
              <a:rPr lang="en-US" smtClean="0"/>
              <a:t>68</a:t>
            </a:fld>
            <a:endParaRPr lang="en-US"/>
          </a:p>
        </p:txBody>
      </p:sp>
    </p:spTree>
    <p:extLst>
      <p:ext uri="{BB962C8B-B14F-4D97-AF65-F5344CB8AC3E}">
        <p14:creationId xmlns:p14="http://schemas.microsoft.com/office/powerpoint/2010/main" val="24837683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66343-4D14-BD46-D47B-5132D7D43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62149-5DCF-DBD2-F726-8401A5AA00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BCC5C-1DA2-20A1-83D5-F44BE6635D1D}"/>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25F33461-C16E-C160-17F1-454DAFBF456F}"/>
              </a:ext>
            </a:extLst>
          </p:cNvPr>
          <p:cNvSpPr>
            <a:spLocks noGrp="1"/>
          </p:cNvSpPr>
          <p:nvPr>
            <p:ph type="sldNum" sz="quarter" idx="5"/>
          </p:nvPr>
        </p:nvSpPr>
        <p:spPr/>
        <p:txBody>
          <a:bodyPr/>
          <a:lstStyle/>
          <a:p>
            <a:fld id="{0B1AA1FC-3043-6D4B-BB9A-591AC90ACA6F}" type="slidenum">
              <a:rPr lang="en-US" smtClean="0"/>
              <a:t>69</a:t>
            </a:fld>
            <a:endParaRPr lang="en-US"/>
          </a:p>
        </p:txBody>
      </p:sp>
    </p:spTree>
    <p:extLst>
      <p:ext uri="{BB962C8B-B14F-4D97-AF65-F5344CB8AC3E}">
        <p14:creationId xmlns:p14="http://schemas.microsoft.com/office/powerpoint/2010/main" val="1830070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Paul’s second Missionary Journey began in Antioch</a:t>
            </a:r>
          </a:p>
        </p:txBody>
      </p:sp>
      <p:sp>
        <p:nvSpPr>
          <p:cNvPr id="4" name="Slide Number Placeholder 3"/>
          <p:cNvSpPr>
            <a:spLocks noGrp="1"/>
          </p:cNvSpPr>
          <p:nvPr>
            <p:ph type="sldNum" sz="quarter" idx="10"/>
          </p:nvPr>
        </p:nvSpPr>
        <p:spPr/>
        <p:txBody>
          <a:bodyPr/>
          <a:lstStyle/>
          <a:p>
            <a:fld id="{4E4946A3-FD68-4E77-9DEF-1E7536A4AD96}" type="slidenum">
              <a:rPr lang="en-US" smtClean="0"/>
              <a:pPr/>
              <a:t>7</a:t>
            </a:fld>
            <a:endParaRPr lang="en-US"/>
          </a:p>
        </p:txBody>
      </p:sp>
    </p:spTree>
    <p:extLst>
      <p:ext uri="{BB962C8B-B14F-4D97-AF65-F5344CB8AC3E}">
        <p14:creationId xmlns:p14="http://schemas.microsoft.com/office/powerpoint/2010/main" val="320813776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A3A34-AA24-734D-A49E-217D8586C0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27075-EBA5-3336-1BDA-04787F5BB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F488D-A40F-AABF-A926-1AE58BF60B4E}"/>
              </a:ext>
            </a:extLst>
          </p:cNvPr>
          <p:cNvSpPr>
            <a:spLocks noGrp="1"/>
          </p:cNvSpPr>
          <p:nvPr>
            <p:ph type="body" idx="1"/>
          </p:nvPr>
        </p:nvSpPr>
        <p:spPr/>
        <p:txBody>
          <a:bodyPr/>
          <a:lstStyle/>
          <a:p>
            <a:pPr marL="628650" lvl="1" indent="-171450">
              <a:buFontTx/>
              <a:buChar char="-"/>
            </a:pPr>
            <a:r>
              <a:rPr lang="en-US" dirty="0"/>
              <a:t>A Beautiful story about </a:t>
            </a:r>
            <a:r>
              <a:rPr lang="en-US" dirty="0" err="1"/>
              <a:t>Reconcilliartion</a:t>
            </a:r>
            <a:r>
              <a:rPr lang="en-US" dirty="0"/>
              <a:t> </a:t>
            </a:r>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B49D31E3-583D-DB3F-F7BA-C87604457EF9}"/>
              </a:ext>
            </a:extLst>
          </p:cNvPr>
          <p:cNvSpPr>
            <a:spLocks noGrp="1"/>
          </p:cNvSpPr>
          <p:nvPr>
            <p:ph type="sldNum" sz="quarter" idx="5"/>
          </p:nvPr>
        </p:nvSpPr>
        <p:spPr/>
        <p:txBody>
          <a:bodyPr/>
          <a:lstStyle/>
          <a:p>
            <a:fld id="{0B1AA1FC-3043-6D4B-BB9A-591AC90ACA6F}" type="slidenum">
              <a:rPr lang="en-US" smtClean="0"/>
              <a:t>70</a:t>
            </a:fld>
            <a:endParaRPr lang="en-US"/>
          </a:p>
        </p:txBody>
      </p:sp>
    </p:spTree>
    <p:extLst>
      <p:ext uri="{BB962C8B-B14F-4D97-AF65-F5344CB8AC3E}">
        <p14:creationId xmlns:p14="http://schemas.microsoft.com/office/powerpoint/2010/main" val="15656920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6C9CD-0700-D6C0-B032-F10960BF7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CCAE82-C453-15AD-E7E0-692953CC7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74F169-CED2-5FA0-EAA3-6E47BC025A31}"/>
              </a:ext>
            </a:extLst>
          </p:cNvPr>
          <p:cNvSpPr>
            <a:spLocks noGrp="1"/>
          </p:cNvSpPr>
          <p:nvPr>
            <p:ph type="body" idx="1"/>
          </p:nvPr>
        </p:nvSpPr>
        <p:spPr/>
        <p:txBody>
          <a:bodyPr/>
          <a:lstStyle/>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5951DC06-30A5-8FB3-F321-D2C554B3AB50}"/>
              </a:ext>
            </a:extLst>
          </p:cNvPr>
          <p:cNvSpPr>
            <a:spLocks noGrp="1"/>
          </p:cNvSpPr>
          <p:nvPr>
            <p:ph type="sldNum" sz="quarter" idx="5"/>
          </p:nvPr>
        </p:nvSpPr>
        <p:spPr/>
        <p:txBody>
          <a:bodyPr/>
          <a:lstStyle/>
          <a:p>
            <a:fld id="{0B1AA1FC-3043-6D4B-BB9A-591AC90ACA6F}" type="slidenum">
              <a:rPr lang="en-US" smtClean="0"/>
              <a:t>71</a:t>
            </a:fld>
            <a:endParaRPr lang="en-US"/>
          </a:p>
        </p:txBody>
      </p:sp>
    </p:spTree>
    <p:extLst>
      <p:ext uri="{BB962C8B-B14F-4D97-AF65-F5344CB8AC3E}">
        <p14:creationId xmlns:p14="http://schemas.microsoft.com/office/powerpoint/2010/main" val="128670223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A6F19-D6E6-C580-5B24-21CBE3B1C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4048F-0A41-BA1B-3E60-AE4772C31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46F078-B907-EDE5-EF25-E166235D01B8}"/>
              </a:ext>
            </a:extLst>
          </p:cNvPr>
          <p:cNvSpPr>
            <a:spLocks noGrp="1"/>
          </p:cNvSpPr>
          <p:nvPr>
            <p:ph type="body" idx="1"/>
          </p:nvPr>
        </p:nvSpPr>
        <p:spPr/>
        <p:txBody>
          <a:bodyPr/>
          <a:lstStyle/>
          <a:p>
            <a:r>
              <a:rPr lang="en-US" dirty="0"/>
              <a:t>Everybody loves a good story</a:t>
            </a:r>
          </a:p>
          <a:p>
            <a:endParaRPr lang="en-US" dirty="0"/>
          </a:p>
          <a:p>
            <a:r>
              <a:rPr lang="en-US" dirty="0"/>
              <a:t>And the story of 2</a:t>
            </a:r>
            <a:r>
              <a:rPr lang="en-US" baseline="30000" dirty="0"/>
              <a:t>nd</a:t>
            </a:r>
            <a:r>
              <a:rPr lang="en-US" dirty="0"/>
              <a:t> Corinthians does not disappoint</a:t>
            </a:r>
          </a:p>
          <a:p>
            <a:pPr marL="171450" indent="-171450">
              <a:buFontTx/>
              <a:buChar char="-"/>
            </a:pPr>
            <a:r>
              <a:rPr lang="en-US" dirty="0"/>
              <a:t>however, because of the sensitive nature of the book</a:t>
            </a:r>
          </a:p>
          <a:p>
            <a:pPr marL="628650" lvl="1" indent="-171450">
              <a:buFontTx/>
              <a:buChar char="-"/>
            </a:pPr>
            <a:r>
              <a:rPr lang="en-US" dirty="0"/>
              <a:t>And Paul’s determination to reconcile with an estranged congregation</a:t>
            </a:r>
          </a:p>
          <a:p>
            <a:pPr marL="628650" lvl="1" indent="-171450">
              <a:buFontTx/>
              <a:buChar char="-"/>
            </a:pPr>
            <a:r>
              <a:rPr lang="en-US" dirty="0"/>
              <a:t>But his commitment not to say too much about their conflict makes the book a bit difficult to follow</a:t>
            </a:r>
          </a:p>
          <a:p>
            <a:pPr marL="628650" lvl="1" indent="-171450">
              <a:buFontTx/>
              <a:buChar char="-"/>
            </a:pPr>
            <a:endParaRPr lang="en-US" dirty="0"/>
          </a:p>
          <a:p>
            <a:pPr marL="628650" lvl="1" indent="-171450">
              <a:buFontTx/>
              <a:buChar char="-"/>
            </a:pPr>
            <a:r>
              <a:rPr lang="en-US" dirty="0"/>
              <a:t>This is why an overview of the whole book is a wise move before you begin studying the book.</a:t>
            </a:r>
          </a:p>
          <a:p>
            <a:pPr marL="628650" lvl="1" indent="-171450">
              <a:buFontTx/>
              <a:buChar char="-"/>
            </a:pPr>
            <a:endParaRPr lang="en-US" dirty="0"/>
          </a:p>
          <a:p>
            <a:pPr marL="628650" lvl="1" indent="-171450">
              <a:buFontTx/>
              <a:buChar char="-"/>
            </a:pPr>
            <a:endParaRPr lang="en-US" dirty="0"/>
          </a:p>
        </p:txBody>
      </p:sp>
      <p:sp>
        <p:nvSpPr>
          <p:cNvPr id="4" name="Slide Number Placeholder 3">
            <a:extLst>
              <a:ext uri="{FF2B5EF4-FFF2-40B4-BE49-F238E27FC236}">
                <a16:creationId xmlns:a16="http://schemas.microsoft.com/office/drawing/2014/main" id="{12015750-78E4-8D9C-2CC8-BD63F0A11118}"/>
              </a:ext>
            </a:extLst>
          </p:cNvPr>
          <p:cNvSpPr>
            <a:spLocks noGrp="1"/>
          </p:cNvSpPr>
          <p:nvPr>
            <p:ph type="sldNum" sz="quarter" idx="5"/>
          </p:nvPr>
        </p:nvSpPr>
        <p:spPr/>
        <p:txBody>
          <a:bodyPr/>
          <a:lstStyle/>
          <a:p>
            <a:fld id="{0B1AA1FC-3043-6D4B-BB9A-591AC90ACA6F}" type="slidenum">
              <a:rPr lang="en-US" smtClean="0"/>
              <a:t>72</a:t>
            </a:fld>
            <a:endParaRPr lang="en-US"/>
          </a:p>
        </p:txBody>
      </p:sp>
    </p:spTree>
    <p:extLst>
      <p:ext uri="{BB962C8B-B14F-4D97-AF65-F5344CB8AC3E}">
        <p14:creationId xmlns:p14="http://schemas.microsoft.com/office/powerpoint/2010/main" val="73368906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A1627-3E47-5ED5-3CB8-AC9CFBA10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A343E8-D350-BA68-FA59-32DCBEE65BB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3D449F8-A43F-5705-FE8E-F2123E94C46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Regarding the place from which Paul wrote 2 Corinthians, several factors may be noted.</a:t>
            </a:r>
          </a:p>
          <a:p>
            <a:endParaRPr lang="en-US" sz="1200" kern="1200" dirty="0">
              <a:solidFill>
                <a:schemeClr val="tx1"/>
              </a:solidFill>
              <a:effectLst/>
              <a:latin typeface="+mn-lt"/>
              <a:ea typeface="+mn-ea"/>
              <a:cs typeface="+mn-cs"/>
            </a:endParaRPr>
          </a:p>
          <a:p>
            <a:pPr marL="228600" indent="-228600">
              <a:buAutoNum type="arabicParenR"/>
            </a:pPr>
            <a:r>
              <a:rPr lang="en-US" sz="1200" kern="1200" dirty="0">
                <a:solidFill>
                  <a:schemeClr val="tx1"/>
                </a:solidFill>
                <a:effectLst/>
                <a:latin typeface="+mn-lt"/>
                <a:ea typeface="+mn-ea"/>
                <a:cs typeface="+mn-cs"/>
              </a:rPr>
              <a:t>It is apparent from 1 Corinthians 16:5-6</a:t>
            </a:r>
            <a:r>
              <a:rPr lang="en-US" sz="1200" kern="1200" baseline="0" dirty="0">
                <a:solidFill>
                  <a:schemeClr val="tx1"/>
                </a:solidFill>
                <a:effectLst/>
                <a:latin typeface="+mn-lt"/>
                <a:ea typeface="+mn-ea"/>
                <a:cs typeface="+mn-cs"/>
              </a:rPr>
              <a:t> that</a:t>
            </a:r>
            <a:r>
              <a:rPr lang="en-US" sz="1200" kern="1200" dirty="0">
                <a:solidFill>
                  <a:schemeClr val="tx1"/>
                </a:solidFill>
                <a:effectLst/>
                <a:latin typeface="+mn-lt"/>
                <a:ea typeface="+mn-ea"/>
                <a:cs typeface="+mn-cs"/>
              </a:rPr>
              <a:t> Paul was planning to leave Ephesus (from which he wrote 1 Corinthians), travel through Macedonia, spend the winter in Corinth (from which he most likely wrote Romans), and then travel back to Jerusalem to deliver the financial gift from the churches he had visited. Paul seems to have written this letter sometime</a:t>
            </a:r>
            <a:r>
              <a:rPr lang="en-US" sz="1200" kern="1200" baseline="0" dirty="0">
                <a:solidFill>
                  <a:schemeClr val="tx1"/>
                </a:solidFill>
                <a:effectLst/>
                <a:latin typeface="+mn-lt"/>
                <a:ea typeface="+mn-ea"/>
                <a:cs typeface="+mn-cs"/>
              </a:rPr>
              <a:t> between leaving Ephesus and his arrival at Corinth</a:t>
            </a:r>
            <a:r>
              <a:rPr lang="en-US" sz="1200" kern="1200" dirty="0">
                <a:solidFill>
                  <a:schemeClr val="tx1"/>
                </a:solidFill>
                <a:effectLst/>
                <a:latin typeface="+mn-lt"/>
                <a:ea typeface="+mn-ea"/>
                <a:cs typeface="+mn-cs"/>
              </a:rPr>
              <a:t>.</a:t>
            </a:r>
          </a:p>
          <a:p>
            <a:pPr marL="228600" indent="-228600">
              <a:buAutoNum type="arabicParenR"/>
            </a:pPr>
            <a:r>
              <a:rPr lang="en-US" sz="1200" kern="1200" dirty="0">
                <a:solidFill>
                  <a:schemeClr val="tx1"/>
                </a:solidFill>
                <a:effectLst/>
                <a:latin typeface="+mn-lt"/>
                <a:ea typeface="+mn-ea"/>
                <a:cs typeface="+mn-cs"/>
              </a:rPr>
              <a:t>In this letter, Paul recounts how he had looked for Titus in Troas (2 </a:t>
            </a:r>
            <a:r>
              <a:rPr lang="en-US" sz="1200" kern="1200" dirty="0" err="1">
                <a:solidFill>
                  <a:schemeClr val="tx1"/>
                </a:solidFill>
                <a:effectLst/>
                <a:latin typeface="+mn-lt"/>
                <a:ea typeface="+mn-ea"/>
                <a:cs typeface="+mn-cs"/>
              </a:rPr>
              <a:t>Cor</a:t>
            </a:r>
            <a:r>
              <a:rPr lang="en-US" sz="1200" kern="1200" dirty="0">
                <a:solidFill>
                  <a:schemeClr val="tx1"/>
                </a:solidFill>
                <a:effectLst/>
                <a:latin typeface="+mn-lt"/>
                <a:ea typeface="+mn-ea"/>
                <a:cs typeface="+mn-cs"/>
              </a:rPr>
              <a:t> 2:12-13) but later met up with him in Macedonia (2 </a:t>
            </a:r>
            <a:r>
              <a:rPr lang="en-US" sz="1200" kern="1200" dirty="0" err="1">
                <a:solidFill>
                  <a:schemeClr val="tx1"/>
                </a:solidFill>
                <a:effectLst/>
                <a:latin typeface="+mn-lt"/>
                <a:ea typeface="+mn-ea"/>
                <a:cs typeface="+mn-cs"/>
              </a:rPr>
              <a:t>Cor</a:t>
            </a:r>
            <a:r>
              <a:rPr lang="en-US" sz="1200" kern="1200" dirty="0">
                <a:solidFill>
                  <a:schemeClr val="tx1"/>
                </a:solidFill>
                <a:effectLst/>
                <a:latin typeface="+mn-lt"/>
                <a:ea typeface="+mn-ea"/>
                <a:cs typeface="+mn-cs"/>
              </a:rPr>
              <a:t> 7:5-6). It is not specified where exactly in Macedonia they reunited. However, that he found Titus “when” he came to Macedonia (2 Cor 7:6) may indicate that it was at Paul’s landing point in Macedonia, Philippi, or its port city Neapolis. This is the route he had taken previously (Acts 16:8-12), although details are not specified for this particular trip (Acts 20:1-2).</a:t>
            </a:r>
          </a:p>
          <a:p>
            <a:pPr marL="228600" indent="-228600">
              <a:buAutoNum type="arabicParenR"/>
            </a:pPr>
            <a:r>
              <a:rPr lang="en-US" sz="1200" kern="1200" dirty="0">
                <a:solidFill>
                  <a:schemeClr val="tx1"/>
                </a:solidFill>
                <a:effectLst/>
                <a:latin typeface="+mn-lt"/>
                <a:ea typeface="+mn-ea"/>
                <a:cs typeface="+mn-cs"/>
              </a:rPr>
              <a:t>Therefore, it may have been the good news from Corinth brought by Titus when he met Paul at Philippi that prompted the writing of 2 Corinthians. This would make sense of the positive tone of 2 Corinthians 1–9. However, in light of the change in tone in chapters 10–13, some suggest that these chapters were added later in the journey upon receiving further news that the situation at Corinth had once again soured. </a:t>
            </a:r>
          </a:p>
          <a:p>
            <a:pPr marL="0" indent="0">
              <a:buNone/>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See the following slides for photos of the Via Egnatia, Neapolis, and Philippi.</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map was created by A.D. Riddle, </a:t>
            </a:r>
            <a:r>
              <a:rPr lang="en-US" sz="1200" kern="1200" dirty="0" err="1">
                <a:solidFill>
                  <a:schemeClr val="tx1"/>
                </a:solidFill>
                <a:effectLst/>
                <a:latin typeface="+mn-lt"/>
                <a:ea typeface="+mn-ea"/>
                <a:cs typeface="+mn-cs"/>
              </a:rPr>
              <a:t>RiddleMaps.com</a:t>
            </a:r>
            <a:r>
              <a:rPr lang="en-US" sz="1200" kern="1200" dirty="0">
                <a:solidFill>
                  <a:schemeClr val="tx1"/>
                </a:solidFill>
                <a:effectLst/>
                <a:latin typeface="+mn-lt"/>
                <a:ea typeface="+mn-ea"/>
                <a:cs typeface="+mn-cs"/>
              </a:rPr>
              <a:t>. Data sources: Ancient World Mapping Center shapefiles were used for road lines, under Open Database License (</a:t>
            </a:r>
            <a:r>
              <a:rPr lang="en-US" sz="1200" kern="1200" dirty="0" err="1">
                <a:solidFill>
                  <a:schemeClr val="tx1"/>
                </a:solidFill>
                <a:effectLst/>
                <a:latin typeface="+mn-lt"/>
                <a:ea typeface="+mn-ea"/>
                <a:cs typeface="+mn-cs"/>
              </a:rPr>
              <a:t>ODbL</a:t>
            </a:r>
            <a:r>
              <a:rPr lang="en-US" sz="1200" kern="1200" dirty="0">
                <a:solidFill>
                  <a:schemeClr val="tx1"/>
                </a:solidFill>
                <a:effectLst/>
                <a:latin typeface="+mn-lt"/>
                <a:ea typeface="+mn-ea"/>
                <a:cs typeface="+mn-cs"/>
              </a:rPr>
              <a:t> 1.0; http://</a:t>
            </a:r>
            <a:r>
              <a:rPr lang="en-US" sz="1200" kern="1200" dirty="0" err="1">
                <a:solidFill>
                  <a:schemeClr val="tx1"/>
                </a:solidFill>
                <a:effectLst/>
                <a:latin typeface="+mn-lt"/>
                <a:ea typeface="+mn-ea"/>
                <a:cs typeface="+mn-cs"/>
              </a:rPr>
              <a:t>awmc.unc.edu</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wordpress</a:t>
            </a:r>
            <a:r>
              <a:rPr lang="en-US" sz="1200" kern="1200" dirty="0">
                <a:solidFill>
                  <a:schemeClr val="tx1"/>
                </a:solidFill>
                <a:effectLst/>
                <a:latin typeface="+mn-lt"/>
                <a:ea typeface="+mn-ea"/>
                <a:cs typeface="+mn-cs"/>
              </a:rPr>
              <a:t>/map-files/). ASTER-GDEM 2 or SRTM data were used to render the terrain (https://</a:t>
            </a:r>
            <a:r>
              <a:rPr lang="en-US" sz="1200" kern="1200" dirty="0" err="1">
                <a:solidFill>
                  <a:schemeClr val="tx1"/>
                </a:solidFill>
                <a:effectLst/>
                <a:latin typeface="+mn-lt"/>
                <a:ea typeface="+mn-ea"/>
                <a:cs typeface="+mn-cs"/>
              </a:rPr>
              <a:t>asterweb.jpl.nasa.gov</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gdem.asp</a:t>
            </a:r>
            <a:r>
              <a:rPr lang="en-US" sz="1200" kern="1200" dirty="0">
                <a:solidFill>
                  <a:schemeClr val="tx1"/>
                </a:solidFill>
                <a:effectLst/>
                <a:latin typeface="+mn-lt"/>
                <a:ea typeface="+mn-ea"/>
                <a:cs typeface="+mn-cs"/>
              </a:rPr>
              <a:t> and https://www2.jpl.nasa.gov/</a:t>
            </a:r>
            <a:r>
              <a:rPr lang="en-US" sz="1200" kern="1200" dirty="0" err="1">
                <a:solidFill>
                  <a:schemeClr val="tx1"/>
                </a:solidFill>
                <a:effectLst/>
                <a:latin typeface="+mn-lt"/>
                <a:ea typeface="+mn-ea"/>
                <a:cs typeface="+mn-cs"/>
              </a:rPr>
              <a:t>srtm</a:t>
            </a:r>
            <a:r>
              <a:rPr lang="en-US" sz="1200" kern="1200" dirty="0">
                <a:solidFill>
                  <a:schemeClr val="tx1"/>
                </a:solidFill>
                <a:effectLst/>
                <a:latin typeface="+mn-lt"/>
                <a:ea typeface="+mn-ea"/>
                <a:cs typeface="+mn-cs"/>
              </a:rPr>
              <a:t>/). Natural Earth was used for streams and inland water bodies. Their data have been placed in the public domain. https://</a:t>
            </a:r>
            <a:r>
              <a:rPr lang="en-US" sz="1200" kern="1200" dirty="0" err="1">
                <a:solidFill>
                  <a:schemeClr val="tx1"/>
                </a:solidFill>
                <a:effectLst/>
                <a:latin typeface="+mn-lt"/>
                <a:ea typeface="+mn-ea"/>
                <a:cs typeface="+mn-cs"/>
              </a:rPr>
              <a:t>www.naturalearthdata.com</a:t>
            </a:r>
            <a:r>
              <a:rPr lang="en-US" sz="1200" kern="1200" dirty="0">
                <a:solidFill>
                  <a:schemeClr val="tx1"/>
                </a:solidFill>
                <a:effectLst/>
                <a:latin typeface="+mn-lt"/>
                <a:ea typeface="+mn-ea"/>
                <a:cs typeface="+mn-cs"/>
              </a:rPr>
              <a:t>/about/terms-of-use/.</a:t>
            </a:r>
          </a:p>
        </p:txBody>
      </p:sp>
      <p:sp>
        <p:nvSpPr>
          <p:cNvPr id="4" name="Slide Number Placeholder 3">
            <a:extLst>
              <a:ext uri="{FF2B5EF4-FFF2-40B4-BE49-F238E27FC236}">
                <a16:creationId xmlns:a16="http://schemas.microsoft.com/office/drawing/2014/main" id="{E46EFFCB-127D-0108-36AF-3BCE9912DFA6}"/>
              </a:ext>
            </a:extLst>
          </p:cNvPr>
          <p:cNvSpPr>
            <a:spLocks noGrp="1"/>
          </p:cNvSpPr>
          <p:nvPr>
            <p:ph type="sldNum" sz="quarter" idx="10"/>
          </p:nvPr>
        </p:nvSpPr>
        <p:spPr/>
        <p:txBody>
          <a:bodyPr/>
          <a:lstStyle/>
          <a:p>
            <a:fld id="{4E4946A3-FD68-4E77-9DEF-1E7536A4AD96}" type="slidenum">
              <a:rPr lang="en-US" smtClean="0"/>
              <a:pPr/>
              <a:t>73</a:t>
            </a:fld>
            <a:endParaRPr lang="en-US"/>
          </a:p>
        </p:txBody>
      </p:sp>
    </p:spTree>
    <p:extLst>
      <p:ext uri="{BB962C8B-B14F-4D97-AF65-F5344CB8AC3E}">
        <p14:creationId xmlns:p14="http://schemas.microsoft.com/office/powerpoint/2010/main" val="12591274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2DC31-23E4-E17A-E212-309DBA5E0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D4F9E-D4FA-587E-9322-C8054019D91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CD9BAB8-94FD-B8E7-7264-4B039F60240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Regarding the place from which Paul wrote 2 Corinthians, several factors may be noted.</a:t>
            </a:r>
          </a:p>
          <a:p>
            <a:endParaRPr lang="en-US" sz="1200" kern="1200" dirty="0">
              <a:solidFill>
                <a:schemeClr val="tx1"/>
              </a:solidFill>
              <a:effectLst/>
              <a:latin typeface="+mn-lt"/>
              <a:ea typeface="+mn-ea"/>
              <a:cs typeface="+mn-cs"/>
            </a:endParaRPr>
          </a:p>
          <a:p>
            <a:pPr marL="228600" indent="-228600">
              <a:buAutoNum type="arabicParenR"/>
            </a:pPr>
            <a:r>
              <a:rPr lang="en-US" sz="1200" kern="1200" dirty="0">
                <a:solidFill>
                  <a:schemeClr val="tx1"/>
                </a:solidFill>
                <a:effectLst/>
                <a:latin typeface="+mn-lt"/>
                <a:ea typeface="+mn-ea"/>
                <a:cs typeface="+mn-cs"/>
              </a:rPr>
              <a:t>It is apparent from 1 Corinthians 16:5-6</a:t>
            </a:r>
            <a:r>
              <a:rPr lang="en-US" sz="1200" kern="1200" baseline="0" dirty="0">
                <a:solidFill>
                  <a:schemeClr val="tx1"/>
                </a:solidFill>
                <a:effectLst/>
                <a:latin typeface="+mn-lt"/>
                <a:ea typeface="+mn-ea"/>
                <a:cs typeface="+mn-cs"/>
              </a:rPr>
              <a:t> that</a:t>
            </a:r>
            <a:r>
              <a:rPr lang="en-US" sz="1200" kern="1200" dirty="0">
                <a:solidFill>
                  <a:schemeClr val="tx1"/>
                </a:solidFill>
                <a:effectLst/>
                <a:latin typeface="+mn-lt"/>
                <a:ea typeface="+mn-ea"/>
                <a:cs typeface="+mn-cs"/>
              </a:rPr>
              <a:t> Paul was planning to leave Ephesus (from which he wrote 1 Corinthians), travel through Macedonia, spend the winter in Corinth (from which he most likely wrote Romans), and then travel back to Jerusalem to deliver the financial gift from the churches he had visited. Paul seems to have written this letter sometime</a:t>
            </a:r>
            <a:r>
              <a:rPr lang="en-US" sz="1200" kern="1200" baseline="0" dirty="0">
                <a:solidFill>
                  <a:schemeClr val="tx1"/>
                </a:solidFill>
                <a:effectLst/>
                <a:latin typeface="+mn-lt"/>
                <a:ea typeface="+mn-ea"/>
                <a:cs typeface="+mn-cs"/>
              </a:rPr>
              <a:t> between leaving Ephesus and his arrival at Corinth</a:t>
            </a:r>
            <a:r>
              <a:rPr lang="en-US" sz="1200" kern="1200" dirty="0">
                <a:solidFill>
                  <a:schemeClr val="tx1"/>
                </a:solidFill>
                <a:effectLst/>
                <a:latin typeface="+mn-lt"/>
                <a:ea typeface="+mn-ea"/>
                <a:cs typeface="+mn-cs"/>
              </a:rPr>
              <a:t>.</a:t>
            </a:r>
          </a:p>
          <a:p>
            <a:pPr marL="228600" indent="-228600">
              <a:buAutoNum type="arabicParenR"/>
            </a:pPr>
            <a:r>
              <a:rPr lang="en-US" sz="1200" kern="1200" dirty="0">
                <a:solidFill>
                  <a:schemeClr val="tx1"/>
                </a:solidFill>
                <a:effectLst/>
                <a:latin typeface="+mn-lt"/>
                <a:ea typeface="+mn-ea"/>
                <a:cs typeface="+mn-cs"/>
              </a:rPr>
              <a:t>In this letter, Paul recounts how he had looked for Titus in Troas (2 </a:t>
            </a:r>
            <a:r>
              <a:rPr lang="en-US" sz="1200" kern="1200" dirty="0" err="1">
                <a:solidFill>
                  <a:schemeClr val="tx1"/>
                </a:solidFill>
                <a:effectLst/>
                <a:latin typeface="+mn-lt"/>
                <a:ea typeface="+mn-ea"/>
                <a:cs typeface="+mn-cs"/>
              </a:rPr>
              <a:t>Cor</a:t>
            </a:r>
            <a:r>
              <a:rPr lang="en-US" sz="1200" kern="1200" dirty="0">
                <a:solidFill>
                  <a:schemeClr val="tx1"/>
                </a:solidFill>
                <a:effectLst/>
                <a:latin typeface="+mn-lt"/>
                <a:ea typeface="+mn-ea"/>
                <a:cs typeface="+mn-cs"/>
              </a:rPr>
              <a:t> 2:12-13) but later met up with him in Macedonia (2 </a:t>
            </a:r>
            <a:r>
              <a:rPr lang="en-US" sz="1200" kern="1200" dirty="0" err="1">
                <a:solidFill>
                  <a:schemeClr val="tx1"/>
                </a:solidFill>
                <a:effectLst/>
                <a:latin typeface="+mn-lt"/>
                <a:ea typeface="+mn-ea"/>
                <a:cs typeface="+mn-cs"/>
              </a:rPr>
              <a:t>Cor</a:t>
            </a:r>
            <a:r>
              <a:rPr lang="en-US" sz="1200" kern="1200" dirty="0">
                <a:solidFill>
                  <a:schemeClr val="tx1"/>
                </a:solidFill>
                <a:effectLst/>
                <a:latin typeface="+mn-lt"/>
                <a:ea typeface="+mn-ea"/>
                <a:cs typeface="+mn-cs"/>
              </a:rPr>
              <a:t> 7:5-6). It is not specified where exactly in Macedonia they reunited. However, that he found Titus “when” he came to Macedonia (2 Cor 7:6) may indicate that it was at Paul’s landing point in Macedonia, Philippi, or its port city Neapolis. This is the route he had taken previously (Acts 16:8-12), although details are not specified for this particular trip (Acts 20:1-2).</a:t>
            </a:r>
          </a:p>
          <a:p>
            <a:pPr marL="228600" indent="-228600">
              <a:buAutoNum type="arabicParenR"/>
            </a:pPr>
            <a:r>
              <a:rPr lang="en-US" sz="1200" kern="1200" dirty="0">
                <a:solidFill>
                  <a:schemeClr val="tx1"/>
                </a:solidFill>
                <a:effectLst/>
                <a:latin typeface="+mn-lt"/>
                <a:ea typeface="+mn-ea"/>
                <a:cs typeface="+mn-cs"/>
              </a:rPr>
              <a:t>Therefore, it may have been the good news from Corinth brought by Titus when he met Paul at Philippi that prompted the writing of 2 Corinthians. This would make sense of the positive tone of 2 Corinthians 1–9. However, in light of the change in tone in chapters 10–13, some suggest that these chapters were added later in the journey upon receiving further news that the situation at Corinth had once again soured. </a:t>
            </a:r>
          </a:p>
          <a:p>
            <a:pPr marL="0" indent="0">
              <a:buNone/>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See the following slides for photos of the Via Egnatia, Neapolis, and Philippi.</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map was created by A.D. Riddle, </a:t>
            </a:r>
            <a:r>
              <a:rPr lang="en-US" sz="1200" kern="1200" dirty="0" err="1">
                <a:solidFill>
                  <a:schemeClr val="tx1"/>
                </a:solidFill>
                <a:effectLst/>
                <a:latin typeface="+mn-lt"/>
                <a:ea typeface="+mn-ea"/>
                <a:cs typeface="+mn-cs"/>
              </a:rPr>
              <a:t>RiddleMaps.com</a:t>
            </a:r>
            <a:r>
              <a:rPr lang="en-US" sz="1200" kern="1200" dirty="0">
                <a:solidFill>
                  <a:schemeClr val="tx1"/>
                </a:solidFill>
                <a:effectLst/>
                <a:latin typeface="+mn-lt"/>
                <a:ea typeface="+mn-ea"/>
                <a:cs typeface="+mn-cs"/>
              </a:rPr>
              <a:t>. Data sources: Ancient World Mapping Center shapefiles were used for road lines, under Open Database License (</a:t>
            </a:r>
            <a:r>
              <a:rPr lang="en-US" sz="1200" kern="1200" dirty="0" err="1">
                <a:solidFill>
                  <a:schemeClr val="tx1"/>
                </a:solidFill>
                <a:effectLst/>
                <a:latin typeface="+mn-lt"/>
                <a:ea typeface="+mn-ea"/>
                <a:cs typeface="+mn-cs"/>
              </a:rPr>
              <a:t>ODbL</a:t>
            </a:r>
            <a:r>
              <a:rPr lang="en-US" sz="1200" kern="1200" dirty="0">
                <a:solidFill>
                  <a:schemeClr val="tx1"/>
                </a:solidFill>
                <a:effectLst/>
                <a:latin typeface="+mn-lt"/>
                <a:ea typeface="+mn-ea"/>
                <a:cs typeface="+mn-cs"/>
              </a:rPr>
              <a:t> 1.0; http://</a:t>
            </a:r>
            <a:r>
              <a:rPr lang="en-US" sz="1200" kern="1200" dirty="0" err="1">
                <a:solidFill>
                  <a:schemeClr val="tx1"/>
                </a:solidFill>
                <a:effectLst/>
                <a:latin typeface="+mn-lt"/>
                <a:ea typeface="+mn-ea"/>
                <a:cs typeface="+mn-cs"/>
              </a:rPr>
              <a:t>awmc.unc.edu</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wordpress</a:t>
            </a:r>
            <a:r>
              <a:rPr lang="en-US" sz="1200" kern="1200" dirty="0">
                <a:solidFill>
                  <a:schemeClr val="tx1"/>
                </a:solidFill>
                <a:effectLst/>
                <a:latin typeface="+mn-lt"/>
                <a:ea typeface="+mn-ea"/>
                <a:cs typeface="+mn-cs"/>
              </a:rPr>
              <a:t>/map-files/). ASTER-GDEM 2 or SRTM data were used to render the terrain (https://</a:t>
            </a:r>
            <a:r>
              <a:rPr lang="en-US" sz="1200" kern="1200" dirty="0" err="1">
                <a:solidFill>
                  <a:schemeClr val="tx1"/>
                </a:solidFill>
                <a:effectLst/>
                <a:latin typeface="+mn-lt"/>
                <a:ea typeface="+mn-ea"/>
                <a:cs typeface="+mn-cs"/>
              </a:rPr>
              <a:t>asterweb.jpl.nasa.gov</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gdem.asp</a:t>
            </a:r>
            <a:r>
              <a:rPr lang="en-US" sz="1200" kern="1200" dirty="0">
                <a:solidFill>
                  <a:schemeClr val="tx1"/>
                </a:solidFill>
                <a:effectLst/>
                <a:latin typeface="+mn-lt"/>
                <a:ea typeface="+mn-ea"/>
                <a:cs typeface="+mn-cs"/>
              </a:rPr>
              <a:t> and https://www2.jpl.nasa.gov/</a:t>
            </a:r>
            <a:r>
              <a:rPr lang="en-US" sz="1200" kern="1200" dirty="0" err="1">
                <a:solidFill>
                  <a:schemeClr val="tx1"/>
                </a:solidFill>
                <a:effectLst/>
                <a:latin typeface="+mn-lt"/>
                <a:ea typeface="+mn-ea"/>
                <a:cs typeface="+mn-cs"/>
              </a:rPr>
              <a:t>srtm</a:t>
            </a:r>
            <a:r>
              <a:rPr lang="en-US" sz="1200" kern="1200" dirty="0">
                <a:solidFill>
                  <a:schemeClr val="tx1"/>
                </a:solidFill>
                <a:effectLst/>
                <a:latin typeface="+mn-lt"/>
                <a:ea typeface="+mn-ea"/>
                <a:cs typeface="+mn-cs"/>
              </a:rPr>
              <a:t>/). Natural Earth was used for streams and inland water bodies. Their data have been placed in the public domain. https://</a:t>
            </a:r>
            <a:r>
              <a:rPr lang="en-US" sz="1200" kern="1200" dirty="0" err="1">
                <a:solidFill>
                  <a:schemeClr val="tx1"/>
                </a:solidFill>
                <a:effectLst/>
                <a:latin typeface="+mn-lt"/>
                <a:ea typeface="+mn-ea"/>
                <a:cs typeface="+mn-cs"/>
              </a:rPr>
              <a:t>www.naturalearthdata.com</a:t>
            </a:r>
            <a:r>
              <a:rPr lang="en-US" sz="1200" kern="1200" dirty="0">
                <a:solidFill>
                  <a:schemeClr val="tx1"/>
                </a:solidFill>
                <a:effectLst/>
                <a:latin typeface="+mn-lt"/>
                <a:ea typeface="+mn-ea"/>
                <a:cs typeface="+mn-cs"/>
              </a:rPr>
              <a:t>/about/terms-of-use/.</a:t>
            </a:r>
          </a:p>
        </p:txBody>
      </p:sp>
      <p:sp>
        <p:nvSpPr>
          <p:cNvPr id="4" name="Slide Number Placeholder 3">
            <a:extLst>
              <a:ext uri="{FF2B5EF4-FFF2-40B4-BE49-F238E27FC236}">
                <a16:creationId xmlns:a16="http://schemas.microsoft.com/office/drawing/2014/main" id="{7B19A71E-5C33-FE87-D7BF-EF53A069BE23}"/>
              </a:ext>
            </a:extLst>
          </p:cNvPr>
          <p:cNvSpPr>
            <a:spLocks noGrp="1"/>
          </p:cNvSpPr>
          <p:nvPr>
            <p:ph type="sldNum" sz="quarter" idx="10"/>
          </p:nvPr>
        </p:nvSpPr>
        <p:spPr/>
        <p:txBody>
          <a:bodyPr/>
          <a:lstStyle/>
          <a:p>
            <a:fld id="{4E4946A3-FD68-4E77-9DEF-1E7536A4AD96}" type="slidenum">
              <a:rPr lang="en-US" smtClean="0"/>
              <a:pPr/>
              <a:t>74</a:t>
            </a:fld>
            <a:endParaRPr lang="en-US"/>
          </a:p>
        </p:txBody>
      </p:sp>
    </p:spTree>
    <p:extLst>
      <p:ext uri="{BB962C8B-B14F-4D97-AF65-F5344CB8AC3E}">
        <p14:creationId xmlns:p14="http://schemas.microsoft.com/office/powerpoint/2010/main" val="30164373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eaLnBrk="1" hangingPunct="1">
              <a:buFont typeface="Calibri" pitchFamily="34" charset="0"/>
              <a:buNone/>
            </a:pPr>
            <a:r>
              <a:rPr lang="en-US" dirty="0">
                <a:cs typeface="Times New Roman" panose="02020603050405020304" pitchFamily="18" charset="0"/>
              </a:rPr>
              <a:t>Corinth had a long history as a city even before the time of Paul. Evidence</a:t>
            </a:r>
            <a:r>
              <a:rPr lang="en-US" baseline="0" dirty="0">
                <a:cs typeface="Times New Roman" panose="02020603050405020304" pitchFamily="18" charset="0"/>
              </a:rPr>
              <a:t> of o</a:t>
            </a:r>
            <a:r>
              <a:rPr lang="en-US" dirty="0">
                <a:cs typeface="Times New Roman" panose="02020603050405020304" pitchFamily="18" charset="0"/>
              </a:rPr>
              <a:t>ccupation goes back at least to the 10th century BC. The Dorians founded the Classical city, which was one of the major commercial centers of the ancient world beginning in the 8th century BC. Its importance spanned both the Greek and Roman empires, for it was perfectly situated at the narrowest part of the Isthmus, a level stretch of limestone 4 miles (6.5 km) wide that connected mainland Greece with the southern peninsula (Peloponnesus). Corinth had a port on either side of the Isthmus—Lechaion on the Corinth Gulf and Cenchrea on the Saronic Gulf—and thus controlled the crossroads between the land and seas.</a:t>
            </a:r>
          </a:p>
          <a:p>
            <a:pPr marL="0" indent="0" eaLnBrk="1" hangingPunct="1">
              <a:buFont typeface="Calibri" pitchFamily="34" charset="0"/>
              <a:buNone/>
            </a:pPr>
            <a:endParaRPr lang="en-US" dirty="0">
              <a:cs typeface="Times New Roman" panose="02020603050405020304" pitchFamily="18" charset="0"/>
            </a:endParaRPr>
          </a:p>
          <a:p>
            <a:pPr marL="0" indent="0" eaLnBrk="1" hangingPunct="1">
              <a:buFont typeface="Calibri" pitchFamily="34" charset="0"/>
              <a:buNone/>
            </a:pPr>
            <a:r>
              <a:rPr lang="en-US" dirty="0">
                <a:cs typeface="Times New Roman" panose="02020603050405020304" pitchFamily="18" charset="0"/>
              </a:rPr>
              <a:t>Corinth served as the headquarters for the Greeks during the Persian War. It remained a prominent city but was inferior to Athens. </a:t>
            </a:r>
            <a:r>
              <a:rPr lang="en-US" dirty="0" err="1">
                <a:cs typeface="Times New Roman" panose="02020603050405020304" pitchFamily="18" charset="0"/>
              </a:rPr>
              <a:t>Kypselos</a:t>
            </a:r>
            <a:r>
              <a:rPr lang="en-US" dirty="0">
                <a:cs typeface="Times New Roman" panose="02020603050405020304" pitchFamily="18" charset="0"/>
              </a:rPr>
              <a:t> and </a:t>
            </a:r>
            <a:r>
              <a:rPr lang="en-US" dirty="0" err="1">
                <a:cs typeface="Times New Roman" panose="02020603050405020304" pitchFamily="18" charset="0"/>
              </a:rPr>
              <a:t>Periander</a:t>
            </a:r>
            <a:r>
              <a:rPr lang="en-US" dirty="0">
                <a:cs typeface="Times New Roman" panose="02020603050405020304" pitchFamily="18" charset="0"/>
              </a:rPr>
              <a:t> ruled Corinth in the 7th and early 6th centuries BC, and the Macedonians held power in the 4th and 3rd centuries BC. Corinth was a member of the Achaean League during that time, but was</a:t>
            </a:r>
            <a:r>
              <a:rPr lang="en-US" baseline="0" dirty="0">
                <a:cs typeface="Times New Roman" panose="02020603050405020304" pitchFamily="18" charset="0"/>
              </a:rPr>
              <a:t> defeated </a:t>
            </a:r>
            <a:r>
              <a:rPr lang="en-US" dirty="0">
                <a:cs typeface="Times New Roman" panose="02020603050405020304" pitchFamily="18" charset="0"/>
              </a:rPr>
              <a:t>in a number of battles during the 4th through 2nd centuries BC.</a:t>
            </a:r>
          </a:p>
          <a:p>
            <a:pPr marL="0" indent="0" eaLnBrk="1" hangingPunct="1">
              <a:buFont typeface="Calibri" pitchFamily="34" charset="0"/>
              <a:buNone/>
            </a:pPr>
            <a:endParaRPr lang="en-US" dirty="0">
              <a:cs typeface="Times New Roman" panose="02020603050405020304" pitchFamily="18" charset="0"/>
            </a:endParaRPr>
          </a:p>
          <a:p>
            <a:pPr marL="0" indent="0" eaLnBrk="1" hangingPunct="1">
              <a:buFont typeface="Calibri" pitchFamily="34" charset="0"/>
              <a:buNone/>
            </a:pPr>
            <a:r>
              <a:rPr lang="en-US" dirty="0">
                <a:cs typeface="Times New Roman" panose="02020603050405020304" pitchFamily="18" charset="0"/>
              </a:rPr>
              <a:t>Occupation of the city came to an end in 146 BC when Corinth was defeated by Rome. Julius Caesar founded a Roman colony here in 44 BC. Most of its citizens were former slaves from Rome, but some businessmen also came. The city grew to economic and cultural prosperity as the capital city of the Roman province of Achaia in</a:t>
            </a:r>
            <a:r>
              <a:rPr lang="en-US" baseline="0" dirty="0">
                <a:cs typeface="Times New Roman" panose="02020603050405020304" pitchFamily="18" charset="0"/>
              </a:rPr>
              <a:t> the </a:t>
            </a:r>
            <a:r>
              <a:rPr lang="en-US" dirty="0">
                <a:cs typeface="Times New Roman" panose="02020603050405020304" pitchFamily="18" charset="0"/>
              </a:rPr>
              <a:t>2nd century AD. It held its own during the attacks of the </a:t>
            </a:r>
            <a:r>
              <a:rPr lang="en-US" dirty="0" err="1">
                <a:cs typeface="Times New Roman" panose="02020603050405020304" pitchFamily="18" charset="0"/>
              </a:rPr>
              <a:t>Herulians</a:t>
            </a:r>
            <a:r>
              <a:rPr lang="en-US" dirty="0">
                <a:cs typeface="Times New Roman" panose="02020603050405020304" pitchFamily="18" charset="0"/>
              </a:rPr>
              <a:t> in the 3rd century AD, but Alaric took Corinth in AD 396. Earthquakes devastated the city in AD 522 and 551, initiating what was to become a steady decline. </a:t>
            </a:r>
          </a:p>
          <a:p>
            <a:pPr marL="0" indent="0" eaLnBrk="1" hangingPunct="1">
              <a:buFont typeface="Calibri" pitchFamily="34" charset="0"/>
              <a:buNone/>
            </a:pPr>
            <a:endParaRPr lang="en-US" dirty="0">
              <a:cs typeface="Times New Roman" panose="02020603050405020304" pitchFamily="18" charset="0"/>
            </a:endParaRPr>
          </a:p>
          <a:p>
            <a:pPr marL="0" indent="0" eaLnBrk="1" hangingPunct="1">
              <a:buFont typeface="Calibri" pitchFamily="34" charset="0"/>
              <a:buNone/>
            </a:pPr>
            <a:r>
              <a:rPr lang="en-US" dirty="0">
                <a:cs typeface="Times New Roman" panose="02020603050405020304" pitchFamily="18" charset="0"/>
              </a:rPr>
              <a:t>This map was created by A.D. Riddle and comes from the Pictorial Library of Bible Lands, volume 11, Greece.</a:t>
            </a:r>
          </a:p>
        </p:txBody>
      </p:sp>
      <p:sp>
        <p:nvSpPr>
          <p:cNvPr id="4" name="Slide Number Placeholder 3"/>
          <p:cNvSpPr>
            <a:spLocks noGrp="1"/>
          </p:cNvSpPr>
          <p:nvPr>
            <p:ph type="sldNum" sz="quarter" idx="10"/>
          </p:nvPr>
        </p:nvSpPr>
        <p:spPr/>
        <p:txBody>
          <a:bodyPr/>
          <a:lstStyle/>
          <a:p>
            <a:fld id="{4E4946A3-FD68-4E77-9DEF-1E7536A4AD96}" type="slidenum">
              <a:rPr lang="en-US" smtClean="0"/>
              <a:t>75</a:t>
            </a:fld>
            <a:endParaRPr lang="en-US"/>
          </a:p>
        </p:txBody>
      </p:sp>
    </p:spTree>
    <p:extLst>
      <p:ext uri="{BB962C8B-B14F-4D97-AF65-F5344CB8AC3E}">
        <p14:creationId xmlns:p14="http://schemas.microsoft.com/office/powerpoint/2010/main" val="1119482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324CA-7F82-C870-3680-925B75120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B1B94-12EC-CC2F-C428-01BA444D7B0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8B0B11A-198A-AFA7-8B17-884A4A0E7AF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Paul’s visited the churches in Galatia from his first missionary journey and then headed east to Troas</a:t>
            </a:r>
          </a:p>
        </p:txBody>
      </p:sp>
      <p:sp>
        <p:nvSpPr>
          <p:cNvPr id="4" name="Slide Number Placeholder 3">
            <a:extLst>
              <a:ext uri="{FF2B5EF4-FFF2-40B4-BE49-F238E27FC236}">
                <a16:creationId xmlns:a16="http://schemas.microsoft.com/office/drawing/2014/main" id="{CEF891F4-2549-4479-0CC8-49715CC3888E}"/>
              </a:ext>
            </a:extLst>
          </p:cNvPr>
          <p:cNvSpPr>
            <a:spLocks noGrp="1"/>
          </p:cNvSpPr>
          <p:nvPr>
            <p:ph type="sldNum" sz="quarter" idx="10"/>
          </p:nvPr>
        </p:nvSpPr>
        <p:spPr/>
        <p:txBody>
          <a:bodyPr/>
          <a:lstStyle/>
          <a:p>
            <a:fld id="{4E4946A3-FD68-4E77-9DEF-1E7536A4AD96}" type="slidenum">
              <a:rPr lang="en-US" smtClean="0"/>
              <a:pPr/>
              <a:t>8</a:t>
            </a:fld>
            <a:endParaRPr lang="en-US"/>
          </a:p>
        </p:txBody>
      </p:sp>
    </p:spTree>
    <p:extLst>
      <p:ext uri="{BB962C8B-B14F-4D97-AF65-F5344CB8AC3E}">
        <p14:creationId xmlns:p14="http://schemas.microsoft.com/office/powerpoint/2010/main" val="1096473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82521-B16F-F10A-1C75-99A3B8C88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14CE1-B0E8-F805-829B-23BDD2270CC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4CF1CA8-5AF5-B59D-F876-29FB04DEBFA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Now, I want you to imagine that you are a first century person living in Troas, and you are reading the book of Acts.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Macedonian Call</a:t>
            </a:r>
          </a:p>
        </p:txBody>
      </p:sp>
      <p:sp>
        <p:nvSpPr>
          <p:cNvPr id="4" name="Slide Number Placeholder 3">
            <a:extLst>
              <a:ext uri="{FF2B5EF4-FFF2-40B4-BE49-F238E27FC236}">
                <a16:creationId xmlns:a16="http://schemas.microsoft.com/office/drawing/2014/main" id="{EB327268-E691-20E1-12DF-B504F5ECAC4C}"/>
              </a:ext>
            </a:extLst>
          </p:cNvPr>
          <p:cNvSpPr>
            <a:spLocks noGrp="1"/>
          </p:cNvSpPr>
          <p:nvPr>
            <p:ph type="sldNum" sz="quarter" idx="10"/>
          </p:nvPr>
        </p:nvSpPr>
        <p:spPr/>
        <p:txBody>
          <a:bodyPr/>
          <a:lstStyle/>
          <a:p>
            <a:fld id="{4E4946A3-FD68-4E77-9DEF-1E7536A4AD96}" type="slidenum">
              <a:rPr lang="en-US" smtClean="0"/>
              <a:pPr/>
              <a:t>9</a:t>
            </a:fld>
            <a:endParaRPr lang="en-US"/>
          </a:p>
        </p:txBody>
      </p:sp>
    </p:spTree>
    <p:extLst>
      <p:ext uri="{BB962C8B-B14F-4D97-AF65-F5344CB8AC3E}">
        <p14:creationId xmlns:p14="http://schemas.microsoft.com/office/powerpoint/2010/main" val="618663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 Placeholder 10"/>
          <p:cNvSpPr>
            <a:spLocks noGrp="1"/>
          </p:cNvSpPr>
          <p:nvPr>
            <p:ph type="body" sz="quarter" idx="10" hasCustomPrompt="1"/>
          </p:nvPr>
        </p:nvSpPr>
        <p:spPr>
          <a:xfrm>
            <a:off x="0" y="6519672"/>
            <a:ext cx="10765536" cy="338328"/>
          </a:xfrm>
          <a:solidFill>
            <a:srgbClr val="010000"/>
          </a:solidFill>
        </p:spPr>
        <p:txBody>
          <a:bodyPr anchor="b" anchorCtr="0">
            <a:noAutofit/>
          </a:bodyPr>
          <a:lstStyle>
            <a:lvl1pPr marL="0" indent="0">
              <a:spcBef>
                <a:spcPts val="0"/>
              </a:spcBef>
              <a:buNone/>
              <a:defRPr sz="1600">
                <a:solidFill>
                  <a:srgbClr val="FEFFFF"/>
                </a:solidFill>
              </a:defRPr>
            </a:lvl1pPr>
          </a:lstStyle>
          <a:p>
            <a:pPr lvl="0"/>
            <a:r>
              <a:rPr lang="en-US" dirty="0"/>
              <a:t>Description</a:t>
            </a:r>
          </a:p>
        </p:txBody>
      </p:sp>
      <p:sp>
        <p:nvSpPr>
          <p:cNvPr id="15" name="Text Placeholder 14"/>
          <p:cNvSpPr>
            <a:spLocks noGrp="1"/>
          </p:cNvSpPr>
          <p:nvPr>
            <p:ph type="body" sz="quarter" idx="12" hasCustomPrompt="1"/>
          </p:nvPr>
        </p:nvSpPr>
        <p:spPr>
          <a:xfrm>
            <a:off x="10765536" y="6519672"/>
            <a:ext cx="1426464" cy="338328"/>
          </a:xfrm>
          <a:solidFill>
            <a:srgbClr val="010000"/>
          </a:solidFill>
        </p:spPr>
        <p:txBody>
          <a:bodyPr anchor="b" anchorCtr="0">
            <a:noAutofit/>
          </a:bodyPr>
          <a:lstStyle>
            <a:lvl1pPr marL="342917" indent="-342917" algn="r">
              <a:spcBef>
                <a:spcPts val="0"/>
              </a:spcBef>
              <a:buFont typeface="+mj-lt"/>
              <a:buNone/>
              <a:defRPr lang="en-US" sz="1600" kern="1200" dirty="0">
                <a:solidFill>
                  <a:srgbClr val="FEFFFF"/>
                </a:solidFill>
                <a:latin typeface="+mn-lt"/>
                <a:ea typeface="+mn-ea"/>
                <a:cs typeface="+mn-cs"/>
              </a:defRPr>
            </a:lvl1pPr>
          </a:lstStyle>
          <a:p>
            <a:pPr marL="0" lvl="0" indent="0" algn="r" defTabSz="914446" rtl="0" eaLnBrk="1" latinLnBrk="0" hangingPunct="1">
              <a:spcBef>
                <a:spcPct val="20000"/>
              </a:spcBef>
            </a:pPr>
            <a:r>
              <a:rPr lang="en-US" dirty="0"/>
              <a:t>1:1</a:t>
            </a:r>
          </a:p>
        </p:txBody>
      </p:sp>
      <p:sp>
        <p:nvSpPr>
          <p:cNvPr id="18" name="Title 17"/>
          <p:cNvSpPr>
            <a:spLocks noGrp="1"/>
          </p:cNvSpPr>
          <p:nvPr>
            <p:ph type="title"/>
          </p:nvPr>
        </p:nvSpPr>
        <p:spPr>
          <a:xfrm>
            <a:off x="0" y="0"/>
            <a:ext cx="12192000" cy="369332"/>
          </a:xfrm>
          <a:solidFill>
            <a:srgbClr val="000000"/>
          </a:solidFill>
        </p:spPr>
        <p:txBody>
          <a:bodyPr anchor="ctr" anchorCtr="0">
            <a:noAutofit/>
          </a:bodyPr>
          <a:lstStyle>
            <a:lvl1pPr marL="0" algn="l" defTabSz="914446"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369812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 Placeholder 10"/>
          <p:cNvSpPr>
            <a:spLocks noGrp="1"/>
          </p:cNvSpPr>
          <p:nvPr>
            <p:ph type="body" sz="quarter" idx="10" hasCustomPrompt="1"/>
          </p:nvPr>
        </p:nvSpPr>
        <p:spPr>
          <a:xfrm>
            <a:off x="0" y="6519672"/>
            <a:ext cx="10765536" cy="338328"/>
          </a:xfrm>
          <a:solidFill>
            <a:srgbClr val="010000"/>
          </a:solidFill>
        </p:spPr>
        <p:txBody>
          <a:bodyPr anchor="b" anchorCtr="0">
            <a:noAutofit/>
          </a:bodyPr>
          <a:lstStyle>
            <a:lvl1pPr marL="0" indent="0">
              <a:spcBef>
                <a:spcPts val="0"/>
              </a:spcBef>
              <a:buNone/>
              <a:defRPr sz="1600">
                <a:solidFill>
                  <a:srgbClr val="FEFFFF"/>
                </a:solidFill>
              </a:defRPr>
            </a:lvl1pPr>
          </a:lstStyle>
          <a:p>
            <a:pPr lvl="0"/>
            <a:r>
              <a:rPr lang="en-US" dirty="0"/>
              <a:t>Description</a:t>
            </a:r>
          </a:p>
        </p:txBody>
      </p:sp>
      <p:sp>
        <p:nvSpPr>
          <p:cNvPr id="15" name="Text Placeholder 14"/>
          <p:cNvSpPr>
            <a:spLocks noGrp="1"/>
          </p:cNvSpPr>
          <p:nvPr>
            <p:ph type="body" sz="quarter" idx="12" hasCustomPrompt="1"/>
          </p:nvPr>
        </p:nvSpPr>
        <p:spPr>
          <a:xfrm>
            <a:off x="10765536" y="6519672"/>
            <a:ext cx="1426464" cy="338328"/>
          </a:xfrm>
          <a:solidFill>
            <a:srgbClr val="010000"/>
          </a:solidFill>
        </p:spPr>
        <p:txBody>
          <a:bodyPr anchor="b" anchorCtr="0">
            <a:noAutofit/>
          </a:bodyPr>
          <a:lstStyle>
            <a:lvl1pPr marL="342917" indent="-342917" algn="r">
              <a:spcBef>
                <a:spcPts val="0"/>
              </a:spcBef>
              <a:buFont typeface="+mj-lt"/>
              <a:buNone/>
              <a:defRPr lang="en-US" sz="1600" kern="1200" dirty="0">
                <a:solidFill>
                  <a:srgbClr val="FEFFFF"/>
                </a:solidFill>
                <a:latin typeface="+mn-lt"/>
                <a:ea typeface="+mn-ea"/>
                <a:cs typeface="+mn-cs"/>
              </a:defRPr>
            </a:lvl1pPr>
          </a:lstStyle>
          <a:p>
            <a:pPr marL="0" lvl="0" indent="0" algn="r" defTabSz="914446" rtl="0" eaLnBrk="1" latinLnBrk="0" hangingPunct="1">
              <a:spcBef>
                <a:spcPct val="20000"/>
              </a:spcBef>
            </a:pPr>
            <a:r>
              <a:rPr lang="en-US" dirty="0"/>
              <a:t>1:1</a:t>
            </a:r>
          </a:p>
        </p:txBody>
      </p:sp>
      <p:sp>
        <p:nvSpPr>
          <p:cNvPr id="18" name="Title 17"/>
          <p:cNvSpPr>
            <a:spLocks noGrp="1"/>
          </p:cNvSpPr>
          <p:nvPr>
            <p:ph type="title"/>
          </p:nvPr>
        </p:nvSpPr>
        <p:spPr>
          <a:xfrm>
            <a:off x="0" y="0"/>
            <a:ext cx="12192000" cy="369332"/>
          </a:xfrm>
          <a:solidFill>
            <a:srgbClr val="000000"/>
          </a:solidFill>
        </p:spPr>
        <p:txBody>
          <a:bodyPr anchor="ctr" anchorCtr="0">
            <a:noAutofit/>
          </a:bodyPr>
          <a:lstStyle>
            <a:lvl1pPr marL="0" algn="l" defTabSz="914446"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4124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 Placeholder 10"/>
          <p:cNvSpPr>
            <a:spLocks noGrp="1"/>
          </p:cNvSpPr>
          <p:nvPr>
            <p:ph type="body" sz="quarter" idx="10" hasCustomPrompt="1"/>
          </p:nvPr>
        </p:nvSpPr>
        <p:spPr>
          <a:xfrm>
            <a:off x="0" y="6519672"/>
            <a:ext cx="10765536" cy="338328"/>
          </a:xfrm>
          <a:solidFill>
            <a:srgbClr val="010000"/>
          </a:solidFill>
        </p:spPr>
        <p:txBody>
          <a:bodyPr anchor="b" anchorCtr="0">
            <a:noAutofit/>
          </a:bodyPr>
          <a:lstStyle>
            <a:lvl1pPr marL="0" indent="0">
              <a:spcBef>
                <a:spcPts val="0"/>
              </a:spcBef>
              <a:buNone/>
              <a:defRPr sz="1600">
                <a:solidFill>
                  <a:srgbClr val="FEFFFF"/>
                </a:solidFill>
              </a:defRPr>
            </a:lvl1pPr>
          </a:lstStyle>
          <a:p>
            <a:pPr lvl="0"/>
            <a:r>
              <a:rPr lang="en-US" dirty="0"/>
              <a:t>Description</a:t>
            </a:r>
          </a:p>
        </p:txBody>
      </p:sp>
      <p:sp>
        <p:nvSpPr>
          <p:cNvPr id="15" name="Text Placeholder 14"/>
          <p:cNvSpPr>
            <a:spLocks noGrp="1"/>
          </p:cNvSpPr>
          <p:nvPr>
            <p:ph type="body" sz="quarter" idx="12" hasCustomPrompt="1"/>
          </p:nvPr>
        </p:nvSpPr>
        <p:spPr>
          <a:xfrm>
            <a:off x="10765536" y="6519672"/>
            <a:ext cx="1426464" cy="338328"/>
          </a:xfrm>
          <a:solidFill>
            <a:srgbClr val="010000"/>
          </a:solidFill>
        </p:spPr>
        <p:txBody>
          <a:bodyPr anchor="b" anchorCtr="0">
            <a:noAutofit/>
          </a:bodyPr>
          <a:lstStyle>
            <a:lvl1pPr marL="342917" indent="-342917" algn="r">
              <a:spcBef>
                <a:spcPts val="0"/>
              </a:spcBef>
              <a:buFont typeface="+mj-lt"/>
              <a:buNone/>
              <a:defRPr lang="en-US" sz="1600" kern="1200" dirty="0">
                <a:solidFill>
                  <a:srgbClr val="FEFFFF"/>
                </a:solidFill>
                <a:latin typeface="+mn-lt"/>
                <a:ea typeface="+mn-ea"/>
                <a:cs typeface="+mn-cs"/>
              </a:defRPr>
            </a:lvl1pPr>
          </a:lstStyle>
          <a:p>
            <a:pPr marL="0" lvl="0" indent="0" algn="r" defTabSz="914446" rtl="0" eaLnBrk="1" latinLnBrk="0" hangingPunct="1">
              <a:spcBef>
                <a:spcPct val="20000"/>
              </a:spcBef>
            </a:pPr>
            <a:r>
              <a:rPr lang="en-US" dirty="0"/>
              <a:t>1:1</a:t>
            </a:r>
          </a:p>
        </p:txBody>
      </p:sp>
      <p:sp>
        <p:nvSpPr>
          <p:cNvPr id="18" name="Title 17"/>
          <p:cNvSpPr>
            <a:spLocks noGrp="1"/>
          </p:cNvSpPr>
          <p:nvPr>
            <p:ph type="title"/>
          </p:nvPr>
        </p:nvSpPr>
        <p:spPr>
          <a:xfrm>
            <a:off x="0" y="0"/>
            <a:ext cx="12192000" cy="369332"/>
          </a:xfrm>
          <a:solidFill>
            <a:srgbClr val="000000"/>
          </a:solidFill>
        </p:spPr>
        <p:txBody>
          <a:bodyPr anchor="ctr" anchorCtr="0">
            <a:noAutofit/>
          </a:bodyPr>
          <a:lstStyle>
            <a:lvl1pPr marL="0" algn="l" defTabSz="914446"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62733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 Placeholder 10"/>
          <p:cNvSpPr>
            <a:spLocks noGrp="1"/>
          </p:cNvSpPr>
          <p:nvPr>
            <p:ph type="body" sz="quarter" idx="10" hasCustomPrompt="1"/>
          </p:nvPr>
        </p:nvSpPr>
        <p:spPr>
          <a:xfrm>
            <a:off x="0" y="6519672"/>
            <a:ext cx="10765536" cy="338328"/>
          </a:xfrm>
          <a:solidFill>
            <a:srgbClr val="010000"/>
          </a:solidFill>
        </p:spPr>
        <p:txBody>
          <a:bodyPr anchor="b" anchorCtr="0">
            <a:noAutofit/>
          </a:bodyPr>
          <a:lstStyle>
            <a:lvl1pPr marL="0" indent="0">
              <a:spcBef>
                <a:spcPts val="0"/>
              </a:spcBef>
              <a:buNone/>
              <a:defRPr sz="1600">
                <a:solidFill>
                  <a:srgbClr val="FEFFFF"/>
                </a:solidFill>
              </a:defRPr>
            </a:lvl1pPr>
          </a:lstStyle>
          <a:p>
            <a:pPr lvl="0"/>
            <a:r>
              <a:rPr lang="en-US" dirty="0"/>
              <a:t>Description</a:t>
            </a:r>
          </a:p>
        </p:txBody>
      </p:sp>
      <p:sp>
        <p:nvSpPr>
          <p:cNvPr id="15" name="Text Placeholder 14"/>
          <p:cNvSpPr>
            <a:spLocks noGrp="1"/>
          </p:cNvSpPr>
          <p:nvPr>
            <p:ph type="body" sz="quarter" idx="12" hasCustomPrompt="1"/>
          </p:nvPr>
        </p:nvSpPr>
        <p:spPr>
          <a:xfrm>
            <a:off x="10765536" y="6519672"/>
            <a:ext cx="1426464"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mn-lt"/>
                <a:ea typeface="+mn-ea"/>
                <a:cs typeface="+mn-cs"/>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12192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816309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 Placeholder 10"/>
          <p:cNvSpPr>
            <a:spLocks noGrp="1"/>
          </p:cNvSpPr>
          <p:nvPr>
            <p:ph type="body" sz="quarter" idx="10" hasCustomPrompt="1"/>
          </p:nvPr>
        </p:nvSpPr>
        <p:spPr>
          <a:xfrm>
            <a:off x="0" y="6519672"/>
            <a:ext cx="10765536" cy="338328"/>
          </a:xfrm>
          <a:solidFill>
            <a:srgbClr val="010000"/>
          </a:solidFill>
        </p:spPr>
        <p:txBody>
          <a:bodyPr anchor="b" anchorCtr="0">
            <a:noAutofit/>
          </a:bodyPr>
          <a:lstStyle>
            <a:lvl1pPr marL="0" indent="0">
              <a:spcBef>
                <a:spcPts val="0"/>
              </a:spcBef>
              <a:buNone/>
              <a:defRPr sz="1600">
                <a:solidFill>
                  <a:srgbClr val="FEFFFF"/>
                </a:solidFill>
              </a:defRPr>
            </a:lvl1pPr>
          </a:lstStyle>
          <a:p>
            <a:pPr lvl="0"/>
            <a:r>
              <a:rPr lang="en-US" dirty="0"/>
              <a:t>Description</a:t>
            </a:r>
          </a:p>
        </p:txBody>
      </p:sp>
      <p:sp>
        <p:nvSpPr>
          <p:cNvPr id="15" name="Text Placeholder 14"/>
          <p:cNvSpPr>
            <a:spLocks noGrp="1"/>
          </p:cNvSpPr>
          <p:nvPr>
            <p:ph type="body" sz="quarter" idx="12" hasCustomPrompt="1"/>
          </p:nvPr>
        </p:nvSpPr>
        <p:spPr>
          <a:xfrm>
            <a:off x="10765536" y="6519672"/>
            <a:ext cx="1426464" cy="338328"/>
          </a:xfrm>
          <a:solidFill>
            <a:srgbClr val="010000"/>
          </a:solidFill>
        </p:spPr>
        <p:txBody>
          <a:bodyPr anchor="b" anchorCtr="0">
            <a:noAutofit/>
          </a:bodyPr>
          <a:lstStyle>
            <a:lvl1pPr marL="342917" indent="-342917" algn="r">
              <a:spcBef>
                <a:spcPts val="0"/>
              </a:spcBef>
              <a:buFont typeface="+mj-lt"/>
              <a:buNone/>
              <a:defRPr lang="en-US" sz="1600" kern="1200" dirty="0">
                <a:solidFill>
                  <a:srgbClr val="FEFFFF"/>
                </a:solidFill>
                <a:latin typeface="+mn-lt"/>
                <a:ea typeface="+mn-ea"/>
                <a:cs typeface="+mn-cs"/>
              </a:defRPr>
            </a:lvl1pPr>
          </a:lstStyle>
          <a:p>
            <a:pPr marL="0" lvl="0" indent="0" algn="r" defTabSz="914446" rtl="0" eaLnBrk="1" latinLnBrk="0" hangingPunct="1">
              <a:spcBef>
                <a:spcPct val="20000"/>
              </a:spcBef>
            </a:pPr>
            <a:r>
              <a:rPr lang="en-US" dirty="0"/>
              <a:t>1:1</a:t>
            </a:r>
          </a:p>
        </p:txBody>
      </p:sp>
      <p:sp>
        <p:nvSpPr>
          <p:cNvPr id="18" name="Title 17"/>
          <p:cNvSpPr>
            <a:spLocks noGrp="1"/>
          </p:cNvSpPr>
          <p:nvPr>
            <p:ph type="title"/>
          </p:nvPr>
        </p:nvSpPr>
        <p:spPr>
          <a:xfrm>
            <a:off x="0" y="0"/>
            <a:ext cx="12192000" cy="369332"/>
          </a:xfrm>
          <a:solidFill>
            <a:srgbClr val="000000"/>
          </a:solidFill>
        </p:spPr>
        <p:txBody>
          <a:bodyPr anchor="ctr" anchorCtr="0">
            <a:noAutofit/>
          </a:bodyPr>
          <a:lstStyle>
            <a:lvl1pPr marL="0" algn="l" defTabSz="914446"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23797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9/2/26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8">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9/2/26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ref.ly/logosres/hlmnbblat?ref=Page.p+245&amp;off=45&amp;ctx=d+Barnabas+ventured+~southeast+into+Lycao"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s://ref.ly/logosres/hlmnbblat?ref=Page.p+245&amp;off=45&amp;ctx=d+Barnabas+ventured+~southeast+into+Lycao"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https://ref.ly/logosres/hlmnbblat?ref=Page.p+245&amp;off=45&amp;ctx=d+Barnabas+ventured+~southeast+into+Lycao"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https://ref.ly/logosres/hlmnbblat?ref=Page.p+245&amp;off=45&amp;ctx=d+Barnabas+ventured+~southeast+into+Lycao"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hyperlink" Target="https://ref.ly/logosres/hlmnbblat?ref=Page.p+245&amp;off=45&amp;ctx=d+Barnabas+ventured+~southeast+into+Lycao"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hyperlink" Target="https://ref.ly/logosres/hlmnbblat?ref=Page.p+245&amp;off=45&amp;ctx=d+Barnabas+ventured+~southeast+into+Lycao"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hyperlink" Target="https://ref.ly/logosres/hlmnbblat?ref=Page.p+245&amp;off=45&amp;ctx=d+Barnabas+ventured+~southeast+into+Lycao"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2.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4.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ref.ly/logosres/hlmnbblat?ref=Page.p+245&amp;off=45&amp;ctx=d+Barnabas+ventured+~southeast+into+Lycao"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hyperlink" Target="https://ref.ly/logosres/hlmnbblat?ref=Page.p+245&amp;off=45&amp;ctx=d+Barnabas+ventured+~southeast+into+Lycao" TargetMode="External"/><Relationship Id="rId2" Type="http://schemas.openxmlformats.org/officeDocument/2006/relationships/notesSlide" Target="../notesSlides/notesSlide73.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7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ref.ly/logosres/hlmnbblat?ref=Page.p+245&amp;off=45&amp;ctx=d+Barnabas+ventured+~southeast+into+Lycao"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hyperlink" Target="https://ref.ly/logosres/hlmnbblat?ref=Page.p+245&amp;off=45&amp;ctx=d+Barnabas+ventured+~southeast+into+Lycao"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E80B9-42C2-2449-DE6C-3AAC696D2CEC}"/>
              </a:ext>
            </a:extLst>
          </p:cNvPr>
          <p:cNvSpPr>
            <a:spLocks noGrp="1"/>
          </p:cNvSpPr>
          <p:nvPr>
            <p:ph type="ctrTitle"/>
          </p:nvPr>
        </p:nvSpPr>
        <p:spPr/>
        <p:txBody>
          <a:bodyPr/>
          <a:lstStyle/>
          <a:p>
            <a:r>
              <a:rPr lang="en-US" dirty="0"/>
              <a:t>2 Corinthians</a:t>
            </a:r>
          </a:p>
        </p:txBody>
      </p:sp>
      <p:sp>
        <p:nvSpPr>
          <p:cNvPr id="3" name="Subtitle 2">
            <a:extLst>
              <a:ext uri="{FF2B5EF4-FFF2-40B4-BE49-F238E27FC236}">
                <a16:creationId xmlns:a16="http://schemas.microsoft.com/office/drawing/2014/main" id="{6699BC84-127F-C888-BB86-E1247E1EBF09}"/>
              </a:ext>
            </a:extLst>
          </p:cNvPr>
          <p:cNvSpPr>
            <a:spLocks noGrp="1"/>
          </p:cNvSpPr>
          <p:nvPr>
            <p:ph type="subTitle" idx="1"/>
          </p:nvPr>
        </p:nvSpPr>
        <p:spPr/>
        <p:txBody>
          <a:bodyPr/>
          <a:lstStyle/>
          <a:p>
            <a:r>
              <a:rPr lang="en-US" dirty="0"/>
              <a:t>An Emotional story about a pastor and his former congregation</a:t>
            </a:r>
          </a:p>
        </p:txBody>
      </p:sp>
    </p:spTree>
    <p:extLst>
      <p:ext uri="{BB962C8B-B14F-4D97-AF65-F5344CB8AC3E}">
        <p14:creationId xmlns:p14="http://schemas.microsoft.com/office/powerpoint/2010/main" val="3856907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DA07E-11CE-F91C-8E87-E5BFBBA413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3E352A4-EC0E-9431-7C54-C84A396698C8}"/>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D248AEE4-47F2-C069-1BE2-3F244ED004FE}"/>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7FCBFF15-A356-D08A-92FE-76C57C628860}"/>
              </a:ext>
            </a:extLst>
          </p:cNvPr>
          <p:cNvSpPr>
            <a:spLocks noGrp="1"/>
          </p:cNvSpPr>
          <p:nvPr>
            <p:ph type="title"/>
          </p:nvPr>
        </p:nvSpPr>
        <p:spPr/>
        <p:txBody>
          <a:bodyPr/>
          <a:lstStyle/>
          <a:p>
            <a:r>
              <a:rPr lang="en-US" dirty="0" err="1"/>
              <a:t>Paul’S</a:t>
            </a:r>
            <a:r>
              <a:rPr lang="en-US" dirty="0"/>
              <a:t> SECOND MISSIONARY JOURNEY</a:t>
            </a:r>
          </a:p>
        </p:txBody>
      </p:sp>
      <p:sp>
        <p:nvSpPr>
          <p:cNvPr id="6" name="TextBox 5">
            <a:extLst>
              <a:ext uri="{FF2B5EF4-FFF2-40B4-BE49-F238E27FC236}">
                <a16:creationId xmlns:a16="http://schemas.microsoft.com/office/drawing/2014/main" id="{521C6A67-BFA6-4066-BEE7-DCA8BE06F456}"/>
              </a:ext>
            </a:extLst>
          </p:cNvPr>
          <p:cNvSpPr txBox="1"/>
          <p:nvPr/>
        </p:nvSpPr>
        <p:spPr>
          <a:xfrm>
            <a:off x="624840" y="685800"/>
            <a:ext cx="10765536" cy="4001095"/>
          </a:xfrm>
          <a:prstGeom prst="rect">
            <a:avLst/>
          </a:prstGeom>
          <a:noFill/>
        </p:spPr>
        <p:txBody>
          <a:bodyPr wrap="square">
            <a:spAutoFit/>
          </a:bodyPr>
          <a:lstStyle/>
          <a:p>
            <a:r>
              <a:rPr lang="en-US" sz="4000" dirty="0">
                <a:solidFill>
                  <a:schemeClr val="bg1"/>
                </a:solidFill>
                <a:effectLst/>
                <a:latin typeface="Helvetica" pitchFamily="2" charset="0"/>
              </a:rPr>
              <a:t>Acts 16:8-9 …and passing by </a:t>
            </a:r>
            <a:r>
              <a:rPr lang="en-US" sz="4000" dirty="0" err="1">
                <a:solidFill>
                  <a:schemeClr val="bg1"/>
                </a:solidFill>
                <a:effectLst/>
                <a:latin typeface="Helvetica" pitchFamily="2" charset="0"/>
              </a:rPr>
              <a:t>Mysia</a:t>
            </a:r>
            <a:r>
              <a:rPr lang="en-US" sz="4000" dirty="0">
                <a:solidFill>
                  <a:schemeClr val="bg1"/>
                </a:solidFill>
                <a:effectLst/>
                <a:latin typeface="Helvetica" pitchFamily="2" charset="0"/>
              </a:rPr>
              <a:t>, they came down to Troas. And a vision appeared to Paul in the night: a man of Macedonia was standing and appealing to him, and saying, “Come over to Macedonia and help us.” </a:t>
            </a: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069452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A9CF8-D1EC-30A0-5571-152ED4BB4C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6DFC06-73DD-F796-FB76-811CD3FCAF4E}"/>
              </a:ext>
            </a:extLst>
          </p:cNvPr>
          <p:cNvSpPr>
            <a:spLocks noGrp="1"/>
          </p:cNvSpPr>
          <p:nvPr>
            <p:ph type="body" sz="quarter" idx="10"/>
          </p:nvPr>
        </p:nvSpPr>
        <p:spPr/>
        <p:txBody>
          <a:bodyPr/>
          <a:lstStyle/>
          <a:p>
            <a:r>
              <a:rPr lang="en-US" sz="18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8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8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Holman Bible Atlas</a:t>
            </a:r>
            <a:r>
              <a:rPr lang="en-US" sz="18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8D9E4C14-7714-B80E-7411-FBC1B9FD52DC}"/>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6129F2F8-8D8D-53ED-0A53-52F6F82ACCDD}"/>
              </a:ext>
            </a:extLst>
          </p:cNvPr>
          <p:cNvSpPr>
            <a:spLocks noGrp="1"/>
          </p:cNvSpPr>
          <p:nvPr>
            <p:ph type="title"/>
          </p:nvPr>
        </p:nvSpPr>
        <p:spPr/>
        <p:txBody>
          <a:bodyPr/>
          <a:lstStyle/>
          <a:p>
            <a:r>
              <a:rPr lang="en-US" dirty="0" err="1"/>
              <a:t>Paul’S</a:t>
            </a:r>
            <a:r>
              <a:rPr lang="en-US" dirty="0"/>
              <a:t> SECOND MISSIONARY JOURNEY</a:t>
            </a:r>
          </a:p>
        </p:txBody>
      </p:sp>
      <p:pic>
        <p:nvPicPr>
          <p:cNvPr id="18" name="Picture 17" descr="A map of the mediterranean sea&#10;&#10;Description automatically generated">
            <a:extLst>
              <a:ext uri="{FF2B5EF4-FFF2-40B4-BE49-F238E27FC236}">
                <a16:creationId xmlns:a16="http://schemas.microsoft.com/office/drawing/2014/main" id="{5B04C165-5607-98C0-ACA3-65A6E6036509}"/>
              </a:ext>
            </a:extLst>
          </p:cNvPr>
          <p:cNvPicPr>
            <a:picLocks noChangeAspect="1"/>
          </p:cNvPicPr>
          <p:nvPr/>
        </p:nvPicPr>
        <p:blipFill>
          <a:blip r:embed="rId4"/>
          <a:stretch>
            <a:fillRect/>
          </a:stretch>
        </p:blipFill>
        <p:spPr>
          <a:xfrm>
            <a:off x="1140486" y="369332"/>
            <a:ext cx="9911027" cy="6104020"/>
          </a:xfrm>
          <a:prstGeom prst="rect">
            <a:avLst/>
          </a:prstGeom>
        </p:spPr>
      </p:pic>
      <p:sp>
        <p:nvSpPr>
          <p:cNvPr id="20" name="Donut 19">
            <a:extLst>
              <a:ext uri="{FF2B5EF4-FFF2-40B4-BE49-F238E27FC236}">
                <a16:creationId xmlns:a16="http://schemas.microsoft.com/office/drawing/2014/main" id="{BD7D7A72-AAC5-27B3-2AA9-496B7C50B074}"/>
              </a:ext>
            </a:extLst>
          </p:cNvPr>
          <p:cNvSpPr/>
          <p:nvPr/>
        </p:nvSpPr>
        <p:spPr>
          <a:xfrm>
            <a:off x="3581400" y="921544"/>
            <a:ext cx="1036320" cy="952976"/>
          </a:xfrm>
          <a:prstGeom prst="donut">
            <a:avLst>
              <a:gd name="adj" fmla="val 9279"/>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81742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98AB7-79CF-7273-A792-D75990D3C9A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BD7643-FA79-DCE6-F691-C94C5C23B284}"/>
              </a:ext>
            </a:extLst>
          </p:cNvPr>
          <p:cNvSpPr>
            <a:spLocks noGrp="1"/>
          </p:cNvSpPr>
          <p:nvPr>
            <p:ph type="body" sz="quarter" idx="10"/>
          </p:nvPr>
        </p:nvSpPr>
        <p:spPr/>
        <p:txBody>
          <a:bodyPr/>
          <a:lstStyle/>
          <a:p>
            <a:r>
              <a:rPr lang="en-US" sz="18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8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8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Holman Bible Atlas</a:t>
            </a:r>
            <a:r>
              <a:rPr lang="en-US" sz="18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AC93E827-5D8A-37C9-6FDB-FE6D4F3E9A7B}"/>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1182C711-7145-C4D1-F40E-3CD7DB2349F0}"/>
              </a:ext>
            </a:extLst>
          </p:cNvPr>
          <p:cNvSpPr>
            <a:spLocks noGrp="1"/>
          </p:cNvSpPr>
          <p:nvPr>
            <p:ph type="title"/>
          </p:nvPr>
        </p:nvSpPr>
        <p:spPr/>
        <p:txBody>
          <a:bodyPr/>
          <a:lstStyle/>
          <a:p>
            <a:r>
              <a:rPr lang="en-US" dirty="0" err="1"/>
              <a:t>Paul’S</a:t>
            </a:r>
            <a:r>
              <a:rPr lang="en-US" dirty="0"/>
              <a:t> SECOND MISSIONARY JOURNEY</a:t>
            </a:r>
          </a:p>
        </p:txBody>
      </p:sp>
      <p:pic>
        <p:nvPicPr>
          <p:cNvPr id="18" name="Picture 17" descr="A map of the mediterranean sea&#10;&#10;Description automatically generated">
            <a:extLst>
              <a:ext uri="{FF2B5EF4-FFF2-40B4-BE49-F238E27FC236}">
                <a16:creationId xmlns:a16="http://schemas.microsoft.com/office/drawing/2014/main" id="{3A665997-BFD5-6099-748E-153ADCB1D37D}"/>
              </a:ext>
            </a:extLst>
          </p:cNvPr>
          <p:cNvPicPr>
            <a:picLocks noChangeAspect="1"/>
          </p:cNvPicPr>
          <p:nvPr/>
        </p:nvPicPr>
        <p:blipFill>
          <a:blip r:embed="rId4"/>
          <a:stretch>
            <a:fillRect/>
          </a:stretch>
        </p:blipFill>
        <p:spPr>
          <a:xfrm>
            <a:off x="1140486" y="369332"/>
            <a:ext cx="9911027" cy="6104020"/>
          </a:xfrm>
          <a:prstGeom prst="rect">
            <a:avLst/>
          </a:prstGeom>
        </p:spPr>
      </p:pic>
      <p:sp>
        <p:nvSpPr>
          <p:cNvPr id="20" name="Donut 19">
            <a:extLst>
              <a:ext uri="{FF2B5EF4-FFF2-40B4-BE49-F238E27FC236}">
                <a16:creationId xmlns:a16="http://schemas.microsoft.com/office/drawing/2014/main" id="{2AAF8F13-471D-52D2-A9AD-FFF45BA15590}"/>
              </a:ext>
            </a:extLst>
          </p:cNvPr>
          <p:cNvSpPr/>
          <p:nvPr/>
        </p:nvSpPr>
        <p:spPr>
          <a:xfrm>
            <a:off x="1310640" y="0"/>
            <a:ext cx="2255520" cy="1249680"/>
          </a:xfrm>
          <a:prstGeom prst="donut">
            <a:avLst>
              <a:gd name="adj" fmla="val 10152"/>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29827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572AD-F32C-C031-3AA2-1EA53628CA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D2AC09-B302-743E-4170-567C1B9E9827}"/>
              </a:ext>
            </a:extLst>
          </p:cNvPr>
          <p:cNvSpPr>
            <a:spLocks noGrp="1"/>
          </p:cNvSpPr>
          <p:nvPr>
            <p:ph type="body" sz="quarter" idx="10"/>
          </p:nvPr>
        </p:nvSpPr>
        <p:spPr/>
        <p:txBody>
          <a:bodyPr/>
          <a:lstStyle/>
          <a:p>
            <a:r>
              <a:rPr lang="en-US" sz="18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8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8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Holman Bible Atlas</a:t>
            </a:r>
            <a:r>
              <a:rPr lang="en-US" sz="18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AA375205-8737-33D7-8A81-F70633C8BCCD}"/>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3595A2C3-D2D1-3645-6AD5-B83AD5EEC481}"/>
              </a:ext>
            </a:extLst>
          </p:cNvPr>
          <p:cNvSpPr>
            <a:spLocks noGrp="1"/>
          </p:cNvSpPr>
          <p:nvPr>
            <p:ph type="title"/>
          </p:nvPr>
        </p:nvSpPr>
        <p:spPr/>
        <p:txBody>
          <a:bodyPr/>
          <a:lstStyle/>
          <a:p>
            <a:r>
              <a:rPr lang="en-US" dirty="0" err="1"/>
              <a:t>Paul’S</a:t>
            </a:r>
            <a:r>
              <a:rPr lang="en-US" dirty="0"/>
              <a:t> SECOND MISSIONARY JOURNEY</a:t>
            </a:r>
          </a:p>
        </p:txBody>
      </p:sp>
      <p:pic>
        <p:nvPicPr>
          <p:cNvPr id="18" name="Picture 17" descr="A map of the mediterranean sea&#10;&#10;Description automatically generated">
            <a:extLst>
              <a:ext uri="{FF2B5EF4-FFF2-40B4-BE49-F238E27FC236}">
                <a16:creationId xmlns:a16="http://schemas.microsoft.com/office/drawing/2014/main" id="{DC2FA696-2986-C538-5B09-5E6CF636E9DE}"/>
              </a:ext>
            </a:extLst>
          </p:cNvPr>
          <p:cNvPicPr>
            <a:picLocks noChangeAspect="1"/>
          </p:cNvPicPr>
          <p:nvPr/>
        </p:nvPicPr>
        <p:blipFill>
          <a:blip r:embed="rId4"/>
          <a:stretch>
            <a:fillRect/>
          </a:stretch>
        </p:blipFill>
        <p:spPr>
          <a:xfrm>
            <a:off x="1140486" y="369332"/>
            <a:ext cx="9911027" cy="6104020"/>
          </a:xfrm>
          <a:prstGeom prst="rect">
            <a:avLst/>
          </a:prstGeom>
        </p:spPr>
      </p:pic>
      <p:sp>
        <p:nvSpPr>
          <p:cNvPr id="20" name="Donut 19">
            <a:extLst>
              <a:ext uri="{FF2B5EF4-FFF2-40B4-BE49-F238E27FC236}">
                <a16:creationId xmlns:a16="http://schemas.microsoft.com/office/drawing/2014/main" id="{0E93B604-9EB3-941A-1947-5B1870A80680}"/>
              </a:ext>
            </a:extLst>
          </p:cNvPr>
          <p:cNvSpPr/>
          <p:nvPr/>
        </p:nvSpPr>
        <p:spPr>
          <a:xfrm>
            <a:off x="1539240" y="1493520"/>
            <a:ext cx="2255520" cy="1935480"/>
          </a:xfrm>
          <a:prstGeom prst="donut">
            <a:avLst>
              <a:gd name="adj" fmla="val 683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84502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A1565-A9D1-73F3-24AD-776DC53F1C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D29C3C-646B-498B-E41E-F7A5262FE2F8}"/>
              </a:ext>
            </a:extLst>
          </p:cNvPr>
          <p:cNvSpPr>
            <a:spLocks noGrp="1"/>
          </p:cNvSpPr>
          <p:nvPr>
            <p:ph type="body" sz="quarter" idx="10"/>
          </p:nvPr>
        </p:nvSpPr>
        <p:spPr/>
        <p:txBody>
          <a:bodyPr/>
          <a:lstStyle/>
          <a:p>
            <a:r>
              <a:rPr lang="en-US" sz="18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8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8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Holman Bible Atlas</a:t>
            </a:r>
            <a:r>
              <a:rPr lang="en-US" sz="18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57DD4DEB-CC18-55A9-C6DE-E41DFE53B748}"/>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3E6FDB71-CA3D-8DE4-2086-71DF08361979}"/>
              </a:ext>
            </a:extLst>
          </p:cNvPr>
          <p:cNvSpPr>
            <a:spLocks noGrp="1"/>
          </p:cNvSpPr>
          <p:nvPr>
            <p:ph type="title"/>
          </p:nvPr>
        </p:nvSpPr>
        <p:spPr/>
        <p:txBody>
          <a:bodyPr/>
          <a:lstStyle/>
          <a:p>
            <a:r>
              <a:rPr lang="en-US" dirty="0" err="1"/>
              <a:t>Paul’S</a:t>
            </a:r>
            <a:r>
              <a:rPr lang="en-US" dirty="0"/>
              <a:t> SECOND MISSIONARY JOURNEY</a:t>
            </a:r>
          </a:p>
        </p:txBody>
      </p:sp>
      <p:pic>
        <p:nvPicPr>
          <p:cNvPr id="6" name="Picture 5" descr="A map of the greek islands&#10;&#10;Description automatically generated">
            <a:extLst>
              <a:ext uri="{FF2B5EF4-FFF2-40B4-BE49-F238E27FC236}">
                <a16:creationId xmlns:a16="http://schemas.microsoft.com/office/drawing/2014/main" id="{AA1D2AE2-0A9C-D9FE-7A19-B9E32E8C58ED}"/>
              </a:ext>
            </a:extLst>
          </p:cNvPr>
          <p:cNvPicPr>
            <a:picLocks noChangeAspect="1"/>
          </p:cNvPicPr>
          <p:nvPr/>
        </p:nvPicPr>
        <p:blipFill>
          <a:blip r:embed="rId4"/>
          <a:stretch>
            <a:fillRect/>
          </a:stretch>
        </p:blipFill>
        <p:spPr>
          <a:xfrm>
            <a:off x="1993392" y="369427"/>
            <a:ext cx="7955280" cy="5932751"/>
          </a:xfrm>
          <a:prstGeom prst="rect">
            <a:avLst/>
          </a:prstGeom>
        </p:spPr>
      </p:pic>
      <p:sp>
        <p:nvSpPr>
          <p:cNvPr id="7" name="Donut 6">
            <a:extLst>
              <a:ext uri="{FF2B5EF4-FFF2-40B4-BE49-F238E27FC236}">
                <a16:creationId xmlns:a16="http://schemas.microsoft.com/office/drawing/2014/main" id="{152B9E87-B78C-D1FF-AA0F-426C988A3609}"/>
              </a:ext>
            </a:extLst>
          </p:cNvPr>
          <p:cNvSpPr/>
          <p:nvPr/>
        </p:nvSpPr>
        <p:spPr>
          <a:xfrm>
            <a:off x="2688336" y="2523744"/>
            <a:ext cx="3566160" cy="3090672"/>
          </a:xfrm>
          <a:prstGeom prst="donut">
            <a:avLst>
              <a:gd name="adj" fmla="val 683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66976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body of water with a city by it&#10;&#10;Description automatically generated with low confidence">
            <a:extLst>
              <a:ext uri="{FF2B5EF4-FFF2-40B4-BE49-F238E27FC236}">
                <a16:creationId xmlns:a16="http://schemas.microsoft.com/office/drawing/2014/main" id="{9AF3E886-F0B7-B474-06D0-CDB2EDEC00D9}"/>
              </a:ext>
            </a:extLst>
          </p:cNvPr>
          <p:cNvPicPr>
            <a:picLocks noChangeAspect="1"/>
          </p:cNvPicPr>
          <p:nvPr/>
        </p:nvPicPr>
        <p:blipFill rotWithShape="1">
          <a:blip r:embed="rId3">
            <a:extLst>
              <a:ext uri="{28A0092B-C50C-407E-A947-70E740481C1C}">
                <a14:useLocalDpi xmlns:a14="http://schemas.microsoft.com/office/drawing/2010/main" val="0"/>
              </a:ext>
            </a:extLst>
          </a:blip>
          <a:srcRect r="29627"/>
          <a:stretch/>
        </p:blipFill>
        <p:spPr>
          <a:xfrm>
            <a:off x="0" y="369332"/>
            <a:ext cx="12192000" cy="6150340"/>
          </a:xfrm>
          <a:prstGeom prst="rect">
            <a:avLst/>
          </a:prstGeom>
        </p:spPr>
      </p:pic>
      <p:sp>
        <p:nvSpPr>
          <p:cNvPr id="2" name="Text Placeholder 1"/>
          <p:cNvSpPr>
            <a:spLocks noGrp="1"/>
          </p:cNvSpPr>
          <p:nvPr>
            <p:ph type="body" sz="quarter" idx="10"/>
          </p:nvPr>
        </p:nvSpPr>
        <p:spPr/>
        <p:txBody>
          <a:bodyPr/>
          <a:lstStyle/>
          <a:p>
            <a:r>
              <a:rPr lang="en-US" dirty="0"/>
              <a:t>Panoramic view of the Gulf of Corinth and isthmus - </a:t>
            </a:r>
            <a:r>
              <a:rPr lang="en-US" sz="1600" kern="1200" dirty="0" err="1">
                <a:solidFill>
                  <a:schemeClr val="bg1"/>
                </a:solidFill>
                <a:effectLst/>
                <a:latin typeface="+mn-lt"/>
                <a:ea typeface="+mn-ea"/>
                <a:cs typeface="+mn-cs"/>
              </a:rPr>
              <a:t>BiblePlaces.com</a:t>
            </a:r>
            <a:endParaRPr lang="en-US" dirty="0">
              <a:solidFill>
                <a:schemeClr val="bg1"/>
              </a:solidFill>
            </a:endParaRPr>
          </a:p>
        </p:txBody>
      </p:sp>
      <p:sp>
        <p:nvSpPr>
          <p:cNvPr id="19" name="Text Placeholder 2"/>
          <p:cNvSpPr>
            <a:spLocks noGrp="1"/>
          </p:cNvSpPr>
          <p:nvPr>
            <p:ph type="body" sz="quarter" idx="12"/>
          </p:nvPr>
        </p:nvSpPr>
        <p:spPr/>
        <p:txBody>
          <a:bodyPr/>
          <a:lstStyle/>
          <a:p>
            <a:r>
              <a:rPr lang="en-US" dirty="0"/>
              <a:t>1:16</a:t>
            </a:r>
          </a:p>
        </p:txBody>
      </p:sp>
      <p:sp>
        <p:nvSpPr>
          <p:cNvPr id="20" name="Title 3"/>
          <p:cNvSpPr>
            <a:spLocks noGrp="1"/>
          </p:cNvSpPr>
          <p:nvPr>
            <p:ph type="title"/>
          </p:nvPr>
        </p:nvSpPr>
        <p:spPr/>
        <p:txBody>
          <a:bodyPr/>
          <a:lstStyle/>
          <a:p>
            <a:r>
              <a:rPr lang="en-US" dirty="0"/>
              <a:t>The Grecian Isthmus at Corinth</a:t>
            </a:r>
          </a:p>
        </p:txBody>
      </p:sp>
      <p:sp>
        <p:nvSpPr>
          <p:cNvPr id="15" name="Text Box 5">
            <a:extLst>
              <a:ext uri="{FF2B5EF4-FFF2-40B4-BE49-F238E27FC236}">
                <a16:creationId xmlns:a16="http://schemas.microsoft.com/office/drawing/2014/main" id="{04B2146F-A257-6A1D-06E1-F5A0C31A1EC7}"/>
              </a:ext>
            </a:extLst>
          </p:cNvPr>
          <p:cNvSpPr txBox="1">
            <a:spLocks noChangeArrowheads="1"/>
          </p:cNvSpPr>
          <p:nvPr/>
        </p:nvSpPr>
        <p:spPr bwMode="auto">
          <a:xfrm>
            <a:off x="9581048" y="1924185"/>
            <a:ext cx="1061509" cy="420564"/>
          </a:xfrm>
          <a:prstGeom prst="rect">
            <a:avLst/>
          </a:prstGeom>
          <a:noFill/>
          <a:ln w="9525">
            <a:noFill/>
            <a:miter lim="800000"/>
            <a:headEnd/>
            <a:tailEnd/>
          </a:ln>
          <a:effectLst/>
        </p:spPr>
        <p:txBody>
          <a:bodyPr wrap="none">
            <a:spAutoFit/>
          </a:bodyPr>
          <a:lstStyle>
            <a:defPPr>
              <a:defRPr lang="en-US"/>
            </a:defPPr>
            <a:lvl1pPr algn="ctr" fontAlgn="base">
              <a:spcBef>
                <a:spcPct val="0"/>
              </a:spcBef>
              <a:spcAft>
                <a:spcPct val="0"/>
              </a:spcAft>
              <a:defRPr sz="3200">
                <a:solidFill>
                  <a:srgbClr val="FFFFFF"/>
                </a:solidFill>
                <a:effectLst>
                  <a:glow rad="76200">
                    <a:srgbClr val="000000">
                      <a:alpha val="60000"/>
                    </a:srgbClr>
                  </a:glow>
                </a:effectLst>
                <a:cs typeface="Calibri" pitchFamily="34" charset="0"/>
              </a:defRPr>
            </a:lvl1pPr>
          </a:lstStyle>
          <a:p>
            <a:r>
              <a:rPr lang="en-US" sz="2133" dirty="0"/>
              <a:t>Corinth</a:t>
            </a:r>
          </a:p>
        </p:txBody>
      </p:sp>
      <p:sp>
        <p:nvSpPr>
          <p:cNvPr id="16" name="Oval 15">
            <a:extLst>
              <a:ext uri="{FF2B5EF4-FFF2-40B4-BE49-F238E27FC236}">
                <a16:creationId xmlns:a16="http://schemas.microsoft.com/office/drawing/2014/main" id="{4FFECA95-E2C8-1E1D-A0DB-D5A640F643F3}"/>
              </a:ext>
            </a:extLst>
          </p:cNvPr>
          <p:cNvSpPr/>
          <p:nvPr/>
        </p:nvSpPr>
        <p:spPr>
          <a:xfrm>
            <a:off x="9315682" y="2343821"/>
            <a:ext cx="695670" cy="605222"/>
          </a:xfrm>
          <a:prstGeom prst="ellipse">
            <a:avLst/>
          </a:prstGeom>
          <a:noFill/>
          <a:ln w="50800"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fontAlgn="base">
              <a:spcBef>
                <a:spcPct val="0"/>
              </a:spcBef>
              <a:spcAft>
                <a:spcPct val="0"/>
              </a:spcAft>
            </a:pPr>
            <a:endParaRPr lang="en-US" sz="2400" kern="0" dirty="0">
              <a:solidFill>
                <a:srgbClr val="000000"/>
              </a:solidFill>
              <a:latin typeface="Arial"/>
            </a:endParaRPr>
          </a:p>
        </p:txBody>
      </p:sp>
      <p:sp>
        <p:nvSpPr>
          <p:cNvPr id="17" name="Text Box 16">
            <a:extLst>
              <a:ext uri="{FF2B5EF4-FFF2-40B4-BE49-F238E27FC236}">
                <a16:creationId xmlns:a16="http://schemas.microsoft.com/office/drawing/2014/main" id="{600617FC-E950-0B98-2C2A-213F0C6F08D0}"/>
              </a:ext>
            </a:extLst>
          </p:cNvPr>
          <p:cNvSpPr txBox="1">
            <a:spLocks noChangeArrowheads="1"/>
          </p:cNvSpPr>
          <p:nvPr/>
        </p:nvSpPr>
        <p:spPr bwMode="auto">
          <a:xfrm>
            <a:off x="8625218" y="3939961"/>
            <a:ext cx="1898277" cy="420564"/>
          </a:xfrm>
          <a:prstGeom prst="rect">
            <a:avLst/>
          </a:prstGeom>
          <a:noFill/>
          <a:ln w="9525">
            <a:noFill/>
            <a:miter lim="800000"/>
            <a:headEnd/>
            <a:tailEnd/>
          </a:ln>
          <a:effectLst/>
        </p:spPr>
        <p:txBody>
          <a:bodyPr wrap="none">
            <a:spAutoFit/>
          </a:bodyPr>
          <a:lstStyle>
            <a:defPPr>
              <a:defRPr lang="en-US"/>
            </a:defPPr>
            <a:lvl1pPr algn="ctr" fontAlgn="base">
              <a:spcBef>
                <a:spcPct val="0"/>
              </a:spcBef>
              <a:spcAft>
                <a:spcPct val="0"/>
              </a:spcAft>
              <a:defRPr sz="3200">
                <a:solidFill>
                  <a:srgbClr val="FFFFFF"/>
                </a:solidFill>
                <a:effectLst>
                  <a:glow rad="76200">
                    <a:srgbClr val="000000">
                      <a:alpha val="60000"/>
                    </a:srgbClr>
                  </a:glow>
                </a:effectLst>
                <a:cs typeface="Calibri" pitchFamily="34" charset="0"/>
              </a:defRPr>
            </a:lvl1pPr>
          </a:lstStyle>
          <a:p>
            <a:r>
              <a:rPr lang="en-US" sz="2133" dirty="0"/>
              <a:t>Gulf of Corinth</a:t>
            </a:r>
          </a:p>
        </p:txBody>
      </p:sp>
      <p:sp>
        <p:nvSpPr>
          <p:cNvPr id="21" name="Text Box 16">
            <a:extLst>
              <a:ext uri="{FF2B5EF4-FFF2-40B4-BE49-F238E27FC236}">
                <a16:creationId xmlns:a16="http://schemas.microsoft.com/office/drawing/2014/main" id="{1C9953CA-03C1-9675-4F24-2E18E3C295A9}"/>
              </a:ext>
            </a:extLst>
          </p:cNvPr>
          <p:cNvSpPr txBox="1">
            <a:spLocks noChangeArrowheads="1"/>
          </p:cNvSpPr>
          <p:nvPr/>
        </p:nvSpPr>
        <p:spPr bwMode="auto">
          <a:xfrm>
            <a:off x="2964840" y="3790920"/>
            <a:ext cx="1686680" cy="420564"/>
          </a:xfrm>
          <a:prstGeom prst="rect">
            <a:avLst/>
          </a:prstGeom>
          <a:noFill/>
          <a:ln w="9525">
            <a:noFill/>
            <a:miter lim="800000"/>
            <a:headEnd/>
            <a:tailEnd/>
          </a:ln>
          <a:effectLst/>
        </p:spPr>
        <p:txBody>
          <a:bodyPr wrap="none">
            <a:spAutoFit/>
          </a:bodyPr>
          <a:lstStyle/>
          <a:p>
            <a:pPr algn="ctr" fontAlgn="base">
              <a:spcBef>
                <a:spcPct val="0"/>
              </a:spcBef>
              <a:spcAft>
                <a:spcPct val="0"/>
              </a:spcAft>
              <a:defRPr/>
            </a:pPr>
            <a:r>
              <a:rPr lang="en-US" sz="2133" dirty="0">
                <a:solidFill>
                  <a:srgbClr val="FFFFFF"/>
                </a:solidFill>
                <a:effectLst>
                  <a:glow rad="76200">
                    <a:srgbClr val="000000">
                      <a:alpha val="60000"/>
                    </a:srgbClr>
                  </a:glow>
                </a:effectLst>
                <a:cs typeface="Calibri" pitchFamily="34" charset="0"/>
              </a:rPr>
              <a:t>Corinth canal</a:t>
            </a:r>
          </a:p>
        </p:txBody>
      </p:sp>
      <p:cxnSp>
        <p:nvCxnSpPr>
          <p:cNvPr id="24" name="Straight Connector 23">
            <a:extLst>
              <a:ext uri="{FF2B5EF4-FFF2-40B4-BE49-F238E27FC236}">
                <a16:creationId xmlns:a16="http://schemas.microsoft.com/office/drawing/2014/main" id="{52C02284-3387-41E4-CA46-F59A21A6FC46}"/>
              </a:ext>
            </a:extLst>
          </p:cNvPr>
          <p:cNvCxnSpPr>
            <a:cxnSpLocks/>
          </p:cNvCxnSpPr>
          <p:nvPr/>
        </p:nvCxnSpPr>
        <p:spPr>
          <a:xfrm>
            <a:off x="1374987" y="3329865"/>
            <a:ext cx="5151433" cy="114637"/>
          </a:xfrm>
          <a:prstGeom prst="line">
            <a:avLst/>
          </a:prstGeom>
          <a:noFill/>
          <a:ln w="50800" cap="flat" cmpd="sng" algn="ctr">
            <a:solidFill>
              <a:srgbClr val="FFFFFF"/>
            </a:solidFill>
            <a:prstDash val="sysDash"/>
            <a:round/>
            <a:headEnd type="none" w="med" len="med"/>
            <a:tailEnd type="none" w="med" len="med"/>
          </a:ln>
          <a:effectLst>
            <a:glow rad="50800">
              <a:srgbClr val="000000">
                <a:alpha val="60000"/>
              </a:srgbClr>
            </a:glow>
            <a:outerShdw blurRad="40000" dist="20000" dir="5400000" rotWithShape="0">
              <a:srgbClr val="000000">
                <a:alpha val="38000"/>
              </a:srgbClr>
            </a:outerShdw>
          </a:effectLst>
        </p:spPr>
      </p:cxnSp>
      <p:cxnSp>
        <p:nvCxnSpPr>
          <p:cNvPr id="26" name="Straight Arrow Connector 25">
            <a:extLst>
              <a:ext uri="{FF2B5EF4-FFF2-40B4-BE49-F238E27FC236}">
                <a16:creationId xmlns:a16="http://schemas.microsoft.com/office/drawing/2014/main" id="{8EF4A9A2-7A66-D073-7051-B33E1B6FFB3F}"/>
              </a:ext>
            </a:extLst>
          </p:cNvPr>
          <p:cNvCxnSpPr>
            <a:cxnSpLocks/>
          </p:cNvCxnSpPr>
          <p:nvPr/>
        </p:nvCxnSpPr>
        <p:spPr>
          <a:xfrm flipV="1">
            <a:off x="3847483" y="3427663"/>
            <a:ext cx="100263" cy="400881"/>
          </a:xfrm>
          <a:prstGeom prst="straightConnector1">
            <a:avLst/>
          </a:prstGeom>
          <a:noFill/>
          <a:ln w="50800"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cxnSp>
    </p:spTree>
    <p:extLst>
      <p:ext uri="{BB962C8B-B14F-4D97-AF65-F5344CB8AC3E}">
        <p14:creationId xmlns:p14="http://schemas.microsoft.com/office/powerpoint/2010/main" val="1593968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econd user.7DNW38V.001\Documents\Jobs\BiblePlaces project\p\Corinth Canal from east, tb0508030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Corinth Canal (from the east) - </a:t>
            </a:r>
            <a:r>
              <a:rPr lang="en-US" sz="1600" kern="1200" dirty="0" err="1">
                <a:solidFill>
                  <a:schemeClr val="bg1"/>
                </a:solidFill>
                <a:effectLst/>
                <a:latin typeface="+mn-lt"/>
                <a:ea typeface="+mn-ea"/>
                <a:cs typeface="+mn-cs"/>
              </a:rPr>
              <a:t>BiblePlaces.com</a:t>
            </a:r>
            <a:endParaRPr lang="en-US" dirty="0"/>
          </a:p>
        </p:txBody>
      </p:sp>
      <p:sp>
        <p:nvSpPr>
          <p:cNvPr id="3" name="Text Placeholder 2"/>
          <p:cNvSpPr>
            <a:spLocks noGrp="1"/>
          </p:cNvSpPr>
          <p:nvPr>
            <p:ph type="body" sz="quarter" idx="12"/>
          </p:nvPr>
        </p:nvSpPr>
        <p:spPr/>
        <p:txBody>
          <a:bodyPr/>
          <a:lstStyle/>
          <a:p>
            <a:r>
              <a:rPr lang="en-US" dirty="0"/>
              <a:t>1:2</a:t>
            </a:r>
          </a:p>
        </p:txBody>
      </p:sp>
      <p:sp>
        <p:nvSpPr>
          <p:cNvPr id="4" name="Title 3"/>
          <p:cNvSpPr>
            <a:spLocks noGrp="1"/>
          </p:cNvSpPr>
          <p:nvPr>
            <p:ph type="title"/>
          </p:nvPr>
        </p:nvSpPr>
        <p:spPr/>
        <p:txBody>
          <a:bodyPr/>
          <a:lstStyle/>
          <a:p>
            <a:r>
              <a:rPr lang="en-US" dirty="0"/>
              <a:t>To the church of God which is at Corinth</a:t>
            </a:r>
          </a:p>
        </p:txBody>
      </p:sp>
    </p:spTree>
    <p:extLst>
      <p:ext uri="{BB962C8B-B14F-4D97-AF65-F5344CB8AC3E}">
        <p14:creationId xmlns:p14="http://schemas.microsoft.com/office/powerpoint/2010/main" val="1215850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C274D-5758-9595-A20F-675CE1BBE79E}"/>
            </a:ext>
          </a:extLst>
        </p:cNvPr>
        <p:cNvGrpSpPr/>
        <p:nvPr/>
      </p:nvGrpSpPr>
      <p:grpSpPr>
        <a:xfrm>
          <a:off x="0" y="0"/>
          <a:ext cx="0" cy="0"/>
          <a:chOff x="0" y="0"/>
          <a:chExt cx="0" cy="0"/>
        </a:xfrm>
      </p:grpSpPr>
      <p:pic>
        <p:nvPicPr>
          <p:cNvPr id="12" name="Picture 11" descr="A close up of a map&#10;&#10;Description automatically generated">
            <a:extLst>
              <a:ext uri="{FF2B5EF4-FFF2-40B4-BE49-F238E27FC236}">
                <a16:creationId xmlns:a16="http://schemas.microsoft.com/office/drawing/2014/main" id="{B49FD40E-808C-053B-DC4C-2C959321F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2" name="Text Placeholder 1">
            <a:extLst>
              <a:ext uri="{FF2B5EF4-FFF2-40B4-BE49-F238E27FC236}">
                <a16:creationId xmlns:a16="http://schemas.microsoft.com/office/drawing/2014/main" id="{E1A28A3D-CF1D-0A78-C503-D81F5089CC74}"/>
              </a:ext>
            </a:extLst>
          </p:cNvPr>
          <p:cNvSpPr>
            <a:spLocks noGrp="1"/>
          </p:cNvSpPr>
          <p:nvPr>
            <p:ph type="body" sz="quarter" idx="10"/>
          </p:nvPr>
        </p:nvSpPr>
        <p:spPr/>
        <p:txBody>
          <a:bodyPr/>
          <a:lstStyle/>
          <a:p>
            <a:r>
              <a:rPr lang="en-US" sz="16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6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6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4"/>
              </a:rPr>
              <a:t>Holman Bible Atlas</a:t>
            </a:r>
            <a:r>
              <a:rPr lang="en-US" sz="16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B1E8522E-443A-0765-EE74-FC708758C707}"/>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C669B668-52CF-942B-CEEB-A9A63CFA9281}"/>
              </a:ext>
            </a:extLst>
          </p:cNvPr>
          <p:cNvSpPr>
            <a:spLocks noGrp="1"/>
          </p:cNvSpPr>
          <p:nvPr>
            <p:ph type="title"/>
          </p:nvPr>
        </p:nvSpPr>
        <p:spPr/>
        <p:txBody>
          <a:bodyPr/>
          <a:lstStyle/>
          <a:p>
            <a:r>
              <a:rPr lang="en-US" dirty="0"/>
              <a:t>Walking from Ephesus to Corinth – 25-30 days</a:t>
            </a:r>
          </a:p>
        </p:txBody>
      </p:sp>
      <p:sp>
        <p:nvSpPr>
          <p:cNvPr id="7" name="Text Box 13">
            <a:extLst>
              <a:ext uri="{FF2B5EF4-FFF2-40B4-BE49-F238E27FC236}">
                <a16:creationId xmlns:a16="http://schemas.microsoft.com/office/drawing/2014/main" id="{DF4CFE30-691A-F953-5BF1-9E1B22090BFF}"/>
              </a:ext>
            </a:extLst>
          </p:cNvPr>
          <p:cNvSpPr txBox="1">
            <a:spLocks noChangeArrowheads="1"/>
          </p:cNvSpPr>
          <p:nvPr/>
        </p:nvSpPr>
        <p:spPr bwMode="auto">
          <a:xfrm>
            <a:off x="6934202" y="2519464"/>
            <a:ext cx="795411"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Troas</a:t>
            </a:r>
          </a:p>
        </p:txBody>
      </p:sp>
      <p:sp>
        <p:nvSpPr>
          <p:cNvPr id="8" name="Text Box 13">
            <a:extLst>
              <a:ext uri="{FF2B5EF4-FFF2-40B4-BE49-F238E27FC236}">
                <a16:creationId xmlns:a16="http://schemas.microsoft.com/office/drawing/2014/main" id="{1A9E506B-6EAD-9649-F403-932B586CE77A}"/>
              </a:ext>
            </a:extLst>
          </p:cNvPr>
          <p:cNvSpPr txBox="1">
            <a:spLocks noChangeArrowheads="1"/>
          </p:cNvSpPr>
          <p:nvPr/>
        </p:nvSpPr>
        <p:spPr bwMode="auto">
          <a:xfrm>
            <a:off x="7467600" y="5184648"/>
            <a:ext cx="1101584"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Ephesus</a:t>
            </a:r>
          </a:p>
        </p:txBody>
      </p:sp>
      <p:sp>
        <p:nvSpPr>
          <p:cNvPr id="9" name="Text Box 13">
            <a:extLst>
              <a:ext uri="{FF2B5EF4-FFF2-40B4-BE49-F238E27FC236}">
                <a16:creationId xmlns:a16="http://schemas.microsoft.com/office/drawing/2014/main" id="{F3018947-3F33-C81F-6BF4-F774B0717268}"/>
              </a:ext>
            </a:extLst>
          </p:cNvPr>
          <p:cNvSpPr txBox="1">
            <a:spLocks noChangeArrowheads="1"/>
          </p:cNvSpPr>
          <p:nvPr/>
        </p:nvSpPr>
        <p:spPr bwMode="auto">
          <a:xfrm>
            <a:off x="4409178" y="742890"/>
            <a:ext cx="1008609"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Philippi</a:t>
            </a:r>
          </a:p>
        </p:txBody>
      </p:sp>
      <p:sp>
        <p:nvSpPr>
          <p:cNvPr id="10" name="Text Box 13">
            <a:extLst>
              <a:ext uri="{FF2B5EF4-FFF2-40B4-BE49-F238E27FC236}">
                <a16:creationId xmlns:a16="http://schemas.microsoft.com/office/drawing/2014/main" id="{3168219D-D2D0-B364-CE30-062FD65574C1}"/>
              </a:ext>
            </a:extLst>
          </p:cNvPr>
          <p:cNvSpPr txBox="1">
            <a:spLocks noChangeArrowheads="1"/>
          </p:cNvSpPr>
          <p:nvPr/>
        </p:nvSpPr>
        <p:spPr bwMode="auto">
          <a:xfrm>
            <a:off x="2290764" y="1070270"/>
            <a:ext cx="1428596"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Macedonia</a:t>
            </a:r>
          </a:p>
        </p:txBody>
      </p:sp>
      <p:sp>
        <p:nvSpPr>
          <p:cNvPr id="11" name="Text Box 13">
            <a:extLst>
              <a:ext uri="{FF2B5EF4-FFF2-40B4-BE49-F238E27FC236}">
                <a16:creationId xmlns:a16="http://schemas.microsoft.com/office/drawing/2014/main" id="{054F4FA3-C09F-76AF-9973-33C6BB3BD563}"/>
              </a:ext>
            </a:extLst>
          </p:cNvPr>
          <p:cNvSpPr txBox="1">
            <a:spLocks noChangeArrowheads="1"/>
          </p:cNvSpPr>
          <p:nvPr/>
        </p:nvSpPr>
        <p:spPr bwMode="auto">
          <a:xfrm>
            <a:off x="1600202" y="2942964"/>
            <a:ext cx="976549" cy="420564"/>
          </a:xfrm>
          <a:prstGeom prst="rect">
            <a:avLst/>
          </a:prstGeom>
          <a:noFill/>
          <a:ln w="9525">
            <a:noFill/>
            <a:miter lim="800000"/>
            <a:headEnd/>
            <a:tailEnd/>
          </a:ln>
          <a:effectLst/>
        </p:spPr>
        <p:txBody>
          <a:bodyPr wrap="none">
            <a:spAutoFit/>
          </a:bodyPr>
          <a:lstStyle>
            <a:defPPr>
              <a:defRPr lang="en-US"/>
            </a:defPPr>
            <a:lvl1pPr>
              <a:defRPr sz="20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Greece</a:t>
            </a:r>
          </a:p>
        </p:txBody>
      </p:sp>
      <p:sp>
        <p:nvSpPr>
          <p:cNvPr id="6" name="Text Box 13">
            <a:extLst>
              <a:ext uri="{FF2B5EF4-FFF2-40B4-BE49-F238E27FC236}">
                <a16:creationId xmlns:a16="http://schemas.microsoft.com/office/drawing/2014/main" id="{A03B2607-93FC-F9C5-957E-C5D1DF57E039}"/>
              </a:ext>
            </a:extLst>
          </p:cNvPr>
          <p:cNvSpPr txBox="1">
            <a:spLocks noChangeArrowheads="1"/>
          </p:cNvSpPr>
          <p:nvPr/>
        </p:nvSpPr>
        <p:spPr bwMode="auto">
          <a:xfrm>
            <a:off x="1676402" y="5280918"/>
            <a:ext cx="960519" cy="400110"/>
          </a:xfrm>
          <a:prstGeom prst="rect">
            <a:avLst/>
          </a:prstGeom>
          <a:noFill/>
          <a:ln w="9525">
            <a:noFill/>
            <a:miter lim="800000"/>
            <a:headEnd/>
            <a:tailEnd/>
          </a:ln>
          <a:effectLst/>
        </p:spPr>
        <p:txBody>
          <a:bodyPr wrap="none">
            <a:spAutoFit/>
          </a:bodyPr>
          <a:lstStyle>
            <a:defPPr>
              <a:defRPr lang="en-US"/>
            </a:defPPr>
            <a:lvl1pPr>
              <a:defRPr sz="2000" kern="0">
                <a:solidFill>
                  <a:srgbClr val="FFFFFF"/>
                </a:solidFill>
                <a:effectLst>
                  <a:glow rad="76200">
                    <a:srgbClr val="000000">
                      <a:alpha val="60000"/>
                    </a:srgbClr>
                  </a:glow>
                </a:effectLst>
                <a:latin typeface="Calibri" pitchFamily="34" charset="0"/>
                <a:cs typeface="Calibri" pitchFamily="34" charset="0"/>
              </a:defRPr>
            </a:lvl1pPr>
          </a:lstStyle>
          <a:p>
            <a:r>
              <a:rPr lang="en-US" dirty="0"/>
              <a:t>Corinth</a:t>
            </a:r>
          </a:p>
        </p:txBody>
      </p:sp>
      <p:sp>
        <p:nvSpPr>
          <p:cNvPr id="15" name="Oval 14">
            <a:extLst>
              <a:ext uri="{FF2B5EF4-FFF2-40B4-BE49-F238E27FC236}">
                <a16:creationId xmlns:a16="http://schemas.microsoft.com/office/drawing/2014/main" id="{BEF9D18C-8BF5-5144-AF9F-CA4926023B34}"/>
              </a:ext>
            </a:extLst>
          </p:cNvPr>
          <p:cNvSpPr/>
          <p:nvPr/>
        </p:nvSpPr>
        <p:spPr>
          <a:xfrm>
            <a:off x="2560719" y="5280918"/>
            <a:ext cx="109728" cy="109728"/>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5" name="Donut 4">
            <a:extLst>
              <a:ext uri="{FF2B5EF4-FFF2-40B4-BE49-F238E27FC236}">
                <a16:creationId xmlns:a16="http://schemas.microsoft.com/office/drawing/2014/main" id="{9913DF8F-2C92-0517-DFA3-FD526F646A0D}"/>
              </a:ext>
            </a:extLst>
          </p:cNvPr>
          <p:cNvSpPr/>
          <p:nvPr/>
        </p:nvSpPr>
        <p:spPr>
          <a:xfrm>
            <a:off x="6934202" y="4368042"/>
            <a:ext cx="2255520" cy="1935480"/>
          </a:xfrm>
          <a:prstGeom prst="donut">
            <a:avLst>
              <a:gd name="adj" fmla="val 683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Donut 12">
            <a:extLst>
              <a:ext uri="{FF2B5EF4-FFF2-40B4-BE49-F238E27FC236}">
                <a16:creationId xmlns:a16="http://schemas.microsoft.com/office/drawing/2014/main" id="{0020CB57-7901-B09D-E5D7-02A58B212ADF}"/>
              </a:ext>
            </a:extLst>
          </p:cNvPr>
          <p:cNvSpPr/>
          <p:nvPr/>
        </p:nvSpPr>
        <p:spPr>
          <a:xfrm>
            <a:off x="1542687" y="4313178"/>
            <a:ext cx="2255520" cy="1935480"/>
          </a:xfrm>
          <a:prstGeom prst="donut">
            <a:avLst>
              <a:gd name="adj" fmla="val 683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53647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3E0A7-0CC3-F463-E938-75939A5075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281DBBB-63DB-ED90-B8C2-8F23C967180E}"/>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CEE013D6-2D3A-E4F4-E477-EC2E71B988D9}"/>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E71AF964-4F14-9873-4054-E7C8D21F80DA}"/>
              </a:ext>
            </a:extLst>
          </p:cNvPr>
          <p:cNvSpPr>
            <a:spLocks noGrp="1"/>
          </p:cNvSpPr>
          <p:nvPr>
            <p:ph type="title"/>
          </p:nvPr>
        </p:nvSpPr>
        <p:spPr/>
        <p:txBody>
          <a:bodyPr/>
          <a:lstStyle/>
          <a:p>
            <a:r>
              <a:rPr lang="en-US" dirty="0" err="1"/>
              <a:t>Paul’S</a:t>
            </a:r>
            <a:r>
              <a:rPr lang="en-US" dirty="0"/>
              <a:t> SECOND MISSIONARY JOURNEY</a:t>
            </a:r>
          </a:p>
        </p:txBody>
      </p:sp>
      <p:sp>
        <p:nvSpPr>
          <p:cNvPr id="6" name="TextBox 5">
            <a:extLst>
              <a:ext uri="{FF2B5EF4-FFF2-40B4-BE49-F238E27FC236}">
                <a16:creationId xmlns:a16="http://schemas.microsoft.com/office/drawing/2014/main" id="{54BB6081-6F88-C675-4B85-A9BDE2F8E532}"/>
              </a:ext>
            </a:extLst>
          </p:cNvPr>
          <p:cNvSpPr txBox="1"/>
          <p:nvPr/>
        </p:nvSpPr>
        <p:spPr>
          <a:xfrm>
            <a:off x="624840" y="685800"/>
            <a:ext cx="10765536" cy="8309967"/>
          </a:xfrm>
          <a:prstGeom prst="rect">
            <a:avLst/>
          </a:prstGeom>
          <a:noFill/>
        </p:spPr>
        <p:txBody>
          <a:bodyPr wrap="square">
            <a:spAutoFit/>
          </a:bodyPr>
          <a:lstStyle/>
          <a:p>
            <a:r>
              <a:rPr lang="en-US" sz="4000" dirty="0">
                <a:solidFill>
                  <a:schemeClr val="bg1"/>
                </a:solidFill>
                <a:effectLst/>
                <a:latin typeface="Helvetica" pitchFamily="2" charset="0"/>
              </a:rPr>
              <a:t>Acts 18:8-11</a:t>
            </a:r>
          </a:p>
          <a:p>
            <a:r>
              <a:rPr lang="en-US" sz="4000" dirty="0">
                <a:solidFill>
                  <a:schemeClr val="bg1"/>
                </a:solidFill>
                <a:effectLst/>
                <a:latin typeface="Helvetica" pitchFamily="2" charset="0"/>
              </a:rPr>
              <a:t>…and many of the Corinthians when they heard were believing and being baptized.  And the Lord said to Paul …“Do not be afraid …for I am with you, and no man will lay </a:t>
            </a:r>
            <a:r>
              <a:rPr lang="en-US" sz="4000" i="1" dirty="0">
                <a:solidFill>
                  <a:schemeClr val="bg1"/>
                </a:solidFill>
                <a:effectLst/>
                <a:latin typeface="Helvetica" pitchFamily="2" charset="0"/>
              </a:rPr>
              <a:t>a hand</a:t>
            </a:r>
            <a:r>
              <a:rPr lang="en-US" sz="4000" dirty="0">
                <a:solidFill>
                  <a:schemeClr val="bg1"/>
                </a:solidFill>
                <a:effectLst/>
                <a:latin typeface="Helvetica" pitchFamily="2" charset="0"/>
              </a:rPr>
              <a:t> on you in order to harm you, for I have many people in this city.” And he stayed </a:t>
            </a:r>
            <a:r>
              <a:rPr lang="en-US" sz="4000" i="1" dirty="0">
                <a:solidFill>
                  <a:schemeClr val="bg1"/>
                </a:solidFill>
                <a:effectLst/>
                <a:latin typeface="Helvetica" pitchFamily="2" charset="0"/>
              </a:rPr>
              <a:t>there</a:t>
            </a:r>
            <a:r>
              <a:rPr lang="en-US" sz="4000" dirty="0">
                <a:solidFill>
                  <a:schemeClr val="bg1"/>
                </a:solidFill>
                <a:effectLst/>
                <a:latin typeface="Helvetica" pitchFamily="2" charset="0"/>
              </a:rPr>
              <a:t> a year and six months, teaching the word of God among them. </a:t>
            </a:r>
          </a:p>
          <a:p>
            <a:pPr algn="just"/>
            <a:br>
              <a:rPr lang="en-US" sz="4000" dirty="0">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373134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991B6-D8F4-E5CA-92D6-326DE2CE72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C490F3-DE21-B725-8846-8C77C9851277}"/>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52D9100C-41C0-BC6B-75CB-CBA244188649}"/>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0E50A973-3430-0D9D-B25D-BAFACD0BED72}"/>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9AE2562C-0D48-79FB-CA5E-05E497E3CAF6}"/>
              </a:ext>
            </a:extLst>
          </p:cNvPr>
          <p:cNvSpPr txBox="1"/>
          <p:nvPr/>
        </p:nvSpPr>
        <p:spPr>
          <a:xfrm>
            <a:off x="624840" y="685800"/>
            <a:ext cx="10765536" cy="8925520"/>
          </a:xfrm>
          <a:prstGeom prst="rect">
            <a:avLst/>
          </a:prstGeom>
          <a:noFill/>
        </p:spPr>
        <p:txBody>
          <a:bodyPr wrap="square">
            <a:spAutoFit/>
          </a:bodyPr>
          <a:lstStyle/>
          <a:p>
            <a:r>
              <a:rPr lang="en-US" sz="4000" dirty="0">
                <a:solidFill>
                  <a:schemeClr val="bg1"/>
                </a:solidFill>
                <a:effectLst/>
                <a:latin typeface="Helvetica" pitchFamily="2" charset="0"/>
              </a:rPr>
              <a:t>After Paul left Corinth</a:t>
            </a:r>
          </a:p>
          <a:p>
            <a:pPr marL="571500" indent="-571500">
              <a:buFontTx/>
              <a:buChar char="-"/>
            </a:pPr>
            <a:r>
              <a:rPr lang="en-US" sz="4000" dirty="0">
                <a:solidFill>
                  <a:schemeClr val="bg1"/>
                </a:solidFill>
                <a:latin typeface="Helvetica" pitchFamily="2" charset="0"/>
              </a:rPr>
              <a:t>He wrote to them </a:t>
            </a:r>
          </a:p>
          <a:p>
            <a:pPr marL="571500" indent="-571500">
              <a:buFontTx/>
              <a:buChar char="-"/>
            </a:pPr>
            <a:endParaRPr lang="en-US" sz="4000" dirty="0">
              <a:solidFill>
                <a:schemeClr val="bg1"/>
              </a:solidFill>
              <a:latin typeface="Helvetica" pitchFamily="2" charset="0"/>
            </a:endParaRPr>
          </a:p>
          <a:p>
            <a:r>
              <a:rPr lang="en-US" sz="4000" dirty="0">
                <a:solidFill>
                  <a:schemeClr val="bg1"/>
                </a:solidFill>
                <a:latin typeface="Helvetica" pitchFamily="2" charset="0"/>
              </a:rPr>
              <a:t>1 Corinthians 5:9 - </a:t>
            </a:r>
            <a:r>
              <a:rPr lang="en-US" sz="4000" dirty="0">
                <a:solidFill>
                  <a:schemeClr val="bg1"/>
                </a:solidFill>
                <a:effectLst/>
                <a:latin typeface="Helvetica" pitchFamily="2" charset="0"/>
              </a:rPr>
              <a:t>I wrote you in my letter not to associate with sexually immoral people; </a:t>
            </a:r>
          </a:p>
          <a:p>
            <a:r>
              <a:rPr lang="en-US" sz="4000" dirty="0">
                <a:solidFill>
                  <a:schemeClr val="bg1"/>
                </a:solidFill>
                <a:effectLst/>
                <a:latin typeface="Calibri" panose="020F0502020204030204" pitchFamily="34" charset="0"/>
              </a:rPr>
              <a:t> </a:t>
            </a:r>
            <a:r>
              <a:rPr lang="en-US" sz="4000" dirty="0" err="1">
                <a:effectLst/>
                <a:latin typeface="Calibri" panose="020F0502020204030204" pitchFamily="34" charset="0"/>
              </a:rPr>
              <a:t>hree</a:t>
            </a:r>
            <a:r>
              <a:rPr lang="en-US" sz="4000" dirty="0">
                <a:effectLst/>
                <a:latin typeface="Calibri" panose="020F0502020204030204" pitchFamily="34" charset="0"/>
              </a:rPr>
              <a:t> Sixteen Publishing.</a:t>
            </a:r>
          </a:p>
          <a:p>
            <a:pPr marL="571500" indent="-571500">
              <a:buFontTx/>
              <a:buChar char="-"/>
            </a:pP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988070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4216E-8A6A-C644-8916-CD8B8C7A0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BE020-84D8-9508-3352-1D36A3053465}"/>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7F7688BB-3BC7-50F9-4346-A882E9FDD721}"/>
              </a:ext>
            </a:extLst>
          </p:cNvPr>
          <p:cNvSpPr>
            <a:spLocks noGrp="1"/>
          </p:cNvSpPr>
          <p:nvPr>
            <p:ph type="subTitle" idx="1"/>
          </p:nvPr>
        </p:nvSpPr>
        <p:spPr>
          <a:xfrm>
            <a:off x="152400" y="807722"/>
            <a:ext cx="11856720" cy="5151118"/>
          </a:xfrm>
        </p:spPr>
        <p:txBody>
          <a:bodyPr/>
          <a:lstStyle/>
          <a:p>
            <a:r>
              <a:rPr lang="en-US" sz="800" dirty="0"/>
              <a:t>  </a:t>
            </a:r>
          </a:p>
        </p:txBody>
      </p:sp>
    </p:spTree>
    <p:extLst>
      <p:ext uri="{BB962C8B-B14F-4D97-AF65-F5344CB8AC3E}">
        <p14:creationId xmlns:p14="http://schemas.microsoft.com/office/powerpoint/2010/main" val="3271528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6F6C0-6D0E-F017-DB8B-326B9142AD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F57185-2591-273A-7F8F-857EB659E8EB}"/>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9D520732-C674-A8E4-F912-19944001424E}"/>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402CEC97-9975-95F9-8226-158E0006DE72}"/>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8A8BBD80-4CC0-6C2D-DABE-9E9AD2750851}"/>
              </a:ext>
            </a:extLst>
          </p:cNvPr>
          <p:cNvSpPr txBox="1"/>
          <p:nvPr/>
        </p:nvSpPr>
        <p:spPr>
          <a:xfrm>
            <a:off x="624840" y="685800"/>
            <a:ext cx="10765536" cy="10772180"/>
          </a:xfrm>
          <a:prstGeom prst="rect">
            <a:avLst/>
          </a:prstGeom>
          <a:noFill/>
        </p:spPr>
        <p:txBody>
          <a:bodyPr wrap="square">
            <a:spAutoFit/>
          </a:bodyPr>
          <a:lstStyle/>
          <a:p>
            <a:r>
              <a:rPr lang="en-US" sz="4000" dirty="0">
                <a:solidFill>
                  <a:schemeClr val="bg1"/>
                </a:solidFill>
                <a:effectLst/>
                <a:latin typeface="Helvetica" pitchFamily="2" charset="0"/>
              </a:rPr>
              <a:t>After Paul left Corinth</a:t>
            </a:r>
          </a:p>
          <a:p>
            <a:pPr marL="571500" indent="-571500">
              <a:buFontTx/>
              <a:buChar char="-"/>
            </a:pPr>
            <a:r>
              <a:rPr lang="en-US" sz="4000" dirty="0">
                <a:solidFill>
                  <a:schemeClr val="bg1"/>
                </a:solidFill>
                <a:latin typeface="Helvetica" pitchFamily="2" charset="0"/>
              </a:rPr>
              <a:t>They wrote him back because of a number of issues</a:t>
            </a:r>
          </a:p>
          <a:p>
            <a:pPr marL="571500" indent="-571500">
              <a:buFontTx/>
              <a:buChar char="-"/>
            </a:pPr>
            <a:r>
              <a:rPr lang="en-US" sz="4000" dirty="0">
                <a:solidFill>
                  <a:schemeClr val="bg1"/>
                </a:solidFill>
                <a:effectLst/>
                <a:latin typeface="Calibri" panose="020F0502020204030204" pitchFamily="34" charset="0"/>
              </a:rPr>
              <a:t>They were confused about not associating with immoral people.</a:t>
            </a:r>
          </a:p>
          <a:p>
            <a:r>
              <a:rPr lang="en-US" sz="4000" dirty="0">
                <a:solidFill>
                  <a:schemeClr val="bg1"/>
                </a:solidFill>
                <a:effectLst/>
                <a:latin typeface="Calibri" panose="020F0502020204030204" pitchFamily="34" charset="0"/>
              </a:rPr>
              <a:t>1 Corinthians 5:10-11 - </a:t>
            </a:r>
            <a:r>
              <a:rPr lang="en-US" sz="4000" dirty="0">
                <a:solidFill>
                  <a:schemeClr val="bg1"/>
                </a:solidFill>
                <a:effectLst/>
                <a:latin typeface="Helvetica" pitchFamily="2" charset="0"/>
              </a:rPr>
              <a:t>I </a:t>
            </a:r>
            <a:r>
              <a:rPr lang="en-US" sz="4000" i="1" dirty="0">
                <a:solidFill>
                  <a:schemeClr val="bg1"/>
                </a:solidFill>
                <a:effectLst/>
                <a:latin typeface="Helvetica" pitchFamily="2" charset="0"/>
              </a:rPr>
              <a:t>did</a:t>
            </a:r>
            <a:r>
              <a:rPr lang="en-US" sz="4000" dirty="0">
                <a:solidFill>
                  <a:schemeClr val="bg1"/>
                </a:solidFill>
                <a:effectLst/>
                <a:latin typeface="Helvetica" pitchFamily="2" charset="0"/>
              </a:rPr>
              <a:t> not at all </a:t>
            </a:r>
            <a:r>
              <a:rPr lang="en-US" sz="4000" i="1" dirty="0">
                <a:solidFill>
                  <a:schemeClr val="bg1"/>
                </a:solidFill>
                <a:effectLst/>
                <a:latin typeface="Helvetica" pitchFamily="2" charset="0"/>
              </a:rPr>
              <a:t>mean</a:t>
            </a:r>
            <a:r>
              <a:rPr lang="en-US" sz="4000" dirty="0">
                <a:solidFill>
                  <a:schemeClr val="bg1"/>
                </a:solidFill>
                <a:effectLst/>
                <a:latin typeface="Helvetica" pitchFamily="2" charset="0"/>
              </a:rPr>
              <a:t> with the sexually immoral people of this world…But …not to associate with any so-called brother if he is a sexually immoral person…</a:t>
            </a: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942907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69CBE-F095-2F52-8464-E27D376DD8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39F69FA-4251-6688-5152-101C0115DDFD}"/>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369EC7EA-875B-2092-848A-D24964244E5D}"/>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7F3627AD-4BE3-E0C0-B952-F5113326F6C0}"/>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66748965-3B26-3230-5EFC-01239DD47110}"/>
              </a:ext>
            </a:extLst>
          </p:cNvPr>
          <p:cNvSpPr txBox="1"/>
          <p:nvPr/>
        </p:nvSpPr>
        <p:spPr>
          <a:xfrm>
            <a:off x="624840" y="685800"/>
            <a:ext cx="10765536" cy="7078861"/>
          </a:xfrm>
          <a:prstGeom prst="rect">
            <a:avLst/>
          </a:prstGeom>
          <a:noFill/>
        </p:spPr>
        <p:txBody>
          <a:bodyPr wrap="square">
            <a:spAutoFit/>
          </a:bodyPr>
          <a:lstStyle/>
          <a:p>
            <a:r>
              <a:rPr lang="en-US" sz="4000" dirty="0">
                <a:solidFill>
                  <a:schemeClr val="bg1"/>
                </a:solidFill>
                <a:effectLst/>
                <a:latin typeface="Helvetica" pitchFamily="2" charset="0"/>
              </a:rPr>
              <a:t>After Paul left Corinth</a:t>
            </a:r>
          </a:p>
          <a:p>
            <a:pPr marL="571500" indent="-571500">
              <a:buFontTx/>
              <a:buChar char="-"/>
            </a:pPr>
            <a:r>
              <a:rPr lang="en-US" sz="4000" dirty="0">
                <a:solidFill>
                  <a:schemeClr val="bg1"/>
                </a:solidFill>
                <a:latin typeface="Helvetica" pitchFamily="2" charset="0"/>
              </a:rPr>
              <a:t>So 1</a:t>
            </a:r>
            <a:r>
              <a:rPr lang="en-US" sz="4000" baseline="30000" dirty="0">
                <a:solidFill>
                  <a:schemeClr val="bg1"/>
                </a:solidFill>
                <a:latin typeface="Helvetica" pitchFamily="2" charset="0"/>
              </a:rPr>
              <a:t> </a:t>
            </a:r>
            <a:r>
              <a:rPr lang="en-US" sz="4000" dirty="0">
                <a:solidFill>
                  <a:schemeClr val="bg1"/>
                </a:solidFill>
                <a:latin typeface="Helvetica" pitchFamily="2" charset="0"/>
              </a:rPr>
              <a:t>Corinthians was actually his second letter to them.</a:t>
            </a:r>
            <a:endParaRPr lang="en-US" sz="4000" dirty="0">
              <a:solidFill>
                <a:schemeClr val="bg1"/>
              </a:solidFill>
              <a:effectLst/>
              <a:latin typeface="Helvetica" pitchFamily="2" charset="0"/>
            </a:endParaRP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826039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DB6BA-A4E7-CEC5-3F98-75BB783610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E763F18-5F05-055A-71E5-032E6E83CFA2}"/>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71D86B4-487D-F9BB-1AA0-0F0C7987B6C2}"/>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B2FC59C2-182C-C125-79F9-E1E661765E27}"/>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EEEA34C5-CEAE-CF1E-E4CC-4BED6AC164F4}"/>
              </a:ext>
            </a:extLst>
          </p:cNvPr>
          <p:cNvSpPr txBox="1"/>
          <p:nvPr/>
        </p:nvSpPr>
        <p:spPr>
          <a:xfrm>
            <a:off x="402336" y="685800"/>
            <a:ext cx="11283696" cy="10156627"/>
          </a:xfrm>
          <a:prstGeom prst="rect">
            <a:avLst/>
          </a:prstGeom>
          <a:noFill/>
        </p:spPr>
        <p:txBody>
          <a:bodyPr wrap="square">
            <a:spAutoFit/>
          </a:bodyPr>
          <a:lstStyle/>
          <a:p>
            <a:r>
              <a:rPr lang="en-US" sz="4000" dirty="0">
                <a:solidFill>
                  <a:schemeClr val="bg1"/>
                </a:solidFill>
                <a:effectLst/>
                <a:latin typeface="Helvetica" pitchFamily="2" charset="0"/>
              </a:rPr>
              <a:t>At the end of 1 Corinthians, Paul said he planned to come and visit them again.</a:t>
            </a:r>
          </a:p>
          <a:p>
            <a:endParaRPr lang="en-US" sz="4000" dirty="0">
              <a:solidFill>
                <a:schemeClr val="bg1"/>
              </a:solidFill>
              <a:effectLst/>
              <a:latin typeface="Helvetica" pitchFamily="2" charset="0"/>
            </a:endParaRPr>
          </a:p>
          <a:p>
            <a:r>
              <a:rPr lang="en-US" sz="4000" dirty="0">
                <a:solidFill>
                  <a:schemeClr val="bg1"/>
                </a:solidFill>
                <a:latin typeface="Helvetica" pitchFamily="2" charset="0"/>
              </a:rPr>
              <a:t>- 1 Corinthians 16:5-6 </a:t>
            </a:r>
            <a:r>
              <a:rPr lang="en-US" sz="4000" dirty="0">
                <a:solidFill>
                  <a:schemeClr val="bg1"/>
                </a:solidFill>
                <a:effectLst/>
                <a:latin typeface="Helvetica" pitchFamily="2" charset="0"/>
              </a:rPr>
              <a:t>But I will come to you after I go through Macedonia…and perhaps I will stay with you, or even spend the winter, so that you may send me on my way wherever I may go. </a:t>
            </a:r>
          </a:p>
          <a:p>
            <a:pPr algn="just"/>
            <a:endParaRPr lang="en-US" sz="4000" dirty="0">
              <a:solidFill>
                <a:schemeClr val="bg1"/>
              </a:solidFill>
              <a:effectLst/>
              <a:latin typeface="Helvetica" pitchFamily="2" charset="0"/>
            </a:endParaRP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315562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BA9F2-0651-81EE-2C74-7191BBCFD1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3C1B9A-2BCC-BF54-E59B-D1A367B0C038}"/>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51D95BAF-0D5C-9595-D852-18A09C99A14D}"/>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F4842A9E-6E59-F09A-1282-57DA66534CE5}"/>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96A0BD27-23BC-45EC-5819-2C0508D6BB8E}"/>
              </a:ext>
            </a:extLst>
          </p:cNvPr>
          <p:cNvSpPr txBox="1"/>
          <p:nvPr/>
        </p:nvSpPr>
        <p:spPr>
          <a:xfrm>
            <a:off x="402336" y="685800"/>
            <a:ext cx="11283696" cy="12003286"/>
          </a:xfrm>
          <a:prstGeom prst="rect">
            <a:avLst/>
          </a:prstGeom>
          <a:noFill/>
        </p:spPr>
        <p:txBody>
          <a:bodyPr wrap="square">
            <a:spAutoFit/>
          </a:bodyPr>
          <a:lstStyle/>
          <a:p>
            <a:r>
              <a:rPr lang="en-US" sz="4000" dirty="0">
                <a:solidFill>
                  <a:schemeClr val="bg1"/>
                </a:solidFill>
                <a:effectLst/>
                <a:latin typeface="Helvetica" pitchFamily="2" charset="0"/>
              </a:rPr>
              <a:t>At some point, Paul had said he would visit them twice.</a:t>
            </a:r>
          </a:p>
          <a:p>
            <a:endParaRPr lang="en-US" sz="4000" dirty="0">
              <a:solidFill>
                <a:schemeClr val="bg1"/>
              </a:solidFill>
              <a:effectLst/>
              <a:latin typeface="Helvetica" pitchFamily="2" charset="0"/>
            </a:endParaRPr>
          </a:p>
          <a:p>
            <a:pPr marL="0" marR="0">
              <a:spcBef>
                <a:spcPts val="0"/>
              </a:spcBef>
              <a:spcAft>
                <a:spcPts val="0"/>
              </a:spcAft>
            </a:pPr>
            <a:r>
              <a:rPr lang="en-US" sz="4000" dirty="0">
                <a:solidFill>
                  <a:schemeClr val="bg1"/>
                </a:solidFill>
                <a:latin typeface="Helvetica" pitchFamily="2" charset="0"/>
              </a:rPr>
              <a:t>- 2 Corinthians 1:15-16  </a:t>
            </a:r>
            <a:r>
              <a:rPr lang="en-US" sz="4000" kern="100" dirty="0">
                <a:solidFill>
                  <a:schemeClr val="bg1"/>
                </a:solidFill>
                <a:latin typeface="Aptos" panose="020B0004020202020204" pitchFamily="34" charset="0"/>
                <a:cs typeface="Times New Roman" panose="02020603050405020304" pitchFamily="18" charset="0"/>
              </a:rPr>
              <a:t>A</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nd in this confidence I intended at first to come to you, so that you might receive grace twice; that is, to pass your way into Macedonia, and again from Macedonia to come to you, and by you to be helped on my journey to Judea. </a:t>
            </a:r>
          </a:p>
          <a:p>
            <a:endParaRPr lang="en-US" sz="4000" dirty="0">
              <a:solidFill>
                <a:schemeClr val="bg1"/>
              </a:solidFill>
              <a:effectLst/>
              <a:latin typeface="Helvetica" pitchFamily="2" charset="0"/>
            </a:endParaRPr>
          </a:p>
          <a:p>
            <a:pPr algn="just"/>
            <a:endParaRPr lang="en-US" sz="4000" dirty="0">
              <a:solidFill>
                <a:schemeClr val="bg1"/>
              </a:solidFill>
              <a:effectLst/>
              <a:latin typeface="Helvetica" pitchFamily="2" charset="0"/>
            </a:endParaRP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053907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3EFC0-A99C-DD18-3CC5-FC2015FE47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4174492-C085-E56F-4E75-7500C99487A6}"/>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A8EEF333-DD9B-8712-5A17-34BC3B4D7C4E}"/>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6568D087-2A98-00B5-DDD1-F78A3DFE7FDB}"/>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BCEB8653-6097-DA1C-4806-6B53131A8606}"/>
              </a:ext>
            </a:extLst>
          </p:cNvPr>
          <p:cNvSpPr txBox="1"/>
          <p:nvPr/>
        </p:nvSpPr>
        <p:spPr>
          <a:xfrm>
            <a:off x="402336" y="685800"/>
            <a:ext cx="11283696" cy="12003286"/>
          </a:xfrm>
          <a:prstGeom prst="rect">
            <a:avLst/>
          </a:prstGeom>
          <a:noFill/>
        </p:spPr>
        <p:txBody>
          <a:bodyPr wrap="square">
            <a:spAutoFit/>
          </a:bodyPr>
          <a:lstStyle/>
          <a:p>
            <a:r>
              <a:rPr lang="en-US" sz="4000" dirty="0">
                <a:solidFill>
                  <a:schemeClr val="bg1"/>
                </a:solidFill>
                <a:effectLst/>
                <a:latin typeface="Helvetica" pitchFamily="2" charset="0"/>
              </a:rPr>
              <a:t>And it is clear that part of the conflict was a misunderstanding:</a:t>
            </a:r>
          </a:p>
          <a:p>
            <a:endParaRPr lang="en-US" sz="4000" dirty="0">
              <a:solidFill>
                <a:schemeClr val="bg1"/>
              </a:solidFill>
              <a:effectLst/>
              <a:latin typeface="Helvetica" pitchFamily="2" charset="0"/>
            </a:endParaRPr>
          </a:p>
          <a:p>
            <a:pPr marL="0" marR="0">
              <a:spcBef>
                <a:spcPts val="0"/>
              </a:spcBef>
              <a:spcAft>
                <a:spcPts val="0"/>
              </a:spcAft>
            </a:pPr>
            <a:r>
              <a:rPr lang="en-US" sz="4000" dirty="0">
                <a:solidFill>
                  <a:schemeClr val="bg1"/>
                </a:solidFill>
                <a:latin typeface="Helvetica" pitchFamily="2" charset="0"/>
              </a:rPr>
              <a:t>- 2 Corinthians 1:17-18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Therefore, was I vacillating when I intended to do this? Or what I purpose, do I purpose according to the flesh, so that with me there will be yes, yes and no, no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the same time</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spcAft>
                <a:spcPts val="0"/>
              </a:spcAft>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But as God is faithful, our word to you is not yes and no. </a:t>
            </a:r>
          </a:p>
          <a:p>
            <a:endParaRPr lang="en-US" sz="4000" dirty="0">
              <a:solidFill>
                <a:schemeClr val="bg1"/>
              </a:solidFill>
              <a:effectLst/>
              <a:latin typeface="Helvetica" pitchFamily="2" charset="0"/>
            </a:endParaRPr>
          </a:p>
          <a:p>
            <a:pPr algn="just"/>
            <a:endParaRPr lang="en-US" sz="4000" dirty="0">
              <a:solidFill>
                <a:schemeClr val="bg1"/>
              </a:solidFill>
              <a:effectLst/>
              <a:latin typeface="Helvetica" pitchFamily="2" charset="0"/>
            </a:endParaRP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3774023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0B640-A30E-5480-9EE9-EDAEE29BCC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AA04A4-F876-9FAC-5691-D93A124A02DD}"/>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701F5655-1786-8554-0E35-03D7A5B5098E}"/>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7D55EEEF-88F4-01BB-5D0F-F6FA5D30965E}"/>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D7949D9A-232F-CDCB-09A0-08FD568F0FE7}"/>
              </a:ext>
            </a:extLst>
          </p:cNvPr>
          <p:cNvSpPr txBox="1"/>
          <p:nvPr/>
        </p:nvSpPr>
        <p:spPr>
          <a:xfrm>
            <a:off x="402336" y="685800"/>
            <a:ext cx="11283696" cy="12003286"/>
          </a:xfrm>
          <a:prstGeom prst="rect">
            <a:avLst/>
          </a:prstGeom>
          <a:noFill/>
        </p:spPr>
        <p:txBody>
          <a:bodyPr wrap="square">
            <a:spAutoFit/>
          </a:bodyPr>
          <a:lstStyle/>
          <a:p>
            <a:r>
              <a:rPr lang="en-US" sz="4000" dirty="0">
                <a:solidFill>
                  <a:schemeClr val="bg1"/>
                </a:solidFill>
                <a:effectLst/>
                <a:latin typeface="Helvetica" pitchFamily="2" charset="0"/>
              </a:rPr>
              <a:t>And it is clear that part of the conflict was a misunderstanding:</a:t>
            </a:r>
          </a:p>
          <a:p>
            <a:endParaRPr lang="en-US" sz="4000" dirty="0">
              <a:solidFill>
                <a:schemeClr val="bg1"/>
              </a:solidFill>
              <a:effectLst/>
              <a:latin typeface="Helvetica" pitchFamily="2" charset="0"/>
            </a:endParaRPr>
          </a:p>
          <a:p>
            <a:pPr marL="0" marR="0">
              <a:spcBef>
                <a:spcPts val="0"/>
              </a:spcBef>
              <a:spcAft>
                <a:spcPts val="0"/>
              </a:spcAft>
            </a:pPr>
            <a:r>
              <a:rPr lang="en-US" sz="4000" dirty="0">
                <a:solidFill>
                  <a:schemeClr val="bg1"/>
                </a:solidFill>
                <a:latin typeface="Helvetica" pitchFamily="2" charset="0"/>
              </a:rPr>
              <a:t>- 2 Corinthians 1:17-18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Therefore, was I vacillating when I intended to do this? Or what I purpose, do I purpose according to the flesh, so that with me there will be yes, yes and no, no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the same time</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0" marR="0">
              <a:spcBef>
                <a:spcPts val="0"/>
              </a:spcBef>
              <a:spcAft>
                <a:spcPts val="0"/>
              </a:spcAft>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But as God is faithful, our word to you is not yes and no. </a:t>
            </a:r>
          </a:p>
          <a:p>
            <a:endParaRPr lang="en-US" sz="4000" dirty="0">
              <a:solidFill>
                <a:schemeClr val="bg1"/>
              </a:solidFill>
              <a:effectLst/>
              <a:latin typeface="Helvetica" pitchFamily="2" charset="0"/>
            </a:endParaRPr>
          </a:p>
          <a:p>
            <a:pPr algn="just"/>
            <a:endParaRPr lang="en-US" sz="4000" dirty="0">
              <a:solidFill>
                <a:schemeClr val="bg1"/>
              </a:solidFill>
              <a:effectLst/>
              <a:latin typeface="Helvetica" pitchFamily="2" charset="0"/>
            </a:endParaRP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537590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DC4A5-C2F8-74F2-CF66-54B4D0AC94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AE28E67-E974-3FB1-2BB9-D32731835FB4}"/>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4AF619D-684F-5933-72EA-EA0FD8EE95DF}"/>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913003C4-F562-205E-2603-41CA8B2E5635}"/>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021EA03F-8AFC-696D-4CED-42C92B20E3E8}"/>
              </a:ext>
            </a:extLst>
          </p:cNvPr>
          <p:cNvSpPr txBox="1"/>
          <p:nvPr/>
        </p:nvSpPr>
        <p:spPr>
          <a:xfrm>
            <a:off x="402336" y="685800"/>
            <a:ext cx="11283696" cy="7078861"/>
          </a:xfrm>
          <a:prstGeom prst="rect">
            <a:avLst/>
          </a:prstGeom>
          <a:noFill/>
        </p:spPr>
        <p:txBody>
          <a:bodyPr wrap="square">
            <a:spAutoFit/>
          </a:bodyPr>
          <a:lstStyle/>
          <a:p>
            <a:r>
              <a:rPr lang="en-US" sz="4000" dirty="0">
                <a:solidFill>
                  <a:schemeClr val="bg1"/>
                </a:solidFill>
                <a:effectLst/>
                <a:latin typeface="Helvetica" pitchFamily="2" charset="0"/>
              </a:rPr>
              <a:t>So why did Paul not come to visit them twice?</a:t>
            </a:r>
          </a:p>
          <a:p>
            <a:endParaRPr lang="en-US" sz="4000" dirty="0">
              <a:solidFill>
                <a:schemeClr val="bg1"/>
              </a:solidFill>
              <a:effectLst/>
              <a:latin typeface="Helvetica" pitchFamily="2" charset="0"/>
            </a:endParaRPr>
          </a:p>
          <a:p>
            <a:pPr algn="just"/>
            <a:endParaRPr lang="en-US" sz="4000" dirty="0">
              <a:solidFill>
                <a:schemeClr val="bg1"/>
              </a:solidFill>
              <a:effectLst/>
              <a:latin typeface="Helvetica" pitchFamily="2" charset="0"/>
            </a:endParaRP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3495629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0450E-713B-5804-73CB-FFBE317ECA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61FC29-A307-E510-9C53-C80747C1035B}"/>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8DBC0F0A-5F1C-35DB-5A44-5A71A225A486}"/>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420F562B-3E41-D064-AD6E-E0895EEC97AF}"/>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6A4B0D12-D672-064B-DC5E-E38F7CF76062}"/>
              </a:ext>
            </a:extLst>
          </p:cNvPr>
          <p:cNvSpPr txBox="1"/>
          <p:nvPr/>
        </p:nvSpPr>
        <p:spPr>
          <a:xfrm>
            <a:off x="402336" y="685800"/>
            <a:ext cx="11283696" cy="8925520"/>
          </a:xfrm>
          <a:prstGeom prst="rect">
            <a:avLst/>
          </a:prstGeom>
          <a:noFill/>
        </p:spPr>
        <p:txBody>
          <a:bodyPr wrap="square">
            <a:spAutoFit/>
          </a:bodyPr>
          <a:lstStyle/>
          <a:p>
            <a:r>
              <a:rPr lang="en-US" sz="4000" dirty="0">
                <a:solidFill>
                  <a:schemeClr val="bg1"/>
                </a:solidFill>
                <a:effectLst/>
                <a:latin typeface="Helvetica" pitchFamily="2" charset="0"/>
              </a:rPr>
              <a:t>So why did Paul not come to visit them twice?</a:t>
            </a:r>
          </a:p>
          <a:p>
            <a:endParaRPr lang="en-US" sz="4000" dirty="0">
              <a:solidFill>
                <a:schemeClr val="bg1"/>
              </a:solidFill>
              <a:effectLst/>
              <a:latin typeface="Helvetica" pitchFamily="2" charset="0"/>
            </a:endParaRPr>
          </a:p>
          <a:p>
            <a:pPr marL="0" marR="0">
              <a:spcBef>
                <a:spcPts val="0"/>
              </a:spcBef>
              <a:spcAft>
                <a:spcPts val="0"/>
              </a:spcAft>
            </a:pPr>
            <a:r>
              <a:rPr lang="en-US" sz="4000" dirty="0">
                <a:solidFill>
                  <a:schemeClr val="bg1"/>
                </a:solidFill>
                <a:latin typeface="Helvetica" pitchFamily="2" charset="0"/>
              </a:rPr>
              <a:t>- 2 Corinthians 1:23</a:t>
            </a:r>
            <a:r>
              <a:rPr lang="en-US" b="1" dirty="0">
                <a:solidFill>
                  <a:srgbClr val="46B1E1"/>
                </a:solidFill>
                <a:latin typeface="Aptos" panose="020B0004020202020204" pitchFamily="34" charset="0"/>
                <a:cs typeface="Times New Roman" panose="02020603050405020304" pitchFamily="18" charset="0"/>
              </a:rPr>
              <a:t>  </a:t>
            </a:r>
            <a:r>
              <a:rPr lang="en-US" sz="40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But I call God as witness to my soul, that to spare you I did not come again to Corinth. </a:t>
            </a:r>
            <a:endParaRPr lang="en-US" sz="4000" dirty="0">
              <a:solidFill>
                <a:schemeClr val="bg1"/>
              </a:solidFill>
              <a:effectLst/>
              <a:latin typeface="Helvetica" pitchFamily="2" charset="0"/>
            </a:endParaRPr>
          </a:p>
          <a:p>
            <a:pPr algn="just"/>
            <a:endParaRPr lang="en-US" sz="4000" dirty="0">
              <a:solidFill>
                <a:schemeClr val="bg1"/>
              </a:solidFill>
              <a:effectLst/>
              <a:latin typeface="Helvetica" pitchFamily="2" charset="0"/>
            </a:endParaRP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3539598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EC151-B792-568D-03F0-2092705C25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0B2417-5DCC-E8D5-EBEE-FE842671D768}"/>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2F7698B5-8BDE-B3CD-F0D3-8C96BACC56D6}"/>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86D75F97-0030-5617-9F03-06900A03124E}"/>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6A2D6BFF-A39A-098A-C77B-9CA992996329}"/>
              </a:ext>
            </a:extLst>
          </p:cNvPr>
          <p:cNvSpPr txBox="1"/>
          <p:nvPr/>
        </p:nvSpPr>
        <p:spPr>
          <a:xfrm>
            <a:off x="402336" y="685800"/>
            <a:ext cx="11283696" cy="7078861"/>
          </a:xfrm>
          <a:prstGeom prst="rect">
            <a:avLst/>
          </a:prstGeom>
          <a:noFill/>
        </p:spPr>
        <p:txBody>
          <a:bodyPr wrap="square">
            <a:spAutoFit/>
          </a:bodyPr>
          <a:lstStyle/>
          <a:p>
            <a:r>
              <a:rPr lang="en-US" sz="4000" dirty="0">
                <a:solidFill>
                  <a:schemeClr val="bg1"/>
                </a:solidFill>
                <a:effectLst/>
                <a:latin typeface="Helvetica" pitchFamily="2" charset="0"/>
              </a:rPr>
              <a:t>What Does Paul mean by “spare you?”</a:t>
            </a:r>
          </a:p>
          <a:p>
            <a:endParaRPr lang="en-US" sz="4000" dirty="0">
              <a:solidFill>
                <a:schemeClr val="bg1"/>
              </a:solidFill>
              <a:effectLst/>
              <a:latin typeface="Helvetica" pitchFamily="2" charset="0"/>
            </a:endParaRPr>
          </a:p>
          <a:p>
            <a:pPr algn="just"/>
            <a:endParaRPr lang="en-US" sz="4000" dirty="0">
              <a:solidFill>
                <a:schemeClr val="bg1"/>
              </a:solidFill>
              <a:effectLst/>
              <a:latin typeface="Helvetica" pitchFamily="2" charset="0"/>
            </a:endParaRPr>
          </a:p>
          <a:p>
            <a:pPr algn="just"/>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1578631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38D92-3D14-3069-DCFF-2C5EC545D4C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38ED10-580B-26FF-58DC-4351B32FF5CF}"/>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85EE8518-CCEA-5C2D-830B-D4A05F3EAC84}"/>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DDE9A876-7C6F-1561-5EEF-2610EE511F2F}"/>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1E922ED8-33B7-A1B6-CEEE-F168AE7EBF14}"/>
              </a:ext>
            </a:extLst>
          </p:cNvPr>
          <p:cNvSpPr txBox="1"/>
          <p:nvPr/>
        </p:nvSpPr>
        <p:spPr>
          <a:xfrm>
            <a:off x="201168" y="685800"/>
            <a:ext cx="11667744" cy="12003286"/>
          </a:xfrm>
          <a:prstGeom prst="rect">
            <a:avLst/>
          </a:prstGeom>
          <a:noFill/>
        </p:spPr>
        <p:txBody>
          <a:bodyPr wrap="square">
            <a:spAutoFit/>
          </a:bodyPr>
          <a:lstStyle/>
          <a:p>
            <a:r>
              <a:rPr lang="en-US" sz="4000" dirty="0">
                <a:solidFill>
                  <a:schemeClr val="bg1"/>
                </a:solidFill>
                <a:effectLst/>
                <a:latin typeface="Helvetica" pitchFamily="2" charset="0"/>
              </a:rPr>
              <a:t>What Does Paul mean by “spare you?”</a:t>
            </a:r>
          </a:p>
          <a:p>
            <a:endParaRPr lang="en-US" sz="4000" dirty="0">
              <a:solidFill>
                <a:schemeClr val="bg1"/>
              </a:solidFill>
              <a:effectLst/>
              <a:latin typeface="Helvetica" pitchFamily="2" charset="0"/>
            </a:endParaRPr>
          </a:p>
          <a:p>
            <a:r>
              <a:rPr lang="en-US" sz="4000" dirty="0">
                <a:solidFill>
                  <a:schemeClr val="bg1"/>
                </a:solidFill>
                <a:latin typeface="Helvetica" pitchFamily="2" charset="0"/>
              </a:rPr>
              <a:t>2 Corinthians 13:1-2 </a:t>
            </a:r>
            <a:r>
              <a:rPr lang="en-US" sz="4000" dirty="0">
                <a:solidFill>
                  <a:schemeClr val="bg1"/>
                </a:solidFill>
                <a:effectLst/>
                <a:latin typeface="Helvetica" pitchFamily="2" charset="0"/>
              </a:rPr>
              <a:t>This is the third time I am coming to you. By the mouth of two or three witnesses every matter shall be confirmed. I have previously said when present the second time, and though now absent I say in advance to those who have sinned in the past and to all the rest </a:t>
            </a:r>
            <a:r>
              <a:rPr lang="en-US" sz="4000" i="1" dirty="0">
                <a:solidFill>
                  <a:schemeClr val="bg1"/>
                </a:solidFill>
                <a:effectLst/>
                <a:latin typeface="Helvetica" pitchFamily="2" charset="0"/>
              </a:rPr>
              <a:t>as well</a:t>
            </a:r>
            <a:r>
              <a:rPr lang="en-US" sz="4000" dirty="0">
                <a:solidFill>
                  <a:schemeClr val="bg1"/>
                </a:solidFill>
                <a:effectLst/>
                <a:latin typeface="Helvetica" pitchFamily="2" charset="0"/>
              </a:rPr>
              <a:t>, that if I come again I will not spare </a:t>
            </a:r>
            <a:r>
              <a:rPr lang="en-US" sz="4000" i="1" dirty="0">
                <a:solidFill>
                  <a:schemeClr val="bg1"/>
                </a:solidFill>
                <a:effectLst/>
                <a:latin typeface="Helvetica" pitchFamily="2" charset="0"/>
              </a:rPr>
              <a:t>anyone</a:t>
            </a:r>
            <a:r>
              <a:rPr lang="en-US" sz="4000" dirty="0">
                <a:solidFill>
                  <a:schemeClr val="bg1"/>
                </a:solidFill>
                <a:effectLst/>
                <a:latin typeface="Helvetica" pitchFamily="2" charset="0"/>
              </a:rPr>
              <a:t>,</a:t>
            </a:r>
          </a:p>
          <a:p>
            <a:pPr algn="just"/>
            <a:br>
              <a:rPr lang="en-US" sz="4000" dirty="0">
                <a:effectLst/>
                <a:latin typeface="Helvetica" pitchFamily="2" charset="0"/>
              </a:rPr>
            </a:br>
            <a:endParaRPr lang="en-US" sz="4000" dirty="0">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42224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924EA-3814-4BE3-C55B-1F262192BF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0D5D0-AED8-BC39-1A25-D3C2C2399972}"/>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2F37757C-BB96-48E8-9416-87C9D51C2FB8}"/>
              </a:ext>
            </a:extLst>
          </p:cNvPr>
          <p:cNvSpPr>
            <a:spLocks noGrp="1"/>
          </p:cNvSpPr>
          <p:nvPr>
            <p:ph type="subTitle" idx="1"/>
          </p:nvPr>
        </p:nvSpPr>
        <p:spPr>
          <a:xfrm>
            <a:off x="152400" y="807722"/>
            <a:ext cx="11856720" cy="5151118"/>
          </a:xfrm>
        </p:spPr>
        <p:txBody>
          <a:bodyPr/>
          <a:lstStyle/>
          <a:p>
            <a:r>
              <a:rPr lang="en-US" sz="800" dirty="0"/>
              <a:t>  </a:t>
            </a:r>
          </a:p>
          <a:p>
            <a:pPr marL="400050" indent="-400050">
              <a:buAutoNum type="romanUcPeriod"/>
            </a:pPr>
            <a:r>
              <a:rPr lang="en-US" sz="3600" dirty="0"/>
              <a:t>Reconciliation over a conflict (</a:t>
            </a:r>
            <a:r>
              <a:rPr lang="en-US" sz="3600" dirty="0" err="1"/>
              <a:t>chs</a:t>
            </a:r>
            <a:r>
              <a:rPr lang="en-US" sz="3600" dirty="0"/>
              <a:t>. 1-7)</a:t>
            </a:r>
          </a:p>
        </p:txBody>
      </p:sp>
    </p:spTree>
    <p:extLst>
      <p:ext uri="{BB962C8B-B14F-4D97-AF65-F5344CB8AC3E}">
        <p14:creationId xmlns:p14="http://schemas.microsoft.com/office/powerpoint/2010/main" val="189730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83E41-196A-5592-2486-568C68F152E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DBDF0B7-9D7B-C35E-7775-F9BB4B15DC7D}"/>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965786D-439F-B7F0-F3E4-35367B35FA2F}"/>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7CD62583-0AC1-37DA-D948-5B97E0094909}"/>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D7696401-5BE7-F18F-998B-9321839D0B05}"/>
              </a:ext>
            </a:extLst>
          </p:cNvPr>
          <p:cNvSpPr txBox="1"/>
          <p:nvPr/>
        </p:nvSpPr>
        <p:spPr>
          <a:xfrm>
            <a:off x="201168" y="685800"/>
            <a:ext cx="11667744" cy="10772180"/>
          </a:xfrm>
          <a:prstGeom prst="rect">
            <a:avLst/>
          </a:prstGeom>
          <a:noFill/>
        </p:spPr>
        <p:txBody>
          <a:bodyPr wrap="square">
            <a:spAutoFit/>
          </a:bodyPr>
          <a:lstStyle/>
          <a:p>
            <a:pPr marL="0" marR="0">
              <a:spcBef>
                <a:spcPts val="0"/>
              </a:spcBef>
              <a:spcAft>
                <a:spcPts val="0"/>
              </a:spcAft>
            </a:pPr>
            <a:r>
              <a:rPr lang="en-US" sz="4000" dirty="0">
                <a:solidFill>
                  <a:schemeClr val="bg1"/>
                </a:solidFill>
                <a:effectLst/>
                <a:latin typeface="Helvetica" pitchFamily="2" charset="0"/>
              </a:rPr>
              <a:t>2 Corinthians 2:1-3 -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But I determined this for my own sake, that I would not come to you again in sorrow. For if I cause you sorrow, who then makes me glad but the one whom I made sorrowful? 3 And this is the very thing I wrote you, so that when I came, I would not have sorrow from those who ought to make me rejoice; having confidence in you all that my joy would be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 joy</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of you all. </a:t>
            </a: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1526990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8CA27-5327-4A24-EDB3-819EA288B0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9355F9-4FD3-11A9-4679-1DAC2E842FC9}"/>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3A5EBAA-7EBC-6134-CD44-E3AAE8EB2258}"/>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A2CF4C35-1431-91C8-2E00-FA684A0B154E}"/>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29D97106-D577-C838-3DCF-7284C24050E7}"/>
              </a:ext>
            </a:extLst>
          </p:cNvPr>
          <p:cNvSpPr txBox="1"/>
          <p:nvPr/>
        </p:nvSpPr>
        <p:spPr>
          <a:xfrm>
            <a:off x="201168" y="685800"/>
            <a:ext cx="11667744" cy="10156627"/>
          </a:xfrm>
          <a:prstGeom prst="rect">
            <a:avLst/>
          </a:prstGeom>
          <a:noFill/>
        </p:spPr>
        <p:txBody>
          <a:bodyPr wrap="square">
            <a:spAutoFit/>
          </a:bodyPr>
          <a:lstStyle/>
          <a:p>
            <a:pPr marL="0" marR="0">
              <a:spcBef>
                <a:spcPts val="0"/>
              </a:spcBef>
              <a:spcAft>
                <a:spcPts val="0"/>
              </a:spcAft>
            </a:pPr>
            <a:r>
              <a:rPr lang="en-US" sz="4000" dirty="0">
                <a:solidFill>
                  <a:schemeClr val="bg1"/>
                </a:solidFill>
                <a:effectLst/>
                <a:latin typeface="Helvetica" pitchFamily="2" charset="0"/>
              </a:rPr>
              <a:t>2 Corinthians 2:4-5 -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For out of much affliction and anguish of heart I wrote to you with many tears; not so that you would be made sorrowful, but that you might know the love which I have abundantly for you. </a:t>
            </a:r>
          </a:p>
          <a:p>
            <a:pPr marL="0" marR="0">
              <a:spcBef>
                <a:spcPts val="0"/>
              </a:spcBef>
              <a:spcAft>
                <a:spcPts val="0"/>
              </a:spcAft>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Forgive and Love the Sinner. But if any has caused sorrow, he has caused sorrow not to me, but in some degree—in order not to say too much—to all of you. </a:t>
            </a: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00006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3F3E3-B722-9C5F-9A48-5425326440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091AE9-57BC-5A4E-3662-4F5E3DAEEFBA}"/>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86F8645F-8212-AADC-82DA-57033F357859}"/>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3EBC712B-32E2-8E4D-2C3E-16C8DE315B32}"/>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E925F4B9-F33E-9A0C-0550-0A83FB7EA281}"/>
              </a:ext>
            </a:extLst>
          </p:cNvPr>
          <p:cNvSpPr txBox="1"/>
          <p:nvPr/>
        </p:nvSpPr>
        <p:spPr>
          <a:xfrm>
            <a:off x="201168" y="685800"/>
            <a:ext cx="11667744" cy="9541073"/>
          </a:xfrm>
          <a:prstGeom prst="rect">
            <a:avLst/>
          </a:prstGeom>
          <a:noFill/>
        </p:spPr>
        <p:txBody>
          <a:bodyPr wrap="square">
            <a:spAutoFit/>
          </a:bodyPr>
          <a:lstStyle/>
          <a:p>
            <a:pPr marL="0" marR="0">
              <a:spcBef>
                <a:spcPts val="0"/>
              </a:spcBef>
              <a:spcAft>
                <a:spcPts val="0"/>
              </a:spcAft>
            </a:pPr>
            <a:r>
              <a:rPr lang="en-US" sz="4000" dirty="0">
                <a:solidFill>
                  <a:schemeClr val="bg1"/>
                </a:solidFill>
                <a:effectLst/>
                <a:latin typeface="Helvetica" pitchFamily="2" charset="0"/>
              </a:rPr>
              <a:t>2 Corinthians 2:6-8 -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Sufficient for such a one is this punishment which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was inflicted</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by the majority, so that on the contrary you should rather graciously forgive and comfort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him</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lest such a one be swallowed up by excessive sorrow. Therefore I encourage you to reaffirm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your</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love for him. </a:t>
            </a: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973327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E1B6C-E1BD-209C-9855-5B053665D8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8709DC3-A4C7-3362-A08B-6E1125B7CFD9}"/>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948E38C7-C8AE-45D0-20A3-AA007764D208}"/>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89658797-3826-C842-B349-E461DD11067A}"/>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10219C14-CA47-872F-42A5-F0A347EFB9A9}"/>
              </a:ext>
            </a:extLst>
          </p:cNvPr>
          <p:cNvSpPr txBox="1"/>
          <p:nvPr/>
        </p:nvSpPr>
        <p:spPr>
          <a:xfrm>
            <a:off x="201168" y="685800"/>
            <a:ext cx="11667744" cy="11387733"/>
          </a:xfrm>
          <a:prstGeom prst="rect">
            <a:avLst/>
          </a:prstGeom>
          <a:noFill/>
        </p:spPr>
        <p:txBody>
          <a:bodyPr wrap="square">
            <a:spAutoFit/>
          </a:bodyPr>
          <a:lstStyle/>
          <a:p>
            <a:pPr marL="0" marR="0">
              <a:spcBef>
                <a:spcPts val="0"/>
              </a:spcBef>
              <a:spcAft>
                <a:spcPts val="0"/>
              </a:spcAft>
            </a:pPr>
            <a:r>
              <a:rPr lang="en-US" sz="4000" dirty="0">
                <a:solidFill>
                  <a:schemeClr val="bg1"/>
                </a:solidFill>
                <a:effectLst/>
                <a:latin typeface="Helvetica" pitchFamily="2" charset="0"/>
              </a:rPr>
              <a:t>2 Corinthians 2:9-11 -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For to this end also I wrote, so that I might know your proven character, whether you are obedient in all things. But one whom you graciously forgive anything, I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graciously forgive</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also. For indeed what I have graciously forgiven, if I have graciously forgiven anything,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 did it</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for your sakes in the presence of Christ, so that no advantage would be taken of us by Satan, for we are not ignorant of his schemes. </a:t>
            </a: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3672429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EBC4A-FA9A-472B-0399-BDB4CFF2215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D18CE54-2DA5-C96B-7574-BA9DAEA166A1}"/>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70F6DE74-7786-4B82-F3F3-F00EAE6A703E}"/>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CA6557E5-7D61-8D5B-DBEC-455366FF3F1D}"/>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D2F8F4C7-7034-4243-A9C2-7A9BBD67F6A3}"/>
              </a:ext>
            </a:extLst>
          </p:cNvPr>
          <p:cNvSpPr txBox="1"/>
          <p:nvPr/>
        </p:nvSpPr>
        <p:spPr>
          <a:xfrm>
            <a:off x="201168" y="685800"/>
            <a:ext cx="11667744" cy="8925520"/>
          </a:xfrm>
          <a:prstGeom prst="rect">
            <a:avLst/>
          </a:prstGeom>
          <a:noFill/>
        </p:spPr>
        <p:txBody>
          <a:bodyPr wrap="square">
            <a:spAutoFit/>
          </a:bodyPr>
          <a:lstStyle/>
          <a:p>
            <a:pPr marL="0" marR="0">
              <a:spcBef>
                <a:spcPts val="0"/>
              </a:spcBef>
              <a:spcAft>
                <a:spcPts val="0"/>
              </a:spcAft>
            </a:pPr>
            <a:r>
              <a:rPr lang="en-US" sz="4000" dirty="0">
                <a:solidFill>
                  <a:schemeClr val="bg1"/>
                </a:solidFill>
                <a:effectLst/>
                <a:latin typeface="Helvetica" pitchFamily="2" charset="0"/>
              </a:rPr>
              <a:t>2 Corinthians 2:12-13 -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Now when I came to Troas for the gospel of Christ and when a door was opened for me in the Lord, I had no rest for my spirit, not finding Titus my brother. But saying farewell to them, I went on to Macedonia. </a:t>
            </a: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857719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8F04E-82D1-B4E7-EC11-80EC42FF963A}"/>
            </a:ext>
          </a:extLst>
        </p:cNvPr>
        <p:cNvGrpSpPr/>
        <p:nvPr/>
      </p:nvGrpSpPr>
      <p:grpSpPr>
        <a:xfrm>
          <a:off x="0" y="0"/>
          <a:ext cx="0" cy="0"/>
          <a:chOff x="0" y="0"/>
          <a:chExt cx="0" cy="0"/>
        </a:xfrm>
      </p:grpSpPr>
      <p:pic>
        <p:nvPicPr>
          <p:cNvPr id="12" name="Picture 11" descr="A close up of a map&#10;&#10;Description automatically generated">
            <a:extLst>
              <a:ext uri="{FF2B5EF4-FFF2-40B4-BE49-F238E27FC236}">
                <a16:creationId xmlns:a16="http://schemas.microsoft.com/office/drawing/2014/main" id="{A11648F4-C2E6-D9AB-BC8B-17E6D5D86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2" name="Text Placeholder 1">
            <a:extLst>
              <a:ext uri="{FF2B5EF4-FFF2-40B4-BE49-F238E27FC236}">
                <a16:creationId xmlns:a16="http://schemas.microsoft.com/office/drawing/2014/main" id="{DDE52D18-23E2-CFE0-F3DA-4408B2C08DFF}"/>
              </a:ext>
            </a:extLst>
          </p:cNvPr>
          <p:cNvSpPr>
            <a:spLocks noGrp="1"/>
          </p:cNvSpPr>
          <p:nvPr>
            <p:ph type="body" sz="quarter" idx="10"/>
          </p:nvPr>
        </p:nvSpPr>
        <p:spPr/>
        <p:txBody>
          <a:bodyPr/>
          <a:lstStyle/>
          <a:p>
            <a:r>
              <a:rPr lang="en-US" sz="16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6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6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4"/>
              </a:rPr>
              <a:t>Holman Bible Atlas</a:t>
            </a:r>
            <a:r>
              <a:rPr lang="en-US" sz="16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2F5E50C6-5B81-66DF-1B3B-1230E2C0CE43}"/>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4E9ECF1E-4AD9-7E12-55C5-D9EC335B2411}"/>
              </a:ext>
            </a:extLst>
          </p:cNvPr>
          <p:cNvSpPr>
            <a:spLocks noGrp="1"/>
          </p:cNvSpPr>
          <p:nvPr>
            <p:ph type="title"/>
          </p:nvPr>
        </p:nvSpPr>
        <p:spPr/>
        <p:txBody>
          <a:bodyPr/>
          <a:lstStyle/>
          <a:p>
            <a:r>
              <a:rPr lang="en-US" dirty="0"/>
              <a:t>Walking from Ephesus to Corinth – 25-30 days</a:t>
            </a:r>
          </a:p>
        </p:txBody>
      </p:sp>
      <p:sp>
        <p:nvSpPr>
          <p:cNvPr id="7" name="Text Box 13">
            <a:extLst>
              <a:ext uri="{FF2B5EF4-FFF2-40B4-BE49-F238E27FC236}">
                <a16:creationId xmlns:a16="http://schemas.microsoft.com/office/drawing/2014/main" id="{86567CFC-AA7F-1DB1-BA24-58E9BB1A6F2C}"/>
              </a:ext>
            </a:extLst>
          </p:cNvPr>
          <p:cNvSpPr txBox="1">
            <a:spLocks noChangeArrowheads="1"/>
          </p:cNvSpPr>
          <p:nvPr/>
        </p:nvSpPr>
        <p:spPr bwMode="auto">
          <a:xfrm>
            <a:off x="6934202" y="2519464"/>
            <a:ext cx="795411"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Troas</a:t>
            </a:r>
          </a:p>
        </p:txBody>
      </p:sp>
      <p:sp>
        <p:nvSpPr>
          <p:cNvPr id="8" name="Text Box 13">
            <a:extLst>
              <a:ext uri="{FF2B5EF4-FFF2-40B4-BE49-F238E27FC236}">
                <a16:creationId xmlns:a16="http://schemas.microsoft.com/office/drawing/2014/main" id="{FB559B9D-CBF0-F183-B98E-8B7C7B85F10A}"/>
              </a:ext>
            </a:extLst>
          </p:cNvPr>
          <p:cNvSpPr txBox="1">
            <a:spLocks noChangeArrowheads="1"/>
          </p:cNvSpPr>
          <p:nvPr/>
        </p:nvSpPr>
        <p:spPr bwMode="auto">
          <a:xfrm>
            <a:off x="7467600" y="5184648"/>
            <a:ext cx="1101584"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Ephesus</a:t>
            </a:r>
          </a:p>
        </p:txBody>
      </p:sp>
      <p:sp>
        <p:nvSpPr>
          <p:cNvPr id="9" name="Text Box 13">
            <a:extLst>
              <a:ext uri="{FF2B5EF4-FFF2-40B4-BE49-F238E27FC236}">
                <a16:creationId xmlns:a16="http://schemas.microsoft.com/office/drawing/2014/main" id="{7B069D5C-2425-28D7-E46F-A6041EBBEDB4}"/>
              </a:ext>
            </a:extLst>
          </p:cNvPr>
          <p:cNvSpPr txBox="1">
            <a:spLocks noChangeArrowheads="1"/>
          </p:cNvSpPr>
          <p:nvPr/>
        </p:nvSpPr>
        <p:spPr bwMode="auto">
          <a:xfrm>
            <a:off x="4409178" y="742890"/>
            <a:ext cx="1008609"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Philippi</a:t>
            </a:r>
          </a:p>
        </p:txBody>
      </p:sp>
      <p:sp>
        <p:nvSpPr>
          <p:cNvPr id="10" name="Text Box 13">
            <a:extLst>
              <a:ext uri="{FF2B5EF4-FFF2-40B4-BE49-F238E27FC236}">
                <a16:creationId xmlns:a16="http://schemas.microsoft.com/office/drawing/2014/main" id="{15781E26-30F3-1999-FA5B-4A595DAABD8C}"/>
              </a:ext>
            </a:extLst>
          </p:cNvPr>
          <p:cNvSpPr txBox="1">
            <a:spLocks noChangeArrowheads="1"/>
          </p:cNvSpPr>
          <p:nvPr/>
        </p:nvSpPr>
        <p:spPr bwMode="auto">
          <a:xfrm>
            <a:off x="2290764" y="1070270"/>
            <a:ext cx="1428596"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Macedonia</a:t>
            </a:r>
          </a:p>
        </p:txBody>
      </p:sp>
      <p:sp>
        <p:nvSpPr>
          <p:cNvPr id="11" name="Text Box 13">
            <a:extLst>
              <a:ext uri="{FF2B5EF4-FFF2-40B4-BE49-F238E27FC236}">
                <a16:creationId xmlns:a16="http://schemas.microsoft.com/office/drawing/2014/main" id="{4E07589F-2E7D-CC53-B49F-BFFEFDBC5E5E}"/>
              </a:ext>
            </a:extLst>
          </p:cNvPr>
          <p:cNvSpPr txBox="1">
            <a:spLocks noChangeArrowheads="1"/>
          </p:cNvSpPr>
          <p:nvPr/>
        </p:nvSpPr>
        <p:spPr bwMode="auto">
          <a:xfrm>
            <a:off x="1600202" y="2942964"/>
            <a:ext cx="976549" cy="420564"/>
          </a:xfrm>
          <a:prstGeom prst="rect">
            <a:avLst/>
          </a:prstGeom>
          <a:noFill/>
          <a:ln w="9525">
            <a:noFill/>
            <a:miter lim="800000"/>
            <a:headEnd/>
            <a:tailEnd/>
          </a:ln>
          <a:effectLst/>
        </p:spPr>
        <p:txBody>
          <a:bodyPr wrap="none">
            <a:spAutoFit/>
          </a:bodyPr>
          <a:lstStyle>
            <a:defPPr>
              <a:defRPr lang="en-US"/>
            </a:defPPr>
            <a:lvl1pPr>
              <a:defRPr sz="20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Greece</a:t>
            </a:r>
          </a:p>
        </p:txBody>
      </p:sp>
      <p:sp>
        <p:nvSpPr>
          <p:cNvPr id="6" name="Text Box 13">
            <a:extLst>
              <a:ext uri="{FF2B5EF4-FFF2-40B4-BE49-F238E27FC236}">
                <a16:creationId xmlns:a16="http://schemas.microsoft.com/office/drawing/2014/main" id="{F33AA9C8-90CD-CE9C-26EF-5E8109F271FA}"/>
              </a:ext>
            </a:extLst>
          </p:cNvPr>
          <p:cNvSpPr txBox="1">
            <a:spLocks noChangeArrowheads="1"/>
          </p:cNvSpPr>
          <p:nvPr/>
        </p:nvSpPr>
        <p:spPr bwMode="auto">
          <a:xfrm>
            <a:off x="1676402" y="5280918"/>
            <a:ext cx="960519" cy="400110"/>
          </a:xfrm>
          <a:prstGeom prst="rect">
            <a:avLst/>
          </a:prstGeom>
          <a:noFill/>
          <a:ln w="9525">
            <a:noFill/>
            <a:miter lim="800000"/>
            <a:headEnd/>
            <a:tailEnd/>
          </a:ln>
          <a:effectLst/>
        </p:spPr>
        <p:txBody>
          <a:bodyPr wrap="none">
            <a:spAutoFit/>
          </a:bodyPr>
          <a:lstStyle>
            <a:defPPr>
              <a:defRPr lang="en-US"/>
            </a:defPPr>
            <a:lvl1pPr>
              <a:defRPr sz="2000" kern="0">
                <a:solidFill>
                  <a:srgbClr val="FFFFFF"/>
                </a:solidFill>
                <a:effectLst>
                  <a:glow rad="76200">
                    <a:srgbClr val="000000">
                      <a:alpha val="60000"/>
                    </a:srgbClr>
                  </a:glow>
                </a:effectLst>
                <a:latin typeface="Calibri" pitchFamily="34" charset="0"/>
                <a:cs typeface="Calibri" pitchFamily="34" charset="0"/>
              </a:defRPr>
            </a:lvl1pPr>
          </a:lstStyle>
          <a:p>
            <a:r>
              <a:rPr lang="en-US" dirty="0"/>
              <a:t>Corinth</a:t>
            </a:r>
          </a:p>
        </p:txBody>
      </p:sp>
      <p:sp>
        <p:nvSpPr>
          <p:cNvPr id="15" name="Oval 14">
            <a:extLst>
              <a:ext uri="{FF2B5EF4-FFF2-40B4-BE49-F238E27FC236}">
                <a16:creationId xmlns:a16="http://schemas.microsoft.com/office/drawing/2014/main" id="{326F88D7-92BB-4EF1-3729-08C28B67ABA6}"/>
              </a:ext>
            </a:extLst>
          </p:cNvPr>
          <p:cNvSpPr/>
          <p:nvPr/>
        </p:nvSpPr>
        <p:spPr>
          <a:xfrm>
            <a:off x="2560719" y="5280918"/>
            <a:ext cx="109728" cy="109728"/>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5" name="Donut 4">
            <a:extLst>
              <a:ext uri="{FF2B5EF4-FFF2-40B4-BE49-F238E27FC236}">
                <a16:creationId xmlns:a16="http://schemas.microsoft.com/office/drawing/2014/main" id="{F35939D0-0BD1-D571-6D56-90514A4A045D}"/>
              </a:ext>
            </a:extLst>
          </p:cNvPr>
          <p:cNvSpPr/>
          <p:nvPr/>
        </p:nvSpPr>
        <p:spPr>
          <a:xfrm>
            <a:off x="6934202" y="4368042"/>
            <a:ext cx="2255520" cy="1935480"/>
          </a:xfrm>
          <a:prstGeom prst="donut">
            <a:avLst>
              <a:gd name="adj" fmla="val 683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Donut 12">
            <a:extLst>
              <a:ext uri="{FF2B5EF4-FFF2-40B4-BE49-F238E27FC236}">
                <a16:creationId xmlns:a16="http://schemas.microsoft.com/office/drawing/2014/main" id="{D5D7CD0A-3FF1-E7D8-F035-F6A883A0FC11}"/>
              </a:ext>
            </a:extLst>
          </p:cNvPr>
          <p:cNvSpPr/>
          <p:nvPr/>
        </p:nvSpPr>
        <p:spPr>
          <a:xfrm>
            <a:off x="1542687" y="4313178"/>
            <a:ext cx="2255520" cy="1935480"/>
          </a:xfrm>
          <a:prstGeom prst="donut">
            <a:avLst>
              <a:gd name="adj" fmla="val 683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61770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1D870-E74A-A62D-1921-C2D97792B576}"/>
            </a:ext>
          </a:extLst>
        </p:cNvPr>
        <p:cNvGrpSpPr/>
        <p:nvPr/>
      </p:nvGrpSpPr>
      <p:grpSpPr>
        <a:xfrm>
          <a:off x="0" y="0"/>
          <a:ext cx="0" cy="0"/>
          <a:chOff x="0" y="0"/>
          <a:chExt cx="0" cy="0"/>
        </a:xfrm>
      </p:grpSpPr>
      <p:pic>
        <p:nvPicPr>
          <p:cNvPr id="12" name="Picture 11" descr="A close up of a map&#10;&#10;Description automatically generated">
            <a:extLst>
              <a:ext uri="{FF2B5EF4-FFF2-40B4-BE49-F238E27FC236}">
                <a16:creationId xmlns:a16="http://schemas.microsoft.com/office/drawing/2014/main" id="{E3E20C79-85D2-F8B0-B430-D4610E389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2" name="Text Placeholder 1">
            <a:extLst>
              <a:ext uri="{FF2B5EF4-FFF2-40B4-BE49-F238E27FC236}">
                <a16:creationId xmlns:a16="http://schemas.microsoft.com/office/drawing/2014/main" id="{0255B8A6-49CA-F790-7C94-9546F997EA1C}"/>
              </a:ext>
            </a:extLst>
          </p:cNvPr>
          <p:cNvSpPr>
            <a:spLocks noGrp="1"/>
          </p:cNvSpPr>
          <p:nvPr>
            <p:ph type="body" sz="quarter" idx="10"/>
          </p:nvPr>
        </p:nvSpPr>
        <p:spPr/>
        <p:txBody>
          <a:bodyPr/>
          <a:lstStyle/>
          <a:p>
            <a:r>
              <a:rPr lang="en-US" sz="16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6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6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4"/>
              </a:rPr>
              <a:t>Holman Bible Atlas</a:t>
            </a:r>
            <a:r>
              <a:rPr lang="en-US" sz="16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94ADA373-8E45-AFE2-0CF6-39CF2BAF0FD7}"/>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3A823D5F-E2A6-DFEE-9FD8-74EBEBA994CA}"/>
              </a:ext>
            </a:extLst>
          </p:cNvPr>
          <p:cNvSpPr>
            <a:spLocks noGrp="1"/>
          </p:cNvSpPr>
          <p:nvPr>
            <p:ph type="title"/>
          </p:nvPr>
        </p:nvSpPr>
        <p:spPr/>
        <p:txBody>
          <a:bodyPr/>
          <a:lstStyle/>
          <a:p>
            <a:r>
              <a:rPr lang="en-US" dirty="0"/>
              <a:t>Walking from Ephesus to Corinth – 25-30 days</a:t>
            </a:r>
          </a:p>
        </p:txBody>
      </p:sp>
      <p:sp>
        <p:nvSpPr>
          <p:cNvPr id="7" name="Text Box 13">
            <a:extLst>
              <a:ext uri="{FF2B5EF4-FFF2-40B4-BE49-F238E27FC236}">
                <a16:creationId xmlns:a16="http://schemas.microsoft.com/office/drawing/2014/main" id="{E2B90D0B-C794-B2F3-F074-B17CD03DA302}"/>
              </a:ext>
            </a:extLst>
          </p:cNvPr>
          <p:cNvSpPr txBox="1">
            <a:spLocks noChangeArrowheads="1"/>
          </p:cNvSpPr>
          <p:nvPr/>
        </p:nvSpPr>
        <p:spPr bwMode="auto">
          <a:xfrm>
            <a:off x="6934202" y="2519464"/>
            <a:ext cx="795411"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Troas</a:t>
            </a:r>
          </a:p>
        </p:txBody>
      </p:sp>
      <p:sp>
        <p:nvSpPr>
          <p:cNvPr id="8" name="Text Box 13">
            <a:extLst>
              <a:ext uri="{FF2B5EF4-FFF2-40B4-BE49-F238E27FC236}">
                <a16:creationId xmlns:a16="http://schemas.microsoft.com/office/drawing/2014/main" id="{2A9ABE1C-1DCD-83EB-89E5-3213FBD977D4}"/>
              </a:ext>
            </a:extLst>
          </p:cNvPr>
          <p:cNvSpPr txBox="1">
            <a:spLocks noChangeArrowheads="1"/>
          </p:cNvSpPr>
          <p:nvPr/>
        </p:nvSpPr>
        <p:spPr bwMode="auto">
          <a:xfrm>
            <a:off x="7467600" y="5184648"/>
            <a:ext cx="1101584"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Ephesus</a:t>
            </a:r>
          </a:p>
        </p:txBody>
      </p:sp>
      <p:sp>
        <p:nvSpPr>
          <p:cNvPr id="9" name="Text Box 13">
            <a:extLst>
              <a:ext uri="{FF2B5EF4-FFF2-40B4-BE49-F238E27FC236}">
                <a16:creationId xmlns:a16="http://schemas.microsoft.com/office/drawing/2014/main" id="{C20B85E9-E6EE-2196-BF8A-A41F0DB0C885}"/>
              </a:ext>
            </a:extLst>
          </p:cNvPr>
          <p:cNvSpPr txBox="1">
            <a:spLocks noChangeArrowheads="1"/>
          </p:cNvSpPr>
          <p:nvPr/>
        </p:nvSpPr>
        <p:spPr bwMode="auto">
          <a:xfrm>
            <a:off x="4409178" y="742890"/>
            <a:ext cx="1008609"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Philippi</a:t>
            </a:r>
          </a:p>
        </p:txBody>
      </p:sp>
      <p:sp>
        <p:nvSpPr>
          <p:cNvPr id="10" name="Text Box 13">
            <a:extLst>
              <a:ext uri="{FF2B5EF4-FFF2-40B4-BE49-F238E27FC236}">
                <a16:creationId xmlns:a16="http://schemas.microsoft.com/office/drawing/2014/main" id="{17171AAC-F2F7-045A-AECF-F94BB16BCE29}"/>
              </a:ext>
            </a:extLst>
          </p:cNvPr>
          <p:cNvSpPr txBox="1">
            <a:spLocks noChangeArrowheads="1"/>
          </p:cNvSpPr>
          <p:nvPr/>
        </p:nvSpPr>
        <p:spPr bwMode="auto">
          <a:xfrm>
            <a:off x="2290764" y="1070270"/>
            <a:ext cx="1428596"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Macedonia</a:t>
            </a:r>
          </a:p>
        </p:txBody>
      </p:sp>
      <p:sp>
        <p:nvSpPr>
          <p:cNvPr id="11" name="Text Box 13">
            <a:extLst>
              <a:ext uri="{FF2B5EF4-FFF2-40B4-BE49-F238E27FC236}">
                <a16:creationId xmlns:a16="http://schemas.microsoft.com/office/drawing/2014/main" id="{84FD6CA3-4224-6455-9122-DBF63B8CD3AC}"/>
              </a:ext>
            </a:extLst>
          </p:cNvPr>
          <p:cNvSpPr txBox="1">
            <a:spLocks noChangeArrowheads="1"/>
          </p:cNvSpPr>
          <p:nvPr/>
        </p:nvSpPr>
        <p:spPr bwMode="auto">
          <a:xfrm>
            <a:off x="1600202" y="2942964"/>
            <a:ext cx="976549" cy="420564"/>
          </a:xfrm>
          <a:prstGeom prst="rect">
            <a:avLst/>
          </a:prstGeom>
          <a:noFill/>
          <a:ln w="9525">
            <a:noFill/>
            <a:miter lim="800000"/>
            <a:headEnd/>
            <a:tailEnd/>
          </a:ln>
          <a:effectLst/>
        </p:spPr>
        <p:txBody>
          <a:bodyPr wrap="none">
            <a:spAutoFit/>
          </a:bodyPr>
          <a:lstStyle>
            <a:defPPr>
              <a:defRPr lang="en-US"/>
            </a:defPPr>
            <a:lvl1pPr>
              <a:defRPr sz="20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Greece</a:t>
            </a:r>
          </a:p>
        </p:txBody>
      </p:sp>
      <p:sp>
        <p:nvSpPr>
          <p:cNvPr id="6" name="Text Box 13">
            <a:extLst>
              <a:ext uri="{FF2B5EF4-FFF2-40B4-BE49-F238E27FC236}">
                <a16:creationId xmlns:a16="http://schemas.microsoft.com/office/drawing/2014/main" id="{C58724E0-9BD2-05B1-35C1-6A9C6EB7CD3D}"/>
              </a:ext>
            </a:extLst>
          </p:cNvPr>
          <p:cNvSpPr txBox="1">
            <a:spLocks noChangeArrowheads="1"/>
          </p:cNvSpPr>
          <p:nvPr/>
        </p:nvSpPr>
        <p:spPr bwMode="auto">
          <a:xfrm>
            <a:off x="1676402" y="5280918"/>
            <a:ext cx="960519" cy="400110"/>
          </a:xfrm>
          <a:prstGeom prst="rect">
            <a:avLst/>
          </a:prstGeom>
          <a:noFill/>
          <a:ln w="9525">
            <a:noFill/>
            <a:miter lim="800000"/>
            <a:headEnd/>
            <a:tailEnd/>
          </a:ln>
          <a:effectLst/>
        </p:spPr>
        <p:txBody>
          <a:bodyPr wrap="none">
            <a:spAutoFit/>
          </a:bodyPr>
          <a:lstStyle>
            <a:defPPr>
              <a:defRPr lang="en-US"/>
            </a:defPPr>
            <a:lvl1pPr>
              <a:defRPr sz="2000" kern="0">
                <a:solidFill>
                  <a:srgbClr val="FFFFFF"/>
                </a:solidFill>
                <a:effectLst>
                  <a:glow rad="76200">
                    <a:srgbClr val="000000">
                      <a:alpha val="60000"/>
                    </a:srgbClr>
                  </a:glow>
                </a:effectLst>
                <a:latin typeface="Calibri" pitchFamily="34" charset="0"/>
                <a:cs typeface="Calibri" pitchFamily="34" charset="0"/>
              </a:defRPr>
            </a:lvl1pPr>
          </a:lstStyle>
          <a:p>
            <a:r>
              <a:rPr lang="en-US" dirty="0"/>
              <a:t>Corinth</a:t>
            </a:r>
          </a:p>
        </p:txBody>
      </p:sp>
      <p:sp>
        <p:nvSpPr>
          <p:cNvPr id="15" name="Oval 14">
            <a:extLst>
              <a:ext uri="{FF2B5EF4-FFF2-40B4-BE49-F238E27FC236}">
                <a16:creationId xmlns:a16="http://schemas.microsoft.com/office/drawing/2014/main" id="{CABC6C1D-F100-7268-F2BB-1546EA488406}"/>
              </a:ext>
            </a:extLst>
          </p:cNvPr>
          <p:cNvSpPr/>
          <p:nvPr/>
        </p:nvSpPr>
        <p:spPr>
          <a:xfrm>
            <a:off x="2560719" y="5280918"/>
            <a:ext cx="109728" cy="109728"/>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5" name="Donut 4">
            <a:extLst>
              <a:ext uri="{FF2B5EF4-FFF2-40B4-BE49-F238E27FC236}">
                <a16:creationId xmlns:a16="http://schemas.microsoft.com/office/drawing/2014/main" id="{68C5902E-32D7-22AD-7CF8-E37B4920DC01}"/>
              </a:ext>
            </a:extLst>
          </p:cNvPr>
          <p:cNvSpPr/>
          <p:nvPr/>
        </p:nvSpPr>
        <p:spPr>
          <a:xfrm>
            <a:off x="5754626" y="1830102"/>
            <a:ext cx="2359152" cy="1956816"/>
          </a:xfrm>
          <a:prstGeom prst="donut">
            <a:avLst>
              <a:gd name="adj" fmla="val 6276"/>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63835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3D735-E7E7-A157-7563-5FB2AE0F7AF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0A96AE-240F-5049-8B50-A964073783E0}"/>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95C3D05-1074-B73E-B9CE-CB90184F7F4E}"/>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8C5DE556-1644-6F3C-AC7C-6218B74DA343}"/>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89C8C4E6-DC85-1036-0653-201074B0120B}"/>
              </a:ext>
            </a:extLst>
          </p:cNvPr>
          <p:cNvSpPr txBox="1"/>
          <p:nvPr/>
        </p:nvSpPr>
        <p:spPr>
          <a:xfrm>
            <a:off x="201168" y="685800"/>
            <a:ext cx="11667744" cy="8925520"/>
          </a:xfrm>
          <a:prstGeom prst="rect">
            <a:avLst/>
          </a:prstGeom>
          <a:noFill/>
        </p:spPr>
        <p:txBody>
          <a:bodyPr wrap="square">
            <a:spAutoFit/>
          </a:bodyPr>
          <a:lstStyle/>
          <a:p>
            <a:pPr marL="0" marR="0">
              <a:spcBef>
                <a:spcPts val="0"/>
              </a:spcBef>
              <a:spcAft>
                <a:spcPts val="0"/>
              </a:spcAft>
            </a:pPr>
            <a:r>
              <a:rPr lang="en-US" sz="4000" dirty="0">
                <a:solidFill>
                  <a:schemeClr val="bg1"/>
                </a:solidFill>
                <a:effectLst/>
                <a:latin typeface="Helvetica" pitchFamily="2" charset="0"/>
              </a:rPr>
              <a:t>2 Corinthians 2:12-13 -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Now when I came to Troas for the gospel of Christ and when a door was opened for me in the Lord, I had no rest for my spirit, not finding Titus my brother. But saying farewell to them, I went on to Macedonia. </a:t>
            </a: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3299243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B8671-F061-5C36-CC5A-C0ED107715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6A7602-9E2A-062B-0A90-F3B6D08C25BC}"/>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563BD0DD-C844-66DB-4CEC-D0D4DB42EC36}"/>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301EDB55-A72E-3E98-42C6-F1BED3E43DEF}"/>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983F4226-6DFC-E580-232D-0056ABC0BE91}"/>
              </a:ext>
            </a:extLst>
          </p:cNvPr>
          <p:cNvSpPr txBox="1"/>
          <p:nvPr/>
        </p:nvSpPr>
        <p:spPr>
          <a:xfrm>
            <a:off x="201168" y="685800"/>
            <a:ext cx="11667744" cy="12003286"/>
          </a:xfrm>
          <a:prstGeom prst="rect">
            <a:avLst/>
          </a:prstGeom>
          <a:noFill/>
        </p:spPr>
        <p:txBody>
          <a:bodyPr wrap="square">
            <a:spAutoFit/>
          </a:bodyPr>
          <a:lstStyle/>
          <a:p>
            <a:r>
              <a:rPr lang="en-US" sz="4000" dirty="0">
                <a:solidFill>
                  <a:schemeClr val="bg1"/>
                </a:solidFill>
                <a:effectLst/>
                <a:latin typeface="Helvetica" pitchFamily="2" charset="0"/>
              </a:rPr>
              <a:t>2 Corinthians 2:12-13, 14 -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Now when I came to Troas for the gospel of Christ and when a door was opened for me in the Lord, I had no rest for my spirit, not finding Titus my brother. But saying farewell to them, I went on to Macedonia. </a:t>
            </a:r>
            <a:r>
              <a:rPr lang="en-US" sz="4000" b="1" u="sng" dirty="0">
                <a:solidFill>
                  <a:schemeClr val="bg1"/>
                </a:solidFill>
                <a:effectLst/>
                <a:latin typeface="Helvetica" pitchFamily="2" charset="0"/>
              </a:rPr>
              <a:t>14</a:t>
            </a:r>
            <a:r>
              <a:rPr lang="en-US" sz="4000" u="sng" dirty="0">
                <a:solidFill>
                  <a:schemeClr val="bg1"/>
                </a:solidFill>
                <a:effectLst/>
                <a:latin typeface="Helvetica" pitchFamily="2" charset="0"/>
              </a:rPr>
              <a:t> But thanks be to God, who always leads us in triumphal procession in Christ, and manifests through us the aroma of the knowledge of Him in every place. </a:t>
            </a:r>
          </a:p>
          <a:p>
            <a:r>
              <a:rPr lang="en-US" sz="4000" dirty="0">
                <a:solidFill>
                  <a:schemeClr val="bg1"/>
                </a:solidFill>
                <a:effectLst/>
                <a:latin typeface="Calibri" panose="020F0502020204030204" pitchFamily="34" charset="0"/>
              </a:rPr>
              <a:t> </a:t>
            </a:r>
            <a:r>
              <a:rPr lang="en-US" sz="4000" dirty="0">
                <a:effectLst/>
                <a:latin typeface="Calibri" panose="020F0502020204030204" pitchFamily="34" charset="0"/>
              </a:rPr>
              <a:t>Sixteen Publishing.</a:t>
            </a:r>
          </a:p>
          <a:p>
            <a:pPr marL="0" marR="0">
              <a:spcBef>
                <a:spcPts val="0"/>
              </a:spcBef>
              <a:spcAft>
                <a:spcPts val="0"/>
              </a:spcAft>
            </a:pPr>
            <a:endPar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40806950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2966B-C010-0EAD-770A-C3C99ADC1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C7295F-411F-141B-BB12-4D583488ED94}"/>
              </a:ext>
            </a:extLst>
          </p:cNvPr>
          <p:cNvSpPr>
            <a:spLocks noGrp="1"/>
          </p:cNvSpPr>
          <p:nvPr>
            <p:ph type="ctrTitle"/>
          </p:nvPr>
        </p:nvSpPr>
        <p:spPr>
          <a:xfrm>
            <a:off x="0" y="238419"/>
            <a:ext cx="8637073" cy="569302"/>
          </a:xfrm>
        </p:spPr>
        <p:txBody>
          <a:bodyPr>
            <a:noAutofit/>
          </a:bodyPr>
          <a:lstStyle/>
          <a:p>
            <a:r>
              <a:rPr lang="en-US" sz="4000" dirty="0"/>
              <a:t>The Ministry:</a:t>
            </a:r>
          </a:p>
        </p:txBody>
      </p:sp>
      <p:sp>
        <p:nvSpPr>
          <p:cNvPr id="3" name="Subtitle 2">
            <a:extLst>
              <a:ext uri="{FF2B5EF4-FFF2-40B4-BE49-F238E27FC236}">
                <a16:creationId xmlns:a16="http://schemas.microsoft.com/office/drawing/2014/main" id="{99F8F32D-2AE2-60BC-0E8E-BD2A8E13FA33}"/>
              </a:ext>
            </a:extLst>
          </p:cNvPr>
          <p:cNvSpPr>
            <a:spLocks noGrp="1"/>
          </p:cNvSpPr>
          <p:nvPr>
            <p:ph type="subTitle" idx="1"/>
          </p:nvPr>
        </p:nvSpPr>
        <p:spPr>
          <a:xfrm>
            <a:off x="152400" y="807722"/>
            <a:ext cx="11856720" cy="5151118"/>
          </a:xfrm>
        </p:spPr>
        <p:txBody>
          <a:bodyPr>
            <a:normAutofit fontScale="92500" lnSpcReduction="10000"/>
          </a:bodyPr>
          <a:lstStyle/>
          <a:p>
            <a:r>
              <a:rPr lang="en-US" sz="800" dirty="0"/>
              <a:t>  </a:t>
            </a:r>
          </a:p>
          <a:p>
            <a:pPr marL="742950" indent="-742950">
              <a:buAutoNum type="alphaUcPeriod"/>
            </a:pPr>
            <a:r>
              <a:rPr lang="en-US" sz="3600" dirty="0"/>
              <a:t>The Triumph of the Ministry (2:14-17</a:t>
            </a:r>
          </a:p>
          <a:p>
            <a:pPr marL="742950" indent="-742950">
              <a:buAutoNum type="alphaUcPeriod"/>
            </a:pPr>
            <a:r>
              <a:rPr lang="en-US" sz="3600" dirty="0"/>
              <a:t>The Foundation of Ministry (New Covenant) (3:1-18)</a:t>
            </a:r>
          </a:p>
          <a:p>
            <a:pPr marL="742950" indent="-742950">
              <a:buAutoNum type="alphaUcPeriod"/>
            </a:pPr>
            <a:r>
              <a:rPr lang="en-US" sz="3600" dirty="0"/>
              <a:t>The Trials of Ministry (4:1-18)</a:t>
            </a:r>
          </a:p>
          <a:p>
            <a:pPr marL="742950" indent="-742950">
              <a:buAutoNum type="alphaUcPeriod"/>
            </a:pPr>
            <a:r>
              <a:rPr lang="en-US" sz="3600" dirty="0"/>
              <a:t>The Motivation of the  Ministry (5:1-21)</a:t>
            </a:r>
          </a:p>
          <a:p>
            <a:pPr marL="742950" indent="-742950">
              <a:buAutoNum type="alphaUcPeriod"/>
            </a:pPr>
            <a:r>
              <a:rPr lang="en-US" sz="3600" dirty="0"/>
              <a:t>The Conduct of the Ministry (6:1-18)</a:t>
            </a:r>
          </a:p>
          <a:p>
            <a:pPr marL="742950" indent="-742950">
              <a:buAutoNum type="alphaUcPeriod"/>
            </a:pPr>
            <a:r>
              <a:rPr lang="en-US" sz="3600" dirty="0"/>
              <a:t>The AFFECTION OF THE MINISTRY (BELIEVERS) 7:1-4)</a:t>
            </a:r>
          </a:p>
        </p:txBody>
      </p:sp>
    </p:spTree>
    <p:extLst>
      <p:ext uri="{BB962C8B-B14F-4D97-AF65-F5344CB8AC3E}">
        <p14:creationId xmlns:p14="http://schemas.microsoft.com/office/powerpoint/2010/main" val="2480445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4D363-B808-F08F-A747-0A5EB63B08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8FA98-24DB-4D58-78B4-F93E2F45A15C}"/>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B62F9C44-C119-191F-6DF5-FB8FA3D3F3BB}"/>
              </a:ext>
            </a:extLst>
          </p:cNvPr>
          <p:cNvSpPr>
            <a:spLocks noGrp="1"/>
          </p:cNvSpPr>
          <p:nvPr>
            <p:ph type="subTitle" idx="1"/>
          </p:nvPr>
        </p:nvSpPr>
        <p:spPr>
          <a:xfrm>
            <a:off x="152400" y="807722"/>
            <a:ext cx="11856720" cy="5151118"/>
          </a:xfrm>
        </p:spPr>
        <p:txBody>
          <a:bodyPr/>
          <a:lstStyle/>
          <a:p>
            <a:r>
              <a:rPr lang="en-US" sz="800" dirty="0"/>
              <a:t>  </a:t>
            </a:r>
          </a:p>
          <a:p>
            <a:pPr marL="400050" indent="-400050">
              <a:buAutoNum type="romanUcPeriod"/>
            </a:pPr>
            <a:r>
              <a:rPr lang="en-US" sz="3600" dirty="0"/>
              <a:t>Reconciliation over a conflict (</a:t>
            </a:r>
            <a:r>
              <a:rPr lang="en-US" sz="3600" dirty="0" err="1"/>
              <a:t>chs</a:t>
            </a:r>
            <a:r>
              <a:rPr lang="en-US" sz="3600" dirty="0"/>
              <a:t>. 1-7)</a:t>
            </a:r>
          </a:p>
          <a:p>
            <a:pPr marL="400050" indent="-400050">
              <a:buAutoNum type="romanUcPeriod"/>
            </a:pPr>
            <a:r>
              <a:rPr lang="en-US" sz="3600" dirty="0"/>
              <a:t>Collection for the poor (</a:t>
            </a:r>
            <a:r>
              <a:rPr lang="en-US" sz="3600" dirty="0" err="1"/>
              <a:t>chs</a:t>
            </a:r>
            <a:r>
              <a:rPr lang="en-US" sz="3600" dirty="0"/>
              <a:t>. 8-9)</a:t>
            </a:r>
          </a:p>
        </p:txBody>
      </p:sp>
    </p:spTree>
    <p:extLst>
      <p:ext uri="{BB962C8B-B14F-4D97-AF65-F5344CB8AC3E}">
        <p14:creationId xmlns:p14="http://schemas.microsoft.com/office/powerpoint/2010/main" val="9199261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9E19-4476-491B-5524-AA2FB927A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861257-286A-23C3-3AD9-EC9595C5971A}"/>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BBDAD36D-63B6-46B0-6CCF-E6B15EF1CD68}"/>
              </a:ext>
            </a:extLst>
          </p:cNvPr>
          <p:cNvSpPr>
            <a:spLocks noGrp="1"/>
          </p:cNvSpPr>
          <p:nvPr>
            <p:ph type="subTitle" idx="1"/>
          </p:nvPr>
        </p:nvSpPr>
        <p:spPr>
          <a:xfrm>
            <a:off x="152400" y="807722"/>
            <a:ext cx="11856720" cy="5151118"/>
          </a:xfrm>
        </p:spPr>
        <p:txBody>
          <a:bodyPr/>
          <a:lstStyle/>
          <a:p>
            <a:r>
              <a:rPr lang="en-US" sz="800" dirty="0"/>
              <a:t>  </a:t>
            </a:r>
          </a:p>
          <a:p>
            <a:pPr marL="400050" indent="-400050">
              <a:buAutoNum type="romanUcPeriod"/>
            </a:pPr>
            <a:r>
              <a:rPr lang="en-US" sz="3600" dirty="0"/>
              <a:t>Reconciliation over a conflict (</a:t>
            </a:r>
            <a:r>
              <a:rPr lang="en-US" sz="3600" dirty="0" err="1"/>
              <a:t>chs</a:t>
            </a:r>
            <a:r>
              <a:rPr lang="en-US" sz="3600" dirty="0"/>
              <a:t>. 1-7)</a:t>
            </a:r>
          </a:p>
          <a:p>
            <a:pPr marL="400050" indent="-400050">
              <a:buAutoNum type="romanUcPeriod"/>
            </a:pPr>
            <a:r>
              <a:rPr lang="en-US" sz="3600" dirty="0"/>
              <a:t>Collection for the poor (</a:t>
            </a:r>
            <a:r>
              <a:rPr lang="en-US" sz="3600" dirty="0" err="1"/>
              <a:t>chs</a:t>
            </a:r>
            <a:r>
              <a:rPr lang="en-US" sz="3600" dirty="0"/>
              <a:t>. 8-9)</a:t>
            </a:r>
          </a:p>
          <a:p>
            <a:pPr marL="400050" indent="-400050">
              <a:buAutoNum type="romanUcPeriod"/>
            </a:pPr>
            <a:r>
              <a:rPr lang="en-US" sz="3600" dirty="0"/>
              <a:t>Apostolic Authority (</a:t>
            </a:r>
            <a:r>
              <a:rPr lang="en-US" sz="3600" dirty="0" err="1"/>
              <a:t>Chs</a:t>
            </a:r>
            <a:r>
              <a:rPr lang="en-US" sz="3600" dirty="0"/>
              <a:t>. 10-13)</a:t>
            </a:r>
          </a:p>
        </p:txBody>
      </p:sp>
    </p:spTree>
    <p:extLst>
      <p:ext uri="{BB962C8B-B14F-4D97-AF65-F5344CB8AC3E}">
        <p14:creationId xmlns:p14="http://schemas.microsoft.com/office/powerpoint/2010/main" val="2591553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E6AE9-E2E3-F493-34DF-893BC8F90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51B034-8A8B-DE0C-1D14-0EC995A3764E}"/>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11B63196-3FFE-0A23-0216-FAA9A2CC8F04}"/>
              </a:ext>
            </a:extLst>
          </p:cNvPr>
          <p:cNvSpPr>
            <a:spLocks noGrp="1"/>
          </p:cNvSpPr>
          <p:nvPr>
            <p:ph type="subTitle" idx="1"/>
          </p:nvPr>
        </p:nvSpPr>
        <p:spPr>
          <a:xfrm>
            <a:off x="152400" y="807722"/>
            <a:ext cx="11856720" cy="5151118"/>
          </a:xfrm>
        </p:spPr>
        <p:txBody>
          <a:bodyPr>
            <a:normAutofit fontScale="92500" lnSpcReduction="10000"/>
          </a:bodyPr>
          <a:lstStyle/>
          <a:p>
            <a:r>
              <a:rPr lang="en-US" sz="100" dirty="0"/>
              <a:t>       </a:t>
            </a:r>
          </a:p>
          <a:p>
            <a:pPr marL="400050" indent="-400050">
              <a:buAutoNum type="romanUcPeriod"/>
            </a:pPr>
            <a:r>
              <a:rPr lang="en-US" sz="3600" dirty="0"/>
              <a:t>Reconciliation over a conflict (</a:t>
            </a:r>
            <a:r>
              <a:rPr lang="en-US" sz="3600" dirty="0" err="1"/>
              <a:t>chs</a:t>
            </a:r>
            <a:r>
              <a:rPr lang="en-US" sz="3600" dirty="0"/>
              <a:t>. 1-7)</a:t>
            </a:r>
          </a:p>
          <a:p>
            <a:r>
              <a:rPr lang="en-US" sz="3600" dirty="0"/>
              <a:t> 	(The Great Digression – The Ministry – 2:14-7:4)</a:t>
            </a:r>
          </a:p>
          <a:p>
            <a:r>
              <a:rPr lang="en-US" sz="3600" dirty="0"/>
              <a:t>	(The Ministry’s Triumph, </a:t>
            </a:r>
            <a:r>
              <a:rPr lang="en-US" sz="3600" dirty="0" err="1"/>
              <a:t>Foundaton</a:t>
            </a:r>
            <a:r>
              <a:rPr lang="en-US" sz="3600" dirty="0"/>
              <a:t>, </a:t>
            </a:r>
          </a:p>
          <a:p>
            <a:r>
              <a:rPr lang="en-US" sz="3600" dirty="0"/>
              <a:t>	Trials, Motivation, Conduct,  and Affection)</a:t>
            </a:r>
          </a:p>
          <a:p>
            <a:endParaRPr lang="en-US" sz="3600" dirty="0"/>
          </a:p>
          <a:p>
            <a:pPr marL="400050" indent="-400050">
              <a:buAutoNum type="romanUcPeriod"/>
            </a:pPr>
            <a:r>
              <a:rPr lang="en-US" sz="3600" dirty="0"/>
              <a:t>Collection for the poor (</a:t>
            </a:r>
            <a:r>
              <a:rPr lang="en-US" sz="3600" dirty="0" err="1"/>
              <a:t>chs</a:t>
            </a:r>
            <a:r>
              <a:rPr lang="en-US" sz="3600" dirty="0"/>
              <a:t>. 8-9)</a:t>
            </a:r>
          </a:p>
          <a:p>
            <a:pPr marL="400050" indent="-400050">
              <a:buAutoNum type="romanUcPeriod"/>
            </a:pPr>
            <a:r>
              <a:rPr lang="en-US" sz="3600" dirty="0"/>
              <a:t>Apostolic Authority (</a:t>
            </a:r>
            <a:r>
              <a:rPr lang="en-US" sz="3600" dirty="0" err="1"/>
              <a:t>Chs</a:t>
            </a:r>
            <a:r>
              <a:rPr lang="en-US" sz="3600" dirty="0"/>
              <a:t>. 10-13)</a:t>
            </a:r>
          </a:p>
        </p:txBody>
      </p:sp>
    </p:spTree>
    <p:extLst>
      <p:ext uri="{BB962C8B-B14F-4D97-AF65-F5344CB8AC3E}">
        <p14:creationId xmlns:p14="http://schemas.microsoft.com/office/powerpoint/2010/main" val="4292176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BEE32-B34C-2C07-EB4B-7EF31D1656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12FF32-B67F-5D8F-7D90-B740B6A14841}"/>
              </a:ext>
            </a:extLst>
          </p:cNvPr>
          <p:cNvSpPr>
            <a:spLocks noGrp="1"/>
          </p:cNvSpPr>
          <p:nvPr>
            <p:ph type="ctrTitle"/>
          </p:nvPr>
        </p:nvSpPr>
        <p:spPr>
          <a:xfrm>
            <a:off x="0" y="238419"/>
            <a:ext cx="11375136" cy="569302"/>
          </a:xfrm>
        </p:spPr>
        <p:txBody>
          <a:bodyPr>
            <a:noAutofit/>
          </a:bodyPr>
          <a:lstStyle/>
          <a:p>
            <a:r>
              <a:rPr lang="en-US" sz="4000" dirty="0"/>
              <a:t>Homer Kent on the Great Digression:</a:t>
            </a:r>
          </a:p>
        </p:txBody>
      </p:sp>
      <p:sp>
        <p:nvSpPr>
          <p:cNvPr id="3" name="Subtitle 2">
            <a:extLst>
              <a:ext uri="{FF2B5EF4-FFF2-40B4-BE49-F238E27FC236}">
                <a16:creationId xmlns:a16="http://schemas.microsoft.com/office/drawing/2014/main" id="{E581D638-88B3-EF44-D8BC-C1624D9E0AF7}"/>
              </a:ext>
            </a:extLst>
          </p:cNvPr>
          <p:cNvSpPr>
            <a:spLocks noGrp="1"/>
          </p:cNvSpPr>
          <p:nvPr>
            <p:ph type="subTitle" idx="1"/>
          </p:nvPr>
        </p:nvSpPr>
        <p:spPr>
          <a:xfrm>
            <a:off x="152400" y="807722"/>
            <a:ext cx="11856720" cy="5151118"/>
          </a:xfrm>
        </p:spPr>
        <p:txBody>
          <a:bodyPr>
            <a:normAutofit lnSpcReduction="10000"/>
          </a:bodyPr>
          <a:lstStyle/>
          <a:p>
            <a:r>
              <a:rPr lang="en-US" sz="100" dirty="0"/>
              <a:t>   </a:t>
            </a:r>
            <a:r>
              <a:rPr lang="en-US" sz="4000" dirty="0"/>
              <a:t>“At this point in the letter (2:13), Paul interrupts the description of his search for Titus, not resuming until 7:5.  Nevertheless, the content of this section is pertinent to the discussion, for it reveals </a:t>
            </a:r>
            <a:r>
              <a:rPr lang="en-US" sz="4000" dirty="0" err="1"/>
              <a:t>paul’s</a:t>
            </a:r>
            <a:r>
              <a:rPr lang="en-US" sz="4000" dirty="0"/>
              <a:t> attitude of confidence in God’s leading, even in times of disappointment.”</a:t>
            </a:r>
            <a:endParaRPr lang="en-US" sz="100" dirty="0"/>
          </a:p>
        </p:txBody>
      </p:sp>
    </p:spTree>
    <p:extLst>
      <p:ext uri="{BB962C8B-B14F-4D97-AF65-F5344CB8AC3E}">
        <p14:creationId xmlns:p14="http://schemas.microsoft.com/office/powerpoint/2010/main" val="2926004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2072F-BB57-9735-4995-E50AD392DE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6DAA2D-B622-8AB5-F100-7463EEA5D24A}"/>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DC9A7C46-BD64-5072-C80D-25D20BA393D0}"/>
              </a:ext>
            </a:extLst>
          </p:cNvPr>
          <p:cNvSpPr>
            <a:spLocks noGrp="1"/>
          </p:cNvSpPr>
          <p:nvPr>
            <p:ph type="subTitle" idx="1"/>
          </p:nvPr>
        </p:nvSpPr>
        <p:spPr>
          <a:xfrm>
            <a:off x="152400" y="807722"/>
            <a:ext cx="11856720" cy="5151118"/>
          </a:xfrm>
        </p:spPr>
        <p:txBody>
          <a:bodyPr>
            <a:normAutofit fontScale="92500" lnSpcReduction="10000"/>
          </a:bodyPr>
          <a:lstStyle/>
          <a:p>
            <a:r>
              <a:rPr lang="en-US" sz="100" dirty="0"/>
              <a:t>       </a:t>
            </a:r>
          </a:p>
          <a:p>
            <a:pPr marL="400050" indent="-400050">
              <a:buAutoNum type="romanUcPeriod"/>
            </a:pPr>
            <a:r>
              <a:rPr lang="en-US" sz="3600" dirty="0"/>
              <a:t>Reconciliation over a conflict (</a:t>
            </a:r>
            <a:r>
              <a:rPr lang="en-US" sz="3600" dirty="0" err="1"/>
              <a:t>chs</a:t>
            </a:r>
            <a:r>
              <a:rPr lang="en-US" sz="3600" dirty="0"/>
              <a:t>. 1-7)</a:t>
            </a:r>
          </a:p>
          <a:p>
            <a:r>
              <a:rPr lang="en-US" sz="3600" dirty="0"/>
              <a:t> 	(The Great Digression – The Ministry – 2:14-7:4)</a:t>
            </a:r>
          </a:p>
          <a:p>
            <a:r>
              <a:rPr lang="en-US" sz="3600" dirty="0"/>
              <a:t>	(The Ministry’s Triumph, </a:t>
            </a:r>
            <a:r>
              <a:rPr lang="en-US" sz="3600" dirty="0" err="1"/>
              <a:t>Foundaton</a:t>
            </a:r>
            <a:r>
              <a:rPr lang="en-US" sz="3600" dirty="0"/>
              <a:t>, </a:t>
            </a:r>
          </a:p>
          <a:p>
            <a:r>
              <a:rPr lang="en-US" sz="3600" dirty="0"/>
              <a:t>	Trials, Motivation, Conduct,  and Affection)</a:t>
            </a:r>
          </a:p>
          <a:p>
            <a:endParaRPr lang="en-US" sz="3600" dirty="0"/>
          </a:p>
          <a:p>
            <a:pPr marL="400050" indent="-400050">
              <a:buAutoNum type="romanUcPeriod"/>
            </a:pPr>
            <a:r>
              <a:rPr lang="en-US" sz="3600" dirty="0"/>
              <a:t>Collection for the poor (</a:t>
            </a:r>
            <a:r>
              <a:rPr lang="en-US" sz="3600" dirty="0" err="1"/>
              <a:t>chs</a:t>
            </a:r>
            <a:r>
              <a:rPr lang="en-US" sz="3600" dirty="0"/>
              <a:t>. 8-9)</a:t>
            </a:r>
          </a:p>
          <a:p>
            <a:pPr marL="400050" indent="-400050">
              <a:buAutoNum type="romanUcPeriod"/>
            </a:pPr>
            <a:r>
              <a:rPr lang="en-US" sz="3600" dirty="0"/>
              <a:t>Apostolic Authority (</a:t>
            </a:r>
            <a:r>
              <a:rPr lang="en-US" sz="3600" dirty="0" err="1"/>
              <a:t>Chs</a:t>
            </a:r>
            <a:r>
              <a:rPr lang="en-US" sz="3600" dirty="0"/>
              <a:t>. 10-13)</a:t>
            </a:r>
          </a:p>
        </p:txBody>
      </p:sp>
    </p:spTree>
    <p:extLst>
      <p:ext uri="{BB962C8B-B14F-4D97-AF65-F5344CB8AC3E}">
        <p14:creationId xmlns:p14="http://schemas.microsoft.com/office/powerpoint/2010/main" val="1193642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74886-40C8-5E36-E80F-D846907D47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C9B02F-F854-5F79-E21E-6EE0AA3D6A78}"/>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C2CD465A-024C-55CD-34B1-D789651E743B}"/>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CD394032-47AF-59FA-EF2A-CDF87B6B1807}"/>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90ADDE91-029C-0504-F482-45B977E3C980}"/>
              </a:ext>
            </a:extLst>
          </p:cNvPr>
          <p:cNvSpPr txBox="1"/>
          <p:nvPr/>
        </p:nvSpPr>
        <p:spPr>
          <a:xfrm>
            <a:off x="201168" y="685800"/>
            <a:ext cx="11667744" cy="9541073"/>
          </a:xfrm>
          <a:prstGeom prst="rect">
            <a:avLst/>
          </a:prstGeom>
          <a:noFill/>
        </p:spPr>
        <p:txBody>
          <a:bodyPr wrap="square">
            <a:spAutoFit/>
          </a:bodyPr>
          <a:lstStyle/>
          <a:p>
            <a:r>
              <a:rPr lang="en-US" sz="4000" dirty="0">
                <a:solidFill>
                  <a:schemeClr val="bg1"/>
                </a:solidFill>
                <a:effectLst/>
                <a:latin typeface="Helvetica" pitchFamily="2" charset="0"/>
              </a:rPr>
              <a:t>2 Corinthians 2:12-13 -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Now when I came to Troas for the gospel of Christ and when a door was opened for me in the Lord, I had no rest for my spirit, not finding Titus my brother. But saying farewell to them, I went on to Macedonia. </a:t>
            </a:r>
            <a:r>
              <a:rPr lang="en-US" sz="4000" dirty="0">
                <a:solidFill>
                  <a:schemeClr val="bg1"/>
                </a:solidFill>
                <a:effectLst/>
                <a:latin typeface="Calibri" panose="020F0502020204030204" pitchFamily="34" charset="0"/>
              </a:rPr>
              <a:t> </a:t>
            </a:r>
            <a:r>
              <a:rPr lang="en-US" sz="4000" dirty="0">
                <a:effectLst/>
                <a:latin typeface="Calibri" panose="020F0502020204030204" pitchFamily="34" charset="0"/>
              </a:rPr>
              <a:t>Sixteen Publishing.</a:t>
            </a:r>
          </a:p>
          <a:p>
            <a:pPr marL="0" marR="0">
              <a:spcBef>
                <a:spcPts val="0"/>
              </a:spcBef>
              <a:spcAft>
                <a:spcPts val="0"/>
              </a:spcAft>
            </a:pPr>
            <a:endPar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116856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74EF2-7CA4-A038-37C1-DD40BAC4489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C7B1C02-F76E-F68B-07E2-F1A2380D330E}"/>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69B77642-4953-D932-D087-144EADFF65DE}"/>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EF89304E-C8CC-3F74-590E-18E75DC3CA9A}"/>
              </a:ext>
            </a:extLst>
          </p:cNvPr>
          <p:cNvSpPr>
            <a:spLocks noGrp="1"/>
          </p:cNvSpPr>
          <p:nvPr>
            <p:ph type="title"/>
          </p:nvPr>
        </p:nvSpPr>
        <p:spPr/>
        <p:txBody>
          <a:bodyPr/>
          <a:lstStyle/>
          <a:p>
            <a:r>
              <a:rPr lang="en-US" dirty="0"/>
              <a:t>Paul’s Correspondence and visits to Corinth</a:t>
            </a:r>
          </a:p>
        </p:txBody>
      </p:sp>
      <p:sp>
        <p:nvSpPr>
          <p:cNvPr id="6" name="TextBox 5">
            <a:extLst>
              <a:ext uri="{FF2B5EF4-FFF2-40B4-BE49-F238E27FC236}">
                <a16:creationId xmlns:a16="http://schemas.microsoft.com/office/drawing/2014/main" id="{F7D0AB66-0000-BED2-DAD2-DCF8AFE90CD8}"/>
              </a:ext>
            </a:extLst>
          </p:cNvPr>
          <p:cNvSpPr txBox="1"/>
          <p:nvPr/>
        </p:nvSpPr>
        <p:spPr>
          <a:xfrm>
            <a:off x="201168" y="685800"/>
            <a:ext cx="11667744" cy="12003286"/>
          </a:xfrm>
          <a:prstGeom prst="rect">
            <a:avLst/>
          </a:prstGeom>
          <a:noFill/>
        </p:spPr>
        <p:txBody>
          <a:bodyPr wrap="square">
            <a:spAutoFit/>
          </a:bodyPr>
          <a:lstStyle/>
          <a:p>
            <a:r>
              <a:rPr lang="en-US" sz="4000" dirty="0">
                <a:solidFill>
                  <a:schemeClr val="bg1"/>
                </a:solidFill>
                <a:effectLst/>
                <a:latin typeface="Helvetica" pitchFamily="2" charset="0"/>
              </a:rPr>
              <a:t>2 Corinthians 2:12-13 - </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Now when I came to Troas for the gospel of Christ and when a door was opened for me in the Lord, I had no rest for my spirit, not finding Titus my brother. But saying farewell to them, I went on to Macedonia. </a:t>
            </a:r>
            <a:r>
              <a:rPr lang="en-US" sz="4000" dirty="0">
                <a:solidFill>
                  <a:schemeClr val="bg1"/>
                </a:solidFill>
                <a:effectLst/>
                <a:latin typeface="Calibri" panose="020F0502020204030204" pitchFamily="34" charset="0"/>
              </a:rPr>
              <a:t> </a:t>
            </a:r>
            <a:r>
              <a:rPr lang="en-US" sz="4000" dirty="0">
                <a:effectLst/>
                <a:latin typeface="Calibri" panose="020F0502020204030204" pitchFamily="34" charset="0"/>
              </a:rPr>
              <a:t>Sixteen Publishing.</a:t>
            </a:r>
          </a:p>
          <a:p>
            <a:pPr marL="0" marR="0">
              <a:spcBef>
                <a:spcPts val="0"/>
              </a:spcBef>
              <a:spcAft>
                <a:spcPts val="0"/>
              </a:spcAft>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 Corinthians 7:5-6 - For even when we came into Macedonia our flesh had no rest, but we were afflicted on every side … But God, who comforts the humbled, comforted us by the coming of Titus; </a:t>
            </a:r>
          </a:p>
          <a:p>
            <a:pPr marL="0" marR="0">
              <a:spcBef>
                <a:spcPts val="0"/>
              </a:spcBef>
              <a:spcAft>
                <a:spcPts val="0"/>
              </a:spcAft>
            </a:pPr>
            <a:endPar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17584390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82476-DA81-B5FA-5AC0-0306DF8E63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432F7B-3334-DD60-81B0-C144A52DA97A}"/>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E98CDC48-65BF-48A6-B198-C72F442187A8}"/>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B98912AD-EE8B-0419-95F2-596804692872}"/>
              </a:ext>
            </a:extLst>
          </p:cNvPr>
          <p:cNvSpPr>
            <a:spLocks noGrp="1"/>
          </p:cNvSpPr>
          <p:nvPr>
            <p:ph type="title"/>
          </p:nvPr>
        </p:nvSpPr>
        <p:spPr/>
        <p:txBody>
          <a:bodyPr/>
          <a:lstStyle/>
          <a:p>
            <a:r>
              <a:rPr lang="en-US" dirty="0"/>
              <a:t>A Beautiful story of </a:t>
            </a:r>
            <a:r>
              <a:rPr lang="en-US" dirty="0" err="1"/>
              <a:t>Reconcilliation</a:t>
            </a:r>
            <a:endParaRPr lang="en-US" dirty="0"/>
          </a:p>
        </p:txBody>
      </p:sp>
      <p:sp>
        <p:nvSpPr>
          <p:cNvPr id="6" name="TextBox 5">
            <a:extLst>
              <a:ext uri="{FF2B5EF4-FFF2-40B4-BE49-F238E27FC236}">
                <a16:creationId xmlns:a16="http://schemas.microsoft.com/office/drawing/2014/main" id="{93C527D7-55D1-A29F-9FDB-2076670324A3}"/>
              </a:ext>
            </a:extLst>
          </p:cNvPr>
          <p:cNvSpPr txBox="1"/>
          <p:nvPr/>
        </p:nvSpPr>
        <p:spPr>
          <a:xfrm>
            <a:off x="201168" y="685800"/>
            <a:ext cx="11667744" cy="11387733"/>
          </a:xfrm>
          <a:prstGeom prst="rect">
            <a:avLst/>
          </a:prstGeom>
          <a:noFill/>
        </p:spPr>
        <p:txBody>
          <a:bodyPr wrap="square">
            <a:spAutoFit/>
          </a:bodyPr>
          <a:lstStyle/>
          <a:p>
            <a:pPr marL="0" marR="0">
              <a:spcBef>
                <a:spcPts val="0"/>
              </a:spcBef>
              <a:spcAft>
                <a:spcPts val="0"/>
              </a:spcAft>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 Corinthians 7:8-9 For though I caused you sorrow by my letter, I do not regret it, though I did regret it—</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for</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I see that that letter caused you sorrow, though only for a while—I now rejoice, not that you were made sorrowful, but that you were made sorrowful to repentance. For you were made to have godly sorrow, so that you might not suffer loss in anything through us. </a:t>
            </a:r>
          </a:p>
          <a:p>
            <a:pPr marL="0" marR="0">
              <a:spcBef>
                <a:spcPts val="0"/>
              </a:spcBef>
              <a:spcAft>
                <a:spcPts val="0"/>
              </a:spcAft>
            </a:pPr>
            <a:endPar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7413802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EF0D3-026D-F0C4-B52F-C959BCCFDB6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1D2C14B-BDB4-02E1-F2B0-ACD5E0D5C896}"/>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FB057DEB-504E-BF23-A6B6-80E661FF758A}"/>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86CFAE57-1B1A-4D90-894B-3D841B319169}"/>
              </a:ext>
            </a:extLst>
          </p:cNvPr>
          <p:cNvSpPr>
            <a:spLocks noGrp="1"/>
          </p:cNvSpPr>
          <p:nvPr>
            <p:ph type="title"/>
          </p:nvPr>
        </p:nvSpPr>
        <p:spPr/>
        <p:txBody>
          <a:bodyPr/>
          <a:lstStyle/>
          <a:p>
            <a:r>
              <a:rPr lang="en-US" dirty="0"/>
              <a:t>A Beautiful story of </a:t>
            </a:r>
            <a:r>
              <a:rPr lang="en-US" dirty="0" err="1"/>
              <a:t>Reconcilliation</a:t>
            </a:r>
            <a:endParaRPr lang="en-US" dirty="0"/>
          </a:p>
        </p:txBody>
      </p:sp>
      <p:sp>
        <p:nvSpPr>
          <p:cNvPr id="6" name="TextBox 5">
            <a:extLst>
              <a:ext uri="{FF2B5EF4-FFF2-40B4-BE49-F238E27FC236}">
                <a16:creationId xmlns:a16="http://schemas.microsoft.com/office/drawing/2014/main" id="{2FA61CBE-7324-C7E3-CE95-E291E3BB9720}"/>
              </a:ext>
            </a:extLst>
          </p:cNvPr>
          <p:cNvSpPr txBox="1"/>
          <p:nvPr/>
        </p:nvSpPr>
        <p:spPr>
          <a:xfrm>
            <a:off x="201168" y="685800"/>
            <a:ext cx="11667744" cy="12618839"/>
          </a:xfrm>
          <a:prstGeom prst="rect">
            <a:avLst/>
          </a:prstGeom>
          <a:noFill/>
        </p:spPr>
        <p:txBody>
          <a:bodyPr wrap="square">
            <a:spAutoFit/>
          </a:bodyPr>
          <a:lstStyle/>
          <a:p>
            <a:pPr marL="0" marR="0">
              <a:spcBef>
                <a:spcPts val="0"/>
              </a:spcBef>
              <a:spcAft>
                <a:spcPts val="0"/>
              </a:spcAft>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 Corinthians 7:10-11 - For godly sorrow produces a repentance without regret, </a:t>
            </a:r>
            <a:r>
              <a:rPr lang="en-US" sz="4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leading</a:t>
            </a: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to salvation, but the sorrow of the world brings about death. For behold what earnestness this very thing—this godly sorrow—has brought about in you: what vindication of yourselves, what indignation, what fear, what longing, what zeal, what avenging of wrong! In everything you demonstrated yourselves to be innocent in the matter. </a:t>
            </a:r>
          </a:p>
          <a:p>
            <a:pPr marL="0" marR="0">
              <a:spcBef>
                <a:spcPts val="0"/>
              </a:spcBef>
              <a:spcAft>
                <a:spcPts val="0"/>
              </a:spcAft>
            </a:pPr>
            <a:endPar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endPar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just"/>
            <a:endParaRPr lang="en-US" sz="4000" dirty="0">
              <a:solidFill>
                <a:schemeClr val="bg1"/>
              </a:solidFill>
              <a:effectLst/>
              <a:latin typeface="Helvetica" pitchFamily="2" charset="0"/>
            </a:endParaRPr>
          </a:p>
          <a:p>
            <a:r>
              <a:rPr lang="en-US" sz="4000" dirty="0">
                <a:effectLst/>
                <a:latin typeface="Calibri" panose="020F0502020204030204" pitchFamily="34" charset="0"/>
              </a:rPr>
              <a:t> </a:t>
            </a:r>
            <a:endParaRPr lang="en-US" sz="4000" dirty="0">
              <a:solidFill>
                <a:schemeClr val="bg1"/>
              </a:solidFill>
              <a:latin typeface="Helvetica" pitchFamily="2" charset="0"/>
            </a:endParaRPr>
          </a:p>
          <a:p>
            <a:pPr marL="571500" indent="-571500">
              <a:buFontTx/>
              <a:buChar char="-"/>
            </a:pPr>
            <a:endParaRPr lang="en-US" sz="4000" dirty="0">
              <a:solidFill>
                <a:schemeClr val="bg1"/>
              </a:solidFill>
              <a:latin typeface="Helvetica" pitchFamily="2" charset="0"/>
            </a:endParaRPr>
          </a:p>
          <a:p>
            <a:endParaRPr lang="en-US" sz="4000" dirty="0">
              <a:solidFill>
                <a:schemeClr val="bg1"/>
              </a:solidFill>
              <a:latin typeface="Helvetica" pitchFamily="2" charset="0"/>
            </a:endParaRPr>
          </a:p>
          <a:p>
            <a:pPr marL="571500" indent="-571500">
              <a:buFontTx/>
              <a:buChar char="-"/>
            </a:pPr>
            <a:endParaRPr lang="en-US" sz="4000" dirty="0">
              <a:solidFill>
                <a:schemeClr val="bg1"/>
              </a:solidFill>
              <a:effectLst/>
              <a:latin typeface="Helvetica" pitchFamily="2" charset="0"/>
            </a:endParaRPr>
          </a:p>
          <a:p>
            <a:br>
              <a:rPr lang="en-US" sz="4000" dirty="0">
                <a:solidFill>
                  <a:schemeClr val="bg1"/>
                </a:solidFill>
                <a:effectLst/>
                <a:latin typeface="Helvetica" pitchFamily="2" charset="0"/>
              </a:rPr>
            </a:br>
            <a:endParaRPr lang="en-US" sz="4000" dirty="0">
              <a:solidFill>
                <a:schemeClr val="bg1"/>
              </a:solidFill>
              <a:latin typeface="Helvetica" pitchFamily="2" charset="0"/>
            </a:endParaRPr>
          </a:p>
          <a:p>
            <a:endParaRPr lang="en-US" sz="4000" dirty="0">
              <a:solidFill>
                <a:schemeClr val="bg1"/>
              </a:solidFill>
              <a:effectLst/>
              <a:latin typeface="Helvetica" pitchFamily="2" charset="0"/>
            </a:endParaRPr>
          </a:p>
          <a:p>
            <a:pPr algn="just"/>
            <a:br>
              <a:rPr lang="en-US" dirty="0">
                <a:solidFill>
                  <a:schemeClr val="bg1"/>
                </a:solidFill>
                <a:effectLst/>
                <a:latin typeface="Helvetica" pitchFamily="2" charset="0"/>
              </a:rPr>
            </a:br>
            <a:endParaRPr lang="en-US" dirty="0">
              <a:solidFill>
                <a:schemeClr val="bg1"/>
              </a:solidFill>
              <a:effectLst/>
              <a:latin typeface="Helvetica" pitchFamily="2" charset="0"/>
            </a:endParaRPr>
          </a:p>
          <a:p>
            <a:r>
              <a:rPr lang="en-US" dirty="0">
                <a:solidFill>
                  <a:schemeClr val="bg1"/>
                </a:solidFill>
                <a:effectLst/>
                <a:latin typeface="Calibri" panose="020F0502020204030204" pitchFamily="34" charset="0"/>
              </a:rPr>
              <a:t> </a:t>
            </a:r>
          </a:p>
        </p:txBody>
      </p:sp>
    </p:spTree>
    <p:extLst>
      <p:ext uri="{BB962C8B-B14F-4D97-AF65-F5344CB8AC3E}">
        <p14:creationId xmlns:p14="http://schemas.microsoft.com/office/powerpoint/2010/main" val="22293463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6BB59-74EC-D02E-8C8E-0734518D1B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6F4BAB-3827-3D80-FBC7-8B2BBFD7A1BD}"/>
              </a:ext>
            </a:extLst>
          </p:cNvPr>
          <p:cNvSpPr>
            <a:spLocks noGrp="1"/>
          </p:cNvSpPr>
          <p:nvPr>
            <p:ph type="ctrTitle"/>
          </p:nvPr>
        </p:nvSpPr>
        <p:spPr>
          <a:xfrm>
            <a:off x="0" y="238419"/>
            <a:ext cx="8637073" cy="569302"/>
          </a:xfrm>
        </p:spPr>
        <p:txBody>
          <a:bodyPr>
            <a:noAutofit/>
          </a:bodyPr>
          <a:lstStyle/>
          <a:p>
            <a:endParaRPr lang="en-US" sz="4000" dirty="0"/>
          </a:p>
        </p:txBody>
      </p:sp>
      <p:sp>
        <p:nvSpPr>
          <p:cNvPr id="3" name="Subtitle 2">
            <a:extLst>
              <a:ext uri="{FF2B5EF4-FFF2-40B4-BE49-F238E27FC236}">
                <a16:creationId xmlns:a16="http://schemas.microsoft.com/office/drawing/2014/main" id="{F6E6683B-5C60-378E-8BFC-AC3F5E822A2E}"/>
              </a:ext>
            </a:extLst>
          </p:cNvPr>
          <p:cNvSpPr>
            <a:spLocks noGrp="1"/>
          </p:cNvSpPr>
          <p:nvPr>
            <p:ph type="subTitle" idx="1"/>
          </p:nvPr>
        </p:nvSpPr>
        <p:spPr>
          <a:xfrm>
            <a:off x="152400" y="807722"/>
            <a:ext cx="11856720" cy="5151118"/>
          </a:xfrm>
        </p:spPr>
        <p:txBody>
          <a:bodyPr>
            <a:normAutofit/>
          </a:bodyPr>
          <a:lstStyle/>
          <a:p>
            <a:r>
              <a:rPr lang="en-US" sz="100" dirty="0"/>
              <a:t>      </a:t>
            </a:r>
          </a:p>
        </p:txBody>
      </p:sp>
      <p:graphicFrame>
        <p:nvGraphicFramePr>
          <p:cNvPr id="4" name="Table 3">
            <a:extLst>
              <a:ext uri="{FF2B5EF4-FFF2-40B4-BE49-F238E27FC236}">
                <a16:creationId xmlns:a16="http://schemas.microsoft.com/office/drawing/2014/main" id="{869B3ACE-070B-E30B-EC1F-1A81599ED34D}"/>
              </a:ext>
            </a:extLst>
          </p:cNvPr>
          <p:cNvGraphicFramePr>
            <a:graphicFrameLocks noGrp="1"/>
          </p:cNvGraphicFramePr>
          <p:nvPr>
            <p:extLst>
              <p:ext uri="{D42A27DB-BD31-4B8C-83A1-F6EECF244321}">
                <p14:modId xmlns:p14="http://schemas.microsoft.com/office/powerpoint/2010/main" val="2649396182"/>
              </p:ext>
            </p:extLst>
          </p:nvPr>
        </p:nvGraphicFramePr>
        <p:xfrm>
          <a:off x="0" y="0"/>
          <a:ext cx="12192000" cy="6870192"/>
        </p:xfrm>
        <a:graphic>
          <a:graphicData uri="http://schemas.openxmlformats.org/drawingml/2006/table">
            <a:tbl>
              <a:tblPr firstRow="1" firstCol="1" bandRow="1">
                <a:tableStyleId>{073A0DAA-6AF3-43AB-8588-CEC1D06C72B9}</a:tableStyleId>
              </a:tblPr>
              <a:tblGrid>
                <a:gridCol w="2852003">
                  <a:extLst>
                    <a:ext uri="{9D8B030D-6E8A-4147-A177-3AD203B41FA5}">
                      <a16:colId xmlns:a16="http://schemas.microsoft.com/office/drawing/2014/main" val="3045126090"/>
                    </a:ext>
                  </a:extLst>
                </a:gridCol>
                <a:gridCol w="6193127">
                  <a:extLst>
                    <a:ext uri="{9D8B030D-6E8A-4147-A177-3AD203B41FA5}">
                      <a16:colId xmlns:a16="http://schemas.microsoft.com/office/drawing/2014/main" val="465807504"/>
                    </a:ext>
                  </a:extLst>
                </a:gridCol>
                <a:gridCol w="3146870">
                  <a:extLst>
                    <a:ext uri="{9D8B030D-6E8A-4147-A177-3AD203B41FA5}">
                      <a16:colId xmlns:a16="http://schemas.microsoft.com/office/drawing/2014/main" val="719607598"/>
                    </a:ext>
                  </a:extLst>
                </a:gridCol>
              </a:tblGrid>
              <a:tr h="422549">
                <a:tc gridSpan="2">
                  <a:txBody>
                    <a:bodyPr/>
                    <a:lstStyle/>
                    <a:p>
                      <a:pPr marL="0" marR="0" algn="ctr">
                        <a:spcBef>
                          <a:spcPts val="0"/>
                        </a:spcBef>
                        <a:spcAft>
                          <a:spcPts val="0"/>
                        </a:spcAft>
                      </a:pPr>
                      <a:r>
                        <a:rPr lang="en-US" sz="3200" kern="100" dirty="0">
                          <a:effectLst/>
                        </a:rPr>
                        <a:t>2 Cor. 7:11 -- Genuine Repentance</a:t>
                      </a:r>
                      <a:endParaRPr lang="en-US" sz="3200" kern="100" dirty="0">
                        <a:effectLst/>
                        <a:latin typeface="Calibri" panose="020F0502020204030204" pitchFamily="34" charset="0"/>
                        <a:ea typeface="Aptos" panose="020B0004020202020204" pitchFamily="34" charset="0"/>
                      </a:endParaRPr>
                    </a:p>
                  </a:txBody>
                  <a:tcPr marL="50401" marR="50401" marT="0" marB="0"/>
                </a:tc>
                <a:tc hMerge="1">
                  <a:txBody>
                    <a:bodyPr/>
                    <a:lstStyle/>
                    <a:p>
                      <a:endParaRPr lang="en-US"/>
                    </a:p>
                  </a:txBody>
                  <a:tcPr/>
                </a:tc>
                <a:tc>
                  <a:txBody>
                    <a:bodyPr/>
                    <a:lstStyle/>
                    <a:p>
                      <a:pPr marL="0" marR="0" algn="ctr">
                        <a:spcBef>
                          <a:spcPts val="0"/>
                        </a:spcBef>
                        <a:spcAft>
                          <a:spcPts val="0"/>
                        </a:spcAft>
                      </a:pPr>
                      <a:r>
                        <a:rPr lang="en-US" sz="3200" kern="100" dirty="0">
                          <a:effectLst/>
                        </a:rPr>
                        <a:t>False</a:t>
                      </a:r>
                      <a:endParaRPr lang="en-US" sz="3200" kern="100" dirty="0">
                        <a:effectLst/>
                        <a:latin typeface="Calibri" panose="020F0502020204030204" pitchFamily="34" charset="0"/>
                        <a:ea typeface="Aptos" panose="020B0004020202020204" pitchFamily="34" charset="0"/>
                      </a:endParaRPr>
                    </a:p>
                  </a:txBody>
                  <a:tcPr marL="50401" marR="50401" marT="0" marB="0"/>
                </a:tc>
                <a:extLst>
                  <a:ext uri="{0D108BD9-81ED-4DB2-BD59-A6C34878D82A}">
                    <a16:rowId xmlns:a16="http://schemas.microsoft.com/office/drawing/2014/main" val="4163842536"/>
                  </a:ext>
                </a:extLst>
              </a:tr>
              <a:tr h="811666">
                <a:tc>
                  <a:txBody>
                    <a:bodyPr/>
                    <a:lstStyle/>
                    <a:p>
                      <a:pPr marL="0" marR="0" algn="l">
                        <a:spcBef>
                          <a:spcPts val="0"/>
                        </a:spcBef>
                        <a:spcAft>
                          <a:spcPts val="0"/>
                        </a:spcAft>
                      </a:pPr>
                      <a:r>
                        <a:rPr lang="en-US" sz="3200" kern="100" dirty="0">
                          <a:effectLst/>
                        </a:rPr>
                        <a:t>What earnestness</a:t>
                      </a:r>
                    </a:p>
                  </a:txBody>
                  <a:tcPr marL="0" marR="0" marT="0" marB="0"/>
                </a:tc>
                <a:tc>
                  <a:txBody>
                    <a:bodyPr/>
                    <a:lstStyle/>
                    <a:p>
                      <a:pPr marL="0" marR="0" algn="l">
                        <a:spcBef>
                          <a:spcPts val="0"/>
                        </a:spcBef>
                        <a:spcAft>
                          <a:spcPts val="0"/>
                        </a:spcAft>
                      </a:pPr>
                      <a:r>
                        <a:rPr lang="en-US" sz="3200" kern="100" dirty="0">
                          <a:effectLst/>
                        </a:rPr>
                        <a:t>“eagerness” “</a:t>
                      </a:r>
                      <a:r>
                        <a:rPr lang="en-US" sz="3200" u="sng" kern="100" dirty="0">
                          <a:effectLst/>
                        </a:rPr>
                        <a:t>swift</a:t>
                      </a:r>
                      <a:r>
                        <a:rPr lang="en-US" sz="3200" kern="100" dirty="0">
                          <a:effectLst/>
                        </a:rPr>
                        <a:t>ness of action” – </a:t>
                      </a:r>
                    </a:p>
                  </a:txBody>
                  <a:tcPr marL="0" marR="0" marT="0" marB="0"/>
                </a:tc>
                <a:tc>
                  <a:txBody>
                    <a:bodyPr/>
                    <a:lstStyle/>
                    <a:p>
                      <a:pPr marL="0" marR="0" algn="l">
                        <a:spcBef>
                          <a:spcPts val="0"/>
                        </a:spcBef>
                        <a:spcAft>
                          <a:spcPts val="0"/>
                        </a:spcAft>
                      </a:pPr>
                      <a:r>
                        <a:rPr lang="en-US" sz="3200" kern="100" dirty="0">
                          <a:effectLst/>
                        </a:rPr>
                        <a:t>Slow to act</a:t>
                      </a:r>
                    </a:p>
                  </a:txBody>
                  <a:tcPr marL="0" marR="0" marT="0" marB="0"/>
                </a:tc>
                <a:extLst>
                  <a:ext uri="{0D108BD9-81ED-4DB2-BD59-A6C34878D82A}">
                    <a16:rowId xmlns:a16="http://schemas.microsoft.com/office/drawing/2014/main" val="1408453256"/>
                  </a:ext>
                </a:extLst>
              </a:tr>
              <a:tr h="811666">
                <a:tc>
                  <a:txBody>
                    <a:bodyPr/>
                    <a:lstStyle/>
                    <a:p>
                      <a:pPr marL="0" marR="0" algn="l">
                        <a:spcBef>
                          <a:spcPts val="0"/>
                        </a:spcBef>
                        <a:spcAft>
                          <a:spcPts val="0"/>
                        </a:spcAft>
                      </a:pPr>
                      <a:r>
                        <a:rPr lang="en-US" sz="3200" kern="100" dirty="0">
                          <a:effectLst/>
                        </a:rPr>
                        <a:t>What vindication</a:t>
                      </a:r>
                    </a:p>
                  </a:txBody>
                  <a:tcPr marL="0" marR="0" marT="0" marB="0"/>
                </a:tc>
                <a:tc>
                  <a:txBody>
                    <a:bodyPr/>
                    <a:lstStyle/>
                    <a:p>
                      <a:pPr marL="0" marR="0" algn="l">
                        <a:spcBef>
                          <a:spcPts val="0"/>
                        </a:spcBef>
                        <a:spcAft>
                          <a:spcPts val="0"/>
                        </a:spcAft>
                      </a:pPr>
                      <a:r>
                        <a:rPr lang="en-US" sz="3200" u="sng" kern="100" dirty="0">
                          <a:effectLst/>
                        </a:rPr>
                        <a:t>sorrow that defended their heart</a:t>
                      </a:r>
                      <a:endParaRPr lang="en-US" sz="3200" kern="100" dirty="0">
                        <a:effectLst/>
                        <a:latin typeface="Calibri" panose="020F0502020204030204" pitchFamily="34" charset="0"/>
                        <a:ea typeface="Aptos" panose="020B0004020202020204" pitchFamily="34" charset="0"/>
                      </a:endParaRPr>
                    </a:p>
                  </a:txBody>
                  <a:tcPr marL="0" marR="0" marT="0" marB="0"/>
                </a:tc>
                <a:tc>
                  <a:txBody>
                    <a:bodyPr/>
                    <a:lstStyle/>
                    <a:p>
                      <a:pPr marL="0" marR="0" algn="l">
                        <a:spcBef>
                          <a:spcPts val="0"/>
                        </a:spcBef>
                        <a:spcAft>
                          <a:spcPts val="0"/>
                        </a:spcAft>
                      </a:pPr>
                      <a:r>
                        <a:rPr lang="en-US" sz="3200" kern="100" dirty="0">
                          <a:effectLst/>
                        </a:rPr>
                        <a:t>Unclear where the heart is at</a:t>
                      </a:r>
                      <a:endParaRPr lang="en-US" sz="3200" kern="100" dirty="0">
                        <a:effectLst/>
                        <a:latin typeface="Calibri" panose="020F0502020204030204" pitchFamily="34" charset="0"/>
                        <a:ea typeface="Aptos" panose="020B0004020202020204" pitchFamily="34" charset="0"/>
                      </a:endParaRPr>
                    </a:p>
                  </a:txBody>
                  <a:tcPr marL="0" marR="0" marT="0" marB="0"/>
                </a:tc>
                <a:extLst>
                  <a:ext uri="{0D108BD9-81ED-4DB2-BD59-A6C34878D82A}">
                    <a16:rowId xmlns:a16="http://schemas.microsoft.com/office/drawing/2014/main" val="1205191805"/>
                  </a:ext>
                </a:extLst>
              </a:tr>
              <a:tr h="1018032">
                <a:tc>
                  <a:txBody>
                    <a:bodyPr/>
                    <a:lstStyle/>
                    <a:p>
                      <a:pPr marL="0" marR="0" algn="l">
                        <a:spcBef>
                          <a:spcPts val="0"/>
                        </a:spcBef>
                        <a:spcAft>
                          <a:spcPts val="0"/>
                        </a:spcAft>
                      </a:pPr>
                      <a:r>
                        <a:rPr lang="en-US" sz="3200" kern="100" dirty="0">
                          <a:effectLst/>
                        </a:rPr>
                        <a:t>What Indignation</a:t>
                      </a:r>
                    </a:p>
                  </a:txBody>
                  <a:tcPr marL="0" marR="0" marT="0" marB="0"/>
                </a:tc>
                <a:tc>
                  <a:txBody>
                    <a:bodyPr/>
                    <a:lstStyle/>
                    <a:p>
                      <a:pPr marL="0" marR="0" algn="l">
                        <a:spcBef>
                          <a:spcPts val="0"/>
                        </a:spcBef>
                        <a:spcAft>
                          <a:spcPts val="0"/>
                        </a:spcAft>
                      </a:pPr>
                      <a:r>
                        <a:rPr lang="en-US" sz="3200" kern="100" dirty="0">
                          <a:effectLst/>
                        </a:rPr>
                        <a:t>“</a:t>
                      </a:r>
                      <a:r>
                        <a:rPr lang="en-US" sz="3200" u="sng" kern="100" dirty="0">
                          <a:effectLst/>
                        </a:rPr>
                        <a:t>anger</a:t>
                      </a:r>
                      <a:r>
                        <a:rPr lang="en-US" sz="3200" kern="100" dirty="0">
                          <a:effectLst/>
                        </a:rPr>
                        <a:t>” </a:t>
                      </a:r>
                      <a:r>
                        <a:rPr lang="en-US" sz="3200" u="sng" kern="100" dirty="0">
                          <a:effectLst/>
                        </a:rPr>
                        <a:t>over their sin</a:t>
                      </a:r>
                      <a:endParaRPr lang="en-US" sz="3200" kern="100" dirty="0">
                        <a:effectLst/>
                        <a:latin typeface="Calibri" panose="020F0502020204030204" pitchFamily="34" charset="0"/>
                        <a:ea typeface="Aptos" panose="020B0004020202020204" pitchFamily="34" charset="0"/>
                      </a:endParaRPr>
                    </a:p>
                  </a:txBody>
                  <a:tcPr marL="0" marR="0" marT="0" marB="0"/>
                </a:tc>
                <a:tc>
                  <a:txBody>
                    <a:bodyPr/>
                    <a:lstStyle/>
                    <a:p>
                      <a:pPr marL="0" marR="0" algn="l">
                        <a:spcBef>
                          <a:spcPts val="0"/>
                        </a:spcBef>
                        <a:spcAft>
                          <a:spcPts val="0"/>
                        </a:spcAft>
                      </a:pPr>
                      <a:r>
                        <a:rPr lang="en-US" sz="3200" kern="100">
                          <a:effectLst/>
                        </a:rPr>
                        <a:t>Hatred of the situation</a:t>
                      </a:r>
                      <a:endParaRPr lang="en-US" sz="3200" kern="100">
                        <a:effectLst/>
                        <a:latin typeface="Calibri" panose="020F0502020204030204" pitchFamily="34" charset="0"/>
                        <a:ea typeface="Aptos" panose="020B0004020202020204" pitchFamily="34" charset="0"/>
                      </a:endParaRPr>
                    </a:p>
                  </a:txBody>
                  <a:tcPr marL="0" marR="0" marT="0" marB="0"/>
                </a:tc>
                <a:extLst>
                  <a:ext uri="{0D108BD9-81ED-4DB2-BD59-A6C34878D82A}">
                    <a16:rowId xmlns:a16="http://schemas.microsoft.com/office/drawing/2014/main" val="3821766344"/>
                  </a:ext>
                </a:extLst>
              </a:tr>
              <a:tr h="348370">
                <a:tc>
                  <a:txBody>
                    <a:bodyPr/>
                    <a:lstStyle/>
                    <a:p>
                      <a:pPr marL="0" marR="0" algn="l">
                        <a:spcBef>
                          <a:spcPts val="0"/>
                        </a:spcBef>
                        <a:spcAft>
                          <a:spcPts val="0"/>
                        </a:spcAft>
                      </a:pPr>
                      <a:r>
                        <a:rPr lang="en-US" sz="3200" kern="100" dirty="0">
                          <a:effectLst/>
                        </a:rPr>
                        <a:t>What Fear</a:t>
                      </a:r>
                    </a:p>
                  </a:txBody>
                  <a:tcPr marL="0" marR="0" marT="0" marB="0"/>
                </a:tc>
                <a:tc>
                  <a:txBody>
                    <a:bodyPr/>
                    <a:lstStyle/>
                    <a:p>
                      <a:pPr marL="0" marR="0" algn="l">
                        <a:spcBef>
                          <a:spcPts val="0"/>
                        </a:spcBef>
                        <a:spcAft>
                          <a:spcPts val="0"/>
                        </a:spcAft>
                      </a:pPr>
                      <a:r>
                        <a:rPr lang="en-US" sz="3200" kern="100" dirty="0">
                          <a:effectLst/>
                        </a:rPr>
                        <a:t>“</a:t>
                      </a:r>
                      <a:r>
                        <a:rPr lang="en-US" sz="3200" u="sng" kern="100" dirty="0">
                          <a:effectLst/>
                        </a:rPr>
                        <a:t>reverence</a:t>
                      </a:r>
                      <a:r>
                        <a:rPr lang="en-US" sz="3200" kern="100" dirty="0">
                          <a:effectLst/>
                        </a:rPr>
                        <a:t>” they had </a:t>
                      </a:r>
                      <a:r>
                        <a:rPr lang="en-US" sz="3200" u="sng" kern="100" dirty="0">
                          <a:effectLst/>
                        </a:rPr>
                        <a:t>for the truth</a:t>
                      </a:r>
                      <a:endParaRPr lang="en-US" sz="3200" kern="100" dirty="0">
                        <a:effectLst/>
                        <a:latin typeface="Calibri" panose="020F0502020204030204" pitchFamily="34" charset="0"/>
                        <a:ea typeface="Aptos" panose="020B0004020202020204" pitchFamily="34" charset="0"/>
                      </a:endParaRPr>
                    </a:p>
                  </a:txBody>
                  <a:tcPr marL="0" marR="0" marT="0" marB="0"/>
                </a:tc>
                <a:tc>
                  <a:txBody>
                    <a:bodyPr/>
                    <a:lstStyle/>
                    <a:p>
                      <a:pPr marL="0" marR="0" algn="l">
                        <a:spcBef>
                          <a:spcPts val="0"/>
                        </a:spcBef>
                        <a:spcAft>
                          <a:spcPts val="0"/>
                        </a:spcAft>
                      </a:pPr>
                      <a:r>
                        <a:rPr lang="en-US" sz="3200" kern="100">
                          <a:effectLst/>
                        </a:rPr>
                        <a:t>Afraid of exposure</a:t>
                      </a:r>
                      <a:endParaRPr lang="en-US" sz="3200" kern="100">
                        <a:effectLst/>
                        <a:latin typeface="Calibri" panose="020F0502020204030204" pitchFamily="34" charset="0"/>
                        <a:ea typeface="Aptos" panose="020B0004020202020204" pitchFamily="34" charset="0"/>
                      </a:endParaRPr>
                    </a:p>
                  </a:txBody>
                  <a:tcPr marL="0" marR="0" marT="0" marB="0"/>
                </a:tc>
                <a:extLst>
                  <a:ext uri="{0D108BD9-81ED-4DB2-BD59-A6C34878D82A}">
                    <a16:rowId xmlns:a16="http://schemas.microsoft.com/office/drawing/2014/main" val="2463967977"/>
                  </a:ext>
                </a:extLst>
              </a:tr>
              <a:tr h="811666">
                <a:tc>
                  <a:txBody>
                    <a:bodyPr/>
                    <a:lstStyle/>
                    <a:p>
                      <a:pPr marL="0" marR="0" algn="l">
                        <a:spcBef>
                          <a:spcPts val="0"/>
                        </a:spcBef>
                        <a:spcAft>
                          <a:spcPts val="0"/>
                        </a:spcAft>
                      </a:pPr>
                      <a:r>
                        <a:rPr lang="en-US" sz="3200" kern="100">
                          <a:effectLst/>
                        </a:rPr>
                        <a:t>What Longing</a:t>
                      </a:r>
                    </a:p>
                    <a:p>
                      <a:pPr marL="0" marR="0" algn="l">
                        <a:spcBef>
                          <a:spcPts val="0"/>
                        </a:spcBef>
                        <a:spcAft>
                          <a:spcPts val="0"/>
                        </a:spcAft>
                      </a:pPr>
                      <a:r>
                        <a:rPr lang="en-US" sz="3200" kern="100">
                          <a:effectLst/>
                        </a:rPr>
                        <a:t> </a:t>
                      </a:r>
                      <a:endParaRPr lang="en-US" sz="3200" kern="100">
                        <a:effectLst/>
                        <a:latin typeface="Calibri" panose="020F0502020204030204" pitchFamily="34" charset="0"/>
                        <a:ea typeface="Aptos" panose="020B0004020202020204" pitchFamily="34" charset="0"/>
                      </a:endParaRPr>
                    </a:p>
                  </a:txBody>
                  <a:tcPr marL="0" marR="0" marT="0" marB="0"/>
                </a:tc>
                <a:tc>
                  <a:txBody>
                    <a:bodyPr/>
                    <a:lstStyle/>
                    <a:p>
                      <a:pPr marL="0" marR="0" algn="l">
                        <a:spcBef>
                          <a:spcPts val="0"/>
                        </a:spcBef>
                        <a:spcAft>
                          <a:spcPts val="0"/>
                        </a:spcAft>
                      </a:pPr>
                      <a:r>
                        <a:rPr lang="en-US" sz="3200" kern="100" dirty="0">
                          <a:effectLst/>
                        </a:rPr>
                        <a:t>“</a:t>
                      </a:r>
                      <a:r>
                        <a:rPr lang="en-US" sz="3200" u="sng" kern="100" dirty="0">
                          <a:effectLst/>
                        </a:rPr>
                        <a:t>deep desire</a:t>
                      </a:r>
                      <a:r>
                        <a:rPr lang="en-US" sz="3200" kern="100" dirty="0">
                          <a:effectLst/>
                        </a:rPr>
                        <a:t>” they had </a:t>
                      </a:r>
                      <a:r>
                        <a:rPr lang="en-US" sz="3200" u="sng" kern="100" dirty="0">
                          <a:effectLst/>
                        </a:rPr>
                        <a:t>to be restored</a:t>
                      </a:r>
                      <a:endParaRPr lang="en-US" sz="3200" kern="100" dirty="0">
                        <a:effectLst/>
                        <a:latin typeface="Calibri" panose="020F0502020204030204" pitchFamily="34" charset="0"/>
                        <a:ea typeface="Aptos" panose="020B0004020202020204" pitchFamily="34" charset="0"/>
                      </a:endParaRPr>
                    </a:p>
                  </a:txBody>
                  <a:tcPr marL="0" marR="0" marT="0" marB="0"/>
                </a:tc>
                <a:tc>
                  <a:txBody>
                    <a:bodyPr/>
                    <a:lstStyle/>
                    <a:p>
                      <a:pPr marL="0" marR="0" algn="l">
                        <a:spcBef>
                          <a:spcPts val="0"/>
                        </a:spcBef>
                        <a:spcAft>
                          <a:spcPts val="0"/>
                        </a:spcAft>
                      </a:pPr>
                      <a:r>
                        <a:rPr lang="en-US" sz="3200" kern="100" dirty="0">
                          <a:effectLst/>
                        </a:rPr>
                        <a:t>Doesn’t care about reconciling </a:t>
                      </a:r>
                      <a:endParaRPr lang="en-US" sz="3200" kern="100" dirty="0">
                        <a:effectLst/>
                        <a:latin typeface="Calibri" panose="020F0502020204030204" pitchFamily="34" charset="0"/>
                        <a:ea typeface="Aptos" panose="020B0004020202020204" pitchFamily="34" charset="0"/>
                      </a:endParaRPr>
                    </a:p>
                  </a:txBody>
                  <a:tcPr marL="0" marR="0" marT="0" marB="0"/>
                </a:tc>
                <a:extLst>
                  <a:ext uri="{0D108BD9-81ED-4DB2-BD59-A6C34878D82A}">
                    <a16:rowId xmlns:a16="http://schemas.microsoft.com/office/drawing/2014/main" val="1466266742"/>
                  </a:ext>
                </a:extLst>
              </a:tr>
              <a:tr h="811666">
                <a:tc>
                  <a:txBody>
                    <a:bodyPr/>
                    <a:lstStyle/>
                    <a:p>
                      <a:pPr marL="0" marR="0" algn="l">
                        <a:spcBef>
                          <a:spcPts val="0"/>
                        </a:spcBef>
                        <a:spcAft>
                          <a:spcPts val="0"/>
                        </a:spcAft>
                      </a:pPr>
                      <a:r>
                        <a:rPr lang="en-US" sz="3200" kern="100">
                          <a:effectLst/>
                        </a:rPr>
                        <a:t>What Zeal </a:t>
                      </a:r>
                    </a:p>
                    <a:p>
                      <a:pPr marL="0" marR="0" algn="l">
                        <a:spcBef>
                          <a:spcPts val="0"/>
                        </a:spcBef>
                        <a:spcAft>
                          <a:spcPts val="0"/>
                        </a:spcAft>
                      </a:pPr>
                      <a:r>
                        <a:rPr lang="en-US" sz="3200" kern="100">
                          <a:effectLst/>
                        </a:rPr>
                        <a:t> </a:t>
                      </a:r>
                      <a:endParaRPr lang="en-US" sz="3200" kern="100">
                        <a:effectLst/>
                        <a:latin typeface="Calibri" panose="020F0502020204030204" pitchFamily="34" charset="0"/>
                        <a:ea typeface="Aptos" panose="020B0004020202020204" pitchFamily="34" charset="0"/>
                      </a:endParaRPr>
                    </a:p>
                  </a:txBody>
                  <a:tcPr marL="0" marR="0" marT="0" marB="0"/>
                </a:tc>
                <a:tc>
                  <a:txBody>
                    <a:bodyPr/>
                    <a:lstStyle/>
                    <a:p>
                      <a:pPr marL="0" marR="0" algn="l">
                        <a:spcBef>
                          <a:spcPts val="0"/>
                        </a:spcBef>
                        <a:spcAft>
                          <a:spcPts val="0"/>
                        </a:spcAft>
                      </a:pPr>
                      <a:r>
                        <a:rPr lang="en-US" sz="3200" kern="100" dirty="0">
                          <a:effectLst/>
                        </a:rPr>
                        <a:t>“devoted” to Paul and had a </a:t>
                      </a:r>
                      <a:r>
                        <a:rPr lang="en-US" sz="3200" u="sng" kern="100" dirty="0">
                          <a:effectLst/>
                        </a:rPr>
                        <a:t>“deep concern” for him.</a:t>
                      </a:r>
                      <a:endParaRPr lang="en-US" sz="3200" kern="100" dirty="0">
                        <a:effectLst/>
                        <a:latin typeface="Calibri" panose="020F0502020204030204" pitchFamily="34" charset="0"/>
                        <a:ea typeface="Aptos" panose="020B0004020202020204" pitchFamily="34" charset="0"/>
                      </a:endParaRPr>
                    </a:p>
                  </a:txBody>
                  <a:tcPr marL="0" marR="0" marT="0" marB="0"/>
                </a:tc>
                <a:tc>
                  <a:txBody>
                    <a:bodyPr/>
                    <a:lstStyle/>
                    <a:p>
                      <a:pPr marL="0" marR="0" algn="l">
                        <a:spcBef>
                          <a:spcPts val="0"/>
                        </a:spcBef>
                        <a:spcAft>
                          <a:spcPts val="0"/>
                        </a:spcAft>
                      </a:pPr>
                      <a:r>
                        <a:rPr lang="en-US" sz="3200" kern="100" dirty="0">
                          <a:effectLst/>
                        </a:rPr>
                        <a:t>Only cares about himself</a:t>
                      </a:r>
                      <a:endParaRPr lang="en-US" sz="3200" kern="100" dirty="0">
                        <a:effectLst/>
                        <a:latin typeface="Calibri" panose="020F0502020204030204" pitchFamily="34" charset="0"/>
                        <a:ea typeface="Aptos" panose="020B0004020202020204" pitchFamily="34" charset="0"/>
                      </a:endParaRPr>
                    </a:p>
                  </a:txBody>
                  <a:tcPr marL="0" marR="0" marT="0" marB="0"/>
                </a:tc>
                <a:extLst>
                  <a:ext uri="{0D108BD9-81ED-4DB2-BD59-A6C34878D82A}">
                    <a16:rowId xmlns:a16="http://schemas.microsoft.com/office/drawing/2014/main" val="821933164"/>
                  </a:ext>
                </a:extLst>
              </a:tr>
              <a:tr h="845679">
                <a:tc>
                  <a:txBody>
                    <a:bodyPr/>
                    <a:lstStyle/>
                    <a:p>
                      <a:pPr marL="0" marR="0" algn="l">
                        <a:spcBef>
                          <a:spcPts val="0"/>
                        </a:spcBef>
                        <a:spcAft>
                          <a:spcPts val="0"/>
                        </a:spcAft>
                      </a:pPr>
                      <a:r>
                        <a:rPr lang="en-US" sz="3200" kern="100" dirty="0">
                          <a:effectLst/>
                        </a:rPr>
                        <a:t>What </a:t>
                      </a:r>
                      <a:r>
                        <a:rPr lang="en-US" sz="2800" kern="100" dirty="0">
                          <a:effectLst/>
                        </a:rPr>
                        <a:t>Avenging</a:t>
                      </a:r>
                      <a:r>
                        <a:rPr lang="en-US" sz="3200" kern="100" dirty="0">
                          <a:effectLst/>
                        </a:rPr>
                        <a:t> of  Wrong</a:t>
                      </a:r>
                    </a:p>
                  </a:txBody>
                  <a:tcPr marL="0" marR="0" marT="0" marB="0"/>
                </a:tc>
                <a:tc>
                  <a:txBody>
                    <a:bodyPr/>
                    <a:lstStyle/>
                    <a:p>
                      <a:pPr marL="0" marR="0" algn="l">
                        <a:spcBef>
                          <a:spcPts val="0"/>
                        </a:spcBef>
                        <a:spcAft>
                          <a:spcPts val="0"/>
                        </a:spcAft>
                      </a:pPr>
                      <a:r>
                        <a:rPr lang="en-US" sz="3200" kern="100" dirty="0">
                          <a:effectLst/>
                        </a:rPr>
                        <a:t>“doing justice” – </a:t>
                      </a:r>
                      <a:r>
                        <a:rPr lang="en-US" sz="3200" u="sng" kern="100" dirty="0">
                          <a:effectLst/>
                        </a:rPr>
                        <a:t>Making things right.</a:t>
                      </a:r>
                      <a:endParaRPr lang="en-US" sz="3200" kern="100" dirty="0">
                        <a:effectLst/>
                        <a:latin typeface="Calibri" panose="020F0502020204030204" pitchFamily="34" charset="0"/>
                        <a:ea typeface="Aptos" panose="020B0004020202020204" pitchFamily="34" charset="0"/>
                      </a:endParaRPr>
                    </a:p>
                  </a:txBody>
                  <a:tcPr marL="0" marR="0" marT="0" marB="0"/>
                </a:tc>
                <a:tc>
                  <a:txBody>
                    <a:bodyPr/>
                    <a:lstStyle/>
                    <a:p>
                      <a:pPr marL="0" marR="0" algn="l">
                        <a:spcBef>
                          <a:spcPts val="0"/>
                        </a:spcBef>
                        <a:spcAft>
                          <a:spcPts val="0"/>
                        </a:spcAft>
                      </a:pPr>
                      <a:r>
                        <a:rPr lang="en-US" sz="3200" kern="100" dirty="0">
                          <a:effectLst/>
                        </a:rPr>
                        <a:t>Desires that things appear to be right</a:t>
                      </a:r>
                      <a:endParaRPr lang="en-US" sz="3200" kern="100" dirty="0">
                        <a:effectLst/>
                        <a:latin typeface="Calibri" panose="020F0502020204030204" pitchFamily="34" charset="0"/>
                        <a:ea typeface="Aptos" panose="020B0004020202020204" pitchFamily="34" charset="0"/>
                      </a:endParaRPr>
                    </a:p>
                  </a:txBody>
                  <a:tcPr marL="0" marR="0" marT="0" marB="0"/>
                </a:tc>
                <a:extLst>
                  <a:ext uri="{0D108BD9-81ED-4DB2-BD59-A6C34878D82A}">
                    <a16:rowId xmlns:a16="http://schemas.microsoft.com/office/drawing/2014/main" val="2138624454"/>
                  </a:ext>
                </a:extLst>
              </a:tr>
            </a:tbl>
          </a:graphicData>
        </a:graphic>
      </p:graphicFrame>
    </p:spTree>
    <p:extLst>
      <p:ext uri="{BB962C8B-B14F-4D97-AF65-F5344CB8AC3E}">
        <p14:creationId xmlns:p14="http://schemas.microsoft.com/office/powerpoint/2010/main" val="3658066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874B1-52B9-45B4-15E7-BD32AF8630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CBD100-781A-CF26-5128-1C5797073384}"/>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B062F51F-DB0F-27AC-BD77-99EE9391B240}"/>
              </a:ext>
            </a:extLst>
          </p:cNvPr>
          <p:cNvSpPr>
            <a:spLocks noGrp="1"/>
          </p:cNvSpPr>
          <p:nvPr>
            <p:ph type="subTitle" idx="1"/>
          </p:nvPr>
        </p:nvSpPr>
        <p:spPr>
          <a:xfrm>
            <a:off x="152400" y="807722"/>
            <a:ext cx="11856720" cy="5151118"/>
          </a:xfrm>
        </p:spPr>
        <p:txBody>
          <a:bodyPr>
            <a:normAutofit fontScale="92500" lnSpcReduction="10000"/>
          </a:bodyPr>
          <a:lstStyle/>
          <a:p>
            <a:r>
              <a:rPr lang="en-US" sz="100" dirty="0"/>
              <a:t>       </a:t>
            </a:r>
          </a:p>
          <a:p>
            <a:pPr marL="400050" indent="-400050">
              <a:buAutoNum type="romanUcPeriod"/>
            </a:pPr>
            <a:r>
              <a:rPr lang="en-US" sz="3600" b="1" u="sng" dirty="0"/>
              <a:t>Reconciliation</a:t>
            </a:r>
            <a:r>
              <a:rPr lang="en-US" sz="3600" dirty="0"/>
              <a:t> over a conflict (</a:t>
            </a:r>
            <a:r>
              <a:rPr lang="en-US" sz="3600" dirty="0" err="1"/>
              <a:t>chs</a:t>
            </a:r>
            <a:r>
              <a:rPr lang="en-US" sz="3600" dirty="0"/>
              <a:t>. 1-7)</a:t>
            </a:r>
          </a:p>
          <a:p>
            <a:r>
              <a:rPr lang="en-US" sz="3600" dirty="0"/>
              <a:t> 	(The Great Digression – The Ministry – 2:14-7:4)</a:t>
            </a:r>
          </a:p>
          <a:p>
            <a:r>
              <a:rPr lang="en-US" sz="3600" dirty="0"/>
              <a:t>	(The Ministry’s Triumph, </a:t>
            </a:r>
            <a:r>
              <a:rPr lang="en-US" sz="3600" dirty="0" err="1"/>
              <a:t>Foundaton</a:t>
            </a:r>
            <a:r>
              <a:rPr lang="en-US" sz="3600" dirty="0"/>
              <a:t>, </a:t>
            </a:r>
          </a:p>
          <a:p>
            <a:r>
              <a:rPr lang="en-US" sz="3600" dirty="0"/>
              <a:t>	Trials, Motivation, Conduct,  and Affection)</a:t>
            </a:r>
          </a:p>
          <a:p>
            <a:endParaRPr lang="en-US" sz="3600" dirty="0"/>
          </a:p>
          <a:p>
            <a:pPr marL="400050" indent="-400050">
              <a:buAutoNum type="romanUcPeriod"/>
            </a:pPr>
            <a:r>
              <a:rPr lang="en-US" sz="3600" dirty="0"/>
              <a:t>Collection for the poor (</a:t>
            </a:r>
            <a:r>
              <a:rPr lang="en-US" sz="3600" dirty="0" err="1"/>
              <a:t>chs</a:t>
            </a:r>
            <a:r>
              <a:rPr lang="en-US" sz="3600" dirty="0"/>
              <a:t>. 8-9)</a:t>
            </a:r>
          </a:p>
          <a:p>
            <a:pPr marL="400050" indent="-400050">
              <a:buAutoNum type="romanUcPeriod"/>
            </a:pPr>
            <a:r>
              <a:rPr lang="en-US" sz="3600" dirty="0"/>
              <a:t>Apostolic Authority (</a:t>
            </a:r>
            <a:r>
              <a:rPr lang="en-US" sz="3600" dirty="0" err="1"/>
              <a:t>Chs</a:t>
            </a:r>
            <a:r>
              <a:rPr lang="en-US" sz="3600" dirty="0"/>
              <a:t>. 10-13)</a:t>
            </a:r>
          </a:p>
        </p:txBody>
      </p:sp>
    </p:spTree>
    <p:extLst>
      <p:ext uri="{BB962C8B-B14F-4D97-AF65-F5344CB8AC3E}">
        <p14:creationId xmlns:p14="http://schemas.microsoft.com/office/powerpoint/2010/main" val="1943597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43FA7-D106-B96B-9D48-B2F06E7A7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923E2-03ED-64A0-C043-65615D3FB238}"/>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4D35ACE2-4BAF-B79A-A4E5-5B90534309BB}"/>
              </a:ext>
            </a:extLst>
          </p:cNvPr>
          <p:cNvSpPr>
            <a:spLocks noGrp="1"/>
          </p:cNvSpPr>
          <p:nvPr>
            <p:ph type="subTitle" idx="1"/>
          </p:nvPr>
        </p:nvSpPr>
        <p:spPr>
          <a:xfrm>
            <a:off x="152400" y="807722"/>
            <a:ext cx="11856720" cy="5151118"/>
          </a:xfrm>
        </p:spPr>
        <p:txBody>
          <a:bodyPr/>
          <a:lstStyle/>
          <a:p>
            <a:r>
              <a:rPr lang="en-US" sz="800" dirty="0"/>
              <a:t>  </a:t>
            </a:r>
          </a:p>
          <a:p>
            <a:pPr marL="400050" indent="-400050">
              <a:buAutoNum type="romanUcPeriod"/>
            </a:pPr>
            <a:r>
              <a:rPr lang="en-US" sz="3600" dirty="0"/>
              <a:t>Reconciliation over a conflict (</a:t>
            </a:r>
            <a:r>
              <a:rPr lang="en-US" sz="3600" dirty="0" err="1"/>
              <a:t>chs</a:t>
            </a:r>
            <a:r>
              <a:rPr lang="en-US" sz="3600" dirty="0"/>
              <a:t>. 1-7)</a:t>
            </a:r>
          </a:p>
          <a:p>
            <a:pPr marL="400050" indent="-400050">
              <a:buAutoNum type="romanUcPeriod"/>
            </a:pPr>
            <a:r>
              <a:rPr lang="en-US" sz="3600" dirty="0"/>
              <a:t>Collection for the poor (</a:t>
            </a:r>
            <a:r>
              <a:rPr lang="en-US" sz="3600" dirty="0" err="1"/>
              <a:t>chs</a:t>
            </a:r>
            <a:r>
              <a:rPr lang="en-US" sz="3600" dirty="0"/>
              <a:t>. 8-9)</a:t>
            </a:r>
          </a:p>
          <a:p>
            <a:pPr marL="400050" indent="-400050">
              <a:buAutoNum type="romanUcPeriod"/>
            </a:pPr>
            <a:r>
              <a:rPr lang="en-US" sz="3600" dirty="0"/>
              <a:t>Apostolic Authority (</a:t>
            </a:r>
            <a:r>
              <a:rPr lang="en-US" sz="3600" dirty="0" err="1"/>
              <a:t>Chs</a:t>
            </a:r>
            <a:r>
              <a:rPr lang="en-US" sz="3600" dirty="0"/>
              <a:t>. 10-13)</a:t>
            </a:r>
          </a:p>
        </p:txBody>
      </p:sp>
    </p:spTree>
    <p:extLst>
      <p:ext uri="{BB962C8B-B14F-4D97-AF65-F5344CB8AC3E}">
        <p14:creationId xmlns:p14="http://schemas.microsoft.com/office/powerpoint/2010/main" val="1290182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0A108-DBF9-DFE2-3EC1-7CD35094D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12EEE5-D83F-0E52-9208-6D56CBFB2C84}"/>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58360067-B513-FC23-5089-BAD2E86BBCB6}"/>
              </a:ext>
            </a:extLst>
          </p:cNvPr>
          <p:cNvSpPr>
            <a:spLocks noGrp="1"/>
          </p:cNvSpPr>
          <p:nvPr>
            <p:ph type="subTitle" idx="1"/>
          </p:nvPr>
        </p:nvSpPr>
        <p:spPr>
          <a:xfrm>
            <a:off x="152400" y="807722"/>
            <a:ext cx="11856720" cy="5151118"/>
          </a:xfrm>
        </p:spPr>
        <p:txBody>
          <a:bodyPr>
            <a:normAutofit/>
          </a:bodyPr>
          <a:lstStyle/>
          <a:p>
            <a:r>
              <a:rPr lang="en-US" sz="100" dirty="0"/>
              <a:t>       </a:t>
            </a:r>
          </a:p>
          <a:p>
            <a:r>
              <a:rPr lang="en-US" sz="3600" dirty="0"/>
              <a:t>	</a:t>
            </a:r>
          </a:p>
        </p:txBody>
      </p:sp>
    </p:spTree>
    <p:extLst>
      <p:ext uri="{BB962C8B-B14F-4D97-AF65-F5344CB8AC3E}">
        <p14:creationId xmlns:p14="http://schemas.microsoft.com/office/powerpoint/2010/main" val="4254275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F7448-0B8B-5039-6042-9E8AD6C87B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2CCFC-1C41-B5A2-BE29-C8DCC7CD1436}"/>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AD07A0A1-77E8-B808-287A-26037EB7DDEE}"/>
              </a:ext>
            </a:extLst>
          </p:cNvPr>
          <p:cNvSpPr>
            <a:spLocks noGrp="1"/>
          </p:cNvSpPr>
          <p:nvPr>
            <p:ph type="subTitle" idx="1"/>
          </p:nvPr>
        </p:nvSpPr>
        <p:spPr>
          <a:xfrm>
            <a:off x="152400" y="807722"/>
            <a:ext cx="11856720" cy="5151118"/>
          </a:xfrm>
        </p:spPr>
        <p:txBody>
          <a:bodyPr>
            <a:normAutofit/>
          </a:bodyPr>
          <a:lstStyle/>
          <a:p>
            <a:r>
              <a:rPr lang="en-US" sz="100" dirty="0"/>
              <a:t>       </a:t>
            </a:r>
          </a:p>
          <a:p>
            <a:pPr marL="742950" indent="-742950">
              <a:buAutoNum type="alphaUcPeriod"/>
            </a:pPr>
            <a:r>
              <a:rPr lang="en-US" sz="3600" dirty="0"/>
              <a:t>The Pattern For Giving (8:1-9)</a:t>
            </a:r>
          </a:p>
          <a:p>
            <a:r>
              <a:rPr lang="en-US" sz="3600" dirty="0"/>
              <a:t>	</a:t>
            </a:r>
          </a:p>
        </p:txBody>
      </p:sp>
    </p:spTree>
    <p:extLst>
      <p:ext uri="{BB962C8B-B14F-4D97-AF65-F5344CB8AC3E}">
        <p14:creationId xmlns:p14="http://schemas.microsoft.com/office/powerpoint/2010/main" val="30521110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45F99-07ED-49A6-074F-80FC6FD525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53D380-8454-3702-4498-1B083976FA48}"/>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713133FB-AFA9-752D-D0B1-660A945AAA74}"/>
              </a:ext>
            </a:extLst>
          </p:cNvPr>
          <p:cNvSpPr>
            <a:spLocks noGrp="1"/>
          </p:cNvSpPr>
          <p:nvPr>
            <p:ph type="subTitle" idx="1"/>
          </p:nvPr>
        </p:nvSpPr>
        <p:spPr>
          <a:xfrm>
            <a:off x="152400" y="807722"/>
            <a:ext cx="11856720" cy="5151118"/>
          </a:xfrm>
        </p:spPr>
        <p:txBody>
          <a:bodyPr>
            <a:normAutofit/>
          </a:bodyPr>
          <a:lstStyle/>
          <a:p>
            <a:r>
              <a:rPr lang="en-US" sz="100" dirty="0"/>
              <a:t>       </a:t>
            </a:r>
          </a:p>
          <a:p>
            <a:pPr marL="742950" indent="-742950">
              <a:buAutoNum type="alphaUcPeriod"/>
            </a:pPr>
            <a:r>
              <a:rPr lang="en-US" sz="3600" dirty="0"/>
              <a:t>The Pattern For Giving (8:1-9)</a:t>
            </a:r>
          </a:p>
          <a:p>
            <a:pPr marL="742950" indent="-742950">
              <a:buAutoNum type="alphaUcPeriod"/>
            </a:pPr>
            <a:r>
              <a:rPr lang="en-US" sz="3600" dirty="0"/>
              <a:t>The Purpose of Giving (8:10-15)</a:t>
            </a:r>
          </a:p>
          <a:p>
            <a:r>
              <a:rPr lang="en-US" sz="3600" dirty="0"/>
              <a:t>	</a:t>
            </a:r>
          </a:p>
        </p:txBody>
      </p:sp>
    </p:spTree>
    <p:extLst>
      <p:ext uri="{BB962C8B-B14F-4D97-AF65-F5344CB8AC3E}">
        <p14:creationId xmlns:p14="http://schemas.microsoft.com/office/powerpoint/2010/main" val="4262092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2E5CC-7E16-FCE9-1255-B8BF48E52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FE472-207F-EB85-0538-B9262C14D9BF}"/>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B3297D3B-612F-1DDC-3044-3FA57FCC62F2}"/>
              </a:ext>
            </a:extLst>
          </p:cNvPr>
          <p:cNvSpPr>
            <a:spLocks noGrp="1"/>
          </p:cNvSpPr>
          <p:nvPr>
            <p:ph type="subTitle" idx="1"/>
          </p:nvPr>
        </p:nvSpPr>
        <p:spPr>
          <a:xfrm>
            <a:off x="152400" y="807722"/>
            <a:ext cx="11856720" cy="5151118"/>
          </a:xfrm>
        </p:spPr>
        <p:txBody>
          <a:bodyPr>
            <a:normAutofit/>
          </a:bodyPr>
          <a:lstStyle/>
          <a:p>
            <a:r>
              <a:rPr lang="en-US" sz="100" dirty="0"/>
              <a:t>       </a:t>
            </a:r>
          </a:p>
          <a:p>
            <a:pPr marL="742950" indent="-742950">
              <a:buAutoNum type="alphaUcPeriod"/>
            </a:pPr>
            <a:r>
              <a:rPr lang="en-US" sz="3600" dirty="0"/>
              <a:t>The Pattern For Giving (8:1-9)</a:t>
            </a:r>
          </a:p>
          <a:p>
            <a:pPr marL="742950" indent="-742950">
              <a:buAutoNum type="alphaUcPeriod"/>
            </a:pPr>
            <a:r>
              <a:rPr lang="en-US" sz="3600" dirty="0"/>
              <a:t>The Purpose of Giving (8:10-15)</a:t>
            </a:r>
          </a:p>
          <a:p>
            <a:pPr marL="742950" indent="-742950">
              <a:buAutoNum type="alphaUcPeriod"/>
            </a:pPr>
            <a:r>
              <a:rPr lang="en-US" sz="3600" dirty="0"/>
              <a:t>The Procedures of Giving (8:16-9:5)</a:t>
            </a:r>
          </a:p>
          <a:p>
            <a:r>
              <a:rPr lang="en-US" sz="3600" dirty="0"/>
              <a:t>	</a:t>
            </a:r>
          </a:p>
        </p:txBody>
      </p:sp>
    </p:spTree>
    <p:extLst>
      <p:ext uri="{BB962C8B-B14F-4D97-AF65-F5344CB8AC3E}">
        <p14:creationId xmlns:p14="http://schemas.microsoft.com/office/powerpoint/2010/main" val="12644582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C6F32-8859-F4DD-3F4C-E45F22F5E8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9803C-56C8-7071-54DF-D67715E3E08C}"/>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B7D8111C-649A-450B-0FA7-89CB0AE23B5B}"/>
              </a:ext>
            </a:extLst>
          </p:cNvPr>
          <p:cNvSpPr>
            <a:spLocks noGrp="1"/>
          </p:cNvSpPr>
          <p:nvPr>
            <p:ph type="subTitle" idx="1"/>
          </p:nvPr>
        </p:nvSpPr>
        <p:spPr>
          <a:xfrm>
            <a:off x="152400" y="807722"/>
            <a:ext cx="11856720" cy="5151118"/>
          </a:xfrm>
        </p:spPr>
        <p:txBody>
          <a:bodyPr>
            <a:normAutofit/>
          </a:bodyPr>
          <a:lstStyle/>
          <a:p>
            <a:r>
              <a:rPr lang="en-US" sz="100" dirty="0"/>
              <a:t>       </a:t>
            </a:r>
          </a:p>
          <a:p>
            <a:pPr marL="742950" indent="-742950">
              <a:buAutoNum type="alphaUcPeriod"/>
            </a:pPr>
            <a:r>
              <a:rPr lang="en-US" sz="3600" dirty="0"/>
              <a:t>The Pattern For Giving (8:1-9)</a:t>
            </a:r>
          </a:p>
          <a:p>
            <a:pPr marL="742950" indent="-742950">
              <a:buAutoNum type="alphaUcPeriod"/>
            </a:pPr>
            <a:r>
              <a:rPr lang="en-US" sz="3600" dirty="0"/>
              <a:t>The Purpose of Giving (8:10-15)</a:t>
            </a:r>
          </a:p>
          <a:p>
            <a:pPr marL="742950" indent="-742950">
              <a:buAutoNum type="alphaUcPeriod"/>
            </a:pPr>
            <a:r>
              <a:rPr lang="en-US" sz="3600" dirty="0"/>
              <a:t>The Procedures of Giving (8:16-9:5)</a:t>
            </a:r>
          </a:p>
          <a:p>
            <a:pPr marL="742950" indent="-742950">
              <a:buAutoNum type="alphaUcPeriod"/>
            </a:pPr>
            <a:r>
              <a:rPr lang="en-US" sz="3600" dirty="0"/>
              <a:t>The Promise of Giving (9:6-15)</a:t>
            </a:r>
          </a:p>
          <a:p>
            <a:r>
              <a:rPr lang="en-US" sz="3600" dirty="0"/>
              <a:t> 	</a:t>
            </a:r>
          </a:p>
        </p:txBody>
      </p:sp>
      <p:sp>
        <p:nvSpPr>
          <p:cNvPr id="4" name="Title 1">
            <a:extLst>
              <a:ext uri="{FF2B5EF4-FFF2-40B4-BE49-F238E27FC236}">
                <a16:creationId xmlns:a16="http://schemas.microsoft.com/office/drawing/2014/main" id="{C250124D-04AD-D829-7691-B51C061E5FEA}"/>
              </a:ext>
            </a:extLst>
          </p:cNvPr>
          <p:cNvSpPr txBox="1">
            <a:spLocks/>
          </p:cNvSpPr>
          <p:nvPr/>
        </p:nvSpPr>
        <p:spPr>
          <a:xfrm>
            <a:off x="353568" y="6288698"/>
            <a:ext cx="10222992" cy="569302"/>
          </a:xfrm>
          <a:prstGeom prst="rect">
            <a:avLst/>
          </a:prstGeom>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all">
                <a:solidFill>
                  <a:schemeClr val="tx1"/>
                </a:solidFill>
                <a:effectLst/>
                <a:latin typeface="+mj-lt"/>
                <a:ea typeface="+mj-ea"/>
                <a:cs typeface="+mj-cs"/>
              </a:defRPr>
            </a:lvl1pPr>
          </a:lstStyle>
          <a:p>
            <a:r>
              <a:rPr lang="en-US" sz="2000" dirty="0">
                <a:solidFill>
                  <a:schemeClr val="bg1"/>
                </a:solidFill>
              </a:rPr>
              <a:t>Outline from the MacArthur Study Bible</a:t>
            </a:r>
          </a:p>
        </p:txBody>
      </p:sp>
    </p:spTree>
    <p:extLst>
      <p:ext uri="{BB962C8B-B14F-4D97-AF65-F5344CB8AC3E}">
        <p14:creationId xmlns:p14="http://schemas.microsoft.com/office/powerpoint/2010/main" val="5932736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12806-8FA2-2E6A-4A31-CA1A1286A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EE113-63A1-39EC-6A02-EEE6A827A548}"/>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D6047555-AFC2-C17F-FF1A-3E1289B7B946}"/>
              </a:ext>
            </a:extLst>
          </p:cNvPr>
          <p:cNvSpPr>
            <a:spLocks noGrp="1"/>
          </p:cNvSpPr>
          <p:nvPr>
            <p:ph type="subTitle" idx="1"/>
          </p:nvPr>
        </p:nvSpPr>
        <p:spPr>
          <a:xfrm>
            <a:off x="152400" y="807722"/>
            <a:ext cx="12039600" cy="6050278"/>
          </a:xfrm>
        </p:spPr>
        <p:txBody>
          <a:bodyPr>
            <a:normAutofit fontScale="32500" lnSpcReduction="20000"/>
          </a:bodyPr>
          <a:lstStyle/>
          <a:p>
            <a:r>
              <a:rPr lang="en-US" sz="100" dirty="0"/>
              <a:t>       </a:t>
            </a:r>
          </a:p>
          <a:p>
            <a:pPr marL="742950" indent="-742950">
              <a:buAutoNum type="alphaUcPeriod"/>
            </a:pPr>
            <a:r>
              <a:rPr lang="en-US" sz="9800" dirty="0"/>
              <a:t>The Pattern For Giving (8:1-9)</a:t>
            </a:r>
          </a:p>
          <a:p>
            <a:r>
              <a:rPr lang="en-US" sz="9800" dirty="0"/>
              <a:t>2 Cor. 8:</a:t>
            </a:r>
            <a:r>
              <a:rPr lang="en-US" sz="9800" b="1" dirty="0">
                <a:effectLst/>
                <a:latin typeface="Helvetica" pitchFamily="2" charset="0"/>
              </a:rPr>
              <a:t>1</a:t>
            </a:r>
            <a:r>
              <a:rPr lang="en-US" sz="9800" dirty="0">
                <a:effectLst/>
                <a:latin typeface="Helvetica" pitchFamily="2" charset="0"/>
              </a:rPr>
              <a:t> Now brothers, we make known to you the grace of God which has been given in the churches of Macedonia, that in a great testing by affliction their abundance of joy and their deep poverty abounded unto the richness of their generosity. For I testify that according to their ability, and beyond their ability, </a:t>
            </a:r>
            <a:r>
              <a:rPr lang="en-US" sz="9800" i="1" dirty="0">
                <a:effectLst/>
                <a:latin typeface="Helvetica" pitchFamily="2" charset="0"/>
              </a:rPr>
              <a:t>they gave</a:t>
            </a:r>
            <a:r>
              <a:rPr lang="en-US" sz="9800" dirty="0">
                <a:effectLst/>
                <a:latin typeface="Helvetica" pitchFamily="2" charset="0"/>
              </a:rPr>
              <a:t> of their own accord, begging us with much urging for the grace of sharing in the ministry to the saints,</a:t>
            </a:r>
          </a:p>
        </p:txBody>
      </p:sp>
    </p:spTree>
    <p:extLst>
      <p:ext uri="{BB962C8B-B14F-4D97-AF65-F5344CB8AC3E}">
        <p14:creationId xmlns:p14="http://schemas.microsoft.com/office/powerpoint/2010/main" val="14637801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59752-0523-ED28-BC8B-B8049E94A3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1E801-7F1B-AC5B-63ED-EC1E0C54CE03}"/>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8E7199BE-1AE2-E51A-056B-14FC4E0318C6}"/>
              </a:ext>
            </a:extLst>
          </p:cNvPr>
          <p:cNvSpPr>
            <a:spLocks noGrp="1"/>
          </p:cNvSpPr>
          <p:nvPr>
            <p:ph type="subTitle" idx="1"/>
          </p:nvPr>
        </p:nvSpPr>
        <p:spPr>
          <a:xfrm>
            <a:off x="152400" y="807722"/>
            <a:ext cx="11856720" cy="5151118"/>
          </a:xfrm>
        </p:spPr>
        <p:txBody>
          <a:bodyPr>
            <a:normAutofit fontScale="92500" lnSpcReduction="10000"/>
          </a:bodyPr>
          <a:lstStyle/>
          <a:p>
            <a:r>
              <a:rPr lang="en-US" sz="100" dirty="0"/>
              <a:t>       </a:t>
            </a:r>
          </a:p>
          <a:p>
            <a:pPr marL="742950" indent="-742950">
              <a:buAutoNum type="alphaUcPeriod"/>
            </a:pPr>
            <a:r>
              <a:rPr lang="en-US" sz="3600" dirty="0"/>
              <a:t>The Pattern For Giving (8:1-9)</a:t>
            </a:r>
          </a:p>
          <a:p>
            <a:pPr marL="742950" indent="-742950">
              <a:buAutoNum type="alphaUcPeriod"/>
            </a:pPr>
            <a:r>
              <a:rPr lang="en-US" sz="3600" dirty="0"/>
              <a:t>The Purpose of Giving (8:10-15)</a:t>
            </a:r>
          </a:p>
          <a:p>
            <a:pPr algn="just"/>
            <a:r>
              <a:rPr lang="en-US" sz="3600" dirty="0">
                <a:effectLst/>
                <a:latin typeface="Helvetica" pitchFamily="2" charset="0"/>
              </a:rPr>
              <a:t>2 Cor. 8:13-14 For </a:t>
            </a:r>
            <a:r>
              <a:rPr lang="en-US" sz="3600" i="1" dirty="0">
                <a:effectLst/>
                <a:latin typeface="Helvetica" pitchFamily="2" charset="0"/>
              </a:rPr>
              <a:t>this</a:t>
            </a:r>
            <a:r>
              <a:rPr lang="en-US" sz="3600" dirty="0">
                <a:effectLst/>
                <a:latin typeface="Helvetica" pitchFamily="2" charset="0"/>
              </a:rPr>
              <a:t> is not for the relief of others </a:t>
            </a:r>
            <a:r>
              <a:rPr lang="en-US" sz="3600" i="1" dirty="0">
                <a:effectLst/>
                <a:latin typeface="Helvetica" pitchFamily="2" charset="0"/>
              </a:rPr>
              <a:t>and</a:t>
            </a:r>
            <a:r>
              <a:rPr lang="en-US" sz="3600" dirty="0">
                <a:effectLst/>
                <a:latin typeface="Helvetica" pitchFamily="2" charset="0"/>
              </a:rPr>
              <a:t> for your affliction, but by way of equality—at this present time your abundance </a:t>
            </a:r>
            <a:r>
              <a:rPr lang="en-US" sz="3600" i="1" dirty="0">
                <a:effectLst/>
                <a:latin typeface="Helvetica" pitchFamily="2" charset="0"/>
              </a:rPr>
              <a:t>being a supply</a:t>
            </a:r>
            <a:r>
              <a:rPr lang="en-US" sz="3600" dirty="0">
                <a:effectLst/>
                <a:latin typeface="Helvetica" pitchFamily="2" charset="0"/>
              </a:rPr>
              <a:t> for their need, so that their abundance also may become </a:t>
            </a:r>
            <a:r>
              <a:rPr lang="en-US" sz="3600" i="1" dirty="0">
                <a:effectLst/>
                <a:latin typeface="Helvetica" pitchFamily="2" charset="0"/>
              </a:rPr>
              <a:t>a supply</a:t>
            </a:r>
            <a:r>
              <a:rPr lang="en-US" sz="3600" dirty="0">
                <a:effectLst/>
                <a:latin typeface="Helvetica" pitchFamily="2" charset="0"/>
              </a:rPr>
              <a:t> for your need, that there may be equality. </a:t>
            </a:r>
          </a:p>
          <a:p>
            <a:pPr algn="just"/>
            <a:endParaRPr lang="en-US" sz="3600" dirty="0">
              <a:effectLst/>
              <a:latin typeface="Helvetica" pitchFamily="2" charset="0"/>
            </a:endParaRPr>
          </a:p>
        </p:txBody>
      </p:sp>
    </p:spTree>
    <p:extLst>
      <p:ext uri="{BB962C8B-B14F-4D97-AF65-F5344CB8AC3E}">
        <p14:creationId xmlns:p14="http://schemas.microsoft.com/office/powerpoint/2010/main" val="41358520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4A0D9-80B8-6328-22CF-981AA7F402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E9DA7-615F-B6FD-C080-AD2674D4A599}"/>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A30E023C-D6B1-11E7-7B04-C7C347BBC837}"/>
              </a:ext>
            </a:extLst>
          </p:cNvPr>
          <p:cNvSpPr>
            <a:spLocks noGrp="1"/>
          </p:cNvSpPr>
          <p:nvPr>
            <p:ph type="subTitle" idx="1"/>
          </p:nvPr>
        </p:nvSpPr>
        <p:spPr>
          <a:xfrm>
            <a:off x="152400" y="807722"/>
            <a:ext cx="11856720" cy="5151118"/>
          </a:xfrm>
        </p:spPr>
        <p:txBody>
          <a:bodyPr>
            <a:normAutofit fontScale="77500" lnSpcReduction="20000"/>
          </a:bodyPr>
          <a:lstStyle/>
          <a:p>
            <a:r>
              <a:rPr lang="en-US" sz="100" dirty="0"/>
              <a:t>       </a:t>
            </a:r>
          </a:p>
          <a:p>
            <a:pPr marL="742950" indent="-742950">
              <a:buAutoNum type="alphaUcPeriod"/>
            </a:pPr>
            <a:r>
              <a:rPr lang="en-US" sz="3600" dirty="0"/>
              <a:t>The Pattern For Giving (8:1-9)</a:t>
            </a:r>
          </a:p>
          <a:p>
            <a:pPr marL="742950" indent="-742950">
              <a:buAutoNum type="alphaUcPeriod"/>
            </a:pPr>
            <a:r>
              <a:rPr lang="en-US" sz="3600" dirty="0"/>
              <a:t>The Purpose of Giving (8:10-15)</a:t>
            </a:r>
          </a:p>
          <a:p>
            <a:pPr marL="742950" indent="-742950">
              <a:buAutoNum type="alphaUcPeriod"/>
            </a:pPr>
            <a:r>
              <a:rPr lang="en-US" sz="3600" dirty="0"/>
              <a:t>The Procedures of Giving (8:16-9:5)</a:t>
            </a:r>
          </a:p>
          <a:p>
            <a:r>
              <a:rPr lang="en-US" sz="2600" dirty="0"/>
              <a:t>  </a:t>
            </a:r>
          </a:p>
          <a:p>
            <a:r>
              <a:rPr lang="en-US" sz="3600" dirty="0">
                <a:effectLst/>
                <a:latin typeface="Helvetica" pitchFamily="2" charset="0"/>
              </a:rPr>
              <a:t>2 Cor. </a:t>
            </a:r>
            <a:r>
              <a:rPr lang="en-US" sz="3600" dirty="0">
                <a:latin typeface="Helvetica" pitchFamily="2" charset="0"/>
              </a:rPr>
              <a:t>9:</a:t>
            </a:r>
            <a:r>
              <a:rPr lang="en-US" sz="3600" dirty="0">
                <a:effectLst/>
                <a:latin typeface="Helvetica" pitchFamily="2" charset="0"/>
              </a:rPr>
              <a:t>5 So I regarded it necessary to encourage the brothers that they would go on ahead to you and arrange beforehand your previously promised blessing, so that the same would be ready as a blessing and not as a begrudging obligation. </a:t>
            </a:r>
          </a:p>
          <a:p>
            <a:endParaRPr lang="en-US" sz="3600" dirty="0"/>
          </a:p>
        </p:txBody>
      </p:sp>
    </p:spTree>
    <p:extLst>
      <p:ext uri="{BB962C8B-B14F-4D97-AF65-F5344CB8AC3E}">
        <p14:creationId xmlns:p14="http://schemas.microsoft.com/office/powerpoint/2010/main" val="16822050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08F41-B85E-EC50-8BC8-48E897E88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E6BB0B-6C16-BF33-3A56-BA2EE6F749DF}"/>
              </a:ext>
            </a:extLst>
          </p:cNvPr>
          <p:cNvSpPr>
            <a:spLocks noGrp="1"/>
          </p:cNvSpPr>
          <p:nvPr>
            <p:ph type="ctrTitle"/>
          </p:nvPr>
        </p:nvSpPr>
        <p:spPr>
          <a:xfrm>
            <a:off x="0" y="238419"/>
            <a:ext cx="10222992" cy="569302"/>
          </a:xfrm>
        </p:spPr>
        <p:txBody>
          <a:bodyPr>
            <a:noAutofit/>
          </a:bodyPr>
          <a:lstStyle/>
          <a:p>
            <a:r>
              <a:rPr lang="en-US" sz="4000" dirty="0"/>
              <a:t>II. Collection for the Poor (</a:t>
            </a:r>
            <a:r>
              <a:rPr lang="en-US" sz="4000" dirty="0" err="1"/>
              <a:t>Chs</a:t>
            </a:r>
            <a:r>
              <a:rPr lang="en-US" sz="4000" dirty="0"/>
              <a:t>. 8-9):</a:t>
            </a:r>
          </a:p>
        </p:txBody>
      </p:sp>
      <p:sp>
        <p:nvSpPr>
          <p:cNvPr id="3" name="Subtitle 2">
            <a:extLst>
              <a:ext uri="{FF2B5EF4-FFF2-40B4-BE49-F238E27FC236}">
                <a16:creationId xmlns:a16="http://schemas.microsoft.com/office/drawing/2014/main" id="{9A12E642-915C-EB9C-E43B-223AACEBC3AF}"/>
              </a:ext>
            </a:extLst>
          </p:cNvPr>
          <p:cNvSpPr>
            <a:spLocks noGrp="1"/>
          </p:cNvSpPr>
          <p:nvPr>
            <p:ph type="subTitle" idx="1"/>
          </p:nvPr>
        </p:nvSpPr>
        <p:spPr>
          <a:xfrm>
            <a:off x="152400" y="807722"/>
            <a:ext cx="11856720" cy="5151118"/>
          </a:xfrm>
        </p:spPr>
        <p:txBody>
          <a:bodyPr>
            <a:normAutofit lnSpcReduction="10000"/>
          </a:bodyPr>
          <a:lstStyle/>
          <a:p>
            <a:r>
              <a:rPr lang="en-US" sz="100" dirty="0"/>
              <a:t>       </a:t>
            </a:r>
          </a:p>
          <a:p>
            <a:pPr marL="742950" indent="-742950">
              <a:buAutoNum type="alphaUcPeriod"/>
            </a:pPr>
            <a:r>
              <a:rPr lang="en-US" sz="3600" dirty="0"/>
              <a:t>The Pattern For Giving (8:1-9)</a:t>
            </a:r>
          </a:p>
          <a:p>
            <a:pPr marL="742950" indent="-742950">
              <a:buAutoNum type="alphaUcPeriod"/>
            </a:pPr>
            <a:r>
              <a:rPr lang="en-US" sz="3600" dirty="0"/>
              <a:t>The Purpose of Giving (8:10-15)</a:t>
            </a:r>
          </a:p>
          <a:p>
            <a:pPr marL="742950" indent="-742950">
              <a:buAutoNum type="alphaUcPeriod"/>
            </a:pPr>
            <a:r>
              <a:rPr lang="en-US" sz="3600" dirty="0"/>
              <a:t>The Procedures of Giving (8:16-9:5)</a:t>
            </a:r>
          </a:p>
          <a:p>
            <a:pPr marL="742950" indent="-742950">
              <a:buAutoNum type="alphaUcPeriod"/>
            </a:pPr>
            <a:r>
              <a:rPr lang="en-US" sz="3600" dirty="0"/>
              <a:t>The Promise of Giving (9:6-15)</a:t>
            </a:r>
          </a:p>
          <a:p>
            <a:r>
              <a:rPr lang="en-US" sz="3600" dirty="0"/>
              <a:t> 2 Cor. 9:6 …</a:t>
            </a:r>
            <a:r>
              <a:rPr lang="en-US" sz="3600" dirty="0">
                <a:effectLst/>
                <a:latin typeface="Helvetica" pitchFamily="2" charset="0"/>
              </a:rPr>
              <a:t>he who sows sparingly will also reap sparingly, and he who sows with blessing will also reap with blessing. </a:t>
            </a:r>
          </a:p>
          <a:p>
            <a:endParaRPr lang="en-US" sz="3600" dirty="0"/>
          </a:p>
        </p:txBody>
      </p:sp>
      <p:sp>
        <p:nvSpPr>
          <p:cNvPr id="4" name="Title 1">
            <a:extLst>
              <a:ext uri="{FF2B5EF4-FFF2-40B4-BE49-F238E27FC236}">
                <a16:creationId xmlns:a16="http://schemas.microsoft.com/office/drawing/2014/main" id="{F0B8B360-66A8-4C58-3752-24CCF35EF9D4}"/>
              </a:ext>
            </a:extLst>
          </p:cNvPr>
          <p:cNvSpPr txBox="1">
            <a:spLocks/>
          </p:cNvSpPr>
          <p:nvPr/>
        </p:nvSpPr>
        <p:spPr>
          <a:xfrm>
            <a:off x="353568" y="6288698"/>
            <a:ext cx="10222992" cy="569302"/>
          </a:xfrm>
          <a:prstGeom prst="rect">
            <a:avLst/>
          </a:prstGeom>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all">
                <a:solidFill>
                  <a:schemeClr val="tx1"/>
                </a:solidFill>
                <a:effectLst/>
                <a:latin typeface="+mj-lt"/>
                <a:ea typeface="+mj-ea"/>
                <a:cs typeface="+mj-cs"/>
              </a:defRPr>
            </a:lvl1pPr>
          </a:lstStyle>
          <a:p>
            <a:r>
              <a:rPr lang="en-US" sz="2000" dirty="0">
                <a:solidFill>
                  <a:schemeClr val="bg1"/>
                </a:solidFill>
              </a:rPr>
              <a:t>Outline from the MacArthur Study Bible</a:t>
            </a:r>
          </a:p>
        </p:txBody>
      </p:sp>
    </p:spTree>
    <p:extLst>
      <p:ext uri="{BB962C8B-B14F-4D97-AF65-F5344CB8AC3E}">
        <p14:creationId xmlns:p14="http://schemas.microsoft.com/office/powerpoint/2010/main" val="36794309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65EBD-48BD-27A6-6427-CBFAE4F6E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F30733-60AB-CBFF-2308-C6A674A1BF5C}"/>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1051E35A-3D9E-3466-8507-037E9704882B}"/>
              </a:ext>
            </a:extLst>
          </p:cNvPr>
          <p:cNvSpPr>
            <a:spLocks noGrp="1"/>
          </p:cNvSpPr>
          <p:nvPr>
            <p:ph type="subTitle" idx="1"/>
          </p:nvPr>
        </p:nvSpPr>
        <p:spPr>
          <a:xfrm>
            <a:off x="152400" y="807722"/>
            <a:ext cx="11856720" cy="5151118"/>
          </a:xfrm>
        </p:spPr>
        <p:txBody>
          <a:bodyPr>
            <a:normAutofit fontScale="92500" lnSpcReduction="10000"/>
          </a:bodyPr>
          <a:lstStyle/>
          <a:p>
            <a:r>
              <a:rPr lang="en-US" sz="100" dirty="0"/>
              <a:t>       </a:t>
            </a:r>
          </a:p>
          <a:p>
            <a:pPr marL="400050" indent="-400050">
              <a:buAutoNum type="romanUcPeriod"/>
            </a:pPr>
            <a:r>
              <a:rPr lang="en-US" sz="3600" b="1" u="sng" dirty="0"/>
              <a:t>Reconciliation</a:t>
            </a:r>
            <a:r>
              <a:rPr lang="en-US" sz="3600" dirty="0"/>
              <a:t> over a conflict (</a:t>
            </a:r>
            <a:r>
              <a:rPr lang="en-US" sz="3600" dirty="0" err="1"/>
              <a:t>chs</a:t>
            </a:r>
            <a:r>
              <a:rPr lang="en-US" sz="3600" dirty="0"/>
              <a:t>. 1-7)</a:t>
            </a:r>
          </a:p>
          <a:p>
            <a:r>
              <a:rPr lang="en-US" sz="3600" dirty="0"/>
              <a:t> 	(The Great Digression – The Ministry – 2:14-7:4)</a:t>
            </a:r>
          </a:p>
          <a:p>
            <a:r>
              <a:rPr lang="en-US" sz="3600" dirty="0"/>
              <a:t>	(The Ministry’s Triumph, </a:t>
            </a:r>
            <a:r>
              <a:rPr lang="en-US" sz="3600" dirty="0" err="1"/>
              <a:t>Foundaton</a:t>
            </a:r>
            <a:r>
              <a:rPr lang="en-US" sz="3600" dirty="0"/>
              <a:t>, </a:t>
            </a:r>
          </a:p>
          <a:p>
            <a:r>
              <a:rPr lang="en-US" sz="3600" dirty="0"/>
              <a:t>	Trials, Motivation, Conduct,  and Affection)</a:t>
            </a:r>
          </a:p>
          <a:p>
            <a:endParaRPr lang="en-US" sz="3600" dirty="0"/>
          </a:p>
          <a:p>
            <a:pPr marL="400050" indent="-400050">
              <a:buAutoNum type="romanUcPeriod"/>
            </a:pPr>
            <a:r>
              <a:rPr lang="en-US" sz="3600" dirty="0"/>
              <a:t>Collection for the poor (</a:t>
            </a:r>
            <a:r>
              <a:rPr lang="en-US" sz="3600" dirty="0" err="1"/>
              <a:t>chs</a:t>
            </a:r>
            <a:r>
              <a:rPr lang="en-US" sz="3600" dirty="0"/>
              <a:t>. 8-9)</a:t>
            </a:r>
          </a:p>
          <a:p>
            <a:pPr marL="400050" indent="-400050">
              <a:buAutoNum type="romanUcPeriod"/>
            </a:pPr>
            <a:r>
              <a:rPr lang="en-US" sz="3600" dirty="0"/>
              <a:t>Apostolic Authority (</a:t>
            </a:r>
            <a:r>
              <a:rPr lang="en-US" sz="3600" dirty="0" err="1"/>
              <a:t>Chs</a:t>
            </a:r>
            <a:r>
              <a:rPr lang="en-US" sz="3600" dirty="0"/>
              <a:t>. 10-13)</a:t>
            </a:r>
          </a:p>
        </p:txBody>
      </p:sp>
    </p:spTree>
    <p:extLst>
      <p:ext uri="{BB962C8B-B14F-4D97-AF65-F5344CB8AC3E}">
        <p14:creationId xmlns:p14="http://schemas.microsoft.com/office/powerpoint/2010/main" val="2258549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7A608-27D6-0708-5028-CD26349A6B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5F9283-C427-94EA-C561-8E7A1489C65B}"/>
              </a:ext>
            </a:extLst>
          </p:cNvPr>
          <p:cNvSpPr>
            <a:spLocks noGrp="1"/>
          </p:cNvSpPr>
          <p:nvPr>
            <p:ph type="ctrTitle"/>
          </p:nvPr>
        </p:nvSpPr>
        <p:spPr>
          <a:xfrm>
            <a:off x="0" y="238419"/>
            <a:ext cx="12192000" cy="569302"/>
          </a:xfrm>
        </p:spPr>
        <p:txBody>
          <a:bodyPr>
            <a:noAutofit/>
          </a:bodyPr>
          <a:lstStyle/>
          <a:p>
            <a:r>
              <a:rPr lang="en-US" sz="4000" dirty="0"/>
              <a:t>Historical and Geographical Background:</a:t>
            </a:r>
          </a:p>
        </p:txBody>
      </p:sp>
      <p:sp>
        <p:nvSpPr>
          <p:cNvPr id="3" name="Subtitle 2">
            <a:extLst>
              <a:ext uri="{FF2B5EF4-FFF2-40B4-BE49-F238E27FC236}">
                <a16:creationId xmlns:a16="http://schemas.microsoft.com/office/drawing/2014/main" id="{8964AB7B-AC5E-65FD-F744-A8BA9EB651C9}"/>
              </a:ext>
            </a:extLst>
          </p:cNvPr>
          <p:cNvSpPr>
            <a:spLocks noGrp="1"/>
          </p:cNvSpPr>
          <p:nvPr>
            <p:ph type="subTitle" idx="1"/>
          </p:nvPr>
        </p:nvSpPr>
        <p:spPr>
          <a:xfrm>
            <a:off x="152400" y="807722"/>
            <a:ext cx="11856720" cy="5151118"/>
          </a:xfrm>
        </p:spPr>
        <p:txBody>
          <a:bodyPr/>
          <a:lstStyle/>
          <a:p>
            <a:r>
              <a:rPr lang="en-US" sz="800" dirty="0"/>
              <a:t>  </a:t>
            </a:r>
          </a:p>
        </p:txBody>
      </p:sp>
    </p:spTree>
    <p:extLst>
      <p:ext uri="{BB962C8B-B14F-4D97-AF65-F5344CB8AC3E}">
        <p14:creationId xmlns:p14="http://schemas.microsoft.com/office/powerpoint/2010/main" val="23598727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E062D-E52A-D03B-F867-C21DDCFAF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F27E6A-2946-6A23-036C-1F98624C60F6}"/>
              </a:ext>
            </a:extLst>
          </p:cNvPr>
          <p:cNvSpPr>
            <a:spLocks noGrp="1"/>
          </p:cNvSpPr>
          <p:nvPr>
            <p:ph type="ctrTitle"/>
          </p:nvPr>
        </p:nvSpPr>
        <p:spPr>
          <a:xfrm>
            <a:off x="0" y="238419"/>
            <a:ext cx="8637073" cy="569302"/>
          </a:xfrm>
        </p:spPr>
        <p:txBody>
          <a:bodyPr>
            <a:noAutofit/>
          </a:bodyPr>
          <a:lstStyle/>
          <a:p>
            <a:r>
              <a:rPr lang="en-US" sz="4000" dirty="0"/>
              <a:t>III. Apostolic Authority:</a:t>
            </a:r>
          </a:p>
        </p:txBody>
      </p:sp>
      <p:sp>
        <p:nvSpPr>
          <p:cNvPr id="3" name="Subtitle 2">
            <a:extLst>
              <a:ext uri="{FF2B5EF4-FFF2-40B4-BE49-F238E27FC236}">
                <a16:creationId xmlns:a16="http://schemas.microsoft.com/office/drawing/2014/main" id="{97A1DDA9-CB7D-81BB-403B-00D9ADFEB95F}"/>
              </a:ext>
            </a:extLst>
          </p:cNvPr>
          <p:cNvSpPr>
            <a:spLocks noGrp="1"/>
          </p:cNvSpPr>
          <p:nvPr>
            <p:ph type="subTitle" idx="1"/>
          </p:nvPr>
        </p:nvSpPr>
        <p:spPr>
          <a:xfrm>
            <a:off x="152400" y="807722"/>
            <a:ext cx="11856720" cy="5151118"/>
          </a:xfrm>
        </p:spPr>
        <p:txBody>
          <a:bodyPr>
            <a:normAutofit/>
          </a:bodyPr>
          <a:lstStyle/>
          <a:p>
            <a:r>
              <a:rPr lang="en-US" sz="100" dirty="0"/>
              <a:t>       </a:t>
            </a:r>
            <a:r>
              <a:rPr lang="en-US" sz="4000" dirty="0"/>
              <a:t>A. Paul’s Classification (10:1-18)</a:t>
            </a:r>
          </a:p>
          <a:p>
            <a:r>
              <a:rPr lang="en-US" sz="4000" dirty="0"/>
              <a:t>B. Paul’s Conduct (11:1-15)</a:t>
            </a:r>
          </a:p>
          <a:p>
            <a:r>
              <a:rPr lang="en-US" sz="4000" dirty="0"/>
              <a:t>C. Paul’s Credentials (11:16-13:14)</a:t>
            </a:r>
          </a:p>
          <a:p>
            <a:endParaRPr lang="en-US" sz="100" dirty="0"/>
          </a:p>
        </p:txBody>
      </p:sp>
    </p:spTree>
    <p:extLst>
      <p:ext uri="{BB962C8B-B14F-4D97-AF65-F5344CB8AC3E}">
        <p14:creationId xmlns:p14="http://schemas.microsoft.com/office/powerpoint/2010/main" val="39983326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32F61-4806-A33A-606F-2BEFF1C1C9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DF919-D715-2574-B7EA-FD9DCF3FF99E}"/>
              </a:ext>
            </a:extLst>
          </p:cNvPr>
          <p:cNvSpPr>
            <a:spLocks noGrp="1"/>
          </p:cNvSpPr>
          <p:nvPr>
            <p:ph type="ctrTitle"/>
          </p:nvPr>
        </p:nvSpPr>
        <p:spPr>
          <a:xfrm>
            <a:off x="0" y="238419"/>
            <a:ext cx="8637073" cy="569302"/>
          </a:xfrm>
        </p:spPr>
        <p:txBody>
          <a:bodyPr>
            <a:noAutofit/>
          </a:bodyPr>
          <a:lstStyle/>
          <a:p>
            <a:r>
              <a:rPr lang="en-US" sz="4000" dirty="0"/>
              <a:t>III. Apostolic Authority:</a:t>
            </a:r>
          </a:p>
        </p:txBody>
      </p:sp>
      <p:sp>
        <p:nvSpPr>
          <p:cNvPr id="3" name="Subtitle 2">
            <a:extLst>
              <a:ext uri="{FF2B5EF4-FFF2-40B4-BE49-F238E27FC236}">
                <a16:creationId xmlns:a16="http://schemas.microsoft.com/office/drawing/2014/main" id="{B189494D-4B1F-9C2D-FC81-007E1BA565EA}"/>
              </a:ext>
            </a:extLst>
          </p:cNvPr>
          <p:cNvSpPr>
            <a:spLocks noGrp="1"/>
          </p:cNvSpPr>
          <p:nvPr>
            <p:ph type="subTitle" idx="1"/>
          </p:nvPr>
        </p:nvSpPr>
        <p:spPr>
          <a:xfrm>
            <a:off x="152400" y="807721"/>
            <a:ext cx="11856720" cy="5593079"/>
          </a:xfrm>
        </p:spPr>
        <p:txBody>
          <a:bodyPr>
            <a:normAutofit/>
          </a:bodyPr>
          <a:lstStyle/>
          <a:p>
            <a:r>
              <a:rPr lang="en-US" sz="100" dirty="0"/>
              <a:t>       </a:t>
            </a:r>
            <a:r>
              <a:rPr lang="en-US" sz="4000" dirty="0"/>
              <a:t>A. Paul’s Classification (10:1-18)</a:t>
            </a:r>
          </a:p>
          <a:p>
            <a:r>
              <a:rPr lang="en-US" sz="2000" dirty="0"/>
              <a:t>   </a:t>
            </a:r>
          </a:p>
          <a:p>
            <a:pPr algn="just"/>
            <a:r>
              <a:rPr lang="en-US" sz="4000" dirty="0">
                <a:effectLst/>
                <a:latin typeface="Helvetica" pitchFamily="2" charset="0"/>
              </a:rPr>
              <a:t>2 Cor. 10:9-10 for I do not wish to seem as if I would terrify you by my letters. For they say, “His letters are weighty and strong, but his personal presence is weak and his words contemptible.” </a:t>
            </a:r>
          </a:p>
          <a:p>
            <a:pPr algn="just"/>
            <a:endParaRPr lang="en-US" sz="100" dirty="0"/>
          </a:p>
        </p:txBody>
      </p:sp>
    </p:spTree>
    <p:extLst>
      <p:ext uri="{BB962C8B-B14F-4D97-AF65-F5344CB8AC3E}">
        <p14:creationId xmlns:p14="http://schemas.microsoft.com/office/powerpoint/2010/main" val="6206387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ABBCE11D-A872-681A-980D-BFCF7FBC1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 Placeholder 1">
            <a:extLst>
              <a:ext uri="{FF2B5EF4-FFF2-40B4-BE49-F238E27FC236}">
                <a16:creationId xmlns:a16="http://schemas.microsoft.com/office/drawing/2014/main" id="{2DC50CE4-F71B-4B1B-A0A4-E958909D088B}"/>
              </a:ext>
            </a:extLst>
          </p:cNvPr>
          <p:cNvSpPr>
            <a:spLocks noGrp="1"/>
          </p:cNvSpPr>
          <p:nvPr>
            <p:ph type="body" sz="quarter" idx="10"/>
          </p:nvPr>
        </p:nvSpPr>
        <p:spPr/>
        <p:txBody>
          <a:bodyPr/>
          <a:lstStyle/>
          <a:p>
            <a:r>
              <a:rPr lang="en-US" dirty="0"/>
              <a:t>Painting of Paul from a cave at Ephesus, late 5th or early 6th centuries AD.  </a:t>
            </a:r>
            <a:r>
              <a:rPr lang="en-US" dirty="0" err="1"/>
              <a:t>BiblePlaces.com</a:t>
            </a:r>
            <a:endParaRPr lang="en-US" dirty="0"/>
          </a:p>
        </p:txBody>
      </p:sp>
      <p:sp>
        <p:nvSpPr>
          <p:cNvPr id="3" name="Text Placeholder 2">
            <a:extLst>
              <a:ext uri="{FF2B5EF4-FFF2-40B4-BE49-F238E27FC236}">
                <a16:creationId xmlns:a16="http://schemas.microsoft.com/office/drawing/2014/main" id="{3FECDDAF-2206-4997-B49D-43556D58180F}"/>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B17C2CCC-CC2B-44EC-B731-42BECB42C6B1}"/>
              </a:ext>
            </a:extLst>
          </p:cNvPr>
          <p:cNvSpPr>
            <a:spLocks noGrp="1"/>
          </p:cNvSpPr>
          <p:nvPr>
            <p:ph type="title"/>
          </p:nvPr>
        </p:nvSpPr>
        <p:spPr/>
        <p:txBody>
          <a:bodyPr/>
          <a:lstStyle/>
          <a:p>
            <a:r>
              <a:rPr lang="en-US" dirty="0"/>
              <a:t>Paul, an apostle of Jesus Christ by the will of God</a:t>
            </a:r>
          </a:p>
        </p:txBody>
      </p:sp>
    </p:spTree>
    <p:extLst>
      <p:ext uri="{BB962C8B-B14F-4D97-AF65-F5344CB8AC3E}">
        <p14:creationId xmlns:p14="http://schemas.microsoft.com/office/powerpoint/2010/main" val="29650299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3137B-6CE6-A266-D38D-5628AD5512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4B67F-9F3C-91F6-51E4-492039C973B9}"/>
              </a:ext>
            </a:extLst>
          </p:cNvPr>
          <p:cNvSpPr>
            <a:spLocks noGrp="1"/>
          </p:cNvSpPr>
          <p:nvPr>
            <p:ph type="ctrTitle"/>
          </p:nvPr>
        </p:nvSpPr>
        <p:spPr>
          <a:xfrm>
            <a:off x="0" y="238419"/>
            <a:ext cx="11856720" cy="569302"/>
          </a:xfrm>
        </p:spPr>
        <p:txBody>
          <a:bodyPr>
            <a:noAutofit/>
          </a:bodyPr>
          <a:lstStyle/>
          <a:p>
            <a:r>
              <a:rPr lang="en-US" sz="4000" dirty="0"/>
              <a:t>A Description of Paul from the 2</a:t>
            </a:r>
            <a:r>
              <a:rPr lang="en-US" sz="4000" baseline="30000" dirty="0"/>
              <a:t>nd</a:t>
            </a:r>
            <a:r>
              <a:rPr lang="en-US" sz="4000" dirty="0"/>
              <a:t> century:</a:t>
            </a:r>
          </a:p>
        </p:txBody>
      </p:sp>
      <p:sp>
        <p:nvSpPr>
          <p:cNvPr id="3" name="Subtitle 2">
            <a:extLst>
              <a:ext uri="{FF2B5EF4-FFF2-40B4-BE49-F238E27FC236}">
                <a16:creationId xmlns:a16="http://schemas.microsoft.com/office/drawing/2014/main" id="{D5208CD6-1880-6A09-B87F-78C9F097BBE2}"/>
              </a:ext>
            </a:extLst>
          </p:cNvPr>
          <p:cNvSpPr>
            <a:spLocks noGrp="1"/>
          </p:cNvSpPr>
          <p:nvPr>
            <p:ph type="subTitle" idx="1"/>
          </p:nvPr>
        </p:nvSpPr>
        <p:spPr>
          <a:xfrm>
            <a:off x="152400" y="807721"/>
            <a:ext cx="11856720" cy="5593079"/>
          </a:xfrm>
        </p:spPr>
        <p:txBody>
          <a:bodyPr>
            <a:normAutofit/>
          </a:bodyPr>
          <a:lstStyle/>
          <a:p>
            <a:r>
              <a:rPr lang="en-US" sz="100" dirty="0"/>
              <a:t>       </a:t>
            </a:r>
            <a:endParaRPr lang="en-US" sz="2000" dirty="0"/>
          </a:p>
          <a:p>
            <a:r>
              <a:rPr lang="en-US" sz="4000" dirty="0">
                <a:effectLst/>
                <a:latin typeface="Times New Roman" panose="02020603050405020304" pitchFamily="18" charset="0"/>
                <a:ea typeface="Aptos" panose="020B0004020202020204" pitchFamily="34" charset="0"/>
              </a:rPr>
              <a:t>“Paul was a man small of stature with a bald head and crooked legs…with eyebrows meeting and a nose somewhat hooked.” </a:t>
            </a:r>
          </a:p>
          <a:p>
            <a:pPr algn="just"/>
            <a:r>
              <a:rPr lang="en-US" sz="4000" dirty="0">
                <a:latin typeface="Times New Roman" panose="02020603050405020304" pitchFamily="18" charset="0"/>
                <a:ea typeface="Aptos" panose="020B0004020202020204" pitchFamily="34" charset="0"/>
              </a:rPr>
              <a:t>	- </a:t>
            </a:r>
            <a:r>
              <a:rPr lang="en-US" sz="2000" dirty="0">
                <a:latin typeface="Times New Roman" panose="02020603050405020304" pitchFamily="18" charset="0"/>
                <a:ea typeface="Aptos" panose="020B0004020202020204" pitchFamily="34" charset="0"/>
              </a:rPr>
              <a:t>The Acts of Paul and Thecla</a:t>
            </a:r>
            <a:endParaRPr lang="en-US" sz="2000" dirty="0">
              <a:effectLst/>
              <a:latin typeface="Calibri" panose="020F0502020204030204" pitchFamily="34" charset="0"/>
              <a:ea typeface="Aptos" panose="020B0004020202020204" pitchFamily="34" charset="0"/>
            </a:endParaRPr>
          </a:p>
          <a:p>
            <a:pPr algn="just"/>
            <a:endParaRPr lang="en-US" sz="100" dirty="0"/>
          </a:p>
        </p:txBody>
      </p:sp>
    </p:spTree>
    <p:extLst>
      <p:ext uri="{BB962C8B-B14F-4D97-AF65-F5344CB8AC3E}">
        <p14:creationId xmlns:p14="http://schemas.microsoft.com/office/powerpoint/2010/main" val="17436502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02382-F889-D1FD-FE7E-9F737589ACE4}"/>
            </a:ext>
          </a:extLst>
        </p:cNvPr>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935EE734-7D4D-9A1E-5572-C7E419C46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 Placeholder 1">
            <a:extLst>
              <a:ext uri="{FF2B5EF4-FFF2-40B4-BE49-F238E27FC236}">
                <a16:creationId xmlns:a16="http://schemas.microsoft.com/office/drawing/2014/main" id="{58753B13-4F2A-5D61-0226-F8D4272E12DF}"/>
              </a:ext>
            </a:extLst>
          </p:cNvPr>
          <p:cNvSpPr>
            <a:spLocks noGrp="1"/>
          </p:cNvSpPr>
          <p:nvPr>
            <p:ph type="body" sz="quarter" idx="10"/>
          </p:nvPr>
        </p:nvSpPr>
        <p:spPr/>
        <p:txBody>
          <a:bodyPr/>
          <a:lstStyle/>
          <a:p>
            <a:r>
              <a:rPr lang="en-US" dirty="0"/>
              <a:t>Painting of Paul from a cave at Ephesus, late 5th or early 6th centuries AD.  </a:t>
            </a:r>
            <a:r>
              <a:rPr lang="en-US" dirty="0" err="1"/>
              <a:t>BiblePlaces.com</a:t>
            </a:r>
            <a:endParaRPr lang="en-US" dirty="0"/>
          </a:p>
        </p:txBody>
      </p:sp>
      <p:sp>
        <p:nvSpPr>
          <p:cNvPr id="3" name="Text Placeholder 2">
            <a:extLst>
              <a:ext uri="{FF2B5EF4-FFF2-40B4-BE49-F238E27FC236}">
                <a16:creationId xmlns:a16="http://schemas.microsoft.com/office/drawing/2014/main" id="{8502547B-CEC9-8DDF-6E50-91AB49BD399B}"/>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B5FD6398-6190-A2A2-A2EF-2C9095D84412}"/>
              </a:ext>
            </a:extLst>
          </p:cNvPr>
          <p:cNvSpPr>
            <a:spLocks noGrp="1"/>
          </p:cNvSpPr>
          <p:nvPr>
            <p:ph type="title"/>
          </p:nvPr>
        </p:nvSpPr>
        <p:spPr/>
        <p:txBody>
          <a:bodyPr/>
          <a:lstStyle/>
          <a:p>
            <a:r>
              <a:rPr lang="en-US" dirty="0"/>
              <a:t>Paul, an apostle of Jesus Christ by the will of God</a:t>
            </a:r>
          </a:p>
        </p:txBody>
      </p:sp>
    </p:spTree>
    <p:extLst>
      <p:ext uri="{BB962C8B-B14F-4D97-AF65-F5344CB8AC3E}">
        <p14:creationId xmlns:p14="http://schemas.microsoft.com/office/powerpoint/2010/main" val="37915717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5C1BF-D14E-E530-5A3B-D4E6D0923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AE9C76-BEA1-6553-2EF3-4B9B4653DE29}"/>
              </a:ext>
            </a:extLst>
          </p:cNvPr>
          <p:cNvSpPr>
            <a:spLocks noGrp="1"/>
          </p:cNvSpPr>
          <p:nvPr>
            <p:ph type="ctrTitle"/>
          </p:nvPr>
        </p:nvSpPr>
        <p:spPr>
          <a:xfrm>
            <a:off x="0" y="238419"/>
            <a:ext cx="8637073" cy="569302"/>
          </a:xfrm>
        </p:spPr>
        <p:txBody>
          <a:bodyPr>
            <a:noAutofit/>
          </a:bodyPr>
          <a:lstStyle/>
          <a:p>
            <a:r>
              <a:rPr lang="en-US" sz="4000" dirty="0"/>
              <a:t>III. Apostolic Authority:</a:t>
            </a:r>
          </a:p>
        </p:txBody>
      </p:sp>
      <p:sp>
        <p:nvSpPr>
          <p:cNvPr id="3" name="Subtitle 2">
            <a:extLst>
              <a:ext uri="{FF2B5EF4-FFF2-40B4-BE49-F238E27FC236}">
                <a16:creationId xmlns:a16="http://schemas.microsoft.com/office/drawing/2014/main" id="{EE800AC5-B86C-D0CE-118A-EF9229FF8EFE}"/>
              </a:ext>
            </a:extLst>
          </p:cNvPr>
          <p:cNvSpPr>
            <a:spLocks noGrp="1"/>
          </p:cNvSpPr>
          <p:nvPr>
            <p:ph type="subTitle" idx="1"/>
          </p:nvPr>
        </p:nvSpPr>
        <p:spPr>
          <a:xfrm>
            <a:off x="152400" y="807721"/>
            <a:ext cx="11856720" cy="5593079"/>
          </a:xfrm>
        </p:spPr>
        <p:txBody>
          <a:bodyPr>
            <a:normAutofit lnSpcReduction="10000"/>
          </a:bodyPr>
          <a:lstStyle/>
          <a:p>
            <a:r>
              <a:rPr lang="en-US" sz="100" dirty="0"/>
              <a:t>       </a:t>
            </a:r>
            <a:r>
              <a:rPr lang="en-US" sz="4000" dirty="0"/>
              <a:t>A. Paul’s Classification (10:1-18)</a:t>
            </a:r>
          </a:p>
          <a:p>
            <a:r>
              <a:rPr lang="en-US" sz="2000" dirty="0"/>
              <a:t>   </a:t>
            </a:r>
          </a:p>
          <a:p>
            <a:r>
              <a:rPr lang="en-US" sz="4000" dirty="0">
                <a:effectLst/>
                <a:latin typeface="Helvetica" pitchFamily="2" charset="0"/>
              </a:rPr>
              <a:t>2 Cor. 10:17-18 But he who boasts is to boast in the Lord. For it is not the one who commends himself that is approved, but the one whom the Lord commends. </a:t>
            </a:r>
          </a:p>
          <a:p>
            <a:pPr algn="just"/>
            <a:br>
              <a:rPr lang="en-US" sz="800" dirty="0">
                <a:effectLst/>
                <a:latin typeface="Helvetica" pitchFamily="2" charset="0"/>
              </a:rPr>
            </a:br>
            <a:endParaRPr lang="en-US" sz="800" dirty="0">
              <a:effectLst/>
              <a:latin typeface="Helvetica" pitchFamily="2" charset="0"/>
            </a:endParaRPr>
          </a:p>
          <a:p>
            <a:pPr algn="just"/>
            <a:endParaRPr lang="en-US" sz="100" dirty="0"/>
          </a:p>
        </p:txBody>
      </p:sp>
    </p:spTree>
    <p:extLst>
      <p:ext uri="{BB962C8B-B14F-4D97-AF65-F5344CB8AC3E}">
        <p14:creationId xmlns:p14="http://schemas.microsoft.com/office/powerpoint/2010/main" val="29974676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E8C45-F615-E980-A7D9-46C175735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CDFFAA-EC1B-830C-654A-91B556124091}"/>
              </a:ext>
            </a:extLst>
          </p:cNvPr>
          <p:cNvSpPr>
            <a:spLocks noGrp="1"/>
          </p:cNvSpPr>
          <p:nvPr>
            <p:ph type="ctrTitle"/>
          </p:nvPr>
        </p:nvSpPr>
        <p:spPr>
          <a:xfrm>
            <a:off x="0" y="238419"/>
            <a:ext cx="8637073" cy="569302"/>
          </a:xfrm>
        </p:spPr>
        <p:txBody>
          <a:bodyPr>
            <a:noAutofit/>
          </a:bodyPr>
          <a:lstStyle/>
          <a:p>
            <a:r>
              <a:rPr lang="en-US" sz="4000" dirty="0"/>
              <a:t>III. Apostolic Authority:</a:t>
            </a:r>
          </a:p>
        </p:txBody>
      </p:sp>
      <p:sp>
        <p:nvSpPr>
          <p:cNvPr id="3" name="Subtitle 2">
            <a:extLst>
              <a:ext uri="{FF2B5EF4-FFF2-40B4-BE49-F238E27FC236}">
                <a16:creationId xmlns:a16="http://schemas.microsoft.com/office/drawing/2014/main" id="{909C2372-25F9-DCA8-502E-BD230A213FEA}"/>
              </a:ext>
            </a:extLst>
          </p:cNvPr>
          <p:cNvSpPr>
            <a:spLocks noGrp="1"/>
          </p:cNvSpPr>
          <p:nvPr>
            <p:ph type="subTitle" idx="1"/>
          </p:nvPr>
        </p:nvSpPr>
        <p:spPr>
          <a:xfrm>
            <a:off x="152400" y="807722"/>
            <a:ext cx="11856720" cy="5151118"/>
          </a:xfrm>
        </p:spPr>
        <p:txBody>
          <a:bodyPr>
            <a:normAutofit fontScale="85000" lnSpcReduction="10000"/>
          </a:bodyPr>
          <a:lstStyle/>
          <a:p>
            <a:r>
              <a:rPr lang="en-US" sz="100" dirty="0"/>
              <a:t>       </a:t>
            </a:r>
            <a:r>
              <a:rPr lang="en-US" sz="4000" dirty="0"/>
              <a:t>A. Paul’s Classification (10:1-18)</a:t>
            </a:r>
          </a:p>
          <a:p>
            <a:r>
              <a:rPr lang="en-US" sz="4000" dirty="0"/>
              <a:t>B. Paul’s Conduct (11:1-15)</a:t>
            </a:r>
          </a:p>
          <a:p>
            <a:endParaRPr lang="en-US" sz="4000" dirty="0"/>
          </a:p>
          <a:p>
            <a:r>
              <a:rPr lang="en-US" sz="4000" dirty="0"/>
              <a:t>2 Cor. 11:5-6 </a:t>
            </a:r>
            <a:r>
              <a:rPr lang="en-US" sz="4000" dirty="0">
                <a:effectLst/>
                <a:latin typeface="Helvetica" pitchFamily="2" charset="0"/>
              </a:rPr>
              <a:t>For I consider myself in no way inferior to the most-eminent apostles. But even if I am unskilled in word, yet I am not </a:t>
            </a:r>
            <a:r>
              <a:rPr lang="en-US" sz="4000" i="1" dirty="0">
                <a:effectLst/>
                <a:latin typeface="Helvetica" pitchFamily="2" charset="0"/>
              </a:rPr>
              <a:t>so</a:t>
            </a:r>
            <a:r>
              <a:rPr lang="en-US" sz="4000" dirty="0">
                <a:effectLst/>
                <a:latin typeface="Helvetica" pitchFamily="2" charset="0"/>
              </a:rPr>
              <a:t> in knowledge; in fact, in every way we have made </a:t>
            </a:r>
            <a:r>
              <a:rPr lang="en-US" sz="4000" i="1" dirty="0">
                <a:effectLst/>
                <a:latin typeface="Helvetica" pitchFamily="2" charset="0"/>
              </a:rPr>
              <a:t>this</a:t>
            </a:r>
            <a:r>
              <a:rPr lang="en-US" sz="4000" dirty="0">
                <a:effectLst/>
                <a:latin typeface="Helvetica" pitchFamily="2" charset="0"/>
              </a:rPr>
              <a:t> evident to you in all things. </a:t>
            </a:r>
          </a:p>
          <a:p>
            <a:endParaRPr lang="en-US" sz="4000" dirty="0"/>
          </a:p>
          <a:p>
            <a:endParaRPr lang="en-US" sz="100" dirty="0"/>
          </a:p>
          <a:p>
            <a:endParaRPr lang="en-US" sz="100" dirty="0"/>
          </a:p>
          <a:p>
            <a:endParaRPr lang="en-US" sz="100" dirty="0"/>
          </a:p>
        </p:txBody>
      </p:sp>
    </p:spTree>
    <p:extLst>
      <p:ext uri="{BB962C8B-B14F-4D97-AF65-F5344CB8AC3E}">
        <p14:creationId xmlns:p14="http://schemas.microsoft.com/office/powerpoint/2010/main" val="22685343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E9B30-8583-391F-7C4D-D192A50F9E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FDCD58-771C-9A87-3608-8B5B072FF676}"/>
              </a:ext>
            </a:extLst>
          </p:cNvPr>
          <p:cNvSpPr>
            <a:spLocks noGrp="1"/>
          </p:cNvSpPr>
          <p:nvPr>
            <p:ph type="ctrTitle"/>
          </p:nvPr>
        </p:nvSpPr>
        <p:spPr>
          <a:xfrm>
            <a:off x="0" y="238419"/>
            <a:ext cx="8637073" cy="569302"/>
          </a:xfrm>
        </p:spPr>
        <p:txBody>
          <a:bodyPr>
            <a:noAutofit/>
          </a:bodyPr>
          <a:lstStyle/>
          <a:p>
            <a:r>
              <a:rPr lang="en-US" sz="4000" dirty="0"/>
              <a:t>III. Apostolic Authority:</a:t>
            </a:r>
          </a:p>
        </p:txBody>
      </p:sp>
      <p:sp>
        <p:nvSpPr>
          <p:cNvPr id="3" name="Subtitle 2">
            <a:extLst>
              <a:ext uri="{FF2B5EF4-FFF2-40B4-BE49-F238E27FC236}">
                <a16:creationId xmlns:a16="http://schemas.microsoft.com/office/drawing/2014/main" id="{8E75F0C6-FF47-5D82-20EE-1F902224CFA1}"/>
              </a:ext>
            </a:extLst>
          </p:cNvPr>
          <p:cNvSpPr>
            <a:spLocks noGrp="1"/>
          </p:cNvSpPr>
          <p:nvPr>
            <p:ph type="subTitle" idx="1"/>
          </p:nvPr>
        </p:nvSpPr>
        <p:spPr>
          <a:xfrm>
            <a:off x="152400" y="807722"/>
            <a:ext cx="11856720" cy="5151118"/>
          </a:xfrm>
        </p:spPr>
        <p:txBody>
          <a:bodyPr>
            <a:normAutofit fontScale="92500" lnSpcReduction="20000"/>
          </a:bodyPr>
          <a:lstStyle/>
          <a:p>
            <a:r>
              <a:rPr lang="en-US" sz="100" dirty="0"/>
              <a:t>       </a:t>
            </a:r>
            <a:r>
              <a:rPr lang="en-US" sz="4000" dirty="0"/>
              <a:t>A. Paul’s Classification (10:1-18)</a:t>
            </a:r>
          </a:p>
          <a:p>
            <a:r>
              <a:rPr lang="en-US" sz="4000" dirty="0"/>
              <a:t>B. Paul’s Conduct (11:1-15)</a:t>
            </a:r>
          </a:p>
          <a:p>
            <a:endParaRPr lang="en-US" sz="4000" dirty="0"/>
          </a:p>
          <a:p>
            <a:r>
              <a:rPr lang="en-US" sz="4000" dirty="0"/>
              <a:t>2 Cor. 11:13-14 </a:t>
            </a:r>
            <a:r>
              <a:rPr lang="en-US" sz="4000" dirty="0">
                <a:effectLst/>
                <a:latin typeface="Helvetica" pitchFamily="2" charset="0"/>
              </a:rPr>
              <a:t>For such men are false apostles, deceitful workers, disguising themselves as apostles of Christ. And no wonder, for even Satan disguises himself as an angel of light. </a:t>
            </a:r>
            <a:endParaRPr lang="en-US" sz="4000" dirty="0"/>
          </a:p>
          <a:p>
            <a:endParaRPr lang="en-US" sz="100" dirty="0"/>
          </a:p>
          <a:p>
            <a:endParaRPr lang="en-US" sz="100" dirty="0"/>
          </a:p>
          <a:p>
            <a:endParaRPr lang="en-US" sz="100" dirty="0"/>
          </a:p>
        </p:txBody>
      </p:sp>
    </p:spTree>
    <p:extLst>
      <p:ext uri="{BB962C8B-B14F-4D97-AF65-F5344CB8AC3E}">
        <p14:creationId xmlns:p14="http://schemas.microsoft.com/office/powerpoint/2010/main" val="12236994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884FE-1BDF-ED01-20F1-330E8EB9E6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DF235F-8D61-1696-64E4-C5151078AFF7}"/>
              </a:ext>
            </a:extLst>
          </p:cNvPr>
          <p:cNvSpPr>
            <a:spLocks noGrp="1"/>
          </p:cNvSpPr>
          <p:nvPr>
            <p:ph type="ctrTitle"/>
          </p:nvPr>
        </p:nvSpPr>
        <p:spPr>
          <a:xfrm>
            <a:off x="0" y="238419"/>
            <a:ext cx="8637073" cy="569302"/>
          </a:xfrm>
        </p:spPr>
        <p:txBody>
          <a:bodyPr>
            <a:noAutofit/>
          </a:bodyPr>
          <a:lstStyle/>
          <a:p>
            <a:r>
              <a:rPr lang="en-US" sz="4000" dirty="0"/>
              <a:t>III. Apostolic Authority:</a:t>
            </a:r>
          </a:p>
        </p:txBody>
      </p:sp>
      <p:sp>
        <p:nvSpPr>
          <p:cNvPr id="3" name="Subtitle 2">
            <a:extLst>
              <a:ext uri="{FF2B5EF4-FFF2-40B4-BE49-F238E27FC236}">
                <a16:creationId xmlns:a16="http://schemas.microsoft.com/office/drawing/2014/main" id="{C240BC93-5D60-C6F7-BAAA-10B49DB47D51}"/>
              </a:ext>
            </a:extLst>
          </p:cNvPr>
          <p:cNvSpPr>
            <a:spLocks noGrp="1"/>
          </p:cNvSpPr>
          <p:nvPr>
            <p:ph type="subTitle" idx="1"/>
          </p:nvPr>
        </p:nvSpPr>
        <p:spPr>
          <a:xfrm>
            <a:off x="152400" y="807722"/>
            <a:ext cx="11856720" cy="5151118"/>
          </a:xfrm>
        </p:spPr>
        <p:txBody>
          <a:bodyPr>
            <a:normAutofit fontScale="85000" lnSpcReduction="20000"/>
          </a:bodyPr>
          <a:lstStyle/>
          <a:p>
            <a:r>
              <a:rPr lang="en-US" sz="100" dirty="0"/>
              <a:t>       </a:t>
            </a:r>
            <a:r>
              <a:rPr lang="en-US" sz="4000" dirty="0"/>
              <a:t>A. Paul’s Classification (10:1-18)</a:t>
            </a:r>
          </a:p>
          <a:p>
            <a:r>
              <a:rPr lang="en-US" sz="4000" dirty="0"/>
              <a:t>B. Paul’s Conduct (11:1-15)</a:t>
            </a:r>
          </a:p>
          <a:p>
            <a:r>
              <a:rPr lang="en-US" sz="4000" dirty="0"/>
              <a:t>C. Paul’s Credentials (11:16-13:14)</a:t>
            </a:r>
          </a:p>
          <a:p>
            <a:endParaRPr lang="en-US" sz="4000" dirty="0"/>
          </a:p>
          <a:p>
            <a:pPr algn="just"/>
            <a:r>
              <a:rPr lang="en-US" sz="4000" dirty="0"/>
              <a:t>2 Cor. 11:21 </a:t>
            </a:r>
            <a:r>
              <a:rPr lang="en-US" sz="4000" dirty="0">
                <a:effectLst/>
                <a:latin typeface="Helvetica" pitchFamily="2" charset="0"/>
              </a:rPr>
              <a:t>To </a:t>
            </a:r>
            <a:r>
              <a:rPr lang="en-US" sz="4000" i="1" dirty="0">
                <a:effectLst/>
                <a:latin typeface="Helvetica" pitchFamily="2" charset="0"/>
              </a:rPr>
              <a:t>my</a:t>
            </a:r>
            <a:r>
              <a:rPr lang="en-US" sz="4000" dirty="0">
                <a:effectLst/>
                <a:latin typeface="Helvetica" pitchFamily="2" charset="0"/>
              </a:rPr>
              <a:t> shame I </a:t>
            </a:r>
            <a:r>
              <a:rPr lang="en-US" sz="4000" i="1" dirty="0">
                <a:effectLst/>
                <a:latin typeface="Helvetica" pitchFamily="2" charset="0"/>
              </a:rPr>
              <a:t>must</a:t>
            </a:r>
            <a:r>
              <a:rPr lang="en-US" sz="4000" dirty="0">
                <a:effectLst/>
                <a:latin typeface="Helvetica" pitchFamily="2" charset="0"/>
              </a:rPr>
              <a:t> say that we have been weak </a:t>
            </a:r>
            <a:r>
              <a:rPr lang="en-US" sz="4000" i="1" dirty="0">
                <a:effectLst/>
                <a:latin typeface="Helvetica" pitchFamily="2" charset="0"/>
              </a:rPr>
              <a:t>by comparison</a:t>
            </a:r>
            <a:r>
              <a:rPr lang="en-US" sz="4000" dirty="0">
                <a:effectLst/>
                <a:latin typeface="Helvetica" pitchFamily="2" charset="0"/>
              </a:rPr>
              <a:t>. But in whatever respect anyone </a:t>
            </a:r>
            <a:r>
              <a:rPr lang="en-US" sz="4000" i="1" dirty="0">
                <a:effectLst/>
                <a:latin typeface="Helvetica" pitchFamily="2" charset="0"/>
              </a:rPr>
              <a:t>else</a:t>
            </a:r>
            <a:r>
              <a:rPr lang="en-US" sz="4000" dirty="0">
                <a:effectLst/>
                <a:latin typeface="Helvetica" pitchFamily="2" charset="0"/>
              </a:rPr>
              <a:t> is daring—I speak in foolishness—I am just as daring myself … </a:t>
            </a:r>
            <a:endParaRPr lang="en-US" sz="4000" dirty="0"/>
          </a:p>
          <a:p>
            <a:endParaRPr lang="en-US" sz="100" dirty="0"/>
          </a:p>
        </p:txBody>
      </p:sp>
    </p:spTree>
    <p:extLst>
      <p:ext uri="{BB962C8B-B14F-4D97-AF65-F5344CB8AC3E}">
        <p14:creationId xmlns:p14="http://schemas.microsoft.com/office/powerpoint/2010/main" val="4579134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E381A-A04F-3ABC-0432-EE36D5331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9AA8A-3EEC-F377-BB0A-11BB727FF714}"/>
              </a:ext>
            </a:extLst>
          </p:cNvPr>
          <p:cNvSpPr>
            <a:spLocks noGrp="1"/>
          </p:cNvSpPr>
          <p:nvPr>
            <p:ph type="ctrTitle"/>
          </p:nvPr>
        </p:nvSpPr>
        <p:spPr>
          <a:xfrm>
            <a:off x="0" y="172548"/>
            <a:ext cx="8637073" cy="569302"/>
          </a:xfrm>
        </p:spPr>
        <p:txBody>
          <a:bodyPr>
            <a:noAutofit/>
          </a:bodyPr>
          <a:lstStyle/>
          <a:p>
            <a:r>
              <a:rPr lang="en-US" sz="4000" dirty="0"/>
              <a:t>III. Apostolic Authority:</a:t>
            </a:r>
          </a:p>
        </p:txBody>
      </p:sp>
      <p:sp>
        <p:nvSpPr>
          <p:cNvPr id="3" name="Subtitle 2">
            <a:extLst>
              <a:ext uri="{FF2B5EF4-FFF2-40B4-BE49-F238E27FC236}">
                <a16:creationId xmlns:a16="http://schemas.microsoft.com/office/drawing/2014/main" id="{1E7E7DDE-047B-C730-576A-661D5F6A1EF7}"/>
              </a:ext>
            </a:extLst>
          </p:cNvPr>
          <p:cNvSpPr>
            <a:spLocks noGrp="1"/>
          </p:cNvSpPr>
          <p:nvPr>
            <p:ph type="subTitle" idx="1"/>
          </p:nvPr>
        </p:nvSpPr>
        <p:spPr>
          <a:xfrm>
            <a:off x="152400" y="578499"/>
            <a:ext cx="11856720" cy="5822302"/>
          </a:xfrm>
        </p:spPr>
        <p:txBody>
          <a:bodyPr>
            <a:normAutofit fontScale="77500" lnSpcReduction="20000"/>
          </a:bodyPr>
          <a:lstStyle/>
          <a:p>
            <a:r>
              <a:rPr lang="en-US" sz="100" dirty="0"/>
              <a:t>       </a:t>
            </a:r>
            <a:r>
              <a:rPr lang="en-US" sz="4000" dirty="0"/>
              <a:t>2 Cor. 11:22-25 </a:t>
            </a:r>
            <a:r>
              <a:rPr lang="en-US" sz="4000" dirty="0">
                <a:effectLst/>
                <a:latin typeface="Helvetica" pitchFamily="2" charset="0"/>
              </a:rPr>
              <a:t>Are they Hebrews? So am I. Are they Israelites? So am I. Are they Abraham’s seed? So am I. Are they ministers of Christ?—I speak as if insane—I more so; in far more labors, in </a:t>
            </a:r>
            <a:r>
              <a:rPr lang="en-US" sz="4000" baseline="30000" dirty="0" err="1">
                <a:effectLst/>
                <a:latin typeface="Helvetica" pitchFamily="2" charset="0"/>
              </a:rPr>
              <a:t>c</a:t>
            </a:r>
            <a:r>
              <a:rPr lang="en-US" sz="4000" dirty="0" err="1">
                <a:effectLst/>
                <a:latin typeface="Helvetica" pitchFamily="2" charset="0"/>
              </a:rPr>
              <a:t>far</a:t>
            </a:r>
            <a:r>
              <a:rPr lang="en-US" sz="4000" dirty="0">
                <a:effectLst/>
                <a:latin typeface="Helvetica" pitchFamily="2" charset="0"/>
              </a:rPr>
              <a:t> more imprisonments, in beatings without number, in frequent danger of death. Five times I received from the Jews forty </a:t>
            </a:r>
            <a:r>
              <a:rPr lang="en-US" sz="4000" i="1" dirty="0">
                <a:effectLst/>
                <a:latin typeface="Helvetica" pitchFamily="2" charset="0"/>
              </a:rPr>
              <a:t>lashes</a:t>
            </a:r>
            <a:r>
              <a:rPr lang="en-US" sz="4000" dirty="0">
                <a:effectLst/>
                <a:latin typeface="Helvetica" pitchFamily="2" charset="0"/>
              </a:rPr>
              <a:t> less one. Three times I was beaten with rods, once I was stoned, three times I was shipwrecked—a night and a day I have spent in the deep …</a:t>
            </a:r>
          </a:p>
          <a:p>
            <a:endParaRPr lang="en-US" sz="100" dirty="0"/>
          </a:p>
        </p:txBody>
      </p:sp>
    </p:spTree>
    <p:extLst>
      <p:ext uri="{BB962C8B-B14F-4D97-AF65-F5344CB8AC3E}">
        <p14:creationId xmlns:p14="http://schemas.microsoft.com/office/powerpoint/2010/main" val="2770411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18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8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8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Holman Bible Atlas</a:t>
            </a:r>
            <a:r>
              <a:rPr lang="en-US" sz="18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p:cNvSpPr>
            <a:spLocks noGrp="1"/>
          </p:cNvSpPr>
          <p:nvPr>
            <p:ph type="body" sz="quarter" idx="12"/>
          </p:nvPr>
        </p:nvSpPr>
        <p:spPr/>
        <p:txBody>
          <a:bodyPr/>
          <a:lstStyle/>
          <a:p>
            <a:r>
              <a:rPr lang="en-US" dirty="0"/>
              <a:t>1:1</a:t>
            </a:r>
          </a:p>
        </p:txBody>
      </p:sp>
      <p:sp>
        <p:nvSpPr>
          <p:cNvPr id="4" name="Title 3"/>
          <p:cNvSpPr>
            <a:spLocks noGrp="1"/>
          </p:cNvSpPr>
          <p:nvPr>
            <p:ph type="title"/>
          </p:nvPr>
        </p:nvSpPr>
        <p:spPr/>
        <p:txBody>
          <a:bodyPr/>
          <a:lstStyle/>
          <a:p>
            <a:r>
              <a:rPr lang="en-US" dirty="0" err="1"/>
              <a:t>Paul’S</a:t>
            </a:r>
            <a:r>
              <a:rPr lang="en-US" dirty="0"/>
              <a:t> SECOND MISSIONARY JOURNEY</a:t>
            </a:r>
          </a:p>
        </p:txBody>
      </p:sp>
      <p:pic>
        <p:nvPicPr>
          <p:cNvPr id="18" name="Picture 17" descr="A map of the mediterranean sea&#10;&#10;Description automatically generated">
            <a:extLst>
              <a:ext uri="{FF2B5EF4-FFF2-40B4-BE49-F238E27FC236}">
                <a16:creationId xmlns:a16="http://schemas.microsoft.com/office/drawing/2014/main" id="{D5108EF6-3745-C5EB-A8D8-301236CE4E67}"/>
              </a:ext>
            </a:extLst>
          </p:cNvPr>
          <p:cNvPicPr>
            <a:picLocks noChangeAspect="1"/>
          </p:cNvPicPr>
          <p:nvPr/>
        </p:nvPicPr>
        <p:blipFill>
          <a:blip r:embed="rId4"/>
          <a:stretch>
            <a:fillRect/>
          </a:stretch>
        </p:blipFill>
        <p:spPr>
          <a:xfrm>
            <a:off x="1140486" y="369332"/>
            <a:ext cx="9911027" cy="6104020"/>
          </a:xfrm>
          <a:prstGeom prst="rect">
            <a:avLst/>
          </a:prstGeom>
        </p:spPr>
      </p:pic>
      <p:sp>
        <p:nvSpPr>
          <p:cNvPr id="20" name="Donut 19">
            <a:extLst>
              <a:ext uri="{FF2B5EF4-FFF2-40B4-BE49-F238E27FC236}">
                <a16:creationId xmlns:a16="http://schemas.microsoft.com/office/drawing/2014/main" id="{D9FFD2F2-630F-CE76-6620-55D0F7D4E929}"/>
              </a:ext>
            </a:extLst>
          </p:cNvPr>
          <p:cNvSpPr/>
          <p:nvPr/>
        </p:nvSpPr>
        <p:spPr>
          <a:xfrm>
            <a:off x="9296400" y="3048262"/>
            <a:ext cx="883920" cy="792480"/>
          </a:xfrm>
          <a:prstGeom prst="donut">
            <a:avLst>
              <a:gd name="adj" fmla="val 11094"/>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852502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437A9-9636-0EE0-AC2B-5F96CD062D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F28DA8-F5A3-FC5C-AC20-BB6D2D1ECE8B}"/>
              </a:ext>
            </a:extLst>
          </p:cNvPr>
          <p:cNvSpPr>
            <a:spLocks noGrp="1"/>
          </p:cNvSpPr>
          <p:nvPr>
            <p:ph type="ctrTitle"/>
          </p:nvPr>
        </p:nvSpPr>
        <p:spPr>
          <a:xfrm>
            <a:off x="0" y="238419"/>
            <a:ext cx="8637073" cy="569302"/>
          </a:xfrm>
        </p:spPr>
        <p:txBody>
          <a:bodyPr>
            <a:noAutofit/>
          </a:bodyPr>
          <a:lstStyle/>
          <a:p>
            <a:r>
              <a:rPr lang="en-US" sz="4000" dirty="0"/>
              <a:t>III. Apostolic Authority:</a:t>
            </a:r>
          </a:p>
        </p:txBody>
      </p:sp>
      <p:sp>
        <p:nvSpPr>
          <p:cNvPr id="3" name="Subtitle 2">
            <a:extLst>
              <a:ext uri="{FF2B5EF4-FFF2-40B4-BE49-F238E27FC236}">
                <a16:creationId xmlns:a16="http://schemas.microsoft.com/office/drawing/2014/main" id="{DC5205E6-91BE-CE8D-1383-F0C8FE75E96B}"/>
              </a:ext>
            </a:extLst>
          </p:cNvPr>
          <p:cNvSpPr>
            <a:spLocks noGrp="1"/>
          </p:cNvSpPr>
          <p:nvPr>
            <p:ph type="subTitle" idx="1"/>
          </p:nvPr>
        </p:nvSpPr>
        <p:spPr>
          <a:xfrm>
            <a:off x="167640" y="608929"/>
            <a:ext cx="11856720" cy="6050277"/>
          </a:xfrm>
        </p:spPr>
        <p:txBody>
          <a:bodyPr>
            <a:normAutofit fontScale="70000" lnSpcReduction="20000"/>
          </a:bodyPr>
          <a:lstStyle/>
          <a:p>
            <a:r>
              <a:rPr lang="en-US" sz="100" dirty="0"/>
              <a:t>       </a:t>
            </a:r>
            <a:r>
              <a:rPr lang="en-US" sz="4000" dirty="0"/>
              <a:t>2 Cor. 11:26-30 </a:t>
            </a:r>
            <a:r>
              <a:rPr lang="en-US" sz="4000" i="1" dirty="0">
                <a:effectLst/>
                <a:latin typeface="Helvetica" pitchFamily="2" charset="0"/>
              </a:rPr>
              <a:t>I have been</a:t>
            </a:r>
            <a:r>
              <a:rPr lang="en-US" sz="4000" dirty="0">
                <a:effectLst/>
                <a:latin typeface="Helvetica" pitchFamily="2" charset="0"/>
              </a:rPr>
              <a:t> on frequent journeys, in dangers from rivers, dangers from robbers, dangers from </a:t>
            </a:r>
            <a:r>
              <a:rPr lang="en-US" sz="4000" i="1" dirty="0">
                <a:effectLst/>
                <a:latin typeface="Helvetica" pitchFamily="2" charset="0"/>
              </a:rPr>
              <a:t>my</a:t>
            </a:r>
            <a:r>
              <a:rPr lang="en-US" sz="4000" dirty="0">
                <a:effectLst/>
                <a:latin typeface="Helvetica" pitchFamily="2" charset="0"/>
              </a:rPr>
              <a:t> countrymen, dangers from the Gentiles, dangers in the city, dangers in the desolate places, dangers on the sea, dangers among false brothers. </a:t>
            </a:r>
            <a:r>
              <a:rPr lang="en-US" sz="4000" i="1" dirty="0">
                <a:effectLst/>
                <a:latin typeface="Helvetica" pitchFamily="2" charset="0"/>
              </a:rPr>
              <a:t> have been</a:t>
            </a:r>
            <a:r>
              <a:rPr lang="en-US" sz="4000" dirty="0">
                <a:effectLst/>
                <a:latin typeface="Helvetica" pitchFamily="2" charset="0"/>
              </a:rPr>
              <a:t> in labor and hardship, in many sleepless nights, in starvation and thirst, often hungry, in cold and without enough clothing. Apart from </a:t>
            </a:r>
            <a:r>
              <a:rPr lang="en-US" sz="4000" i="1" dirty="0">
                <a:effectLst/>
                <a:latin typeface="Helvetica" pitchFamily="2" charset="0"/>
              </a:rPr>
              <a:t>such</a:t>
            </a:r>
            <a:r>
              <a:rPr lang="en-US" sz="4000" dirty="0">
                <a:effectLst/>
                <a:latin typeface="Helvetica" pitchFamily="2" charset="0"/>
              </a:rPr>
              <a:t> external things, there is the daily pressure on me </a:t>
            </a:r>
            <a:r>
              <a:rPr lang="en-US" sz="4000" i="1" dirty="0">
                <a:effectLst/>
                <a:latin typeface="Helvetica" pitchFamily="2" charset="0"/>
              </a:rPr>
              <a:t>of</a:t>
            </a:r>
            <a:r>
              <a:rPr lang="en-US" sz="4000" dirty="0">
                <a:effectLst/>
                <a:latin typeface="Helvetica" pitchFamily="2" charset="0"/>
              </a:rPr>
              <a:t> concern for all the churches. Who is weak without my being weak? Who is made to stumble without my burning concern? If I have to boast, I will boast of what pertains to my weakness. </a:t>
            </a:r>
            <a:endParaRPr lang="en-US" sz="4000" dirty="0"/>
          </a:p>
          <a:p>
            <a:endParaRPr lang="en-US" sz="100" dirty="0"/>
          </a:p>
        </p:txBody>
      </p:sp>
    </p:spTree>
    <p:extLst>
      <p:ext uri="{BB962C8B-B14F-4D97-AF65-F5344CB8AC3E}">
        <p14:creationId xmlns:p14="http://schemas.microsoft.com/office/powerpoint/2010/main" val="42304510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F7017-934F-5366-92CC-25FB3A79D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1535E-CEC2-21BA-EEF2-E23DFE4B577F}"/>
              </a:ext>
            </a:extLst>
          </p:cNvPr>
          <p:cNvSpPr>
            <a:spLocks noGrp="1"/>
          </p:cNvSpPr>
          <p:nvPr>
            <p:ph type="ctrTitle"/>
          </p:nvPr>
        </p:nvSpPr>
        <p:spPr>
          <a:xfrm>
            <a:off x="0" y="238419"/>
            <a:ext cx="8637073" cy="569302"/>
          </a:xfrm>
        </p:spPr>
        <p:txBody>
          <a:bodyPr>
            <a:noAutofit/>
          </a:bodyPr>
          <a:lstStyle/>
          <a:p>
            <a:r>
              <a:rPr lang="en-US" sz="4000" dirty="0"/>
              <a:t>A Broad outline:</a:t>
            </a:r>
          </a:p>
        </p:txBody>
      </p:sp>
      <p:sp>
        <p:nvSpPr>
          <p:cNvPr id="3" name="Subtitle 2">
            <a:extLst>
              <a:ext uri="{FF2B5EF4-FFF2-40B4-BE49-F238E27FC236}">
                <a16:creationId xmlns:a16="http://schemas.microsoft.com/office/drawing/2014/main" id="{09FDFFF9-8480-BF2F-CB3A-A34F10060F83}"/>
              </a:ext>
            </a:extLst>
          </p:cNvPr>
          <p:cNvSpPr>
            <a:spLocks noGrp="1"/>
          </p:cNvSpPr>
          <p:nvPr>
            <p:ph type="subTitle" idx="1"/>
          </p:nvPr>
        </p:nvSpPr>
        <p:spPr>
          <a:xfrm>
            <a:off x="152400" y="807722"/>
            <a:ext cx="11856720" cy="5151118"/>
          </a:xfrm>
        </p:spPr>
        <p:txBody>
          <a:bodyPr>
            <a:normAutofit/>
          </a:bodyPr>
          <a:lstStyle/>
          <a:p>
            <a:r>
              <a:rPr lang="en-US" sz="100" dirty="0"/>
              <a:t>       </a:t>
            </a:r>
          </a:p>
          <a:p>
            <a:pPr marL="400050" indent="-400050">
              <a:buAutoNum type="romanUcPeriod"/>
            </a:pPr>
            <a:r>
              <a:rPr lang="en-US" sz="3600" dirty="0"/>
              <a:t>Reconciliation over a conflict (</a:t>
            </a:r>
            <a:r>
              <a:rPr lang="en-US" sz="3600" dirty="0" err="1"/>
              <a:t>chs</a:t>
            </a:r>
            <a:r>
              <a:rPr lang="en-US" sz="3600" dirty="0"/>
              <a:t>. 1-7)</a:t>
            </a:r>
          </a:p>
          <a:p>
            <a:r>
              <a:rPr lang="en-US" sz="3600" dirty="0"/>
              <a:t> 	(The Great Digression – The Ministry – 2:14-7:4)</a:t>
            </a:r>
          </a:p>
          <a:p>
            <a:r>
              <a:rPr lang="en-US" sz="3600" dirty="0"/>
              <a:t>	</a:t>
            </a:r>
          </a:p>
          <a:p>
            <a:pPr marL="400050" indent="-400050">
              <a:buAutoNum type="romanUcPeriod"/>
            </a:pPr>
            <a:r>
              <a:rPr lang="en-US" sz="3600" dirty="0"/>
              <a:t>Collection for the poor (</a:t>
            </a:r>
            <a:r>
              <a:rPr lang="en-US" sz="3600" dirty="0" err="1"/>
              <a:t>chs</a:t>
            </a:r>
            <a:r>
              <a:rPr lang="en-US" sz="3600" dirty="0"/>
              <a:t>. 8-9)</a:t>
            </a:r>
          </a:p>
          <a:p>
            <a:pPr marL="400050" indent="-400050">
              <a:buAutoNum type="romanUcPeriod"/>
            </a:pPr>
            <a:r>
              <a:rPr lang="en-US" sz="3600" dirty="0"/>
              <a:t>Apostolic Authority (</a:t>
            </a:r>
            <a:r>
              <a:rPr lang="en-US" sz="3600" dirty="0" err="1"/>
              <a:t>Chs</a:t>
            </a:r>
            <a:r>
              <a:rPr lang="en-US" sz="3600" dirty="0"/>
              <a:t>. 10-13)</a:t>
            </a:r>
          </a:p>
        </p:txBody>
      </p:sp>
    </p:spTree>
    <p:extLst>
      <p:ext uri="{BB962C8B-B14F-4D97-AF65-F5344CB8AC3E}">
        <p14:creationId xmlns:p14="http://schemas.microsoft.com/office/powerpoint/2010/main" val="37512540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5FE47-15C2-7647-C8D7-1581C5942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8AF460-771D-7A96-CA65-FF1D8D23FD5D}"/>
              </a:ext>
            </a:extLst>
          </p:cNvPr>
          <p:cNvSpPr>
            <a:spLocks noGrp="1"/>
          </p:cNvSpPr>
          <p:nvPr>
            <p:ph type="ctrTitle"/>
          </p:nvPr>
        </p:nvSpPr>
        <p:spPr/>
        <p:txBody>
          <a:bodyPr/>
          <a:lstStyle/>
          <a:p>
            <a:r>
              <a:rPr lang="en-US" dirty="0"/>
              <a:t>2 Corinthians</a:t>
            </a:r>
          </a:p>
        </p:txBody>
      </p:sp>
      <p:sp>
        <p:nvSpPr>
          <p:cNvPr id="3" name="Subtitle 2">
            <a:extLst>
              <a:ext uri="{FF2B5EF4-FFF2-40B4-BE49-F238E27FC236}">
                <a16:creationId xmlns:a16="http://schemas.microsoft.com/office/drawing/2014/main" id="{A4AEBE27-BA64-5308-C072-CD1C625C0A1D}"/>
              </a:ext>
            </a:extLst>
          </p:cNvPr>
          <p:cNvSpPr>
            <a:spLocks noGrp="1"/>
          </p:cNvSpPr>
          <p:nvPr>
            <p:ph type="subTitle" idx="1"/>
          </p:nvPr>
        </p:nvSpPr>
        <p:spPr/>
        <p:txBody>
          <a:bodyPr/>
          <a:lstStyle/>
          <a:p>
            <a:r>
              <a:rPr lang="en-US" dirty="0"/>
              <a:t>An Emotional story about a pastor and his former congregation</a:t>
            </a:r>
          </a:p>
        </p:txBody>
      </p:sp>
    </p:spTree>
    <p:extLst>
      <p:ext uri="{BB962C8B-B14F-4D97-AF65-F5344CB8AC3E}">
        <p14:creationId xmlns:p14="http://schemas.microsoft.com/office/powerpoint/2010/main" val="36969406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7ABC2-35F1-7692-F6A9-39E676825A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DDAAB87-25EE-78B7-8DDA-E22BC431BA0C}"/>
              </a:ext>
            </a:extLst>
          </p:cNvPr>
          <p:cNvSpPr>
            <a:spLocks noGrp="1"/>
          </p:cNvSpPr>
          <p:nvPr>
            <p:ph type="body" sz="quarter" idx="10"/>
          </p:nvPr>
        </p:nvSpPr>
        <p:spPr/>
        <p:txBody>
          <a:bodyPr/>
          <a:lstStyle/>
          <a:p>
            <a:r>
              <a:rPr lang="en-US" sz="18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8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8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Holman Bible Atlas</a:t>
            </a:r>
            <a:r>
              <a:rPr lang="en-US" sz="18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B1DE100C-94B6-8951-4903-A46F5A00D3FF}"/>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8D225338-ED5A-62E5-3890-DFD253F604DF}"/>
              </a:ext>
            </a:extLst>
          </p:cNvPr>
          <p:cNvSpPr>
            <a:spLocks noGrp="1"/>
          </p:cNvSpPr>
          <p:nvPr>
            <p:ph type="title"/>
          </p:nvPr>
        </p:nvSpPr>
        <p:spPr/>
        <p:txBody>
          <a:bodyPr/>
          <a:lstStyle/>
          <a:p>
            <a:r>
              <a:rPr lang="en-US" dirty="0" err="1"/>
              <a:t>Paul’S</a:t>
            </a:r>
            <a:r>
              <a:rPr lang="en-US" dirty="0"/>
              <a:t> third MISSIONARY JOURNEY</a:t>
            </a:r>
          </a:p>
        </p:txBody>
      </p:sp>
      <p:pic>
        <p:nvPicPr>
          <p:cNvPr id="6" name="Picture 5" descr="A map of the mediterranean sea&#10;&#10;Description automatically generated">
            <a:extLst>
              <a:ext uri="{FF2B5EF4-FFF2-40B4-BE49-F238E27FC236}">
                <a16:creationId xmlns:a16="http://schemas.microsoft.com/office/drawing/2014/main" id="{466E6E7F-21F0-CF46-BB76-5D07A8981C34}"/>
              </a:ext>
            </a:extLst>
          </p:cNvPr>
          <p:cNvPicPr>
            <a:picLocks noChangeAspect="1"/>
          </p:cNvPicPr>
          <p:nvPr/>
        </p:nvPicPr>
        <p:blipFill>
          <a:blip r:embed="rId4"/>
          <a:stretch>
            <a:fillRect/>
          </a:stretch>
        </p:blipFill>
        <p:spPr>
          <a:xfrm>
            <a:off x="1112520" y="303161"/>
            <a:ext cx="9936480" cy="6232559"/>
          </a:xfrm>
          <a:prstGeom prst="rect">
            <a:avLst/>
          </a:prstGeom>
        </p:spPr>
      </p:pic>
    </p:spTree>
    <p:extLst>
      <p:ext uri="{BB962C8B-B14F-4D97-AF65-F5344CB8AC3E}">
        <p14:creationId xmlns:p14="http://schemas.microsoft.com/office/powerpoint/2010/main" val="34675475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5C38-75A8-E22D-F176-28CE5149A5AA}"/>
            </a:ext>
          </a:extLst>
        </p:cNvPr>
        <p:cNvGrpSpPr/>
        <p:nvPr/>
      </p:nvGrpSpPr>
      <p:grpSpPr>
        <a:xfrm>
          <a:off x="0" y="0"/>
          <a:ext cx="0" cy="0"/>
          <a:chOff x="0" y="0"/>
          <a:chExt cx="0" cy="0"/>
        </a:xfrm>
      </p:grpSpPr>
      <p:pic>
        <p:nvPicPr>
          <p:cNvPr id="12" name="Picture 11" descr="A close up of a map&#10;&#10;Description automatically generated">
            <a:extLst>
              <a:ext uri="{FF2B5EF4-FFF2-40B4-BE49-F238E27FC236}">
                <a16:creationId xmlns:a16="http://schemas.microsoft.com/office/drawing/2014/main" id="{2B3AA1A5-F053-E9F9-58C6-CFA1199E2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2" name="Text Placeholder 1">
            <a:extLst>
              <a:ext uri="{FF2B5EF4-FFF2-40B4-BE49-F238E27FC236}">
                <a16:creationId xmlns:a16="http://schemas.microsoft.com/office/drawing/2014/main" id="{3D2EB736-F9BD-AA25-011D-E0192EC94963}"/>
              </a:ext>
            </a:extLst>
          </p:cNvPr>
          <p:cNvSpPr>
            <a:spLocks noGrp="1"/>
          </p:cNvSpPr>
          <p:nvPr>
            <p:ph type="body" sz="quarter" idx="10"/>
          </p:nvPr>
        </p:nvSpPr>
        <p:spPr/>
        <p:txBody>
          <a:bodyPr/>
          <a:lstStyle/>
          <a:p>
            <a:r>
              <a:rPr lang="en-US" dirty="0"/>
              <a:t>Map showing Paul’s route from Ephesus to Macedonia and back</a:t>
            </a:r>
          </a:p>
        </p:txBody>
      </p:sp>
      <p:sp>
        <p:nvSpPr>
          <p:cNvPr id="3" name="Text Placeholder 2">
            <a:extLst>
              <a:ext uri="{FF2B5EF4-FFF2-40B4-BE49-F238E27FC236}">
                <a16:creationId xmlns:a16="http://schemas.microsoft.com/office/drawing/2014/main" id="{96E418EB-BC03-60B8-0C2F-6561AD60A975}"/>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C5D2024B-16F9-97E0-5D80-242C886DF48A}"/>
              </a:ext>
            </a:extLst>
          </p:cNvPr>
          <p:cNvSpPr>
            <a:spLocks noGrp="1"/>
          </p:cNvSpPr>
          <p:nvPr>
            <p:ph type="title"/>
          </p:nvPr>
        </p:nvSpPr>
        <p:spPr/>
        <p:txBody>
          <a:bodyPr/>
          <a:lstStyle/>
          <a:p>
            <a:r>
              <a:rPr lang="en-US" dirty="0"/>
              <a:t>Paul, an apostle of Jesus Christ by the will of God</a:t>
            </a:r>
          </a:p>
        </p:txBody>
      </p:sp>
      <p:sp>
        <p:nvSpPr>
          <p:cNvPr id="7" name="Text Box 13">
            <a:extLst>
              <a:ext uri="{FF2B5EF4-FFF2-40B4-BE49-F238E27FC236}">
                <a16:creationId xmlns:a16="http://schemas.microsoft.com/office/drawing/2014/main" id="{C306E0B8-A258-6661-F830-9926BA64C2CC}"/>
              </a:ext>
            </a:extLst>
          </p:cNvPr>
          <p:cNvSpPr txBox="1">
            <a:spLocks noChangeArrowheads="1"/>
          </p:cNvSpPr>
          <p:nvPr/>
        </p:nvSpPr>
        <p:spPr bwMode="auto">
          <a:xfrm>
            <a:off x="6934202" y="2519464"/>
            <a:ext cx="795411"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Troas</a:t>
            </a:r>
          </a:p>
        </p:txBody>
      </p:sp>
      <p:sp>
        <p:nvSpPr>
          <p:cNvPr id="8" name="Text Box 13">
            <a:extLst>
              <a:ext uri="{FF2B5EF4-FFF2-40B4-BE49-F238E27FC236}">
                <a16:creationId xmlns:a16="http://schemas.microsoft.com/office/drawing/2014/main" id="{6EBBF79A-7B14-2499-01AF-7157FFBBD3A9}"/>
              </a:ext>
            </a:extLst>
          </p:cNvPr>
          <p:cNvSpPr txBox="1">
            <a:spLocks noChangeArrowheads="1"/>
          </p:cNvSpPr>
          <p:nvPr/>
        </p:nvSpPr>
        <p:spPr bwMode="auto">
          <a:xfrm>
            <a:off x="7467600" y="5184648"/>
            <a:ext cx="1101584"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Ephesus</a:t>
            </a:r>
          </a:p>
        </p:txBody>
      </p:sp>
      <p:sp>
        <p:nvSpPr>
          <p:cNvPr id="9" name="Text Box 13">
            <a:extLst>
              <a:ext uri="{FF2B5EF4-FFF2-40B4-BE49-F238E27FC236}">
                <a16:creationId xmlns:a16="http://schemas.microsoft.com/office/drawing/2014/main" id="{569623A1-CF0F-0306-8100-9D094339B8EF}"/>
              </a:ext>
            </a:extLst>
          </p:cNvPr>
          <p:cNvSpPr txBox="1">
            <a:spLocks noChangeArrowheads="1"/>
          </p:cNvSpPr>
          <p:nvPr/>
        </p:nvSpPr>
        <p:spPr bwMode="auto">
          <a:xfrm>
            <a:off x="4409178" y="742890"/>
            <a:ext cx="1008609"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Philippi</a:t>
            </a:r>
          </a:p>
        </p:txBody>
      </p:sp>
      <p:sp>
        <p:nvSpPr>
          <p:cNvPr id="10" name="Text Box 13">
            <a:extLst>
              <a:ext uri="{FF2B5EF4-FFF2-40B4-BE49-F238E27FC236}">
                <a16:creationId xmlns:a16="http://schemas.microsoft.com/office/drawing/2014/main" id="{0C8EF14C-73AC-97D4-7FBF-40979ECBF4E6}"/>
              </a:ext>
            </a:extLst>
          </p:cNvPr>
          <p:cNvSpPr txBox="1">
            <a:spLocks noChangeArrowheads="1"/>
          </p:cNvSpPr>
          <p:nvPr/>
        </p:nvSpPr>
        <p:spPr bwMode="auto">
          <a:xfrm>
            <a:off x="2290764" y="1070270"/>
            <a:ext cx="1428596" cy="420564"/>
          </a:xfrm>
          <a:prstGeom prst="rect">
            <a:avLst/>
          </a:prstGeom>
          <a:noFill/>
          <a:ln w="9525">
            <a:noFill/>
            <a:miter lim="800000"/>
            <a:headEnd/>
            <a:tailEnd/>
          </a:ln>
          <a:effectLst/>
        </p:spPr>
        <p:txBody>
          <a:bodyPr wrap="none">
            <a:spAutoFit/>
          </a:bodyPr>
          <a:lstStyle>
            <a:defPPr>
              <a:defRPr lang="en-US"/>
            </a:defPPr>
            <a:lvl1pPr>
              <a:defRPr sz="32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Macedonia</a:t>
            </a:r>
          </a:p>
        </p:txBody>
      </p:sp>
      <p:sp>
        <p:nvSpPr>
          <p:cNvPr id="11" name="Text Box 13">
            <a:extLst>
              <a:ext uri="{FF2B5EF4-FFF2-40B4-BE49-F238E27FC236}">
                <a16:creationId xmlns:a16="http://schemas.microsoft.com/office/drawing/2014/main" id="{7ADE5CF9-8190-A52A-6BE4-D22714B9B045}"/>
              </a:ext>
            </a:extLst>
          </p:cNvPr>
          <p:cNvSpPr txBox="1">
            <a:spLocks noChangeArrowheads="1"/>
          </p:cNvSpPr>
          <p:nvPr/>
        </p:nvSpPr>
        <p:spPr bwMode="auto">
          <a:xfrm>
            <a:off x="1600202" y="2942964"/>
            <a:ext cx="976549" cy="420564"/>
          </a:xfrm>
          <a:prstGeom prst="rect">
            <a:avLst/>
          </a:prstGeom>
          <a:noFill/>
          <a:ln w="9525">
            <a:noFill/>
            <a:miter lim="800000"/>
            <a:headEnd/>
            <a:tailEnd/>
          </a:ln>
          <a:effectLst/>
        </p:spPr>
        <p:txBody>
          <a:bodyPr wrap="none">
            <a:spAutoFit/>
          </a:bodyPr>
          <a:lstStyle>
            <a:defPPr>
              <a:defRPr lang="en-US"/>
            </a:defPPr>
            <a:lvl1pPr>
              <a:defRPr sz="2000" kern="0">
                <a:solidFill>
                  <a:srgbClr val="FFFFFF"/>
                </a:solidFill>
                <a:effectLst>
                  <a:glow rad="76200">
                    <a:srgbClr val="000000">
                      <a:alpha val="60000"/>
                    </a:srgbClr>
                  </a:glow>
                </a:effectLst>
                <a:latin typeface="Calibri" pitchFamily="34" charset="0"/>
                <a:cs typeface="Calibri" pitchFamily="34" charset="0"/>
              </a:defRPr>
            </a:lvl1pPr>
          </a:lstStyle>
          <a:p>
            <a:r>
              <a:rPr lang="en-US" sz="2133" dirty="0"/>
              <a:t>Greece</a:t>
            </a:r>
          </a:p>
        </p:txBody>
      </p:sp>
      <p:sp>
        <p:nvSpPr>
          <p:cNvPr id="6" name="Text Box 13">
            <a:extLst>
              <a:ext uri="{FF2B5EF4-FFF2-40B4-BE49-F238E27FC236}">
                <a16:creationId xmlns:a16="http://schemas.microsoft.com/office/drawing/2014/main" id="{27EE9921-EECF-E8AB-52BF-78BAFB9C75BB}"/>
              </a:ext>
            </a:extLst>
          </p:cNvPr>
          <p:cNvSpPr txBox="1">
            <a:spLocks noChangeArrowheads="1"/>
          </p:cNvSpPr>
          <p:nvPr/>
        </p:nvSpPr>
        <p:spPr bwMode="auto">
          <a:xfrm>
            <a:off x="1676402" y="5280918"/>
            <a:ext cx="960519" cy="400110"/>
          </a:xfrm>
          <a:prstGeom prst="rect">
            <a:avLst/>
          </a:prstGeom>
          <a:noFill/>
          <a:ln w="9525">
            <a:noFill/>
            <a:miter lim="800000"/>
            <a:headEnd/>
            <a:tailEnd/>
          </a:ln>
          <a:effectLst/>
        </p:spPr>
        <p:txBody>
          <a:bodyPr wrap="none">
            <a:spAutoFit/>
          </a:bodyPr>
          <a:lstStyle>
            <a:defPPr>
              <a:defRPr lang="en-US"/>
            </a:defPPr>
            <a:lvl1pPr>
              <a:defRPr sz="2000" kern="0">
                <a:solidFill>
                  <a:srgbClr val="FFFFFF"/>
                </a:solidFill>
                <a:effectLst>
                  <a:glow rad="76200">
                    <a:srgbClr val="000000">
                      <a:alpha val="60000"/>
                    </a:srgbClr>
                  </a:glow>
                </a:effectLst>
                <a:latin typeface="Calibri" pitchFamily="34" charset="0"/>
                <a:cs typeface="Calibri" pitchFamily="34" charset="0"/>
              </a:defRPr>
            </a:lvl1pPr>
          </a:lstStyle>
          <a:p>
            <a:r>
              <a:rPr lang="en-US" dirty="0"/>
              <a:t>Corinth</a:t>
            </a:r>
          </a:p>
        </p:txBody>
      </p:sp>
      <p:sp>
        <p:nvSpPr>
          <p:cNvPr id="15" name="Oval 14">
            <a:extLst>
              <a:ext uri="{FF2B5EF4-FFF2-40B4-BE49-F238E27FC236}">
                <a16:creationId xmlns:a16="http://schemas.microsoft.com/office/drawing/2014/main" id="{938801FD-998C-E48B-4392-6042DAFFF374}"/>
              </a:ext>
            </a:extLst>
          </p:cNvPr>
          <p:cNvSpPr/>
          <p:nvPr/>
        </p:nvSpPr>
        <p:spPr>
          <a:xfrm>
            <a:off x="2560719" y="5280918"/>
            <a:ext cx="109728" cy="109728"/>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Tree>
    <p:extLst>
      <p:ext uri="{BB962C8B-B14F-4D97-AF65-F5344CB8AC3E}">
        <p14:creationId xmlns:p14="http://schemas.microsoft.com/office/powerpoint/2010/main" val="41235003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eece Map, PLBL 11-01.jpg">
            <a:extLst>
              <a:ext uri="{FF2B5EF4-FFF2-40B4-BE49-F238E27FC236}">
                <a16:creationId xmlns:a16="http://schemas.microsoft.com/office/drawing/2014/main" id="{1EE74691-C250-4F9E-9499-0CF700AD8FA5}"/>
              </a:ext>
            </a:extLst>
          </p:cNvPr>
          <p:cNvPicPr>
            <a:picLocks noChangeAspect="1"/>
          </p:cNvPicPr>
          <p:nvPr/>
        </p:nvPicPr>
        <p:blipFill>
          <a:blip r:embed="rId3"/>
          <a:stretch>
            <a:fillRect/>
          </a:stretch>
        </p:blipFill>
        <p:spPr>
          <a:xfrm>
            <a:off x="1524000" y="0"/>
            <a:ext cx="9144000" cy="6858000"/>
          </a:xfrm>
          <a:prstGeom prst="rect">
            <a:avLst/>
          </a:prstGeom>
        </p:spPr>
      </p:pic>
      <p:sp>
        <p:nvSpPr>
          <p:cNvPr id="2" name="Text Placeholder 1"/>
          <p:cNvSpPr>
            <a:spLocks noGrp="1"/>
          </p:cNvSpPr>
          <p:nvPr>
            <p:ph type="body" sz="quarter" idx="10"/>
          </p:nvPr>
        </p:nvSpPr>
        <p:spPr/>
        <p:txBody>
          <a:bodyPr/>
          <a:lstStyle/>
          <a:p>
            <a:r>
              <a:rPr lang="en-US" dirty="0"/>
              <a:t>Map showing Corinth in geographical context</a:t>
            </a:r>
          </a:p>
        </p:txBody>
      </p:sp>
      <p:sp>
        <p:nvSpPr>
          <p:cNvPr id="3" name="Text Placeholder 2"/>
          <p:cNvSpPr>
            <a:spLocks noGrp="1"/>
          </p:cNvSpPr>
          <p:nvPr>
            <p:ph type="body" sz="quarter" idx="12"/>
          </p:nvPr>
        </p:nvSpPr>
        <p:spPr/>
        <p:txBody>
          <a:bodyPr/>
          <a:lstStyle/>
          <a:p>
            <a:r>
              <a:rPr lang="en-US" dirty="0"/>
              <a:t>1:1</a:t>
            </a:r>
          </a:p>
        </p:txBody>
      </p:sp>
      <p:sp>
        <p:nvSpPr>
          <p:cNvPr id="4" name="Title 3"/>
          <p:cNvSpPr>
            <a:spLocks noGrp="1"/>
          </p:cNvSpPr>
          <p:nvPr>
            <p:ph type="title"/>
          </p:nvPr>
        </p:nvSpPr>
        <p:spPr/>
        <p:txBody>
          <a:bodyPr/>
          <a:lstStyle/>
          <a:p>
            <a:r>
              <a:rPr lang="en-US" dirty="0"/>
              <a:t>To the church of God which is at Corinth</a:t>
            </a:r>
          </a:p>
        </p:txBody>
      </p:sp>
    </p:spTree>
    <p:extLst>
      <p:ext uri="{BB962C8B-B14F-4D97-AF65-F5344CB8AC3E}">
        <p14:creationId xmlns:p14="http://schemas.microsoft.com/office/powerpoint/2010/main" val="1232002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1A54B-C234-6755-8123-1CAFE50F88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EDDB149-15A2-0B8B-A224-84AC8ABCEDD7}"/>
              </a:ext>
            </a:extLst>
          </p:cNvPr>
          <p:cNvSpPr>
            <a:spLocks noGrp="1"/>
          </p:cNvSpPr>
          <p:nvPr>
            <p:ph type="body" sz="quarter" idx="10"/>
          </p:nvPr>
        </p:nvSpPr>
        <p:spPr/>
        <p:txBody>
          <a:bodyPr/>
          <a:lstStyle/>
          <a:p>
            <a:r>
              <a:rPr lang="en-US" sz="18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8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8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Holman Bible Atlas</a:t>
            </a:r>
            <a:r>
              <a:rPr lang="en-US" sz="18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B0422CBF-0DB1-7C65-9BF8-9ED8DBD19E1A}"/>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090B82DD-655A-C191-CE13-B15045F8538E}"/>
              </a:ext>
            </a:extLst>
          </p:cNvPr>
          <p:cNvSpPr>
            <a:spLocks noGrp="1"/>
          </p:cNvSpPr>
          <p:nvPr>
            <p:ph type="title"/>
          </p:nvPr>
        </p:nvSpPr>
        <p:spPr/>
        <p:txBody>
          <a:bodyPr/>
          <a:lstStyle/>
          <a:p>
            <a:r>
              <a:rPr lang="en-US" dirty="0" err="1"/>
              <a:t>Paul’S</a:t>
            </a:r>
            <a:r>
              <a:rPr lang="en-US" dirty="0"/>
              <a:t> SECOND MISSIONARY JOURNEY</a:t>
            </a:r>
          </a:p>
        </p:txBody>
      </p:sp>
      <p:pic>
        <p:nvPicPr>
          <p:cNvPr id="18" name="Picture 17" descr="A map of the mediterranean sea&#10;&#10;Description automatically generated">
            <a:extLst>
              <a:ext uri="{FF2B5EF4-FFF2-40B4-BE49-F238E27FC236}">
                <a16:creationId xmlns:a16="http://schemas.microsoft.com/office/drawing/2014/main" id="{6AEC0894-F97F-1524-8AA1-A4B23CBF614A}"/>
              </a:ext>
            </a:extLst>
          </p:cNvPr>
          <p:cNvPicPr>
            <a:picLocks noChangeAspect="1"/>
          </p:cNvPicPr>
          <p:nvPr/>
        </p:nvPicPr>
        <p:blipFill>
          <a:blip r:embed="rId4"/>
          <a:stretch>
            <a:fillRect/>
          </a:stretch>
        </p:blipFill>
        <p:spPr>
          <a:xfrm>
            <a:off x="1140486" y="369332"/>
            <a:ext cx="9911027" cy="6104020"/>
          </a:xfrm>
          <a:prstGeom prst="rect">
            <a:avLst/>
          </a:prstGeom>
        </p:spPr>
      </p:pic>
      <p:sp>
        <p:nvSpPr>
          <p:cNvPr id="20" name="Donut 19">
            <a:extLst>
              <a:ext uri="{FF2B5EF4-FFF2-40B4-BE49-F238E27FC236}">
                <a16:creationId xmlns:a16="http://schemas.microsoft.com/office/drawing/2014/main" id="{48F525F2-0F7D-12E0-FAEE-04607ADF2883}"/>
              </a:ext>
            </a:extLst>
          </p:cNvPr>
          <p:cNvSpPr/>
          <p:nvPr/>
        </p:nvSpPr>
        <p:spPr>
          <a:xfrm>
            <a:off x="6492240" y="1768102"/>
            <a:ext cx="1813560" cy="1508498"/>
          </a:xfrm>
          <a:prstGeom prst="donut">
            <a:avLst>
              <a:gd name="adj" fmla="val 11649"/>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28851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0CAEA-C4BC-30CE-B5DE-DEEDB0EAA03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9AD794-4032-BD54-AA19-4203248C9CBD}"/>
              </a:ext>
            </a:extLst>
          </p:cNvPr>
          <p:cNvSpPr>
            <a:spLocks noGrp="1"/>
          </p:cNvSpPr>
          <p:nvPr>
            <p:ph type="body" sz="quarter" idx="10"/>
          </p:nvPr>
        </p:nvSpPr>
        <p:spPr/>
        <p:txBody>
          <a:bodyPr/>
          <a:lstStyle/>
          <a:p>
            <a:r>
              <a:rPr lang="en-US" sz="1800" dirty="0" err="1">
                <a:effectLst/>
                <a:latin typeface="Aptos" panose="020B0004020202020204" pitchFamily="34" charset="0"/>
                <a:ea typeface="Aptos" panose="020B0004020202020204" pitchFamily="34" charset="0"/>
                <a:cs typeface="Times New Roman" panose="02020603050405020304" pitchFamily="18" charset="0"/>
              </a:rPr>
              <a:t>Brisco</a:t>
            </a:r>
            <a:r>
              <a:rPr lang="en-US" sz="1800" dirty="0">
                <a:effectLst/>
                <a:latin typeface="Aptos" panose="020B0004020202020204" pitchFamily="34" charset="0"/>
                <a:ea typeface="Aptos" panose="020B0004020202020204" pitchFamily="34" charset="0"/>
                <a:cs typeface="Times New Roman" panose="02020603050405020304" pitchFamily="18" charset="0"/>
              </a:rPr>
              <a:t>, Thomas V. 1998. </a:t>
            </a:r>
            <a:r>
              <a:rPr lang="en-US" sz="1800" i="1"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Holman Bible Atlas</a:t>
            </a:r>
            <a:r>
              <a:rPr lang="en-US" sz="1800" dirty="0">
                <a:effectLst/>
                <a:latin typeface="Aptos" panose="020B0004020202020204" pitchFamily="34" charset="0"/>
                <a:ea typeface="Aptos" panose="020B0004020202020204" pitchFamily="34" charset="0"/>
                <a:cs typeface="Times New Roman" panose="02020603050405020304" pitchFamily="18" charset="0"/>
              </a:rPr>
              <a:t>. Holman Reference. Nashville, TN</a:t>
            </a:r>
            <a:endParaRPr lang="en-US" dirty="0"/>
          </a:p>
        </p:txBody>
      </p:sp>
      <p:sp>
        <p:nvSpPr>
          <p:cNvPr id="3" name="Text Placeholder 2">
            <a:extLst>
              <a:ext uri="{FF2B5EF4-FFF2-40B4-BE49-F238E27FC236}">
                <a16:creationId xmlns:a16="http://schemas.microsoft.com/office/drawing/2014/main" id="{A06C3C77-2FA9-4164-1D20-057FC2601DCF}"/>
              </a:ext>
            </a:extLst>
          </p:cNvPr>
          <p:cNvSpPr>
            <a:spLocks noGrp="1"/>
          </p:cNvSpPr>
          <p:nvPr>
            <p:ph type="body" sz="quarter" idx="12"/>
          </p:nvPr>
        </p:nvSpPr>
        <p:spPr/>
        <p:txBody>
          <a:bodyPr/>
          <a:lstStyle/>
          <a:p>
            <a:r>
              <a:rPr lang="en-US" dirty="0"/>
              <a:t>1:1</a:t>
            </a:r>
          </a:p>
        </p:txBody>
      </p:sp>
      <p:sp>
        <p:nvSpPr>
          <p:cNvPr id="4" name="Title 3">
            <a:extLst>
              <a:ext uri="{FF2B5EF4-FFF2-40B4-BE49-F238E27FC236}">
                <a16:creationId xmlns:a16="http://schemas.microsoft.com/office/drawing/2014/main" id="{8425BCCE-65CC-FED6-893D-60F22F2FB8C4}"/>
              </a:ext>
            </a:extLst>
          </p:cNvPr>
          <p:cNvSpPr>
            <a:spLocks noGrp="1"/>
          </p:cNvSpPr>
          <p:nvPr>
            <p:ph type="title"/>
          </p:nvPr>
        </p:nvSpPr>
        <p:spPr/>
        <p:txBody>
          <a:bodyPr/>
          <a:lstStyle/>
          <a:p>
            <a:r>
              <a:rPr lang="en-US" dirty="0" err="1"/>
              <a:t>Paul’S</a:t>
            </a:r>
            <a:r>
              <a:rPr lang="en-US" dirty="0"/>
              <a:t> SECOND MISSIONARY JOURNEY</a:t>
            </a:r>
          </a:p>
        </p:txBody>
      </p:sp>
      <p:pic>
        <p:nvPicPr>
          <p:cNvPr id="18" name="Picture 17" descr="A map of the mediterranean sea&#10;&#10;Description automatically generated">
            <a:extLst>
              <a:ext uri="{FF2B5EF4-FFF2-40B4-BE49-F238E27FC236}">
                <a16:creationId xmlns:a16="http://schemas.microsoft.com/office/drawing/2014/main" id="{FA9DA93D-4BA0-182B-9FD0-D50759166BD1}"/>
              </a:ext>
            </a:extLst>
          </p:cNvPr>
          <p:cNvPicPr>
            <a:picLocks noChangeAspect="1"/>
          </p:cNvPicPr>
          <p:nvPr/>
        </p:nvPicPr>
        <p:blipFill>
          <a:blip r:embed="rId4"/>
          <a:stretch>
            <a:fillRect/>
          </a:stretch>
        </p:blipFill>
        <p:spPr>
          <a:xfrm>
            <a:off x="1140486" y="369332"/>
            <a:ext cx="9911027" cy="6104020"/>
          </a:xfrm>
          <a:prstGeom prst="rect">
            <a:avLst/>
          </a:prstGeom>
        </p:spPr>
      </p:pic>
      <p:sp>
        <p:nvSpPr>
          <p:cNvPr id="20" name="Donut 19">
            <a:extLst>
              <a:ext uri="{FF2B5EF4-FFF2-40B4-BE49-F238E27FC236}">
                <a16:creationId xmlns:a16="http://schemas.microsoft.com/office/drawing/2014/main" id="{160F0CB8-D3CF-013A-BC66-E3590982E20C}"/>
              </a:ext>
            </a:extLst>
          </p:cNvPr>
          <p:cNvSpPr/>
          <p:nvPr/>
        </p:nvSpPr>
        <p:spPr>
          <a:xfrm>
            <a:off x="3581400" y="921544"/>
            <a:ext cx="1036320" cy="952976"/>
          </a:xfrm>
          <a:prstGeom prst="donut">
            <a:avLst>
              <a:gd name="adj" fmla="val 7689"/>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1745212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885</TotalTime>
  <Words>6163</Words>
  <Application>Microsoft Macintosh PowerPoint</Application>
  <PresentationFormat>Widescreen</PresentationFormat>
  <Paragraphs>817</Paragraphs>
  <Slides>75</Slides>
  <Notes>75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75</vt:i4>
      </vt:variant>
    </vt:vector>
  </HeadingPairs>
  <TitlesOfParts>
    <vt:vector size="83" baseType="lpstr">
      <vt:lpstr>Aptos</vt:lpstr>
      <vt:lpstr>Arial</vt:lpstr>
      <vt:lpstr>Calibri</vt:lpstr>
      <vt:lpstr>Gill Sans MT</vt:lpstr>
      <vt:lpstr>Helvetica</vt:lpstr>
      <vt:lpstr>Tahoma</vt:lpstr>
      <vt:lpstr>Times New Roman</vt:lpstr>
      <vt:lpstr>Gallery</vt:lpstr>
      <vt:lpstr>2 Corinthians</vt:lpstr>
      <vt:lpstr>A Broad outline:</vt:lpstr>
      <vt:lpstr>A Broad outline:</vt:lpstr>
      <vt:lpstr>A Broad outline:</vt:lpstr>
      <vt:lpstr>A Broad outline:</vt:lpstr>
      <vt:lpstr>Historical and Geographical Background:</vt:lpstr>
      <vt:lpstr>Paul’S SECOND MISSIONARY JOURNEY</vt:lpstr>
      <vt:lpstr>Paul’S SECOND MISSIONARY JOURNEY</vt:lpstr>
      <vt:lpstr>Paul’S SECOND MISSIONARY JOURNEY</vt:lpstr>
      <vt:lpstr>Paul’S SECOND MISSIONARY JOURNEY</vt:lpstr>
      <vt:lpstr>Paul’S SECOND MISSIONARY JOURNEY</vt:lpstr>
      <vt:lpstr>Paul’S SECOND MISSIONARY JOURNEY</vt:lpstr>
      <vt:lpstr>Paul’S SECOND MISSIONARY JOURNEY</vt:lpstr>
      <vt:lpstr>Paul’S SECOND MISSIONARY JOURNEY</vt:lpstr>
      <vt:lpstr>The Grecian Isthmus at Corinth</vt:lpstr>
      <vt:lpstr>To the church of God which is at Corinth</vt:lpstr>
      <vt:lpstr>Walking from Ephesus to Corinth – 25-30 days</vt:lpstr>
      <vt:lpstr>Paul’S SECOND MISSIONARY JOURNEY</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Paul’s Correspondence and visits to Corinth</vt:lpstr>
      <vt:lpstr>Walking from Ephesus to Corinth – 25-30 days</vt:lpstr>
      <vt:lpstr>Walking from Ephesus to Corinth – 25-30 days</vt:lpstr>
      <vt:lpstr>Paul’s Correspondence and visits to Corinth</vt:lpstr>
      <vt:lpstr>Paul’s Correspondence and visits to Corinth</vt:lpstr>
      <vt:lpstr>The Ministry:</vt:lpstr>
      <vt:lpstr>A Broad outline:</vt:lpstr>
      <vt:lpstr>A Broad outline:</vt:lpstr>
      <vt:lpstr>Homer Kent on the Great Digression:</vt:lpstr>
      <vt:lpstr>A Broad outline:</vt:lpstr>
      <vt:lpstr>Paul’s Correspondence and visits to Corinth</vt:lpstr>
      <vt:lpstr>Paul’s Correspondence and visits to Corinth</vt:lpstr>
      <vt:lpstr>A Beautiful story of Reconcilliation</vt:lpstr>
      <vt:lpstr>A Beautiful story of Reconcilliation</vt:lpstr>
      <vt:lpstr>PowerPoint Presentation</vt:lpstr>
      <vt:lpstr>A Broad outline:</vt:lpstr>
      <vt:lpstr>II. Collection for the Poor (Chs. 8-9):</vt:lpstr>
      <vt:lpstr>II. Collection for the Poor (Chs. 8-9):</vt:lpstr>
      <vt:lpstr>II. Collection for the Poor (Chs. 8-9):</vt:lpstr>
      <vt:lpstr>II. Collection for the Poor (Chs. 8-9):</vt:lpstr>
      <vt:lpstr>II. Collection for the Poor (Chs. 8-9):</vt:lpstr>
      <vt:lpstr>II. Collection for the Poor (Chs. 8-9):</vt:lpstr>
      <vt:lpstr>II. Collection for the Poor (Chs. 8-9):</vt:lpstr>
      <vt:lpstr>II. Collection for the Poor (Chs. 8-9):</vt:lpstr>
      <vt:lpstr>II. Collection for the Poor (Chs. 8-9):</vt:lpstr>
      <vt:lpstr>A Broad outline:</vt:lpstr>
      <vt:lpstr>III. Apostolic Authority:</vt:lpstr>
      <vt:lpstr>III. Apostolic Authority:</vt:lpstr>
      <vt:lpstr>Paul, an apostle of Jesus Christ by the will of God</vt:lpstr>
      <vt:lpstr>A Description of Paul from the 2nd century:</vt:lpstr>
      <vt:lpstr>Paul, an apostle of Jesus Christ by the will of God</vt:lpstr>
      <vt:lpstr>III. Apostolic Authority:</vt:lpstr>
      <vt:lpstr>III. Apostolic Authority:</vt:lpstr>
      <vt:lpstr>III. Apostolic Authority:</vt:lpstr>
      <vt:lpstr>III. Apostolic Authority:</vt:lpstr>
      <vt:lpstr>III. Apostolic Authority:</vt:lpstr>
      <vt:lpstr>III. Apostolic Authority:</vt:lpstr>
      <vt:lpstr>A Broad outline:</vt:lpstr>
      <vt:lpstr>2 Corinthians</vt:lpstr>
      <vt:lpstr>Paul’S third MISSIONARY JOURNEY</vt:lpstr>
      <vt:lpstr>Paul, an apostle of Jesus Christ by the will of God</vt:lpstr>
      <vt:lpstr>To the church of God which is at Corinth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Brian Biedebach</dc:creator>
  <cp:lastModifiedBy>Brian Biedebach</cp:lastModifiedBy>
  <cp:revision>1</cp:revision>
  <dcterms:created xsi:type="dcterms:W3CDTF">2026-09-01T17:00:40Z</dcterms:created>
  <dcterms:modified xsi:type="dcterms:W3CDTF">2026-09-02T18:20:53Z</dcterms:modified>
</cp:coreProperties>
</file>