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Close-up of wild plants growing between rocks"/>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45" name="Large rock formation under dark clouds with a dirt road in the foreground"/>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46" name="Close-up of a wild plant growing between lava rocks"/>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waterfall surrounded by a green rocky landscape"/>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Green, hilly landscape"/>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Moss-covered rocks"/>
          <p:cNvSpPr/>
          <p:nvPr>
            <p:ph type="pic" sz="half" idx="21"/>
          </p:nvPr>
        </p:nvSpPr>
        <p:spPr>
          <a:xfrm>
            <a:off x="12052303" y="1270000"/>
            <a:ext cx="11188406" cy="11209889"/>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Large rock formation under dark clouds with a dirt road in the foreground"/>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72"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82"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btrowbridge@tms.edu"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Ben Trowbridge (btrowbridge@tms.edu)"/>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defTabSz="759459">
              <a:defRPr b="0" sz="3312">
                <a:latin typeface="EB Garamond Regular Bold"/>
                <a:ea typeface="EB Garamond Regular Bold"/>
                <a:cs typeface="EB Garamond Regular Bold"/>
                <a:sym typeface="EB Garamond Regular Bold"/>
              </a:defRPr>
            </a:pPr>
            <a:r>
              <a:t>Ben Trowbridge (</a:t>
            </a:r>
            <a:r>
              <a:rPr u="sng">
                <a:hlinkClick r:id="rId2" invalidUrl="" action="" tgtFrame="" tooltip="" history="1" highlightClick="0" endSnd="0"/>
              </a:rPr>
              <a:t>btrowbridge@tms.edu</a:t>
            </a:r>
            <a:r>
              <a:t>)</a:t>
            </a:r>
          </a:p>
        </p:txBody>
      </p:sp>
      <p:sp>
        <p:nvSpPr>
          <p:cNvPr id="172" name="Faith Without Fear"/>
          <p:cNvSpPr txBox="1"/>
          <p:nvPr>
            <p:ph type="ctrTitle"/>
          </p:nvPr>
        </p:nvSpPr>
        <p:spPr>
          <a:prstGeom prst="rect">
            <a:avLst/>
          </a:prstGeom>
        </p:spPr>
        <p:txBody>
          <a:bodyPr/>
          <a:lstStyle>
            <a:lvl1pPr>
              <a:defRPr b="0">
                <a:latin typeface="EB Garamond Regular Bold"/>
                <a:ea typeface="EB Garamond Regular Bold"/>
                <a:cs typeface="EB Garamond Regular Bold"/>
                <a:sym typeface="EB Garamond Regular Bold"/>
              </a:defRPr>
            </a:lvl1pPr>
          </a:lstStyle>
          <a:p>
            <a:pPr/>
            <a:r>
              <a:t>Faith Without Fear</a:t>
            </a:r>
          </a:p>
        </p:txBody>
      </p:sp>
      <p:sp>
        <p:nvSpPr>
          <p:cNvPr id="173" name="Jesus’ Response to Our Anxiety"/>
          <p:cNvSpPr txBox="1"/>
          <p:nvPr>
            <p:ph type="subTitle" sz="quarter" idx="1"/>
          </p:nvPr>
        </p:nvSpPr>
        <p:spPr>
          <a:prstGeom prst="rect">
            <a:avLst/>
          </a:prstGeom>
        </p:spPr>
        <p:txBody>
          <a:bodyPr/>
          <a:lstStyle>
            <a:lvl1pPr>
              <a:defRPr b="0">
                <a:latin typeface="EB Garamond Regular Bold"/>
                <a:ea typeface="EB Garamond Regular Bold"/>
                <a:cs typeface="EB Garamond Regular Bold"/>
                <a:sym typeface="EB Garamond Regular Bold"/>
              </a:defRPr>
            </a:lvl1pPr>
          </a:lstStyle>
          <a:p>
            <a:pPr/>
            <a:r>
              <a:t>Jesus’ Response to Our Anxiety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he Cure for Anxiety…"/>
          <p:cNvSpPr txBox="1"/>
          <p:nvPr>
            <p:ph type="body" idx="1"/>
          </p:nvPr>
        </p:nvSpPr>
        <p:spPr>
          <a:xfrm>
            <a:off x="5036098" y="-6706649"/>
            <a:ext cx="14311804" cy="18190617"/>
          </a:xfrm>
          <a:prstGeom prst="rect">
            <a:avLst/>
          </a:prstGeom>
        </p:spPr>
        <p:txBody>
          <a:bodyPr/>
          <a:lstStyle/>
          <a:p>
            <a:pPr marL="0" indent="0" defTabSz="448055">
              <a:lnSpc>
                <a:spcPct val="100000"/>
              </a:lnSpc>
              <a:spcBef>
                <a:spcPts val="0"/>
              </a:spcBef>
              <a:buSzTx/>
              <a:buNone/>
              <a:defRPr sz="4116">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do not be worried about your life, as to what you will eat or what you will drink; nor for your body, as to what you will put on. Is not life more than food, and the body more than clothing?</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26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31   “Do not worry then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34  “So do not worry about tomorrow; for tomorrow will care for itself. Each day his enough thought of its own.</a:t>
            </a:r>
          </a:p>
        </p:txBody>
      </p:sp>
      <p:sp>
        <p:nvSpPr>
          <p:cNvPr id="203" name="1. GOD’S PROHIBITION ON MY LIFE"/>
          <p:cNvSpPr txBox="1"/>
          <p:nvPr>
            <p:ph type="title"/>
          </p:nvPr>
        </p:nvSpPr>
        <p:spPr>
          <a:prstGeom prst="rect">
            <a:avLst/>
          </a:prstGeom>
        </p:spPr>
        <p:txBody>
          <a:bodyPr/>
          <a:lstStyle/>
          <a:p>
            <a:pPr defTabSz="2316421">
              <a:defRPr b="0" spc="-161" sz="8075">
                <a:latin typeface="EB Garamond Bold"/>
                <a:ea typeface="EB Garamond Bold"/>
                <a:cs typeface="EB Garamond Bold"/>
                <a:sym typeface="EB Garamond Bold"/>
              </a:defRPr>
            </a:pPr>
            <a:r>
              <a:t>1. GOD’S </a:t>
            </a:r>
            <a:r>
              <a:rPr>
                <a:solidFill>
                  <a:schemeClr val="accent6"/>
                </a:solidFill>
              </a:rPr>
              <a:t>PROHIBITION</a:t>
            </a:r>
            <a:r>
              <a:t> ON MY LIFE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advClick="1"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he Cure for Anxiety…"/>
          <p:cNvSpPr txBox="1"/>
          <p:nvPr>
            <p:ph type="body" idx="1"/>
          </p:nvPr>
        </p:nvSpPr>
        <p:spPr>
          <a:xfrm>
            <a:off x="5036098" y="-6706649"/>
            <a:ext cx="14311804" cy="18190618"/>
          </a:xfrm>
          <a:prstGeom prst="rect">
            <a:avLst/>
          </a:prstGeom>
        </p:spPr>
        <p:txBody>
          <a:bodyPr/>
          <a:lstStyle/>
          <a:p>
            <a:pPr marL="0" indent="0" defTabSz="448055">
              <a:lnSpc>
                <a:spcPct val="100000"/>
              </a:lnSpc>
              <a:spcBef>
                <a:spcPts val="0"/>
              </a:spcBef>
              <a:buSzTx/>
              <a:buNone/>
              <a:defRPr sz="4116">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do not be worried about your life, as to what you will eat or what you will drink; nor for your body, as to what you will put on. Is not life more than food, and the body more than clothing?</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26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31   “</a:t>
            </a:r>
            <a:r>
              <a:rPr>
                <a:solidFill>
                  <a:schemeClr val="accent6"/>
                </a:solidFill>
              </a:rPr>
              <a:t>Do not worry then</a:t>
            </a:r>
            <a:r>
              <a:t>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34  “</a:t>
            </a:r>
            <a:r>
              <a:rPr>
                <a:solidFill>
                  <a:schemeClr val="accent6"/>
                </a:solidFill>
              </a:rPr>
              <a:t>So do not worry</a:t>
            </a:r>
            <a:r>
              <a:t> about tomorrow; for tomorrow will care for itself. Each day his enough thought of its own.</a:t>
            </a:r>
          </a:p>
        </p:txBody>
      </p:sp>
      <p:sp>
        <p:nvSpPr>
          <p:cNvPr id="206" name="1. GOD’S PROHIBITION ON MY LIFE"/>
          <p:cNvSpPr txBox="1"/>
          <p:nvPr>
            <p:ph type="title"/>
          </p:nvPr>
        </p:nvSpPr>
        <p:spPr>
          <a:prstGeom prst="rect">
            <a:avLst/>
          </a:prstGeom>
        </p:spPr>
        <p:txBody>
          <a:bodyPr/>
          <a:lstStyle/>
          <a:p>
            <a:pPr defTabSz="2316421">
              <a:defRPr b="0" spc="-161" sz="8075">
                <a:latin typeface="EB Garamond Bold"/>
                <a:ea typeface="EB Garamond Bold"/>
                <a:cs typeface="EB Garamond Bold"/>
                <a:sym typeface="EB Garamond Bold"/>
              </a:defRPr>
            </a:pPr>
            <a:r>
              <a:t>1. GOD’S </a:t>
            </a:r>
            <a:r>
              <a:rPr>
                <a:solidFill>
                  <a:schemeClr val="accent6"/>
                </a:solidFill>
              </a:rPr>
              <a:t>PROHIBITION</a:t>
            </a:r>
            <a:r>
              <a:t> ON MY LIFE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Anxiety is not an illness…"/>
          <p:cNvSpPr txBox="1"/>
          <p:nvPr>
            <p:ph type="body" idx="1"/>
          </p:nvPr>
        </p:nvSpPr>
        <p:spPr>
          <a:prstGeom prst="rect">
            <a:avLst/>
          </a:prstGeom>
        </p:spPr>
        <p:txBody>
          <a:bodyPr/>
          <a:lstStyle/>
          <a:p>
            <a:pPr marL="609600" indent="-609600">
              <a:defRPr sz="7200">
                <a:latin typeface="EB Garamond Regular Regular"/>
                <a:ea typeface="EB Garamond Regular Regular"/>
                <a:cs typeface="EB Garamond Regular Regular"/>
                <a:sym typeface="EB Garamond Regular Regular"/>
              </a:defRPr>
            </a:pPr>
            <a:r>
              <a:t>Anxiety is not an illness</a:t>
            </a:r>
          </a:p>
          <a:p>
            <a:pPr marL="609600" indent="-609600">
              <a:defRPr sz="7200">
                <a:latin typeface="EB Garamond Regular Regular"/>
                <a:ea typeface="EB Garamond Regular Regular"/>
                <a:cs typeface="EB Garamond Regular Regular"/>
                <a:sym typeface="EB Garamond Regular Regular"/>
              </a:defRPr>
            </a:pPr>
            <a:r>
              <a:t>Anxiety is within our control</a:t>
            </a:r>
          </a:p>
          <a:p>
            <a:pPr marL="609600" indent="-609600">
              <a:defRPr sz="7200">
                <a:latin typeface="EB Garamond Regular Regular"/>
                <a:ea typeface="EB Garamond Regular Regular"/>
                <a:cs typeface="EB Garamond Regular Regular"/>
                <a:sym typeface="EB Garamond Regular Regular"/>
              </a:defRPr>
            </a:pPr>
            <a:r>
              <a:t>Anxiety doesn’t require outside intervention</a:t>
            </a:r>
          </a:p>
          <a:p>
            <a:pPr marL="609600" indent="-609600">
              <a:defRPr sz="7200">
                <a:latin typeface="EB Garamond Regular Regular"/>
                <a:ea typeface="EB Garamond Regular Regular"/>
                <a:cs typeface="EB Garamond Regular Regular"/>
                <a:sym typeface="EB Garamond Regular Regular"/>
              </a:defRPr>
            </a:pPr>
            <a:r>
              <a:t>God doesn’t want us to be anxious</a:t>
            </a:r>
          </a:p>
        </p:txBody>
      </p:sp>
      <p:sp>
        <p:nvSpPr>
          <p:cNvPr id="209" name="1. GOD’S PROHIBITION ON MY LIFE"/>
          <p:cNvSpPr txBox="1"/>
          <p:nvPr>
            <p:ph type="title"/>
          </p:nvPr>
        </p:nvSpPr>
        <p:spPr>
          <a:prstGeom prst="rect">
            <a:avLst/>
          </a:prstGeom>
        </p:spPr>
        <p:txBody>
          <a:bodyPr/>
          <a:lstStyle/>
          <a:p>
            <a:pPr defTabSz="2316421">
              <a:defRPr b="0" spc="-161" sz="8075">
                <a:latin typeface="EB Garamond Bold"/>
                <a:ea typeface="EB Garamond Bold"/>
                <a:cs typeface="EB Garamond Bold"/>
                <a:sym typeface="EB Garamond Bold"/>
              </a:defRPr>
            </a:pPr>
            <a:r>
              <a:t>1. GOD’S </a:t>
            </a:r>
            <a:r>
              <a:rPr>
                <a:solidFill>
                  <a:schemeClr val="accent6"/>
                </a:solidFill>
              </a:rPr>
              <a:t>PROHIBITION</a:t>
            </a:r>
            <a:r>
              <a:t> ON MY LIFE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8">
                                            <p:bg/>
                                          </p:spTgt>
                                        </p:tgtEl>
                                        <p:attrNameLst>
                                          <p:attrName>style.visibility</p:attrName>
                                        </p:attrNameLst>
                                      </p:cBhvr>
                                      <p:to>
                                        <p:strVal val="visible"/>
                                      </p:to>
                                    </p:set>
                                    <p:animEffect filter="fade" transition="in">
                                      <p:cBhvr>
                                        <p:cTn id="7" dur="1000"/>
                                        <p:tgtEl>
                                          <p:spTgt spid="20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08">
                                            <p:txEl>
                                              <p:pRg st="0" end="0"/>
                                            </p:txEl>
                                          </p:spTgt>
                                        </p:tgtEl>
                                        <p:attrNameLst>
                                          <p:attrName>style.visibility</p:attrName>
                                        </p:attrNameLst>
                                      </p:cBhvr>
                                      <p:to>
                                        <p:strVal val="visible"/>
                                      </p:to>
                                    </p:set>
                                    <p:animEffect filter="fade" transition="in">
                                      <p:cBhvr>
                                        <p:cTn id="10" dur="1000"/>
                                        <p:tgtEl>
                                          <p:spTgt spid="20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08">
                                            <p:txEl>
                                              <p:pRg st="1" end="1"/>
                                            </p:txEl>
                                          </p:spTgt>
                                        </p:tgtEl>
                                        <p:attrNameLst>
                                          <p:attrName>style.visibility</p:attrName>
                                        </p:attrNameLst>
                                      </p:cBhvr>
                                      <p:to>
                                        <p:strVal val="visible"/>
                                      </p:to>
                                    </p:set>
                                    <p:animEffect filter="fade" transition="in">
                                      <p:cBhvr>
                                        <p:cTn id="15" dur="1000"/>
                                        <p:tgtEl>
                                          <p:spTgt spid="20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08">
                                            <p:txEl>
                                              <p:pRg st="2" end="2"/>
                                            </p:txEl>
                                          </p:spTgt>
                                        </p:tgtEl>
                                        <p:attrNameLst>
                                          <p:attrName>style.visibility</p:attrName>
                                        </p:attrNameLst>
                                      </p:cBhvr>
                                      <p:to>
                                        <p:strVal val="visible"/>
                                      </p:to>
                                    </p:set>
                                    <p:animEffect filter="fade" transition="in">
                                      <p:cBhvr>
                                        <p:cTn id="20" dur="1000"/>
                                        <p:tgtEl>
                                          <p:spTgt spid="20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08">
                                            <p:txEl>
                                              <p:pRg st="3" end="3"/>
                                            </p:txEl>
                                          </p:spTgt>
                                        </p:tgtEl>
                                        <p:attrNameLst>
                                          <p:attrName>style.visibility</p:attrName>
                                        </p:attrNameLst>
                                      </p:cBhvr>
                                      <p:to>
                                        <p:strVal val="visible"/>
                                      </p:to>
                                    </p:set>
                                    <p:animEffect filter="fade" transition="in">
                                      <p:cBhvr>
                                        <p:cTn id="25" dur="1000"/>
                                        <p:tgtEl>
                                          <p:spTgt spid="20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8"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1. GOD’S PROHIBITION ON MY LIFE"/>
          <p:cNvSpPr txBox="1"/>
          <p:nvPr>
            <p:ph type="title"/>
          </p:nvPr>
        </p:nvSpPr>
        <p:spPr>
          <a:prstGeom prst="rect">
            <a:avLst/>
          </a:prstGeom>
        </p:spPr>
        <p:txBody>
          <a:bodyPr/>
          <a:lstStyle/>
          <a:p>
            <a:pPr defTabSz="2316421">
              <a:defRPr b="0" spc="-161" sz="8075">
                <a:latin typeface="EB Garamond Bold"/>
                <a:ea typeface="EB Garamond Bold"/>
                <a:cs typeface="EB Garamond Bold"/>
                <a:sym typeface="EB Garamond Bold"/>
              </a:defRPr>
            </a:pPr>
            <a:r>
              <a:t>1. GOD’S </a:t>
            </a:r>
            <a:r>
              <a:rPr>
                <a:solidFill>
                  <a:schemeClr val="accent6"/>
                </a:solidFill>
              </a:rPr>
              <a:t>PROHIBITION</a:t>
            </a:r>
            <a:r>
              <a:t> ON MY LIFE</a:t>
            </a:r>
          </a:p>
        </p:txBody>
      </p:sp>
      <p:sp>
        <p:nvSpPr>
          <p:cNvPr id="212" name="The Cure for Anxiety…"/>
          <p:cNvSpPr txBox="1"/>
          <p:nvPr>
            <p:ph type="body" idx="1"/>
          </p:nvPr>
        </p:nvSpPr>
        <p:spPr>
          <a:xfrm>
            <a:off x="5036098" y="2724437"/>
            <a:ext cx="14311804" cy="18190617"/>
          </a:xfrm>
          <a:prstGeom prst="rect">
            <a:avLst/>
          </a:prstGeom>
        </p:spPr>
        <p:txBody>
          <a:bodyPr/>
          <a:lstStyle/>
          <a:p>
            <a:pPr marL="0" indent="0" defTabSz="448055">
              <a:lnSpc>
                <a:spcPct val="100000"/>
              </a:lnSpc>
              <a:spcBef>
                <a:spcPts val="0"/>
              </a:spcBef>
              <a:buSzTx/>
              <a:buNone/>
              <a:defRPr sz="4116">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a:t>
            </a:r>
            <a:r>
              <a:rPr>
                <a:solidFill>
                  <a:schemeClr val="accent6"/>
                </a:solidFill>
              </a:rPr>
              <a:t>do not be worried</a:t>
            </a:r>
            <a:r>
              <a:t> about your life, as to what you will eat or what you will drink; nor for your body, as to what you will put on. Is not life more than food, and the body more than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26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31   “Do not worry then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34  “So do not worry about tomorrow; for tomorrow will care for itself. Each day his enough thought of its own.</a:t>
            </a:r>
          </a:p>
        </p:txBody>
      </p:sp>
      <p:pic>
        <p:nvPicPr>
          <p:cNvPr id="213" name="Line Line" descr="Line Line"/>
          <p:cNvPicPr>
            <a:picLocks noChangeAspect="0"/>
          </p:cNvPicPr>
          <p:nvPr/>
        </p:nvPicPr>
        <p:blipFill>
          <a:blip r:embed="rId2">
            <a:extLst/>
          </a:blip>
          <a:stretch>
            <a:fillRect/>
          </a:stretch>
        </p:blipFill>
        <p:spPr>
          <a:xfrm>
            <a:off x="15129524" y="4821087"/>
            <a:ext cx="4045517" cy="114301"/>
          </a:xfrm>
          <a:prstGeom prst="rect">
            <a:avLst/>
          </a:prstGeom>
        </p:spPr>
      </p:pic>
      <p:pic>
        <p:nvPicPr>
          <p:cNvPr id="215" name="Line Line" descr="Line Line"/>
          <p:cNvPicPr>
            <a:picLocks noChangeAspect="0"/>
          </p:cNvPicPr>
          <p:nvPr/>
        </p:nvPicPr>
        <p:blipFill>
          <a:blip r:embed="rId3">
            <a:extLst/>
          </a:blip>
          <a:stretch>
            <a:fillRect/>
          </a:stretch>
        </p:blipFill>
        <p:spPr>
          <a:xfrm rot="21600000">
            <a:off x="5874304" y="5510043"/>
            <a:ext cx="12970956" cy="114301"/>
          </a:xfrm>
          <a:prstGeom prst="rect">
            <a:avLst/>
          </a:prstGeom>
        </p:spPr>
      </p:pic>
      <p:pic>
        <p:nvPicPr>
          <p:cNvPr id="217" name="Line Line" descr="Line Line"/>
          <p:cNvPicPr>
            <a:picLocks noChangeAspect="0"/>
          </p:cNvPicPr>
          <p:nvPr/>
        </p:nvPicPr>
        <p:blipFill>
          <a:blip r:embed="rId4">
            <a:extLst/>
          </a:blip>
          <a:stretch>
            <a:fillRect/>
          </a:stretch>
        </p:blipFill>
        <p:spPr>
          <a:xfrm>
            <a:off x="5874304" y="6198999"/>
            <a:ext cx="4385330" cy="1143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13"/>
                                        </p:tgtEl>
                                        <p:attrNameLst>
                                          <p:attrName>style.visibility</p:attrName>
                                        </p:attrNameLst>
                                      </p:cBhvr>
                                      <p:to>
                                        <p:strVal val="visible"/>
                                      </p:to>
                                    </p:set>
                                    <p:animEffect filter="dissolve" transition="in">
                                      <p:cBhvr>
                                        <p:cTn id="7" dur="1500"/>
                                        <p:tgtEl>
                                          <p:spTgt spid="213"/>
                                        </p:tgtEl>
                                      </p:cBhvr>
                                    </p:animEffect>
                                  </p:childTnLst>
                                </p:cTn>
                              </p:par>
                            </p:childTnLst>
                          </p:cTn>
                        </p:par>
                        <p:par>
                          <p:cTn id="8" fill="hold">
                            <p:stCondLst>
                              <p:cond delay="1500"/>
                            </p:stCondLst>
                            <p:childTnLst>
                              <p:par>
                                <p:cTn id="9" presetClass="entr" nodeType="afterEffect" presetID="9" grpId="2" fill="hold">
                                  <p:stCondLst>
                                    <p:cond delay="0"/>
                                  </p:stCondLst>
                                  <p:iterate type="el" backwards="0">
                                    <p:tmAbs val="0"/>
                                  </p:iterate>
                                  <p:childTnLst>
                                    <p:set>
                                      <p:cBhvr>
                                        <p:cTn id="10" fill="hold"/>
                                        <p:tgtEl>
                                          <p:spTgt spid="215"/>
                                        </p:tgtEl>
                                        <p:attrNameLst>
                                          <p:attrName>style.visibility</p:attrName>
                                        </p:attrNameLst>
                                      </p:cBhvr>
                                      <p:to>
                                        <p:strVal val="visible"/>
                                      </p:to>
                                    </p:set>
                                    <p:animEffect filter="dissolve" transition="in">
                                      <p:cBhvr>
                                        <p:cTn id="11" dur="2000"/>
                                        <p:tgtEl>
                                          <p:spTgt spid="215"/>
                                        </p:tgtEl>
                                      </p:cBhvr>
                                    </p:animEffect>
                                  </p:childTnLst>
                                </p:cTn>
                              </p:par>
                            </p:childTnLst>
                          </p:cTn>
                        </p:par>
                        <p:par>
                          <p:cTn id="12" fill="hold">
                            <p:stCondLst>
                              <p:cond delay="3500"/>
                            </p:stCondLst>
                            <p:childTnLst>
                              <p:par>
                                <p:cTn id="13" presetClass="entr" nodeType="afterEffect" presetID="9" grpId="3" fill="hold">
                                  <p:stCondLst>
                                    <p:cond delay="0"/>
                                  </p:stCondLst>
                                  <p:iterate type="el" backwards="0">
                                    <p:tmAbs val="0"/>
                                  </p:iterate>
                                  <p:childTnLst>
                                    <p:set>
                                      <p:cBhvr>
                                        <p:cTn id="14" fill="hold"/>
                                        <p:tgtEl>
                                          <p:spTgt spid="217"/>
                                        </p:tgtEl>
                                        <p:attrNameLst>
                                          <p:attrName>style.visibility</p:attrName>
                                        </p:attrNameLst>
                                      </p:cBhvr>
                                      <p:to>
                                        <p:strVal val="visible"/>
                                      </p:to>
                                    </p:set>
                                    <p:animEffect filter="dissolve" transition="in">
                                      <p:cBhvr>
                                        <p:cTn id="15" dur="1500"/>
                                        <p:tgtEl>
                                          <p:spTgt spid="217"/>
                                        </p:tgtEl>
                                      </p:cBhvr>
                                    </p:animEffect>
                                  </p:childTnLst>
                                </p:cTn>
                              </p:par>
                            </p:childTnLst>
                          </p:cTn>
                        </p:par>
                      </p:childTnLst>
                    </p:cTn>
                  </p:par>
                  <p:par>
                    <p:cTn id="16" fill="hold">
                      <p:stCondLst>
                        <p:cond delay="indefinite"/>
                      </p:stCondLst>
                      <p:childTnLst>
                        <p:par>
                          <p:cTn id="17" fill="hold">
                            <p:stCondLst>
                              <p:cond delay="0"/>
                            </p:stCondLst>
                            <p:childTnLst>
                              <p:par>
                                <p:cTn id="18" presetClass="exit" nodeType="clickEffect" presetID="10" grpId="4" fill="hold">
                                  <p:stCondLst>
                                    <p:cond delay="0"/>
                                  </p:stCondLst>
                                  <p:iterate type="el" backwards="0">
                                    <p:tmAbs val="0"/>
                                  </p:iterate>
                                  <p:childTnLst>
                                    <p:animEffect filter="fade" transition="out">
                                      <p:cBhvr>
                                        <p:cTn id="19" dur="1000" fill="hold"/>
                                        <p:tgtEl>
                                          <p:spTgt spid="211"/>
                                        </p:tgtEl>
                                      </p:cBhvr>
                                    </p:animEffect>
                                    <p:set>
                                      <p:cBhvr>
                                        <p:cTn id="20" fill="hold">
                                          <p:stCondLst>
                                            <p:cond delay="999"/>
                                          </p:stCondLst>
                                        </p:cTn>
                                        <p:tgtEl>
                                          <p:spTgt spid="21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1"/>
      <p:bldP build="whole" bldLvl="1" animBg="1" rev="0" advAuto="0" spid="211" grpId="4"/>
      <p:bldP build="whole" bldLvl="1" animBg="1" rev="0" advAuto="0" spid="217" grpId="3"/>
      <p:bldP build="whole" bldLvl="1" animBg="1" rev="0" advAuto="0" spid="215"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2. GOD’S POWER OVER MY LIFE"/>
          <p:cNvSpPr txBox="1"/>
          <p:nvPr>
            <p:ph type="title"/>
          </p:nvPr>
        </p:nvSpPr>
        <p:spPr>
          <a:prstGeom prst="rect">
            <a:avLst/>
          </a:prstGeom>
        </p:spPr>
        <p:txBody>
          <a:bodyPr/>
          <a:lstStyle/>
          <a:p>
            <a:pPr defTabSz="2316421">
              <a:defRPr b="0" spc="-161" sz="8075">
                <a:latin typeface="EB Garamond Bold"/>
                <a:ea typeface="EB Garamond Bold"/>
                <a:cs typeface="EB Garamond Bold"/>
                <a:sym typeface="EB Garamond Bold"/>
              </a:defRPr>
            </a:pPr>
            <a:r>
              <a:t>2. GOD’S </a:t>
            </a:r>
            <a:r>
              <a:rPr>
                <a:solidFill>
                  <a:schemeClr val="accent5"/>
                </a:solidFill>
              </a:rPr>
              <a:t>POWER</a:t>
            </a:r>
            <a:r>
              <a:t> OVER MY LIFE</a:t>
            </a:r>
          </a:p>
        </p:txBody>
      </p:sp>
      <p:sp>
        <p:nvSpPr>
          <p:cNvPr id="221" name="The Cure for Anxiety…"/>
          <p:cNvSpPr txBox="1"/>
          <p:nvPr>
            <p:ph type="body" idx="1"/>
          </p:nvPr>
        </p:nvSpPr>
        <p:spPr>
          <a:xfrm>
            <a:off x="5036098" y="2724437"/>
            <a:ext cx="14311804" cy="18190617"/>
          </a:xfrm>
          <a:prstGeom prst="rect">
            <a:avLst/>
          </a:prstGeom>
        </p:spPr>
        <p:txBody>
          <a:bodyPr/>
          <a:lstStyle/>
          <a:p>
            <a:pPr marL="0" indent="0" defTabSz="448055">
              <a:lnSpc>
                <a:spcPct val="100000"/>
              </a:lnSpc>
              <a:spcBef>
                <a:spcPts val="0"/>
              </a:spcBef>
              <a:buSzTx/>
              <a:buNone/>
              <a:defRPr sz="4116">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a:t>
            </a:r>
            <a:r>
              <a:rPr>
                <a:solidFill>
                  <a:schemeClr val="accent6"/>
                </a:solidFill>
              </a:rPr>
              <a:t>do not be worried</a:t>
            </a:r>
            <a:r>
              <a:t> about your life, as to what you will eat or what you will drink; nor for your body, as to what you will put on. Is not life more than food, and the body more than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26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31   “Do not worry then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34  “So do not worry about tomorrow; for tomorrow will care for itself. Each day his enough thought of its own.</a:t>
            </a:r>
          </a:p>
        </p:txBody>
      </p:sp>
      <p:sp>
        <p:nvSpPr>
          <p:cNvPr id="222" name="2. GOD’S POWER OVER MY LIFE"/>
          <p:cNvSpPr txBox="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316421">
              <a:lnSpc>
                <a:spcPct val="80000"/>
              </a:lnSpc>
              <a:spcBef>
                <a:spcPts val="0"/>
              </a:spcBef>
              <a:defRPr spc="-161" sz="8075">
                <a:latin typeface="EB Garamond Bold"/>
                <a:ea typeface="EB Garamond Bold"/>
                <a:cs typeface="EB Garamond Bold"/>
                <a:sym typeface="EB Garamond Bold"/>
              </a:defRPr>
            </a:pPr>
            <a:r>
              <a:t>2. GOD’S </a:t>
            </a:r>
            <a:r>
              <a:rPr>
                <a:solidFill>
                  <a:schemeClr val="accent5"/>
                </a:solidFill>
              </a:rPr>
              <a:t>POWER</a:t>
            </a:r>
            <a:r>
              <a:t> OVER MY LIFE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The Cure for Anxiety…"/>
          <p:cNvSpPr txBox="1"/>
          <p:nvPr>
            <p:ph type="body" idx="1"/>
          </p:nvPr>
        </p:nvSpPr>
        <p:spPr>
          <a:xfrm>
            <a:off x="5036098" y="2724437"/>
            <a:ext cx="14311804" cy="18190617"/>
          </a:xfrm>
          <a:prstGeom prst="rect">
            <a:avLst/>
          </a:prstGeom>
        </p:spPr>
        <p:txBody>
          <a:bodyPr/>
          <a:lstStyle/>
          <a:p>
            <a:pPr marL="0" indent="0" defTabSz="448055">
              <a:lnSpc>
                <a:spcPct val="100000"/>
              </a:lnSpc>
              <a:spcBef>
                <a:spcPts val="0"/>
              </a:spcBef>
              <a:buSzTx/>
              <a:buNone/>
              <a:defRPr sz="4116">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a:t>
            </a:r>
            <a:r>
              <a:rPr>
                <a:solidFill>
                  <a:schemeClr val="accent6"/>
                </a:solidFill>
              </a:rPr>
              <a:t>do not be worried</a:t>
            </a:r>
            <a:r>
              <a:t> about your life, as to what you will eat or what you will drink; nor for your body, as to what you will put on. </a:t>
            </a:r>
            <a:r>
              <a:rPr>
                <a:solidFill>
                  <a:schemeClr val="accent5"/>
                </a:solidFill>
              </a:rPr>
              <a:t>Is not life more than food, and the body more than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26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31   “Do not worry then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34  “So do not worry about tomorrow; for tomorrow will care for itself. Each day his enough thought of its own.</a:t>
            </a:r>
          </a:p>
        </p:txBody>
      </p:sp>
      <p:sp>
        <p:nvSpPr>
          <p:cNvPr id="225" name="2. GOD’S POWER OVER MY LIFE"/>
          <p:cNvSpPr txBox="1"/>
          <p:nvPr/>
        </p:nvSpPr>
        <p:spPr>
          <a:xfrm>
            <a:off x="1206499" y="948957"/>
            <a:ext cx="21971001"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316421">
              <a:lnSpc>
                <a:spcPct val="80000"/>
              </a:lnSpc>
              <a:spcBef>
                <a:spcPts val="0"/>
              </a:spcBef>
              <a:defRPr spc="-161" sz="8075">
                <a:latin typeface="EB Garamond Bold"/>
                <a:ea typeface="EB Garamond Bold"/>
                <a:cs typeface="EB Garamond Bold"/>
                <a:sym typeface="EB Garamond Bold"/>
              </a:defRPr>
            </a:pPr>
            <a:r>
              <a:t>2. GOD’S </a:t>
            </a:r>
            <a:r>
              <a:rPr>
                <a:solidFill>
                  <a:schemeClr val="accent5"/>
                </a:solidFill>
              </a:rPr>
              <a:t>POWER</a:t>
            </a:r>
            <a:r>
              <a:t> OVER MY LIFE</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1000" fill="hold"/>
                                        <p:tgtEl>
                                          <p:spTgt spid="225"/>
                                        </p:tgtEl>
                                      </p:cBhvr>
                                    </p:animEffect>
                                    <p:set>
                                      <p:cBhvr>
                                        <p:cTn id="7" fill="hold">
                                          <p:stCondLst>
                                            <p:cond delay="999"/>
                                          </p:stCondLst>
                                        </p:cTn>
                                        <p:tgtEl>
                                          <p:spTgt spid="22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5"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he Cure for Anxiety…"/>
          <p:cNvSpPr txBox="1"/>
          <p:nvPr>
            <p:ph type="body" idx="1"/>
          </p:nvPr>
        </p:nvSpPr>
        <p:spPr>
          <a:xfrm>
            <a:off x="5036098" y="2724437"/>
            <a:ext cx="14311804" cy="18190617"/>
          </a:xfrm>
          <a:prstGeom prst="rect">
            <a:avLst/>
          </a:prstGeom>
        </p:spPr>
        <p:txBody>
          <a:bodyPr/>
          <a:lstStyle/>
          <a:p>
            <a:pPr marL="0" indent="0" defTabSz="448055">
              <a:lnSpc>
                <a:spcPct val="100000"/>
              </a:lnSpc>
              <a:spcBef>
                <a:spcPts val="0"/>
              </a:spcBef>
              <a:buSzTx/>
              <a:buNone/>
              <a:defRPr sz="4116">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a:t>
            </a:r>
            <a:r>
              <a:rPr>
                <a:solidFill>
                  <a:schemeClr val="accent6"/>
                </a:solidFill>
              </a:rPr>
              <a:t>do not be worried</a:t>
            </a:r>
            <a:r>
              <a:t> about your life, as to what you will eat or what you will drink; nor for your body, as to what you will put on. </a:t>
            </a:r>
            <a:r>
              <a:rPr>
                <a:solidFill>
                  <a:schemeClr val="accent5"/>
                </a:solidFill>
              </a:rPr>
              <a:t>Is not life more than food, and the body more than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26   </a:t>
            </a:r>
            <a:r>
              <a:rPr>
                <a:solidFill>
                  <a:schemeClr val="accent4"/>
                </a:solidFill>
              </a:rPr>
              <a:t>“Look at the birds of the air, that they do not sow, nor reap nor gather into barns, and yet your heavenly Father feeds them. Are you not worth much more than they?</a:t>
            </a:r>
            <a:endParaRPr>
              <a:solidFill>
                <a:schemeClr val="accent4"/>
              </a:solidFill>
            </a:endParaRP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31   “Do not worry then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34  “So do not worry about tomorrow; for tomorrow will care for itself. Each day his enough thought of its own.</a:t>
            </a:r>
          </a:p>
        </p:txBody>
      </p:sp>
      <p:sp>
        <p:nvSpPr>
          <p:cNvPr id="228" name="3. GOD’S PROVISION IN MY LIFE"/>
          <p:cNvSpPr txBox="1"/>
          <p:nvPr/>
        </p:nvSpPr>
        <p:spPr>
          <a:xfrm>
            <a:off x="1206500" y="948957"/>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316421">
              <a:lnSpc>
                <a:spcPct val="80000"/>
              </a:lnSpc>
              <a:spcBef>
                <a:spcPts val="0"/>
              </a:spcBef>
              <a:defRPr spc="-161" sz="8075">
                <a:latin typeface="EB Garamond Bold"/>
                <a:ea typeface="EB Garamond Bold"/>
                <a:cs typeface="EB Garamond Bold"/>
                <a:sym typeface="EB Garamond Bold"/>
              </a:defRPr>
            </a:pPr>
            <a:r>
              <a:t>3. GOD’S </a:t>
            </a:r>
            <a:r>
              <a:rPr>
                <a:solidFill>
                  <a:schemeClr val="accent4"/>
                </a:solidFill>
              </a:rPr>
              <a:t>PROVISION</a:t>
            </a:r>
            <a:r>
              <a:t> IN MY LIFE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1000" fill="hold"/>
                                        <p:tgtEl>
                                          <p:spTgt spid="228"/>
                                        </p:tgtEl>
                                      </p:cBhvr>
                                    </p:animEffect>
                                    <p:set>
                                      <p:cBhvr>
                                        <p:cTn id="7" fill="hold">
                                          <p:stCondLst>
                                            <p:cond delay="999"/>
                                          </p:stCondLst>
                                        </p:cTn>
                                        <p:tgtEl>
                                          <p:spTgt spid="22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8"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he Cure for Anxiety…"/>
          <p:cNvSpPr txBox="1"/>
          <p:nvPr>
            <p:ph type="body" idx="1"/>
          </p:nvPr>
        </p:nvSpPr>
        <p:spPr>
          <a:xfrm>
            <a:off x="5036098" y="2724437"/>
            <a:ext cx="14311804" cy="18190617"/>
          </a:xfrm>
          <a:prstGeom prst="rect">
            <a:avLst/>
          </a:prstGeom>
        </p:spPr>
        <p:txBody>
          <a:bodyPr/>
          <a:lstStyle/>
          <a:p>
            <a:pPr marL="0" indent="0" defTabSz="448055">
              <a:lnSpc>
                <a:spcPct val="100000"/>
              </a:lnSpc>
              <a:spcBef>
                <a:spcPts val="0"/>
              </a:spcBef>
              <a:buSzTx/>
              <a:buNone/>
              <a:defRPr sz="4116">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a:t>
            </a:r>
            <a:r>
              <a:rPr>
                <a:solidFill>
                  <a:schemeClr val="accent5"/>
                </a:solidFill>
              </a:rPr>
              <a:t>do not be worried</a:t>
            </a:r>
            <a:r>
              <a:t> about your life, as to what you will eat or what you will drink; nor for your body, as to what you will put on. </a:t>
            </a:r>
            <a:r>
              <a:rPr>
                <a:solidFill>
                  <a:schemeClr val="accent4">
                    <a:hueOff val="-613784"/>
                    <a:lumOff val="1275"/>
                  </a:schemeClr>
                </a:solidFill>
              </a:rPr>
              <a:t>Is not life more than food, and the body more than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26</a:t>
            </a:r>
            <a:r>
              <a:rPr>
                <a:solidFill>
                  <a:schemeClr val="accent3"/>
                </a:solidFill>
              </a:rPr>
              <a:t>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31   “Do not worry then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34  “So do not worry about tomorrow; for tomorrow will care for itself. Each day his enough thought of its own.</a:t>
            </a:r>
          </a:p>
        </p:txBody>
      </p:sp>
      <p:sp>
        <p:nvSpPr>
          <p:cNvPr id="231" name="4. GOD’S PREDETERMINATION OF MY LIFE"/>
          <p:cNvSpPr txBox="1"/>
          <p:nvPr/>
        </p:nvSpPr>
        <p:spPr>
          <a:xfrm>
            <a:off x="1206500" y="948957"/>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316421">
              <a:lnSpc>
                <a:spcPct val="80000"/>
              </a:lnSpc>
              <a:spcBef>
                <a:spcPts val="0"/>
              </a:spcBef>
              <a:defRPr spc="-161" sz="8075">
                <a:latin typeface="EB Garamond Bold"/>
                <a:ea typeface="EB Garamond Bold"/>
                <a:cs typeface="EB Garamond Bold"/>
                <a:sym typeface="EB Garamond Bold"/>
              </a:defRPr>
            </a:pPr>
            <a:r>
              <a:t>4. GOD’S </a:t>
            </a:r>
            <a:r>
              <a:rPr>
                <a:solidFill>
                  <a:schemeClr val="accent3"/>
                </a:solidFill>
              </a:rPr>
              <a:t>PREDETERMINATION </a:t>
            </a:r>
            <a:r>
              <a:t>OF MY LIFE</a:t>
            </a:r>
          </a:p>
        </p:txBody>
      </p:sp>
      <p:sp>
        <p:nvSpPr>
          <p:cNvPr id="232" name="The Cure for Anxiety…"/>
          <p:cNvSpPr txBox="1"/>
          <p:nvPr/>
        </p:nvSpPr>
        <p:spPr>
          <a:xfrm>
            <a:off x="5036098" y="2724437"/>
            <a:ext cx="14311804" cy="181906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48055">
              <a:lnSpc>
                <a:spcPct val="100000"/>
              </a:lnSpc>
              <a:spcBef>
                <a:spcPts val="0"/>
              </a:spcBef>
              <a:defRPr sz="4116">
                <a:latin typeface="EB Garamond Regular Regular"/>
                <a:ea typeface="EB Garamond Regular Regular"/>
                <a:cs typeface="EB Garamond Regular Regular"/>
                <a:sym typeface="EB Garamond Regular Regular"/>
              </a:defRPr>
            </a:pPr>
          </a:p>
          <a:p>
            <a:pPr defTabSz="448055">
              <a:lnSpc>
                <a:spcPct val="100000"/>
              </a:lnSpc>
              <a:spcBef>
                <a:spcPts val="0"/>
              </a:spcBef>
              <a:defRPr i="1" sz="4116">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tabLst>
                <a:tab pos="215900" algn="r"/>
                <a:tab pos="660400" algn="l"/>
              </a:tabLst>
              <a:defRPr sz="4116">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a:t>
            </a:r>
            <a:r>
              <a:rPr>
                <a:solidFill>
                  <a:schemeClr val="accent6"/>
                </a:solidFill>
              </a:rPr>
              <a:t>do not be worried</a:t>
            </a:r>
            <a:r>
              <a:t> about your life, as to what you will eat or what you will drink; nor for your body, as to what you will put on. </a:t>
            </a:r>
            <a:r>
              <a:rPr>
                <a:solidFill>
                  <a:schemeClr val="accent5"/>
                </a:solidFill>
              </a:rPr>
              <a:t>Is not life more than food, and the body more than clothing?</a:t>
            </a:r>
          </a:p>
          <a:p>
            <a:pPr marL="896111" indent="-896111" defTabSz="448055">
              <a:lnSpc>
                <a:spcPct val="100000"/>
              </a:lnSpc>
              <a:spcBef>
                <a:spcPts val="800"/>
              </a:spcBef>
              <a:tabLst>
                <a:tab pos="215900" algn="r"/>
                <a:tab pos="660400" algn="l"/>
              </a:tabLst>
              <a:defRPr sz="4116">
                <a:latin typeface="EB Garamond Regular Regular"/>
                <a:ea typeface="EB Garamond Regular Regular"/>
                <a:cs typeface="EB Garamond Regular Regular"/>
                <a:sym typeface="EB Garamond Regular Regular"/>
              </a:defRPr>
            </a:pPr>
            <a:r>
              <a:t>26   </a:t>
            </a:r>
            <a:r>
              <a:rPr>
                <a:solidFill>
                  <a:schemeClr val="accent4"/>
                </a:solidFill>
              </a:rPr>
              <a:t>“Look at the birds of the air, that they do not sow, nor reap nor gather into barns, and yet your heavenly Father feeds them. Are you not worth much more than they?</a:t>
            </a:r>
            <a:endParaRPr>
              <a:solidFill>
                <a:schemeClr val="accent4"/>
              </a:solidFill>
            </a:endParaRPr>
          </a:p>
          <a:p>
            <a:pPr marL="896111" indent="-896111" defTabSz="448055">
              <a:lnSpc>
                <a:spcPct val="100000"/>
              </a:lnSpc>
              <a:spcBef>
                <a:spcPts val="800"/>
              </a:spcBef>
              <a:tabLst>
                <a:tab pos="215900" algn="r"/>
                <a:tab pos="660400" algn="l"/>
              </a:tabLst>
              <a:defRPr sz="4116">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tabLst>
                <a:tab pos="215900" algn="r"/>
                <a:tab pos="660400" algn="l"/>
              </a:tabLst>
              <a:defRPr sz="4116">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31   “Do not worry then saying, ‘What will we eat?’ Or ‘What will we drink?’ Or ‘What will we wear for clothing?’</a:t>
            </a:r>
          </a:p>
          <a:p>
            <a:pPr marL="896111" indent="-896111" defTabSz="448055">
              <a:lnSpc>
                <a:spcPct val="100000"/>
              </a:lnSpc>
              <a:spcBef>
                <a:spcPts val="800"/>
              </a:spcBef>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34  “So do not worry about tomorrow; for tomorrow will care for itself. Each day his enough thought of its own.</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The Cure for Anxiety…"/>
          <p:cNvSpPr txBox="1"/>
          <p:nvPr>
            <p:ph type="body" idx="1"/>
          </p:nvPr>
        </p:nvSpPr>
        <p:spPr>
          <a:xfrm>
            <a:off x="5036098" y="2724437"/>
            <a:ext cx="14311804" cy="18190617"/>
          </a:xfrm>
          <a:prstGeom prst="rect">
            <a:avLst/>
          </a:prstGeom>
        </p:spPr>
        <p:txBody>
          <a:bodyPr/>
          <a:lstStyle/>
          <a:p>
            <a:pPr marL="0" indent="0" defTabSz="448055">
              <a:lnSpc>
                <a:spcPct val="100000"/>
              </a:lnSpc>
              <a:spcBef>
                <a:spcPts val="0"/>
              </a:spcBef>
              <a:buSzTx/>
              <a:buNone/>
              <a:defRPr sz="4116">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a:t>
            </a:r>
            <a:r>
              <a:rPr>
                <a:solidFill>
                  <a:schemeClr val="accent5"/>
                </a:solidFill>
              </a:rPr>
              <a:t>do not be worried</a:t>
            </a:r>
            <a:r>
              <a:t> about your life, as to what you will eat or what you will drink; nor for your body, as to what you will put on. </a:t>
            </a:r>
            <a:r>
              <a:rPr>
                <a:solidFill>
                  <a:schemeClr val="accent4">
                    <a:hueOff val="-613784"/>
                    <a:lumOff val="1275"/>
                  </a:schemeClr>
                </a:solidFill>
              </a:rPr>
              <a:t>Is not life more than food, and the body more than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26</a:t>
            </a:r>
            <a:r>
              <a:rPr>
                <a:solidFill>
                  <a:schemeClr val="accent3"/>
                </a:solidFill>
              </a:rPr>
              <a:t>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27   </a:t>
            </a:r>
            <a:r>
              <a:rPr>
                <a:solidFill>
                  <a:schemeClr val="accent1"/>
                </a:solidFill>
              </a:rPr>
              <a:t>“And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31   “Do not worry then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34  “So do not worry about tomorrow; for tomorrow will care for itself. Each day his enough thought of its own.</a:t>
            </a:r>
          </a:p>
        </p:txBody>
      </p:sp>
      <p:sp>
        <p:nvSpPr>
          <p:cNvPr id="235" name="4. GOD’S PREDETERMINATION OF MY LIFE"/>
          <p:cNvSpPr txBox="1"/>
          <p:nvPr/>
        </p:nvSpPr>
        <p:spPr>
          <a:xfrm>
            <a:off x="1206500" y="948957"/>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316421">
              <a:lnSpc>
                <a:spcPct val="80000"/>
              </a:lnSpc>
              <a:spcBef>
                <a:spcPts val="0"/>
              </a:spcBef>
              <a:defRPr spc="-161" sz="8075">
                <a:latin typeface="EB Garamond Bold"/>
                <a:ea typeface="EB Garamond Bold"/>
                <a:cs typeface="EB Garamond Bold"/>
                <a:sym typeface="EB Garamond Bold"/>
              </a:defRPr>
            </a:pPr>
            <a:r>
              <a:t>4. GOD’S </a:t>
            </a:r>
            <a:r>
              <a:rPr>
                <a:solidFill>
                  <a:schemeClr val="accent3"/>
                </a:solidFill>
              </a:rPr>
              <a:t>PREDETERMINATION </a:t>
            </a:r>
            <a:r>
              <a:t>OF MY LIFE</a:t>
            </a:r>
          </a:p>
        </p:txBody>
      </p:sp>
      <p:sp>
        <p:nvSpPr>
          <p:cNvPr id="236" name="The Cure for Anxiety…"/>
          <p:cNvSpPr txBox="1"/>
          <p:nvPr/>
        </p:nvSpPr>
        <p:spPr>
          <a:xfrm>
            <a:off x="5036098" y="2724437"/>
            <a:ext cx="14311804" cy="181906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48055">
              <a:lnSpc>
                <a:spcPct val="100000"/>
              </a:lnSpc>
              <a:spcBef>
                <a:spcPts val="0"/>
              </a:spcBef>
              <a:defRPr sz="4116">
                <a:latin typeface="EB Garamond Regular Regular"/>
                <a:ea typeface="EB Garamond Regular Regular"/>
                <a:cs typeface="EB Garamond Regular Regular"/>
                <a:sym typeface="EB Garamond Regular Regular"/>
              </a:defRPr>
            </a:pPr>
          </a:p>
          <a:p>
            <a:pPr defTabSz="448055">
              <a:lnSpc>
                <a:spcPct val="100000"/>
              </a:lnSpc>
              <a:spcBef>
                <a:spcPts val="0"/>
              </a:spcBef>
              <a:defRPr i="1" sz="4116">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tabLst>
                <a:tab pos="215900" algn="r"/>
                <a:tab pos="660400" algn="l"/>
              </a:tabLst>
              <a:defRPr sz="4116">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a:t>
            </a:r>
            <a:r>
              <a:rPr>
                <a:solidFill>
                  <a:schemeClr val="accent6"/>
                </a:solidFill>
              </a:rPr>
              <a:t>do not be worried</a:t>
            </a:r>
            <a:r>
              <a:t> about your life, as to what you will eat or what you will drink; nor for your body, as to what you will put on. </a:t>
            </a:r>
            <a:r>
              <a:rPr>
                <a:solidFill>
                  <a:schemeClr val="accent5"/>
                </a:solidFill>
              </a:rPr>
              <a:t>Is not life more than food, and the body more than clothing?</a:t>
            </a:r>
          </a:p>
          <a:p>
            <a:pPr marL="896111" indent="-896111" defTabSz="448055">
              <a:lnSpc>
                <a:spcPct val="100000"/>
              </a:lnSpc>
              <a:spcBef>
                <a:spcPts val="800"/>
              </a:spcBef>
              <a:tabLst>
                <a:tab pos="215900" algn="r"/>
                <a:tab pos="660400" algn="l"/>
              </a:tabLst>
              <a:defRPr sz="4116">
                <a:latin typeface="EB Garamond Regular Regular"/>
                <a:ea typeface="EB Garamond Regular Regular"/>
                <a:cs typeface="EB Garamond Regular Regular"/>
                <a:sym typeface="EB Garamond Regular Regular"/>
              </a:defRPr>
            </a:pPr>
            <a:r>
              <a:t>26   </a:t>
            </a:r>
            <a:r>
              <a:rPr>
                <a:solidFill>
                  <a:schemeClr val="accent4"/>
                </a:solidFill>
              </a:rPr>
              <a:t>“Look at the birds of the air, that they do not sow, nor reap nor gather into barns, and yet your heavenly Father feeds them. Are you not worth much more than they?</a:t>
            </a:r>
            <a:endParaRPr>
              <a:solidFill>
                <a:schemeClr val="accent4"/>
              </a:solidFill>
            </a:endParaRPr>
          </a:p>
          <a:p>
            <a:pPr marL="896111" indent="-896111" defTabSz="448055">
              <a:lnSpc>
                <a:spcPct val="100000"/>
              </a:lnSpc>
              <a:spcBef>
                <a:spcPts val="800"/>
              </a:spcBef>
              <a:tabLst>
                <a:tab pos="215900" algn="r"/>
                <a:tab pos="660400" algn="l"/>
              </a:tabLst>
              <a:defRPr sz="4116">
                <a:latin typeface="EB Garamond Regular Regular"/>
                <a:ea typeface="EB Garamond Regular Regular"/>
                <a:cs typeface="EB Garamond Regular Regular"/>
                <a:sym typeface="EB Garamond Regular Regular"/>
              </a:defRPr>
            </a:pPr>
            <a:r>
              <a:t>27   “</a:t>
            </a:r>
            <a:r>
              <a:rPr>
                <a:solidFill>
                  <a:schemeClr val="accent3"/>
                </a:solidFill>
              </a:rPr>
              <a:t>And who of you by being worried can add a single hour to his life?</a:t>
            </a:r>
            <a:endParaRPr>
              <a:solidFill>
                <a:schemeClr val="accent3"/>
              </a:solidFill>
            </a:endParaRPr>
          </a:p>
          <a:p>
            <a:pPr marL="896111" indent="-896111" defTabSz="448055">
              <a:lnSpc>
                <a:spcPct val="100000"/>
              </a:lnSpc>
              <a:spcBef>
                <a:spcPts val="800"/>
              </a:spcBef>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tabLst>
                <a:tab pos="215900" algn="r"/>
                <a:tab pos="660400" algn="l"/>
              </a:tabLst>
              <a:defRPr sz="4116">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31   “Do not worry then saying, ‘What will we eat?’ Or ‘What will we drink?’ Or ‘What will we wear for clothing?’</a:t>
            </a:r>
          </a:p>
          <a:p>
            <a:pPr marL="896111" indent="-896111" defTabSz="448055">
              <a:lnSpc>
                <a:spcPct val="100000"/>
              </a:lnSpc>
              <a:spcBef>
                <a:spcPts val="800"/>
              </a:spcBef>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34  “So do not worry about tomorrow; for tomorrow will care for itself. Each day his enough thought of its own.</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man’s] days are determined, the number of his months is with you; And his limits You have set so that he cannot pass                      - Job 14:5…"/>
          <p:cNvSpPr txBox="1"/>
          <p:nvPr>
            <p:ph type="body" idx="1"/>
          </p:nvPr>
        </p:nvSpPr>
        <p:spPr>
          <a:prstGeom prst="rect">
            <a:avLst/>
          </a:prstGeom>
        </p:spPr>
        <p:txBody>
          <a:bodyPr/>
          <a:lstStyle/>
          <a:p>
            <a:pPr marL="0" indent="0">
              <a:buSzTx/>
              <a:buNone/>
              <a:defRPr sz="7200">
                <a:latin typeface="EB Garamond Regular Regular"/>
                <a:ea typeface="EB Garamond Regular Regular"/>
                <a:cs typeface="EB Garamond Regular Regular"/>
                <a:sym typeface="EB Garamond Regular Regular"/>
              </a:defRPr>
            </a:pPr>
            <a:r>
              <a:t>[man’s] days are determined, the number of his months is with you; And his limits You have set so that he cannot pass                      - </a:t>
            </a:r>
            <a:r>
              <a:rPr>
                <a:solidFill>
                  <a:schemeClr val="accent3"/>
                </a:solidFill>
              </a:rPr>
              <a:t>Job 14:5</a:t>
            </a:r>
          </a:p>
          <a:p>
            <a:pPr marL="0" indent="0">
              <a:buSzTx/>
              <a:buNone/>
              <a:defRPr sz="7200">
                <a:latin typeface="EB Garamond Regular Regular"/>
                <a:ea typeface="EB Garamond Regular Regular"/>
                <a:cs typeface="EB Garamond Regular Regular"/>
                <a:sym typeface="EB Garamond Regular Regular"/>
              </a:defRPr>
            </a:pPr>
            <a:r>
              <a:t>Your eyes have seen my unformed substance; And in Your book were all written the days that were ordained for me, When as yet there was not one of them        - </a:t>
            </a:r>
            <a:r>
              <a:rPr>
                <a:solidFill>
                  <a:schemeClr val="accent3"/>
                </a:solidFill>
              </a:rPr>
              <a:t>Psalm 139:16</a:t>
            </a:r>
          </a:p>
        </p:txBody>
      </p:sp>
      <p:sp>
        <p:nvSpPr>
          <p:cNvPr id="239" name="4. GOD’S PREDETERMINATION OF MY LIFE"/>
          <p:cNvSpPr txBox="1"/>
          <p:nvPr/>
        </p:nvSpPr>
        <p:spPr>
          <a:xfrm>
            <a:off x="1206500" y="948957"/>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316421">
              <a:lnSpc>
                <a:spcPct val="80000"/>
              </a:lnSpc>
              <a:spcBef>
                <a:spcPts val="0"/>
              </a:spcBef>
              <a:defRPr spc="-161" sz="8075">
                <a:latin typeface="EB Garamond Bold"/>
                <a:ea typeface="EB Garamond Bold"/>
                <a:cs typeface="EB Garamond Bold"/>
                <a:sym typeface="EB Garamond Bold"/>
              </a:defRPr>
            </a:pPr>
            <a:r>
              <a:t>4. GOD’S </a:t>
            </a:r>
            <a:r>
              <a:rPr>
                <a:solidFill>
                  <a:schemeClr val="accent3"/>
                </a:solidFill>
              </a:rPr>
              <a:t>PREDETERMINATION </a:t>
            </a:r>
            <a:r>
              <a:t>OF MY LIFE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8">
                                            <p:bg/>
                                          </p:spTgt>
                                        </p:tgtEl>
                                        <p:attrNameLst>
                                          <p:attrName>style.visibility</p:attrName>
                                        </p:attrNameLst>
                                      </p:cBhvr>
                                      <p:to>
                                        <p:strVal val="visible"/>
                                      </p:to>
                                    </p:set>
                                    <p:animEffect filter="fade" transition="in">
                                      <p:cBhvr>
                                        <p:cTn id="7" dur="1000"/>
                                        <p:tgtEl>
                                          <p:spTgt spid="23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38">
                                            <p:txEl>
                                              <p:pRg st="0" end="0"/>
                                            </p:txEl>
                                          </p:spTgt>
                                        </p:tgtEl>
                                        <p:attrNameLst>
                                          <p:attrName>style.visibility</p:attrName>
                                        </p:attrNameLst>
                                      </p:cBhvr>
                                      <p:to>
                                        <p:strVal val="visible"/>
                                      </p:to>
                                    </p:set>
                                    <p:animEffect filter="fade" transition="in">
                                      <p:cBhvr>
                                        <p:cTn id="10" dur="1000"/>
                                        <p:tgtEl>
                                          <p:spTgt spid="2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38">
                                            <p:txEl>
                                              <p:pRg st="1" end="1"/>
                                            </p:txEl>
                                          </p:spTgt>
                                        </p:tgtEl>
                                        <p:attrNameLst>
                                          <p:attrName>style.visibility</p:attrName>
                                        </p:attrNameLst>
                                      </p:cBhvr>
                                      <p:to>
                                        <p:strVal val="visible"/>
                                      </p:to>
                                    </p:set>
                                    <p:animEffect filter="fade" transition="in">
                                      <p:cBhvr>
                                        <p:cTn id="15" dur="1000"/>
                                        <p:tgtEl>
                                          <p:spTgt spid="23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8"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359 million diagnosed with anxiety disorder in 2021…"/>
          <p:cNvSpPr txBox="1"/>
          <p:nvPr>
            <p:ph type="body" idx="1"/>
          </p:nvPr>
        </p:nvSpPr>
        <p:spPr>
          <a:prstGeom prst="rect">
            <a:avLst/>
          </a:prstGeom>
        </p:spPr>
        <p:txBody>
          <a:bodyPr/>
          <a:lstStyle/>
          <a:p>
            <a:pPr marL="524256" indent="-524256" defTabSz="2096971">
              <a:spcBef>
                <a:spcPts val="3800"/>
              </a:spcBef>
              <a:defRPr sz="6192">
                <a:latin typeface="EB Garamond Regular Regular"/>
                <a:ea typeface="EB Garamond Regular Regular"/>
                <a:cs typeface="EB Garamond Regular Regular"/>
                <a:sym typeface="EB Garamond Regular Regular"/>
              </a:defRPr>
            </a:pPr>
            <a:r>
              <a:t>359 million diagnosed with anxiety disorder in 2021</a:t>
            </a:r>
          </a:p>
          <a:p>
            <a:pPr marL="524256" indent="-524256" defTabSz="2096971">
              <a:spcBef>
                <a:spcPts val="3800"/>
              </a:spcBef>
              <a:defRPr sz="6192">
                <a:latin typeface="EB Garamond Regular Regular"/>
                <a:ea typeface="EB Garamond Regular Regular"/>
                <a:cs typeface="EB Garamond Regular Regular"/>
                <a:sym typeface="EB Garamond Regular Regular"/>
              </a:defRPr>
            </a:pPr>
            <a:r>
              <a:t>Adults 18-29 diagnosed at a higher rate</a:t>
            </a:r>
          </a:p>
          <a:p>
            <a:pPr marL="524256" indent="-524256" defTabSz="2096971">
              <a:spcBef>
                <a:spcPts val="3800"/>
              </a:spcBef>
              <a:defRPr sz="6192">
                <a:latin typeface="EB Garamond Regular Regular"/>
                <a:ea typeface="EB Garamond Regular Regular"/>
                <a:cs typeface="EB Garamond Regular Regular"/>
                <a:sym typeface="EB Garamond Regular Regular"/>
              </a:defRPr>
            </a:pPr>
            <a:r>
              <a:t>11% of children ages 3-17 diagnosed in 2022</a:t>
            </a:r>
          </a:p>
          <a:p>
            <a:pPr marL="524256" indent="-524256" defTabSz="2096971">
              <a:spcBef>
                <a:spcPts val="3800"/>
              </a:spcBef>
              <a:defRPr sz="6192">
                <a:latin typeface="EB Garamond Regular Regular"/>
                <a:ea typeface="EB Garamond Regular Regular"/>
                <a:cs typeface="EB Garamond Regular Regular"/>
                <a:sym typeface="EB Garamond Regular Regular"/>
              </a:defRPr>
            </a:pPr>
            <a:r>
              <a:t>60% of college counseling cases are due to anxiety</a:t>
            </a:r>
          </a:p>
          <a:p>
            <a:pPr marL="524256" indent="-524256" defTabSz="2096971">
              <a:spcBef>
                <a:spcPts val="3800"/>
              </a:spcBef>
              <a:defRPr sz="6192">
                <a:latin typeface="EB Garamond Regular Regular"/>
                <a:ea typeface="EB Garamond Regular Regular"/>
                <a:cs typeface="EB Garamond Regular Regular"/>
                <a:sym typeface="EB Garamond Regular Regular"/>
              </a:defRPr>
            </a:pPr>
          </a:p>
          <a:p>
            <a:pPr marL="0" indent="0" defTabSz="2096971">
              <a:spcBef>
                <a:spcPts val="3800"/>
              </a:spcBef>
              <a:buSzTx/>
              <a:buNone/>
              <a:defRPr sz="3440">
                <a:latin typeface="EB Garamond Regular Regular"/>
                <a:ea typeface="EB Garamond Regular Regular"/>
                <a:cs typeface="EB Garamond Regular Regular"/>
                <a:sym typeface="EB Garamond Regular Regular"/>
              </a:defRPr>
            </a:pPr>
            <a:r>
              <a:t>Statistics taken from World Health Organization, Centers for Disease Control, American Psychiatric Association, and Journal for Psychiatric Research websites</a:t>
            </a:r>
          </a:p>
        </p:txBody>
      </p:sp>
      <p:sp>
        <p:nvSpPr>
          <p:cNvPr id="176" name="ANXIETY STATISTICS"/>
          <p:cNvSpPr txBox="1"/>
          <p:nvPr>
            <p:ph type="title"/>
          </p:nvPr>
        </p:nvSpPr>
        <p:spPr>
          <a:prstGeom prst="rect">
            <a:avLst/>
          </a:prstGeom>
        </p:spPr>
        <p:txBody>
          <a:bodyPr/>
          <a:lstStyle>
            <a:lvl1pPr defTabSz="2316421">
              <a:defRPr b="0" spc="-161" sz="8075">
                <a:latin typeface="EB Garamond Bold"/>
                <a:ea typeface="EB Garamond Bold"/>
                <a:cs typeface="EB Garamond Bold"/>
                <a:sym typeface="EB Garamond Bold"/>
              </a:defRPr>
            </a:lvl1pPr>
          </a:lstStyle>
          <a:p>
            <a:pPr/>
            <a:r>
              <a:t>ANXIETY STATISTICS</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5"/>
                                        </p:tgtEl>
                                        <p:attrNameLst>
                                          <p:attrName>style.visibility</p:attrName>
                                        </p:attrNameLst>
                                      </p:cBhvr>
                                      <p:to>
                                        <p:strVal val="visible"/>
                                      </p:to>
                                    </p:set>
                                    <p:animEffect filter="fade" transition="in">
                                      <p:cBhvr>
                                        <p:cTn id="7"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5"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The Cure for Anxiety…"/>
          <p:cNvSpPr txBox="1"/>
          <p:nvPr>
            <p:ph type="body" idx="1"/>
          </p:nvPr>
        </p:nvSpPr>
        <p:spPr>
          <a:xfrm>
            <a:off x="5036098" y="2724437"/>
            <a:ext cx="14311804" cy="18190617"/>
          </a:xfrm>
          <a:prstGeom prst="rect">
            <a:avLst/>
          </a:prstGeom>
        </p:spPr>
        <p:txBody>
          <a:bodyPr/>
          <a:lstStyle/>
          <a:p>
            <a:pPr marL="0" indent="0" defTabSz="448055">
              <a:lnSpc>
                <a:spcPct val="100000"/>
              </a:lnSpc>
              <a:spcBef>
                <a:spcPts val="0"/>
              </a:spcBef>
              <a:buSzTx/>
              <a:buNone/>
              <a:defRPr sz="4116">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a:t>
            </a:r>
            <a:r>
              <a:rPr>
                <a:solidFill>
                  <a:schemeClr val="accent5"/>
                </a:solidFill>
              </a:rPr>
              <a:t>do not be worried</a:t>
            </a:r>
            <a:r>
              <a:t> about your life, as to what you will eat or what you will drink; nor for your body, as to what you will put on. </a:t>
            </a:r>
            <a:r>
              <a:rPr>
                <a:solidFill>
                  <a:schemeClr val="accent4">
                    <a:hueOff val="-613784"/>
                    <a:lumOff val="1275"/>
                  </a:schemeClr>
                </a:solidFill>
              </a:rPr>
              <a:t>Is not life more than food, and the body more than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26</a:t>
            </a:r>
            <a:r>
              <a:rPr>
                <a:solidFill>
                  <a:schemeClr val="accent3"/>
                </a:solidFill>
              </a:rPr>
              <a:t>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27   </a:t>
            </a:r>
            <a:r>
              <a:rPr>
                <a:solidFill>
                  <a:schemeClr val="accent1"/>
                </a:solidFill>
              </a:rPr>
              <a:t>“And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31   “Do not worry then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34  “So do not worry about tomorrow; for tomorrow will care for itself. Each day his enough thought of its own.</a:t>
            </a:r>
          </a:p>
        </p:txBody>
      </p:sp>
      <p:sp>
        <p:nvSpPr>
          <p:cNvPr id="242" name="4. GOD’S PREDETERMINATION OF MY LIFE"/>
          <p:cNvSpPr txBox="1"/>
          <p:nvPr/>
        </p:nvSpPr>
        <p:spPr>
          <a:xfrm>
            <a:off x="1206500" y="948957"/>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316421">
              <a:lnSpc>
                <a:spcPct val="80000"/>
              </a:lnSpc>
              <a:spcBef>
                <a:spcPts val="0"/>
              </a:spcBef>
              <a:defRPr spc="-161" sz="8075">
                <a:latin typeface="EB Garamond Bold"/>
                <a:ea typeface="EB Garamond Bold"/>
                <a:cs typeface="EB Garamond Bold"/>
                <a:sym typeface="EB Garamond Bold"/>
              </a:defRPr>
            </a:pPr>
            <a:r>
              <a:t>4. GOD’S </a:t>
            </a:r>
            <a:r>
              <a:rPr>
                <a:solidFill>
                  <a:schemeClr val="accent3"/>
                </a:solidFill>
              </a:rPr>
              <a:t>PREDETERMINATION </a:t>
            </a:r>
            <a:r>
              <a:t>OF MY LIFE</a:t>
            </a:r>
          </a:p>
        </p:txBody>
      </p:sp>
      <p:sp>
        <p:nvSpPr>
          <p:cNvPr id="243" name="The Cure for Anxiety…"/>
          <p:cNvSpPr txBox="1"/>
          <p:nvPr/>
        </p:nvSpPr>
        <p:spPr>
          <a:xfrm>
            <a:off x="5036098" y="2724437"/>
            <a:ext cx="14311804" cy="181906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48055">
              <a:lnSpc>
                <a:spcPct val="100000"/>
              </a:lnSpc>
              <a:spcBef>
                <a:spcPts val="0"/>
              </a:spcBef>
              <a:defRPr sz="4116">
                <a:latin typeface="EB Garamond Regular Regular"/>
                <a:ea typeface="EB Garamond Regular Regular"/>
                <a:cs typeface="EB Garamond Regular Regular"/>
                <a:sym typeface="EB Garamond Regular Regular"/>
              </a:defRPr>
            </a:pPr>
          </a:p>
          <a:p>
            <a:pPr defTabSz="448055">
              <a:lnSpc>
                <a:spcPct val="100000"/>
              </a:lnSpc>
              <a:spcBef>
                <a:spcPts val="0"/>
              </a:spcBef>
              <a:defRPr i="1" sz="4116">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tabLst>
                <a:tab pos="215900" algn="r"/>
                <a:tab pos="660400" algn="l"/>
              </a:tabLst>
              <a:defRPr sz="4116">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a:t>
            </a:r>
            <a:r>
              <a:rPr>
                <a:solidFill>
                  <a:schemeClr val="accent6"/>
                </a:solidFill>
              </a:rPr>
              <a:t>do not be worried</a:t>
            </a:r>
            <a:r>
              <a:t> about your life, as to what you will eat or what you will drink; nor for your body, as to what you will put on. </a:t>
            </a:r>
            <a:r>
              <a:rPr>
                <a:solidFill>
                  <a:schemeClr val="accent5"/>
                </a:solidFill>
              </a:rPr>
              <a:t>Is not life more than food, and the body more than clothing?</a:t>
            </a:r>
          </a:p>
          <a:p>
            <a:pPr marL="896111" indent="-896111" defTabSz="448055">
              <a:lnSpc>
                <a:spcPct val="100000"/>
              </a:lnSpc>
              <a:spcBef>
                <a:spcPts val="800"/>
              </a:spcBef>
              <a:tabLst>
                <a:tab pos="215900" algn="r"/>
                <a:tab pos="660400" algn="l"/>
              </a:tabLst>
              <a:defRPr sz="4116">
                <a:latin typeface="EB Garamond Regular Regular"/>
                <a:ea typeface="EB Garamond Regular Regular"/>
                <a:cs typeface="EB Garamond Regular Regular"/>
                <a:sym typeface="EB Garamond Regular Regular"/>
              </a:defRPr>
            </a:pPr>
            <a:r>
              <a:t>26   </a:t>
            </a:r>
            <a:r>
              <a:rPr>
                <a:solidFill>
                  <a:schemeClr val="accent4"/>
                </a:solidFill>
              </a:rPr>
              <a:t>“Look at the birds of the air, that they do not sow, nor reap nor gather into barns, and yet your heavenly Father feeds them. Are you not worth much more than they?</a:t>
            </a:r>
            <a:endParaRPr>
              <a:solidFill>
                <a:schemeClr val="accent4"/>
              </a:solidFill>
            </a:endParaRPr>
          </a:p>
          <a:p>
            <a:pPr marL="896111" indent="-896111" defTabSz="448055">
              <a:lnSpc>
                <a:spcPct val="100000"/>
              </a:lnSpc>
              <a:spcBef>
                <a:spcPts val="800"/>
              </a:spcBef>
              <a:tabLst>
                <a:tab pos="215900" algn="r"/>
                <a:tab pos="660400" algn="l"/>
              </a:tabLst>
              <a:defRPr sz="4116">
                <a:latin typeface="EB Garamond Regular Regular"/>
                <a:ea typeface="EB Garamond Regular Regular"/>
                <a:cs typeface="EB Garamond Regular Regular"/>
                <a:sym typeface="EB Garamond Regular Regular"/>
              </a:defRPr>
            </a:pPr>
            <a:r>
              <a:t>27   “</a:t>
            </a:r>
            <a:r>
              <a:rPr>
                <a:solidFill>
                  <a:schemeClr val="accent3"/>
                </a:solidFill>
              </a:rPr>
              <a:t>And who of you by being worried can add a single hour to his life?</a:t>
            </a:r>
            <a:endParaRPr>
              <a:solidFill>
                <a:schemeClr val="accent3"/>
              </a:solidFill>
            </a:endParaRPr>
          </a:p>
          <a:p>
            <a:pPr marL="896111" indent="-896111" defTabSz="448055">
              <a:lnSpc>
                <a:spcPct val="100000"/>
              </a:lnSpc>
              <a:spcBef>
                <a:spcPts val="800"/>
              </a:spcBef>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tabLst>
                <a:tab pos="215900" algn="r"/>
                <a:tab pos="660400" algn="l"/>
              </a:tabLst>
              <a:defRPr sz="4116">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31   “Do not worry then saying, ‘What will we eat?’ Or ‘What will we drink?’ Or ‘What will we wear for clothing?’</a:t>
            </a:r>
          </a:p>
          <a:p>
            <a:pPr marL="896111" indent="-896111" defTabSz="448055">
              <a:lnSpc>
                <a:spcPct val="100000"/>
              </a:lnSpc>
              <a:spcBef>
                <a:spcPts val="800"/>
              </a:spcBef>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34  “So do not worry about tomorrow; for tomorrow will care for itself. Each day his enough thought of its own.</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1000" fill="hold"/>
                                        <p:tgtEl>
                                          <p:spTgt spid="242"/>
                                        </p:tgtEl>
                                      </p:cBhvr>
                                    </p:animEffect>
                                    <p:set>
                                      <p:cBhvr>
                                        <p:cTn id="7" fill="hold">
                                          <p:stCondLst>
                                            <p:cond delay="999"/>
                                          </p:stCondLst>
                                        </p:cTn>
                                        <p:tgtEl>
                                          <p:spTgt spid="24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2"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The Cure for Anxiety…"/>
          <p:cNvSpPr txBox="1"/>
          <p:nvPr>
            <p:ph type="body" idx="1"/>
          </p:nvPr>
        </p:nvSpPr>
        <p:spPr>
          <a:xfrm>
            <a:off x="5036098" y="-4703154"/>
            <a:ext cx="14311804" cy="18190617"/>
          </a:xfrm>
          <a:prstGeom prst="rect">
            <a:avLst/>
          </a:prstGeom>
        </p:spPr>
        <p:txBody>
          <a:bodyPr/>
          <a:lstStyle/>
          <a:p>
            <a:pPr marL="0" indent="0" defTabSz="448055">
              <a:lnSpc>
                <a:spcPct val="100000"/>
              </a:lnSpc>
              <a:spcBef>
                <a:spcPts val="0"/>
              </a:spcBef>
              <a:buSzTx/>
              <a:buNone/>
              <a:defRPr sz="4116">
                <a:solidFill>
                  <a:srgbClr val="434343"/>
                </a:solidFill>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solidFill>
                  <a:srgbClr val="434343">
                    <a:alpha val="44640"/>
                  </a:srgbClr>
                </a:solidFill>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do not be worried about your life, as to what you will eat or what you will drink; nor for your body, as to what you will put on. Is not life more than food, and the body more than clothing?</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26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31   “</a:t>
            </a:r>
            <a:r>
              <a:rPr>
                <a:solidFill>
                  <a:schemeClr val="accent6"/>
                </a:solidFill>
              </a:rPr>
              <a:t>Do not worry then</a:t>
            </a:r>
            <a:r>
              <a:t>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34  “</a:t>
            </a:r>
            <a:r>
              <a:rPr>
                <a:solidFill>
                  <a:schemeClr val="accent6"/>
                </a:solidFill>
              </a:rPr>
              <a:t>So do not worry</a:t>
            </a:r>
            <a:r>
              <a:t> about tomorrow; for tomorrow will care for itself. Each day his enough thought of its own.</a:t>
            </a:r>
          </a:p>
        </p:txBody>
      </p:sp>
      <p:sp>
        <p:nvSpPr>
          <p:cNvPr id="246" name="5. GOD’S PURPOSE FOR MY LIFE"/>
          <p:cNvSpPr txBox="1"/>
          <p:nvPr/>
        </p:nvSpPr>
        <p:spPr>
          <a:xfrm>
            <a:off x="1206500" y="948957"/>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316421">
              <a:lnSpc>
                <a:spcPct val="80000"/>
              </a:lnSpc>
              <a:spcBef>
                <a:spcPts val="0"/>
              </a:spcBef>
              <a:defRPr spc="-161" sz="8075">
                <a:latin typeface="EB Garamond Bold"/>
                <a:ea typeface="EB Garamond Bold"/>
                <a:cs typeface="EB Garamond Bold"/>
                <a:sym typeface="EB Garamond Bold"/>
              </a:defRPr>
            </a:pPr>
            <a:r>
              <a:t>5. GOD’S </a:t>
            </a:r>
            <a:r>
              <a:rPr>
                <a:solidFill>
                  <a:schemeClr val="accent2"/>
                </a:solidFill>
              </a:rPr>
              <a:t>PURPOSE</a:t>
            </a:r>
            <a:r>
              <a:rPr>
                <a:solidFill>
                  <a:schemeClr val="accent3"/>
                </a:solidFill>
              </a:rPr>
              <a:t> </a:t>
            </a:r>
            <a:r>
              <a:t>FOR MY LIFE</a:t>
            </a:r>
          </a:p>
        </p:txBody>
      </p:sp>
      <p:pic>
        <p:nvPicPr>
          <p:cNvPr id="247" name="Rounded Rectangle Rounded rectangle" descr="Rounded Rectangle Rounded rectangle"/>
          <p:cNvPicPr>
            <a:picLocks noChangeAspect="0"/>
          </p:cNvPicPr>
          <p:nvPr/>
        </p:nvPicPr>
        <p:blipFill>
          <a:blip r:embed="rId2">
            <a:extLst/>
          </a:blip>
          <a:stretch>
            <a:fillRect/>
          </a:stretch>
        </p:blipFill>
        <p:spPr>
          <a:xfrm>
            <a:off x="8251180" y="6694768"/>
            <a:ext cx="3999940" cy="900683"/>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advClick="1" p14:dur="2000">
        <p159:morph option="byObjec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47"/>
                                        </p:tgtEl>
                                        <p:attrNameLst>
                                          <p:attrName>style.visibility</p:attrName>
                                        </p:attrNameLst>
                                      </p:cBhvr>
                                      <p:to>
                                        <p:strVal val="visible"/>
                                      </p:to>
                                    </p:set>
                                    <p:animEffect filter="dissolve" transition="in">
                                      <p:cBhvr>
                                        <p:cTn id="7" dur="2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7"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he Cure for Anxiety…"/>
          <p:cNvSpPr txBox="1"/>
          <p:nvPr>
            <p:ph type="body" idx="1"/>
          </p:nvPr>
        </p:nvSpPr>
        <p:spPr>
          <a:xfrm>
            <a:off x="5036098" y="-4703155"/>
            <a:ext cx="14311804" cy="18190618"/>
          </a:xfrm>
          <a:prstGeom prst="rect">
            <a:avLst/>
          </a:prstGeom>
        </p:spPr>
        <p:txBody>
          <a:bodyPr/>
          <a:lstStyle/>
          <a:p>
            <a:pPr marL="0" indent="0" defTabSz="448055">
              <a:lnSpc>
                <a:spcPct val="100000"/>
              </a:lnSpc>
              <a:spcBef>
                <a:spcPts val="0"/>
              </a:spcBef>
              <a:buSzTx/>
              <a:buNone/>
              <a:defRPr sz="4116">
                <a:solidFill>
                  <a:srgbClr val="434343"/>
                </a:solidFill>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solidFill>
                  <a:srgbClr val="434343">
                    <a:alpha val="44640"/>
                  </a:srgbClr>
                </a:solidFill>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do not be worried about your life, as to what you will eat or what you will drink; nor for your body, as to what you will put on. Is not life more than food, and the body more than clothing?</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26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a:t>
            </a:r>
            <a:r>
              <a:rPr>
                <a:solidFill>
                  <a:schemeClr val="accent4"/>
                </a:solidFill>
              </a:rPr>
              <a:t>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a:t>
            </a:r>
            <a:r>
              <a:rPr>
                <a:solidFill>
                  <a:schemeClr val="accent4"/>
                </a:solidFill>
              </a:rPr>
              <a:t>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31   “</a:t>
            </a:r>
            <a:r>
              <a:rPr>
                <a:solidFill>
                  <a:schemeClr val="accent6"/>
                </a:solidFill>
              </a:rPr>
              <a:t>Do not worry then</a:t>
            </a:r>
            <a:r>
              <a:t>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34  “</a:t>
            </a:r>
            <a:r>
              <a:rPr>
                <a:solidFill>
                  <a:schemeClr val="accent6"/>
                </a:solidFill>
              </a:rPr>
              <a:t>So do not worry</a:t>
            </a:r>
            <a:r>
              <a:t> about tomorrow; for tomorrow will care for itself. Each day his enough thought of its own.</a:t>
            </a:r>
          </a:p>
        </p:txBody>
      </p:sp>
      <p:sp>
        <p:nvSpPr>
          <p:cNvPr id="251" name="5. GOD’S PURPOSE FOR MY LIFE"/>
          <p:cNvSpPr txBox="1"/>
          <p:nvPr/>
        </p:nvSpPr>
        <p:spPr>
          <a:xfrm>
            <a:off x="1206500" y="948957"/>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316421">
              <a:lnSpc>
                <a:spcPct val="80000"/>
              </a:lnSpc>
              <a:spcBef>
                <a:spcPts val="0"/>
              </a:spcBef>
              <a:defRPr spc="-161" sz="8075">
                <a:latin typeface="EB Garamond Bold"/>
                <a:ea typeface="EB Garamond Bold"/>
                <a:cs typeface="EB Garamond Bold"/>
                <a:sym typeface="EB Garamond Bold"/>
              </a:defRPr>
            </a:pPr>
            <a:r>
              <a:t>5. GOD’S </a:t>
            </a:r>
            <a:r>
              <a:rPr>
                <a:solidFill>
                  <a:schemeClr val="accent2"/>
                </a:solidFill>
              </a:rPr>
              <a:t>PURPOSE</a:t>
            </a:r>
            <a:r>
              <a:rPr>
                <a:solidFill>
                  <a:schemeClr val="accent3"/>
                </a:solidFill>
              </a:rPr>
              <a:t> </a:t>
            </a:r>
            <a:r>
              <a:t>FOR MY LIFE</a:t>
            </a:r>
          </a:p>
        </p:txBody>
      </p:sp>
      <p:pic>
        <p:nvPicPr>
          <p:cNvPr id="252" name="Rounded Rectangle Rounded rectangle" descr="Rounded Rectangle Rounded rectangle"/>
          <p:cNvPicPr>
            <a:picLocks noChangeAspect="0"/>
          </p:cNvPicPr>
          <p:nvPr/>
        </p:nvPicPr>
        <p:blipFill>
          <a:blip r:embed="rId2">
            <a:extLst/>
          </a:blip>
          <a:stretch>
            <a:fillRect/>
          </a:stretch>
        </p:blipFill>
        <p:spPr>
          <a:xfrm>
            <a:off x="8251180" y="6694768"/>
            <a:ext cx="3999941" cy="9006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The Cure for Anxiety…"/>
          <p:cNvSpPr txBox="1"/>
          <p:nvPr>
            <p:ph type="body" idx="1"/>
          </p:nvPr>
        </p:nvSpPr>
        <p:spPr>
          <a:xfrm>
            <a:off x="5036098" y="-4703155"/>
            <a:ext cx="14311804" cy="18190618"/>
          </a:xfrm>
          <a:prstGeom prst="rect">
            <a:avLst/>
          </a:prstGeom>
        </p:spPr>
        <p:txBody>
          <a:bodyPr/>
          <a:lstStyle/>
          <a:p>
            <a:pPr marL="0" indent="0" defTabSz="448055">
              <a:lnSpc>
                <a:spcPct val="100000"/>
              </a:lnSpc>
              <a:spcBef>
                <a:spcPts val="0"/>
              </a:spcBef>
              <a:buSzTx/>
              <a:buNone/>
              <a:defRPr sz="4116">
                <a:solidFill>
                  <a:srgbClr val="434343"/>
                </a:solidFill>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solidFill>
                  <a:srgbClr val="434343">
                    <a:alpha val="44640"/>
                  </a:srgbClr>
                </a:solidFill>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do not be worried about your life, as to what you will eat or what you will drink; nor for your body, as to what you will put on. Is not life more than food, and the body more than clothing?</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26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a:t>
            </a:r>
            <a:r>
              <a:rPr>
                <a:solidFill>
                  <a:schemeClr val="accent4"/>
                </a:solidFill>
              </a:rPr>
              <a:t>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a:t>
            </a:r>
            <a:r>
              <a:rPr>
                <a:solidFill>
                  <a:schemeClr val="accent4"/>
                </a:solidFill>
              </a:rPr>
              <a:t>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30   “</a:t>
            </a:r>
            <a:r>
              <a:rPr>
                <a:solidFill>
                  <a:schemeClr val="accent2"/>
                </a:solidFill>
              </a:rPr>
              <a:t>But if God so clothes the grass of the filed, which is alive today and tomorrow is thrown into the furnace, will He not much more clothe you?</a:t>
            </a:r>
            <a:r>
              <a:t> You of little faith!</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31   “</a:t>
            </a:r>
            <a:r>
              <a:rPr>
                <a:solidFill>
                  <a:schemeClr val="accent6"/>
                </a:solidFill>
              </a:rPr>
              <a:t>Do not worry then</a:t>
            </a:r>
            <a:r>
              <a:t>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34  “</a:t>
            </a:r>
            <a:r>
              <a:rPr>
                <a:solidFill>
                  <a:schemeClr val="accent6"/>
                </a:solidFill>
              </a:rPr>
              <a:t>So do not worry</a:t>
            </a:r>
            <a:r>
              <a:t> about tomorrow; for tomorrow will care for itself. Each day his enough thought of its own.</a:t>
            </a:r>
          </a:p>
        </p:txBody>
      </p:sp>
      <p:sp>
        <p:nvSpPr>
          <p:cNvPr id="256" name="5. GOD’S PURPOSE FOR MY LIFE"/>
          <p:cNvSpPr txBox="1"/>
          <p:nvPr/>
        </p:nvSpPr>
        <p:spPr>
          <a:xfrm>
            <a:off x="1206500" y="948957"/>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316421">
              <a:lnSpc>
                <a:spcPct val="80000"/>
              </a:lnSpc>
              <a:spcBef>
                <a:spcPts val="0"/>
              </a:spcBef>
              <a:defRPr spc="-161" sz="8075">
                <a:latin typeface="EB Garamond Bold"/>
                <a:ea typeface="EB Garamond Bold"/>
                <a:cs typeface="EB Garamond Bold"/>
                <a:sym typeface="EB Garamond Bold"/>
              </a:defRPr>
            </a:pPr>
            <a:r>
              <a:t>5. GOD’S </a:t>
            </a:r>
            <a:r>
              <a:rPr>
                <a:solidFill>
                  <a:schemeClr val="accent2"/>
                </a:solidFill>
              </a:rPr>
              <a:t>PURPOSE</a:t>
            </a:r>
            <a:r>
              <a:rPr>
                <a:solidFill>
                  <a:schemeClr val="accent3"/>
                </a:solidFill>
              </a:rPr>
              <a:t> </a:t>
            </a:r>
            <a:r>
              <a:t>FOR MY LIFE</a:t>
            </a:r>
          </a:p>
        </p:txBody>
      </p:sp>
      <p:pic>
        <p:nvPicPr>
          <p:cNvPr id="257" name="Rounded Rectangle Rounded rectangle" descr="Rounded Rectangle Rounded rectangle"/>
          <p:cNvPicPr>
            <a:picLocks noChangeAspect="0"/>
          </p:cNvPicPr>
          <p:nvPr/>
        </p:nvPicPr>
        <p:blipFill>
          <a:blip r:embed="rId2">
            <a:extLst/>
          </a:blip>
          <a:stretch>
            <a:fillRect/>
          </a:stretch>
        </p:blipFill>
        <p:spPr>
          <a:xfrm>
            <a:off x="8251180" y="6694768"/>
            <a:ext cx="3999941" cy="9006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The Cure for Anxiety…"/>
          <p:cNvSpPr txBox="1"/>
          <p:nvPr>
            <p:ph type="body" idx="1"/>
          </p:nvPr>
        </p:nvSpPr>
        <p:spPr>
          <a:xfrm>
            <a:off x="5036098" y="-4703155"/>
            <a:ext cx="14311804" cy="18190618"/>
          </a:xfrm>
          <a:prstGeom prst="rect">
            <a:avLst/>
          </a:prstGeom>
        </p:spPr>
        <p:txBody>
          <a:bodyPr/>
          <a:lstStyle/>
          <a:p>
            <a:pPr marL="0" indent="0" defTabSz="448055">
              <a:lnSpc>
                <a:spcPct val="100000"/>
              </a:lnSpc>
              <a:spcBef>
                <a:spcPts val="0"/>
              </a:spcBef>
              <a:buSzTx/>
              <a:buNone/>
              <a:defRPr sz="4116">
                <a:solidFill>
                  <a:srgbClr val="434343"/>
                </a:solidFill>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solidFill>
                  <a:srgbClr val="434343">
                    <a:alpha val="44640"/>
                  </a:srgbClr>
                </a:solidFill>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do not be worried about your life, as to what you will eat or what you will drink; nor for your body, as to what you will put on. Is not life more than food, and the body more than clothing?</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26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a:t>
            </a:r>
            <a:r>
              <a:rPr>
                <a:solidFill>
                  <a:schemeClr val="accent4"/>
                </a:solidFill>
              </a:rPr>
              <a:t>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a:t>
            </a:r>
            <a:r>
              <a:rPr>
                <a:solidFill>
                  <a:schemeClr val="accent4"/>
                </a:solidFill>
              </a:rPr>
              <a:t>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30   “</a:t>
            </a:r>
            <a:r>
              <a:rPr>
                <a:solidFill>
                  <a:schemeClr val="accent2"/>
                </a:solidFill>
              </a:rPr>
              <a:t>But if God so clothes the grass of the filed, which is alive today and tomorrow is thrown into the furnace, will He not much more clothe you?</a:t>
            </a:r>
            <a:r>
              <a:t> You of little faith!</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31   “</a:t>
            </a:r>
            <a:r>
              <a:rPr>
                <a:solidFill>
                  <a:schemeClr val="accent6"/>
                </a:solidFill>
              </a:rPr>
              <a:t>Do not worry then</a:t>
            </a:r>
            <a:r>
              <a:t>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33  “</a:t>
            </a:r>
            <a:r>
              <a:rPr>
                <a:solidFill>
                  <a:schemeClr val="accent2"/>
                </a:solidFill>
              </a:rPr>
              <a:t>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34  “</a:t>
            </a:r>
            <a:r>
              <a:rPr>
                <a:solidFill>
                  <a:schemeClr val="accent6"/>
                </a:solidFill>
              </a:rPr>
              <a:t>So do not worry</a:t>
            </a:r>
            <a:r>
              <a:t> about tomorrow; for tomorrow will care for itself. Each day his enough thought of its own.</a:t>
            </a:r>
          </a:p>
        </p:txBody>
      </p:sp>
      <p:sp>
        <p:nvSpPr>
          <p:cNvPr id="261" name="5. GOD’S PURPOSE FOR MY LIFE"/>
          <p:cNvSpPr txBox="1"/>
          <p:nvPr/>
        </p:nvSpPr>
        <p:spPr>
          <a:xfrm>
            <a:off x="1206500" y="948957"/>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316421">
              <a:lnSpc>
                <a:spcPct val="80000"/>
              </a:lnSpc>
              <a:spcBef>
                <a:spcPts val="0"/>
              </a:spcBef>
              <a:defRPr spc="-161" sz="8075">
                <a:latin typeface="EB Garamond Bold"/>
                <a:ea typeface="EB Garamond Bold"/>
                <a:cs typeface="EB Garamond Bold"/>
                <a:sym typeface="EB Garamond Bold"/>
              </a:defRPr>
            </a:pPr>
            <a:r>
              <a:t>5. GOD’S </a:t>
            </a:r>
            <a:r>
              <a:rPr>
                <a:solidFill>
                  <a:schemeClr val="accent2"/>
                </a:solidFill>
              </a:rPr>
              <a:t>PURPOSE</a:t>
            </a:r>
            <a:r>
              <a:rPr>
                <a:solidFill>
                  <a:schemeClr val="accent3"/>
                </a:solidFill>
              </a:rPr>
              <a:t> </a:t>
            </a:r>
            <a:r>
              <a:t>FOR MY LIFE</a:t>
            </a:r>
          </a:p>
        </p:txBody>
      </p:sp>
      <p:pic>
        <p:nvPicPr>
          <p:cNvPr id="262" name="Rounded Rectangle Rounded rectangle" descr="Rounded Rectangle Rounded rectangle"/>
          <p:cNvPicPr>
            <a:picLocks noChangeAspect="0"/>
          </p:cNvPicPr>
          <p:nvPr/>
        </p:nvPicPr>
        <p:blipFill>
          <a:blip r:embed="rId2">
            <a:extLst/>
          </a:blip>
          <a:stretch>
            <a:fillRect/>
          </a:stretch>
        </p:blipFill>
        <p:spPr>
          <a:xfrm>
            <a:off x="8251180" y="6694768"/>
            <a:ext cx="3999941" cy="9006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1000" fill="hold"/>
                                        <p:tgtEl>
                                          <p:spTgt spid="261"/>
                                        </p:tgtEl>
                                      </p:cBhvr>
                                    </p:animEffect>
                                    <p:set>
                                      <p:cBhvr>
                                        <p:cTn id="7" fill="hold">
                                          <p:stCondLst>
                                            <p:cond delay="999"/>
                                          </p:stCondLst>
                                        </p:cTn>
                                        <p:tgtEl>
                                          <p:spTgt spid="2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1"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The Cure for Anxiety…"/>
          <p:cNvSpPr txBox="1"/>
          <p:nvPr>
            <p:ph type="body" idx="1"/>
          </p:nvPr>
        </p:nvSpPr>
        <p:spPr>
          <a:xfrm>
            <a:off x="5036098" y="-4703155"/>
            <a:ext cx="14311804" cy="18190618"/>
          </a:xfrm>
          <a:prstGeom prst="rect">
            <a:avLst/>
          </a:prstGeom>
        </p:spPr>
        <p:txBody>
          <a:bodyPr/>
          <a:lstStyle/>
          <a:p>
            <a:pPr marL="0" indent="0" defTabSz="448055">
              <a:lnSpc>
                <a:spcPct val="100000"/>
              </a:lnSpc>
              <a:spcBef>
                <a:spcPts val="0"/>
              </a:spcBef>
              <a:buSzTx/>
              <a:buNone/>
              <a:defRPr sz="4116">
                <a:solidFill>
                  <a:srgbClr val="434343"/>
                </a:solidFill>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solidFill>
                  <a:srgbClr val="434343">
                    <a:alpha val="44640"/>
                  </a:srgbClr>
                </a:solidFill>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do not be worried about your life, as to what you will eat or what you will drink; nor for your body, as to what you will put on. Is not life more than food, and the body more than clothing?</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26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a:t>
            </a:r>
            <a:r>
              <a:rPr>
                <a:solidFill>
                  <a:schemeClr val="accent4"/>
                </a:solidFill>
              </a:rPr>
              <a:t>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a:t>
            </a:r>
            <a:r>
              <a:rPr>
                <a:solidFill>
                  <a:schemeClr val="accent4"/>
                </a:solidFill>
              </a:rPr>
              <a:t>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30   “</a:t>
            </a:r>
            <a:r>
              <a:rPr>
                <a:solidFill>
                  <a:schemeClr val="accent2"/>
                </a:solidFill>
              </a:rPr>
              <a:t>But if God so clothes the grass of the filed, which is alive today and tomorrow is thrown into the furnace, will He not much more clothe you?</a:t>
            </a:r>
            <a:r>
              <a:t> You of little faith!</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31   “</a:t>
            </a:r>
            <a:r>
              <a:rPr>
                <a:solidFill>
                  <a:schemeClr val="accent6"/>
                </a:solidFill>
              </a:rPr>
              <a:t>Do not worry then</a:t>
            </a:r>
            <a:r>
              <a:t>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33  “</a:t>
            </a:r>
            <a:r>
              <a:rPr>
                <a:solidFill>
                  <a:schemeClr val="accent2"/>
                </a:solidFill>
              </a:rPr>
              <a:t>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34  “</a:t>
            </a:r>
            <a:r>
              <a:rPr>
                <a:solidFill>
                  <a:schemeClr val="accent6"/>
                </a:solidFill>
              </a:rPr>
              <a:t>So do not worry</a:t>
            </a:r>
            <a:r>
              <a:t> about tomorrow; for tomorrow will care for itself. Each day his enough thought of its own.</a:t>
            </a:r>
          </a:p>
        </p:txBody>
      </p:sp>
      <p:sp>
        <p:nvSpPr>
          <p:cNvPr id="266" name="6. GOD’S PRESCRIPTION THROUGH MY LIFE"/>
          <p:cNvSpPr txBox="1"/>
          <p:nvPr/>
        </p:nvSpPr>
        <p:spPr>
          <a:xfrm>
            <a:off x="1206500" y="948957"/>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316421">
              <a:lnSpc>
                <a:spcPct val="80000"/>
              </a:lnSpc>
              <a:spcBef>
                <a:spcPts val="0"/>
              </a:spcBef>
              <a:defRPr spc="-161" sz="8075">
                <a:latin typeface="EB Garamond Bold"/>
                <a:ea typeface="EB Garamond Bold"/>
                <a:cs typeface="EB Garamond Bold"/>
                <a:sym typeface="EB Garamond Bold"/>
              </a:defRPr>
            </a:pPr>
            <a:r>
              <a:t>6. GOD’S </a:t>
            </a:r>
            <a:r>
              <a:rPr>
                <a:solidFill>
                  <a:schemeClr val="accent1"/>
                </a:solidFill>
              </a:rPr>
              <a:t>PRESCRIPTION</a:t>
            </a:r>
            <a:r>
              <a:rPr>
                <a:solidFill>
                  <a:schemeClr val="accent3"/>
                </a:solidFill>
              </a:rPr>
              <a:t> </a:t>
            </a:r>
            <a:r>
              <a:t>THROUGH MY LIFE</a:t>
            </a:r>
          </a:p>
        </p:txBody>
      </p:sp>
      <p:pic>
        <p:nvPicPr>
          <p:cNvPr id="267" name="Rounded Rectangle Rounded rectangle" descr="Rounded Rectangle Rounded rectangle"/>
          <p:cNvPicPr>
            <a:picLocks noChangeAspect="0"/>
          </p:cNvPicPr>
          <p:nvPr/>
        </p:nvPicPr>
        <p:blipFill>
          <a:blip r:embed="rId2">
            <a:extLst/>
          </a:blip>
          <a:stretch>
            <a:fillRect/>
          </a:stretch>
        </p:blipFill>
        <p:spPr>
          <a:xfrm>
            <a:off x="8251180" y="6694768"/>
            <a:ext cx="3999941" cy="900683"/>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6"/>
                                        </p:tgtEl>
                                        <p:attrNameLst>
                                          <p:attrName>style.visibility</p:attrName>
                                        </p:attrNameLst>
                                      </p:cBhvr>
                                      <p:to>
                                        <p:strVal val="visible"/>
                                      </p:to>
                                    </p:set>
                                    <p:animEffect filter="fade" transition="in">
                                      <p:cBhvr>
                                        <p:cTn id="7"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6"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The Cure for Anxiety…"/>
          <p:cNvSpPr txBox="1"/>
          <p:nvPr>
            <p:ph type="body" idx="1"/>
          </p:nvPr>
        </p:nvSpPr>
        <p:spPr>
          <a:xfrm>
            <a:off x="5036098" y="-4703155"/>
            <a:ext cx="14311804" cy="18190618"/>
          </a:xfrm>
          <a:prstGeom prst="rect">
            <a:avLst/>
          </a:prstGeom>
        </p:spPr>
        <p:txBody>
          <a:bodyPr/>
          <a:lstStyle/>
          <a:p>
            <a:pPr marL="0" indent="0" defTabSz="448055">
              <a:lnSpc>
                <a:spcPct val="100000"/>
              </a:lnSpc>
              <a:spcBef>
                <a:spcPts val="0"/>
              </a:spcBef>
              <a:buSzTx/>
              <a:buNone/>
              <a:defRPr sz="4116">
                <a:solidFill>
                  <a:srgbClr val="434343"/>
                </a:solidFill>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solidFill>
                  <a:srgbClr val="434343">
                    <a:alpha val="44640"/>
                  </a:srgbClr>
                </a:solidFill>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do not be worried about your life, as to what you will eat or what you will drink; nor for your body, as to what you will put on. Is not life more than food, and the body more than clothing?</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26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solidFill>
                  <a:srgbClr val="434343">
                    <a:alpha val="44640"/>
                  </a:srgbClr>
                </a:solidFill>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a:t>
            </a:r>
            <a:r>
              <a:rPr>
                <a:solidFill>
                  <a:schemeClr val="accent4"/>
                </a:solidFill>
              </a:rPr>
              <a:t>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a:t>
            </a:r>
            <a:r>
              <a:rPr>
                <a:solidFill>
                  <a:schemeClr val="accent4"/>
                </a:solidFill>
              </a:rPr>
              <a:t>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30   “</a:t>
            </a:r>
            <a:r>
              <a:rPr>
                <a:solidFill>
                  <a:schemeClr val="accent2"/>
                </a:solidFill>
              </a:rPr>
              <a:t>But if God so clothes the grass of the filed, which is alive today and tomorrow is thrown into the furnace, will He not much more clothe you?</a:t>
            </a:r>
            <a:r>
              <a:t> You of little faith!</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31   “</a:t>
            </a:r>
            <a:r>
              <a:rPr>
                <a:solidFill>
                  <a:schemeClr val="accent6"/>
                </a:solidFill>
              </a:rPr>
              <a:t>Do not worry then</a:t>
            </a:r>
            <a:r>
              <a:t>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32 “For the Gentiles eagerly seek all these things; for </a:t>
            </a:r>
            <a:r>
              <a:rPr>
                <a:solidFill>
                  <a:schemeClr val="accent1"/>
                </a:solidFill>
              </a:rPr>
              <a:t>your heavenly Father knows that you need all these things.</a:t>
            </a:r>
            <a:endParaRPr>
              <a:solidFill>
                <a:schemeClr val="accent2">
                  <a:hueOff val="-206910"/>
                  <a:satOff val="-12829"/>
                  <a:lumOff val="16238"/>
                </a:schemeClr>
              </a:solidFill>
            </a:endParaRP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33  “</a:t>
            </a:r>
            <a:r>
              <a:rPr>
                <a:solidFill>
                  <a:schemeClr val="accent2"/>
                </a:solidFill>
              </a:rPr>
              <a:t>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34  “</a:t>
            </a:r>
            <a:r>
              <a:rPr>
                <a:solidFill>
                  <a:schemeClr val="accent6"/>
                </a:solidFill>
              </a:rPr>
              <a:t>So do not worry</a:t>
            </a:r>
            <a:r>
              <a:t> about tomorrow; for tomorrow will care for itself. Each day his enough thought of its own.</a:t>
            </a:r>
          </a:p>
        </p:txBody>
      </p:sp>
      <p:sp>
        <p:nvSpPr>
          <p:cNvPr id="271" name="6. GOD’S PRESCRIPTION THROUGH MY LIFE"/>
          <p:cNvSpPr txBox="1"/>
          <p:nvPr/>
        </p:nvSpPr>
        <p:spPr>
          <a:xfrm>
            <a:off x="1206500" y="948957"/>
            <a:ext cx="21971000" cy="14331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316421">
              <a:lnSpc>
                <a:spcPct val="80000"/>
              </a:lnSpc>
              <a:spcBef>
                <a:spcPts val="0"/>
              </a:spcBef>
              <a:defRPr spc="-161" sz="8075">
                <a:latin typeface="EB Garamond Bold"/>
                <a:ea typeface="EB Garamond Bold"/>
                <a:cs typeface="EB Garamond Bold"/>
                <a:sym typeface="EB Garamond Bold"/>
              </a:defRPr>
            </a:pPr>
            <a:r>
              <a:t>6. GOD’S </a:t>
            </a:r>
            <a:r>
              <a:rPr>
                <a:solidFill>
                  <a:schemeClr val="accent1"/>
                </a:solidFill>
              </a:rPr>
              <a:t>PRESCRIPTION</a:t>
            </a:r>
            <a:r>
              <a:rPr>
                <a:solidFill>
                  <a:schemeClr val="accent3"/>
                </a:solidFill>
              </a:rPr>
              <a:t> </a:t>
            </a:r>
            <a:r>
              <a:t>THROUGH MY LIFE</a:t>
            </a:r>
          </a:p>
        </p:txBody>
      </p:sp>
      <p:pic>
        <p:nvPicPr>
          <p:cNvPr id="272" name="Rounded Rectangle Rounded rectangle" descr="Rounded Rectangle Rounded rectangle"/>
          <p:cNvPicPr>
            <a:picLocks noChangeAspect="0"/>
          </p:cNvPicPr>
          <p:nvPr/>
        </p:nvPicPr>
        <p:blipFill>
          <a:blip r:embed="rId2">
            <a:extLst/>
          </a:blip>
          <a:stretch>
            <a:fillRect/>
          </a:stretch>
        </p:blipFill>
        <p:spPr>
          <a:xfrm>
            <a:off x="8251180" y="6694768"/>
            <a:ext cx="3999941" cy="9006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The Cure for Anxiety…"/>
          <p:cNvSpPr txBox="1"/>
          <p:nvPr>
            <p:ph type="body" idx="1"/>
          </p:nvPr>
        </p:nvSpPr>
        <p:spPr>
          <a:xfrm>
            <a:off x="12353769" y="-244481"/>
            <a:ext cx="10102813" cy="18190618"/>
          </a:xfrm>
          <a:prstGeom prst="rect">
            <a:avLst/>
          </a:prstGeom>
        </p:spPr>
        <p:txBody>
          <a:bodyPr/>
          <a:lstStyle/>
          <a:p>
            <a:pPr marL="0" indent="0" defTabSz="457200">
              <a:lnSpc>
                <a:spcPct val="100000"/>
              </a:lnSpc>
              <a:spcBef>
                <a:spcPts val="0"/>
              </a:spcBef>
              <a:buSzTx/>
              <a:buNone/>
              <a:defRPr sz="4200">
                <a:latin typeface="EB Garamond Regular Regular"/>
                <a:ea typeface="EB Garamond Regular Regular"/>
                <a:cs typeface="EB Garamond Regular Regular"/>
                <a:sym typeface="EB Garamond Regular Regular"/>
              </a:defRPr>
            </a:pPr>
          </a:p>
          <a:p>
            <a:pPr marL="0" indent="0" defTabSz="457200">
              <a:lnSpc>
                <a:spcPct val="100000"/>
              </a:lnSpc>
              <a:spcBef>
                <a:spcPts val="0"/>
              </a:spcBef>
              <a:buSzTx/>
              <a:buNone/>
              <a:defRPr i="1" sz="2900">
                <a:latin typeface="EB Garamond Regular Regular"/>
                <a:ea typeface="EB Garamond Regular Regular"/>
                <a:cs typeface="EB Garamond Regular Regular"/>
                <a:sym typeface="EB Garamond Regular Regular"/>
              </a:defRPr>
            </a:pPr>
            <a:r>
              <a:t>The Cure for Anxiety</a:t>
            </a:r>
          </a:p>
          <a:p>
            <a:pPr marL="914400" indent="-914400" defTabSz="457200">
              <a:lnSpc>
                <a:spcPct val="100000"/>
              </a:lnSpc>
              <a:spcBef>
                <a:spcPts val="900"/>
              </a:spcBef>
              <a:buSzTx/>
              <a:buNone/>
              <a:tabLst>
                <a:tab pos="228600" algn="r"/>
                <a:tab pos="685800" algn="l"/>
              </a:tabLst>
              <a:defRPr sz="2900">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a:t>
            </a:r>
            <a:r>
              <a:rPr>
                <a:solidFill>
                  <a:schemeClr val="accent6"/>
                </a:solidFill>
              </a:rPr>
              <a:t>do not be worried</a:t>
            </a:r>
            <a:r>
              <a:t> about your life, as to what you will eat or what you will drink; nor for your body, as to what you will put on. </a:t>
            </a:r>
            <a:r>
              <a:rPr>
                <a:solidFill>
                  <a:schemeClr val="accent5"/>
                </a:solidFill>
              </a:rPr>
              <a:t>Is not life more than food, and the body more than clothing?</a:t>
            </a:r>
            <a:endParaRPr>
              <a:solidFill>
                <a:schemeClr val="accent5"/>
              </a:solidFill>
            </a:endParaRPr>
          </a:p>
          <a:p>
            <a:pPr marL="914400" indent="-914400" defTabSz="457200">
              <a:lnSpc>
                <a:spcPct val="100000"/>
              </a:lnSpc>
              <a:spcBef>
                <a:spcPts val="900"/>
              </a:spcBef>
              <a:buSzTx/>
              <a:buNone/>
              <a:tabLst>
                <a:tab pos="228600" algn="r"/>
                <a:tab pos="685800" algn="l"/>
              </a:tabLst>
              <a:defRPr sz="2900">
                <a:latin typeface="EB Garamond Regular Regular"/>
                <a:ea typeface="EB Garamond Regular Regular"/>
                <a:cs typeface="EB Garamond Regular Regular"/>
                <a:sym typeface="EB Garamond Regular Regular"/>
              </a:defRPr>
            </a:pPr>
            <a:r>
              <a:t>26   “</a:t>
            </a:r>
            <a:r>
              <a:rPr>
                <a:solidFill>
                  <a:schemeClr val="accent4"/>
                </a:solidFill>
              </a:rPr>
              <a:t>Look at the birds of the air, that they do not sow, nor reap nor gather into barns, and yet your heavenly Father feeds them. Are you not worth much more than they?</a:t>
            </a:r>
          </a:p>
          <a:p>
            <a:pPr marL="914400" indent="-914400" defTabSz="457200">
              <a:lnSpc>
                <a:spcPct val="100000"/>
              </a:lnSpc>
              <a:spcBef>
                <a:spcPts val="900"/>
              </a:spcBef>
              <a:buSzTx/>
              <a:buNone/>
              <a:tabLst>
                <a:tab pos="228600" algn="r"/>
                <a:tab pos="685800" algn="l"/>
              </a:tabLst>
              <a:defRPr sz="2900">
                <a:latin typeface="EB Garamond Regular Regular"/>
                <a:ea typeface="EB Garamond Regular Regular"/>
                <a:cs typeface="EB Garamond Regular Regular"/>
                <a:sym typeface="EB Garamond Regular Regular"/>
              </a:defRPr>
            </a:pPr>
            <a:r>
              <a:t>27   “</a:t>
            </a:r>
            <a:r>
              <a:rPr>
                <a:solidFill>
                  <a:schemeClr val="accent3"/>
                </a:solidFill>
              </a:rPr>
              <a:t>And who of you by being worried can add a single hour to his life</a:t>
            </a:r>
            <a:r>
              <a:t>?</a:t>
            </a:r>
          </a:p>
          <a:p>
            <a:pPr marL="914400" indent="-914400" defTabSz="457200">
              <a:lnSpc>
                <a:spcPct val="100000"/>
              </a:lnSpc>
              <a:spcBef>
                <a:spcPts val="900"/>
              </a:spcBef>
              <a:buSzTx/>
              <a:buNone/>
              <a:tabLst>
                <a:tab pos="228600" algn="r"/>
                <a:tab pos="685800" algn="l"/>
              </a:tabLst>
              <a:defRPr sz="2900">
                <a:latin typeface="EB Garamond Regular Regular"/>
                <a:ea typeface="EB Garamond Regular Regular"/>
                <a:cs typeface="EB Garamond Regular Regular"/>
                <a:sym typeface="EB Garamond Regular Regular"/>
              </a:defRPr>
            </a:pPr>
            <a:r>
              <a:t>28   “And why are you worried about clothing? </a:t>
            </a:r>
            <a:r>
              <a:rPr>
                <a:solidFill>
                  <a:schemeClr val="accent4"/>
                </a:solidFill>
              </a:rPr>
              <a:t>Observe how the lilies of the field grow; they do not toil nor do they spin,</a:t>
            </a:r>
          </a:p>
          <a:p>
            <a:pPr marL="914400" indent="-914400" defTabSz="457200">
              <a:lnSpc>
                <a:spcPct val="100000"/>
              </a:lnSpc>
              <a:spcBef>
                <a:spcPts val="900"/>
              </a:spcBef>
              <a:buSzTx/>
              <a:buNone/>
              <a:tabLst>
                <a:tab pos="228600" algn="r"/>
                <a:tab pos="685800" algn="l"/>
              </a:tabLst>
              <a:defRPr sz="2900">
                <a:latin typeface="EB Garamond Regular Regular"/>
                <a:ea typeface="EB Garamond Regular Regular"/>
                <a:cs typeface="EB Garamond Regular Regular"/>
                <a:sym typeface="EB Garamond Regular Regular"/>
              </a:defRPr>
            </a:pPr>
            <a:r>
              <a:t>29   </a:t>
            </a:r>
            <a:r>
              <a:rPr>
                <a:solidFill>
                  <a:schemeClr val="accent4"/>
                </a:solidFill>
              </a:rPr>
              <a:t>yet I say to you that not even Solomon in all his glory clothed himself like one of these.</a:t>
            </a:r>
          </a:p>
          <a:p>
            <a:pPr marL="914400" indent="-914400" defTabSz="457200">
              <a:lnSpc>
                <a:spcPct val="100000"/>
              </a:lnSpc>
              <a:spcBef>
                <a:spcPts val="900"/>
              </a:spcBef>
              <a:buSzTx/>
              <a:buNone/>
              <a:tabLst>
                <a:tab pos="228600" algn="r"/>
                <a:tab pos="685800" algn="l"/>
              </a:tabLst>
              <a:defRPr sz="2900">
                <a:latin typeface="EB Garamond Regular Regular"/>
                <a:ea typeface="EB Garamond Regular Regular"/>
                <a:cs typeface="EB Garamond Regular Regular"/>
                <a:sym typeface="EB Garamond Regular Regular"/>
              </a:defRPr>
            </a:pPr>
            <a:r>
              <a:t>30   “</a:t>
            </a:r>
            <a:r>
              <a:rPr>
                <a:solidFill>
                  <a:schemeClr val="accent2"/>
                </a:solidFill>
              </a:rPr>
              <a:t>But if God so clothes the grass of the filed, which is alive today and tomorrow is thrown into the furnace, will He not much more clothe you?</a:t>
            </a:r>
            <a:r>
              <a:t> You of little faith!</a:t>
            </a:r>
          </a:p>
          <a:p>
            <a:pPr marL="914400" indent="-914400" defTabSz="457200">
              <a:lnSpc>
                <a:spcPct val="100000"/>
              </a:lnSpc>
              <a:spcBef>
                <a:spcPts val="900"/>
              </a:spcBef>
              <a:buSzTx/>
              <a:buNone/>
              <a:tabLst>
                <a:tab pos="228600" algn="r"/>
                <a:tab pos="685800" algn="l"/>
              </a:tabLst>
              <a:defRPr sz="2900">
                <a:latin typeface="EB Garamond Regular Regular"/>
                <a:ea typeface="EB Garamond Regular Regular"/>
                <a:cs typeface="EB Garamond Regular Regular"/>
                <a:sym typeface="EB Garamond Regular Regular"/>
              </a:defRPr>
            </a:pPr>
            <a:r>
              <a:t>31   “</a:t>
            </a:r>
            <a:r>
              <a:rPr>
                <a:solidFill>
                  <a:schemeClr val="accent6"/>
                </a:solidFill>
              </a:rPr>
              <a:t>Do not worry then</a:t>
            </a:r>
            <a:r>
              <a:t> saying, ‘What will we eat?’ Or ‘What will we drink?’ Or ‘What will we wear for clothing?’</a:t>
            </a:r>
          </a:p>
          <a:p>
            <a:pPr marL="914400" indent="-914400" defTabSz="457200">
              <a:lnSpc>
                <a:spcPct val="100000"/>
              </a:lnSpc>
              <a:spcBef>
                <a:spcPts val="900"/>
              </a:spcBef>
              <a:buSzTx/>
              <a:buNone/>
              <a:tabLst>
                <a:tab pos="228600" algn="r"/>
                <a:tab pos="685800" algn="l"/>
              </a:tabLst>
              <a:defRPr sz="2900">
                <a:latin typeface="EB Garamond Regular Regular"/>
                <a:ea typeface="EB Garamond Regular Regular"/>
                <a:cs typeface="EB Garamond Regular Regular"/>
                <a:sym typeface="EB Garamond Regular Regular"/>
              </a:defRPr>
            </a:pPr>
            <a:r>
              <a:t>32 “For the Gentiles eagerly seek all these things; for </a:t>
            </a:r>
            <a:r>
              <a:rPr>
                <a:solidFill>
                  <a:schemeClr val="accent1"/>
                </a:solidFill>
              </a:rPr>
              <a:t>your heavenly Father knows that you need all these things.</a:t>
            </a:r>
            <a:endParaRPr>
              <a:solidFill>
                <a:schemeClr val="accent2">
                  <a:hueOff val="-206910"/>
                  <a:satOff val="-12829"/>
                  <a:lumOff val="16238"/>
                </a:schemeClr>
              </a:solidFill>
            </a:endParaRPr>
          </a:p>
          <a:p>
            <a:pPr marL="914400" indent="-914400" defTabSz="457200">
              <a:lnSpc>
                <a:spcPct val="100000"/>
              </a:lnSpc>
              <a:spcBef>
                <a:spcPts val="900"/>
              </a:spcBef>
              <a:buSzTx/>
              <a:buNone/>
              <a:tabLst>
                <a:tab pos="228600" algn="r"/>
                <a:tab pos="685800" algn="l"/>
              </a:tabLst>
              <a:defRPr sz="2900">
                <a:latin typeface="EB Garamond Regular Regular"/>
                <a:ea typeface="EB Garamond Regular Regular"/>
                <a:cs typeface="EB Garamond Regular Regular"/>
                <a:sym typeface="EB Garamond Regular Regular"/>
              </a:defRPr>
            </a:pPr>
            <a:r>
              <a:t>33  “</a:t>
            </a:r>
            <a:r>
              <a:rPr>
                <a:solidFill>
                  <a:schemeClr val="accent2"/>
                </a:solidFill>
              </a:rPr>
              <a:t>But seek first His kingdom and His righteousness, and all these things will be added to you.</a:t>
            </a:r>
          </a:p>
          <a:p>
            <a:pPr marL="914400" indent="-914400" defTabSz="457200">
              <a:lnSpc>
                <a:spcPct val="100000"/>
              </a:lnSpc>
              <a:spcBef>
                <a:spcPts val="900"/>
              </a:spcBef>
              <a:buSzTx/>
              <a:buNone/>
              <a:tabLst>
                <a:tab pos="228600" algn="r"/>
                <a:tab pos="685800" algn="l"/>
              </a:tabLst>
              <a:defRPr sz="2900">
                <a:latin typeface="EB Garamond Regular Regular"/>
                <a:ea typeface="EB Garamond Regular Regular"/>
                <a:cs typeface="EB Garamond Regular Regular"/>
                <a:sym typeface="EB Garamond Regular Regular"/>
              </a:defRPr>
            </a:pPr>
            <a:r>
              <a:t>34  “</a:t>
            </a:r>
            <a:r>
              <a:rPr>
                <a:solidFill>
                  <a:schemeClr val="accent6"/>
                </a:solidFill>
              </a:rPr>
              <a:t>So do not worry</a:t>
            </a:r>
            <a:r>
              <a:t> about tomorrow; for tomorrow will care for itself. Each day his enough thought of its own.</a:t>
            </a:r>
          </a:p>
        </p:txBody>
      </p:sp>
      <p:sp>
        <p:nvSpPr>
          <p:cNvPr id="276" name="PROHIBITION…"/>
          <p:cNvSpPr txBox="1"/>
          <p:nvPr/>
        </p:nvSpPr>
        <p:spPr>
          <a:xfrm>
            <a:off x="2227570" y="2729994"/>
            <a:ext cx="8966315"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096971">
              <a:spcBef>
                <a:spcPts val="3800"/>
              </a:spcBef>
              <a:defRPr sz="6192">
                <a:solidFill>
                  <a:schemeClr val="accent6"/>
                </a:solidFill>
                <a:latin typeface="EB Garamond Regular Regular"/>
                <a:ea typeface="EB Garamond Regular Regular"/>
                <a:cs typeface="EB Garamond Regular Regular"/>
                <a:sym typeface="EB Garamond Regular Regular"/>
              </a:defRPr>
            </a:pPr>
            <a:r>
              <a:t>PROHIBITION</a:t>
            </a:r>
          </a:p>
          <a:p>
            <a:pPr defTabSz="2096971">
              <a:spcBef>
                <a:spcPts val="3800"/>
              </a:spcBef>
              <a:defRPr sz="6192">
                <a:solidFill>
                  <a:schemeClr val="accent5"/>
                </a:solidFill>
                <a:latin typeface="EB Garamond Regular Regular"/>
                <a:ea typeface="EB Garamond Regular Regular"/>
                <a:cs typeface="EB Garamond Regular Regular"/>
                <a:sym typeface="EB Garamond Regular Regular"/>
              </a:defRPr>
            </a:pPr>
            <a:r>
              <a:t>POWER</a:t>
            </a:r>
          </a:p>
          <a:p>
            <a:pPr defTabSz="2096971">
              <a:spcBef>
                <a:spcPts val="3800"/>
              </a:spcBef>
              <a:defRPr sz="6192">
                <a:solidFill>
                  <a:schemeClr val="accent4"/>
                </a:solidFill>
                <a:latin typeface="EB Garamond Regular Regular"/>
                <a:ea typeface="EB Garamond Regular Regular"/>
                <a:cs typeface="EB Garamond Regular Regular"/>
                <a:sym typeface="EB Garamond Regular Regular"/>
              </a:defRPr>
            </a:pPr>
            <a:r>
              <a:t>PROVISION</a:t>
            </a:r>
          </a:p>
          <a:p>
            <a:pPr defTabSz="2096971">
              <a:spcBef>
                <a:spcPts val="3800"/>
              </a:spcBef>
              <a:defRPr sz="6192">
                <a:solidFill>
                  <a:schemeClr val="accent3"/>
                </a:solidFill>
                <a:latin typeface="EB Garamond Regular Regular"/>
                <a:ea typeface="EB Garamond Regular Regular"/>
                <a:cs typeface="EB Garamond Regular Regular"/>
                <a:sym typeface="EB Garamond Regular Regular"/>
              </a:defRPr>
            </a:pPr>
            <a:r>
              <a:t>PREDETERMINATION</a:t>
            </a:r>
          </a:p>
          <a:p>
            <a:pPr defTabSz="2096971">
              <a:spcBef>
                <a:spcPts val="3800"/>
              </a:spcBef>
              <a:defRPr sz="6192">
                <a:solidFill>
                  <a:schemeClr val="accent2"/>
                </a:solidFill>
                <a:latin typeface="EB Garamond Regular Regular"/>
                <a:ea typeface="EB Garamond Regular Regular"/>
                <a:cs typeface="EB Garamond Regular Regular"/>
                <a:sym typeface="EB Garamond Regular Regular"/>
              </a:defRPr>
            </a:pPr>
            <a:r>
              <a:t>PURPOSE</a:t>
            </a:r>
          </a:p>
          <a:p>
            <a:pPr defTabSz="2096971">
              <a:spcBef>
                <a:spcPts val="3800"/>
              </a:spcBef>
              <a:defRPr sz="6192">
                <a:solidFill>
                  <a:schemeClr val="accent1"/>
                </a:solidFill>
                <a:latin typeface="EB Garamond Regular Regular"/>
                <a:ea typeface="EB Garamond Regular Regular"/>
                <a:cs typeface="EB Garamond Regular Regular"/>
                <a:sym typeface="EB Garamond Regular Regular"/>
              </a:defRPr>
            </a:pPr>
            <a:r>
              <a:t>PRESCRIPTION</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advClick="1" p14:dur="2000">
        <p159:morph option="byObjec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6">
                                            <p:bg/>
                                          </p:spTgt>
                                        </p:tgtEl>
                                        <p:attrNameLst>
                                          <p:attrName>style.visibility</p:attrName>
                                        </p:attrNameLst>
                                      </p:cBhvr>
                                      <p:to>
                                        <p:strVal val="visible"/>
                                      </p:to>
                                    </p:set>
                                    <p:animEffect filter="fade" transition="in">
                                      <p:cBhvr>
                                        <p:cTn id="7" dur="1000"/>
                                        <p:tgtEl>
                                          <p:spTgt spid="27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76">
                                            <p:txEl>
                                              <p:pRg st="0" end="0"/>
                                            </p:txEl>
                                          </p:spTgt>
                                        </p:tgtEl>
                                        <p:attrNameLst>
                                          <p:attrName>style.visibility</p:attrName>
                                        </p:attrNameLst>
                                      </p:cBhvr>
                                      <p:to>
                                        <p:strVal val="visible"/>
                                      </p:to>
                                    </p:set>
                                    <p:animEffect filter="fade" transition="in">
                                      <p:cBhvr>
                                        <p:cTn id="10" dur="1000"/>
                                        <p:tgtEl>
                                          <p:spTgt spid="27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76">
                                            <p:txEl>
                                              <p:pRg st="1" end="1"/>
                                            </p:txEl>
                                          </p:spTgt>
                                        </p:tgtEl>
                                        <p:attrNameLst>
                                          <p:attrName>style.visibility</p:attrName>
                                        </p:attrNameLst>
                                      </p:cBhvr>
                                      <p:to>
                                        <p:strVal val="visible"/>
                                      </p:to>
                                    </p:set>
                                    <p:animEffect filter="fade" transition="in">
                                      <p:cBhvr>
                                        <p:cTn id="15" dur="1000"/>
                                        <p:tgtEl>
                                          <p:spTgt spid="27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76">
                                            <p:txEl>
                                              <p:pRg st="2" end="2"/>
                                            </p:txEl>
                                          </p:spTgt>
                                        </p:tgtEl>
                                        <p:attrNameLst>
                                          <p:attrName>style.visibility</p:attrName>
                                        </p:attrNameLst>
                                      </p:cBhvr>
                                      <p:to>
                                        <p:strVal val="visible"/>
                                      </p:to>
                                    </p:set>
                                    <p:animEffect filter="fade" transition="in">
                                      <p:cBhvr>
                                        <p:cTn id="20" dur="1000"/>
                                        <p:tgtEl>
                                          <p:spTgt spid="27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76">
                                            <p:txEl>
                                              <p:pRg st="3" end="3"/>
                                            </p:txEl>
                                          </p:spTgt>
                                        </p:tgtEl>
                                        <p:attrNameLst>
                                          <p:attrName>style.visibility</p:attrName>
                                        </p:attrNameLst>
                                      </p:cBhvr>
                                      <p:to>
                                        <p:strVal val="visible"/>
                                      </p:to>
                                    </p:set>
                                    <p:animEffect filter="fade" transition="in">
                                      <p:cBhvr>
                                        <p:cTn id="25" dur="1000"/>
                                        <p:tgtEl>
                                          <p:spTgt spid="27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276">
                                            <p:txEl>
                                              <p:pRg st="4" end="4"/>
                                            </p:txEl>
                                          </p:spTgt>
                                        </p:tgtEl>
                                        <p:attrNameLst>
                                          <p:attrName>style.visibility</p:attrName>
                                        </p:attrNameLst>
                                      </p:cBhvr>
                                      <p:to>
                                        <p:strVal val="visible"/>
                                      </p:to>
                                    </p:set>
                                    <p:animEffect filter="fade" transition="in">
                                      <p:cBhvr>
                                        <p:cTn id="30" dur="1000"/>
                                        <p:tgtEl>
                                          <p:spTgt spid="27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276">
                                            <p:txEl>
                                              <p:pRg st="5" end="5"/>
                                            </p:txEl>
                                          </p:spTgt>
                                        </p:tgtEl>
                                        <p:attrNameLst>
                                          <p:attrName>style.visibility</p:attrName>
                                        </p:attrNameLst>
                                      </p:cBhvr>
                                      <p:to>
                                        <p:strVal val="visible"/>
                                      </p:to>
                                    </p:set>
                                    <p:animEffect filter="fade" transition="in">
                                      <p:cBhvr>
                                        <p:cTn id="35" dur="1000"/>
                                        <p:tgtEl>
                                          <p:spTgt spid="27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6"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Mental Illness - medical condition that disrupts a person’s thinking, mood or behavior…"/>
          <p:cNvSpPr txBox="1"/>
          <p:nvPr>
            <p:ph type="body" idx="1"/>
          </p:nvPr>
        </p:nvSpPr>
        <p:spPr>
          <a:xfrm>
            <a:off x="1206500" y="2916193"/>
            <a:ext cx="21413768" cy="9589861"/>
          </a:xfrm>
          <a:prstGeom prst="rect">
            <a:avLst/>
          </a:prstGeom>
        </p:spPr>
        <p:txBody>
          <a:bodyPr/>
          <a:lstStyle/>
          <a:p>
            <a:pPr marL="838200" indent="-228600">
              <a:buSzPct val="100000"/>
              <a:defRPr sz="5700">
                <a:latin typeface="EB Garamond Regular Regular"/>
                <a:ea typeface="EB Garamond Regular Regular"/>
                <a:cs typeface="EB Garamond Regular Regular"/>
                <a:sym typeface="EB Garamond Regular Regular"/>
              </a:defRPr>
            </a:pPr>
            <a:r>
              <a:t>Mental Illness - medical condition that disrupts a person’s thinking, mood or behavior</a:t>
            </a:r>
          </a:p>
          <a:p>
            <a:pPr marL="838200" indent="-228600">
              <a:buSzPct val="100000"/>
              <a:defRPr sz="5700">
                <a:latin typeface="EB Garamond Regular Regular"/>
                <a:ea typeface="EB Garamond Regular Regular"/>
                <a:cs typeface="EB Garamond Regular Regular"/>
                <a:sym typeface="EB Garamond Regular Regular"/>
              </a:defRPr>
            </a:pPr>
            <a:r>
              <a:t>“Anxiety disorders develop from a complex set of risk factors, including genetics, personality and life events” - ADAA</a:t>
            </a:r>
          </a:p>
          <a:p>
            <a:pPr marL="838200" indent="-228600" defTabSz="457200">
              <a:lnSpc>
                <a:spcPct val="100000"/>
              </a:lnSpc>
              <a:spcBef>
                <a:spcPts val="4100"/>
              </a:spcBef>
              <a:buSzPct val="100000"/>
              <a:defRPr sz="5700">
                <a:latin typeface="EB Garamond Regular Regular"/>
                <a:ea typeface="EB Garamond Regular Regular"/>
                <a:cs typeface="EB Garamond Regular Regular"/>
                <a:sym typeface="EB Garamond Regular Regular"/>
              </a:defRPr>
            </a:pPr>
            <a:r>
              <a:t>“Anxiety disorders, like other mental health conditions, result from a complex interaction of social, psychological and biological factors. Anyone can have an anxiety disorder, but people who have lived through abuse, severe losses or other adverse experiences are more likely to develop one.”  - W.H.O.</a:t>
            </a:r>
          </a:p>
        </p:txBody>
      </p:sp>
      <p:sp>
        <p:nvSpPr>
          <p:cNvPr id="179" name="WHY DO WE WORRY?"/>
          <p:cNvSpPr txBox="1"/>
          <p:nvPr>
            <p:ph type="title"/>
          </p:nvPr>
        </p:nvSpPr>
        <p:spPr>
          <a:prstGeom prst="rect">
            <a:avLst/>
          </a:prstGeom>
        </p:spPr>
        <p:txBody>
          <a:bodyPr/>
          <a:lstStyle>
            <a:lvl1pPr defTabSz="2316421">
              <a:defRPr b="0" spc="-161" sz="8075">
                <a:latin typeface="EB Garamond Bold"/>
                <a:ea typeface="EB Garamond Bold"/>
                <a:cs typeface="EB Garamond Bold"/>
                <a:sym typeface="EB Garamond Bold"/>
              </a:defRPr>
            </a:lvl1pPr>
          </a:lstStyle>
          <a:p>
            <a:pPr/>
            <a:r>
              <a:t>WHY DO WE WORRY?</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8">
                                            <p:bg/>
                                          </p:spTgt>
                                        </p:tgtEl>
                                        <p:attrNameLst>
                                          <p:attrName>style.visibility</p:attrName>
                                        </p:attrNameLst>
                                      </p:cBhvr>
                                      <p:to>
                                        <p:strVal val="visible"/>
                                      </p:to>
                                    </p:set>
                                    <p:animEffect filter="fade" transition="in">
                                      <p:cBhvr>
                                        <p:cTn id="7" dur="1000"/>
                                        <p:tgtEl>
                                          <p:spTgt spid="17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8">
                                            <p:txEl>
                                              <p:pRg st="0" end="0"/>
                                            </p:txEl>
                                          </p:spTgt>
                                        </p:tgtEl>
                                        <p:attrNameLst>
                                          <p:attrName>style.visibility</p:attrName>
                                        </p:attrNameLst>
                                      </p:cBhvr>
                                      <p:to>
                                        <p:strVal val="visible"/>
                                      </p:to>
                                    </p:set>
                                    <p:animEffect filter="fade" transition="in">
                                      <p:cBhvr>
                                        <p:cTn id="10" dur="1000"/>
                                        <p:tgtEl>
                                          <p:spTgt spid="17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78">
                                            <p:txEl>
                                              <p:pRg st="1" end="1"/>
                                            </p:txEl>
                                          </p:spTgt>
                                        </p:tgtEl>
                                        <p:attrNameLst>
                                          <p:attrName>style.visibility</p:attrName>
                                        </p:attrNameLst>
                                      </p:cBhvr>
                                      <p:to>
                                        <p:strVal val="visible"/>
                                      </p:to>
                                    </p:set>
                                    <p:animEffect filter="fade" transition="in">
                                      <p:cBhvr>
                                        <p:cTn id="15" dur="1000"/>
                                        <p:tgtEl>
                                          <p:spTgt spid="17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78">
                                            <p:txEl>
                                              <p:pRg st="2" end="2"/>
                                            </p:txEl>
                                          </p:spTgt>
                                        </p:tgtEl>
                                        <p:attrNameLst>
                                          <p:attrName>style.visibility</p:attrName>
                                        </p:attrNameLst>
                                      </p:cBhvr>
                                      <p:to>
                                        <p:strVal val="visible"/>
                                      </p:to>
                                    </p:set>
                                    <p:animEffect filter="fade" transition="in">
                                      <p:cBhvr>
                                        <p:cTn id="20" dur="1000"/>
                                        <p:tgtEl>
                                          <p:spTgt spid="17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8"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Medication (SSRI, SNRI, Benzodiazepines, TCAs)…"/>
          <p:cNvSpPr txBox="1"/>
          <p:nvPr>
            <p:ph type="body" idx="1"/>
          </p:nvPr>
        </p:nvSpPr>
        <p:spPr>
          <a:prstGeom prst="rect">
            <a:avLst/>
          </a:prstGeom>
        </p:spPr>
        <p:txBody>
          <a:bodyPr/>
          <a:lstStyle/>
          <a:p>
            <a:pPr marL="609600" indent="-609600">
              <a:defRPr sz="7200">
                <a:latin typeface="EB Garamond Regular Regular"/>
                <a:ea typeface="EB Garamond Regular Regular"/>
                <a:cs typeface="EB Garamond Regular Regular"/>
                <a:sym typeface="EB Garamond Regular Regular"/>
              </a:defRPr>
            </a:pPr>
            <a:r>
              <a:t>Medication (SSRI, SNRI, Benzodiazepines, TCAs)</a:t>
            </a:r>
          </a:p>
          <a:p>
            <a:pPr marL="609600" indent="-609600">
              <a:defRPr sz="7200">
                <a:latin typeface="EB Garamond Regular Regular"/>
                <a:ea typeface="EB Garamond Regular Regular"/>
                <a:cs typeface="EB Garamond Regular Regular"/>
                <a:sym typeface="EB Garamond Regular Regular"/>
              </a:defRPr>
            </a:pPr>
            <a:r>
              <a:t>Theropy</a:t>
            </a:r>
          </a:p>
          <a:p>
            <a:pPr marL="609600" indent="-609600">
              <a:defRPr sz="7200">
                <a:latin typeface="EB Garamond Regular Regular"/>
                <a:ea typeface="EB Garamond Regular Regular"/>
                <a:cs typeface="EB Garamond Regular Regular"/>
                <a:sym typeface="EB Garamond Regular Regular"/>
              </a:defRPr>
            </a:pPr>
            <a:r>
              <a:t>Transcranial Magnetic Stimulation</a:t>
            </a:r>
          </a:p>
        </p:txBody>
      </p:sp>
      <p:sp>
        <p:nvSpPr>
          <p:cNvPr id="182" name="TREATMENTS FOR ANXIETY DISORDERS"/>
          <p:cNvSpPr txBox="1"/>
          <p:nvPr>
            <p:ph type="title"/>
          </p:nvPr>
        </p:nvSpPr>
        <p:spPr>
          <a:prstGeom prst="rect">
            <a:avLst/>
          </a:prstGeom>
        </p:spPr>
        <p:txBody>
          <a:bodyPr/>
          <a:lstStyle>
            <a:lvl1pPr defTabSz="2316421">
              <a:defRPr b="0" spc="-161" sz="8075">
                <a:latin typeface="EB Garamond Bold"/>
                <a:ea typeface="EB Garamond Bold"/>
                <a:cs typeface="EB Garamond Bold"/>
                <a:sym typeface="EB Garamond Bold"/>
              </a:defRPr>
            </a:lvl1pPr>
          </a:lstStyle>
          <a:p>
            <a:pPr/>
            <a:r>
              <a:t>TREATMENTS FOR ANXIETY DISORDERS</a:t>
            </a:r>
          </a:p>
        </p:txBody>
      </p:sp>
      <p:sp>
        <p:nvSpPr>
          <p:cNvPr id="183" name="(TMS)"/>
          <p:cNvSpPr txBox="1"/>
          <p:nvPr/>
        </p:nvSpPr>
        <p:spPr>
          <a:xfrm>
            <a:off x="14372408" y="7534992"/>
            <a:ext cx="2539681"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900">
                <a:latin typeface="EB Garamond Regular Regular"/>
                <a:ea typeface="EB Garamond Regular Regular"/>
                <a:cs typeface="EB Garamond Regular Regular"/>
                <a:sym typeface="EB Garamond Regular Regular"/>
              </a:defRPr>
            </a:lvl1pPr>
          </a:lstStyle>
          <a:p>
            <a:pPr/>
            <a:r>
              <a:t>(TMS)</a:t>
            </a:r>
          </a:p>
        </p:txBody>
      </p:sp>
      <p:pic>
        <p:nvPicPr>
          <p:cNvPr id="184" name="pasted-movie.png" descr="pasted-movie.png"/>
          <p:cNvPicPr>
            <a:picLocks noChangeAspect="1"/>
          </p:cNvPicPr>
          <p:nvPr/>
        </p:nvPicPr>
        <p:blipFill>
          <a:blip r:embed="rId2">
            <a:extLst/>
          </a:blip>
          <a:stretch>
            <a:fillRect/>
          </a:stretch>
        </p:blipFill>
        <p:spPr>
          <a:xfrm>
            <a:off x="14314115" y="5867850"/>
            <a:ext cx="8919682" cy="5017321"/>
          </a:xfrm>
          <a:prstGeom prst="rect">
            <a:avLst/>
          </a:prstGeom>
          <a:ln w="12700">
            <a:miter lim="400000"/>
          </a:ln>
        </p:spPr>
      </p:pic>
      <p:pic>
        <p:nvPicPr>
          <p:cNvPr id="185" name="pasted-movie.png" descr="pasted-movie.png"/>
          <p:cNvPicPr>
            <a:picLocks noChangeAspect="1"/>
          </p:cNvPicPr>
          <p:nvPr/>
        </p:nvPicPr>
        <p:blipFill>
          <a:blip r:embed="rId3">
            <a:extLst/>
          </a:blip>
          <a:stretch>
            <a:fillRect/>
          </a:stretch>
        </p:blipFill>
        <p:spPr>
          <a:xfrm>
            <a:off x="14964594" y="5384919"/>
            <a:ext cx="7618724" cy="761872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1">
                                            <p:bg/>
                                          </p:spTgt>
                                        </p:tgtEl>
                                        <p:attrNameLst>
                                          <p:attrName>style.visibility</p:attrName>
                                        </p:attrNameLst>
                                      </p:cBhvr>
                                      <p:to>
                                        <p:strVal val="visible"/>
                                      </p:to>
                                    </p:set>
                                    <p:animEffect filter="fade" transition="in">
                                      <p:cBhvr>
                                        <p:cTn id="7" dur="1000"/>
                                        <p:tgtEl>
                                          <p:spTgt spid="18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81">
                                            <p:txEl>
                                              <p:pRg st="0" end="0"/>
                                            </p:txEl>
                                          </p:spTgt>
                                        </p:tgtEl>
                                        <p:attrNameLst>
                                          <p:attrName>style.visibility</p:attrName>
                                        </p:attrNameLst>
                                      </p:cBhvr>
                                      <p:to>
                                        <p:strVal val="visible"/>
                                      </p:to>
                                    </p:set>
                                    <p:animEffect filter="fade" transition="in">
                                      <p:cBhvr>
                                        <p:cTn id="10" dur="1000"/>
                                        <p:tgtEl>
                                          <p:spTgt spid="1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81">
                                            <p:txEl>
                                              <p:pRg st="1" end="1"/>
                                            </p:txEl>
                                          </p:spTgt>
                                        </p:tgtEl>
                                        <p:attrNameLst>
                                          <p:attrName>style.visibility</p:attrName>
                                        </p:attrNameLst>
                                      </p:cBhvr>
                                      <p:to>
                                        <p:strVal val="visible"/>
                                      </p:to>
                                    </p:set>
                                    <p:animEffect filter="fade" transition="in">
                                      <p:cBhvr>
                                        <p:cTn id="15" dur="1000"/>
                                        <p:tgtEl>
                                          <p:spTgt spid="18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81">
                                            <p:txEl>
                                              <p:pRg st="2" end="2"/>
                                            </p:txEl>
                                          </p:spTgt>
                                        </p:tgtEl>
                                        <p:attrNameLst>
                                          <p:attrName>style.visibility</p:attrName>
                                        </p:attrNameLst>
                                      </p:cBhvr>
                                      <p:to>
                                        <p:strVal val="visible"/>
                                      </p:to>
                                    </p:set>
                                    <p:animEffect filter="fade" transition="in">
                                      <p:cBhvr>
                                        <p:cTn id="20" dur="1000"/>
                                        <p:tgtEl>
                                          <p:spTgt spid="18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2" fill="hold">
                                  <p:stCondLst>
                                    <p:cond delay="0"/>
                                  </p:stCondLst>
                                  <p:iterate type="el" backwards="0">
                                    <p:tmAbs val="0"/>
                                  </p:iterate>
                                  <p:childTnLst>
                                    <p:set>
                                      <p:cBhvr>
                                        <p:cTn id="24" fill="hold"/>
                                        <p:tgtEl>
                                          <p:spTgt spid="183"/>
                                        </p:tgtEl>
                                        <p:attrNameLst>
                                          <p:attrName>style.visibility</p:attrName>
                                        </p:attrNameLst>
                                      </p:cBhvr>
                                      <p:to>
                                        <p:strVal val="visible"/>
                                      </p:to>
                                    </p:set>
                                    <p:animEffect filter="fade" transition="in">
                                      <p:cBhvr>
                                        <p:cTn id="25" dur="1000"/>
                                        <p:tgtEl>
                                          <p:spTgt spid="183"/>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3" fill="hold">
                                  <p:stCondLst>
                                    <p:cond delay="0"/>
                                  </p:stCondLst>
                                  <p:iterate type="el" backwards="0">
                                    <p:tmAbs val="0"/>
                                  </p:iterate>
                                  <p:childTnLst>
                                    <p:set>
                                      <p:cBhvr>
                                        <p:cTn id="29" fill="hold"/>
                                        <p:tgtEl>
                                          <p:spTgt spid="184"/>
                                        </p:tgtEl>
                                        <p:attrNameLst>
                                          <p:attrName>style.visibility</p:attrName>
                                        </p:attrNameLst>
                                      </p:cBhvr>
                                      <p:to>
                                        <p:strVal val="visible"/>
                                      </p:to>
                                    </p:set>
                                    <p:animEffect filter="fade" transition="in">
                                      <p:cBhvr>
                                        <p:cTn id="30" dur="1000"/>
                                        <p:tgtEl>
                                          <p:spTgt spid="184"/>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4" fill="hold">
                                  <p:stCondLst>
                                    <p:cond delay="0"/>
                                  </p:stCondLst>
                                  <p:iterate type="el" backwards="0">
                                    <p:tmAbs val="0"/>
                                  </p:iterate>
                                  <p:childTnLst>
                                    <p:set>
                                      <p:cBhvr>
                                        <p:cTn id="34" fill="hold"/>
                                        <p:tgtEl>
                                          <p:spTgt spid="185"/>
                                        </p:tgtEl>
                                        <p:attrNameLst>
                                          <p:attrName>style.visibility</p:attrName>
                                        </p:attrNameLst>
                                      </p:cBhvr>
                                      <p:to>
                                        <p:strVal val="visible"/>
                                      </p:to>
                                    </p:set>
                                    <p:animEffect filter="fade" transition="in">
                                      <p:cBhvr>
                                        <p:cTn id="35"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1"/>
      <p:bldP build="whole" bldLvl="1" animBg="1" rev="0" advAuto="0" spid="183" grpId="2"/>
      <p:bldP build="whole" bldLvl="1" animBg="1" rev="0" advAuto="0" spid="185" grpId="4"/>
      <p:bldP build="whole" bldLvl="1" animBg="1" rev="0" advAuto="0" spid="184"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Anxiety is a normal part of life…"/>
          <p:cNvSpPr txBox="1"/>
          <p:nvPr>
            <p:ph type="body" idx="1"/>
          </p:nvPr>
        </p:nvSpPr>
        <p:spPr>
          <a:xfrm>
            <a:off x="1206500" y="2916193"/>
            <a:ext cx="21971000" cy="10014167"/>
          </a:xfrm>
          <a:prstGeom prst="rect">
            <a:avLst/>
          </a:prstGeom>
        </p:spPr>
        <p:txBody>
          <a:bodyPr/>
          <a:lstStyle/>
          <a:p>
            <a:pPr marL="0" indent="0">
              <a:buSzTx/>
              <a:buNone/>
              <a:defRPr sz="5700">
                <a:latin typeface="EB Garamond Regular Regular"/>
                <a:ea typeface="EB Garamond Regular Regular"/>
                <a:cs typeface="EB Garamond Regular Regular"/>
                <a:sym typeface="EB Garamond Regular Regular"/>
              </a:defRPr>
            </a:pPr>
            <a:r>
              <a:t>Anxiety is a normal part of life</a:t>
            </a:r>
          </a:p>
          <a:p>
            <a:pPr marL="0" indent="0">
              <a:buSzTx/>
              <a:buNone/>
              <a:defRPr sz="5700">
                <a:latin typeface="EB Garamond Regular Regular"/>
                <a:ea typeface="EB Garamond Regular Regular"/>
                <a:cs typeface="EB Garamond Regular Regular"/>
                <a:sym typeface="EB Garamond Regular Regular"/>
              </a:defRPr>
            </a:pPr>
            <a:r>
              <a:t>Anxiety is an illness</a:t>
            </a:r>
          </a:p>
          <a:p>
            <a:pPr marL="0" indent="0">
              <a:buSzTx/>
              <a:buNone/>
              <a:defRPr sz="5700">
                <a:latin typeface="EB Garamond Regular Regular"/>
                <a:ea typeface="EB Garamond Regular Regular"/>
                <a:cs typeface="EB Garamond Regular Regular"/>
                <a:sym typeface="EB Garamond Regular Regular"/>
              </a:defRPr>
            </a:pPr>
            <a:r>
              <a:t>Anxiety outside of our control</a:t>
            </a:r>
          </a:p>
          <a:p>
            <a:pPr marL="0" indent="0">
              <a:buSzTx/>
              <a:buNone/>
              <a:defRPr sz="5700">
                <a:latin typeface="EB Garamond Regular Regular"/>
                <a:ea typeface="EB Garamond Regular Regular"/>
                <a:cs typeface="EB Garamond Regular Regular"/>
                <a:sym typeface="EB Garamond Regular Regular"/>
              </a:defRPr>
            </a:pPr>
            <a:r>
              <a:t>Anxiety should diagnosed and treated by professionals</a:t>
            </a:r>
          </a:p>
          <a:p>
            <a:pPr marL="0" indent="0">
              <a:buSzTx/>
              <a:buNone/>
              <a:defRPr sz="5700">
                <a:latin typeface="EB Garamond Regular Regular"/>
                <a:ea typeface="EB Garamond Regular Regular"/>
                <a:cs typeface="EB Garamond Regular Regular"/>
                <a:sym typeface="EB Garamond Regular Regular"/>
              </a:defRPr>
            </a:pPr>
            <a:r>
              <a:t>Anxiety may never be cured</a:t>
            </a:r>
          </a:p>
        </p:txBody>
      </p:sp>
      <p:sp>
        <p:nvSpPr>
          <p:cNvPr id="188" name="WORLDS UNDERSTANDING OF ANXIETY"/>
          <p:cNvSpPr txBox="1"/>
          <p:nvPr>
            <p:ph type="title"/>
          </p:nvPr>
        </p:nvSpPr>
        <p:spPr>
          <a:prstGeom prst="rect">
            <a:avLst/>
          </a:prstGeom>
        </p:spPr>
        <p:txBody>
          <a:bodyPr/>
          <a:lstStyle>
            <a:lvl1pPr defTabSz="2316421">
              <a:defRPr b="0" spc="-161" sz="8075">
                <a:latin typeface="EB Garamond Bold"/>
                <a:ea typeface="EB Garamond Bold"/>
                <a:cs typeface="EB Garamond Bold"/>
                <a:sym typeface="EB Garamond Bold"/>
              </a:defRPr>
            </a:lvl1pPr>
          </a:lstStyle>
          <a:p>
            <a:pPr/>
            <a:r>
              <a:t>WORLDS UNDERSTANDING OF ANXIETY</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7">
                                            <p:bg/>
                                          </p:spTgt>
                                        </p:tgtEl>
                                        <p:attrNameLst>
                                          <p:attrName>style.visibility</p:attrName>
                                        </p:attrNameLst>
                                      </p:cBhvr>
                                      <p:to>
                                        <p:strVal val="visible"/>
                                      </p:to>
                                    </p:set>
                                    <p:animEffect filter="fade" transition="in">
                                      <p:cBhvr>
                                        <p:cTn id="7" dur="1000"/>
                                        <p:tgtEl>
                                          <p:spTgt spid="18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87">
                                            <p:txEl>
                                              <p:pRg st="0" end="0"/>
                                            </p:txEl>
                                          </p:spTgt>
                                        </p:tgtEl>
                                        <p:attrNameLst>
                                          <p:attrName>style.visibility</p:attrName>
                                        </p:attrNameLst>
                                      </p:cBhvr>
                                      <p:to>
                                        <p:strVal val="visible"/>
                                      </p:to>
                                    </p:set>
                                    <p:animEffect filter="fade" transition="in">
                                      <p:cBhvr>
                                        <p:cTn id="10" dur="1000"/>
                                        <p:tgtEl>
                                          <p:spTgt spid="1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87">
                                            <p:txEl>
                                              <p:pRg st="1" end="1"/>
                                            </p:txEl>
                                          </p:spTgt>
                                        </p:tgtEl>
                                        <p:attrNameLst>
                                          <p:attrName>style.visibility</p:attrName>
                                        </p:attrNameLst>
                                      </p:cBhvr>
                                      <p:to>
                                        <p:strVal val="visible"/>
                                      </p:to>
                                    </p:set>
                                    <p:animEffect filter="fade" transition="in">
                                      <p:cBhvr>
                                        <p:cTn id="15" dur="1000"/>
                                        <p:tgtEl>
                                          <p:spTgt spid="18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87">
                                            <p:txEl>
                                              <p:pRg st="2" end="2"/>
                                            </p:txEl>
                                          </p:spTgt>
                                        </p:tgtEl>
                                        <p:attrNameLst>
                                          <p:attrName>style.visibility</p:attrName>
                                        </p:attrNameLst>
                                      </p:cBhvr>
                                      <p:to>
                                        <p:strVal val="visible"/>
                                      </p:to>
                                    </p:set>
                                    <p:animEffect filter="fade" transition="in">
                                      <p:cBhvr>
                                        <p:cTn id="20" dur="1000"/>
                                        <p:tgtEl>
                                          <p:spTgt spid="18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87">
                                            <p:txEl>
                                              <p:pRg st="3" end="3"/>
                                            </p:txEl>
                                          </p:spTgt>
                                        </p:tgtEl>
                                        <p:attrNameLst>
                                          <p:attrName>style.visibility</p:attrName>
                                        </p:attrNameLst>
                                      </p:cBhvr>
                                      <p:to>
                                        <p:strVal val="visible"/>
                                      </p:to>
                                    </p:set>
                                    <p:animEffect filter="fade" transition="in">
                                      <p:cBhvr>
                                        <p:cTn id="25" dur="1000"/>
                                        <p:tgtEl>
                                          <p:spTgt spid="18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187">
                                            <p:txEl>
                                              <p:pRg st="4" end="4"/>
                                            </p:txEl>
                                          </p:spTgt>
                                        </p:tgtEl>
                                        <p:attrNameLst>
                                          <p:attrName>style.visibility</p:attrName>
                                        </p:attrNameLst>
                                      </p:cBhvr>
                                      <p:to>
                                        <p:strVal val="visible"/>
                                      </p:to>
                                    </p:set>
                                    <p:animEffect filter="fade" transition="in">
                                      <p:cBhvr>
                                        <p:cTn id="30" dur="1000"/>
                                        <p:tgtEl>
                                          <p:spTgt spid="18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The Cure for Anxiety…"/>
          <p:cNvSpPr txBox="1"/>
          <p:nvPr>
            <p:ph type="body" idx="1"/>
          </p:nvPr>
        </p:nvSpPr>
        <p:spPr>
          <a:xfrm>
            <a:off x="5036098" y="1282898"/>
            <a:ext cx="14311804" cy="18190617"/>
          </a:xfrm>
          <a:prstGeom prst="rect">
            <a:avLst/>
          </a:prstGeom>
        </p:spPr>
        <p:txBody>
          <a:bodyPr/>
          <a:lstStyle/>
          <a:p>
            <a:pPr marL="0" indent="0" defTabSz="448055">
              <a:lnSpc>
                <a:spcPct val="100000"/>
              </a:lnSpc>
              <a:spcBef>
                <a:spcPts val="0"/>
              </a:spcBef>
              <a:buSzTx/>
              <a:buNone/>
              <a:defRPr sz="4116">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do not be worried about your life, as to what you will eat or what you will drink; nor for your body, as to what you will put on. Is not life more than food, and the body more than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26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31   “Do not worry then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34  “So do not worry about tomorrow; for tomorrow will care for itself. Each day his enough thought of its own.</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he Cure for Anxiety…"/>
          <p:cNvSpPr txBox="1"/>
          <p:nvPr>
            <p:ph type="body" idx="1"/>
          </p:nvPr>
        </p:nvSpPr>
        <p:spPr>
          <a:xfrm>
            <a:off x="5036098" y="-6703289"/>
            <a:ext cx="14311804" cy="18190618"/>
          </a:xfrm>
          <a:prstGeom prst="rect">
            <a:avLst/>
          </a:prstGeom>
        </p:spPr>
        <p:txBody>
          <a:bodyPr/>
          <a:lstStyle/>
          <a:p>
            <a:pPr marL="0" indent="0" defTabSz="448055">
              <a:lnSpc>
                <a:spcPct val="100000"/>
              </a:lnSpc>
              <a:spcBef>
                <a:spcPts val="0"/>
              </a:spcBef>
              <a:buSzTx/>
              <a:buNone/>
              <a:defRPr sz="4116">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solidFill>
                  <a:srgbClr val="434343"/>
                </a:solidFill>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do not be worried about your life, as to what you will eat or what you will drink; nor for your body, as to what you will put on. Is not life more than food, and the body more than clothing?</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26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31   “Do not worry then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34  “So do not worry about tomorrow; for tomorrow will care for itself. Each day his enough thought of its own.</a:t>
            </a:r>
          </a:p>
        </p:txBody>
      </p:sp>
      <p:pic>
        <p:nvPicPr>
          <p:cNvPr id="193" name="Rounded Rectangle Rounded rectangle" descr="Rounded Rectangle Rounded rectangle"/>
          <p:cNvPicPr>
            <a:picLocks noChangeAspect="0"/>
          </p:cNvPicPr>
          <p:nvPr/>
        </p:nvPicPr>
        <p:blipFill>
          <a:blip r:embed="rId2">
            <a:extLst/>
          </a:blip>
          <a:stretch>
            <a:fillRect/>
          </a:stretch>
        </p:blipFill>
        <p:spPr>
          <a:xfrm>
            <a:off x="8217145" y="4686663"/>
            <a:ext cx="3999940" cy="900683"/>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advClick="1" p14:dur="1500">
        <p159:morph option="byObjec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3"/>
                                        </p:tgtEl>
                                        <p:attrNameLst>
                                          <p:attrName>style.visibility</p:attrName>
                                        </p:attrNameLst>
                                      </p:cBhvr>
                                      <p:to>
                                        <p:strVal val="visible"/>
                                      </p:to>
                                    </p:set>
                                    <p:animEffect filter="dissolve" transition="in">
                                      <p:cBhvr>
                                        <p:cTn id="7" dur="2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1. GOD’S PROHIBITION ON MY LIFE"/>
          <p:cNvSpPr txBox="1"/>
          <p:nvPr>
            <p:ph type="title"/>
          </p:nvPr>
        </p:nvSpPr>
        <p:spPr>
          <a:prstGeom prst="rect">
            <a:avLst/>
          </a:prstGeom>
        </p:spPr>
        <p:txBody>
          <a:bodyPr/>
          <a:lstStyle/>
          <a:p>
            <a:pPr defTabSz="2316421">
              <a:defRPr b="0" spc="-161" sz="8075">
                <a:latin typeface="EB Garamond Bold"/>
                <a:ea typeface="EB Garamond Bold"/>
                <a:cs typeface="EB Garamond Bold"/>
                <a:sym typeface="EB Garamond Bold"/>
              </a:defRPr>
            </a:pPr>
            <a:r>
              <a:t>1. GOD’S </a:t>
            </a:r>
            <a:r>
              <a:rPr>
                <a:solidFill>
                  <a:schemeClr val="accent6"/>
                </a:solidFill>
              </a:rPr>
              <a:t>PROHIBITION</a:t>
            </a:r>
            <a:r>
              <a:t> ON MY LIFE</a:t>
            </a:r>
          </a:p>
        </p:txBody>
      </p:sp>
      <p:sp>
        <p:nvSpPr>
          <p:cNvPr id="197" name="The Cure for Anxiety…"/>
          <p:cNvSpPr txBox="1"/>
          <p:nvPr>
            <p:ph type="body" idx="1"/>
          </p:nvPr>
        </p:nvSpPr>
        <p:spPr>
          <a:xfrm>
            <a:off x="5036098" y="2724437"/>
            <a:ext cx="14311804" cy="18190618"/>
          </a:xfrm>
          <a:prstGeom prst="rect">
            <a:avLst/>
          </a:prstGeom>
        </p:spPr>
        <p:txBody>
          <a:bodyPr/>
          <a:lstStyle/>
          <a:p>
            <a:pPr marL="0" indent="0" defTabSz="448055">
              <a:lnSpc>
                <a:spcPct val="100000"/>
              </a:lnSpc>
              <a:spcBef>
                <a:spcPts val="0"/>
              </a:spcBef>
              <a:buSzTx/>
              <a:buNone/>
              <a:defRPr sz="4116">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do not be worried about your life, as to what you will eat or what you will drink; nor for your body, as to what you will put on. Is not life more than food, and the body more than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26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31   “Do not worry then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34  “So do not worry about tomorrow; for tomorrow will care for itself. Each day his enough thought of its own.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6"/>
                                        </p:tgtEl>
                                        <p:attrNameLst>
                                          <p:attrName>style.visibility</p:attrName>
                                        </p:attrNameLst>
                                      </p:cBhvr>
                                      <p:to>
                                        <p:strVal val="visible"/>
                                      </p:to>
                                    </p:set>
                                    <p:animEffect filter="fade" transition="in">
                                      <p:cBhvr>
                                        <p:cTn id="7" dur="10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97"/>
                                        </p:tgtEl>
                                        <p:attrNameLst>
                                          <p:attrName>style.visibility</p:attrName>
                                        </p:attrNameLst>
                                      </p:cBhvr>
                                      <p:to>
                                        <p:strVal val="visible"/>
                                      </p:to>
                                    </p:set>
                                    <p:animEffect filter="fade" transition="in">
                                      <p:cBhvr>
                                        <p:cTn id="12"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1"/>
      <p:bldP build="whole" bldLvl="1" animBg="1" rev="0" advAuto="0" spid="197"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1. GOD’S PROHIBITION ON MY LIFE"/>
          <p:cNvSpPr txBox="1"/>
          <p:nvPr>
            <p:ph type="title"/>
          </p:nvPr>
        </p:nvSpPr>
        <p:spPr>
          <a:prstGeom prst="rect">
            <a:avLst/>
          </a:prstGeom>
        </p:spPr>
        <p:txBody>
          <a:bodyPr/>
          <a:lstStyle/>
          <a:p>
            <a:pPr defTabSz="2316421">
              <a:defRPr b="0" spc="-161" sz="8075">
                <a:latin typeface="EB Garamond Bold"/>
                <a:ea typeface="EB Garamond Bold"/>
                <a:cs typeface="EB Garamond Bold"/>
                <a:sym typeface="EB Garamond Bold"/>
              </a:defRPr>
            </a:pPr>
            <a:r>
              <a:t>1. GOD’S </a:t>
            </a:r>
            <a:r>
              <a:rPr>
                <a:solidFill>
                  <a:schemeClr val="accent6"/>
                </a:solidFill>
              </a:rPr>
              <a:t>PROHIBITION</a:t>
            </a:r>
            <a:r>
              <a:t> ON MY LIFE</a:t>
            </a:r>
          </a:p>
        </p:txBody>
      </p:sp>
      <p:sp>
        <p:nvSpPr>
          <p:cNvPr id="200" name="The Cure for Anxiety…"/>
          <p:cNvSpPr txBox="1"/>
          <p:nvPr>
            <p:ph type="body" idx="1"/>
          </p:nvPr>
        </p:nvSpPr>
        <p:spPr>
          <a:xfrm>
            <a:off x="5036098" y="2724437"/>
            <a:ext cx="14311804" cy="18190617"/>
          </a:xfrm>
          <a:prstGeom prst="rect">
            <a:avLst/>
          </a:prstGeom>
        </p:spPr>
        <p:txBody>
          <a:bodyPr/>
          <a:lstStyle/>
          <a:p>
            <a:pPr marL="0" indent="0" defTabSz="448055">
              <a:lnSpc>
                <a:spcPct val="100000"/>
              </a:lnSpc>
              <a:spcBef>
                <a:spcPts val="0"/>
              </a:spcBef>
              <a:buSzTx/>
              <a:buNone/>
              <a:defRPr sz="4116">
                <a:latin typeface="EB Garamond Regular Regular"/>
                <a:ea typeface="EB Garamond Regular Regular"/>
                <a:cs typeface="EB Garamond Regular Regular"/>
                <a:sym typeface="EB Garamond Regular Regular"/>
              </a:defRPr>
            </a:pPr>
          </a:p>
          <a:p>
            <a:pPr marL="0" indent="0" defTabSz="448055">
              <a:lnSpc>
                <a:spcPct val="100000"/>
              </a:lnSpc>
              <a:spcBef>
                <a:spcPts val="0"/>
              </a:spcBef>
              <a:buSzTx/>
              <a:buNone/>
              <a:defRPr i="1" sz="4116">
                <a:latin typeface="EB Garamond Regular Regular"/>
                <a:ea typeface="EB Garamond Regular Regular"/>
                <a:cs typeface="EB Garamond Regular Regular"/>
                <a:sym typeface="EB Garamond Regular Regular"/>
              </a:defRPr>
            </a:pPr>
            <a:r>
              <a:t>The Cure for Anxiety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	</a:t>
            </a:r>
            <a:r>
              <a:rPr>
                <a:latin typeface="EB Garamond Bold"/>
                <a:ea typeface="EB Garamond Bold"/>
                <a:cs typeface="EB Garamond Bold"/>
                <a:sym typeface="EB Garamond Bold"/>
              </a:rPr>
              <a:t>25</a:t>
            </a:r>
            <a:r>
              <a:t>	“For this reason I say to you, </a:t>
            </a:r>
            <a:r>
              <a:rPr>
                <a:solidFill>
                  <a:schemeClr val="accent6"/>
                </a:solidFill>
              </a:rPr>
              <a:t>do not be worried</a:t>
            </a:r>
            <a:r>
              <a:t> about your life, as to what you will eat or what you will drink; nor for your body, as to what you will put on. Is not life more than food, and the body more than clothing?</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26   “Look at the birds of the air, that they do not sow, nor reap nor gather into barns, and yet your heavenly Father feeds them. Are you not worth much more than they?</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27   “And who of you by being worried can add a single hour to his life?</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28   “And why are you worried about clothing? Observe how the lilies of the field grow; they do not toil nor do they spin,</a:t>
            </a:r>
          </a:p>
          <a:p>
            <a:pPr marL="896111" indent="-896111" defTabSz="448055">
              <a:lnSpc>
                <a:spcPct val="100000"/>
              </a:lnSpc>
              <a:spcBef>
                <a:spcPts val="800"/>
              </a:spcBef>
              <a:buSzTx/>
              <a:buNone/>
              <a:tabLst>
                <a:tab pos="215900" algn="r"/>
                <a:tab pos="660400" algn="l"/>
              </a:tabLst>
              <a:defRPr sz="4116">
                <a:latin typeface="EB Garamond Regular Regular"/>
                <a:ea typeface="EB Garamond Regular Regular"/>
                <a:cs typeface="EB Garamond Regular Regular"/>
                <a:sym typeface="EB Garamond Regular Regular"/>
              </a:defRPr>
            </a:pPr>
            <a:r>
              <a:t>29   yet I say to you that not even Solomon in all his glory clothed himself like one of these.</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30   “But if God so clothes the grass of the filed, which is alive today and tomorrow is thrown into the furnace, will He not much more clothe you? You of little faith!</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31   “Do not worry then saying, ‘What will we eat?’ Or ‘What will we drink?’ Or ‘What will we wear for clothing?’</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32 “For the Gentiles eagerly seek all these things; for your heavenly Father knows that you need all these things.</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33  “But seek first His kingdom and His righteousness, and all these things will be added to you.</a:t>
            </a:r>
          </a:p>
          <a:p>
            <a:pPr marL="896111" indent="-896111" defTabSz="448055">
              <a:lnSpc>
                <a:spcPct val="100000"/>
              </a:lnSpc>
              <a:spcBef>
                <a:spcPts val="800"/>
              </a:spcBef>
              <a:buSzTx/>
              <a:buNone/>
              <a:tabLst>
                <a:tab pos="215900" algn="r"/>
                <a:tab pos="660400" algn="l"/>
              </a:tabLst>
              <a:defRPr sz="4116">
                <a:solidFill>
                  <a:srgbClr val="434343"/>
                </a:solidFill>
                <a:latin typeface="EB Garamond Regular Regular"/>
                <a:ea typeface="EB Garamond Regular Regular"/>
                <a:cs typeface="EB Garamond Regular Regular"/>
                <a:sym typeface="EB Garamond Regular Regular"/>
              </a:defRPr>
            </a:pPr>
            <a:r>
              <a:t>34  “So do not worry about tomorrow; for tomorrow will care for itself. Each day his enough thought of its own.</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