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391" r:id="rId1"/>
  </p:sldMasterIdLst>
  <p:notesMasterIdLst>
    <p:notesMasterId r:id="rId21"/>
  </p:notesMasterIdLst>
  <p:sldIdLst>
    <p:sldId id="256" r:id="rId2"/>
    <p:sldId id="257" r:id="rId3"/>
    <p:sldId id="268" r:id="rId4"/>
    <p:sldId id="355" r:id="rId5"/>
    <p:sldId id="356" r:id="rId6"/>
    <p:sldId id="269" r:id="rId7"/>
    <p:sldId id="357" r:id="rId8"/>
    <p:sldId id="358" r:id="rId9"/>
    <p:sldId id="261" r:id="rId10"/>
    <p:sldId id="354" r:id="rId11"/>
    <p:sldId id="262" r:id="rId12"/>
    <p:sldId id="263" r:id="rId13"/>
    <p:sldId id="264" r:id="rId14"/>
    <p:sldId id="266" r:id="rId15"/>
    <p:sldId id="285" r:id="rId16"/>
    <p:sldId id="286" r:id="rId17"/>
    <p:sldId id="352" r:id="rId18"/>
    <p:sldId id="345" r:id="rId19"/>
    <p:sldId id="34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79477"/>
  </p:normalViewPr>
  <p:slideViewPr>
    <p:cSldViewPr snapToGrid="0" snapToObjects="1">
      <p:cViewPr varScale="1">
        <p:scale>
          <a:sx n="99" d="100"/>
          <a:sy n="99" d="100"/>
        </p:scale>
        <p:origin x="19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D2706F-6D8E-B14E-B772-BFB9E617026E}" type="datetimeFigureOut">
              <a:rPr lang="en-US" smtClean="0"/>
              <a:t>7/26/26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85939E-C9EC-7E4F-963B-CD9B633873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70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5939E-C9EC-7E4F-963B-CD9B6338739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889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FE2888-107D-9C45-A6A6-5BABCC4D8BE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933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5939E-C9EC-7E4F-963B-CD9B6338739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635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5939E-C9EC-7E4F-963B-CD9B6338739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746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5939E-C9EC-7E4F-963B-CD9B6338739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456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5939E-C9EC-7E4F-963B-CD9B6338739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102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5939E-C9EC-7E4F-963B-CD9B6338739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8185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5939E-C9EC-7E4F-963B-CD9B6338739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579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93E3-6227-AC48-A78A-2567B28FD121}" type="datetimeFigureOut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36DC-7209-2148-B1D3-2A7B16FB6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9188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93E3-6227-AC48-A78A-2567B28FD121}" type="datetimeFigureOut">
              <a:rPr lang="en-US" smtClean="0"/>
              <a:t>7/26/26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36DC-7209-2148-B1D3-2A7B16FB6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080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93E3-6227-AC48-A78A-2567B28FD121}" type="datetimeFigureOut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36DC-7209-2148-B1D3-2A7B16FB6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406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93E3-6227-AC48-A78A-2567B28FD121}" type="datetimeFigureOut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36DC-7209-2148-B1D3-2A7B16FB6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1634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93E3-6227-AC48-A78A-2567B28FD121}" type="datetimeFigureOut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36DC-7209-2148-B1D3-2A7B16FB6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8069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93E3-6227-AC48-A78A-2567B28FD121}" type="datetimeFigureOut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36DC-7209-2148-B1D3-2A7B16FB6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1950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93E3-6227-AC48-A78A-2567B28FD121}" type="datetimeFigureOut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36DC-7209-2148-B1D3-2A7B16FB6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7633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93E3-6227-AC48-A78A-2567B28FD121}" type="datetimeFigureOut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36DC-7209-2148-B1D3-2A7B16FB6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5916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93E3-6227-AC48-A78A-2567B28FD121}" type="datetimeFigureOut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36DC-7209-2148-B1D3-2A7B16FB6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1272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93E3-6227-AC48-A78A-2567B28FD121}" type="datetimeFigureOut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36DC-7209-2148-B1D3-2A7B16FB6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691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93E3-6227-AC48-A78A-2567B28FD121}" type="datetimeFigureOut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36DC-7209-2148-B1D3-2A7B16FB6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6338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93E3-6227-AC48-A78A-2567B28FD121}" type="datetimeFigureOut">
              <a:rPr lang="en-US" smtClean="0"/>
              <a:t>7/26/26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36DC-7209-2148-B1D3-2A7B16FB6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8332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93E3-6227-AC48-A78A-2567B28FD121}" type="datetimeFigureOut">
              <a:rPr lang="en-US" smtClean="0"/>
              <a:t>7/26/26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36DC-7209-2148-B1D3-2A7B16FB6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2779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93E3-6227-AC48-A78A-2567B28FD121}" type="datetimeFigureOut">
              <a:rPr lang="en-US" smtClean="0"/>
              <a:t>7/26/26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36DC-7209-2148-B1D3-2A7B16FB6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745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93E3-6227-AC48-A78A-2567B28FD121}" type="datetimeFigureOut">
              <a:rPr lang="en-US" smtClean="0"/>
              <a:t>7/26/26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36DC-7209-2148-B1D3-2A7B16FB6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926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93E3-6227-AC48-A78A-2567B28FD121}" type="datetimeFigureOut">
              <a:rPr lang="en-US" smtClean="0"/>
              <a:t>7/26/26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536DC-7209-2148-B1D3-2A7B16FB6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3327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0B0493E3-6227-AC48-A78A-2567B28FD121}" type="datetimeFigureOut">
              <a:rPr lang="en-US" smtClean="0"/>
              <a:t>7/26/26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073536DC-7209-2148-B1D3-2A7B16FB6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81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0B0493E3-6227-AC48-A78A-2567B28FD121}" type="datetimeFigureOut">
              <a:rPr lang="en-US" smtClean="0"/>
              <a:t>7/26/26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073536DC-7209-2148-B1D3-2A7B16FB6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3736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392" r:id="rId1"/>
    <p:sldLayoutId id="2147484393" r:id="rId2"/>
    <p:sldLayoutId id="2147484394" r:id="rId3"/>
    <p:sldLayoutId id="2147484395" r:id="rId4"/>
    <p:sldLayoutId id="2147484396" r:id="rId5"/>
    <p:sldLayoutId id="2147484397" r:id="rId6"/>
    <p:sldLayoutId id="2147484398" r:id="rId7"/>
    <p:sldLayoutId id="2147484399" r:id="rId8"/>
    <p:sldLayoutId id="2147484400" r:id="rId9"/>
    <p:sldLayoutId id="2147484401" r:id="rId10"/>
    <p:sldLayoutId id="2147484402" r:id="rId11"/>
    <p:sldLayoutId id="2147484403" r:id="rId12"/>
    <p:sldLayoutId id="2147484404" r:id="rId13"/>
    <p:sldLayoutId id="2147484405" r:id="rId14"/>
    <p:sldLayoutId id="2147484406" r:id="rId15"/>
    <p:sldLayoutId id="2147484407" r:id="rId16"/>
    <p:sldLayoutId id="214748440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12785" y="1415272"/>
            <a:ext cx="8991600" cy="164592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sz="6000" dirty="0"/>
              <a:t>GCC Sundays in July</a:t>
            </a:r>
            <a:br>
              <a:rPr lang="en-US" sz="6000" dirty="0"/>
            </a:br>
            <a:r>
              <a:rPr lang="en-US" sz="6000" dirty="0"/>
              <a:t>principles for understanding and applying the scriptures</a:t>
            </a:r>
            <a:br>
              <a:rPr lang="en-US" sz="6000" dirty="0"/>
            </a:br>
            <a:r>
              <a:rPr lang="en-US" sz="4400" dirty="0"/>
              <a:t>July 19th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27110" y="4332590"/>
            <a:ext cx="7034362" cy="1445679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Carl A. Hargrove</a:t>
            </a:r>
          </a:p>
        </p:txBody>
      </p:sp>
    </p:spTree>
    <p:extLst>
      <p:ext uri="{BB962C8B-B14F-4D97-AF65-F5344CB8AC3E}">
        <p14:creationId xmlns:p14="http://schemas.microsoft.com/office/powerpoint/2010/main" val="51376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495" y="57151"/>
            <a:ext cx="11308976" cy="6593680"/>
          </a:xfrm>
        </p:spPr>
        <p:txBody>
          <a:bodyPr anchor="ctr">
            <a:noAutofit/>
          </a:bodyPr>
          <a:lstStyle/>
          <a:p>
            <a:pPr algn="ctr"/>
            <a:r>
              <a:rPr lang="en-US" sz="3600" b="1" dirty="0"/>
              <a:t>From interpretation to application</a:t>
            </a:r>
          </a:p>
          <a:p>
            <a:pPr algn="ctr"/>
            <a:r>
              <a:rPr lang="en-US" sz="3600" dirty="0"/>
              <a:t>Expository preaching has been unduly criticized for its lack of application.  </a:t>
            </a:r>
          </a:p>
          <a:p>
            <a:pPr algn="ctr"/>
            <a:r>
              <a:rPr lang="en-US" sz="3600" dirty="0"/>
              <a:t>At its core, expositional preaching provides the challenge to discover and expound the authors’ (human and divine) intention and Scriptures’ overall theme. </a:t>
            </a:r>
          </a:p>
          <a:p>
            <a:pPr algn="ctr"/>
            <a:r>
              <a:rPr lang="en-US" sz="3600" dirty="0"/>
              <a:t>Authorial intention is meant to support the overall theme of Scripture, which is God’s glory demonstrated in man’s redemption and sanctification through a personal knowledge of Him. </a:t>
            </a:r>
          </a:p>
        </p:txBody>
      </p:sp>
    </p:spTree>
    <p:extLst>
      <p:ext uri="{BB962C8B-B14F-4D97-AF65-F5344CB8AC3E}">
        <p14:creationId xmlns:p14="http://schemas.microsoft.com/office/powerpoint/2010/main" val="1004798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 txBox="1">
            <a:spLocks/>
          </p:cNvSpPr>
          <p:nvPr/>
        </p:nvSpPr>
        <p:spPr>
          <a:xfrm>
            <a:off x="1080967" y="2316564"/>
            <a:ext cx="10069158" cy="803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r" defTabSz="914400" rtl="0" eaLnBrk="1" latinLnBrk="0" hangingPunct="1">
              <a:lnSpc>
                <a:spcPct val="113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0" i="1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Corbel" panose="020B0503020204020204" pitchFamily="34" charset="0"/>
              <a:buNone/>
              <a:defRPr sz="2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Corbel" panose="020B0503020204020204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i="1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Corbel" panose="020B0503020204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i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Corbel" panose="020B0503020204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i="1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/>
              <a:t>Exposition Defined  </a:t>
            </a:r>
          </a:p>
        </p:txBody>
      </p:sp>
    </p:spTree>
    <p:extLst>
      <p:ext uri="{BB962C8B-B14F-4D97-AF65-F5344CB8AC3E}">
        <p14:creationId xmlns:p14="http://schemas.microsoft.com/office/powerpoint/2010/main" val="1521769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9854" y="322729"/>
            <a:ext cx="10069158" cy="6207163"/>
          </a:xfrm>
        </p:spPr>
        <p:txBody>
          <a:bodyPr anchor="ctr">
            <a:noAutofit/>
          </a:bodyPr>
          <a:lstStyle/>
          <a:p>
            <a:pPr algn="ctr"/>
            <a:r>
              <a:rPr lang="en-US" sz="3600" dirty="0"/>
              <a:t>An expansive definition of expository preaching is the particular explanation of God’s message from Scripture that seeks to express, in context, the truth of a given passage, verse, phrase, or theme to an audience for their spiritual growth and God’s glory. </a:t>
            </a:r>
          </a:p>
        </p:txBody>
      </p:sp>
    </p:spTree>
    <p:extLst>
      <p:ext uri="{BB962C8B-B14F-4D97-AF65-F5344CB8AC3E}">
        <p14:creationId xmlns:p14="http://schemas.microsoft.com/office/powerpoint/2010/main" val="1358773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9854" y="322729"/>
            <a:ext cx="10069158" cy="6207163"/>
          </a:xfrm>
        </p:spPr>
        <p:txBody>
          <a:bodyPr anchor="ctr">
            <a:noAutofit/>
          </a:bodyPr>
          <a:lstStyle/>
          <a:p>
            <a:pPr algn="l"/>
            <a:r>
              <a:rPr lang="en-US" sz="3600" dirty="0"/>
              <a:t>This is done by communicating the author’s intention for the passage and applying it to the minds and individual lives of the audience. Genuine exposition includes: </a:t>
            </a:r>
          </a:p>
          <a:p>
            <a:pPr marL="571500" indent="-571500" algn="l">
              <a:buFont typeface="Arial" charset="0"/>
              <a:buChar char="•"/>
            </a:pPr>
            <a:r>
              <a:rPr lang="en-US" sz="3600" dirty="0"/>
              <a:t>logical arguments</a:t>
            </a:r>
          </a:p>
          <a:p>
            <a:pPr marL="571500" indent="-571500" algn="l">
              <a:buFont typeface="Arial" charset="0"/>
              <a:buChar char="•"/>
            </a:pPr>
            <a:r>
              <a:rPr lang="en-US" sz="3600" dirty="0"/>
              <a:t>passionate presentation</a:t>
            </a:r>
          </a:p>
          <a:p>
            <a:pPr marL="571500" indent="-571500" algn="l">
              <a:buFont typeface="Arial" charset="0"/>
              <a:buChar char="•"/>
            </a:pPr>
            <a:r>
              <a:rPr lang="en-US" sz="3600" dirty="0"/>
              <a:t>and ethical consistency</a:t>
            </a:r>
          </a:p>
        </p:txBody>
      </p:sp>
    </p:spTree>
    <p:extLst>
      <p:ext uri="{BB962C8B-B14F-4D97-AF65-F5344CB8AC3E}">
        <p14:creationId xmlns:p14="http://schemas.microsoft.com/office/powerpoint/2010/main" val="4525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706" y="322729"/>
            <a:ext cx="11685494" cy="6207163"/>
          </a:xfrm>
        </p:spPr>
        <p:txBody>
          <a:bodyPr anchor="ctr">
            <a:noAutofit/>
          </a:bodyPr>
          <a:lstStyle/>
          <a:p>
            <a:pPr marL="571500" indent="-571500" algn="ctr">
              <a:buFont typeface="Wingdings" pitchFamily="2" charset="2"/>
              <a:buChar char="q"/>
            </a:pPr>
            <a:r>
              <a:rPr lang="en-US" sz="3600" dirty="0"/>
              <a:t>It is especially important to note that application is always mental and practical (life actions). </a:t>
            </a:r>
          </a:p>
          <a:p>
            <a:pPr marL="571500" indent="-571500" algn="ctr">
              <a:buFont typeface="Wingdings" pitchFamily="2" charset="2"/>
              <a:buChar char="q"/>
            </a:pPr>
            <a:r>
              <a:rPr lang="en-US" sz="3600" dirty="0"/>
              <a:t>There can be no genuine application that is not first motivated and informed by the arguments of scripture. </a:t>
            </a:r>
          </a:p>
          <a:p>
            <a:pPr marL="571500" indent="-571500" algn="ctr">
              <a:buFont typeface="Wingdings" pitchFamily="2" charset="2"/>
              <a:buChar char="q"/>
            </a:pPr>
            <a:r>
              <a:rPr lang="en-US" sz="3600" dirty="0"/>
              <a:t>Exposition has its foundation in the argument of the text—the logical sequence that forms the reason and expectation for the truth presented. </a:t>
            </a:r>
          </a:p>
        </p:txBody>
      </p:sp>
    </p:spTree>
    <p:extLst>
      <p:ext uri="{BB962C8B-B14F-4D97-AF65-F5344CB8AC3E}">
        <p14:creationId xmlns:p14="http://schemas.microsoft.com/office/powerpoint/2010/main" val="148464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59" y="1181100"/>
            <a:ext cx="11568505" cy="5448300"/>
          </a:xfrm>
        </p:spPr>
        <p:txBody>
          <a:bodyPr anchor="ctr">
            <a:noAutofit/>
          </a:bodyPr>
          <a:lstStyle/>
          <a:p>
            <a:pPr marL="342900" lvl="0" indent="-342900" algn="l">
              <a:buFont typeface="Arial" charset="0"/>
              <a:buChar char="•"/>
            </a:pPr>
            <a:r>
              <a:rPr lang="en-US" sz="3200" dirty="0"/>
              <a:t>You shall have no other gods (Exo 20:3)</a:t>
            </a:r>
          </a:p>
          <a:p>
            <a:pPr marL="342900" lvl="0" indent="-342900" algn="l">
              <a:buFont typeface="Arial" charset="0"/>
              <a:buChar char="•"/>
            </a:pPr>
            <a:r>
              <a:rPr lang="en-US" sz="3200" dirty="0"/>
              <a:t>Seek first the kingdom of God (Matt 6:33)</a:t>
            </a:r>
          </a:p>
          <a:p>
            <a:pPr marL="342900" lvl="0" indent="-342900" algn="l">
              <a:buFont typeface="Arial" charset="0"/>
              <a:buChar char="•"/>
            </a:pPr>
            <a:r>
              <a:rPr lang="en-US" sz="3200" dirty="0"/>
              <a:t>And do not be confirmed to this world, but be transformed (Rom 12:1)</a:t>
            </a:r>
          </a:p>
          <a:p>
            <a:pPr marL="342900" lvl="0" indent="-342900" algn="l">
              <a:buFont typeface="Arial" charset="0"/>
              <a:buChar char="•"/>
            </a:pPr>
            <a:r>
              <a:rPr lang="en-US" sz="3200" dirty="0"/>
              <a:t>Set your mind on the things above (Col 3:2)</a:t>
            </a:r>
          </a:p>
          <a:p>
            <a:pPr marL="342900" lvl="0" indent="-342900" algn="l">
              <a:buFont typeface="Arial" charset="0"/>
              <a:buChar char="•"/>
            </a:pPr>
            <a:r>
              <a:rPr lang="en-US" sz="3200" dirty="0"/>
              <a:t>Put to death the members of your earthly body (Col 3:5)</a:t>
            </a:r>
          </a:p>
          <a:p>
            <a:pPr marL="342900" lvl="0" indent="-342900" algn="l">
              <a:buFont typeface="Arial" charset="0"/>
              <a:buChar char="•"/>
            </a:pPr>
            <a:r>
              <a:rPr lang="en-US" sz="3200" dirty="0"/>
              <a:t>Flee immorality (1 </a:t>
            </a:r>
            <a:r>
              <a:rPr lang="en-US" sz="3200" dirty="0" err="1"/>
              <a:t>Cor</a:t>
            </a:r>
            <a:r>
              <a:rPr lang="en-US" sz="3200" dirty="0"/>
              <a:t> 6:18)</a:t>
            </a:r>
          </a:p>
          <a:p>
            <a:pPr marL="342900" lvl="0" indent="-342900" algn="l">
              <a:buFont typeface="Arial" charset="0"/>
              <a:buChar char="•"/>
            </a:pPr>
            <a:r>
              <a:rPr lang="en-US" sz="3200" dirty="0"/>
              <a:t>Preach the word (1 Tim 4:2)</a:t>
            </a:r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849854" y="266700"/>
            <a:ext cx="10069158" cy="803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r" defTabSz="914400" rtl="0" eaLnBrk="1" latinLnBrk="0" hangingPunct="1">
              <a:lnSpc>
                <a:spcPct val="113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0" i="1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Corbel" panose="020B0503020204020204" pitchFamily="34" charset="0"/>
              <a:buNone/>
              <a:defRPr sz="2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Corbel" panose="020B0503020204020204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i="1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Corbel" panose="020B0503020204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i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Corbel" panose="020B0503020204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i="1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/>
              <a:t>Imperatival Application</a:t>
            </a:r>
          </a:p>
        </p:txBody>
      </p:sp>
    </p:spTree>
    <p:extLst>
      <p:ext uri="{BB962C8B-B14F-4D97-AF65-F5344CB8AC3E}">
        <p14:creationId xmlns:p14="http://schemas.microsoft.com/office/powerpoint/2010/main" val="213173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706" y="726989"/>
            <a:ext cx="11739282" cy="5929305"/>
          </a:xfrm>
        </p:spPr>
        <p:txBody>
          <a:bodyPr anchor="ctr">
            <a:noAutofit/>
          </a:bodyPr>
          <a:lstStyle/>
          <a:p>
            <a:pPr algn="l"/>
            <a:r>
              <a:rPr lang="en-US" sz="2800" b="1" dirty="0"/>
              <a:t>An exhortational application may vary in wording: </a:t>
            </a:r>
          </a:p>
          <a:p>
            <a:pPr marL="342900" lvl="0" indent="-342900" algn="l">
              <a:buFont typeface="Arial" charset="0"/>
              <a:buChar char="•"/>
            </a:pPr>
            <a:r>
              <a:rPr lang="en-US" sz="2800" dirty="0"/>
              <a:t>It is, in view of these truths, I say to you the following. </a:t>
            </a:r>
          </a:p>
          <a:p>
            <a:pPr marL="342900" lvl="0" indent="-342900" algn="l">
              <a:buFont typeface="Arial" charset="0"/>
              <a:buChar char="•"/>
            </a:pPr>
            <a:r>
              <a:rPr lang="en-US" sz="2800" dirty="0"/>
              <a:t>Having seen the examples of Christ, we are compelled to sacrifice for each other. </a:t>
            </a:r>
          </a:p>
          <a:p>
            <a:pPr marL="342900" lvl="0" indent="-342900" algn="l">
              <a:buFont typeface="Arial" charset="0"/>
              <a:buChar char="•"/>
            </a:pPr>
            <a:r>
              <a:rPr lang="en-US" sz="2800" dirty="0"/>
              <a:t>In view of this confirmation of God’s faithfulness, are you encouraged to trust Him, even when faced with tragedy? </a:t>
            </a:r>
          </a:p>
          <a:p>
            <a:pPr marL="342900" lvl="0" indent="-342900" algn="l">
              <a:buFont typeface="Arial" charset="0"/>
              <a:buChar char="•"/>
            </a:pPr>
            <a:r>
              <a:rPr lang="en-US" sz="2800" dirty="0"/>
              <a:t>The recognition of God’s holiness challenges you to denounce the temptations that have come to our community recently.  </a:t>
            </a:r>
          </a:p>
          <a:p>
            <a:pPr marL="342900" lvl="0" indent="-342900" algn="l">
              <a:buFont typeface="Arial" charset="0"/>
              <a:buChar char="•"/>
            </a:pPr>
            <a:r>
              <a:rPr lang="en-US" sz="2800" dirty="0"/>
              <a:t>Because we are a people called to walk worthy, I propose that follow the pattern of the Psalm 1 and avoid the counsel of ungodly counsel in the workplace.</a:t>
            </a:r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849854" y="-76200"/>
            <a:ext cx="10069158" cy="803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r" defTabSz="914400" rtl="0" eaLnBrk="1" latinLnBrk="0" hangingPunct="1">
              <a:lnSpc>
                <a:spcPct val="113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0" i="1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Corbel" panose="020B0503020204020204" pitchFamily="34" charset="0"/>
              <a:buNone/>
              <a:defRPr sz="2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Corbel" panose="020B0503020204020204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i="1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Corbel" panose="020B0503020204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i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Corbel" panose="020B0503020204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i="1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/>
              <a:t>Exhortational Application</a:t>
            </a:r>
          </a:p>
        </p:txBody>
      </p:sp>
    </p:spTree>
    <p:extLst>
      <p:ext uri="{BB962C8B-B14F-4D97-AF65-F5344CB8AC3E}">
        <p14:creationId xmlns:p14="http://schemas.microsoft.com/office/powerpoint/2010/main" val="443692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 txBox="1">
            <a:spLocks/>
          </p:cNvSpPr>
          <p:nvPr/>
        </p:nvSpPr>
        <p:spPr>
          <a:xfrm>
            <a:off x="134471" y="40348"/>
            <a:ext cx="11860305" cy="69521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r" defTabSz="914400" rtl="0" eaLnBrk="1" latinLnBrk="0" hangingPunct="1">
              <a:lnSpc>
                <a:spcPct val="113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0" i="1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Corbel" panose="020B0503020204020204" pitchFamily="34" charset="0"/>
              <a:buNone/>
              <a:defRPr sz="2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Corbel" panose="020B0503020204020204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i="1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Corbel" panose="020B0503020204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i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Corbel" panose="020B0503020204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i="1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/>
              <a:t>Similar Questions of </a:t>
            </a:r>
            <a:r>
              <a:rPr lang="en-US" sz="2800" b="1" dirty="0" err="1"/>
              <a:t>McQuilken</a:t>
            </a:r>
            <a:r>
              <a:rPr lang="en-US" sz="2800" b="1" dirty="0"/>
              <a:t>, Klein, Blomberg, and Hubbard</a:t>
            </a:r>
          </a:p>
          <a:p>
            <a:pPr algn="l"/>
            <a:r>
              <a:rPr lang="en-US" sz="2800" b="1" dirty="0"/>
              <a:t>The above authors’ contribution to the process of making appropriate applications of the ancient text: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en-US" sz="2800" dirty="0"/>
              <a:t>Does the text present a broad theological or moral principle? 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en-US" sz="2800" dirty="0"/>
              <a:t>Does the context limit the recipient or application in any way, or does it promote a more universal application?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en-US" sz="2800" dirty="0"/>
              <a:t>Does subsequent revelation limit the recipient or the particular application? 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en-US" sz="2800" dirty="0"/>
              <a:t>Is the specific teaching in conflict with other biblical teaching in ways that show it was limited to exceptional situations?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en-US" sz="2800" dirty="0"/>
              <a:t>Is the specific teaching a general moral principle, or are there cultural conditions, mentioned or assumed, that make it a particular cultural directive and therefore inappropriate to apply in the same way?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69110" y="37460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224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918" y="1181100"/>
            <a:ext cx="11846858" cy="4895850"/>
          </a:xfrm>
        </p:spPr>
        <p:txBody>
          <a:bodyPr anchor="ctr">
            <a:noAutofit/>
          </a:bodyPr>
          <a:lstStyle/>
          <a:p>
            <a:pPr marL="457200" lvl="0" indent="-457200" algn="l">
              <a:buFont typeface="+mj-lt"/>
              <a:buAutoNum type="arabicPeriod" startAt="6"/>
            </a:pPr>
            <a:r>
              <a:rPr lang="en-US" sz="3200" dirty="0"/>
              <a:t>Is the particular cultural form present today? If so, does it have the same significance as it did then?</a:t>
            </a:r>
          </a:p>
          <a:p>
            <a:pPr marL="457200" lvl="0" indent="-457200" algn="l">
              <a:buFont typeface="+mj-lt"/>
              <a:buAutoNum type="arabicPeriod" startAt="6"/>
            </a:pPr>
            <a:r>
              <a:rPr lang="en-US" sz="3200" dirty="0"/>
              <a:t>Is there an indication of the author’s intent or a general biblical principle behind the particular directive?</a:t>
            </a:r>
          </a:p>
          <a:p>
            <a:pPr marL="457200" lvl="0" indent="-457200" algn="l">
              <a:buFont typeface="+mj-lt"/>
              <a:buAutoNum type="arabicPeriod" startAt="6"/>
            </a:pPr>
            <a:r>
              <a:rPr lang="en-US" sz="3200" dirty="0"/>
              <a:t>Is there a rationale for the application offered by the biblical author, and is that rationale treated as normative (i.e., is it rooted in a creation ordinance, in the character of God, or the redemptive plan for humanity)?</a:t>
            </a:r>
          </a:p>
          <a:p>
            <a:pPr marL="457200" lvl="0" indent="-457200" algn="l">
              <a:buFont typeface="+mj-lt"/>
              <a:buAutoNum type="arabicPeriod" startAt="6"/>
            </a:pPr>
            <a:r>
              <a:rPr lang="en-US" sz="3200" dirty="0"/>
              <a:t>Does the Bible treat the command or application at variance with standard cultural norms?</a:t>
            </a:r>
          </a:p>
          <a:p>
            <a:pPr lvl="0" algn="l"/>
            <a:endParaRPr lang="en-US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849854" y="266700"/>
            <a:ext cx="10069158" cy="803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r" defTabSz="914400" rtl="0" eaLnBrk="1" latinLnBrk="0" hangingPunct="1">
              <a:lnSpc>
                <a:spcPct val="113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0" i="1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Corbel" panose="020B0503020204020204" pitchFamily="34" charset="0"/>
              <a:buNone/>
              <a:defRPr sz="2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Corbel" panose="020B0503020204020204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i="1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Corbel" panose="020B0503020204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i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Corbel" panose="020B0503020204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i="1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3569110" y="37460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815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599" y="1181100"/>
            <a:ext cx="11752729" cy="4895850"/>
          </a:xfrm>
        </p:spPr>
        <p:txBody>
          <a:bodyPr anchor="ctr">
            <a:noAutofit/>
          </a:bodyPr>
          <a:lstStyle/>
          <a:p>
            <a:pPr lvl="0" algn="l"/>
            <a:r>
              <a:rPr lang="en-US" sz="3600" b="1" dirty="0" err="1"/>
              <a:t>Doriani</a:t>
            </a:r>
            <a:r>
              <a:rPr lang="en-US" sz="3600" b="1" dirty="0"/>
              <a:t> proposes the follow list of questions:</a:t>
            </a:r>
          </a:p>
          <a:p>
            <a:pPr lvl="1"/>
            <a:r>
              <a:rPr lang="en-US" sz="3600" dirty="0"/>
              <a:t>[1] What should I do? That is, what is my duty?</a:t>
            </a:r>
          </a:p>
          <a:p>
            <a:pPr lvl="1"/>
            <a:r>
              <a:rPr lang="en-US" sz="3600" dirty="0"/>
              <a:t>[2] Who should I be? That is, how can I become the person or obtain the character that lets me do what is right?</a:t>
            </a:r>
          </a:p>
          <a:p>
            <a:pPr lvl="1"/>
            <a:r>
              <a:rPr lang="en-US" sz="3600" dirty="0"/>
              <a:t>[3] To what causes should we devote our life energy? That is, what goals should we pursue?</a:t>
            </a:r>
          </a:p>
          <a:p>
            <a:pPr lvl="1"/>
            <a:r>
              <a:rPr lang="en-US" sz="3600" dirty="0"/>
              <a:t>[4] How can we distinguish truth from error? That is, how can we gain discernment?</a:t>
            </a:r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849854" y="266700"/>
            <a:ext cx="10069158" cy="803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r" defTabSz="914400" rtl="0" eaLnBrk="1" latinLnBrk="0" hangingPunct="1">
              <a:lnSpc>
                <a:spcPct val="113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0" i="1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Corbel" panose="020B0503020204020204" pitchFamily="34" charset="0"/>
              <a:buNone/>
              <a:defRPr sz="2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Corbel" panose="020B0503020204020204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Arial" panose="020B0604020202020204" pitchFamily="34" charset="0"/>
              <a:buNone/>
              <a:defRPr sz="1600" i="1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Corbel" panose="020B0503020204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i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Corbel" panose="020B0503020204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i="1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3569110" y="37460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32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326" y="342899"/>
            <a:ext cx="11301412" cy="632936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  <a:defRPr sz="2800"/>
            </a:pPr>
            <a:r>
              <a:rPr sz="3600" dirty="0">
                <a:latin typeface="Cambria" panose="02040503050406030204" pitchFamily="18" charset="0"/>
              </a:rPr>
              <a:t>Hermeneutics determines the methods, techniques, rules, or principles that will best serve in getting at the proper interpretation of any part of the Bible. </a:t>
            </a:r>
            <a:endParaRPr lang="en-US" sz="3600" dirty="0">
              <a:latin typeface="Cambria" panose="02040503050406030204" pitchFamily="18" charset="0"/>
            </a:endParaRPr>
          </a:p>
          <a:p>
            <a:pPr>
              <a:buFont typeface="Wingdings" pitchFamily="2" charset="2"/>
              <a:buChar char="q"/>
              <a:defRPr sz="2800"/>
            </a:pPr>
            <a:r>
              <a:rPr sz="3600" dirty="0">
                <a:latin typeface="Cambria" panose="02040503050406030204" pitchFamily="18" charset="0"/>
              </a:rPr>
              <a:t>Hermes was the Greek god who allegedly interpreted the message of the gods to mortals. </a:t>
            </a:r>
            <a:endParaRPr lang="en-US" sz="3600" dirty="0">
              <a:latin typeface="Cambria" panose="02040503050406030204" pitchFamily="18" charset="0"/>
            </a:endParaRPr>
          </a:p>
          <a:p>
            <a:pPr>
              <a:buFont typeface="Wingdings" pitchFamily="2" charset="2"/>
              <a:buChar char="q"/>
              <a:defRPr sz="2800"/>
            </a:pPr>
            <a:r>
              <a:rPr sz="3600" dirty="0">
                <a:latin typeface="Cambria" panose="02040503050406030204" pitchFamily="18" charset="0"/>
              </a:rPr>
              <a:t>The word </a:t>
            </a:r>
            <a:r>
              <a:rPr sz="3600" dirty="0" err="1">
                <a:latin typeface="Cambria" panose="02040503050406030204" pitchFamily="18" charset="0"/>
              </a:rPr>
              <a:t>hermeneuo</a:t>
            </a:r>
            <a:r>
              <a:rPr sz="3600" dirty="0">
                <a:latin typeface="Cambria" panose="02040503050406030204" pitchFamily="18" charset="0"/>
              </a:rPr>
              <a:t>, meaning "to explain, interpret", is the root word in Luke 24:27, where the compound term </a:t>
            </a:r>
            <a:r>
              <a:rPr sz="3600" dirty="0" err="1">
                <a:latin typeface="Cambria" panose="02040503050406030204" pitchFamily="18" charset="0"/>
              </a:rPr>
              <a:t>diermeneuo</a:t>
            </a:r>
            <a:r>
              <a:rPr sz="3600" dirty="0">
                <a:latin typeface="Cambria" panose="02040503050406030204" pitchFamily="18" charset="0"/>
              </a:rPr>
              <a:t> is found.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AFB39-D9F7-34B8-800C-A1730D9CD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98D938-3BAB-6D44-497A-B87087072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364331"/>
            <a:ext cx="10844213" cy="633418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  <a:defRPr sz="2800"/>
            </a:pPr>
            <a:r>
              <a:rPr lang="en-US" sz="4400" dirty="0">
                <a:latin typeface="Cambria" panose="02040503050406030204" pitchFamily="18" charset="0"/>
              </a:rPr>
              <a:t>Exegesis is the application of methods to the text to bring out the actual meaning. Exegesis and hermeneutics are closely related.</a:t>
            </a:r>
          </a:p>
          <a:p>
            <a:pPr>
              <a:buFont typeface="Wingdings" pitchFamily="2" charset="2"/>
              <a:buChar char="q"/>
              <a:defRPr sz="2800"/>
            </a:pPr>
            <a:r>
              <a:rPr lang="en-US" sz="4400" dirty="0">
                <a:latin typeface="Cambria" panose="02040503050406030204" pitchFamily="18" charset="0"/>
              </a:rPr>
              <a:t>Homiletics is the science/art of the preparation and delivery of sermons and lessons.</a:t>
            </a:r>
          </a:p>
        </p:txBody>
      </p:sp>
    </p:spTree>
    <p:extLst>
      <p:ext uri="{BB962C8B-B14F-4D97-AF65-F5344CB8AC3E}">
        <p14:creationId xmlns:p14="http://schemas.microsoft.com/office/powerpoint/2010/main" val="4169147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972EC-0F64-223B-6147-12CE68870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4C9FA9-BD93-EB3C-652C-0198B24280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083" y="164804"/>
            <a:ext cx="11115674" cy="6528391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q"/>
              <a:defRPr sz="2800"/>
            </a:pPr>
            <a:r>
              <a:rPr lang="en-US" sz="4000" dirty="0">
                <a:latin typeface="Cambria" panose="02040503050406030204" pitchFamily="18" charset="0"/>
              </a:rPr>
              <a:t>Observation (R. Mayhue, </a:t>
            </a:r>
            <a:r>
              <a:rPr lang="en-US" sz="4000" i="1" dirty="0">
                <a:latin typeface="Cambria" panose="02040503050406030204" pitchFamily="18" charset="0"/>
              </a:rPr>
              <a:t>How to interpret the bible for yourself, </a:t>
            </a:r>
            <a:r>
              <a:rPr lang="en-US" sz="4000" dirty="0">
                <a:latin typeface="Cambria" panose="02040503050406030204" pitchFamily="18" charset="0"/>
              </a:rPr>
              <a:t>48-50)</a:t>
            </a:r>
          </a:p>
          <a:p>
            <a:pPr>
              <a:defRPr sz="2800"/>
            </a:pPr>
            <a:r>
              <a:rPr lang="en-US" sz="4000" dirty="0">
                <a:latin typeface="Cambria" panose="02040503050406030204" pitchFamily="18" charset="0"/>
              </a:rPr>
              <a:t>Explanation. This has been called "the art of awareness". Probing deeply into the passage for the what, the who, the when, the why, the where, the how, and the so what.</a:t>
            </a:r>
          </a:p>
          <a:p>
            <a:pPr>
              <a:defRPr sz="2800"/>
            </a:pPr>
            <a:r>
              <a:rPr lang="en-US" sz="4000" dirty="0">
                <a:latin typeface="Cambria" panose="02040503050406030204" pitchFamily="18" charset="0"/>
              </a:rPr>
              <a:t>Types of Observation. There are different types of observation. You may have </a:t>
            </a:r>
            <a:r>
              <a:rPr lang="en-US" sz="4000" b="1" dirty="0">
                <a:latin typeface="Cambria" panose="02040503050406030204" pitchFamily="18" charset="0"/>
              </a:rPr>
              <a:t>natural observation…</a:t>
            </a:r>
          </a:p>
          <a:p>
            <a:pPr>
              <a:defRPr sz="2800"/>
            </a:pPr>
            <a:r>
              <a:rPr lang="en-US" sz="4000" dirty="0">
                <a:latin typeface="Cambria" panose="02040503050406030204" pitchFamily="18" charset="0"/>
              </a:rPr>
              <a:t>The second type of observation is </a:t>
            </a:r>
            <a:r>
              <a:rPr lang="en-US" sz="4000" b="1" dirty="0">
                <a:latin typeface="Cambria" panose="02040503050406030204" pitchFamily="18" charset="0"/>
              </a:rPr>
              <a:t>supernatural</a:t>
            </a:r>
            <a:r>
              <a:rPr lang="en-US" sz="4000" dirty="0">
                <a:latin typeface="Cambria" panose="02040503050406030204" pitchFamily="18" charset="0"/>
              </a:rPr>
              <a:t> (cf. Psalm 119:18; 1 Corinthians 2:12-16).</a:t>
            </a:r>
          </a:p>
          <a:p>
            <a:pPr>
              <a:buFont typeface="Wingdings" pitchFamily="2" charset="2"/>
              <a:buChar char="q"/>
              <a:defRPr sz="2800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071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5969C-4DB0-AF62-F41C-99CA2CFD5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5E8FBF-506B-1558-E359-CEB00CDA6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463" y="1"/>
            <a:ext cx="11708606" cy="660796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  <a:defRPr sz="2800"/>
            </a:pPr>
            <a:r>
              <a:rPr lang="en-US" sz="3200" dirty="0">
                <a:latin typeface="Cambria" panose="02040503050406030204" pitchFamily="18" charset="0"/>
              </a:rPr>
              <a:t>What to Observe (A Brief Summary)</a:t>
            </a:r>
          </a:p>
          <a:p>
            <a:pPr marL="0" indent="0">
              <a:buNone/>
              <a:defRPr sz="2800"/>
            </a:pPr>
            <a:r>
              <a:rPr lang="en-US" sz="3200" dirty="0">
                <a:latin typeface="Cambria" panose="02040503050406030204" pitchFamily="18" charset="0"/>
              </a:rPr>
              <a:t>a. Connecting words -- "and", "but", "therefore", "for", and others.</a:t>
            </a:r>
          </a:p>
          <a:p>
            <a:pPr marL="0" indent="0">
              <a:buNone/>
              <a:defRPr sz="2800"/>
            </a:pPr>
            <a:r>
              <a:rPr lang="en-US" sz="3200" dirty="0">
                <a:latin typeface="Cambria" panose="02040503050406030204" pitchFamily="18" charset="0"/>
              </a:rPr>
              <a:t>b. Verbs -- Note the tense, voice, whether singular or plural, and look up the verb in the lexicon so that you can observe its meaning.</a:t>
            </a:r>
          </a:p>
          <a:p>
            <a:pPr marL="0" indent="0">
              <a:buNone/>
              <a:defRPr sz="2800"/>
            </a:pPr>
            <a:r>
              <a:rPr lang="en-US" sz="3200" dirty="0">
                <a:latin typeface="Cambria" panose="02040503050406030204" pitchFamily="18" charset="0"/>
              </a:rPr>
              <a:t>c. Patterns in context -- Look for similar verb forms in the passage, such as the five participles strung out in Ephesians 5:19-21.</a:t>
            </a:r>
          </a:p>
          <a:p>
            <a:pPr marL="0" indent="0">
              <a:buNone/>
              <a:defRPr sz="2800"/>
            </a:pPr>
            <a:r>
              <a:rPr lang="en-US" sz="3200" dirty="0">
                <a:latin typeface="Cambria" panose="02040503050406030204" pitchFamily="18" charset="0"/>
              </a:rPr>
              <a:t>d. Repeated words – </a:t>
            </a:r>
          </a:p>
          <a:p>
            <a:pPr marL="0" indent="0">
              <a:buNone/>
              <a:defRPr sz="2800"/>
            </a:pPr>
            <a:r>
              <a:rPr lang="en-US" sz="3200" dirty="0">
                <a:latin typeface="Cambria" panose="02040503050406030204" pitchFamily="18" charset="0"/>
              </a:rPr>
              <a:t>e. Words a given writer tends to use -- Matthew is the only gospel writer who uses the phrase "the kingdom of heaven".</a:t>
            </a:r>
          </a:p>
        </p:txBody>
      </p:sp>
    </p:spTree>
    <p:extLst>
      <p:ext uri="{BB962C8B-B14F-4D97-AF65-F5344CB8AC3E}">
        <p14:creationId xmlns:p14="http://schemas.microsoft.com/office/powerpoint/2010/main" val="2970353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D2D53-9237-8B74-7E86-93969D723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6D29A-4DC1-4356-EC60-B59D9BD64E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738" y="1"/>
            <a:ext cx="11794331" cy="6402609"/>
          </a:xfrm>
        </p:spPr>
        <p:txBody>
          <a:bodyPr>
            <a:noAutofit/>
          </a:bodyPr>
          <a:lstStyle/>
          <a:p>
            <a:pPr>
              <a:defRPr sz="2800"/>
            </a:pPr>
            <a:r>
              <a:rPr lang="en-US" sz="3600" dirty="0">
                <a:latin typeface="Cambria" panose="02040503050406030204" pitchFamily="18" charset="0"/>
              </a:rPr>
              <a:t>f. Contrasts, Comparisons, Commands, Exhortations, Definite articles or lack of them, Adjectives, Genitives --Revelation 1:1, "the revelation of Jesus Christ."</a:t>
            </a:r>
          </a:p>
          <a:p>
            <a:pPr>
              <a:defRPr sz="2800"/>
            </a:pPr>
            <a:r>
              <a:rPr lang="en-US" sz="3600" dirty="0">
                <a:latin typeface="Cambria" panose="02040503050406030204" pitchFamily="18" charset="0"/>
              </a:rPr>
              <a:t>G. Relation of the verse to the section it is in</a:t>
            </a:r>
          </a:p>
          <a:p>
            <a:pPr>
              <a:defRPr sz="2800"/>
            </a:pPr>
            <a:r>
              <a:rPr lang="en-US" sz="3600" dirty="0">
                <a:latin typeface="Cambria" panose="02040503050406030204" pitchFamily="18" charset="0"/>
              </a:rPr>
              <a:t>H. What the verse does not say that may be important</a:t>
            </a:r>
          </a:p>
          <a:p>
            <a:pPr>
              <a:defRPr sz="2800"/>
            </a:pPr>
            <a:r>
              <a:rPr lang="en-US" sz="3600" dirty="0">
                <a:latin typeface="Cambria" panose="02040503050406030204" pitchFamily="18" charset="0"/>
              </a:rPr>
              <a:t>I. Whether the verse uses a phrase that may be synonymous with some other phrase—may "filled with (by) the Spirit" in Ephesians mean the same thing as "strengthened with might by His Spirit"?</a:t>
            </a:r>
          </a:p>
        </p:txBody>
      </p:sp>
    </p:spTree>
    <p:extLst>
      <p:ext uri="{BB962C8B-B14F-4D97-AF65-F5344CB8AC3E}">
        <p14:creationId xmlns:p14="http://schemas.microsoft.com/office/powerpoint/2010/main" val="1307446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3B399-3A45-2B1C-BECC-75AB61B51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0822F-42E9-8823-9579-053E6DEB8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899" y="0"/>
            <a:ext cx="11630025" cy="6858000"/>
          </a:xfrm>
        </p:spPr>
        <p:txBody>
          <a:bodyPr>
            <a:noAutofit/>
          </a:bodyPr>
          <a:lstStyle/>
          <a:p>
            <a:pPr marL="0" indent="0">
              <a:buNone/>
              <a:defRPr sz="2800"/>
            </a:pPr>
            <a:r>
              <a:rPr lang="en-US" sz="3600" dirty="0">
                <a:latin typeface="Cambria" panose="02040503050406030204" pitchFamily="18" charset="0"/>
              </a:rPr>
              <a:t>What the many separate details of a context or verse show.</a:t>
            </a:r>
          </a:p>
          <a:p>
            <a:pPr>
              <a:defRPr sz="2800"/>
            </a:pPr>
            <a:r>
              <a:rPr lang="en-US" sz="3600" dirty="0">
                <a:latin typeface="Cambria" panose="02040503050406030204" pitchFamily="18" charset="0"/>
              </a:rPr>
              <a:t>The filling of the Spirit in Ephesians 5:18 fits under the larger theme of the believer's walk (4:1, 17; 5:1, 8, 15)</a:t>
            </a:r>
          </a:p>
          <a:p>
            <a:pPr>
              <a:buFont typeface="Wingdings" pitchFamily="2" charset="2"/>
              <a:buChar char="q"/>
              <a:defRPr sz="2800"/>
            </a:pPr>
            <a:r>
              <a:rPr lang="en-US" sz="3600" dirty="0">
                <a:latin typeface="Cambria" panose="02040503050406030204" pitchFamily="18" charset="0"/>
              </a:rPr>
              <a:t>Evidence of the writer's own passion, feeling, heartbeat, and goals, or his anger, disappointment, etc.</a:t>
            </a:r>
          </a:p>
          <a:p>
            <a:pPr>
              <a:buFont typeface="Wingdings" pitchFamily="2" charset="2"/>
              <a:buChar char="q"/>
              <a:defRPr sz="2800"/>
            </a:pPr>
            <a:r>
              <a:rPr lang="en-US" sz="3600" dirty="0">
                <a:latin typeface="Cambria" panose="02040503050406030204" pitchFamily="18" charset="0"/>
              </a:rPr>
              <a:t>Words that need historical data, which commentaries, lexicons, dictionaries, and encyclopedias may furnish to us—Bel and Nebo in Isaiah</a:t>
            </a:r>
          </a:p>
        </p:txBody>
      </p:sp>
    </p:spTree>
    <p:extLst>
      <p:ext uri="{BB962C8B-B14F-4D97-AF65-F5344CB8AC3E}">
        <p14:creationId xmlns:p14="http://schemas.microsoft.com/office/powerpoint/2010/main" val="673550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C89A27-229C-35CA-6F7D-0EAE2A9BD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AD10F-68B5-DBA8-F460-87A2DE42F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606" y="0"/>
            <a:ext cx="11615738" cy="6709144"/>
          </a:xfrm>
        </p:spPr>
        <p:txBody>
          <a:bodyPr>
            <a:noAutofit/>
          </a:bodyPr>
          <a:lstStyle/>
          <a:p>
            <a:pPr>
              <a:defRPr sz="2800"/>
            </a:pPr>
            <a:r>
              <a:rPr lang="en-US" sz="3000" dirty="0">
                <a:latin typeface="Cambria" panose="02040503050406030204" pitchFamily="18" charset="0"/>
              </a:rPr>
              <a:t>References to </a:t>
            </a:r>
            <a:r>
              <a:rPr lang="en-US" sz="3000" b="1" dirty="0">
                <a:latin typeface="Cambria" panose="02040503050406030204" pitchFamily="18" charset="0"/>
              </a:rPr>
              <a:t>geography</a:t>
            </a:r>
            <a:r>
              <a:rPr lang="en-US" sz="3000" dirty="0">
                <a:latin typeface="Cambria" panose="02040503050406030204" pitchFamily="18" charset="0"/>
              </a:rPr>
              <a:t> -- locale, distance, terrain, climate, vegetation, etc.</a:t>
            </a:r>
          </a:p>
          <a:p>
            <a:pPr>
              <a:defRPr sz="2800"/>
            </a:pPr>
            <a:r>
              <a:rPr lang="en-US" sz="3000" dirty="0">
                <a:latin typeface="Cambria" panose="02040503050406030204" pitchFamily="18" charset="0"/>
              </a:rPr>
              <a:t>References to </a:t>
            </a:r>
            <a:r>
              <a:rPr lang="en-US" sz="3000" b="1" dirty="0">
                <a:latin typeface="Cambria" panose="02040503050406030204" pitchFamily="18" charset="0"/>
              </a:rPr>
              <a:t>chronology</a:t>
            </a:r>
            <a:r>
              <a:rPr lang="en-US" sz="3000" dirty="0">
                <a:latin typeface="Cambria" panose="02040503050406030204" pitchFamily="18" charset="0"/>
              </a:rPr>
              <a:t> -- For example, days in Genesis 1, judges' years in the book of Judges, and certain references to timing of events in Acts 15 and Galatians 2, etc.</a:t>
            </a:r>
          </a:p>
          <a:p>
            <a:pPr>
              <a:defRPr sz="2800"/>
            </a:pPr>
            <a:r>
              <a:rPr lang="en-US" sz="3000" dirty="0">
                <a:latin typeface="Cambria" panose="02040503050406030204" pitchFamily="18" charset="0"/>
              </a:rPr>
              <a:t>How much </a:t>
            </a:r>
            <a:r>
              <a:rPr lang="en-US" sz="3000" b="1" dirty="0">
                <a:latin typeface="Cambria" panose="02040503050406030204" pitchFamily="18" charset="0"/>
              </a:rPr>
              <a:t>space</a:t>
            </a:r>
            <a:r>
              <a:rPr lang="en-US" sz="3000" dirty="0">
                <a:latin typeface="Cambria" panose="02040503050406030204" pitchFamily="18" charset="0"/>
              </a:rPr>
              <a:t> a writer devotes to a given subject or facet in comparison to what he gives to other aspects of the picture -- For example, two chapters describe the creation, but over fourteen chapters are devoted to Abraham's career.</a:t>
            </a:r>
          </a:p>
          <a:p>
            <a:pPr>
              <a:defRPr sz="2800"/>
            </a:pPr>
            <a:r>
              <a:rPr lang="en-US" sz="3000" dirty="0">
                <a:latin typeface="Cambria" panose="02040503050406030204" pitchFamily="18" charset="0"/>
              </a:rPr>
              <a:t>Features of a writer's </a:t>
            </a:r>
            <a:r>
              <a:rPr lang="en-US" sz="3000" b="1" dirty="0">
                <a:latin typeface="Cambria" panose="02040503050406030204" pitchFamily="18" charset="0"/>
              </a:rPr>
              <a:t>style</a:t>
            </a:r>
            <a:r>
              <a:rPr lang="en-US" sz="3000" dirty="0">
                <a:latin typeface="Cambria" panose="02040503050406030204" pitchFamily="18" charset="0"/>
              </a:rPr>
              <a:t> -- For example, Paul uses long sentences, as in Ephesians 1:3-14, and Psalm 119 is written in sections beginning with each letter of the Hebrew alphabet.</a:t>
            </a:r>
          </a:p>
        </p:txBody>
      </p:sp>
    </p:spTree>
    <p:extLst>
      <p:ext uri="{BB962C8B-B14F-4D97-AF65-F5344CB8AC3E}">
        <p14:creationId xmlns:p14="http://schemas.microsoft.com/office/powerpoint/2010/main" val="3848555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5819" y="148856"/>
            <a:ext cx="10644187" cy="6549656"/>
          </a:xfrm>
        </p:spPr>
        <p:txBody>
          <a:bodyPr>
            <a:noAutofit/>
          </a:bodyPr>
          <a:lstStyle/>
          <a:p>
            <a:pPr marL="0" indent="0">
              <a:buNone/>
              <a:defRPr sz="2800"/>
            </a:pPr>
            <a:r>
              <a:rPr sz="3600" dirty="0">
                <a:latin typeface="Cambria" panose="02040503050406030204" pitchFamily="18" charset="0"/>
              </a:rPr>
              <a:t>NECESSITY OF LITERAL INTERPRETATION (Mayhue, 135-41)</a:t>
            </a:r>
          </a:p>
          <a:p>
            <a:pPr>
              <a:defRPr sz="2800"/>
            </a:pPr>
            <a:r>
              <a:rPr sz="3600" dirty="0">
                <a:latin typeface="Cambria" panose="02040503050406030204" pitchFamily="18" charset="0"/>
              </a:rPr>
              <a:t>The method can be called the historical, grammatical, or historical-grammatical method; it can also be called the literal method. </a:t>
            </a:r>
          </a:p>
          <a:p>
            <a:pPr>
              <a:defRPr sz="2800"/>
            </a:pPr>
            <a:r>
              <a:rPr sz="3600" dirty="0">
                <a:latin typeface="Cambria" panose="02040503050406030204" pitchFamily="18" charset="0"/>
              </a:rPr>
              <a:t>We secure the natural, usual, customary sense of the terms, i.e. the ordinary idea the terms have in that culture, or the most sensible meaning that is natural (119).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{BB26CD41-9761-2049-83B4-E23E812A0816}tf10001063</Template>
  <TotalTime>3725</TotalTime>
  <Words>1463</Words>
  <Application>Microsoft Macintosh PowerPoint</Application>
  <PresentationFormat>Widescreen</PresentationFormat>
  <Paragraphs>84</Paragraphs>
  <Slides>19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Cambria</vt:lpstr>
      <vt:lpstr>Century Gothic</vt:lpstr>
      <vt:lpstr>Wingdings</vt:lpstr>
      <vt:lpstr>Mesh</vt:lpstr>
      <vt:lpstr>GCC Sundays in July principles for understanding and applying the scriptures July 19th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Implication &amp; Application in Expository Preaching</dc:title>
  <dc:creator>Carl Hargrove</dc:creator>
  <cp:lastModifiedBy>Carl Hargrove</cp:lastModifiedBy>
  <cp:revision>36</cp:revision>
  <dcterms:created xsi:type="dcterms:W3CDTF">2018-01-25T20:29:56Z</dcterms:created>
  <dcterms:modified xsi:type="dcterms:W3CDTF">2026-07-26T13:42:20Z</dcterms:modified>
</cp:coreProperties>
</file>