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0" r:id="rId2"/>
    <p:sldId id="261" r:id="rId3"/>
    <p:sldId id="274" r:id="rId4"/>
    <p:sldId id="289" r:id="rId5"/>
    <p:sldId id="290" r:id="rId6"/>
    <p:sldId id="291" r:id="rId7"/>
    <p:sldId id="285"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0202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85618" autoAdjust="0"/>
  </p:normalViewPr>
  <p:slideViewPr>
    <p:cSldViewPr snapToGrid="0">
      <p:cViewPr varScale="1">
        <p:scale>
          <a:sx n="55" d="100"/>
          <a:sy n="55" d="100"/>
        </p:scale>
        <p:origin x="28" y="30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B9EBD73-3BDC-401B-9A5F-D2E8C9A88337}" type="datetimeFigureOut">
              <a:rPr lang="en-US" smtClean="0"/>
              <a:t>1/21/2026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A05AA5C-AB0C-4C7E-8040-897E48E81949}" type="slidenum">
              <a:rPr lang="en-US" smtClean="0"/>
              <a:t>‹#›</a:t>
            </a:fld>
            <a:endParaRPr lang="en-US"/>
          </a:p>
        </p:txBody>
      </p:sp>
    </p:spTree>
    <p:extLst>
      <p:ext uri="{BB962C8B-B14F-4D97-AF65-F5344CB8AC3E}">
        <p14:creationId xmlns:p14="http://schemas.microsoft.com/office/powerpoint/2010/main" val="2923743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05AA5C-AB0C-4C7E-8040-897E48E81949}" type="slidenum">
              <a:rPr lang="en-US" smtClean="0"/>
              <a:t>1</a:t>
            </a:fld>
            <a:endParaRPr lang="en-US"/>
          </a:p>
        </p:txBody>
      </p:sp>
    </p:spTree>
    <p:extLst>
      <p:ext uri="{BB962C8B-B14F-4D97-AF65-F5344CB8AC3E}">
        <p14:creationId xmlns:p14="http://schemas.microsoft.com/office/powerpoint/2010/main" val="482977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05AA5C-AB0C-4C7E-8040-897E48E81949}" type="slidenum">
              <a:rPr lang="en-US" smtClean="0"/>
              <a:t>2</a:t>
            </a:fld>
            <a:endParaRPr lang="en-US"/>
          </a:p>
        </p:txBody>
      </p:sp>
    </p:spTree>
    <p:extLst>
      <p:ext uri="{BB962C8B-B14F-4D97-AF65-F5344CB8AC3E}">
        <p14:creationId xmlns:p14="http://schemas.microsoft.com/office/powerpoint/2010/main" val="1467765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05AA5C-AB0C-4C7E-8040-897E48E81949}" type="slidenum">
              <a:rPr lang="en-US" smtClean="0"/>
              <a:t>3</a:t>
            </a:fld>
            <a:endParaRPr lang="en-US"/>
          </a:p>
        </p:txBody>
      </p:sp>
    </p:spTree>
    <p:extLst>
      <p:ext uri="{BB962C8B-B14F-4D97-AF65-F5344CB8AC3E}">
        <p14:creationId xmlns:p14="http://schemas.microsoft.com/office/powerpoint/2010/main" val="1054542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05AA5C-AB0C-4C7E-8040-897E48E81949}" type="slidenum">
              <a:rPr lang="en-US" smtClean="0"/>
              <a:t>4</a:t>
            </a:fld>
            <a:endParaRPr lang="en-US"/>
          </a:p>
        </p:txBody>
      </p:sp>
    </p:spTree>
    <p:extLst>
      <p:ext uri="{BB962C8B-B14F-4D97-AF65-F5344CB8AC3E}">
        <p14:creationId xmlns:p14="http://schemas.microsoft.com/office/powerpoint/2010/main" val="989049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0472D-8AC5-9C00-7521-E9D588F21A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E8174-EFDA-7702-C118-57A61BCDF5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5A601F-D4DE-FCA3-D10E-F780CD8039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162FD5-D066-267A-FCE0-EBBB72FD0CD0}"/>
              </a:ext>
            </a:extLst>
          </p:cNvPr>
          <p:cNvSpPr>
            <a:spLocks noGrp="1"/>
          </p:cNvSpPr>
          <p:nvPr>
            <p:ph type="sldNum" sz="quarter" idx="5"/>
          </p:nvPr>
        </p:nvSpPr>
        <p:spPr/>
        <p:txBody>
          <a:bodyPr/>
          <a:lstStyle/>
          <a:p>
            <a:fld id="{1A05AA5C-AB0C-4C7E-8040-897E48E81949}" type="slidenum">
              <a:rPr lang="en-US" smtClean="0"/>
              <a:t>5</a:t>
            </a:fld>
            <a:endParaRPr lang="en-US"/>
          </a:p>
        </p:txBody>
      </p:sp>
    </p:spTree>
    <p:extLst>
      <p:ext uri="{BB962C8B-B14F-4D97-AF65-F5344CB8AC3E}">
        <p14:creationId xmlns:p14="http://schemas.microsoft.com/office/powerpoint/2010/main" val="122578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A91FD-0D6C-FFA8-79DA-72AB879916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D33079-51DB-328A-9B43-855689AAE3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9D3A48-400A-BA19-91A0-404B2CED69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C9B677-A192-2C08-C899-B0497B30945C}"/>
              </a:ext>
            </a:extLst>
          </p:cNvPr>
          <p:cNvSpPr>
            <a:spLocks noGrp="1"/>
          </p:cNvSpPr>
          <p:nvPr>
            <p:ph type="sldNum" sz="quarter" idx="5"/>
          </p:nvPr>
        </p:nvSpPr>
        <p:spPr/>
        <p:txBody>
          <a:bodyPr/>
          <a:lstStyle/>
          <a:p>
            <a:fld id="{1A05AA5C-AB0C-4C7E-8040-897E48E81949}" type="slidenum">
              <a:rPr lang="en-US" smtClean="0"/>
              <a:t>6</a:t>
            </a:fld>
            <a:endParaRPr lang="en-US"/>
          </a:p>
        </p:txBody>
      </p:sp>
    </p:spTree>
    <p:extLst>
      <p:ext uri="{BB962C8B-B14F-4D97-AF65-F5344CB8AC3E}">
        <p14:creationId xmlns:p14="http://schemas.microsoft.com/office/powerpoint/2010/main" val="3015925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05AA5C-AB0C-4C7E-8040-897E48E81949}" type="slidenum">
              <a:rPr lang="en-US" smtClean="0"/>
              <a:t>7</a:t>
            </a:fld>
            <a:endParaRPr lang="en-US"/>
          </a:p>
        </p:txBody>
      </p:sp>
    </p:spTree>
    <p:extLst>
      <p:ext uri="{BB962C8B-B14F-4D97-AF65-F5344CB8AC3E}">
        <p14:creationId xmlns:p14="http://schemas.microsoft.com/office/powerpoint/2010/main" val="2169345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5CAFA-CA6F-C179-A4F4-B026F27BAC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9726A5-1950-2295-1E49-4655951D04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82D935-DAA0-F63D-6ED5-1F540C05989B}"/>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5" name="Footer Placeholder 4">
            <a:extLst>
              <a:ext uri="{FF2B5EF4-FFF2-40B4-BE49-F238E27FC236}">
                <a16:creationId xmlns:a16="http://schemas.microsoft.com/office/drawing/2014/main" id="{9D53DE22-4872-3959-9951-BFC2C65367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C29FD-0C51-542D-650C-325A622FB3A1}"/>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2720036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668FA-287D-991C-AD3A-FA780F40BC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3CF759-55BE-A85D-DAAB-5094747B9B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710EE0-1D43-C0DA-A7F7-C53E517AC15E}"/>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5" name="Footer Placeholder 4">
            <a:extLst>
              <a:ext uri="{FF2B5EF4-FFF2-40B4-BE49-F238E27FC236}">
                <a16:creationId xmlns:a16="http://schemas.microsoft.com/office/drawing/2014/main" id="{954FF7EF-5AB1-D879-0E45-702DA4FBB6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5EB6C7-F71D-EC00-7C76-F092A2B34294}"/>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2244166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142F50-808D-5A90-65F8-FE6EB5B7FBA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56F02C0-B5F3-05BE-462D-2C4F1A5D93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3B6180-A00A-DE0B-A34F-05AE97A3414C}"/>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5" name="Footer Placeholder 4">
            <a:extLst>
              <a:ext uri="{FF2B5EF4-FFF2-40B4-BE49-F238E27FC236}">
                <a16:creationId xmlns:a16="http://schemas.microsoft.com/office/drawing/2014/main" id="{56384ADB-5AAD-C8B3-A929-3CCC28FE25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AF1F52-F3D4-63A6-1CF9-FE77C27BC930}"/>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2029319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01467-D28A-091E-09A8-525FC4F926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591C77-A1B1-1E30-F7B4-C0993ADB70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FEEF06-ECA3-FE52-A870-FEA0DCFCE7CA}"/>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5" name="Footer Placeholder 4">
            <a:extLst>
              <a:ext uri="{FF2B5EF4-FFF2-40B4-BE49-F238E27FC236}">
                <a16:creationId xmlns:a16="http://schemas.microsoft.com/office/drawing/2014/main" id="{076D2E83-6ACA-4C28-6E75-A9B4896C98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976240-EEF8-192A-4EB2-5CE7283410AD}"/>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1888390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316B4-D27D-6490-4C90-83C2BF5A9D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52E932-E291-0F4F-ECFF-EA33962779D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CE502B-5A94-35F6-1988-8185DE80AB9B}"/>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5" name="Footer Placeholder 4">
            <a:extLst>
              <a:ext uri="{FF2B5EF4-FFF2-40B4-BE49-F238E27FC236}">
                <a16:creationId xmlns:a16="http://schemas.microsoft.com/office/drawing/2014/main" id="{86922FEE-CCD2-8949-43C1-87337339BF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C87F8F-0CC1-7041-8CD8-6BF42D407E20}"/>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1525107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DBF4B-6255-9987-FBEF-A4A13E42DD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656C08-1C61-145F-1D52-9D4ABCE0B6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D7857-5247-EFA4-4AB3-24E9F38C89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3D5F02F-B161-5EA7-1617-0588028165CD}"/>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6" name="Footer Placeholder 5">
            <a:extLst>
              <a:ext uri="{FF2B5EF4-FFF2-40B4-BE49-F238E27FC236}">
                <a16:creationId xmlns:a16="http://schemas.microsoft.com/office/drawing/2014/main" id="{F9569765-2117-7AEC-87A0-4163AD9924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784FC0-D77F-B750-C3BF-7094D051208C}"/>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2609484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4C0F-AD65-24F1-9952-54E2A75D19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2851F1-FFB1-5A73-4E08-A55CE4A61C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72CB80-BA95-3640-029A-9A5C2A9610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7F1AFF-BC52-F406-DFC6-306850F786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8A2527E-C3CA-EE8F-8F6A-FDFAA94CAE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D6B878-FC7D-807D-1EE6-91A1C2C67611}"/>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8" name="Footer Placeholder 7">
            <a:extLst>
              <a:ext uri="{FF2B5EF4-FFF2-40B4-BE49-F238E27FC236}">
                <a16:creationId xmlns:a16="http://schemas.microsoft.com/office/drawing/2014/main" id="{8FC8AD5B-12E5-958C-E934-572FE7F070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E7F70B-644C-5437-34A4-E9D37EEB002A}"/>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176799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C2DF5-1687-6BCB-430E-90848844F4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E784C5-3D0E-AC6C-B6E7-9FA13692657D}"/>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4" name="Footer Placeholder 3">
            <a:extLst>
              <a:ext uri="{FF2B5EF4-FFF2-40B4-BE49-F238E27FC236}">
                <a16:creationId xmlns:a16="http://schemas.microsoft.com/office/drawing/2014/main" id="{5E8260CA-2783-99AC-5668-8A6B872D58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CFC412-1581-81FC-E86E-137D3438EF12}"/>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2676692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16783B-A732-9A50-0DF4-43F53EC9FDCD}"/>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3" name="Footer Placeholder 2">
            <a:extLst>
              <a:ext uri="{FF2B5EF4-FFF2-40B4-BE49-F238E27FC236}">
                <a16:creationId xmlns:a16="http://schemas.microsoft.com/office/drawing/2014/main" id="{B7864713-C6E4-06B6-7FE9-3F9B97F203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B30906E-7636-BCD8-9160-5A1DD38B22BC}"/>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2404488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894C3-80E0-C9E4-E0A7-64EE6962A7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16B419-8B46-6F77-6F6C-FACED3E607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D5D4DC-3201-CF69-AA57-111E129CAD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47ACD-F77C-B4CB-CABF-945E9D58EF01}"/>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6" name="Footer Placeholder 5">
            <a:extLst>
              <a:ext uri="{FF2B5EF4-FFF2-40B4-BE49-F238E27FC236}">
                <a16:creationId xmlns:a16="http://schemas.microsoft.com/office/drawing/2014/main" id="{BBF44054-B914-E7FC-3904-3E37A126C5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199231-D084-F227-EE5E-07ABA01BE3B3}"/>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164539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6C452-306C-8132-F842-7D83775AE1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A1E393-D5D3-E253-EE9C-C124608994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7E2047-0E61-5CBC-2FCD-63C116E611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83004B-F954-CE9A-8A9C-54EB490830FB}"/>
              </a:ext>
            </a:extLst>
          </p:cNvPr>
          <p:cNvSpPr>
            <a:spLocks noGrp="1"/>
          </p:cNvSpPr>
          <p:nvPr>
            <p:ph type="dt" sz="half" idx="10"/>
          </p:nvPr>
        </p:nvSpPr>
        <p:spPr/>
        <p:txBody>
          <a:bodyPr/>
          <a:lstStyle/>
          <a:p>
            <a:fld id="{E98ADD39-E6FA-4D61-856B-A3F0E2A2000A}" type="datetimeFigureOut">
              <a:rPr lang="en-US" smtClean="0"/>
              <a:t>1/21/2026</a:t>
            </a:fld>
            <a:endParaRPr lang="en-US"/>
          </a:p>
        </p:txBody>
      </p:sp>
      <p:sp>
        <p:nvSpPr>
          <p:cNvPr id="6" name="Footer Placeholder 5">
            <a:extLst>
              <a:ext uri="{FF2B5EF4-FFF2-40B4-BE49-F238E27FC236}">
                <a16:creationId xmlns:a16="http://schemas.microsoft.com/office/drawing/2014/main" id="{424F2821-9CFA-3147-D8A3-F094A9397E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0278F2-D904-6AA9-C264-59D37C4A64C4}"/>
              </a:ext>
            </a:extLst>
          </p:cNvPr>
          <p:cNvSpPr>
            <a:spLocks noGrp="1"/>
          </p:cNvSpPr>
          <p:nvPr>
            <p:ph type="sldNum" sz="quarter" idx="12"/>
          </p:nvPr>
        </p:nvSpPr>
        <p:spPr/>
        <p:txBody>
          <a:bodyPr/>
          <a:lstStyle/>
          <a:p>
            <a:fld id="{320305D5-800B-44A1-92BE-20F9AED5146F}" type="slidenum">
              <a:rPr lang="en-US" smtClean="0"/>
              <a:t>‹#›</a:t>
            </a:fld>
            <a:endParaRPr lang="en-US"/>
          </a:p>
        </p:txBody>
      </p:sp>
    </p:spTree>
    <p:extLst>
      <p:ext uri="{BB962C8B-B14F-4D97-AF65-F5344CB8AC3E}">
        <p14:creationId xmlns:p14="http://schemas.microsoft.com/office/powerpoint/2010/main" val="3792701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FBE651-DFCF-89A8-6B0E-4E67E7FC47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19F55C0-03F9-2564-2FF9-C09D7E089D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D24120-D820-F66C-B0E3-D2FF7FBF5C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8ADD39-E6FA-4D61-856B-A3F0E2A2000A}" type="datetimeFigureOut">
              <a:rPr lang="en-US" smtClean="0"/>
              <a:t>1/21/2026</a:t>
            </a:fld>
            <a:endParaRPr lang="en-US"/>
          </a:p>
        </p:txBody>
      </p:sp>
      <p:sp>
        <p:nvSpPr>
          <p:cNvPr id="5" name="Footer Placeholder 4">
            <a:extLst>
              <a:ext uri="{FF2B5EF4-FFF2-40B4-BE49-F238E27FC236}">
                <a16:creationId xmlns:a16="http://schemas.microsoft.com/office/drawing/2014/main" id="{AE24F5D6-5835-0AD1-ED9C-CA7C3EFF91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C978B0C-8EFF-499C-0EE3-9440B16789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20305D5-800B-44A1-92BE-20F9AED5146F}" type="slidenum">
              <a:rPr lang="en-US" smtClean="0"/>
              <a:t>‹#›</a:t>
            </a:fld>
            <a:endParaRPr lang="en-US"/>
          </a:p>
        </p:txBody>
      </p:sp>
    </p:spTree>
    <p:extLst>
      <p:ext uri="{BB962C8B-B14F-4D97-AF65-F5344CB8AC3E}">
        <p14:creationId xmlns:p14="http://schemas.microsoft.com/office/powerpoint/2010/main" val="1886405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D09E29-A6E4-670A-EC93-A56DB10D9684}"/>
            </a:ext>
          </a:extLst>
        </p:cNvPr>
        <p:cNvGrpSpPr/>
        <p:nvPr/>
      </p:nvGrpSpPr>
      <p:grpSpPr>
        <a:xfrm>
          <a:off x="0" y="0"/>
          <a:ext cx="0" cy="0"/>
          <a:chOff x="0" y="0"/>
          <a:chExt cx="0" cy="0"/>
        </a:xfrm>
      </p:grpSpPr>
      <p:sp>
        <p:nvSpPr>
          <p:cNvPr id="5134" name="Rectangle 5133">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122" name="Picture 2" descr="Page 4 | Roman Columns Images - Free Download on Freepik">
            <a:extLst>
              <a:ext uri="{FF2B5EF4-FFF2-40B4-BE49-F238E27FC236}">
                <a16:creationId xmlns:a16="http://schemas.microsoft.com/office/drawing/2014/main" id="{7F8AE723-72FF-DE84-D24C-AA721CE287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9546" b="5884"/>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A74FBF3-F727-E910-2270-2EB5965CA674}"/>
              </a:ext>
            </a:extLst>
          </p:cNvPr>
          <p:cNvSpPr txBox="1"/>
          <p:nvPr/>
        </p:nvSpPr>
        <p:spPr>
          <a:xfrm>
            <a:off x="2903456" y="1989056"/>
            <a:ext cx="9447276" cy="2616101"/>
          </a:xfrm>
          <a:prstGeom prst="rect">
            <a:avLst/>
          </a:prstGeom>
          <a:solidFill>
            <a:schemeClr val="accent2">
              <a:lumMod val="20000"/>
              <a:lumOff val="80000"/>
              <a:alpha val="42000"/>
            </a:schemeClr>
          </a:solidFill>
        </p:spPr>
        <p:txBody>
          <a:bodyPr wrap="square" rtlCol="0">
            <a:spAutoFit/>
          </a:bodyPr>
          <a:lstStyle/>
          <a:p>
            <a:r>
              <a:rPr lang="en-US" sz="6000" b="1" dirty="0">
                <a:latin typeface="Castellar" panose="020A0402060406010301" pitchFamily="18" charset="0"/>
                <a:ea typeface="Calibri" panose="020F0502020204030204" pitchFamily="34" charset="0"/>
                <a:cs typeface="Calibri" panose="020F0502020204030204" pitchFamily="34" charset="0"/>
              </a:rPr>
              <a:t>The Pillars of Marriage:</a:t>
            </a:r>
            <a:r>
              <a:rPr lang="en-US" sz="5400" b="1" dirty="0">
                <a:latin typeface="Castellar" panose="020A0402060406010301" pitchFamily="18" charset="0"/>
                <a:ea typeface="Calibri" panose="020F0502020204030204" pitchFamily="34" charset="0"/>
                <a:cs typeface="Calibri" panose="020F0502020204030204" pitchFamily="34" charset="0"/>
              </a:rPr>
              <a:t> </a:t>
            </a:r>
          </a:p>
          <a:p>
            <a:r>
              <a:rPr lang="en-US" sz="4400" b="1" dirty="0">
                <a:latin typeface="Castellar" panose="020A0402060406010301" pitchFamily="18" charset="0"/>
                <a:ea typeface="Calibri" panose="020F0502020204030204" pitchFamily="34" charset="0"/>
                <a:cs typeface="Calibri" panose="020F0502020204030204" pitchFamily="34" charset="0"/>
              </a:rPr>
              <a:t>Pillar 3—combination</a:t>
            </a:r>
          </a:p>
        </p:txBody>
      </p:sp>
      <p:sp>
        <p:nvSpPr>
          <p:cNvPr id="4" name="TextBox 3">
            <a:extLst>
              <a:ext uri="{FF2B5EF4-FFF2-40B4-BE49-F238E27FC236}">
                <a16:creationId xmlns:a16="http://schemas.microsoft.com/office/drawing/2014/main" id="{8EB9E925-AA6D-FB55-49F8-CB79AB34A056}"/>
              </a:ext>
            </a:extLst>
          </p:cNvPr>
          <p:cNvSpPr txBox="1"/>
          <p:nvPr/>
        </p:nvSpPr>
        <p:spPr>
          <a:xfrm>
            <a:off x="5205845" y="6092992"/>
            <a:ext cx="6984630" cy="769441"/>
          </a:xfrm>
          <a:prstGeom prst="rect">
            <a:avLst/>
          </a:prstGeom>
          <a:solidFill>
            <a:schemeClr val="accent2">
              <a:lumMod val="20000"/>
              <a:lumOff val="80000"/>
              <a:alpha val="42000"/>
            </a:schemeClr>
          </a:solidFill>
        </p:spPr>
        <p:txBody>
          <a:bodyPr wrap="square" rtlCol="0">
            <a:spAutoFit/>
          </a:bodyPr>
          <a:lstStyle/>
          <a:p>
            <a:r>
              <a:rPr lang="en-US" sz="2200" b="1" dirty="0">
                <a:latin typeface="Castellar" panose="020A0402060406010301" pitchFamily="18" charset="0"/>
                <a:ea typeface="Calibri" panose="020F0502020204030204" pitchFamily="34" charset="0"/>
                <a:cs typeface="Calibri" panose="020F0502020204030204" pitchFamily="34" charset="0"/>
              </a:rPr>
              <a:t>Men of the Word │January 21, 2026</a:t>
            </a:r>
          </a:p>
          <a:p>
            <a:r>
              <a:rPr lang="en-US" sz="2200" b="1" dirty="0">
                <a:latin typeface="Castellar" panose="020A0402060406010301" pitchFamily="18" charset="0"/>
                <a:ea typeface="Calibri" panose="020F0502020204030204" pitchFamily="34" charset="0"/>
                <a:cs typeface="Calibri" panose="020F0502020204030204" pitchFamily="34" charset="0"/>
              </a:rPr>
              <a:t>Grace Community Church</a:t>
            </a:r>
          </a:p>
        </p:txBody>
      </p:sp>
    </p:spTree>
    <p:extLst>
      <p:ext uri="{BB962C8B-B14F-4D97-AF65-F5344CB8AC3E}">
        <p14:creationId xmlns:p14="http://schemas.microsoft.com/office/powerpoint/2010/main" val="1523506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0E4DBF-3B6A-22ED-7D85-EC5189D2E743}"/>
            </a:ext>
          </a:extLst>
        </p:cNvPr>
        <p:cNvGrpSpPr/>
        <p:nvPr/>
      </p:nvGrpSpPr>
      <p:grpSpPr>
        <a:xfrm>
          <a:off x="0" y="0"/>
          <a:ext cx="0" cy="0"/>
          <a:chOff x="0" y="0"/>
          <a:chExt cx="0" cy="0"/>
        </a:xfrm>
      </p:grpSpPr>
      <p:pic>
        <p:nvPicPr>
          <p:cNvPr id="1036" name="Picture 12" descr="Vetor Greek Column Blueprint Stock Illustration - Download Image Now -  Architectural Column, Plan - Document, Blueprint - iStock">
            <a:extLst>
              <a:ext uri="{FF2B5EF4-FFF2-40B4-BE49-F238E27FC236}">
                <a16:creationId xmlns:a16="http://schemas.microsoft.com/office/drawing/2014/main" id="{488AC93D-C813-8158-B662-9B25FBAC1CE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8997" t="2084" r="10797" b="1666"/>
          <a:stretch>
            <a:fillRect/>
          </a:stretch>
        </p:blipFill>
        <p:spPr bwMode="auto">
          <a:xfrm>
            <a:off x="-91441" y="0"/>
            <a:ext cx="2248853" cy="68726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A4444DD3-E556-3A17-F642-CC1FF611A007}"/>
              </a:ext>
            </a:extLst>
          </p:cNvPr>
          <p:cNvSpPr>
            <a:spLocks noGrp="1"/>
          </p:cNvSpPr>
          <p:nvPr>
            <p:ph type="title"/>
          </p:nvPr>
        </p:nvSpPr>
        <p:spPr>
          <a:xfrm>
            <a:off x="1226634" y="160601"/>
            <a:ext cx="10515600" cy="1578747"/>
          </a:xfrm>
        </p:spPr>
        <p:txBody>
          <a:bodyPr>
            <a:normAutofit/>
          </a:bodyPr>
          <a:lstStyle/>
          <a:p>
            <a:pPr algn="ctr"/>
            <a:r>
              <a:rPr lang="en-US"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A Summary</a:t>
            </a:r>
          </a:p>
        </p:txBody>
      </p:sp>
      <p:sp>
        <p:nvSpPr>
          <p:cNvPr id="3" name="Content Placeholder 2">
            <a:extLst>
              <a:ext uri="{FF2B5EF4-FFF2-40B4-BE49-F238E27FC236}">
                <a16:creationId xmlns:a16="http://schemas.microsoft.com/office/drawing/2014/main" id="{B8337F52-0A21-E24F-D01E-651A2B4D2BCC}"/>
              </a:ext>
            </a:extLst>
          </p:cNvPr>
          <p:cNvSpPr>
            <a:spLocks noGrp="1"/>
          </p:cNvSpPr>
          <p:nvPr>
            <p:ph idx="1"/>
          </p:nvPr>
        </p:nvSpPr>
        <p:spPr>
          <a:xfrm>
            <a:off x="2157412" y="1648048"/>
            <a:ext cx="10034588" cy="5209952"/>
          </a:xfrm>
        </p:spPr>
        <p:txBody>
          <a:bodyPr>
            <a:noAutofit/>
          </a:bodyPr>
          <a:lstStyle/>
          <a:p>
            <a:pPr>
              <a:defRPr/>
            </a:pPr>
            <a:r>
              <a:rPr kumimoji="0" lang="en-US" sz="3600" b="0" i="0" u="none" strike="noStrike" kern="1200" cap="none" spc="0" normalizeH="0" baseline="0" noProof="0" dirty="0">
                <a:ln>
                  <a:noFill/>
                </a:ln>
                <a:solidFill>
                  <a:schemeClr val="accent2">
                    <a:lumMod val="20000"/>
                    <a:lumOff val="80000"/>
                  </a:schemeClr>
                </a:solidFill>
                <a:effectLst/>
                <a:uLnTx/>
                <a:uFillTx/>
                <a:latin typeface="Calibri" panose="020F0502020204030204" pitchFamily="34" charset="0"/>
                <a:ea typeface="Calibri" panose="020F0502020204030204" pitchFamily="34" charset="0"/>
                <a:cs typeface="Calibri" panose="020F0502020204030204" pitchFamily="34" charset="0"/>
              </a:rPr>
              <a:t>Exclusivity</a:t>
            </a:r>
          </a:p>
          <a:p>
            <a:pPr>
              <a:defRPr/>
            </a:pPr>
            <a:endPar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endParaRPr>
          </a:p>
          <a:p>
            <a:pPr>
              <a:defRPr/>
            </a:pPr>
            <a:r>
              <a:rPr kumimoji="0" lang="en-US" sz="3600" b="0" i="0" u="none" strike="noStrike" kern="1200" cap="none" spc="0" normalizeH="0" baseline="0" noProof="0" dirty="0">
                <a:ln>
                  <a:noFill/>
                </a:ln>
                <a:solidFill>
                  <a:schemeClr val="accent2">
                    <a:lumMod val="20000"/>
                    <a:lumOff val="80000"/>
                  </a:schemeClr>
                </a:solidFill>
                <a:effectLst/>
                <a:uLnTx/>
                <a:uFillTx/>
                <a:latin typeface="Calibri" panose="020F0502020204030204" pitchFamily="34" charset="0"/>
                <a:ea typeface="Calibri" panose="020F0502020204030204" pitchFamily="34" charset="0"/>
                <a:cs typeface="Calibri" panose="020F0502020204030204" pitchFamily="34" charset="0"/>
              </a:rPr>
              <a:t>Guiltless</a:t>
            </a:r>
          </a:p>
          <a:p>
            <a:pPr>
              <a:defRPr/>
            </a:pPr>
            <a:endPar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endParaRPr>
          </a:p>
          <a:p>
            <a:pPr>
              <a:defRPr/>
            </a:pPr>
            <a:r>
              <a:rPr kumimoji="0" lang="en-US" sz="3600" b="0" i="0" u="none" strike="noStrike" kern="1200" cap="none" spc="0" normalizeH="0" baseline="0" noProof="0" dirty="0">
                <a:ln>
                  <a:noFill/>
                </a:ln>
                <a:solidFill>
                  <a:schemeClr val="accent2">
                    <a:lumMod val="20000"/>
                    <a:lumOff val="80000"/>
                  </a:schemeClr>
                </a:solidFill>
                <a:effectLst/>
                <a:uLnTx/>
                <a:uFillTx/>
                <a:latin typeface="Calibri" panose="020F0502020204030204" pitchFamily="34" charset="0"/>
                <a:ea typeface="Calibri" panose="020F0502020204030204" pitchFamily="34" charset="0"/>
                <a:cs typeface="Calibri" panose="020F0502020204030204" pitchFamily="34" charset="0"/>
              </a:rPr>
              <a:t>Abstention</a:t>
            </a:r>
          </a:p>
          <a:p>
            <a:pPr>
              <a:defRPr/>
            </a:pPr>
            <a:endPar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endParaRPr>
          </a:p>
          <a:p>
            <a:pPr>
              <a:defRPr/>
            </a:pPr>
            <a:r>
              <a:rPr kumimoji="0" lang="en-US" sz="3600" b="0" i="0" u="none" strike="noStrike" kern="1200" cap="none" spc="0" normalizeH="0" baseline="0" noProof="0" dirty="0">
                <a:ln>
                  <a:noFill/>
                </a:ln>
                <a:solidFill>
                  <a:schemeClr val="accent2">
                    <a:lumMod val="20000"/>
                    <a:lumOff val="80000"/>
                  </a:schemeClr>
                </a:solidFill>
                <a:effectLst/>
                <a:uLnTx/>
                <a:uFillTx/>
                <a:latin typeface="Calibri" panose="020F0502020204030204" pitchFamily="34" charset="0"/>
                <a:ea typeface="Calibri" panose="020F0502020204030204" pitchFamily="34" charset="0"/>
                <a:cs typeface="Calibri" panose="020F0502020204030204" pitchFamily="34" charset="0"/>
              </a:rPr>
              <a:t>Consequences</a:t>
            </a:r>
          </a:p>
        </p:txBody>
      </p:sp>
    </p:spTree>
    <p:extLst>
      <p:ext uri="{BB962C8B-B14F-4D97-AF65-F5344CB8AC3E}">
        <p14:creationId xmlns:p14="http://schemas.microsoft.com/office/powerpoint/2010/main" val="444850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C4F2170-B423-661E-C678-9EDD593DE543}"/>
            </a:ext>
          </a:extLst>
        </p:cNvPr>
        <p:cNvGrpSpPr/>
        <p:nvPr/>
      </p:nvGrpSpPr>
      <p:grpSpPr>
        <a:xfrm>
          <a:off x="0" y="0"/>
          <a:ext cx="0" cy="0"/>
          <a:chOff x="0" y="0"/>
          <a:chExt cx="0" cy="0"/>
        </a:xfrm>
      </p:grpSpPr>
      <p:pic>
        <p:nvPicPr>
          <p:cNvPr id="3082" name="Picture 10" descr="Corinthian columns">
            <a:extLst>
              <a:ext uri="{FF2B5EF4-FFF2-40B4-BE49-F238E27FC236}">
                <a16:creationId xmlns:a16="http://schemas.microsoft.com/office/drawing/2014/main" id="{FD2B4F3B-C019-5CA3-4C0F-5591DEAD3221}"/>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667" b="99500" l="3000" r="92000">
                        <a14:foregroundMark x1="18750" y1="7833" x2="47500" y2="6667"/>
                        <a14:foregroundMark x1="47500" y1="6667" x2="55250" y2="4500"/>
                        <a14:foregroundMark x1="8750" y1="25500" x2="13250" y2="89500"/>
                        <a14:foregroundMark x1="13250" y1="89500" x2="33500" y2="94167"/>
                        <a14:foregroundMark x1="33500" y1="94167" x2="55250" y2="93833"/>
                        <a14:foregroundMark x1="55250" y1="93833" x2="65250" y2="96167"/>
                        <a14:foregroundMark x1="65250" y1="96167" x2="16000" y2="57167"/>
                        <a14:foregroundMark x1="16000" y1="57167" x2="17500" y2="31500"/>
                        <a14:foregroundMark x1="17500" y1="31500" x2="7000" y2="5333"/>
                        <a14:foregroundMark x1="7000" y1="5333" x2="31750" y2="1667"/>
                        <a14:foregroundMark x1="1500" y1="2167" x2="7250" y2="89000"/>
                        <a14:foregroundMark x1="7250" y1="89000" x2="30250" y2="95667"/>
                        <a14:foregroundMark x1="30250" y1="95667" x2="50000" y2="96500"/>
                        <a14:foregroundMark x1="50000" y1="96500" x2="66750" y2="95500"/>
                        <a14:foregroundMark x1="66750" y1="95500" x2="74000" y2="84500"/>
                        <a14:foregroundMark x1="74000" y1="84500" x2="74000" y2="82667"/>
                        <a14:foregroundMark x1="80500" y1="79333" x2="82000" y2="75833"/>
                        <a14:foregroundMark x1="83000" y1="77833" x2="81500" y2="81000"/>
                        <a14:foregroundMark x1="89500" y1="46833" x2="63250" y2="2167"/>
                        <a14:foregroundMark x1="250" y1="10667" x2="5250" y2="97833"/>
                        <a14:foregroundMark x1="5250" y1="97833" x2="25250" y2="99500"/>
                        <a14:foregroundMark x1="25250" y1="99500" x2="42500" y2="99333"/>
                        <a14:foregroundMark x1="42500" y1="99333" x2="45250" y2="99500"/>
                        <a14:foregroundMark x1="4000" y1="88000" x2="3000" y2="72667"/>
                        <a14:foregroundMark x1="79250" y1="83000" x2="79250" y2="83000"/>
                        <a14:foregroundMark x1="77000" y1="86500" x2="77000" y2="86500"/>
                        <a14:foregroundMark x1="77250" y1="91333" x2="77250" y2="91333"/>
                        <a14:foregroundMark x1="77250" y1="92667" x2="77250" y2="92667"/>
                        <a14:foregroundMark x1="77250" y1="65333" x2="77250" y2="65333"/>
                        <a14:foregroundMark x1="79250" y1="67500" x2="79250" y2="67500"/>
                        <a14:foregroundMark x1="83750" y1="76500" x2="83750" y2="76500"/>
                        <a14:foregroundMark x1="83000" y1="50333" x2="44250" y2="9333"/>
                        <a14:foregroundMark x1="44250" y1="9333" x2="44250" y2="9333"/>
                        <a14:foregroundMark x1="66000" y1="1500" x2="76250" y2="23167"/>
                        <a14:foregroundMark x1="76250" y1="23167" x2="91750" y2="48500"/>
                        <a14:foregroundMark x1="91750" y1="48500" x2="92000" y2="49500"/>
                        <a14:foregroundMark x1="76537" y1="72667" x2="76000" y2="72500"/>
                        <a14:foregroundMark x1="76926" y1="72788" x2="76537" y2="72667"/>
                        <a14:foregroundMark x1="77834" y1="73071" x2="77283" y2="72899"/>
                        <a14:foregroundMark x1="78378" y1="73240" x2="78140" y2="73166"/>
                        <a14:foregroundMark x1="77415" y1="72333" x2="76000" y2="71667"/>
                        <a14:foregroundMark x1="77615" y1="72427" x2="77415" y2="72333"/>
                        <a14:foregroundMark x1="78125" y1="72667" x2="77915" y2="72568"/>
                        <a14:foregroundMark x1="78722" y1="72948" x2="78409" y2="72801"/>
                        <a14:foregroundMark x1="80500" y1="73000" x2="80500" y2="73000"/>
                        <a14:foregroundMark x1="80500" y1="74000" x2="80500" y2="74000"/>
                        <a14:foregroundMark x1="81500" y1="72833" x2="81500" y2="72833"/>
                        <a14:foregroundMark x1="80750" y1="72833" x2="80750" y2="72833"/>
                        <a14:foregroundMark x1="80000" y1="72667" x2="80000" y2="72667"/>
                        <a14:foregroundMark x1="80000" y1="72667" x2="81250" y2="72667"/>
                        <a14:foregroundMark x1="81750" y1="73000" x2="81750" y2="73000"/>
                        <a14:foregroundMark x1="84500" y1="76833" x2="84500" y2="76833"/>
                        <a14:foregroundMark x1="80000" y1="83000" x2="80000" y2="83000"/>
                        <a14:foregroundMark x1="78750" y1="87000" x2="78750" y2="87000"/>
                        <a14:foregroundMark x1="79500" y1="73000" x2="79500" y2="73000"/>
                        <a14:foregroundMark x1="80250" y1="72833" x2="80250" y2="72833"/>
                        <a14:foregroundMark x1="79500" y1="72833" x2="79500" y2="72833"/>
                        <a14:foregroundMark x1="78750" y1="72833" x2="80500" y2="73167"/>
                        <a14:foregroundMark x1="81250" y1="73333" x2="81250" y2="73333"/>
                        <a14:foregroundMark x1="81250" y1="73000" x2="81250" y2="73000"/>
                        <a14:foregroundMark x1="81750" y1="73000" x2="78500" y2="72500"/>
                        <a14:foregroundMark x1="81750" y1="73167" x2="81750" y2="73167"/>
                        <a14:foregroundMark x1="81750" y1="73167" x2="81750" y2="73167"/>
                        <a14:foregroundMark x1="82500" y1="73000" x2="80000" y2="73000"/>
                        <a14:foregroundMark x1="80750" y1="83333" x2="80750" y2="83333"/>
                        <a14:backgroundMark x1="82250" y1="75833" x2="82250" y2="75833"/>
                        <a14:backgroundMark x1="82000" y1="75500" x2="81500" y2="75500"/>
                        <a14:backgroundMark x1="86000" y1="76667" x2="84500" y2="76000"/>
                        <a14:backgroundMark x1="78000" y1="96000" x2="77750" y2="92833"/>
                        <a14:backgroundMark x1="78250" y1="93667" x2="78250" y2="96000"/>
                        <a14:backgroundMark x1="77250" y1="92833" x2="77250" y2="92833"/>
                        <a14:backgroundMark x1="79000" y1="81833" x2="79000" y2="81833"/>
                        <a14:backgroundMark x1="78500" y1="72167" x2="79000" y2="72000"/>
                        <a14:backgroundMark x1="78750" y1="71833" x2="79000" y2="72000"/>
                        <a14:backgroundMark x1="78250" y1="81833" x2="78250" y2="81833"/>
                      </a14:backgroundRemoval>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0" y="0"/>
            <a:ext cx="4278085"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4D045DA-FF63-E757-8A86-7566CE24D8F6}"/>
              </a:ext>
            </a:extLst>
          </p:cNvPr>
          <p:cNvSpPr txBox="1"/>
          <p:nvPr/>
        </p:nvSpPr>
        <p:spPr>
          <a:xfrm>
            <a:off x="3981796" y="83199"/>
            <a:ext cx="8210203" cy="172354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rPr>
              <a:t>The Premise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400" cap="all" dirty="0">
                <a:solidFill>
                  <a:srgbClr val="E97132">
                    <a:lumMod val="20000"/>
                    <a:lumOff val="80000"/>
                  </a:srgbClr>
                </a:solidFill>
                <a:latin typeface="Calibri" panose="020F0502020204030204" pitchFamily="34" charset="0"/>
                <a:ea typeface="Calibri" panose="020F0502020204030204" pitchFamily="34" charset="0"/>
                <a:cs typeface="Calibri" panose="020F0502020204030204" pitchFamily="34" charset="0"/>
              </a:rPr>
              <a:t>1 Corinthians 6:11-12</a:t>
            </a:r>
            <a:endParaRPr kumimoji="0" lang="en-US" sz="34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4AF17FD5-3C01-CD12-515A-3816F8D84E3C}"/>
              </a:ext>
            </a:extLst>
          </p:cNvPr>
          <p:cNvSpPr>
            <a:spLocks noGrp="1"/>
          </p:cNvSpPr>
          <p:nvPr>
            <p:ph idx="1"/>
          </p:nvPr>
        </p:nvSpPr>
        <p:spPr>
          <a:xfrm>
            <a:off x="3981796" y="2592729"/>
            <a:ext cx="7938060" cy="4079534"/>
          </a:xfrm>
        </p:spPr>
        <p:txBody>
          <a:bodyPr>
            <a:noAutofit/>
          </a:bodyPr>
          <a:lstStyle/>
          <a:p>
            <a:pPr marL="0" indent="0">
              <a:buNone/>
            </a:pPr>
            <a:r>
              <a:rPr lang="en-US" sz="3600" dirty="0">
                <a:solidFill>
                  <a:schemeClr val="bg1">
                    <a:lumMod val="85000"/>
                  </a:schemeClr>
                </a:solidFill>
                <a:latin typeface="Calibri" panose="020F0502020204030204" pitchFamily="34" charset="0"/>
                <a:ea typeface="Calibri" panose="020F0502020204030204" pitchFamily="34" charset="0"/>
                <a:cs typeface="Calibri" panose="020F0502020204030204" pitchFamily="34" charset="0"/>
              </a:rPr>
              <a:t>Such were some of you; but you were washed, but you were sanctified, but you were justified in the name of the Lord Jesus Christ and in the Spirit of our God. All things are lawful for me, but not all things are profitable. All things are lawful for me, but I will not be mastered by anything.</a:t>
            </a:r>
          </a:p>
        </p:txBody>
      </p:sp>
    </p:spTree>
    <p:extLst>
      <p:ext uri="{BB962C8B-B14F-4D97-AF65-F5344CB8AC3E}">
        <p14:creationId xmlns:p14="http://schemas.microsoft.com/office/powerpoint/2010/main" val="1631258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88F9AB6-002C-0F5E-C888-A8BCDD3B9BB1}"/>
            </a:ext>
          </a:extLst>
        </p:cNvPr>
        <p:cNvGrpSpPr/>
        <p:nvPr/>
      </p:nvGrpSpPr>
      <p:grpSpPr>
        <a:xfrm>
          <a:off x="0" y="0"/>
          <a:ext cx="0" cy="0"/>
          <a:chOff x="0" y="0"/>
          <a:chExt cx="0" cy="0"/>
        </a:xfrm>
      </p:grpSpPr>
      <p:pic>
        <p:nvPicPr>
          <p:cNvPr id="3082" name="Picture 10" descr="Corinthian columns">
            <a:extLst>
              <a:ext uri="{FF2B5EF4-FFF2-40B4-BE49-F238E27FC236}">
                <a16:creationId xmlns:a16="http://schemas.microsoft.com/office/drawing/2014/main" id="{0D0BDF8F-AE3D-FAAC-8472-215BCBE47F76}"/>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667" b="99500" l="3000" r="92000">
                        <a14:foregroundMark x1="18750" y1="7833" x2="47500" y2="6667"/>
                        <a14:foregroundMark x1="47500" y1="6667" x2="55250" y2="4500"/>
                        <a14:foregroundMark x1="8750" y1="25500" x2="13250" y2="89500"/>
                        <a14:foregroundMark x1="13250" y1="89500" x2="33500" y2="94167"/>
                        <a14:foregroundMark x1="33500" y1="94167" x2="55250" y2="93833"/>
                        <a14:foregroundMark x1="55250" y1="93833" x2="65250" y2="96167"/>
                        <a14:foregroundMark x1="65250" y1="96167" x2="16000" y2="57167"/>
                        <a14:foregroundMark x1="16000" y1="57167" x2="17500" y2="31500"/>
                        <a14:foregroundMark x1="17500" y1="31500" x2="7000" y2="5333"/>
                        <a14:foregroundMark x1="7000" y1="5333" x2="31750" y2="1667"/>
                        <a14:foregroundMark x1="1500" y1="2167" x2="7250" y2="89000"/>
                        <a14:foregroundMark x1="7250" y1="89000" x2="30250" y2="95667"/>
                        <a14:foregroundMark x1="30250" y1="95667" x2="50000" y2="96500"/>
                        <a14:foregroundMark x1="50000" y1="96500" x2="66750" y2="95500"/>
                        <a14:foregroundMark x1="66750" y1="95500" x2="74000" y2="84500"/>
                        <a14:foregroundMark x1="74000" y1="84500" x2="74000" y2="82667"/>
                        <a14:foregroundMark x1="80500" y1="79333" x2="82000" y2="75833"/>
                        <a14:foregroundMark x1="83000" y1="77833" x2="81500" y2="81000"/>
                        <a14:foregroundMark x1="89500" y1="46833" x2="63250" y2="2167"/>
                        <a14:foregroundMark x1="250" y1="10667" x2="5250" y2="97833"/>
                        <a14:foregroundMark x1="5250" y1="97833" x2="25250" y2="99500"/>
                        <a14:foregroundMark x1="25250" y1="99500" x2="42500" y2="99333"/>
                        <a14:foregroundMark x1="42500" y1="99333" x2="45250" y2="99500"/>
                        <a14:foregroundMark x1="4000" y1="88000" x2="3000" y2="72667"/>
                        <a14:foregroundMark x1="79250" y1="83000" x2="79250" y2="83000"/>
                        <a14:foregroundMark x1="77000" y1="86500" x2="77000" y2="86500"/>
                        <a14:foregroundMark x1="77250" y1="91333" x2="77250" y2="91333"/>
                        <a14:foregroundMark x1="77250" y1="92667" x2="77250" y2="92667"/>
                        <a14:foregroundMark x1="77250" y1="65333" x2="77250" y2="65333"/>
                        <a14:foregroundMark x1="79250" y1="67500" x2="79250" y2="67500"/>
                        <a14:foregroundMark x1="83750" y1="76500" x2="83750" y2="76500"/>
                        <a14:foregroundMark x1="83000" y1="50333" x2="44250" y2="9333"/>
                        <a14:foregroundMark x1="44250" y1="9333" x2="44250" y2="9333"/>
                        <a14:foregroundMark x1="66000" y1="1500" x2="76250" y2="23167"/>
                        <a14:foregroundMark x1="76250" y1="23167" x2="91750" y2="48500"/>
                        <a14:foregroundMark x1="91750" y1="48500" x2="92000" y2="49500"/>
                        <a14:foregroundMark x1="76537" y1="72667" x2="76000" y2="72500"/>
                        <a14:foregroundMark x1="76926" y1="72788" x2="76537" y2="72667"/>
                        <a14:foregroundMark x1="77834" y1="73071" x2="77283" y2="72899"/>
                        <a14:foregroundMark x1="78378" y1="73240" x2="78140" y2="73166"/>
                        <a14:foregroundMark x1="77415" y1="72333" x2="76000" y2="71667"/>
                        <a14:foregroundMark x1="77615" y1="72427" x2="77415" y2="72333"/>
                        <a14:foregroundMark x1="78125" y1="72667" x2="77915" y2="72568"/>
                        <a14:foregroundMark x1="78722" y1="72948" x2="78409" y2="72801"/>
                        <a14:foregroundMark x1="80500" y1="73000" x2="80500" y2="73000"/>
                        <a14:foregroundMark x1="80500" y1="74000" x2="80500" y2="74000"/>
                        <a14:foregroundMark x1="81500" y1="72833" x2="81500" y2="72833"/>
                        <a14:foregroundMark x1="80750" y1="72833" x2="80750" y2="72833"/>
                        <a14:foregroundMark x1="80000" y1="72667" x2="80000" y2="72667"/>
                        <a14:foregroundMark x1="80000" y1="72667" x2="81250" y2="72667"/>
                        <a14:foregroundMark x1="81750" y1="73000" x2="81750" y2="73000"/>
                        <a14:foregroundMark x1="84500" y1="76833" x2="84500" y2="76833"/>
                        <a14:foregroundMark x1="80000" y1="83000" x2="80000" y2="83000"/>
                        <a14:foregroundMark x1="78750" y1="87000" x2="78750" y2="87000"/>
                        <a14:foregroundMark x1="79500" y1="73000" x2="79500" y2="73000"/>
                        <a14:foregroundMark x1="80250" y1="72833" x2="80250" y2="72833"/>
                        <a14:foregroundMark x1="79500" y1="72833" x2="79500" y2="72833"/>
                        <a14:foregroundMark x1="78750" y1="72833" x2="80500" y2="73167"/>
                        <a14:foregroundMark x1="81250" y1="73333" x2="81250" y2="73333"/>
                        <a14:foregroundMark x1="81250" y1="73000" x2="81250" y2="73000"/>
                        <a14:foregroundMark x1="81750" y1="73000" x2="78500" y2="72500"/>
                        <a14:foregroundMark x1="81750" y1="73167" x2="81750" y2="73167"/>
                        <a14:foregroundMark x1="81750" y1="73167" x2="81750" y2="73167"/>
                        <a14:foregroundMark x1="82500" y1="73000" x2="80000" y2="73000"/>
                        <a14:foregroundMark x1="80750" y1="83333" x2="80750" y2="83333"/>
                        <a14:backgroundMark x1="82250" y1="75833" x2="82250" y2="75833"/>
                        <a14:backgroundMark x1="82000" y1="75500" x2="81500" y2="75500"/>
                        <a14:backgroundMark x1="86000" y1="76667" x2="84500" y2="76000"/>
                        <a14:backgroundMark x1="78000" y1="96000" x2="77750" y2="92833"/>
                        <a14:backgroundMark x1="78250" y1="93667" x2="78250" y2="96000"/>
                        <a14:backgroundMark x1="77250" y1="92833" x2="77250" y2="92833"/>
                        <a14:backgroundMark x1="79000" y1="81833" x2="79000" y2="81833"/>
                        <a14:backgroundMark x1="78500" y1="72167" x2="79000" y2="72000"/>
                        <a14:backgroundMark x1="78750" y1="71833" x2="79000" y2="72000"/>
                        <a14:backgroundMark x1="78250" y1="81833" x2="78250" y2="81833"/>
                      </a14:backgroundRemoval>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0" y="0"/>
            <a:ext cx="4278085"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3978DFD-29A4-E503-05C7-8E39FE2B0A8F}"/>
              </a:ext>
            </a:extLst>
          </p:cNvPr>
          <p:cNvSpPr txBox="1"/>
          <p:nvPr/>
        </p:nvSpPr>
        <p:spPr>
          <a:xfrm>
            <a:off x="3981796" y="83199"/>
            <a:ext cx="8210203" cy="172354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rPr>
              <a:t>The Argument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400" cap="all" dirty="0">
                <a:solidFill>
                  <a:srgbClr val="E97132">
                    <a:lumMod val="20000"/>
                    <a:lumOff val="80000"/>
                  </a:srgbClr>
                </a:solidFill>
                <a:latin typeface="Calibri" panose="020F0502020204030204" pitchFamily="34" charset="0"/>
                <a:ea typeface="Calibri" panose="020F0502020204030204" pitchFamily="34" charset="0"/>
                <a:cs typeface="Calibri" panose="020F0502020204030204" pitchFamily="34" charset="0"/>
              </a:rPr>
              <a:t>1 Corinthians 6:13-20</a:t>
            </a:r>
            <a:endParaRPr kumimoji="0" lang="en-US" sz="34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F2AFBF03-E070-E3B6-D56A-EA82078C1248}"/>
              </a:ext>
            </a:extLst>
          </p:cNvPr>
          <p:cNvSpPr>
            <a:spLocks noGrp="1"/>
          </p:cNvSpPr>
          <p:nvPr>
            <p:ph idx="1"/>
          </p:nvPr>
        </p:nvSpPr>
        <p:spPr>
          <a:xfrm>
            <a:off x="3981796" y="1960636"/>
            <a:ext cx="7938060" cy="4711627"/>
          </a:xfrm>
        </p:spPr>
        <p:txBody>
          <a:bodyPr>
            <a:noAutofit/>
          </a:bodyPr>
          <a:lstStyle/>
          <a:p>
            <a:pPr marL="514350" indent="-514350">
              <a:buFont typeface="+mj-lt"/>
              <a:buAutoNum type="arabicPeriod"/>
            </a:pPr>
            <a:r>
              <a:rPr lang="en-US" sz="3000" b="1" dirty="0">
                <a:solidFill>
                  <a:schemeClr val="bg1"/>
                </a:solidFill>
                <a:latin typeface="Calibri" panose="020F0502020204030204" pitchFamily="34" charset="0"/>
                <a:ea typeface="Calibri" panose="020F0502020204030204" pitchFamily="34" charset="0"/>
                <a:cs typeface="Calibri" panose="020F0502020204030204" pitchFamily="34" charset="0"/>
              </a:rPr>
              <a:t>Permanence</a:t>
            </a:r>
            <a:r>
              <a:rPr lang="en-US" sz="30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 – “</a:t>
            </a:r>
            <a:r>
              <a:rPr lang="en-US" sz="3000" i="1"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Food is for the stomach and the stomach is for food, but God will do away with both of them</a:t>
            </a:r>
            <a:r>
              <a:rPr lang="en-US" sz="30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a:t>
            </a:r>
          </a:p>
          <a:p>
            <a:pPr marL="514350" indent="-514350">
              <a:buFont typeface="+mj-lt"/>
              <a:buAutoNum type="arabicPeriod"/>
            </a:pPr>
            <a:r>
              <a:rPr lang="en-US" sz="3000" b="1" dirty="0">
                <a:solidFill>
                  <a:schemeClr val="bg1"/>
                </a:solidFill>
                <a:latin typeface="Calibri" panose="020F0502020204030204" pitchFamily="34" charset="0"/>
                <a:ea typeface="Calibri" panose="020F0502020204030204" pitchFamily="34" charset="0"/>
                <a:cs typeface="Calibri" panose="020F0502020204030204" pitchFamily="34" charset="0"/>
              </a:rPr>
              <a:t>Purpose</a:t>
            </a:r>
            <a:r>
              <a:rPr lang="en-US" sz="30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 – “</a:t>
            </a:r>
            <a:r>
              <a:rPr lang="en-US" sz="3000" i="1"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Yet the body is not for immorality, but for the Lord, and the Lord is for the body.”</a:t>
            </a:r>
          </a:p>
          <a:p>
            <a:pPr marL="514350" indent="-514350">
              <a:buFont typeface="+mj-lt"/>
              <a:buAutoNum type="arabicPeriod"/>
            </a:pPr>
            <a:r>
              <a:rPr lang="en-US" sz="3000" b="1" dirty="0">
                <a:solidFill>
                  <a:schemeClr val="bg1"/>
                </a:solidFill>
                <a:latin typeface="Calibri" panose="020F0502020204030204" pitchFamily="34" charset="0"/>
                <a:ea typeface="Calibri" panose="020F0502020204030204" pitchFamily="34" charset="0"/>
                <a:cs typeface="Calibri" panose="020F0502020204030204" pitchFamily="34" charset="0"/>
              </a:rPr>
              <a:t>Possession</a:t>
            </a:r>
            <a:r>
              <a:rPr lang="en-US" sz="30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 – “</a:t>
            </a:r>
            <a:r>
              <a:rPr lang="en-US" sz="3000" i="1"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Do you not know that your bodies are members of Christ?”</a:t>
            </a:r>
          </a:p>
          <a:p>
            <a:pPr marL="514350" indent="-514350">
              <a:buFont typeface="+mj-lt"/>
              <a:buAutoNum type="arabicPeriod"/>
            </a:pPr>
            <a:r>
              <a:rPr lang="en-US" sz="3000" b="1" dirty="0">
                <a:solidFill>
                  <a:schemeClr val="bg1"/>
                </a:solidFill>
                <a:latin typeface="Calibri" panose="020F0502020204030204" pitchFamily="34" charset="0"/>
                <a:ea typeface="Calibri" panose="020F0502020204030204" pitchFamily="34" charset="0"/>
                <a:cs typeface="Calibri" panose="020F0502020204030204" pitchFamily="34" charset="0"/>
              </a:rPr>
              <a:t>Poison</a:t>
            </a:r>
            <a:r>
              <a:rPr lang="en-US" sz="30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30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  “…</a:t>
            </a:r>
            <a:r>
              <a:rPr lang="en-US" sz="3000" i="1"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the immoral man sins against his own body.”</a:t>
            </a:r>
          </a:p>
        </p:txBody>
      </p:sp>
    </p:spTree>
    <p:extLst>
      <p:ext uri="{BB962C8B-B14F-4D97-AF65-F5344CB8AC3E}">
        <p14:creationId xmlns:p14="http://schemas.microsoft.com/office/powerpoint/2010/main" val="3026068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F2B3D30-47E7-0171-8B47-BBF8A4480F22}"/>
            </a:ext>
          </a:extLst>
        </p:cNvPr>
        <p:cNvGrpSpPr/>
        <p:nvPr/>
      </p:nvGrpSpPr>
      <p:grpSpPr>
        <a:xfrm>
          <a:off x="0" y="0"/>
          <a:ext cx="0" cy="0"/>
          <a:chOff x="0" y="0"/>
          <a:chExt cx="0" cy="0"/>
        </a:xfrm>
      </p:grpSpPr>
      <p:pic>
        <p:nvPicPr>
          <p:cNvPr id="3082" name="Picture 10" descr="Corinthian columns">
            <a:extLst>
              <a:ext uri="{FF2B5EF4-FFF2-40B4-BE49-F238E27FC236}">
                <a16:creationId xmlns:a16="http://schemas.microsoft.com/office/drawing/2014/main" id="{C4756553-1648-8667-8A5E-23C94B3C105E}"/>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667" b="99500" l="3000" r="92000">
                        <a14:foregroundMark x1="18750" y1="7833" x2="47500" y2="6667"/>
                        <a14:foregroundMark x1="47500" y1="6667" x2="55250" y2="4500"/>
                        <a14:foregroundMark x1="8750" y1="25500" x2="13250" y2="89500"/>
                        <a14:foregroundMark x1="13250" y1="89500" x2="33500" y2="94167"/>
                        <a14:foregroundMark x1="33500" y1="94167" x2="55250" y2="93833"/>
                        <a14:foregroundMark x1="55250" y1="93833" x2="65250" y2="96167"/>
                        <a14:foregroundMark x1="65250" y1="96167" x2="16000" y2="57167"/>
                        <a14:foregroundMark x1="16000" y1="57167" x2="17500" y2="31500"/>
                        <a14:foregroundMark x1="17500" y1="31500" x2="7000" y2="5333"/>
                        <a14:foregroundMark x1="7000" y1="5333" x2="31750" y2="1667"/>
                        <a14:foregroundMark x1="1500" y1="2167" x2="7250" y2="89000"/>
                        <a14:foregroundMark x1="7250" y1="89000" x2="30250" y2="95667"/>
                        <a14:foregroundMark x1="30250" y1="95667" x2="50000" y2="96500"/>
                        <a14:foregroundMark x1="50000" y1="96500" x2="66750" y2="95500"/>
                        <a14:foregroundMark x1="66750" y1="95500" x2="74000" y2="84500"/>
                        <a14:foregroundMark x1="74000" y1="84500" x2="74000" y2="82667"/>
                        <a14:foregroundMark x1="80500" y1="79333" x2="82000" y2="75833"/>
                        <a14:foregroundMark x1="83000" y1="77833" x2="81500" y2="81000"/>
                        <a14:foregroundMark x1="89500" y1="46833" x2="63250" y2="2167"/>
                        <a14:foregroundMark x1="250" y1="10667" x2="5250" y2="97833"/>
                        <a14:foregroundMark x1="5250" y1="97833" x2="25250" y2="99500"/>
                        <a14:foregroundMark x1="25250" y1="99500" x2="42500" y2="99333"/>
                        <a14:foregroundMark x1="42500" y1="99333" x2="45250" y2="99500"/>
                        <a14:foregroundMark x1="4000" y1="88000" x2="3000" y2="72667"/>
                        <a14:foregroundMark x1="79250" y1="83000" x2="79250" y2="83000"/>
                        <a14:foregroundMark x1="77000" y1="86500" x2="77000" y2="86500"/>
                        <a14:foregroundMark x1="77250" y1="91333" x2="77250" y2="91333"/>
                        <a14:foregroundMark x1="77250" y1="92667" x2="77250" y2="92667"/>
                        <a14:foregroundMark x1="77250" y1="65333" x2="77250" y2="65333"/>
                        <a14:foregroundMark x1="79250" y1="67500" x2="79250" y2="67500"/>
                        <a14:foregroundMark x1="83750" y1="76500" x2="83750" y2="76500"/>
                        <a14:foregroundMark x1="83000" y1="50333" x2="44250" y2="9333"/>
                        <a14:foregroundMark x1="44250" y1="9333" x2="44250" y2="9333"/>
                        <a14:foregroundMark x1="66000" y1="1500" x2="76250" y2="23167"/>
                        <a14:foregroundMark x1="76250" y1="23167" x2="91750" y2="48500"/>
                        <a14:foregroundMark x1="91750" y1="48500" x2="92000" y2="49500"/>
                        <a14:foregroundMark x1="76537" y1="72667" x2="76000" y2="72500"/>
                        <a14:foregroundMark x1="76926" y1="72788" x2="76537" y2="72667"/>
                        <a14:foregroundMark x1="77834" y1="73071" x2="77283" y2="72899"/>
                        <a14:foregroundMark x1="78378" y1="73240" x2="78140" y2="73166"/>
                        <a14:foregroundMark x1="77415" y1="72333" x2="76000" y2="71667"/>
                        <a14:foregroundMark x1="77615" y1="72427" x2="77415" y2="72333"/>
                        <a14:foregroundMark x1="78125" y1="72667" x2="77915" y2="72568"/>
                        <a14:foregroundMark x1="78722" y1="72948" x2="78409" y2="72801"/>
                        <a14:foregroundMark x1="80500" y1="73000" x2="80500" y2="73000"/>
                        <a14:foregroundMark x1="80500" y1="74000" x2="80500" y2="74000"/>
                        <a14:foregroundMark x1="81500" y1="72833" x2="81500" y2="72833"/>
                        <a14:foregroundMark x1="80750" y1="72833" x2="80750" y2="72833"/>
                        <a14:foregroundMark x1="80000" y1="72667" x2="80000" y2="72667"/>
                        <a14:foregroundMark x1="80000" y1="72667" x2="81250" y2="72667"/>
                        <a14:foregroundMark x1="81750" y1="73000" x2="81750" y2="73000"/>
                        <a14:foregroundMark x1="84500" y1="76833" x2="84500" y2="76833"/>
                        <a14:foregroundMark x1="80000" y1="83000" x2="80000" y2="83000"/>
                        <a14:foregroundMark x1="78750" y1="87000" x2="78750" y2="87000"/>
                        <a14:foregroundMark x1="79500" y1="73000" x2="79500" y2="73000"/>
                        <a14:foregroundMark x1="80250" y1="72833" x2="80250" y2="72833"/>
                        <a14:foregroundMark x1="79500" y1="72833" x2="79500" y2="72833"/>
                        <a14:foregroundMark x1="78750" y1="72833" x2="80500" y2="73167"/>
                        <a14:foregroundMark x1="81250" y1="73333" x2="81250" y2="73333"/>
                        <a14:foregroundMark x1="81250" y1="73000" x2="81250" y2="73000"/>
                        <a14:foregroundMark x1="81750" y1="73000" x2="78500" y2="72500"/>
                        <a14:foregroundMark x1="81750" y1="73167" x2="81750" y2="73167"/>
                        <a14:foregroundMark x1="81750" y1="73167" x2="81750" y2="73167"/>
                        <a14:foregroundMark x1="82500" y1="73000" x2="80000" y2="73000"/>
                        <a14:foregroundMark x1="80750" y1="83333" x2="80750" y2="83333"/>
                        <a14:backgroundMark x1="82250" y1="75833" x2="82250" y2="75833"/>
                        <a14:backgroundMark x1="82000" y1="75500" x2="81500" y2="75500"/>
                        <a14:backgroundMark x1="86000" y1="76667" x2="84500" y2="76000"/>
                        <a14:backgroundMark x1="78000" y1="96000" x2="77750" y2="92833"/>
                        <a14:backgroundMark x1="78250" y1="93667" x2="78250" y2="96000"/>
                        <a14:backgroundMark x1="77250" y1="92833" x2="77250" y2="92833"/>
                        <a14:backgroundMark x1="79000" y1="81833" x2="79000" y2="81833"/>
                        <a14:backgroundMark x1="78500" y1="72167" x2="79000" y2="72000"/>
                        <a14:backgroundMark x1="78750" y1="71833" x2="79000" y2="72000"/>
                        <a14:backgroundMark x1="78250" y1="81833" x2="78250" y2="81833"/>
                      </a14:backgroundRemoval>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0" y="0"/>
            <a:ext cx="4278085"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3E38C39-0F01-49F2-BAA3-C61D7DC6347E}"/>
              </a:ext>
            </a:extLst>
          </p:cNvPr>
          <p:cNvSpPr txBox="1"/>
          <p:nvPr/>
        </p:nvSpPr>
        <p:spPr>
          <a:xfrm>
            <a:off x="3981796" y="83199"/>
            <a:ext cx="8210203" cy="120032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rPr>
              <a:t>The Commandments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38723202-80C0-F6B9-4CE6-1AD80538C18B}"/>
              </a:ext>
            </a:extLst>
          </p:cNvPr>
          <p:cNvSpPr>
            <a:spLocks noGrp="1"/>
          </p:cNvSpPr>
          <p:nvPr>
            <p:ph idx="1"/>
          </p:nvPr>
        </p:nvSpPr>
        <p:spPr>
          <a:xfrm>
            <a:off x="4117867" y="2199190"/>
            <a:ext cx="7938060" cy="3692324"/>
          </a:xfrm>
        </p:spPr>
        <p:txBody>
          <a:bodyPr>
            <a:noAutofit/>
          </a:bodyPr>
          <a:lstStyle/>
          <a:p>
            <a:pPr marL="742950" indent="-742950" algn="ctr">
              <a:buFont typeface="+mj-lt"/>
              <a:buAutoNum type="arabicPeriod"/>
            </a:pPr>
            <a:r>
              <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Flee Immorality</a:t>
            </a:r>
          </a:p>
          <a:p>
            <a:pPr marL="742950" indent="-742950" algn="ctr">
              <a:buFont typeface="+mj-lt"/>
              <a:buAutoNum type="arabicPeriod"/>
            </a:pPr>
            <a:endPar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endParaRPr>
          </a:p>
          <a:p>
            <a:pPr marL="742950" indent="-742950" algn="ctr">
              <a:buFont typeface="+mj-lt"/>
              <a:buAutoNum type="arabicPeriod"/>
            </a:pPr>
            <a:endPar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endParaRPr>
          </a:p>
          <a:p>
            <a:pPr marL="742950" indent="-742950" algn="ctr">
              <a:buFont typeface="+mj-lt"/>
              <a:buAutoNum type="arabicPeriod"/>
            </a:pPr>
            <a:r>
              <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Glorify God in Your Body</a:t>
            </a:r>
          </a:p>
        </p:txBody>
      </p:sp>
    </p:spTree>
    <p:extLst>
      <p:ext uri="{BB962C8B-B14F-4D97-AF65-F5344CB8AC3E}">
        <p14:creationId xmlns:p14="http://schemas.microsoft.com/office/powerpoint/2010/main" val="2553314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265E7C7-65A1-9887-6613-A321F504BDC9}"/>
            </a:ext>
          </a:extLst>
        </p:cNvPr>
        <p:cNvGrpSpPr/>
        <p:nvPr/>
      </p:nvGrpSpPr>
      <p:grpSpPr>
        <a:xfrm>
          <a:off x="0" y="0"/>
          <a:ext cx="0" cy="0"/>
          <a:chOff x="0" y="0"/>
          <a:chExt cx="0" cy="0"/>
        </a:xfrm>
      </p:grpSpPr>
      <p:pic>
        <p:nvPicPr>
          <p:cNvPr id="3082" name="Picture 10" descr="Corinthian columns">
            <a:extLst>
              <a:ext uri="{FF2B5EF4-FFF2-40B4-BE49-F238E27FC236}">
                <a16:creationId xmlns:a16="http://schemas.microsoft.com/office/drawing/2014/main" id="{B9419926-56B1-51F0-8BA0-FA459479C89B}"/>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667" b="99500" l="3000" r="92000">
                        <a14:foregroundMark x1="18750" y1="7833" x2="47500" y2="6667"/>
                        <a14:foregroundMark x1="47500" y1="6667" x2="55250" y2="4500"/>
                        <a14:foregroundMark x1="8750" y1="25500" x2="13250" y2="89500"/>
                        <a14:foregroundMark x1="13250" y1="89500" x2="33500" y2="94167"/>
                        <a14:foregroundMark x1="33500" y1="94167" x2="55250" y2="93833"/>
                        <a14:foregroundMark x1="55250" y1="93833" x2="65250" y2="96167"/>
                        <a14:foregroundMark x1="65250" y1="96167" x2="16000" y2="57167"/>
                        <a14:foregroundMark x1="16000" y1="57167" x2="17500" y2="31500"/>
                        <a14:foregroundMark x1="17500" y1="31500" x2="7000" y2="5333"/>
                        <a14:foregroundMark x1="7000" y1="5333" x2="31750" y2="1667"/>
                        <a14:foregroundMark x1="1500" y1="2167" x2="7250" y2="89000"/>
                        <a14:foregroundMark x1="7250" y1="89000" x2="30250" y2="95667"/>
                        <a14:foregroundMark x1="30250" y1="95667" x2="50000" y2="96500"/>
                        <a14:foregroundMark x1="50000" y1="96500" x2="66750" y2="95500"/>
                        <a14:foregroundMark x1="66750" y1="95500" x2="74000" y2="84500"/>
                        <a14:foregroundMark x1="74000" y1="84500" x2="74000" y2="82667"/>
                        <a14:foregroundMark x1="80500" y1="79333" x2="82000" y2="75833"/>
                        <a14:foregroundMark x1="83000" y1="77833" x2="81500" y2="81000"/>
                        <a14:foregroundMark x1="89500" y1="46833" x2="63250" y2="2167"/>
                        <a14:foregroundMark x1="250" y1="10667" x2="5250" y2="97833"/>
                        <a14:foregroundMark x1="5250" y1="97833" x2="25250" y2="99500"/>
                        <a14:foregroundMark x1="25250" y1="99500" x2="42500" y2="99333"/>
                        <a14:foregroundMark x1="42500" y1="99333" x2="45250" y2="99500"/>
                        <a14:foregroundMark x1="4000" y1="88000" x2="3000" y2="72667"/>
                        <a14:foregroundMark x1="79250" y1="83000" x2="79250" y2="83000"/>
                        <a14:foregroundMark x1="77000" y1="86500" x2="77000" y2="86500"/>
                        <a14:foregroundMark x1="77250" y1="91333" x2="77250" y2="91333"/>
                        <a14:foregroundMark x1="77250" y1="92667" x2="77250" y2="92667"/>
                        <a14:foregroundMark x1="77250" y1="65333" x2="77250" y2="65333"/>
                        <a14:foregroundMark x1="79250" y1="67500" x2="79250" y2="67500"/>
                        <a14:foregroundMark x1="83750" y1="76500" x2="83750" y2="76500"/>
                        <a14:foregroundMark x1="83000" y1="50333" x2="44250" y2="9333"/>
                        <a14:foregroundMark x1="44250" y1="9333" x2="44250" y2="9333"/>
                        <a14:foregroundMark x1="66000" y1="1500" x2="76250" y2="23167"/>
                        <a14:foregroundMark x1="76250" y1="23167" x2="91750" y2="48500"/>
                        <a14:foregroundMark x1="91750" y1="48500" x2="92000" y2="49500"/>
                        <a14:foregroundMark x1="76537" y1="72667" x2="76000" y2="72500"/>
                        <a14:foregroundMark x1="76926" y1="72788" x2="76537" y2="72667"/>
                        <a14:foregroundMark x1="77834" y1="73071" x2="77283" y2="72899"/>
                        <a14:foregroundMark x1="78378" y1="73240" x2="78140" y2="73166"/>
                        <a14:foregroundMark x1="77415" y1="72333" x2="76000" y2="71667"/>
                        <a14:foregroundMark x1="77615" y1="72427" x2="77415" y2="72333"/>
                        <a14:foregroundMark x1="78125" y1="72667" x2="77915" y2="72568"/>
                        <a14:foregroundMark x1="78722" y1="72948" x2="78409" y2="72801"/>
                        <a14:foregroundMark x1="80500" y1="73000" x2="80500" y2="73000"/>
                        <a14:foregroundMark x1="80500" y1="74000" x2="80500" y2="74000"/>
                        <a14:foregroundMark x1="81500" y1="72833" x2="81500" y2="72833"/>
                        <a14:foregroundMark x1="80750" y1="72833" x2="80750" y2="72833"/>
                        <a14:foregroundMark x1="80000" y1="72667" x2="80000" y2="72667"/>
                        <a14:foregroundMark x1="80000" y1="72667" x2="81250" y2="72667"/>
                        <a14:foregroundMark x1="81750" y1="73000" x2="81750" y2="73000"/>
                        <a14:foregroundMark x1="84500" y1="76833" x2="84500" y2="76833"/>
                        <a14:foregroundMark x1="80000" y1="83000" x2="80000" y2="83000"/>
                        <a14:foregroundMark x1="78750" y1="87000" x2="78750" y2="87000"/>
                        <a14:foregroundMark x1="79500" y1="73000" x2="79500" y2="73000"/>
                        <a14:foregroundMark x1="80250" y1="72833" x2="80250" y2="72833"/>
                        <a14:foregroundMark x1="79500" y1="72833" x2="79500" y2="72833"/>
                        <a14:foregroundMark x1="78750" y1="72833" x2="80500" y2="73167"/>
                        <a14:foregroundMark x1="81250" y1="73333" x2="81250" y2="73333"/>
                        <a14:foregroundMark x1="81250" y1="73000" x2="81250" y2="73000"/>
                        <a14:foregroundMark x1="81750" y1="73000" x2="78500" y2="72500"/>
                        <a14:foregroundMark x1="81750" y1="73167" x2="81750" y2="73167"/>
                        <a14:foregroundMark x1="81750" y1="73167" x2="81750" y2="73167"/>
                        <a14:foregroundMark x1="82500" y1="73000" x2="80000" y2="73000"/>
                        <a14:foregroundMark x1="80750" y1="83333" x2="80750" y2="83333"/>
                        <a14:backgroundMark x1="82250" y1="75833" x2="82250" y2="75833"/>
                        <a14:backgroundMark x1="82000" y1="75500" x2="81500" y2="75500"/>
                        <a14:backgroundMark x1="86000" y1="76667" x2="84500" y2="76000"/>
                        <a14:backgroundMark x1="78000" y1="96000" x2="77750" y2="92833"/>
                        <a14:backgroundMark x1="78250" y1="93667" x2="78250" y2="96000"/>
                        <a14:backgroundMark x1="77250" y1="92833" x2="77250" y2="92833"/>
                        <a14:backgroundMark x1="79000" y1="81833" x2="79000" y2="81833"/>
                        <a14:backgroundMark x1="78500" y1="72167" x2="79000" y2="72000"/>
                        <a14:backgroundMark x1="78750" y1="71833" x2="79000" y2="72000"/>
                        <a14:backgroundMark x1="78250" y1="81833" x2="78250" y2="81833"/>
                      </a14:backgroundRemoval>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0" y="0"/>
            <a:ext cx="4278085"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B5BDCF8E-744B-9C0B-1E2C-A28F92B2AD07}"/>
              </a:ext>
            </a:extLst>
          </p:cNvPr>
          <p:cNvSpPr txBox="1"/>
          <p:nvPr/>
        </p:nvSpPr>
        <p:spPr>
          <a:xfrm>
            <a:off x="3981796" y="83199"/>
            <a:ext cx="8210203" cy="172354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rPr>
              <a:t>The Application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400" cap="all" dirty="0">
                <a:solidFill>
                  <a:srgbClr val="E97132">
                    <a:lumMod val="20000"/>
                    <a:lumOff val="80000"/>
                  </a:srgbClr>
                </a:solidFill>
                <a:latin typeface="Calibri" panose="020F0502020204030204" pitchFamily="34" charset="0"/>
                <a:ea typeface="Calibri" panose="020F0502020204030204" pitchFamily="34" charset="0"/>
                <a:cs typeface="Calibri" panose="020F0502020204030204" pitchFamily="34" charset="0"/>
              </a:rPr>
              <a:t>1 Corinthians 7:1-9</a:t>
            </a:r>
            <a:endParaRPr kumimoji="0" lang="en-US" sz="34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all" spc="0" normalizeH="0" baseline="0" noProof="0" dirty="0">
              <a:ln>
                <a:noFill/>
              </a:ln>
              <a:solidFill>
                <a:srgbClr val="E97132">
                  <a:lumMod val="20000"/>
                  <a:lumOff val="80000"/>
                </a:srgbClr>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84F502C4-EB6D-8766-9EAB-B030153046C3}"/>
              </a:ext>
            </a:extLst>
          </p:cNvPr>
          <p:cNvSpPr>
            <a:spLocks noGrp="1"/>
          </p:cNvSpPr>
          <p:nvPr>
            <p:ph idx="1"/>
          </p:nvPr>
        </p:nvSpPr>
        <p:spPr>
          <a:xfrm>
            <a:off x="3981796" y="2043835"/>
            <a:ext cx="8074131" cy="4730965"/>
          </a:xfrm>
        </p:spPr>
        <p:txBody>
          <a:bodyPr>
            <a:noAutofit/>
          </a:bodyPr>
          <a:lstStyle/>
          <a:p>
            <a:pPr marL="742950" indent="-742950">
              <a:buFont typeface="+mj-lt"/>
              <a:buAutoNum type="arabicPeriod"/>
            </a:pPr>
            <a:r>
              <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Singleness Requires Contentment with Abstention (v.1)</a:t>
            </a:r>
          </a:p>
          <a:p>
            <a:pPr marL="742950" indent="-742950">
              <a:buFont typeface="+mj-lt"/>
              <a:buAutoNum type="arabicPeriod"/>
            </a:pPr>
            <a:r>
              <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Marriage Requires Contentment with Exclusivity (v.2, 7-9)</a:t>
            </a:r>
          </a:p>
          <a:p>
            <a:pPr marL="742950" indent="-742950">
              <a:buFont typeface="+mj-lt"/>
              <a:buAutoNum type="arabicPeriod"/>
            </a:pPr>
            <a:r>
              <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Physical Intimacy, Like Marriage, is Complementary (v.3-4)</a:t>
            </a:r>
          </a:p>
          <a:p>
            <a:pPr marL="742950" indent="-742950">
              <a:buFont typeface="+mj-lt"/>
              <a:buAutoNum type="arabicPeriod"/>
            </a:pPr>
            <a:r>
              <a:rPr lang="en-US" sz="3600" dirty="0">
                <a:solidFill>
                  <a:schemeClr val="accent2">
                    <a:lumMod val="20000"/>
                    <a:lumOff val="80000"/>
                  </a:schemeClr>
                </a:solidFill>
                <a:latin typeface="Calibri" panose="020F0502020204030204" pitchFamily="34" charset="0"/>
                <a:ea typeface="Calibri" panose="020F0502020204030204" pitchFamily="34" charset="0"/>
                <a:cs typeface="Calibri" panose="020F0502020204030204" pitchFamily="34" charset="0"/>
              </a:rPr>
              <a:t>Marriage Means Abstention is Left Behind (v.5)</a:t>
            </a:r>
          </a:p>
        </p:txBody>
      </p:sp>
    </p:spTree>
    <p:extLst>
      <p:ext uri="{BB962C8B-B14F-4D97-AF65-F5344CB8AC3E}">
        <p14:creationId xmlns:p14="http://schemas.microsoft.com/office/powerpoint/2010/main" val="3909352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A50367-97C2-2138-DA94-CBD37F3C588D}"/>
            </a:ext>
          </a:extLst>
        </p:cNvPr>
        <p:cNvGrpSpPr/>
        <p:nvPr/>
      </p:nvGrpSpPr>
      <p:grpSpPr>
        <a:xfrm>
          <a:off x="0" y="0"/>
          <a:ext cx="0" cy="0"/>
          <a:chOff x="0" y="0"/>
          <a:chExt cx="0" cy="0"/>
        </a:xfrm>
      </p:grpSpPr>
      <p:sp>
        <p:nvSpPr>
          <p:cNvPr id="5134" name="Rectangle 5133">
            <a:extLst>
              <a:ext uri="{FF2B5EF4-FFF2-40B4-BE49-F238E27FC236}">
                <a16:creationId xmlns:a16="http://schemas.microsoft.com/office/drawing/2014/main" id="{2E0CC8A2-38E3-ED24-6A02-DAB738A023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122" name="Picture 2" descr="Page 4 | Roman Columns Images - Free Download on Freepik">
            <a:extLst>
              <a:ext uri="{FF2B5EF4-FFF2-40B4-BE49-F238E27FC236}">
                <a16:creationId xmlns:a16="http://schemas.microsoft.com/office/drawing/2014/main" id="{9FEFCBFD-9DB1-952D-1534-077B1E907F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9546" b="5884"/>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339DED3-6A7A-360D-733B-63F855D7BEAC}"/>
              </a:ext>
            </a:extLst>
          </p:cNvPr>
          <p:cNvSpPr txBox="1"/>
          <p:nvPr/>
        </p:nvSpPr>
        <p:spPr>
          <a:xfrm>
            <a:off x="2903456" y="1989056"/>
            <a:ext cx="9447276" cy="2616101"/>
          </a:xfrm>
          <a:prstGeom prst="rect">
            <a:avLst/>
          </a:prstGeom>
          <a:solidFill>
            <a:schemeClr val="accent2">
              <a:lumMod val="20000"/>
              <a:lumOff val="80000"/>
              <a:alpha val="42000"/>
            </a:schemeClr>
          </a:solidFill>
        </p:spPr>
        <p:txBody>
          <a:bodyPr wrap="square" rtlCol="0">
            <a:spAutoFit/>
          </a:bodyPr>
          <a:lstStyle/>
          <a:p>
            <a:r>
              <a:rPr lang="en-US" sz="6000" b="1" dirty="0">
                <a:latin typeface="Castellar" panose="020A0402060406010301" pitchFamily="18" charset="0"/>
                <a:ea typeface="Calibri" panose="020F0502020204030204" pitchFamily="34" charset="0"/>
                <a:cs typeface="Calibri" panose="020F0502020204030204" pitchFamily="34" charset="0"/>
              </a:rPr>
              <a:t>The Pillars of Marriage:</a:t>
            </a:r>
            <a:r>
              <a:rPr lang="en-US" sz="5400" b="1" dirty="0">
                <a:latin typeface="Castellar" panose="020A0402060406010301" pitchFamily="18" charset="0"/>
                <a:ea typeface="Calibri" panose="020F0502020204030204" pitchFamily="34" charset="0"/>
                <a:cs typeface="Calibri" panose="020F0502020204030204" pitchFamily="34" charset="0"/>
              </a:rPr>
              <a:t> </a:t>
            </a:r>
          </a:p>
          <a:p>
            <a:r>
              <a:rPr lang="en-US" sz="4400" b="1">
                <a:latin typeface="Castellar" panose="020A0402060406010301" pitchFamily="18" charset="0"/>
                <a:ea typeface="Calibri" panose="020F0502020204030204" pitchFamily="34" charset="0"/>
                <a:cs typeface="Calibri" panose="020F0502020204030204" pitchFamily="34" charset="0"/>
              </a:rPr>
              <a:t>Pillar 3—</a:t>
            </a:r>
            <a:r>
              <a:rPr lang="en-US" sz="4400" b="1" dirty="0">
                <a:latin typeface="Castellar" panose="020A0402060406010301" pitchFamily="18" charset="0"/>
                <a:ea typeface="Calibri" panose="020F0502020204030204" pitchFamily="34" charset="0"/>
                <a:cs typeface="Calibri" panose="020F0502020204030204" pitchFamily="34" charset="0"/>
              </a:rPr>
              <a:t>combination</a:t>
            </a:r>
          </a:p>
        </p:txBody>
      </p:sp>
      <p:sp>
        <p:nvSpPr>
          <p:cNvPr id="4" name="TextBox 3">
            <a:extLst>
              <a:ext uri="{FF2B5EF4-FFF2-40B4-BE49-F238E27FC236}">
                <a16:creationId xmlns:a16="http://schemas.microsoft.com/office/drawing/2014/main" id="{8D8997A7-72BE-C8BF-773F-67B44DA5F18B}"/>
              </a:ext>
            </a:extLst>
          </p:cNvPr>
          <p:cNvSpPr txBox="1"/>
          <p:nvPr/>
        </p:nvSpPr>
        <p:spPr>
          <a:xfrm>
            <a:off x="5205845" y="6092992"/>
            <a:ext cx="6984630" cy="769441"/>
          </a:xfrm>
          <a:prstGeom prst="rect">
            <a:avLst/>
          </a:prstGeom>
          <a:solidFill>
            <a:schemeClr val="accent2">
              <a:lumMod val="20000"/>
              <a:lumOff val="80000"/>
              <a:alpha val="42000"/>
            </a:schemeClr>
          </a:solidFill>
        </p:spPr>
        <p:txBody>
          <a:bodyPr wrap="square" rtlCol="0">
            <a:spAutoFit/>
          </a:bodyPr>
          <a:lstStyle/>
          <a:p>
            <a:r>
              <a:rPr lang="en-US" sz="2200" b="1" dirty="0">
                <a:latin typeface="Castellar" panose="020A0402060406010301" pitchFamily="18" charset="0"/>
                <a:ea typeface="Calibri" panose="020F0502020204030204" pitchFamily="34" charset="0"/>
                <a:cs typeface="Calibri" panose="020F0502020204030204" pitchFamily="34" charset="0"/>
              </a:rPr>
              <a:t>Men of the Word │January 21, 2026</a:t>
            </a:r>
          </a:p>
          <a:p>
            <a:r>
              <a:rPr lang="en-US" sz="2200" b="1" dirty="0">
                <a:latin typeface="Castellar" panose="020A0402060406010301" pitchFamily="18" charset="0"/>
                <a:ea typeface="Calibri" panose="020F0502020204030204" pitchFamily="34" charset="0"/>
                <a:cs typeface="Calibri" panose="020F0502020204030204" pitchFamily="34" charset="0"/>
              </a:rPr>
              <a:t>Grace Community Church</a:t>
            </a:r>
          </a:p>
        </p:txBody>
      </p:sp>
    </p:spTree>
    <p:extLst>
      <p:ext uri="{BB962C8B-B14F-4D97-AF65-F5344CB8AC3E}">
        <p14:creationId xmlns:p14="http://schemas.microsoft.com/office/powerpoint/2010/main" val="3824790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7073F912-75E3-49DB-AB05-B53077F5195E}">
  <we:reference id="wa200007130" version="1.0.0.1" store="en-US" storeType="OMEX"/>
  <we:alternateReferences>
    <we:reference id="WA200007130" version="1.0.0.1" store="WA200007130"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2605</TotalTime>
  <Words>267</Words>
  <Application>Microsoft Office PowerPoint</Application>
  <PresentationFormat>Widescreen</PresentationFormat>
  <Paragraphs>43</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Arial</vt:lpstr>
      <vt:lpstr>Calibri</vt:lpstr>
      <vt:lpstr>Castellar</vt:lpstr>
      <vt:lpstr>Office Theme</vt:lpstr>
      <vt:lpstr>PowerPoint Presentation</vt:lpstr>
      <vt:lpstr>A Summary</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Brad Klassen</dc:creator>
  <cp:lastModifiedBy>Chris Hamilton</cp:lastModifiedBy>
  <cp:revision>33</cp:revision>
  <cp:lastPrinted>2026-01-17T22:59:11Z</cp:lastPrinted>
  <dcterms:created xsi:type="dcterms:W3CDTF">2025-09-23T22:03:11Z</dcterms:created>
  <dcterms:modified xsi:type="dcterms:W3CDTF">2026-01-21T14:55:06Z</dcterms:modified>
</cp:coreProperties>
</file>