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1" r:id="rId2"/>
    <p:sldId id="256" r:id="rId3"/>
    <p:sldId id="257" r:id="rId4"/>
    <p:sldId id="258" r:id="rId5"/>
    <p:sldId id="268" r:id="rId6"/>
    <p:sldId id="259" r:id="rId7"/>
    <p:sldId id="269" r:id="rId8"/>
    <p:sldId id="260" r:id="rId9"/>
    <p:sldId id="261" r:id="rId10"/>
    <p:sldId id="262" r:id="rId11"/>
    <p:sldId id="263" r:id="rId12"/>
    <p:sldId id="270" r:id="rId13"/>
    <p:sldId id="264" r:id="rId14"/>
    <p:sldId id="265" r:id="rId15"/>
    <p:sldId id="266" r:id="rId16"/>
    <p:sldId id="26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p:restoredTop sz="94695"/>
  </p:normalViewPr>
  <p:slideViewPr>
    <p:cSldViewPr snapToGrid="0" snapToObjects="1">
      <p:cViewPr varScale="1">
        <p:scale>
          <a:sx n="96" d="100"/>
          <a:sy n="96" d="100"/>
        </p:scale>
        <p:origin x="168" y="2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a:extLst>
            <a:ext uri="{FF2B5EF4-FFF2-40B4-BE49-F238E27FC236}">
              <a16:creationId xmlns:a16="http://schemas.microsoft.com/office/drawing/2014/main" id="{65D8237F-8416-0B49-4CB9-B07AD686E68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021718A-7AD7-C7D1-DB44-6A943559534D}"/>
              </a:ext>
            </a:extLst>
          </p:cNvPr>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04CB29CB-B8FF-7E5F-1B2D-016737B2C6FB}"/>
              </a:ext>
            </a:extLst>
          </p:cNvPr>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6AB0663C-F78B-7A5C-DFA8-195C34C78115}"/>
              </a:ext>
            </a:extLst>
          </p:cNvPr>
          <p:cNvSpPr txBox="1"/>
          <p:nvPr/>
        </p:nvSpPr>
        <p:spPr>
          <a:xfrm>
            <a:off x="914400" y="2743200"/>
            <a:ext cx="10241280" cy="830997"/>
          </a:xfrm>
          <a:prstGeom prst="rect">
            <a:avLst/>
          </a:prstGeom>
          <a:noFill/>
        </p:spPr>
        <p:txBody>
          <a:bodyPr wrap="square">
            <a:spAutoFit/>
          </a:bodyPr>
          <a:lstStyle/>
          <a:p>
            <a:pPr>
              <a:spcAft>
                <a:spcPts val="800"/>
              </a:spcAft>
              <a:defRPr sz="3900" b="1">
                <a:solidFill>
                  <a:srgbClr val="F9F5E6"/>
                </a:solidFill>
                <a:latin typeface="Aptos Display"/>
              </a:defRPr>
            </a:pPr>
            <a:r>
              <a:rPr lang="en-US" sz="4800" dirty="0"/>
              <a:t>Who Is Responsible for Regeneration?</a:t>
            </a:r>
          </a:p>
        </p:txBody>
      </p:sp>
    </p:spTree>
    <p:extLst>
      <p:ext uri="{BB962C8B-B14F-4D97-AF65-F5344CB8AC3E}">
        <p14:creationId xmlns:p14="http://schemas.microsoft.com/office/powerpoint/2010/main" val="246710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THE MEANING OF REGENERATION</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01</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6000" b="1">
                <a:solidFill>
                  <a:srgbClr val="F9F5E6"/>
                </a:solidFill>
                <a:latin typeface="Aptos Display"/>
              </a:defRPr>
            </a:pPr>
            <a:r>
              <a:t>παλιγγενεσία</a:t>
            </a:r>
          </a:p>
        </p:txBody>
      </p:sp>
      <p:sp>
        <p:nvSpPr>
          <p:cNvPr id="7" name="TextBox 6"/>
          <p:cNvSpPr txBox="1"/>
          <p:nvPr/>
        </p:nvSpPr>
        <p:spPr>
          <a:xfrm>
            <a:off x="777240" y="2084831"/>
            <a:ext cx="10515600" cy="731520"/>
          </a:xfrm>
          <a:prstGeom prst="rect">
            <a:avLst/>
          </a:prstGeom>
          <a:noFill/>
        </p:spPr>
        <p:txBody>
          <a:bodyPr wrap="square">
            <a:spAutoFit/>
          </a:bodyPr>
          <a:lstStyle/>
          <a:p>
            <a:pPr>
              <a:spcAft>
                <a:spcPts val="800"/>
              </a:spcAft>
              <a:defRPr sz="2800" b="0">
                <a:solidFill>
                  <a:srgbClr val="E4B55E"/>
                </a:solidFill>
                <a:latin typeface="Aptos Display"/>
              </a:defRPr>
            </a:pPr>
            <a:r>
              <a:t>palingenesia  •  renewal  •  rebirth  •  new beginning</a:t>
            </a:r>
          </a:p>
        </p:txBody>
      </p:sp>
      <p:sp>
        <p:nvSpPr>
          <p:cNvPr id="8" name="Rounded Rectangle 7"/>
          <p:cNvSpPr/>
          <p:nvPr/>
        </p:nvSpPr>
        <p:spPr>
          <a:xfrm>
            <a:off x="777240" y="3090672"/>
            <a:ext cx="5120640" cy="2240280"/>
          </a:xfrm>
          <a:prstGeom prst="roundRect">
            <a:avLst/>
          </a:prstGeom>
          <a:solidFill>
            <a:srgbClr val="1634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6126480" y="3090672"/>
            <a:ext cx="5120640" cy="2240280"/>
          </a:xfrm>
          <a:prstGeom prst="roundRect">
            <a:avLst/>
          </a:prstGeom>
          <a:solidFill>
            <a:srgbClr val="1634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78992" y="3401568"/>
            <a:ext cx="4572000" cy="457200"/>
          </a:xfrm>
          <a:prstGeom prst="rect">
            <a:avLst/>
          </a:prstGeom>
          <a:noFill/>
        </p:spPr>
        <p:txBody>
          <a:bodyPr wrap="square">
            <a:spAutoFit/>
          </a:bodyPr>
          <a:lstStyle/>
          <a:p>
            <a:pPr>
              <a:spcAft>
                <a:spcPts val="800"/>
              </a:spcAft>
              <a:defRPr sz="2000" b="1">
                <a:solidFill>
                  <a:srgbClr val="53AFA8"/>
                </a:solidFill>
                <a:latin typeface="Aptos Display"/>
              </a:defRPr>
            </a:pPr>
            <a:r>
              <a:t>MATTHEW 19:28</a:t>
            </a:r>
          </a:p>
        </p:txBody>
      </p:sp>
      <p:sp>
        <p:nvSpPr>
          <p:cNvPr id="11" name="TextBox 10"/>
          <p:cNvSpPr txBox="1"/>
          <p:nvPr/>
        </p:nvSpPr>
        <p:spPr>
          <a:xfrm>
            <a:off x="1078992" y="3950208"/>
            <a:ext cx="4480560" cy="1097280"/>
          </a:xfrm>
          <a:prstGeom prst="rect">
            <a:avLst/>
          </a:prstGeom>
          <a:noFill/>
        </p:spPr>
        <p:txBody>
          <a:bodyPr wrap="square">
            <a:spAutoFit/>
          </a:bodyPr>
          <a:lstStyle/>
          <a:p>
            <a:pPr>
              <a:spcAft>
                <a:spcPts val="800"/>
              </a:spcAft>
              <a:defRPr sz="2600" b="0">
                <a:solidFill>
                  <a:srgbClr val="F9F5E6"/>
                </a:solidFill>
                <a:latin typeface="Aptos Display"/>
              </a:defRPr>
            </a:pPr>
            <a:r>
              <a:t>The renewal of creation</a:t>
            </a:r>
          </a:p>
          <a:p>
            <a:pPr>
              <a:spcAft>
                <a:spcPts val="800"/>
              </a:spcAft>
              <a:defRPr sz="2600" b="0">
                <a:solidFill>
                  <a:srgbClr val="F9F5E6"/>
                </a:solidFill>
                <a:latin typeface="Aptos Display"/>
              </a:defRPr>
            </a:pPr>
            <a:r>
              <a:t>in Christ’s kingdom</a:t>
            </a:r>
          </a:p>
        </p:txBody>
      </p:sp>
      <p:sp>
        <p:nvSpPr>
          <p:cNvPr id="12" name="TextBox 11"/>
          <p:cNvSpPr txBox="1"/>
          <p:nvPr/>
        </p:nvSpPr>
        <p:spPr>
          <a:xfrm>
            <a:off x="6437376" y="3401568"/>
            <a:ext cx="4572000" cy="457200"/>
          </a:xfrm>
          <a:prstGeom prst="rect">
            <a:avLst/>
          </a:prstGeom>
          <a:noFill/>
        </p:spPr>
        <p:txBody>
          <a:bodyPr wrap="square">
            <a:spAutoFit/>
          </a:bodyPr>
          <a:lstStyle/>
          <a:p>
            <a:pPr>
              <a:spcAft>
                <a:spcPts val="800"/>
              </a:spcAft>
              <a:defRPr sz="2000" b="1">
                <a:solidFill>
                  <a:srgbClr val="53AFA8"/>
                </a:solidFill>
                <a:latin typeface="Aptos Display"/>
              </a:defRPr>
            </a:pPr>
            <a:r>
              <a:t>TITUS 3:5</a:t>
            </a:r>
          </a:p>
        </p:txBody>
      </p:sp>
      <p:sp>
        <p:nvSpPr>
          <p:cNvPr id="13" name="TextBox 12"/>
          <p:cNvSpPr txBox="1"/>
          <p:nvPr/>
        </p:nvSpPr>
        <p:spPr>
          <a:xfrm>
            <a:off x="6437376" y="3950208"/>
            <a:ext cx="4480560" cy="1097280"/>
          </a:xfrm>
          <a:prstGeom prst="rect">
            <a:avLst/>
          </a:prstGeom>
          <a:noFill/>
        </p:spPr>
        <p:txBody>
          <a:bodyPr wrap="square">
            <a:spAutoFit/>
          </a:bodyPr>
          <a:lstStyle/>
          <a:p>
            <a:pPr>
              <a:spcAft>
                <a:spcPts val="800"/>
              </a:spcAft>
              <a:defRPr sz="2600" b="0">
                <a:solidFill>
                  <a:srgbClr val="F9F5E6"/>
                </a:solidFill>
                <a:latin typeface="Aptos Display"/>
              </a:defRPr>
            </a:pPr>
            <a:r>
              <a:t>Salvation by mercy:</a:t>
            </a:r>
          </a:p>
          <a:p>
            <a:pPr>
              <a:spcAft>
                <a:spcPts val="800"/>
              </a:spcAft>
              <a:defRPr sz="2600" b="0">
                <a:solidFill>
                  <a:srgbClr val="F9F5E6"/>
                </a:solidFill>
                <a:latin typeface="Aptos Display"/>
              </a:defRPr>
            </a:pPr>
            <a:r>
              <a:t>regeneration by the Spirit</a:t>
            </a:r>
          </a:p>
        </p:txBody>
      </p:sp>
      <p:sp>
        <p:nvSpPr>
          <p:cNvPr id="14" name="TextBox 13"/>
          <p:cNvSpPr txBox="1"/>
          <p:nvPr/>
        </p:nvSpPr>
        <p:spPr>
          <a:xfrm>
            <a:off x="822960" y="5788152"/>
            <a:ext cx="10424160" cy="457200"/>
          </a:xfrm>
          <a:prstGeom prst="rect">
            <a:avLst/>
          </a:prstGeom>
          <a:noFill/>
        </p:spPr>
        <p:txBody>
          <a:bodyPr wrap="square">
            <a:spAutoFit/>
          </a:bodyPr>
          <a:lstStyle/>
          <a:p>
            <a:pPr>
              <a:spcAft>
                <a:spcPts val="800"/>
              </a:spcAft>
              <a:defRPr sz="2100" b="0">
                <a:solidFill>
                  <a:srgbClr val="ADC1C7"/>
                </a:solidFill>
                <a:latin typeface="Aptos Display"/>
              </a:defRPr>
            </a:pPr>
            <a:r>
              <a:t>The Greek word appears only twice in the New Testament.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DEFINITION</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02</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4300" b="1">
                <a:solidFill>
                  <a:srgbClr val="F9F5E6"/>
                </a:solidFill>
                <a:latin typeface="Aptos Display"/>
              </a:defRPr>
            </a:pPr>
            <a:r>
              <a:t>What Is Regeneration?</a:t>
            </a:r>
          </a:p>
        </p:txBody>
      </p:sp>
      <p:sp>
        <p:nvSpPr>
          <p:cNvPr id="7" name="TextBox 6"/>
          <p:cNvSpPr txBox="1"/>
          <p:nvPr/>
        </p:nvSpPr>
        <p:spPr>
          <a:xfrm>
            <a:off x="950976" y="2240280"/>
            <a:ext cx="9966960" cy="2468880"/>
          </a:xfrm>
          <a:prstGeom prst="rect">
            <a:avLst/>
          </a:prstGeom>
          <a:noFill/>
        </p:spPr>
        <p:txBody>
          <a:bodyPr wrap="square">
            <a:spAutoFit/>
          </a:bodyPr>
          <a:lstStyle/>
          <a:p>
            <a:pPr>
              <a:spcAft>
                <a:spcPts val="800"/>
              </a:spcAft>
              <a:defRPr sz="3500" b="0">
                <a:solidFill>
                  <a:srgbClr val="F9F5E6"/>
                </a:solidFill>
                <a:latin typeface="Aptos Display"/>
              </a:defRPr>
            </a:pPr>
            <a:r>
              <a:t>“At the most fundamental level, regeneration is the divine impartation of eternal spiritual life into the spiritually dead sinner.”</a:t>
            </a:r>
          </a:p>
        </p:txBody>
      </p:sp>
      <p:sp>
        <p:nvSpPr>
          <p:cNvPr id="8" name="TextBox 7"/>
          <p:cNvSpPr txBox="1"/>
          <p:nvPr/>
        </p:nvSpPr>
        <p:spPr>
          <a:xfrm>
            <a:off x="987552" y="5349240"/>
            <a:ext cx="9966960" cy="640080"/>
          </a:xfrm>
          <a:prstGeom prst="rect">
            <a:avLst/>
          </a:prstGeom>
          <a:noFill/>
        </p:spPr>
        <p:txBody>
          <a:bodyPr wrap="square">
            <a:spAutoFit/>
          </a:bodyPr>
          <a:lstStyle/>
          <a:p>
            <a:pPr>
              <a:spcAft>
                <a:spcPts val="800"/>
              </a:spcAft>
              <a:defRPr sz="2000" b="1">
                <a:solidFill>
                  <a:srgbClr val="E4B55E"/>
                </a:solidFill>
                <a:latin typeface="Aptos Display"/>
              </a:defRPr>
            </a:pPr>
            <a:r>
              <a:t>— John MacArthur and Richard Mayhue, Biblical Doctrine</a:t>
            </a:r>
          </a:p>
        </p:txBody>
      </p:sp>
      <p:sp>
        <p:nvSpPr>
          <p:cNvPr id="9" name="Oval 8"/>
          <p:cNvSpPr/>
          <p:nvPr/>
        </p:nvSpPr>
        <p:spPr>
          <a:xfrm>
            <a:off x="9418320" y="4297680"/>
            <a:ext cx="2011680" cy="2011680"/>
          </a:xfrm>
          <a:prstGeom prst="ellipse">
            <a:avLst/>
          </a:prstGeom>
          <a:solidFill>
            <a:srgbClr val="1743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195560" y="3429000"/>
            <a:ext cx="1325880" cy="1325880"/>
          </a:xfrm>
          <a:prstGeom prst="ellipse">
            <a:avLst/>
          </a:prstGeom>
          <a:solidFill>
            <a:srgbClr val="2767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9006840" y="4937760"/>
            <a:ext cx="1097280" cy="1097280"/>
          </a:xfrm>
          <a:prstGeom prst="ellipse">
            <a:avLst/>
          </a:prstGeom>
          <a:solidFill>
            <a:srgbClr val="9F7D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SERMON OUTLINE</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03</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4300" b="1">
                <a:solidFill>
                  <a:srgbClr val="F9F5E6"/>
                </a:solidFill>
                <a:latin typeface="Aptos Display"/>
              </a:defRPr>
            </a:pPr>
            <a:r>
              <a:t>Three Questions</a:t>
            </a:r>
          </a:p>
        </p:txBody>
      </p:sp>
      <p:sp>
        <p:nvSpPr>
          <p:cNvPr id="7" name="Oval 6"/>
          <p:cNvSpPr/>
          <p:nvPr/>
        </p:nvSpPr>
        <p:spPr>
          <a:xfrm>
            <a:off x="786384" y="2121408"/>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9264" y="2231136"/>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1</a:t>
            </a:r>
          </a:p>
        </p:txBody>
      </p:sp>
      <p:sp>
        <p:nvSpPr>
          <p:cNvPr id="9" name="TextBox 8"/>
          <p:cNvSpPr txBox="1"/>
          <p:nvPr/>
        </p:nvSpPr>
        <p:spPr>
          <a:xfrm>
            <a:off x="1764792" y="2148839"/>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Why is regeneration necessary?</a:t>
            </a:r>
          </a:p>
        </p:txBody>
      </p:sp>
      <p:sp>
        <p:nvSpPr>
          <p:cNvPr id="10" name="Oval 9"/>
          <p:cNvSpPr/>
          <p:nvPr/>
        </p:nvSpPr>
        <p:spPr>
          <a:xfrm>
            <a:off x="786384" y="3346704"/>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9264" y="3456432"/>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2</a:t>
            </a:r>
          </a:p>
        </p:txBody>
      </p:sp>
      <p:sp>
        <p:nvSpPr>
          <p:cNvPr id="12" name="TextBox 11"/>
          <p:cNvSpPr txBox="1"/>
          <p:nvPr/>
        </p:nvSpPr>
        <p:spPr>
          <a:xfrm>
            <a:off x="1764792" y="3374136"/>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Who is responsible for regeneration?</a:t>
            </a:r>
          </a:p>
        </p:txBody>
      </p:sp>
      <p:sp>
        <p:nvSpPr>
          <p:cNvPr id="13" name="Oval 12"/>
          <p:cNvSpPr/>
          <p:nvPr/>
        </p:nvSpPr>
        <p:spPr>
          <a:xfrm>
            <a:off x="786384" y="4572000"/>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9264" y="4681728"/>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3</a:t>
            </a:r>
          </a:p>
        </p:txBody>
      </p:sp>
      <p:sp>
        <p:nvSpPr>
          <p:cNvPr id="15" name="TextBox 14"/>
          <p:cNvSpPr txBox="1"/>
          <p:nvPr/>
        </p:nvSpPr>
        <p:spPr>
          <a:xfrm>
            <a:off x="1764792" y="4599432"/>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What are the results of regeneration?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a:extLst>
            <a:ext uri="{FF2B5EF4-FFF2-40B4-BE49-F238E27FC236}">
              <a16:creationId xmlns:a16="http://schemas.microsoft.com/office/drawing/2014/main" id="{1B6A8B2E-5839-BC93-3252-98D868516EF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4E11E10-E22E-4D70-3AB0-2D170D23200A}"/>
              </a:ext>
            </a:extLst>
          </p:cNvPr>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E9CEC3BB-8D36-27BA-FAE5-E7EEC7DA8573}"/>
              </a:ext>
            </a:extLst>
          </p:cNvPr>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SERMON OUTLINE</a:t>
            </a:r>
          </a:p>
        </p:txBody>
      </p:sp>
      <p:sp>
        <p:nvSpPr>
          <p:cNvPr id="4" name="TextBox 3">
            <a:extLst>
              <a:ext uri="{FF2B5EF4-FFF2-40B4-BE49-F238E27FC236}">
                <a16:creationId xmlns:a16="http://schemas.microsoft.com/office/drawing/2014/main" id="{9D1C8088-A274-7E0B-CE87-258E57DD1861}"/>
              </a:ext>
            </a:extLst>
          </p:cNvPr>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03</a:t>
            </a:r>
          </a:p>
        </p:txBody>
      </p:sp>
      <p:sp>
        <p:nvSpPr>
          <p:cNvPr id="5" name="Rectangle 4">
            <a:extLst>
              <a:ext uri="{FF2B5EF4-FFF2-40B4-BE49-F238E27FC236}">
                <a16:creationId xmlns:a16="http://schemas.microsoft.com/office/drawing/2014/main" id="{69DAAF78-584A-9C2A-F1EF-681A18590112}"/>
              </a:ext>
            </a:extLst>
          </p:cNvPr>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50EE6229-3F39-130C-2973-32856127A392}"/>
              </a:ext>
            </a:extLst>
          </p:cNvPr>
          <p:cNvSpPr txBox="1"/>
          <p:nvPr/>
        </p:nvSpPr>
        <p:spPr>
          <a:xfrm>
            <a:off x="713232" y="914400"/>
            <a:ext cx="10698480" cy="1188720"/>
          </a:xfrm>
          <a:prstGeom prst="rect">
            <a:avLst/>
          </a:prstGeom>
          <a:noFill/>
        </p:spPr>
        <p:txBody>
          <a:bodyPr wrap="square">
            <a:spAutoFit/>
          </a:bodyPr>
          <a:lstStyle/>
          <a:p>
            <a:pPr>
              <a:spcAft>
                <a:spcPts val="800"/>
              </a:spcAft>
              <a:defRPr sz="4300" b="1">
                <a:solidFill>
                  <a:srgbClr val="F9F5E6"/>
                </a:solidFill>
                <a:latin typeface="Aptos Display"/>
              </a:defRPr>
            </a:pPr>
            <a:r>
              <a:t>Three Questions</a:t>
            </a:r>
          </a:p>
        </p:txBody>
      </p:sp>
      <p:sp>
        <p:nvSpPr>
          <p:cNvPr id="7" name="Oval 6">
            <a:extLst>
              <a:ext uri="{FF2B5EF4-FFF2-40B4-BE49-F238E27FC236}">
                <a16:creationId xmlns:a16="http://schemas.microsoft.com/office/drawing/2014/main" id="{FD1BDCE1-7EA6-D816-88B0-30E9F94019FD}"/>
              </a:ext>
            </a:extLst>
          </p:cNvPr>
          <p:cNvSpPr/>
          <p:nvPr/>
        </p:nvSpPr>
        <p:spPr>
          <a:xfrm>
            <a:off x="786384" y="2121408"/>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7A361563-497D-0579-08C0-59B5D64CDDCD}"/>
              </a:ext>
            </a:extLst>
          </p:cNvPr>
          <p:cNvSpPr txBox="1"/>
          <p:nvPr/>
        </p:nvSpPr>
        <p:spPr>
          <a:xfrm>
            <a:off x="969264" y="2231136"/>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1</a:t>
            </a:r>
          </a:p>
        </p:txBody>
      </p:sp>
      <p:sp>
        <p:nvSpPr>
          <p:cNvPr id="9" name="TextBox 8">
            <a:extLst>
              <a:ext uri="{FF2B5EF4-FFF2-40B4-BE49-F238E27FC236}">
                <a16:creationId xmlns:a16="http://schemas.microsoft.com/office/drawing/2014/main" id="{A41E2560-A2C0-B2A1-D462-27F459901814}"/>
              </a:ext>
            </a:extLst>
          </p:cNvPr>
          <p:cNvSpPr txBox="1"/>
          <p:nvPr/>
        </p:nvSpPr>
        <p:spPr>
          <a:xfrm>
            <a:off x="1764792" y="2148839"/>
            <a:ext cx="9509760" cy="707886"/>
          </a:xfrm>
          <a:prstGeom prst="rect">
            <a:avLst/>
          </a:prstGeom>
          <a:noFill/>
        </p:spPr>
        <p:txBody>
          <a:bodyPr wrap="square">
            <a:spAutoFit/>
          </a:bodyPr>
          <a:lstStyle/>
          <a:p>
            <a:pPr>
              <a:spcAft>
                <a:spcPts val="800"/>
              </a:spcAft>
              <a:defRPr sz="3100" b="0">
                <a:solidFill>
                  <a:srgbClr val="F9F5E6"/>
                </a:solidFill>
                <a:latin typeface="Aptos Display"/>
              </a:defRPr>
            </a:pPr>
            <a:r>
              <a:rPr sz="4000" b="1" dirty="0">
                <a:solidFill>
                  <a:schemeClr val="accent6">
                    <a:lumMod val="60000"/>
                    <a:lumOff val="40000"/>
                  </a:schemeClr>
                </a:solidFill>
              </a:rPr>
              <a:t>Why is regeneration necessary?</a:t>
            </a:r>
          </a:p>
        </p:txBody>
      </p:sp>
      <p:sp>
        <p:nvSpPr>
          <p:cNvPr id="10" name="Oval 9">
            <a:extLst>
              <a:ext uri="{FF2B5EF4-FFF2-40B4-BE49-F238E27FC236}">
                <a16:creationId xmlns:a16="http://schemas.microsoft.com/office/drawing/2014/main" id="{9D976BC5-B53D-1501-C439-DFD56DA7F172}"/>
              </a:ext>
            </a:extLst>
          </p:cNvPr>
          <p:cNvSpPr/>
          <p:nvPr/>
        </p:nvSpPr>
        <p:spPr>
          <a:xfrm>
            <a:off x="786384" y="3346704"/>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a:extLst>
              <a:ext uri="{FF2B5EF4-FFF2-40B4-BE49-F238E27FC236}">
                <a16:creationId xmlns:a16="http://schemas.microsoft.com/office/drawing/2014/main" id="{F4BAEB3A-5870-2D86-6843-310227372576}"/>
              </a:ext>
            </a:extLst>
          </p:cNvPr>
          <p:cNvSpPr txBox="1"/>
          <p:nvPr/>
        </p:nvSpPr>
        <p:spPr>
          <a:xfrm>
            <a:off x="969264" y="3456432"/>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2</a:t>
            </a:r>
          </a:p>
        </p:txBody>
      </p:sp>
      <p:sp>
        <p:nvSpPr>
          <p:cNvPr id="12" name="TextBox 11">
            <a:extLst>
              <a:ext uri="{FF2B5EF4-FFF2-40B4-BE49-F238E27FC236}">
                <a16:creationId xmlns:a16="http://schemas.microsoft.com/office/drawing/2014/main" id="{212C0630-C7B3-BDF2-A507-2DF30D49269C}"/>
              </a:ext>
            </a:extLst>
          </p:cNvPr>
          <p:cNvSpPr txBox="1"/>
          <p:nvPr/>
        </p:nvSpPr>
        <p:spPr>
          <a:xfrm>
            <a:off x="1764792" y="3374136"/>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Who is responsible for regeneration?</a:t>
            </a:r>
          </a:p>
        </p:txBody>
      </p:sp>
      <p:sp>
        <p:nvSpPr>
          <p:cNvPr id="13" name="Oval 12">
            <a:extLst>
              <a:ext uri="{FF2B5EF4-FFF2-40B4-BE49-F238E27FC236}">
                <a16:creationId xmlns:a16="http://schemas.microsoft.com/office/drawing/2014/main" id="{BA3C36E3-9E56-6F7F-546A-76161C48E812}"/>
              </a:ext>
            </a:extLst>
          </p:cNvPr>
          <p:cNvSpPr/>
          <p:nvPr/>
        </p:nvSpPr>
        <p:spPr>
          <a:xfrm>
            <a:off x="786384" y="4572000"/>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E5CBE99E-194A-C702-78CD-89C8495C4F8D}"/>
              </a:ext>
            </a:extLst>
          </p:cNvPr>
          <p:cNvSpPr txBox="1"/>
          <p:nvPr/>
        </p:nvSpPr>
        <p:spPr>
          <a:xfrm>
            <a:off x="969264" y="4681728"/>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3</a:t>
            </a:r>
          </a:p>
        </p:txBody>
      </p:sp>
      <p:sp>
        <p:nvSpPr>
          <p:cNvPr id="15" name="TextBox 14">
            <a:extLst>
              <a:ext uri="{FF2B5EF4-FFF2-40B4-BE49-F238E27FC236}">
                <a16:creationId xmlns:a16="http://schemas.microsoft.com/office/drawing/2014/main" id="{50906043-30CB-72EC-A4F7-9DBD320F9E64}"/>
              </a:ext>
            </a:extLst>
          </p:cNvPr>
          <p:cNvSpPr txBox="1"/>
          <p:nvPr/>
        </p:nvSpPr>
        <p:spPr>
          <a:xfrm>
            <a:off x="1764792" y="4599432"/>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What are the results of regeneration?</a:t>
            </a:r>
          </a:p>
        </p:txBody>
      </p:sp>
    </p:spTree>
    <p:extLst>
      <p:ext uri="{BB962C8B-B14F-4D97-AF65-F5344CB8AC3E}">
        <p14:creationId xmlns:p14="http://schemas.microsoft.com/office/powerpoint/2010/main" val="3247990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QUESTION ONE</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04</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4300" b="1">
                <a:solidFill>
                  <a:srgbClr val="F9F5E6"/>
                </a:solidFill>
                <a:latin typeface="Aptos Display"/>
              </a:defRPr>
            </a:pPr>
            <a:r>
              <a:t>Why Is Regeneration Necessary?</a:t>
            </a:r>
          </a:p>
        </p:txBody>
      </p:sp>
      <p:sp>
        <p:nvSpPr>
          <p:cNvPr id="7" name="TextBox 6"/>
          <p:cNvSpPr txBox="1"/>
          <p:nvPr/>
        </p:nvSpPr>
        <p:spPr>
          <a:xfrm>
            <a:off x="914400" y="2212848"/>
            <a:ext cx="10241280" cy="2560320"/>
          </a:xfrm>
          <a:prstGeom prst="rect">
            <a:avLst/>
          </a:prstGeom>
          <a:noFill/>
        </p:spPr>
        <p:txBody>
          <a:bodyPr wrap="square">
            <a:spAutoFit/>
          </a:bodyPr>
          <a:lstStyle/>
          <a:p>
            <a:pPr>
              <a:spcAft>
                <a:spcPts val="800"/>
              </a:spcAft>
              <a:defRPr sz="3100" b="0">
                <a:solidFill>
                  <a:srgbClr val="F9F5E6"/>
                </a:solidFill>
                <a:latin typeface="Aptos Display"/>
              </a:defRPr>
            </a:pPr>
            <a:r>
              <a:t>“Sinners stand in need of a sovereignly efficacious call, inherently powerful to overcome the effect of depravity and to bring them to repentance and saving faith.”</a:t>
            </a:r>
          </a:p>
        </p:txBody>
      </p:sp>
      <p:sp>
        <p:nvSpPr>
          <p:cNvPr id="8" name="TextBox 7"/>
          <p:cNvSpPr txBox="1"/>
          <p:nvPr/>
        </p:nvSpPr>
        <p:spPr>
          <a:xfrm>
            <a:off x="932688" y="5577840"/>
            <a:ext cx="10058400" cy="502920"/>
          </a:xfrm>
          <a:prstGeom prst="rect">
            <a:avLst/>
          </a:prstGeom>
          <a:noFill/>
        </p:spPr>
        <p:txBody>
          <a:bodyPr wrap="square">
            <a:spAutoFit/>
          </a:bodyPr>
          <a:lstStyle/>
          <a:p>
            <a:pPr>
              <a:spcAft>
                <a:spcPts val="800"/>
              </a:spcAft>
              <a:defRPr sz="1900" b="1">
                <a:solidFill>
                  <a:srgbClr val="E4B55E"/>
                </a:solidFill>
                <a:latin typeface="Aptos Display"/>
              </a:defRPr>
            </a:pPr>
            <a:r>
              <a:t>— John MacArthur and Richard Mayhue, Biblical Doctrine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a:extLst>
            <a:ext uri="{FF2B5EF4-FFF2-40B4-BE49-F238E27FC236}">
              <a16:creationId xmlns:a16="http://schemas.microsoft.com/office/drawing/2014/main" id="{6845361B-F287-5D77-CEBA-EE1969C5C9A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C7BFC68-B791-CE8A-B575-00D754BAEA33}"/>
              </a:ext>
            </a:extLst>
          </p:cNvPr>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BC989877-FEE2-9A89-ABD7-2CD85577C802}"/>
              </a:ext>
            </a:extLst>
          </p:cNvPr>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SERMON OUTLINE</a:t>
            </a:r>
          </a:p>
        </p:txBody>
      </p:sp>
      <p:sp>
        <p:nvSpPr>
          <p:cNvPr id="4" name="TextBox 3">
            <a:extLst>
              <a:ext uri="{FF2B5EF4-FFF2-40B4-BE49-F238E27FC236}">
                <a16:creationId xmlns:a16="http://schemas.microsoft.com/office/drawing/2014/main" id="{FFA506DA-A147-8A95-E49E-159777DCD085}"/>
              </a:ext>
            </a:extLst>
          </p:cNvPr>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03</a:t>
            </a:r>
          </a:p>
        </p:txBody>
      </p:sp>
      <p:sp>
        <p:nvSpPr>
          <p:cNvPr id="5" name="Rectangle 4">
            <a:extLst>
              <a:ext uri="{FF2B5EF4-FFF2-40B4-BE49-F238E27FC236}">
                <a16:creationId xmlns:a16="http://schemas.microsoft.com/office/drawing/2014/main" id="{F08AA4B2-B896-62CA-BCC8-A9BBE8EE7FB5}"/>
              </a:ext>
            </a:extLst>
          </p:cNvPr>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41EEBA71-7241-DAC6-1C66-B4D8405B81F3}"/>
              </a:ext>
            </a:extLst>
          </p:cNvPr>
          <p:cNvSpPr txBox="1"/>
          <p:nvPr/>
        </p:nvSpPr>
        <p:spPr>
          <a:xfrm>
            <a:off x="713232" y="914400"/>
            <a:ext cx="10698480" cy="1188720"/>
          </a:xfrm>
          <a:prstGeom prst="rect">
            <a:avLst/>
          </a:prstGeom>
          <a:noFill/>
        </p:spPr>
        <p:txBody>
          <a:bodyPr wrap="square">
            <a:spAutoFit/>
          </a:bodyPr>
          <a:lstStyle/>
          <a:p>
            <a:pPr>
              <a:spcAft>
                <a:spcPts val="800"/>
              </a:spcAft>
              <a:defRPr sz="4300" b="1">
                <a:solidFill>
                  <a:srgbClr val="F9F5E6"/>
                </a:solidFill>
                <a:latin typeface="Aptos Display"/>
              </a:defRPr>
            </a:pPr>
            <a:r>
              <a:t>Three Questions</a:t>
            </a:r>
          </a:p>
        </p:txBody>
      </p:sp>
      <p:sp>
        <p:nvSpPr>
          <p:cNvPr id="7" name="Oval 6">
            <a:extLst>
              <a:ext uri="{FF2B5EF4-FFF2-40B4-BE49-F238E27FC236}">
                <a16:creationId xmlns:a16="http://schemas.microsoft.com/office/drawing/2014/main" id="{7366BF26-93EA-BD92-017A-5B0DB09AD0B1}"/>
              </a:ext>
            </a:extLst>
          </p:cNvPr>
          <p:cNvSpPr/>
          <p:nvPr/>
        </p:nvSpPr>
        <p:spPr>
          <a:xfrm>
            <a:off x="786384" y="2121408"/>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DAA243E2-947B-5AFC-48AF-A5BC65B3E68B}"/>
              </a:ext>
            </a:extLst>
          </p:cNvPr>
          <p:cNvSpPr txBox="1"/>
          <p:nvPr/>
        </p:nvSpPr>
        <p:spPr>
          <a:xfrm>
            <a:off x="969264" y="2231136"/>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1</a:t>
            </a:r>
          </a:p>
        </p:txBody>
      </p:sp>
      <p:sp>
        <p:nvSpPr>
          <p:cNvPr id="9" name="TextBox 8">
            <a:extLst>
              <a:ext uri="{FF2B5EF4-FFF2-40B4-BE49-F238E27FC236}">
                <a16:creationId xmlns:a16="http://schemas.microsoft.com/office/drawing/2014/main" id="{66EEEAB5-B75F-30A5-6CC0-615C7D9A134E}"/>
              </a:ext>
            </a:extLst>
          </p:cNvPr>
          <p:cNvSpPr txBox="1"/>
          <p:nvPr/>
        </p:nvSpPr>
        <p:spPr>
          <a:xfrm>
            <a:off x="1764792" y="2148839"/>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Why is regeneration necessary?</a:t>
            </a:r>
          </a:p>
        </p:txBody>
      </p:sp>
      <p:sp>
        <p:nvSpPr>
          <p:cNvPr id="10" name="Oval 9">
            <a:extLst>
              <a:ext uri="{FF2B5EF4-FFF2-40B4-BE49-F238E27FC236}">
                <a16:creationId xmlns:a16="http://schemas.microsoft.com/office/drawing/2014/main" id="{47CE5538-C11A-E379-7862-6AF36221A2DB}"/>
              </a:ext>
            </a:extLst>
          </p:cNvPr>
          <p:cNvSpPr/>
          <p:nvPr/>
        </p:nvSpPr>
        <p:spPr>
          <a:xfrm>
            <a:off x="786384" y="3346704"/>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a:extLst>
              <a:ext uri="{FF2B5EF4-FFF2-40B4-BE49-F238E27FC236}">
                <a16:creationId xmlns:a16="http://schemas.microsoft.com/office/drawing/2014/main" id="{78192798-BA9E-3736-9377-53958A083F2C}"/>
              </a:ext>
            </a:extLst>
          </p:cNvPr>
          <p:cNvSpPr txBox="1"/>
          <p:nvPr/>
        </p:nvSpPr>
        <p:spPr>
          <a:xfrm>
            <a:off x="969264" y="3456432"/>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2</a:t>
            </a:r>
          </a:p>
        </p:txBody>
      </p:sp>
      <p:sp>
        <p:nvSpPr>
          <p:cNvPr id="12" name="TextBox 11">
            <a:extLst>
              <a:ext uri="{FF2B5EF4-FFF2-40B4-BE49-F238E27FC236}">
                <a16:creationId xmlns:a16="http://schemas.microsoft.com/office/drawing/2014/main" id="{8984D402-2CA0-95B9-6A61-D39FB88E2B32}"/>
              </a:ext>
            </a:extLst>
          </p:cNvPr>
          <p:cNvSpPr txBox="1"/>
          <p:nvPr/>
        </p:nvSpPr>
        <p:spPr>
          <a:xfrm>
            <a:off x="1764792" y="3374136"/>
            <a:ext cx="9509760" cy="707886"/>
          </a:xfrm>
          <a:prstGeom prst="rect">
            <a:avLst/>
          </a:prstGeom>
          <a:noFill/>
        </p:spPr>
        <p:txBody>
          <a:bodyPr wrap="square">
            <a:spAutoFit/>
          </a:bodyPr>
          <a:lstStyle/>
          <a:p>
            <a:pPr>
              <a:spcAft>
                <a:spcPts val="800"/>
              </a:spcAft>
              <a:defRPr sz="3100" b="0">
                <a:solidFill>
                  <a:srgbClr val="F9F5E6"/>
                </a:solidFill>
                <a:latin typeface="Aptos Display"/>
              </a:defRPr>
            </a:pPr>
            <a:r>
              <a:rPr sz="4000" b="1" dirty="0">
                <a:solidFill>
                  <a:schemeClr val="accent6">
                    <a:lumMod val="60000"/>
                    <a:lumOff val="40000"/>
                  </a:schemeClr>
                </a:solidFill>
              </a:rPr>
              <a:t>Who is responsible for regeneration?</a:t>
            </a:r>
          </a:p>
        </p:txBody>
      </p:sp>
      <p:sp>
        <p:nvSpPr>
          <p:cNvPr id="13" name="Oval 12">
            <a:extLst>
              <a:ext uri="{FF2B5EF4-FFF2-40B4-BE49-F238E27FC236}">
                <a16:creationId xmlns:a16="http://schemas.microsoft.com/office/drawing/2014/main" id="{18BE412D-E7DD-3CC9-E8B2-8C7B4CFDB573}"/>
              </a:ext>
            </a:extLst>
          </p:cNvPr>
          <p:cNvSpPr/>
          <p:nvPr/>
        </p:nvSpPr>
        <p:spPr>
          <a:xfrm>
            <a:off x="786384" y="4572000"/>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D8D7ECFA-BC8C-823E-E7D6-99D81A70BB29}"/>
              </a:ext>
            </a:extLst>
          </p:cNvPr>
          <p:cNvSpPr txBox="1"/>
          <p:nvPr/>
        </p:nvSpPr>
        <p:spPr>
          <a:xfrm>
            <a:off x="969264" y="4681728"/>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3</a:t>
            </a:r>
          </a:p>
        </p:txBody>
      </p:sp>
      <p:sp>
        <p:nvSpPr>
          <p:cNvPr id="15" name="TextBox 14">
            <a:extLst>
              <a:ext uri="{FF2B5EF4-FFF2-40B4-BE49-F238E27FC236}">
                <a16:creationId xmlns:a16="http://schemas.microsoft.com/office/drawing/2014/main" id="{22E96023-50FB-4ADD-8E7F-2622D0C034BF}"/>
              </a:ext>
            </a:extLst>
          </p:cNvPr>
          <p:cNvSpPr txBox="1"/>
          <p:nvPr/>
        </p:nvSpPr>
        <p:spPr>
          <a:xfrm>
            <a:off x="1764792" y="4599432"/>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What are the results of regeneration?</a:t>
            </a:r>
          </a:p>
        </p:txBody>
      </p:sp>
    </p:spTree>
    <p:extLst>
      <p:ext uri="{BB962C8B-B14F-4D97-AF65-F5344CB8AC3E}">
        <p14:creationId xmlns:p14="http://schemas.microsoft.com/office/powerpoint/2010/main" val="4252256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QUESTION TWO</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05</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3900" b="1">
                <a:solidFill>
                  <a:srgbClr val="F9F5E6"/>
                </a:solidFill>
                <a:latin typeface="Aptos Display"/>
              </a:defRPr>
            </a:pPr>
            <a:r>
              <a:t>Who Is Responsible for Regeneration?</a:t>
            </a:r>
          </a:p>
        </p:txBody>
      </p:sp>
      <p:sp>
        <p:nvSpPr>
          <p:cNvPr id="7" name="TextBox 6"/>
          <p:cNvSpPr txBox="1"/>
          <p:nvPr/>
        </p:nvSpPr>
        <p:spPr>
          <a:xfrm>
            <a:off x="914400" y="2743200"/>
            <a:ext cx="10241280" cy="1188720"/>
          </a:xfrm>
          <a:prstGeom prst="rect">
            <a:avLst/>
          </a:prstGeom>
          <a:noFill/>
        </p:spPr>
        <p:txBody>
          <a:bodyPr wrap="square">
            <a:spAutoFit/>
          </a:bodyPr>
          <a:lstStyle/>
          <a:p>
            <a:pPr algn="ctr">
              <a:spcAft>
                <a:spcPts val="800"/>
              </a:spcAft>
              <a:defRPr sz="6400" b="1">
                <a:solidFill>
                  <a:srgbClr val="E4B55E"/>
                </a:solidFill>
                <a:latin typeface="Aptos Display"/>
              </a:defRPr>
            </a:pPr>
            <a:r>
              <a:t>GOD HIMSELF</a:t>
            </a:r>
          </a:p>
        </p:txBody>
      </p:sp>
      <p:sp>
        <p:nvSpPr>
          <p:cNvPr id="8" name="TextBox 7"/>
          <p:cNvSpPr txBox="1"/>
          <p:nvPr/>
        </p:nvSpPr>
        <p:spPr>
          <a:xfrm>
            <a:off x="1280160" y="4160520"/>
            <a:ext cx="9692640" cy="731520"/>
          </a:xfrm>
          <a:prstGeom prst="rect">
            <a:avLst/>
          </a:prstGeom>
          <a:noFill/>
        </p:spPr>
        <p:txBody>
          <a:bodyPr wrap="square">
            <a:spAutoFit/>
          </a:bodyPr>
          <a:lstStyle/>
          <a:p>
            <a:pPr algn="ctr">
              <a:spcAft>
                <a:spcPts val="800"/>
              </a:spcAft>
              <a:defRPr sz="3000" b="0">
                <a:solidFill>
                  <a:srgbClr val="F9F5E6"/>
                </a:solidFill>
                <a:latin typeface="Aptos Display"/>
              </a:defRPr>
            </a:pPr>
            <a:r>
              <a:t>The sovereign work of the Holy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GOD GIVES A NEW HEART</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06</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4300" b="1">
                <a:solidFill>
                  <a:srgbClr val="F9F5E6"/>
                </a:solidFill>
                <a:latin typeface="Aptos Display"/>
              </a:defRPr>
            </a:pPr>
            <a:r>
              <a:t>“I Will Give You a New Heart”</a:t>
            </a:r>
          </a:p>
        </p:txBody>
      </p:sp>
      <p:sp>
        <p:nvSpPr>
          <p:cNvPr id="7" name="Rectangle 6"/>
          <p:cNvSpPr/>
          <p:nvPr/>
        </p:nvSpPr>
        <p:spPr>
          <a:xfrm>
            <a:off x="749808" y="2286000"/>
            <a:ext cx="64008" cy="3383280"/>
          </a:xfrm>
          <a:prstGeom prst="rect">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60704" y="2267712"/>
            <a:ext cx="10012680" cy="3337560"/>
          </a:xfrm>
          <a:prstGeom prst="rect">
            <a:avLst/>
          </a:prstGeom>
          <a:noFill/>
        </p:spPr>
        <p:txBody>
          <a:bodyPr wrap="square">
            <a:spAutoFit/>
          </a:bodyPr>
          <a:lstStyle/>
          <a:p>
            <a:pPr>
              <a:spcAft>
                <a:spcPts val="800"/>
              </a:spcAft>
              <a:defRPr sz="2700" b="0">
                <a:solidFill>
                  <a:srgbClr val="F9F5E6"/>
                </a:solidFill>
                <a:latin typeface="Aptos Display"/>
              </a:defRPr>
            </a:pPr>
            <a:r>
              <a:t>“I will give you a new heart and put a new spirit within you; and I will remove the heart of stone from your flesh and give you a heart of flesh. I will put My Spirit within you and cause you to walk in My statutes.”</a:t>
            </a:r>
          </a:p>
        </p:txBody>
      </p:sp>
      <p:sp>
        <p:nvSpPr>
          <p:cNvPr id="9" name="TextBox 8"/>
          <p:cNvSpPr txBox="1"/>
          <p:nvPr/>
        </p:nvSpPr>
        <p:spPr>
          <a:xfrm>
            <a:off x="1051560" y="5833872"/>
            <a:ext cx="9144000" cy="393192"/>
          </a:xfrm>
          <a:prstGeom prst="rect">
            <a:avLst/>
          </a:prstGeom>
          <a:noFill/>
        </p:spPr>
        <p:txBody>
          <a:bodyPr wrap="square">
            <a:spAutoFit/>
          </a:bodyPr>
          <a:lstStyle/>
          <a:p>
            <a:pPr>
              <a:spcAft>
                <a:spcPts val="800"/>
              </a:spcAft>
              <a:defRPr sz="1900" b="1">
                <a:solidFill>
                  <a:srgbClr val="E4B55E"/>
                </a:solidFill>
                <a:latin typeface="Aptos Display"/>
              </a:defRPr>
            </a:pPr>
            <a:r>
              <a:t>EZEKIEL 36:26–27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GOD SHINES INTO HEARTS</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07</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4300" b="1">
                <a:solidFill>
                  <a:srgbClr val="F9F5E6"/>
                </a:solidFill>
                <a:latin typeface="Aptos Display"/>
              </a:defRPr>
            </a:pPr>
            <a:r>
              <a:t>Light Out of Darkness</a:t>
            </a:r>
          </a:p>
        </p:txBody>
      </p:sp>
      <p:sp>
        <p:nvSpPr>
          <p:cNvPr id="7" name="Rectangle 6"/>
          <p:cNvSpPr/>
          <p:nvPr/>
        </p:nvSpPr>
        <p:spPr>
          <a:xfrm>
            <a:off x="749808" y="2286000"/>
            <a:ext cx="64008" cy="3383280"/>
          </a:xfrm>
          <a:prstGeom prst="rect">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60704" y="2267712"/>
            <a:ext cx="10012680" cy="3337560"/>
          </a:xfrm>
          <a:prstGeom prst="rect">
            <a:avLst/>
          </a:prstGeom>
          <a:noFill/>
        </p:spPr>
        <p:txBody>
          <a:bodyPr wrap="square">
            <a:spAutoFit/>
          </a:bodyPr>
          <a:lstStyle/>
          <a:p>
            <a:pPr>
              <a:spcAft>
                <a:spcPts val="800"/>
              </a:spcAft>
              <a:defRPr sz="2900" b="0">
                <a:solidFill>
                  <a:srgbClr val="F9F5E6"/>
                </a:solidFill>
                <a:latin typeface="Aptos Display"/>
              </a:defRPr>
            </a:pPr>
            <a:r>
              <a:t>“For God, who said, ‘Light shall shine out of darkness,’ is the One who has shone in our hearts to give the Light of the knowledge of the glory of God in the face of Christ.”</a:t>
            </a:r>
          </a:p>
        </p:txBody>
      </p:sp>
      <p:sp>
        <p:nvSpPr>
          <p:cNvPr id="9" name="TextBox 8"/>
          <p:cNvSpPr txBox="1"/>
          <p:nvPr/>
        </p:nvSpPr>
        <p:spPr>
          <a:xfrm>
            <a:off x="1051560" y="5833872"/>
            <a:ext cx="9144000" cy="393192"/>
          </a:xfrm>
          <a:prstGeom prst="rect">
            <a:avLst/>
          </a:prstGeom>
          <a:noFill/>
        </p:spPr>
        <p:txBody>
          <a:bodyPr wrap="square">
            <a:spAutoFit/>
          </a:bodyPr>
          <a:lstStyle/>
          <a:p>
            <a:pPr>
              <a:spcAft>
                <a:spcPts val="800"/>
              </a:spcAft>
              <a:defRPr sz="1900" b="1">
                <a:solidFill>
                  <a:srgbClr val="E4B55E"/>
                </a:solidFill>
                <a:latin typeface="Aptos Display"/>
              </a:defRPr>
            </a:pPr>
            <a:r>
              <a:t>2 CORINTHIANS 4:6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THE MEANS OF REGENERATION</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08</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3700" b="1">
                <a:solidFill>
                  <a:srgbClr val="F9F5E6"/>
                </a:solidFill>
                <a:latin typeface="Aptos Display"/>
              </a:defRPr>
            </a:pPr>
            <a:r>
              <a:t>The Gospel Is the Means of Regeneration</a:t>
            </a:r>
          </a:p>
        </p:txBody>
      </p:sp>
      <p:sp>
        <p:nvSpPr>
          <p:cNvPr id="7" name="Rectangle 6"/>
          <p:cNvSpPr/>
          <p:nvPr/>
        </p:nvSpPr>
        <p:spPr>
          <a:xfrm>
            <a:off x="822960" y="2240280"/>
            <a:ext cx="73152" cy="1463040"/>
          </a:xfrm>
          <a:prstGeom prst="rect">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33856" y="2240280"/>
            <a:ext cx="9144000" cy="384048"/>
          </a:xfrm>
          <a:prstGeom prst="rect">
            <a:avLst/>
          </a:prstGeom>
          <a:noFill/>
        </p:spPr>
        <p:txBody>
          <a:bodyPr wrap="square">
            <a:spAutoFit/>
          </a:bodyPr>
          <a:lstStyle/>
          <a:p>
            <a:pPr>
              <a:spcAft>
                <a:spcPts val="800"/>
              </a:spcAft>
              <a:defRPr sz="2000" b="1">
                <a:solidFill>
                  <a:srgbClr val="E4B55E"/>
                </a:solidFill>
                <a:latin typeface="Aptos Display"/>
              </a:defRPr>
            </a:pPr>
            <a:r>
              <a:t>JAMES 1:18</a:t>
            </a:r>
          </a:p>
        </p:txBody>
      </p:sp>
      <p:sp>
        <p:nvSpPr>
          <p:cNvPr id="9" name="TextBox 8"/>
          <p:cNvSpPr txBox="1"/>
          <p:nvPr/>
        </p:nvSpPr>
        <p:spPr>
          <a:xfrm>
            <a:off x="1133856" y="2715768"/>
            <a:ext cx="9875520" cy="1143000"/>
          </a:xfrm>
          <a:prstGeom prst="rect">
            <a:avLst/>
          </a:prstGeom>
          <a:noFill/>
        </p:spPr>
        <p:txBody>
          <a:bodyPr wrap="square">
            <a:spAutoFit/>
          </a:bodyPr>
          <a:lstStyle/>
          <a:p>
            <a:pPr>
              <a:spcAft>
                <a:spcPts val="800"/>
              </a:spcAft>
              <a:defRPr sz="2700" b="0">
                <a:solidFill>
                  <a:srgbClr val="F9F5E6"/>
                </a:solidFill>
                <a:latin typeface="Aptos Display"/>
              </a:defRPr>
            </a:pPr>
            <a:r>
              <a:t>“In the exercise of His will He brought us forth by the word of truth.”</a:t>
            </a:r>
          </a:p>
        </p:txBody>
      </p:sp>
      <p:sp>
        <p:nvSpPr>
          <p:cNvPr id="10" name="Rectangle 9"/>
          <p:cNvSpPr/>
          <p:nvPr/>
        </p:nvSpPr>
        <p:spPr>
          <a:xfrm>
            <a:off x="822960" y="4160520"/>
            <a:ext cx="73152" cy="1463040"/>
          </a:xfrm>
          <a:prstGeom prst="rect">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33856" y="4160520"/>
            <a:ext cx="9144000" cy="384048"/>
          </a:xfrm>
          <a:prstGeom prst="rect">
            <a:avLst/>
          </a:prstGeom>
          <a:noFill/>
        </p:spPr>
        <p:txBody>
          <a:bodyPr wrap="square">
            <a:spAutoFit/>
          </a:bodyPr>
          <a:lstStyle/>
          <a:p>
            <a:pPr>
              <a:spcAft>
                <a:spcPts val="800"/>
              </a:spcAft>
              <a:defRPr sz="2000" b="1">
                <a:solidFill>
                  <a:srgbClr val="E4B55E"/>
                </a:solidFill>
                <a:latin typeface="Aptos Display"/>
              </a:defRPr>
            </a:pPr>
            <a:r>
              <a:t>1 PETER 1:23</a:t>
            </a:r>
          </a:p>
        </p:txBody>
      </p:sp>
      <p:sp>
        <p:nvSpPr>
          <p:cNvPr id="12" name="TextBox 11"/>
          <p:cNvSpPr txBox="1"/>
          <p:nvPr/>
        </p:nvSpPr>
        <p:spPr>
          <a:xfrm>
            <a:off x="1133856" y="4636008"/>
            <a:ext cx="9875520" cy="1143000"/>
          </a:xfrm>
          <a:prstGeom prst="rect">
            <a:avLst/>
          </a:prstGeom>
          <a:noFill/>
        </p:spPr>
        <p:txBody>
          <a:bodyPr wrap="square">
            <a:spAutoFit/>
          </a:bodyPr>
          <a:lstStyle/>
          <a:p>
            <a:pPr>
              <a:spcAft>
                <a:spcPts val="800"/>
              </a:spcAft>
              <a:defRPr sz="2700" b="0">
                <a:solidFill>
                  <a:srgbClr val="F9F5E6"/>
                </a:solidFill>
                <a:latin typeface="Aptos Display"/>
              </a:defRPr>
            </a:pPr>
            <a:r>
              <a:t>“You have been born again ... through the living and enduring word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a:extLst>
            <a:ext uri="{FF2B5EF4-FFF2-40B4-BE49-F238E27FC236}">
              <a16:creationId xmlns:a16="http://schemas.microsoft.com/office/drawing/2014/main" id="{2FEC6719-694C-7189-2AB2-4F21A2E2423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F8797D-E3C0-269F-ED7B-E1E805E44F5A}"/>
              </a:ext>
            </a:extLst>
          </p:cNvPr>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75866C10-0078-CD3F-4DBA-9A9A35DF9CF2}"/>
              </a:ext>
            </a:extLst>
          </p:cNvPr>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SERMON OUTLINE</a:t>
            </a:r>
          </a:p>
        </p:txBody>
      </p:sp>
      <p:sp>
        <p:nvSpPr>
          <p:cNvPr id="4" name="TextBox 3">
            <a:extLst>
              <a:ext uri="{FF2B5EF4-FFF2-40B4-BE49-F238E27FC236}">
                <a16:creationId xmlns:a16="http://schemas.microsoft.com/office/drawing/2014/main" id="{3368165F-6B48-1B51-52DC-7894017C1E85}"/>
              </a:ext>
            </a:extLst>
          </p:cNvPr>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03</a:t>
            </a:r>
          </a:p>
        </p:txBody>
      </p:sp>
      <p:sp>
        <p:nvSpPr>
          <p:cNvPr id="5" name="Rectangle 4">
            <a:extLst>
              <a:ext uri="{FF2B5EF4-FFF2-40B4-BE49-F238E27FC236}">
                <a16:creationId xmlns:a16="http://schemas.microsoft.com/office/drawing/2014/main" id="{E4208999-E957-684F-0CA9-33D14215C1C4}"/>
              </a:ext>
            </a:extLst>
          </p:cNvPr>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8533F016-81C4-6855-878A-CE1B79E0980D}"/>
              </a:ext>
            </a:extLst>
          </p:cNvPr>
          <p:cNvSpPr txBox="1"/>
          <p:nvPr/>
        </p:nvSpPr>
        <p:spPr>
          <a:xfrm>
            <a:off x="713232" y="914400"/>
            <a:ext cx="10698480" cy="1188720"/>
          </a:xfrm>
          <a:prstGeom prst="rect">
            <a:avLst/>
          </a:prstGeom>
          <a:noFill/>
        </p:spPr>
        <p:txBody>
          <a:bodyPr wrap="square">
            <a:spAutoFit/>
          </a:bodyPr>
          <a:lstStyle/>
          <a:p>
            <a:pPr>
              <a:spcAft>
                <a:spcPts val="800"/>
              </a:spcAft>
              <a:defRPr sz="4300" b="1">
                <a:solidFill>
                  <a:srgbClr val="F9F5E6"/>
                </a:solidFill>
                <a:latin typeface="Aptos Display"/>
              </a:defRPr>
            </a:pPr>
            <a:r>
              <a:t>Three Questions</a:t>
            </a:r>
          </a:p>
        </p:txBody>
      </p:sp>
      <p:sp>
        <p:nvSpPr>
          <p:cNvPr id="7" name="Oval 6">
            <a:extLst>
              <a:ext uri="{FF2B5EF4-FFF2-40B4-BE49-F238E27FC236}">
                <a16:creationId xmlns:a16="http://schemas.microsoft.com/office/drawing/2014/main" id="{65378A7A-5298-AB91-0281-18823D818B34}"/>
              </a:ext>
            </a:extLst>
          </p:cNvPr>
          <p:cNvSpPr/>
          <p:nvPr/>
        </p:nvSpPr>
        <p:spPr>
          <a:xfrm>
            <a:off x="786384" y="2121408"/>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1673F764-9A2D-1E5B-CD9B-7175A377F61F}"/>
              </a:ext>
            </a:extLst>
          </p:cNvPr>
          <p:cNvSpPr txBox="1"/>
          <p:nvPr/>
        </p:nvSpPr>
        <p:spPr>
          <a:xfrm>
            <a:off x="969264" y="2231136"/>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1</a:t>
            </a:r>
          </a:p>
        </p:txBody>
      </p:sp>
      <p:sp>
        <p:nvSpPr>
          <p:cNvPr id="9" name="TextBox 8">
            <a:extLst>
              <a:ext uri="{FF2B5EF4-FFF2-40B4-BE49-F238E27FC236}">
                <a16:creationId xmlns:a16="http://schemas.microsoft.com/office/drawing/2014/main" id="{19AC3B15-4CF5-5EA2-8DCF-99845B6F654E}"/>
              </a:ext>
            </a:extLst>
          </p:cNvPr>
          <p:cNvSpPr txBox="1"/>
          <p:nvPr/>
        </p:nvSpPr>
        <p:spPr>
          <a:xfrm>
            <a:off x="1764792" y="2148839"/>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Why is regeneration necessary?</a:t>
            </a:r>
          </a:p>
        </p:txBody>
      </p:sp>
      <p:sp>
        <p:nvSpPr>
          <p:cNvPr id="10" name="Oval 9">
            <a:extLst>
              <a:ext uri="{FF2B5EF4-FFF2-40B4-BE49-F238E27FC236}">
                <a16:creationId xmlns:a16="http://schemas.microsoft.com/office/drawing/2014/main" id="{F834D4A6-B75B-37B9-CA97-A25832292EF1}"/>
              </a:ext>
            </a:extLst>
          </p:cNvPr>
          <p:cNvSpPr/>
          <p:nvPr/>
        </p:nvSpPr>
        <p:spPr>
          <a:xfrm>
            <a:off x="786384" y="3346704"/>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a:extLst>
              <a:ext uri="{FF2B5EF4-FFF2-40B4-BE49-F238E27FC236}">
                <a16:creationId xmlns:a16="http://schemas.microsoft.com/office/drawing/2014/main" id="{7CD0F0BE-2496-6EC7-AF89-09B995763314}"/>
              </a:ext>
            </a:extLst>
          </p:cNvPr>
          <p:cNvSpPr txBox="1"/>
          <p:nvPr/>
        </p:nvSpPr>
        <p:spPr>
          <a:xfrm>
            <a:off x="969264" y="3456432"/>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2</a:t>
            </a:r>
          </a:p>
        </p:txBody>
      </p:sp>
      <p:sp>
        <p:nvSpPr>
          <p:cNvPr id="12" name="TextBox 11">
            <a:extLst>
              <a:ext uri="{FF2B5EF4-FFF2-40B4-BE49-F238E27FC236}">
                <a16:creationId xmlns:a16="http://schemas.microsoft.com/office/drawing/2014/main" id="{3BEFCCC1-5975-413C-0E9C-EE71092389BF}"/>
              </a:ext>
            </a:extLst>
          </p:cNvPr>
          <p:cNvSpPr txBox="1"/>
          <p:nvPr/>
        </p:nvSpPr>
        <p:spPr>
          <a:xfrm>
            <a:off x="1764792" y="3374136"/>
            <a:ext cx="9509760" cy="685800"/>
          </a:xfrm>
          <a:prstGeom prst="rect">
            <a:avLst/>
          </a:prstGeom>
          <a:noFill/>
        </p:spPr>
        <p:txBody>
          <a:bodyPr wrap="square">
            <a:spAutoFit/>
          </a:bodyPr>
          <a:lstStyle/>
          <a:p>
            <a:pPr>
              <a:spcAft>
                <a:spcPts val="800"/>
              </a:spcAft>
              <a:defRPr sz="3100" b="0">
                <a:solidFill>
                  <a:srgbClr val="F9F5E6"/>
                </a:solidFill>
                <a:latin typeface="Aptos Display"/>
              </a:defRPr>
            </a:pPr>
            <a:r>
              <a:t>Who is responsible for regeneration?</a:t>
            </a:r>
          </a:p>
        </p:txBody>
      </p:sp>
      <p:sp>
        <p:nvSpPr>
          <p:cNvPr id="13" name="Oval 12">
            <a:extLst>
              <a:ext uri="{FF2B5EF4-FFF2-40B4-BE49-F238E27FC236}">
                <a16:creationId xmlns:a16="http://schemas.microsoft.com/office/drawing/2014/main" id="{F5F34DD4-C451-7B28-C8F6-8C3B6AFE60B1}"/>
              </a:ext>
            </a:extLst>
          </p:cNvPr>
          <p:cNvSpPr/>
          <p:nvPr/>
        </p:nvSpPr>
        <p:spPr>
          <a:xfrm>
            <a:off x="786384" y="4572000"/>
            <a:ext cx="685800" cy="685800"/>
          </a:xfrm>
          <a:prstGeom prst="ellipse">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C004402C-1772-7344-2BEE-1BEFCAD54BD2}"/>
              </a:ext>
            </a:extLst>
          </p:cNvPr>
          <p:cNvSpPr txBox="1"/>
          <p:nvPr/>
        </p:nvSpPr>
        <p:spPr>
          <a:xfrm>
            <a:off x="969264" y="4681728"/>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3</a:t>
            </a:r>
          </a:p>
        </p:txBody>
      </p:sp>
      <p:sp>
        <p:nvSpPr>
          <p:cNvPr id="15" name="TextBox 14">
            <a:extLst>
              <a:ext uri="{FF2B5EF4-FFF2-40B4-BE49-F238E27FC236}">
                <a16:creationId xmlns:a16="http://schemas.microsoft.com/office/drawing/2014/main" id="{58DDC6BA-D8C5-FC07-F943-0E558D80C192}"/>
              </a:ext>
            </a:extLst>
          </p:cNvPr>
          <p:cNvSpPr txBox="1"/>
          <p:nvPr/>
        </p:nvSpPr>
        <p:spPr>
          <a:xfrm>
            <a:off x="1764792" y="4599432"/>
            <a:ext cx="9509760" cy="707886"/>
          </a:xfrm>
          <a:prstGeom prst="rect">
            <a:avLst/>
          </a:prstGeom>
          <a:noFill/>
        </p:spPr>
        <p:txBody>
          <a:bodyPr wrap="square">
            <a:spAutoFit/>
          </a:bodyPr>
          <a:lstStyle/>
          <a:p>
            <a:pPr>
              <a:spcAft>
                <a:spcPts val="800"/>
              </a:spcAft>
              <a:defRPr sz="3100" b="0">
                <a:solidFill>
                  <a:srgbClr val="F9F5E6"/>
                </a:solidFill>
                <a:latin typeface="Aptos Display"/>
              </a:defRPr>
            </a:pPr>
            <a:r>
              <a:rPr sz="4000" b="1" dirty="0">
                <a:solidFill>
                  <a:schemeClr val="accent6">
                    <a:lumMod val="60000"/>
                    <a:lumOff val="40000"/>
                  </a:schemeClr>
                </a:solidFill>
              </a:rPr>
              <a:t>What are the results of regeneration?</a:t>
            </a:r>
          </a:p>
        </p:txBody>
      </p:sp>
    </p:spTree>
    <p:extLst>
      <p:ext uri="{BB962C8B-B14F-4D97-AF65-F5344CB8AC3E}">
        <p14:creationId xmlns:p14="http://schemas.microsoft.com/office/powerpoint/2010/main" val="3631008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QUESTION THREE</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09</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3800" b="1">
                <a:solidFill>
                  <a:srgbClr val="F9F5E6"/>
                </a:solidFill>
                <a:latin typeface="Aptos Display"/>
              </a:defRPr>
            </a:pPr>
            <a:r>
              <a:t>What Are the Results of Regeneration?</a:t>
            </a:r>
          </a:p>
        </p:txBody>
      </p:sp>
      <p:sp>
        <p:nvSpPr>
          <p:cNvPr id="7" name="Oval 6"/>
          <p:cNvSpPr/>
          <p:nvPr/>
        </p:nvSpPr>
        <p:spPr>
          <a:xfrm>
            <a:off x="868680" y="2148840"/>
            <a:ext cx="621792" cy="621792"/>
          </a:xfrm>
          <a:prstGeom prst="ellipse">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42415" y="2240280"/>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1</a:t>
            </a:r>
          </a:p>
        </p:txBody>
      </p:sp>
      <p:sp>
        <p:nvSpPr>
          <p:cNvPr id="9" name="TextBox 8"/>
          <p:cNvSpPr txBox="1"/>
          <p:nvPr/>
        </p:nvSpPr>
        <p:spPr>
          <a:xfrm>
            <a:off x="1755648" y="2185416"/>
            <a:ext cx="9784080" cy="822960"/>
          </a:xfrm>
          <a:prstGeom prst="rect">
            <a:avLst/>
          </a:prstGeom>
          <a:noFill/>
        </p:spPr>
        <p:txBody>
          <a:bodyPr wrap="square">
            <a:spAutoFit/>
          </a:bodyPr>
          <a:lstStyle/>
          <a:p>
            <a:pPr>
              <a:spcAft>
                <a:spcPts val="800"/>
              </a:spcAft>
              <a:defRPr sz="2800" b="0">
                <a:solidFill>
                  <a:srgbClr val="F9F5E6"/>
                </a:solidFill>
                <a:latin typeface="Aptos Display"/>
              </a:defRPr>
            </a:pPr>
            <a:r>
              <a:t>A new life that pursues righteousness</a:t>
            </a:r>
          </a:p>
        </p:txBody>
      </p:sp>
      <p:sp>
        <p:nvSpPr>
          <p:cNvPr id="10" name="Oval 9"/>
          <p:cNvSpPr/>
          <p:nvPr/>
        </p:nvSpPr>
        <p:spPr>
          <a:xfrm>
            <a:off x="868680" y="3383280"/>
            <a:ext cx="621792" cy="621792"/>
          </a:xfrm>
          <a:prstGeom prst="ellipse">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42415" y="3474720"/>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2</a:t>
            </a:r>
          </a:p>
        </p:txBody>
      </p:sp>
      <p:sp>
        <p:nvSpPr>
          <p:cNvPr id="12" name="TextBox 11"/>
          <p:cNvSpPr txBox="1"/>
          <p:nvPr/>
        </p:nvSpPr>
        <p:spPr>
          <a:xfrm>
            <a:off x="1755648" y="3419856"/>
            <a:ext cx="9784080" cy="822960"/>
          </a:xfrm>
          <a:prstGeom prst="rect">
            <a:avLst/>
          </a:prstGeom>
          <a:noFill/>
        </p:spPr>
        <p:txBody>
          <a:bodyPr wrap="square">
            <a:spAutoFit/>
          </a:bodyPr>
          <a:lstStyle/>
          <a:p>
            <a:pPr>
              <a:spcAft>
                <a:spcPts val="800"/>
              </a:spcAft>
              <a:defRPr sz="2800" b="0">
                <a:solidFill>
                  <a:srgbClr val="F9F5E6"/>
                </a:solidFill>
                <a:latin typeface="Aptos Display"/>
              </a:defRPr>
            </a:pPr>
            <a:r>
              <a:t>A new heart that delights in obedience</a:t>
            </a:r>
          </a:p>
        </p:txBody>
      </p:sp>
      <p:sp>
        <p:nvSpPr>
          <p:cNvPr id="13" name="Oval 12"/>
          <p:cNvSpPr/>
          <p:nvPr/>
        </p:nvSpPr>
        <p:spPr>
          <a:xfrm>
            <a:off x="868680" y="4617720"/>
            <a:ext cx="621792" cy="621792"/>
          </a:xfrm>
          <a:prstGeom prst="ellipse">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42415" y="4709160"/>
            <a:ext cx="365760" cy="365760"/>
          </a:xfrm>
          <a:prstGeom prst="rect">
            <a:avLst/>
          </a:prstGeom>
          <a:noFill/>
        </p:spPr>
        <p:txBody>
          <a:bodyPr wrap="square">
            <a:spAutoFit/>
          </a:bodyPr>
          <a:lstStyle/>
          <a:p>
            <a:pPr>
              <a:spcAft>
                <a:spcPts val="800"/>
              </a:spcAft>
              <a:defRPr sz="2200" b="1">
                <a:solidFill>
                  <a:srgbClr val="0A1827"/>
                </a:solidFill>
                <a:latin typeface="Aptos Display"/>
              </a:defRPr>
            </a:pPr>
            <a:r>
              <a:t>3</a:t>
            </a:r>
          </a:p>
        </p:txBody>
      </p:sp>
      <p:sp>
        <p:nvSpPr>
          <p:cNvPr id="15" name="TextBox 14"/>
          <p:cNvSpPr txBox="1"/>
          <p:nvPr/>
        </p:nvSpPr>
        <p:spPr>
          <a:xfrm>
            <a:off x="1755648" y="4654296"/>
            <a:ext cx="9784080" cy="822960"/>
          </a:xfrm>
          <a:prstGeom prst="rect">
            <a:avLst/>
          </a:prstGeom>
          <a:noFill/>
        </p:spPr>
        <p:txBody>
          <a:bodyPr wrap="square">
            <a:spAutoFit/>
          </a:bodyPr>
          <a:lstStyle/>
          <a:p>
            <a:pPr>
              <a:spcAft>
                <a:spcPts val="800"/>
              </a:spcAft>
              <a:defRPr sz="2800" b="0">
                <a:solidFill>
                  <a:srgbClr val="F9F5E6"/>
                </a:solidFill>
                <a:latin typeface="Aptos Display"/>
              </a:defRPr>
            </a:pPr>
            <a:r>
              <a:t>A new love that serves 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RESULT ONE</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10</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3800" b="1">
                <a:solidFill>
                  <a:srgbClr val="F9F5E6"/>
                </a:solidFill>
                <a:latin typeface="Aptos Display"/>
              </a:defRPr>
            </a:pPr>
            <a:r>
              <a:t>A New Life That Pursues Righteousness</a:t>
            </a:r>
          </a:p>
        </p:txBody>
      </p:sp>
      <p:sp>
        <p:nvSpPr>
          <p:cNvPr id="7" name="Rectangle 6"/>
          <p:cNvSpPr/>
          <p:nvPr/>
        </p:nvSpPr>
        <p:spPr>
          <a:xfrm>
            <a:off x="749808" y="2286000"/>
            <a:ext cx="64008" cy="3383280"/>
          </a:xfrm>
          <a:prstGeom prst="rect">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60704" y="2267712"/>
            <a:ext cx="10012680" cy="3337560"/>
          </a:xfrm>
          <a:prstGeom prst="rect">
            <a:avLst/>
          </a:prstGeom>
          <a:noFill/>
        </p:spPr>
        <p:txBody>
          <a:bodyPr wrap="square">
            <a:spAutoFit/>
          </a:bodyPr>
          <a:lstStyle/>
          <a:p>
            <a:pPr>
              <a:spcAft>
                <a:spcPts val="800"/>
              </a:spcAft>
              <a:defRPr sz="3400" b="0">
                <a:solidFill>
                  <a:srgbClr val="F9F5E6"/>
                </a:solidFill>
                <a:latin typeface="Aptos Display"/>
              </a:defRPr>
            </a:pPr>
            <a:r>
              <a:t>“If you know that He is righteous, you know that everyone also who practices righteousness is born of Him.”</a:t>
            </a:r>
          </a:p>
        </p:txBody>
      </p:sp>
      <p:sp>
        <p:nvSpPr>
          <p:cNvPr id="9" name="TextBox 8"/>
          <p:cNvSpPr txBox="1"/>
          <p:nvPr/>
        </p:nvSpPr>
        <p:spPr>
          <a:xfrm>
            <a:off x="1051560" y="5833872"/>
            <a:ext cx="9144000" cy="393192"/>
          </a:xfrm>
          <a:prstGeom prst="rect">
            <a:avLst/>
          </a:prstGeom>
          <a:noFill/>
        </p:spPr>
        <p:txBody>
          <a:bodyPr wrap="square">
            <a:spAutoFit/>
          </a:bodyPr>
          <a:lstStyle/>
          <a:p>
            <a:pPr>
              <a:spcAft>
                <a:spcPts val="800"/>
              </a:spcAft>
              <a:defRPr sz="1900" b="1">
                <a:solidFill>
                  <a:srgbClr val="E4B55E"/>
                </a:solidFill>
                <a:latin typeface="Aptos Display"/>
              </a:defRPr>
            </a:pPr>
            <a:r>
              <a:t>1 JOHN 2:29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RESULT TWO</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11</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3800" b="1">
                <a:solidFill>
                  <a:srgbClr val="F9F5E6"/>
                </a:solidFill>
                <a:latin typeface="Aptos Display"/>
              </a:defRPr>
            </a:pPr>
            <a:r>
              <a:t>A New Heart That Delights in Obedience</a:t>
            </a:r>
          </a:p>
        </p:txBody>
      </p:sp>
      <p:sp>
        <p:nvSpPr>
          <p:cNvPr id="7" name="Rectangle 6"/>
          <p:cNvSpPr/>
          <p:nvPr/>
        </p:nvSpPr>
        <p:spPr>
          <a:xfrm>
            <a:off x="749808" y="2286000"/>
            <a:ext cx="64008" cy="3383280"/>
          </a:xfrm>
          <a:prstGeom prst="rect">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60704" y="2267712"/>
            <a:ext cx="10012680" cy="3337560"/>
          </a:xfrm>
          <a:prstGeom prst="rect">
            <a:avLst/>
          </a:prstGeom>
          <a:noFill/>
        </p:spPr>
        <p:txBody>
          <a:bodyPr wrap="square">
            <a:spAutoFit/>
          </a:bodyPr>
          <a:lstStyle/>
          <a:p>
            <a:pPr>
              <a:spcAft>
                <a:spcPts val="800"/>
              </a:spcAft>
              <a:defRPr sz="3000" b="0">
                <a:solidFill>
                  <a:srgbClr val="F9F5E6"/>
                </a:solidFill>
                <a:latin typeface="Aptos Display"/>
              </a:defRPr>
            </a:pPr>
            <a:r>
              <a:t>“For this is the love of God, that we keep His commandments; and His commandments are not burdensome. For whatever is born of God overcomes the world ...”</a:t>
            </a:r>
          </a:p>
        </p:txBody>
      </p:sp>
      <p:sp>
        <p:nvSpPr>
          <p:cNvPr id="9" name="TextBox 8"/>
          <p:cNvSpPr txBox="1"/>
          <p:nvPr/>
        </p:nvSpPr>
        <p:spPr>
          <a:xfrm>
            <a:off x="1051560" y="5833872"/>
            <a:ext cx="9144000" cy="393192"/>
          </a:xfrm>
          <a:prstGeom prst="rect">
            <a:avLst/>
          </a:prstGeom>
          <a:noFill/>
        </p:spPr>
        <p:txBody>
          <a:bodyPr wrap="square">
            <a:spAutoFit/>
          </a:bodyPr>
          <a:lstStyle/>
          <a:p>
            <a:pPr>
              <a:spcAft>
                <a:spcPts val="800"/>
              </a:spcAft>
              <a:defRPr sz="1900" b="1">
                <a:solidFill>
                  <a:srgbClr val="E4B55E"/>
                </a:solidFill>
                <a:latin typeface="Aptos Display"/>
              </a:defRPr>
            </a:pPr>
            <a:r>
              <a:t>1 JOHN 5:3–4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1827"/>
        </a:solidFill>
        <a:effectLst/>
      </p:bgPr>
    </p:bg>
    <p:spTree>
      <p:nvGrpSpPr>
        <p:cNvPr id="1" name=""/>
        <p:cNvGrpSpPr/>
        <p:nvPr/>
      </p:nvGrpSpPr>
      <p:grpSpPr>
        <a:xfrm>
          <a:off x="0" y="0"/>
          <a:ext cx="0" cy="0"/>
          <a:chOff x="0" y="0"/>
          <a:chExt cx="0" cy="0"/>
        </a:xfrm>
      </p:grpSpPr>
      <p:sp>
        <p:nvSpPr>
          <p:cNvPr id="2" name="Rectangle 1"/>
          <p:cNvSpPr/>
          <p:nvPr/>
        </p:nvSpPr>
        <p:spPr>
          <a:xfrm>
            <a:off x="438912" y="411480"/>
            <a:ext cx="82296" cy="566928"/>
          </a:xfrm>
          <a:prstGeom prst="rect">
            <a:avLst/>
          </a:prstGeom>
          <a:solidFill>
            <a:srgbClr val="E4B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04088" y="448056"/>
            <a:ext cx="9144000" cy="320040"/>
          </a:xfrm>
          <a:prstGeom prst="rect">
            <a:avLst/>
          </a:prstGeom>
          <a:noFill/>
        </p:spPr>
        <p:txBody>
          <a:bodyPr wrap="square">
            <a:spAutoFit/>
          </a:bodyPr>
          <a:lstStyle/>
          <a:p>
            <a:pPr>
              <a:spcAft>
                <a:spcPts val="800"/>
              </a:spcAft>
              <a:defRPr sz="1400" b="1">
                <a:solidFill>
                  <a:srgbClr val="E4B55E"/>
                </a:solidFill>
                <a:latin typeface="Aptos Display"/>
              </a:defRPr>
            </a:pPr>
            <a:r>
              <a:t>RESULT THREE</a:t>
            </a:r>
          </a:p>
        </p:txBody>
      </p:sp>
      <p:sp>
        <p:nvSpPr>
          <p:cNvPr id="4" name="TextBox 3"/>
          <p:cNvSpPr txBox="1"/>
          <p:nvPr/>
        </p:nvSpPr>
        <p:spPr>
          <a:xfrm>
            <a:off x="11192256" y="320040"/>
            <a:ext cx="548640" cy="365760"/>
          </a:xfrm>
          <a:prstGeom prst="rect">
            <a:avLst/>
          </a:prstGeom>
          <a:noFill/>
        </p:spPr>
        <p:txBody>
          <a:bodyPr wrap="square">
            <a:spAutoFit/>
          </a:bodyPr>
          <a:lstStyle/>
          <a:p>
            <a:pPr>
              <a:spcAft>
                <a:spcPts val="800"/>
              </a:spcAft>
              <a:defRPr sz="1400" b="1">
                <a:solidFill>
                  <a:srgbClr val="ADC1C7"/>
                </a:solidFill>
                <a:latin typeface="Aptos Display"/>
              </a:defRPr>
            </a:pPr>
            <a:r>
              <a:t>12</a:t>
            </a:r>
          </a:p>
        </p:txBody>
      </p:sp>
      <p:sp>
        <p:nvSpPr>
          <p:cNvPr id="5" name="Rectangle 4"/>
          <p:cNvSpPr/>
          <p:nvPr/>
        </p:nvSpPr>
        <p:spPr>
          <a:xfrm>
            <a:off x="640080" y="6473952"/>
            <a:ext cx="10881360" cy="22860"/>
          </a:xfrm>
          <a:prstGeom prst="rect">
            <a:avLst/>
          </a:prstGeom>
          <a:solidFill>
            <a:srgbClr val="2F4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13232" y="914400"/>
            <a:ext cx="10698480" cy="1188720"/>
          </a:xfrm>
          <a:prstGeom prst="rect">
            <a:avLst/>
          </a:prstGeom>
          <a:noFill/>
        </p:spPr>
        <p:txBody>
          <a:bodyPr wrap="square">
            <a:spAutoFit/>
          </a:bodyPr>
          <a:lstStyle/>
          <a:p>
            <a:pPr>
              <a:spcAft>
                <a:spcPts val="800"/>
              </a:spcAft>
              <a:defRPr sz="4200" b="1">
                <a:solidFill>
                  <a:srgbClr val="F9F5E6"/>
                </a:solidFill>
                <a:latin typeface="Aptos Display"/>
              </a:defRPr>
            </a:pPr>
            <a:r>
              <a:t>A New Love That Serves Others</a:t>
            </a:r>
          </a:p>
        </p:txBody>
      </p:sp>
      <p:sp>
        <p:nvSpPr>
          <p:cNvPr id="7" name="Rectangle 6"/>
          <p:cNvSpPr/>
          <p:nvPr/>
        </p:nvSpPr>
        <p:spPr>
          <a:xfrm>
            <a:off x="749808" y="2286000"/>
            <a:ext cx="64008" cy="3383280"/>
          </a:xfrm>
          <a:prstGeom prst="rect">
            <a:avLst/>
          </a:prstGeom>
          <a:solidFill>
            <a:srgbClr val="53AF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60704" y="2267712"/>
            <a:ext cx="10012680" cy="3337560"/>
          </a:xfrm>
          <a:prstGeom prst="rect">
            <a:avLst/>
          </a:prstGeom>
          <a:noFill/>
        </p:spPr>
        <p:txBody>
          <a:bodyPr wrap="square">
            <a:spAutoFit/>
          </a:bodyPr>
          <a:lstStyle/>
          <a:p>
            <a:pPr>
              <a:spcAft>
                <a:spcPts val="800"/>
              </a:spcAft>
              <a:defRPr sz="3500" b="0">
                <a:solidFill>
                  <a:srgbClr val="F9F5E6"/>
                </a:solidFill>
                <a:latin typeface="Aptos Display"/>
              </a:defRPr>
            </a:pPr>
            <a:r>
              <a:t>“Beloved, let us love one another, for love is from God; and everyone who loves is born of God and knows God.”</a:t>
            </a:r>
          </a:p>
        </p:txBody>
      </p:sp>
      <p:sp>
        <p:nvSpPr>
          <p:cNvPr id="9" name="TextBox 8"/>
          <p:cNvSpPr txBox="1"/>
          <p:nvPr/>
        </p:nvSpPr>
        <p:spPr>
          <a:xfrm>
            <a:off x="1051560" y="5833872"/>
            <a:ext cx="9144000" cy="393192"/>
          </a:xfrm>
          <a:prstGeom prst="rect">
            <a:avLst/>
          </a:prstGeom>
          <a:noFill/>
        </p:spPr>
        <p:txBody>
          <a:bodyPr wrap="square">
            <a:spAutoFit/>
          </a:bodyPr>
          <a:lstStyle/>
          <a:p>
            <a:pPr>
              <a:spcAft>
                <a:spcPts val="800"/>
              </a:spcAft>
              <a:defRPr sz="1900" b="1">
                <a:solidFill>
                  <a:srgbClr val="E4B55E"/>
                </a:solidFill>
                <a:latin typeface="Aptos Display"/>
              </a:defRPr>
            </a:pPr>
            <a:r>
              <a:t>1 JOHN 4:7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TotalTime>
  <Words>577</Words>
  <Application>Microsoft Macintosh PowerPoint</Application>
  <PresentationFormat>Widescreen</PresentationFormat>
  <Paragraphs>104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Mario Coronado</cp:lastModifiedBy>
  <cp:revision>3</cp:revision>
  <dcterms:created xsi:type="dcterms:W3CDTF">2013-01-27T09:14:16Z</dcterms:created>
  <dcterms:modified xsi:type="dcterms:W3CDTF">2026-10-24T18:40:56Z</dcterms:modified>
  <cp:category/>
</cp:coreProperties>
</file>