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067" r:id="rId2"/>
    <p:sldId id="2145711060" r:id="rId3"/>
    <p:sldId id="2145711056" r:id="rId4"/>
    <p:sldId id="2145711057" r:id="rId5"/>
    <p:sldId id="2145711064" r:id="rId6"/>
    <p:sldId id="2145711065" r:id="rId7"/>
    <p:sldId id="2145711066" r:id="rId8"/>
    <p:sldId id="2145711058" r:id="rId9"/>
    <p:sldId id="2145711068" r:id="rId10"/>
    <p:sldId id="2145711069" r:id="rId11"/>
    <p:sldId id="214571104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186" autoAdjust="0"/>
    <p:restoredTop sz="94660"/>
  </p:normalViewPr>
  <p:slideViewPr>
    <p:cSldViewPr snapToGrid="0">
      <p:cViewPr>
        <p:scale>
          <a:sx n="92" d="100"/>
          <a:sy n="92" d="100"/>
        </p:scale>
        <p:origin x="144" y="8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670E35-4249-4821-984E-E3259031D8A1}" type="datetimeFigureOut">
              <a:rPr lang="en-US" smtClean="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391042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905122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670E35-4249-4821-984E-E3259031D8A1}" type="datetimeFigureOut">
              <a:rPr lang="en-US" smtClean="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428619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670E35-4249-4821-984E-E3259031D8A1}" type="datetimeFigureOut">
              <a:rPr lang="en-US" smtClean="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84918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670E35-4249-4821-984E-E3259031D8A1}" type="datetimeFigureOut">
              <a:rPr lang="en-US" smtClean="0"/>
              <a:pPr/>
              <a:t>10/3/26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252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670E35-4249-4821-984E-E3259031D8A1}" type="datetimeFigureOut">
              <a:rPr lang="en-US" smtClean="0"/>
              <a:pPr/>
              <a:t>10/3/26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32781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70E35-4249-4821-984E-E3259031D8A1}" type="datetimeFigureOut">
              <a:rPr lang="en-US" smtClean="0"/>
              <a:pPr/>
              <a:t>10/3/26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47623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432524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10/3/26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790277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69208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10/3/26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56756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70E35-4249-4821-984E-E3259031D8A1}" type="datetimeFigureOut">
              <a:rPr lang="en-US" smtClean="0"/>
              <a:pPr/>
              <a:t>10/3/26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AFBF9-536B-48F1-B84C-D1E071B173D5}" type="slidenum">
              <a:rPr lang="en-US" smtClean="0"/>
              <a:pPr/>
              <a:t>‹#›</a:t>
            </a:fld>
            <a:endParaRPr lang="en-US"/>
          </a:p>
        </p:txBody>
      </p:sp>
    </p:spTree>
    <p:extLst>
      <p:ext uri="{BB962C8B-B14F-4D97-AF65-F5344CB8AC3E}">
        <p14:creationId xmlns:p14="http://schemas.microsoft.com/office/powerpoint/2010/main" val="1628052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37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3D92-B6CC-D857-043C-07DF32BA82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E5B86A-09D2-7CA1-D031-0C33CA771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0464" y="241300"/>
            <a:ext cx="5435600" cy="6375400"/>
          </a:xfrm>
          <a:prstGeom prst="rect">
            <a:avLst/>
          </a:prstGeom>
        </p:spPr>
      </p:pic>
      <p:sp>
        <p:nvSpPr>
          <p:cNvPr id="8" name="Title 1">
            <a:extLst>
              <a:ext uri="{FF2B5EF4-FFF2-40B4-BE49-F238E27FC236}">
                <a16:creationId xmlns:a16="http://schemas.microsoft.com/office/drawing/2014/main" id="{6AA31F3A-F3D8-504B-BCB6-53997E00CC69}"/>
              </a:ext>
            </a:extLst>
          </p:cNvPr>
          <p:cNvSpPr>
            <a:spLocks noGrp="1"/>
          </p:cNvSpPr>
          <p:nvPr>
            <p:ph type="title"/>
          </p:nvPr>
        </p:nvSpPr>
        <p:spPr>
          <a:xfrm>
            <a:off x="166545" y="548670"/>
            <a:ext cx="5948855" cy="5747790"/>
          </a:xfrm>
        </p:spPr>
        <p:txBody>
          <a:bodyPr>
            <a:normAutofit/>
          </a:bodyPr>
          <a:lstStyle/>
          <a:p>
            <a:r>
              <a:rPr lang="en-US" u="sng" dirty="0">
                <a:solidFill>
                  <a:schemeClr val="bg1"/>
                </a:solidFill>
                <a:latin typeface="Footlight MT Light" panose="0204060206030A020304" pitchFamily="18" charset="77"/>
              </a:rPr>
              <a:t>Map of Galilee</a:t>
            </a:r>
            <a:br>
              <a:rPr lang="en-US" dirty="0">
                <a:solidFill>
                  <a:schemeClr val="bg1"/>
                </a:solidFill>
                <a:latin typeface="Footlight MT Light" panose="0204060206030A020304" pitchFamily="18" charset="77"/>
              </a:rPr>
            </a:br>
            <a:r>
              <a:rPr lang="en-US" dirty="0">
                <a:solidFill>
                  <a:schemeClr val="bg1"/>
                </a:solidFill>
                <a:latin typeface="Footlight MT Light" panose="0204060206030A020304" pitchFamily="18" charset="77"/>
              </a:rPr>
              <a:t>Cana &amp; Nazareth </a:t>
            </a:r>
          </a:p>
        </p:txBody>
      </p:sp>
    </p:spTree>
    <p:extLst>
      <p:ext uri="{BB962C8B-B14F-4D97-AF65-F5344CB8AC3E}">
        <p14:creationId xmlns:p14="http://schemas.microsoft.com/office/powerpoint/2010/main" val="274865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3F82-0616-5FD1-6011-ABFE4AB5FCD7}"/>
              </a:ext>
            </a:extLst>
          </p:cNvPr>
          <p:cNvSpPr>
            <a:spLocks noGrp="1"/>
          </p:cNvSpPr>
          <p:nvPr>
            <p:ph type="title"/>
          </p:nvPr>
        </p:nvSpPr>
        <p:spPr/>
        <p:txBody>
          <a:bodyPr>
            <a:normAutofit/>
          </a:bodyPr>
          <a:lstStyle/>
          <a:p>
            <a:r>
              <a:rPr lang="en-US" dirty="0">
                <a:solidFill>
                  <a:schemeClr val="bg1"/>
                </a:solidFill>
                <a:latin typeface="Footlight MT Light" panose="0204060206030A020304" pitchFamily="18" charset="77"/>
              </a:rPr>
              <a:t>“on the next day” (1:35)</a:t>
            </a:r>
            <a:endParaRPr lang="en-US" dirty="0">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19C4E59E-7C6A-16E9-F4C7-E56452101083}"/>
              </a:ext>
            </a:extLst>
          </p:cNvPr>
          <p:cNvSpPr>
            <a:spLocks noGrp="1"/>
          </p:cNvSpPr>
          <p:nvPr>
            <p:ph idx="1"/>
          </p:nvPr>
        </p:nvSpPr>
        <p:spPr>
          <a:xfrm>
            <a:off x="609600" y="1600201"/>
            <a:ext cx="10972800" cy="4800599"/>
          </a:xfrm>
        </p:spPr>
        <p:txBody>
          <a:bodyPr>
            <a:normAutofit lnSpcReduction="10000"/>
          </a:bodyPr>
          <a:lstStyle/>
          <a:p>
            <a:pPr lvl="0"/>
            <a:r>
              <a:rPr lang="en-US" dirty="0">
                <a:solidFill>
                  <a:schemeClr val="bg1"/>
                </a:solidFill>
                <a:latin typeface="Footlight MT Light" panose="0204060206030A020304" pitchFamily="18" charset="77"/>
              </a:rPr>
              <a:t>1:19-28	—	previous day (</a:t>
            </a:r>
            <a:r>
              <a:rPr lang="en-US" b="1" dirty="0">
                <a:solidFill>
                  <a:schemeClr val="bg1"/>
                </a:solidFill>
                <a:latin typeface="Footlight MT Light" panose="0204060206030A020304" pitchFamily="18" charset="77"/>
              </a:rPr>
              <a:t>first</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1:29	—	next day (</a:t>
            </a:r>
            <a:r>
              <a:rPr lang="en-US" b="1" dirty="0">
                <a:solidFill>
                  <a:schemeClr val="bg1"/>
                </a:solidFill>
                <a:latin typeface="Footlight MT Light" panose="0204060206030A020304" pitchFamily="18" charset="77"/>
              </a:rPr>
              <a:t>second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1:35-42 — 	next day (</a:t>
            </a:r>
            <a:r>
              <a:rPr lang="en-US" b="1" dirty="0">
                <a:solidFill>
                  <a:schemeClr val="bg1"/>
                </a:solidFill>
                <a:latin typeface="Footlight MT Light" panose="0204060206030A020304" pitchFamily="18" charset="77"/>
              </a:rPr>
              <a:t>third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1:43-51 	 — 	next day (</a:t>
            </a:r>
            <a:r>
              <a:rPr lang="en-US" b="1" dirty="0">
                <a:solidFill>
                  <a:schemeClr val="bg1"/>
                </a:solidFill>
                <a:latin typeface="Footlight MT Light" panose="0204060206030A020304" pitchFamily="18" charset="77"/>
              </a:rPr>
              <a:t>fourth</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2:1-11 	 — 	on the third day (</a:t>
            </a:r>
            <a:r>
              <a:rPr lang="en-US" b="1" dirty="0">
                <a:solidFill>
                  <a:schemeClr val="bg1"/>
                </a:solidFill>
                <a:latin typeface="Footlight MT Light" panose="0204060206030A020304" pitchFamily="18" charset="77"/>
              </a:rPr>
              <a:t>sixth</a:t>
            </a:r>
            <a:r>
              <a:rPr lang="en-US" dirty="0">
                <a:solidFill>
                  <a:schemeClr val="bg1"/>
                </a:solidFill>
                <a:latin typeface="Footlight MT Light" panose="0204060206030A020304" pitchFamily="18" charset="77"/>
              </a:rPr>
              <a:t>)</a:t>
            </a:r>
          </a:p>
          <a:p>
            <a:pPr marL="0" lvl="0" indent="0">
              <a:buNone/>
            </a:pPr>
            <a:r>
              <a:rPr lang="en-US" dirty="0">
                <a:solidFill>
                  <a:schemeClr val="bg1"/>
                </a:solidFill>
                <a:latin typeface="Footlight MT Light" panose="0204060206030A020304" pitchFamily="18" charset="77"/>
              </a:rPr>
              <a:t>“Since God created in six days, and the Gospel started out with a reference to the Word’s agency in creation (1:3), it is likely that the first week of Jesus’s ministry is presented as part of John’s new creation theology.” (</a:t>
            </a:r>
            <a:r>
              <a:rPr lang="en-US" dirty="0" err="1">
                <a:solidFill>
                  <a:schemeClr val="bg1"/>
                </a:solidFill>
                <a:latin typeface="Footlight MT Light" panose="0204060206030A020304" pitchFamily="18" charset="77"/>
              </a:rPr>
              <a:t>Kostenberger</a:t>
            </a:r>
            <a:r>
              <a:rPr lang="en-US" dirty="0">
                <a:solidFill>
                  <a:schemeClr val="bg1"/>
                </a:solidFill>
                <a:latin typeface="Footlight MT Light" panose="0204060206030A020304" pitchFamily="18" charset="77"/>
              </a:rPr>
              <a:t>)</a:t>
            </a:r>
          </a:p>
        </p:txBody>
      </p:sp>
    </p:spTree>
    <p:extLst>
      <p:ext uri="{BB962C8B-B14F-4D97-AF65-F5344CB8AC3E}">
        <p14:creationId xmlns:p14="http://schemas.microsoft.com/office/powerpoint/2010/main" val="362618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AC9D4-6C08-091E-8349-7F361E46DB97}"/>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3312E0C-2F1F-A91E-957B-39B40CC10FE4}"/>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First Sign and the Manifestation of the Son’s Glory </a:t>
            </a:r>
            <a:br>
              <a:rPr lang="en-US" dirty="0">
                <a:solidFill>
                  <a:schemeClr val="bg1"/>
                </a:solidFill>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7BE38A16-E52F-3004-41B7-14A07D37E2B9}"/>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8736905E-4BC7-9DD1-3D15-133ADFC9E9DA}"/>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4000" dirty="0">
                <a:solidFill>
                  <a:schemeClr val="bg1"/>
                </a:solidFill>
                <a:latin typeface="Footlight MT Light" panose="0204060206030A020304" pitchFamily="18" charset="77"/>
              </a:rPr>
              <a:t>The Request that Unveils His Glory (2:1-5)</a:t>
            </a:r>
          </a:p>
          <a:p>
            <a:pPr marL="514350" lvl="0" indent="-514350">
              <a:buFont typeface="+mj-lt"/>
              <a:buAutoNum type="arabicPeriod"/>
            </a:pPr>
            <a:r>
              <a:rPr lang="en-US" sz="4000" dirty="0">
                <a:solidFill>
                  <a:schemeClr val="bg1"/>
                </a:solidFill>
                <a:latin typeface="Footlight MT Light" panose="0204060206030A020304" pitchFamily="18" charset="77"/>
              </a:rPr>
              <a:t>The Resolution that Affirms His Glory (2:6-10)</a:t>
            </a:r>
          </a:p>
          <a:p>
            <a:pPr marL="971550" lvl="1" indent="-514350">
              <a:buFont typeface="+mj-lt"/>
              <a:buAutoNum type="arabicPeriod"/>
            </a:pPr>
            <a:endParaRPr lang="en-US" altLang="en-US" sz="4000"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7808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8A1D-2BBA-9E4C-43B1-305CFC543E9D}"/>
              </a:ext>
            </a:extLst>
          </p:cNvPr>
          <p:cNvSpPr>
            <a:spLocks noGrp="1"/>
          </p:cNvSpPr>
          <p:nvPr>
            <p:ph type="title"/>
          </p:nvPr>
        </p:nvSpPr>
        <p:spPr/>
        <p:txBody>
          <a:bodyPr>
            <a:normAutofit/>
          </a:bodyPr>
          <a:lstStyle/>
          <a:p>
            <a:pPr>
              <a:spcBef>
                <a:spcPts val="0"/>
              </a:spcBef>
            </a:pPr>
            <a:r>
              <a:rPr lang="en-US" dirty="0">
                <a:solidFill>
                  <a:schemeClr val="bg1"/>
                </a:solidFill>
                <a:latin typeface="Footlight MT Light" panose="0204060206030A020304" pitchFamily="18" charset="77"/>
              </a:rPr>
              <a:t>Seven Signs in John</a:t>
            </a:r>
          </a:p>
        </p:txBody>
      </p:sp>
      <p:sp>
        <p:nvSpPr>
          <p:cNvPr id="3" name="Content Placeholder 2">
            <a:extLst>
              <a:ext uri="{FF2B5EF4-FFF2-40B4-BE49-F238E27FC236}">
                <a16:creationId xmlns:a16="http://schemas.microsoft.com/office/drawing/2014/main" id="{3705719C-1253-92C5-690C-FDB1B330B69D}"/>
              </a:ext>
            </a:extLst>
          </p:cNvPr>
          <p:cNvSpPr>
            <a:spLocks noGrp="1"/>
          </p:cNvSpPr>
          <p:nvPr>
            <p:ph idx="1"/>
          </p:nvPr>
        </p:nvSpPr>
        <p:spPr/>
        <p:txBody>
          <a:bodyPr>
            <a:normAutofit/>
          </a:bodyPr>
          <a:lstStyle/>
          <a:p>
            <a:pPr marL="0" indent="0">
              <a:spcBef>
                <a:spcPts val="0"/>
              </a:spcBef>
              <a:buNone/>
            </a:pPr>
            <a:r>
              <a:rPr lang="en-US" sz="3900" dirty="0">
                <a:solidFill>
                  <a:schemeClr val="bg1"/>
                </a:solidFill>
                <a:latin typeface="Footlight MT Light" panose="0204060206030A020304" pitchFamily="18" charset="77"/>
              </a:rPr>
              <a:t>1—Water into Wine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Cana (12:1-11)</a:t>
            </a:r>
          </a:p>
          <a:p>
            <a:pPr marL="0" indent="0">
              <a:spcBef>
                <a:spcPts val="0"/>
              </a:spcBef>
              <a:buNone/>
            </a:pPr>
            <a:r>
              <a:rPr lang="en-US" sz="3900" dirty="0">
                <a:solidFill>
                  <a:schemeClr val="bg1"/>
                </a:solidFill>
                <a:latin typeface="Footlight MT Light" panose="0204060206030A020304" pitchFamily="18" charset="77"/>
              </a:rPr>
              <a:t>2—Temple Cleansing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(2:13-22)</a:t>
            </a:r>
          </a:p>
          <a:p>
            <a:pPr marL="0" indent="0">
              <a:spcBef>
                <a:spcPts val="0"/>
              </a:spcBef>
              <a:buNone/>
            </a:pPr>
            <a:r>
              <a:rPr lang="en-US" sz="3900" dirty="0">
                <a:solidFill>
                  <a:schemeClr val="bg1"/>
                </a:solidFill>
                <a:latin typeface="Footlight MT Light" panose="0204060206030A020304" pitchFamily="18" charset="77"/>
              </a:rPr>
              <a:t>3—Healing Centurion’s Son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Cana (4:46-54)</a:t>
            </a:r>
          </a:p>
          <a:p>
            <a:pPr marL="0" indent="0">
              <a:spcBef>
                <a:spcPts val="0"/>
              </a:spcBef>
              <a:buNone/>
            </a:pPr>
            <a:r>
              <a:rPr lang="en-US" sz="3900" dirty="0">
                <a:solidFill>
                  <a:schemeClr val="bg1"/>
                </a:solidFill>
                <a:latin typeface="Footlight MT Light" panose="0204060206030A020304" pitchFamily="18" charset="77"/>
              </a:rPr>
              <a:t>4—Healing of the Lame Man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(5:1-18)</a:t>
            </a:r>
          </a:p>
          <a:p>
            <a:pPr marL="0" indent="0">
              <a:spcBef>
                <a:spcPts val="0"/>
              </a:spcBef>
              <a:buNone/>
            </a:pPr>
            <a:r>
              <a:rPr lang="en-US" sz="3900" dirty="0">
                <a:solidFill>
                  <a:schemeClr val="bg1"/>
                </a:solidFill>
                <a:latin typeface="Footlight MT Light" panose="0204060206030A020304" pitchFamily="18" charset="77"/>
              </a:rPr>
              <a:t>5—Feeding of the 5,000 </a:t>
            </a:r>
            <a:r>
              <a:rPr lang="en-US" sz="3900" dirty="0">
                <a:solidFill>
                  <a:schemeClr val="bg1"/>
                </a:solidFill>
                <a:latin typeface="Footlight MT Light" panose="0204060206030A020304" pitchFamily="18" charset="77"/>
                <a:sym typeface="Wingdings" pitchFamily="2" charset="2"/>
              </a:rPr>
              <a:t> Galilee </a:t>
            </a:r>
            <a:r>
              <a:rPr lang="en-US" sz="3900" dirty="0">
                <a:solidFill>
                  <a:schemeClr val="bg1"/>
                </a:solidFill>
                <a:latin typeface="Footlight MT Light" panose="0204060206030A020304" pitchFamily="18" charset="77"/>
              </a:rPr>
              <a:t>(6:1-14)</a:t>
            </a:r>
          </a:p>
          <a:p>
            <a:pPr marL="0" indent="0">
              <a:spcBef>
                <a:spcPts val="0"/>
              </a:spcBef>
              <a:buNone/>
            </a:pPr>
            <a:r>
              <a:rPr lang="en-US" sz="3900" dirty="0">
                <a:solidFill>
                  <a:schemeClr val="bg1"/>
                </a:solidFill>
                <a:latin typeface="Footlight MT Light" panose="0204060206030A020304" pitchFamily="18" charset="77"/>
              </a:rPr>
              <a:t>6—Healing of the Blind Man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(9:1-41)</a:t>
            </a:r>
          </a:p>
          <a:p>
            <a:pPr marL="0" indent="0">
              <a:spcBef>
                <a:spcPts val="0"/>
              </a:spcBef>
              <a:buNone/>
            </a:pPr>
            <a:r>
              <a:rPr lang="en-US" sz="3900" dirty="0">
                <a:solidFill>
                  <a:schemeClr val="bg1"/>
                </a:solidFill>
                <a:latin typeface="Footlight MT Light" panose="0204060206030A020304" pitchFamily="18" charset="77"/>
              </a:rPr>
              <a:t>7—Raising of Lazarus </a:t>
            </a:r>
            <a:r>
              <a:rPr lang="en-US" sz="3900" dirty="0">
                <a:solidFill>
                  <a:schemeClr val="bg1"/>
                </a:solidFill>
                <a:latin typeface="Footlight MT Light" panose="0204060206030A020304" pitchFamily="18" charset="77"/>
                <a:sym typeface="Wingdings" pitchFamily="2" charset="2"/>
              </a:rPr>
              <a:t> Bethany </a:t>
            </a:r>
            <a:r>
              <a:rPr lang="en-US" sz="3900" dirty="0">
                <a:solidFill>
                  <a:schemeClr val="bg1"/>
                </a:solidFill>
                <a:latin typeface="Footlight MT Light" panose="0204060206030A020304" pitchFamily="18" charset="77"/>
              </a:rPr>
              <a:t>(11:1-47)</a:t>
            </a:r>
          </a:p>
        </p:txBody>
      </p:sp>
    </p:spTree>
    <p:extLst>
      <p:ext uri="{BB962C8B-B14F-4D97-AF65-F5344CB8AC3E}">
        <p14:creationId xmlns:p14="http://schemas.microsoft.com/office/powerpoint/2010/main" val="96392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4E16-723A-7DEE-CE37-9C8A793949CC}"/>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0FC39D0-8D96-E936-1582-2DF81D6EF7AC}"/>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First Sign and the Manifestation </a:t>
            </a:r>
            <a:br>
              <a:rPr lang="en-US" sz="4800" dirty="0">
                <a:solidFill>
                  <a:schemeClr val="bg1"/>
                </a:solidFill>
                <a:latin typeface="Footlight MT Light" panose="0204060206030A020304" pitchFamily="18" charset="77"/>
              </a:rPr>
            </a:br>
            <a:r>
              <a:rPr lang="en-US" sz="4800" dirty="0">
                <a:solidFill>
                  <a:schemeClr val="bg1"/>
                </a:solidFill>
                <a:latin typeface="Footlight MT Light" panose="0204060206030A020304" pitchFamily="18" charset="77"/>
              </a:rPr>
              <a:t>of the Son’s Glory </a:t>
            </a:r>
            <a:br>
              <a:rPr lang="en-US" dirty="0">
                <a:solidFill>
                  <a:schemeClr val="bg1"/>
                </a:solidFill>
                <a:latin typeface="Footlight MT Light" panose="0204060206030A020304" pitchFamily="18" charset="77"/>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640B85B6-073B-12C4-C080-35377F7D9E1F}"/>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AF38AE9B-8708-F711-A94A-BB2CCF290400}"/>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3800" dirty="0">
                <a:solidFill>
                  <a:schemeClr val="bg1"/>
                </a:solidFill>
                <a:latin typeface="Footlight MT Light" panose="0204060206030A020304" pitchFamily="18" charset="77"/>
              </a:rPr>
              <a:t>The Request that Unveils His Glory (2:1-5)</a:t>
            </a:r>
          </a:p>
          <a:p>
            <a:pPr marL="514350" lvl="0" indent="-514350">
              <a:buFont typeface="+mj-lt"/>
              <a:buAutoNum type="arabicPeriod"/>
            </a:pPr>
            <a:r>
              <a:rPr lang="en-US" sz="3800" dirty="0">
                <a:solidFill>
                  <a:schemeClr val="bg1"/>
                </a:solidFill>
                <a:latin typeface="Footlight MT Light" panose="0204060206030A020304" pitchFamily="18" charset="77"/>
              </a:rPr>
              <a:t>The Resolution that Affirms His Glory (2:6-10)</a:t>
            </a:r>
          </a:p>
          <a:p>
            <a:pPr marL="514350" lvl="0" indent="-514350">
              <a:buFont typeface="+mj-lt"/>
              <a:buAutoNum type="arabicPeriod"/>
            </a:pPr>
            <a:r>
              <a:rPr lang="en-US" sz="3800" dirty="0">
                <a:solidFill>
                  <a:schemeClr val="bg1"/>
                </a:solidFill>
                <a:latin typeface="Footlight MT Light" panose="0204060206030A020304" pitchFamily="18" charset="77"/>
              </a:rPr>
              <a:t>The Response that Acknowledges His Glory (2:11)</a:t>
            </a:r>
          </a:p>
          <a:p>
            <a:pPr marL="971550" lvl="1" indent="-514350">
              <a:buFont typeface="+mj-lt"/>
              <a:buAutoNum type="arabicPeriod"/>
            </a:pPr>
            <a:endParaRPr lang="en-US" altLang="en-US" sz="3800"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49015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D54CC-2D24-44B2-C146-ACF4EF831C88}"/>
              </a:ext>
            </a:extLst>
          </p:cNvPr>
          <p:cNvSpPr>
            <a:spLocks noGrp="1"/>
          </p:cNvSpPr>
          <p:nvPr>
            <p:ph type="title"/>
          </p:nvPr>
        </p:nvSpPr>
        <p:spPr>
          <a:xfrm>
            <a:off x="609600" y="-58994"/>
            <a:ext cx="10972800" cy="1143000"/>
          </a:xfrm>
        </p:spPr>
        <p:txBody>
          <a:bodyPr/>
          <a:lstStyle/>
          <a:p>
            <a:r>
              <a:rPr lang="en-US" dirty="0">
                <a:solidFill>
                  <a:schemeClr val="bg1"/>
                </a:solidFill>
                <a:latin typeface="Footlight MT Light" panose="0204060206030A020304" pitchFamily="18" charset="77"/>
              </a:rPr>
              <a:t>Isaiah 25</a:t>
            </a:r>
            <a:endParaRPr lang="en-US" dirty="0">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F234EFD0-EE66-1EA2-ACB2-0307FD60AF5C}"/>
              </a:ext>
            </a:extLst>
          </p:cNvPr>
          <p:cNvSpPr>
            <a:spLocks noGrp="1"/>
          </p:cNvSpPr>
          <p:nvPr>
            <p:ph idx="1"/>
          </p:nvPr>
        </p:nvSpPr>
        <p:spPr>
          <a:xfrm>
            <a:off x="609600" y="846138"/>
            <a:ext cx="10972800" cy="4525963"/>
          </a:xfrm>
        </p:spPr>
        <p:txBody>
          <a:bodyPr>
            <a:noAutofit/>
          </a:bodyPr>
          <a:lstStyle/>
          <a:p>
            <a:pPr marL="0" indent="0">
              <a:spcBef>
                <a:spcPts val="0"/>
              </a:spcBef>
              <a:buNone/>
            </a:pPr>
            <a:r>
              <a:rPr lang="en-US" sz="3400" dirty="0">
                <a:solidFill>
                  <a:schemeClr val="bg1"/>
                </a:solidFill>
                <a:latin typeface="Footlight MT Light" panose="0204060206030A020304" pitchFamily="18" charset="77"/>
              </a:rPr>
              <a:t>6 And Yahweh of hosts will prepare a lavish banquet for all peoples on this mountain; A banquet of aged wine, choice pieces with marrow, </a:t>
            </a:r>
            <a:r>
              <a:rPr lang="en-US" sz="3400" i="1" dirty="0">
                <a:solidFill>
                  <a:schemeClr val="bg1"/>
                </a:solidFill>
                <a:latin typeface="Footlight MT Light" panose="0204060206030A020304" pitchFamily="18" charset="77"/>
              </a:rPr>
              <a:t>And</a:t>
            </a:r>
            <a:r>
              <a:rPr lang="en-US" sz="3400" dirty="0">
                <a:solidFill>
                  <a:schemeClr val="bg1"/>
                </a:solidFill>
                <a:latin typeface="Footlight MT Light" panose="0204060206030A020304" pitchFamily="18" charset="77"/>
              </a:rPr>
              <a:t> refined, aged wine.</a:t>
            </a:r>
          </a:p>
          <a:p>
            <a:pPr marL="0" indent="0">
              <a:spcBef>
                <a:spcPts val="0"/>
              </a:spcBef>
              <a:buNone/>
            </a:pPr>
            <a:r>
              <a:rPr lang="en-US" sz="3400" dirty="0">
                <a:solidFill>
                  <a:schemeClr val="bg1"/>
                </a:solidFill>
                <a:latin typeface="Footlight MT Light" panose="0204060206030A020304" pitchFamily="18" charset="77"/>
              </a:rPr>
              <a:t>8 He will swallow up death for all time, And Lord Yahweh will wipe tears away from all faces,  And He will remove the reproach of His people from all the earth;  For Yahweh has spoken. </a:t>
            </a:r>
          </a:p>
          <a:p>
            <a:pPr marL="0" indent="0">
              <a:spcBef>
                <a:spcPts val="0"/>
              </a:spcBef>
              <a:buNone/>
            </a:pPr>
            <a:r>
              <a:rPr lang="en-US" sz="3400" dirty="0">
                <a:solidFill>
                  <a:schemeClr val="bg1"/>
                </a:solidFill>
                <a:latin typeface="Footlight MT Light" panose="0204060206030A020304" pitchFamily="18" charset="77"/>
              </a:rPr>
              <a:t>9 And it will be said in that day,  “Behold, this is our God in whom we have hoped that He would save us. This is Yahweh in whom we have hoped; Let us rejoice and be glad in His salvation.” </a:t>
            </a:r>
          </a:p>
        </p:txBody>
      </p:sp>
    </p:spTree>
    <p:extLst>
      <p:ext uri="{BB962C8B-B14F-4D97-AF65-F5344CB8AC3E}">
        <p14:creationId xmlns:p14="http://schemas.microsoft.com/office/powerpoint/2010/main" val="95659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62FE-DD50-E419-9F56-786A7B0A13C0}"/>
              </a:ext>
            </a:extLst>
          </p:cNvPr>
          <p:cNvSpPr>
            <a:spLocks noGrp="1"/>
          </p:cNvSpPr>
          <p:nvPr>
            <p:ph type="title"/>
          </p:nvPr>
        </p:nvSpPr>
        <p:spPr>
          <a:xfrm>
            <a:off x="609600" y="0"/>
            <a:ext cx="10972800" cy="1143000"/>
          </a:xfrm>
        </p:spPr>
        <p:txBody>
          <a:bodyPr/>
          <a:lstStyle/>
          <a:p>
            <a:r>
              <a:rPr lang="en-US" dirty="0">
                <a:solidFill>
                  <a:schemeClr val="bg1"/>
                </a:solidFill>
                <a:latin typeface="Footlight MT Light" panose="0204060206030A020304" pitchFamily="18" charset="77"/>
              </a:rPr>
              <a:t>Spurgeon</a:t>
            </a:r>
          </a:p>
        </p:txBody>
      </p:sp>
      <p:sp>
        <p:nvSpPr>
          <p:cNvPr id="3" name="Content Placeholder 2">
            <a:extLst>
              <a:ext uri="{FF2B5EF4-FFF2-40B4-BE49-F238E27FC236}">
                <a16:creationId xmlns:a16="http://schemas.microsoft.com/office/drawing/2014/main" id="{3461C1BB-F9CD-CC88-D8FB-65D084D39F83}"/>
              </a:ext>
            </a:extLst>
          </p:cNvPr>
          <p:cNvSpPr>
            <a:spLocks noGrp="1"/>
          </p:cNvSpPr>
          <p:nvPr>
            <p:ph idx="1"/>
          </p:nvPr>
        </p:nvSpPr>
        <p:spPr>
          <a:xfrm>
            <a:off x="609600" y="1166018"/>
            <a:ext cx="10972800" cy="4525963"/>
          </a:xfrm>
        </p:spPr>
        <p:txBody>
          <a:bodyPr>
            <a:noAutofit/>
          </a:bodyPr>
          <a:lstStyle/>
          <a:p>
            <a:pPr marL="0" indent="0">
              <a:buNone/>
            </a:pPr>
            <a:r>
              <a:rPr lang="en-US" sz="3600" dirty="0">
                <a:solidFill>
                  <a:schemeClr val="bg1"/>
                </a:solidFill>
                <a:latin typeface="Footlight MT Light" panose="0204060206030A020304" pitchFamily="18" charset="77"/>
              </a:rPr>
              <a:t>“There will come a time when … the Church be perfect and complete; no one member will be missing. There will be no spot or wrinkle remaining in her. Then it shall come to pass that Christ will celebrate this marriage supper, which will be the bringing of the people of God into the closest and happiest union with Christ their Lord in glory…Oh, the ineffable brightness when we shall see the face of Jesus! Oh, the unspeakable sweetness when we shall hear his voice! Oh, the amazing bliss when he shall manifest himself to us in all his glory!</a:t>
            </a:r>
          </a:p>
        </p:txBody>
      </p:sp>
    </p:spTree>
    <p:extLst>
      <p:ext uri="{BB962C8B-B14F-4D97-AF65-F5344CB8AC3E}">
        <p14:creationId xmlns:p14="http://schemas.microsoft.com/office/powerpoint/2010/main" val="655656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62FE-DD50-E419-9F56-786A7B0A13C0}"/>
              </a:ext>
            </a:extLst>
          </p:cNvPr>
          <p:cNvSpPr>
            <a:spLocks noGrp="1"/>
          </p:cNvSpPr>
          <p:nvPr>
            <p:ph type="title"/>
          </p:nvPr>
        </p:nvSpPr>
        <p:spPr>
          <a:xfrm>
            <a:off x="609600" y="0"/>
            <a:ext cx="10972800" cy="1143000"/>
          </a:xfrm>
        </p:spPr>
        <p:txBody>
          <a:bodyPr/>
          <a:lstStyle/>
          <a:p>
            <a:r>
              <a:rPr lang="en-US" dirty="0">
                <a:solidFill>
                  <a:schemeClr val="bg1"/>
                </a:solidFill>
                <a:latin typeface="Footlight MT Light" panose="0204060206030A020304" pitchFamily="18" charset="77"/>
              </a:rPr>
              <a:t>Spurgeon</a:t>
            </a:r>
          </a:p>
        </p:txBody>
      </p:sp>
      <p:sp>
        <p:nvSpPr>
          <p:cNvPr id="3" name="Content Placeholder 2">
            <a:extLst>
              <a:ext uri="{FF2B5EF4-FFF2-40B4-BE49-F238E27FC236}">
                <a16:creationId xmlns:a16="http://schemas.microsoft.com/office/drawing/2014/main" id="{3461C1BB-F9CD-CC88-D8FB-65D084D39F83}"/>
              </a:ext>
            </a:extLst>
          </p:cNvPr>
          <p:cNvSpPr>
            <a:spLocks noGrp="1"/>
          </p:cNvSpPr>
          <p:nvPr>
            <p:ph idx="1"/>
          </p:nvPr>
        </p:nvSpPr>
        <p:spPr>
          <a:xfrm>
            <a:off x="609600" y="1166018"/>
            <a:ext cx="10972800" cy="4525963"/>
          </a:xfrm>
        </p:spPr>
        <p:txBody>
          <a:bodyPr>
            <a:noAutofit/>
          </a:bodyPr>
          <a:lstStyle/>
          <a:p>
            <a:pPr marL="0" indent="0">
              <a:buNone/>
            </a:pPr>
            <a:r>
              <a:rPr lang="en-US" sz="3600" dirty="0">
                <a:solidFill>
                  <a:schemeClr val="bg1"/>
                </a:solidFill>
                <a:latin typeface="Footlight MT Light" panose="0204060206030A020304" pitchFamily="18" charset="77"/>
              </a:rPr>
              <a:t>“That feast will be, like most other marriage suppers, the fulfilment of long expectation. Our Lord has waited long for his perfected Church. He espoused himself to her before ever the earth was; but there was much to be done ere she was prepared for the marriage. The Bridegroom, too, had to leave his Father, and become one with his Bride by taking upon himself our humanity. For our sake, he did quit the thrones and royalties of heaven that he might be bone of our bone, and flesh of our flesh; and here was he born, and here he lived, and here he died.”</a:t>
            </a:r>
          </a:p>
        </p:txBody>
      </p:sp>
    </p:spTree>
    <p:extLst>
      <p:ext uri="{BB962C8B-B14F-4D97-AF65-F5344CB8AC3E}">
        <p14:creationId xmlns:p14="http://schemas.microsoft.com/office/powerpoint/2010/main" val="1516933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62FE-DD50-E419-9F56-786A7B0A13C0}"/>
              </a:ext>
            </a:extLst>
          </p:cNvPr>
          <p:cNvSpPr>
            <a:spLocks noGrp="1"/>
          </p:cNvSpPr>
          <p:nvPr>
            <p:ph type="title"/>
          </p:nvPr>
        </p:nvSpPr>
        <p:spPr>
          <a:xfrm>
            <a:off x="609600" y="0"/>
            <a:ext cx="10972800" cy="1143000"/>
          </a:xfrm>
        </p:spPr>
        <p:txBody>
          <a:bodyPr/>
          <a:lstStyle/>
          <a:p>
            <a:r>
              <a:rPr lang="en-US" dirty="0">
                <a:solidFill>
                  <a:schemeClr val="bg1"/>
                </a:solidFill>
                <a:latin typeface="Footlight MT Light" panose="0204060206030A020304" pitchFamily="18" charset="77"/>
              </a:rPr>
              <a:t>Spurgeon</a:t>
            </a:r>
          </a:p>
        </p:txBody>
      </p:sp>
      <p:sp>
        <p:nvSpPr>
          <p:cNvPr id="3" name="Content Placeholder 2">
            <a:extLst>
              <a:ext uri="{FF2B5EF4-FFF2-40B4-BE49-F238E27FC236}">
                <a16:creationId xmlns:a16="http://schemas.microsoft.com/office/drawing/2014/main" id="{3461C1BB-F9CD-CC88-D8FB-65D084D39F83}"/>
              </a:ext>
            </a:extLst>
          </p:cNvPr>
          <p:cNvSpPr>
            <a:spLocks noGrp="1"/>
          </p:cNvSpPr>
          <p:nvPr>
            <p:ph idx="1"/>
          </p:nvPr>
        </p:nvSpPr>
        <p:spPr>
          <a:xfrm>
            <a:off x="609600" y="1166018"/>
            <a:ext cx="10972800" cy="4525963"/>
          </a:xfrm>
        </p:spPr>
        <p:txBody>
          <a:bodyPr>
            <a:noAutofit/>
          </a:bodyPr>
          <a:lstStyle/>
          <a:p>
            <a:pPr marL="0" indent="0">
              <a:buNone/>
            </a:pPr>
            <a:r>
              <a:rPr lang="en-US" sz="3600" dirty="0">
                <a:solidFill>
                  <a:schemeClr val="bg1"/>
                </a:solidFill>
                <a:latin typeface="Footlight MT Light" panose="0204060206030A020304" pitchFamily="18" charset="77"/>
              </a:rPr>
              <a:t>“O beloved, you do not know the longings of the heart of Christ for that day of glory! For this he lived; for this he died; for this he continually pleads that all for whom he shed his precious blood might be his in that day. That day is fast coming, and when it arrives, then will be the wedding feast above.”</a:t>
            </a:r>
          </a:p>
        </p:txBody>
      </p:sp>
    </p:spTree>
    <p:extLst>
      <p:ext uri="{BB962C8B-B14F-4D97-AF65-F5344CB8AC3E}">
        <p14:creationId xmlns:p14="http://schemas.microsoft.com/office/powerpoint/2010/main" val="176425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6223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20133</TotalTime>
  <Words>706</Words>
  <Application>Microsoft Macintosh PowerPoint</Application>
  <PresentationFormat>Widescreen</PresentationFormat>
  <Paragraphs>37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Footlight MT Light</vt:lpstr>
      <vt:lpstr>1_Office Theme</vt:lpstr>
      <vt:lpstr>The  Gospel  of  John</vt:lpstr>
      <vt:lpstr>Map of Galilee Cana &amp; Nazareth </vt:lpstr>
      <vt:lpstr>“on the next day” (1:35)</vt:lpstr>
      <vt:lpstr> The First Sign and the Manifestation of the Son’s Glory  </vt:lpstr>
      <vt:lpstr>Seven Signs in John</vt:lpstr>
      <vt:lpstr> The First Sign and the Manifestation  of the Son’s Glory  </vt:lpstr>
      <vt:lpstr>Isaiah 25</vt:lpstr>
      <vt:lpstr>Spurgeon</vt:lpstr>
      <vt:lpstr>Spurgeon</vt:lpstr>
      <vt:lpstr>Spurgeon</vt:lpstr>
      <vt:lpstr>The  Gospel  of  John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Zhakevich</dc:creator>
  <cp:lastModifiedBy>Microsoft Office User</cp:lastModifiedBy>
  <cp:revision>174</cp:revision>
  <dcterms:created xsi:type="dcterms:W3CDTF">2022-09-06T03:11:41Z</dcterms:created>
  <dcterms:modified xsi:type="dcterms:W3CDTF">2026-10-04T03:36:57Z</dcterms:modified>
</cp:coreProperties>
</file>