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067" r:id="rId2"/>
    <p:sldId id="2145711056" r:id="rId3"/>
    <p:sldId id="2145711057" r:id="rId4"/>
    <p:sldId id="2145711058" r:id="rId5"/>
    <p:sldId id="2145711059" r:id="rId6"/>
    <p:sldId id="214571104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843" autoAdjust="0"/>
    <p:restoredTop sz="94660"/>
  </p:normalViewPr>
  <p:slideViewPr>
    <p:cSldViewPr snapToGrid="0">
      <p:cViewPr varScale="1">
        <p:scale>
          <a:sx n="62" d="100"/>
          <a:sy n="62" d="100"/>
        </p:scale>
        <p:origin x="68" y="30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3670E35-4249-4821-984E-E3259031D8A1}" type="datetimeFigureOut">
              <a:rPr lang="en-US" smtClean="0"/>
              <a:pPr/>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3910423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670E35-4249-4821-984E-E3259031D8A1}" type="datetimeFigureOut">
              <a:rPr lang="en-US" smtClean="0"/>
              <a:pPr/>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905122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670E35-4249-4821-984E-E3259031D8A1}" type="datetimeFigureOut">
              <a:rPr lang="en-US" smtClean="0"/>
              <a:pPr/>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4286194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670E35-4249-4821-984E-E3259031D8A1}" type="datetimeFigureOut">
              <a:rPr lang="en-US" smtClean="0"/>
              <a:pPr/>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2849181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3670E35-4249-4821-984E-E3259031D8A1}" type="datetimeFigureOut">
              <a:rPr lang="en-US" smtClean="0"/>
              <a:pPr/>
              <a:t>9/26/2026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1252262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670E35-4249-4821-984E-E3259031D8A1}" type="datetimeFigureOut">
              <a:rPr lang="en-US" smtClean="0"/>
              <a:pPr/>
              <a:t>9/26/2026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1327810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670E35-4249-4821-984E-E3259031D8A1}" type="datetimeFigureOut">
              <a:rPr lang="en-US" smtClean="0"/>
              <a:pPr/>
              <a:t>9/26/2026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2476234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670E35-4249-4821-984E-E3259031D8A1}" type="datetimeFigureOut">
              <a:rPr lang="en-US" smtClean="0"/>
              <a:pPr/>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1432524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670E35-4249-4821-984E-E3259031D8A1}" type="datetimeFigureOut">
              <a:rPr lang="en-US" smtClean="0"/>
              <a:pPr/>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1790277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670E35-4249-4821-984E-E3259031D8A1}" type="datetimeFigureOut">
              <a:rPr lang="en-US" smtClean="0"/>
              <a:pPr/>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2692086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670E35-4249-4821-984E-E3259031D8A1}" type="datetimeFigureOut">
              <a:rPr lang="en-US" smtClean="0"/>
              <a:pPr/>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AFBF9-536B-48F1-B84C-D1E071B173D5}" type="slidenum">
              <a:rPr lang="en-US" smtClean="0"/>
              <a:pPr/>
              <a:t>‹#›</a:t>
            </a:fld>
            <a:endParaRPr lang="en-US"/>
          </a:p>
        </p:txBody>
      </p:sp>
    </p:spTree>
    <p:extLst>
      <p:ext uri="{BB962C8B-B14F-4D97-AF65-F5344CB8AC3E}">
        <p14:creationId xmlns:p14="http://schemas.microsoft.com/office/powerpoint/2010/main" val="567569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670E35-4249-4821-984E-E3259031D8A1}" type="datetimeFigureOut">
              <a:rPr lang="en-US" smtClean="0"/>
              <a:pPr/>
              <a:t>9/26/2026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AFBF9-536B-48F1-B84C-D1E071B173D5}" type="slidenum">
              <a:rPr lang="en-US" smtClean="0"/>
              <a:pPr/>
              <a:t>‹#›</a:t>
            </a:fld>
            <a:endParaRPr lang="en-US"/>
          </a:p>
        </p:txBody>
      </p:sp>
    </p:spTree>
    <p:extLst>
      <p:ext uri="{BB962C8B-B14F-4D97-AF65-F5344CB8AC3E}">
        <p14:creationId xmlns:p14="http://schemas.microsoft.com/office/powerpoint/2010/main" val="16280522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6B998-E924-26C1-A274-60202456CBD1}"/>
              </a:ext>
            </a:extLst>
          </p:cNvPr>
          <p:cNvSpPr>
            <a:spLocks noGrp="1"/>
          </p:cNvSpPr>
          <p:nvPr>
            <p:ph type="title"/>
          </p:nvPr>
        </p:nvSpPr>
        <p:spPr>
          <a:xfrm>
            <a:off x="2234838" y="3164476"/>
            <a:ext cx="3538402" cy="3090998"/>
          </a:xfrm>
        </p:spPr>
        <p:txBody>
          <a:bodyPr vert="horz" lIns="68580" tIns="34290" rIns="68580" bIns="34290" rtlCol="0" anchor="b">
            <a:noAutofit/>
          </a:bodyPr>
          <a:lstStyle/>
          <a:p>
            <a:pPr algn="r">
              <a:lnSpc>
                <a:spcPct val="90000"/>
              </a:lnSpc>
            </a:pPr>
            <a:r>
              <a:rPr lang="en-US" sz="7000" b="1" dirty="0">
                <a:solidFill>
                  <a:schemeClr val="bg1"/>
                </a:solidFill>
                <a:latin typeface="Footlight MT Light" panose="0204060206030A020304" pitchFamily="18" charset="77"/>
                <a:cs typeface="Didot" panose="02000503000000020003" pitchFamily="2" charset="-79"/>
              </a:rPr>
              <a:t>The </a:t>
            </a:r>
            <a:br>
              <a:rPr lang="en-US" sz="7000" b="1" dirty="0">
                <a:solidFill>
                  <a:schemeClr val="bg1"/>
                </a:solidFill>
                <a:latin typeface="Footlight MT Light" panose="0204060206030A020304" pitchFamily="18" charset="77"/>
                <a:cs typeface="Didot" panose="02000503000000020003" pitchFamily="2" charset="-79"/>
              </a:rPr>
            </a:br>
            <a:r>
              <a:rPr lang="en-US" sz="7000" b="1" dirty="0">
                <a:solidFill>
                  <a:schemeClr val="bg1"/>
                </a:solidFill>
                <a:latin typeface="Footlight MT Light" panose="0204060206030A020304" pitchFamily="18" charset="77"/>
                <a:cs typeface="Didot" panose="02000503000000020003" pitchFamily="2" charset="-79"/>
              </a:rPr>
              <a:t>Gospel </a:t>
            </a:r>
            <a:br>
              <a:rPr lang="en-US" sz="7000" b="1" dirty="0">
                <a:solidFill>
                  <a:schemeClr val="bg1"/>
                </a:solidFill>
                <a:latin typeface="Footlight MT Light" panose="0204060206030A020304" pitchFamily="18" charset="77"/>
                <a:cs typeface="Didot" panose="02000503000000020003" pitchFamily="2" charset="-79"/>
              </a:rPr>
            </a:br>
            <a:r>
              <a:rPr lang="en-US" sz="7000" b="1" dirty="0">
                <a:solidFill>
                  <a:schemeClr val="bg1"/>
                </a:solidFill>
                <a:latin typeface="Footlight MT Light" panose="0204060206030A020304" pitchFamily="18" charset="77"/>
                <a:cs typeface="Didot" panose="02000503000000020003" pitchFamily="2" charset="-79"/>
              </a:rPr>
              <a:t>of </a:t>
            </a:r>
            <a:br>
              <a:rPr lang="en-US" sz="7000" b="1" dirty="0">
                <a:solidFill>
                  <a:schemeClr val="bg1"/>
                </a:solidFill>
                <a:latin typeface="Footlight MT Light" panose="0204060206030A020304" pitchFamily="18" charset="77"/>
                <a:cs typeface="Didot" panose="02000503000000020003" pitchFamily="2" charset="-79"/>
              </a:rPr>
            </a:br>
            <a:r>
              <a:rPr lang="en-US" sz="7000" b="1" dirty="0">
                <a:solidFill>
                  <a:schemeClr val="bg1"/>
                </a:solidFill>
                <a:latin typeface="Footlight MT Light" panose="0204060206030A020304" pitchFamily="18" charset="77"/>
                <a:cs typeface="Didot" panose="02000503000000020003" pitchFamily="2" charset="-79"/>
              </a:rPr>
              <a:t>John</a:t>
            </a:r>
          </a:p>
        </p:txBody>
      </p:sp>
      <p:pic>
        <p:nvPicPr>
          <p:cNvPr id="1026" name="Picture 2">
            <a:extLst>
              <a:ext uri="{FF2B5EF4-FFF2-40B4-BE49-F238E27FC236}">
                <a16:creationId xmlns:a16="http://schemas.microsoft.com/office/drawing/2014/main" id="{B6CCA46C-377E-455C-A772-03FEF04F20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7642" y="586194"/>
            <a:ext cx="3779520" cy="566928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2372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63F82-0616-5FD1-6011-ABFE4AB5FCD7}"/>
              </a:ext>
            </a:extLst>
          </p:cNvPr>
          <p:cNvSpPr>
            <a:spLocks noGrp="1"/>
          </p:cNvSpPr>
          <p:nvPr>
            <p:ph type="title"/>
          </p:nvPr>
        </p:nvSpPr>
        <p:spPr/>
        <p:txBody>
          <a:bodyPr>
            <a:normAutofit/>
          </a:bodyPr>
          <a:lstStyle/>
          <a:p>
            <a:r>
              <a:rPr lang="en-US" dirty="0">
                <a:solidFill>
                  <a:schemeClr val="bg1"/>
                </a:solidFill>
                <a:latin typeface="Footlight MT Light" panose="0204060206030A020304" pitchFamily="18" charset="77"/>
              </a:rPr>
              <a:t>“on the next day” (1:35)</a:t>
            </a:r>
            <a:endParaRPr lang="en-US" dirty="0">
              <a:latin typeface="Footlight MT Light" panose="0204060206030A020304" pitchFamily="18" charset="77"/>
            </a:endParaRPr>
          </a:p>
        </p:txBody>
      </p:sp>
      <p:sp>
        <p:nvSpPr>
          <p:cNvPr id="3" name="Content Placeholder 2">
            <a:extLst>
              <a:ext uri="{FF2B5EF4-FFF2-40B4-BE49-F238E27FC236}">
                <a16:creationId xmlns:a16="http://schemas.microsoft.com/office/drawing/2014/main" id="{19C4E59E-7C6A-16E9-F4C7-E56452101083}"/>
              </a:ext>
            </a:extLst>
          </p:cNvPr>
          <p:cNvSpPr>
            <a:spLocks noGrp="1"/>
          </p:cNvSpPr>
          <p:nvPr>
            <p:ph idx="1"/>
          </p:nvPr>
        </p:nvSpPr>
        <p:spPr>
          <a:xfrm>
            <a:off x="609600" y="1600201"/>
            <a:ext cx="10972800" cy="4800599"/>
          </a:xfrm>
        </p:spPr>
        <p:txBody>
          <a:bodyPr>
            <a:normAutofit lnSpcReduction="10000"/>
          </a:bodyPr>
          <a:lstStyle/>
          <a:p>
            <a:pPr lvl="0"/>
            <a:r>
              <a:rPr lang="en-US" dirty="0">
                <a:solidFill>
                  <a:schemeClr val="bg1"/>
                </a:solidFill>
                <a:latin typeface="Footlight MT Light" panose="0204060206030A020304" pitchFamily="18" charset="77"/>
              </a:rPr>
              <a:t>1:19-28	—	previous day (</a:t>
            </a:r>
            <a:r>
              <a:rPr lang="en-US" b="1" dirty="0">
                <a:solidFill>
                  <a:schemeClr val="bg1"/>
                </a:solidFill>
                <a:latin typeface="Footlight MT Light" panose="0204060206030A020304" pitchFamily="18" charset="77"/>
              </a:rPr>
              <a:t>first</a:t>
            </a:r>
            <a:r>
              <a:rPr lang="en-US" dirty="0">
                <a:solidFill>
                  <a:schemeClr val="bg1"/>
                </a:solidFill>
                <a:latin typeface="Footlight MT Light" panose="0204060206030A020304" pitchFamily="18" charset="77"/>
              </a:rPr>
              <a:t>) </a:t>
            </a:r>
          </a:p>
          <a:p>
            <a:pPr lvl="0"/>
            <a:r>
              <a:rPr lang="en-US" dirty="0">
                <a:solidFill>
                  <a:schemeClr val="bg1"/>
                </a:solidFill>
                <a:latin typeface="Footlight MT Light" panose="0204060206030A020304" pitchFamily="18" charset="77"/>
              </a:rPr>
              <a:t>1:29	—	next day (</a:t>
            </a:r>
            <a:r>
              <a:rPr lang="en-US" b="1" dirty="0">
                <a:solidFill>
                  <a:schemeClr val="bg1"/>
                </a:solidFill>
                <a:latin typeface="Footlight MT Light" panose="0204060206030A020304" pitchFamily="18" charset="77"/>
              </a:rPr>
              <a:t>second</a:t>
            </a:r>
            <a:r>
              <a:rPr lang="en-US" dirty="0">
                <a:solidFill>
                  <a:schemeClr val="bg1"/>
                </a:solidFill>
                <a:latin typeface="Footlight MT Light" panose="0204060206030A020304" pitchFamily="18" charset="77"/>
              </a:rPr>
              <a:t>) </a:t>
            </a:r>
          </a:p>
          <a:p>
            <a:pPr lvl="0"/>
            <a:r>
              <a:rPr lang="en-US" dirty="0">
                <a:solidFill>
                  <a:schemeClr val="bg1"/>
                </a:solidFill>
                <a:latin typeface="Footlight MT Light" panose="0204060206030A020304" pitchFamily="18" charset="77"/>
              </a:rPr>
              <a:t>1:35-42 — 	next day (</a:t>
            </a:r>
            <a:r>
              <a:rPr lang="en-US" b="1" dirty="0">
                <a:solidFill>
                  <a:schemeClr val="bg1"/>
                </a:solidFill>
                <a:latin typeface="Footlight MT Light" panose="0204060206030A020304" pitchFamily="18" charset="77"/>
              </a:rPr>
              <a:t>third</a:t>
            </a:r>
            <a:r>
              <a:rPr lang="en-US" dirty="0">
                <a:solidFill>
                  <a:schemeClr val="bg1"/>
                </a:solidFill>
                <a:latin typeface="Footlight MT Light" panose="0204060206030A020304" pitchFamily="18" charset="77"/>
              </a:rPr>
              <a:t>) </a:t>
            </a:r>
          </a:p>
          <a:p>
            <a:pPr lvl="0"/>
            <a:r>
              <a:rPr lang="en-US" dirty="0">
                <a:solidFill>
                  <a:schemeClr val="bg1"/>
                </a:solidFill>
                <a:latin typeface="Footlight MT Light" panose="0204060206030A020304" pitchFamily="18" charset="77"/>
              </a:rPr>
              <a:t>1:43-51 	 — 	next day (</a:t>
            </a:r>
            <a:r>
              <a:rPr lang="en-US" b="1" dirty="0">
                <a:solidFill>
                  <a:schemeClr val="bg1"/>
                </a:solidFill>
                <a:latin typeface="Footlight MT Light" panose="0204060206030A020304" pitchFamily="18" charset="77"/>
              </a:rPr>
              <a:t>fourth</a:t>
            </a:r>
            <a:r>
              <a:rPr lang="en-US" dirty="0">
                <a:solidFill>
                  <a:schemeClr val="bg1"/>
                </a:solidFill>
                <a:latin typeface="Footlight MT Light" panose="0204060206030A020304" pitchFamily="18" charset="77"/>
              </a:rPr>
              <a:t>) </a:t>
            </a:r>
          </a:p>
          <a:p>
            <a:pPr lvl="0"/>
            <a:r>
              <a:rPr lang="en-US" dirty="0">
                <a:solidFill>
                  <a:schemeClr val="bg1"/>
                </a:solidFill>
                <a:latin typeface="Footlight MT Light" panose="0204060206030A020304" pitchFamily="18" charset="77"/>
              </a:rPr>
              <a:t>2:1-11 	 — 	on the third day (</a:t>
            </a:r>
            <a:r>
              <a:rPr lang="en-US" b="1" dirty="0">
                <a:solidFill>
                  <a:schemeClr val="bg1"/>
                </a:solidFill>
                <a:latin typeface="Footlight MT Light" panose="0204060206030A020304" pitchFamily="18" charset="77"/>
              </a:rPr>
              <a:t>sixth</a:t>
            </a:r>
            <a:r>
              <a:rPr lang="en-US" dirty="0">
                <a:solidFill>
                  <a:schemeClr val="bg1"/>
                </a:solidFill>
                <a:latin typeface="Footlight MT Light" panose="0204060206030A020304" pitchFamily="18" charset="77"/>
              </a:rPr>
              <a:t>)</a:t>
            </a:r>
          </a:p>
          <a:p>
            <a:pPr marL="0" lvl="0" indent="0">
              <a:buNone/>
            </a:pPr>
            <a:r>
              <a:rPr lang="en-US" dirty="0">
                <a:solidFill>
                  <a:schemeClr val="bg1"/>
                </a:solidFill>
                <a:latin typeface="Footlight MT Light" panose="0204060206030A020304" pitchFamily="18" charset="77"/>
              </a:rPr>
              <a:t>“Since God created in six days, and the Gospel started out with a reference to the Word’s agency in creation (1:3), it is likely that the first week of Jesus’s ministry is presented as part of John’s new creation theology.” (</a:t>
            </a:r>
            <a:r>
              <a:rPr lang="en-US" dirty="0" err="1">
                <a:solidFill>
                  <a:schemeClr val="bg1"/>
                </a:solidFill>
                <a:latin typeface="Footlight MT Light" panose="0204060206030A020304" pitchFamily="18" charset="77"/>
              </a:rPr>
              <a:t>Kostenberger</a:t>
            </a:r>
            <a:r>
              <a:rPr lang="en-US" dirty="0">
                <a:solidFill>
                  <a:schemeClr val="bg1"/>
                </a:solidFill>
                <a:latin typeface="Footlight MT Light" panose="0204060206030A020304" pitchFamily="18" charset="77"/>
              </a:rPr>
              <a:t>)</a:t>
            </a:r>
          </a:p>
        </p:txBody>
      </p:sp>
    </p:spTree>
    <p:extLst>
      <p:ext uri="{BB962C8B-B14F-4D97-AF65-F5344CB8AC3E}">
        <p14:creationId xmlns:p14="http://schemas.microsoft.com/office/powerpoint/2010/main" val="3626180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AC9D4-6C08-091E-8349-7F361E46DB97}"/>
            </a:ext>
          </a:extLst>
        </p:cNvPr>
        <p:cNvGrpSpPr/>
        <p:nvPr/>
      </p:nvGrpSpPr>
      <p:grpSpPr>
        <a:xfrm>
          <a:off x="0" y="0"/>
          <a:ext cx="0" cy="0"/>
          <a:chOff x="0" y="0"/>
          <a:chExt cx="0" cy="0"/>
        </a:xfrm>
      </p:grpSpPr>
      <p:sp>
        <p:nvSpPr>
          <p:cNvPr id="53250" name="Title 1">
            <a:extLst>
              <a:ext uri="{FF2B5EF4-FFF2-40B4-BE49-F238E27FC236}">
                <a16:creationId xmlns:a16="http://schemas.microsoft.com/office/drawing/2014/main" id="{E3312E0C-2F1F-A91E-957B-39B40CC10FE4}"/>
              </a:ext>
            </a:extLst>
          </p:cNvPr>
          <p:cNvSpPr>
            <a:spLocks noGrp="1" noChangeArrowheads="1"/>
          </p:cNvSpPr>
          <p:nvPr>
            <p:ph type="title"/>
          </p:nvPr>
        </p:nvSpPr>
        <p:spPr/>
        <p:txBody>
          <a:bodyPr>
            <a:normAutofit/>
          </a:bodyPr>
          <a:lstStyle/>
          <a:p>
            <a:pPr algn="ctr"/>
            <a:r>
              <a:rPr lang="en-US" altLang="en-US" sz="4800" dirty="0">
                <a:solidFill>
                  <a:schemeClr val="bg1"/>
                </a:solidFill>
                <a:latin typeface="Footlight MT Light" panose="0204060206030A020304" pitchFamily="18" charset="77"/>
              </a:rPr>
              <a:t>The Marks of a Follower of Jesus</a:t>
            </a:r>
          </a:p>
        </p:txBody>
      </p:sp>
      <p:sp>
        <p:nvSpPr>
          <p:cNvPr id="53251" name="Title 1">
            <a:extLst>
              <a:ext uri="{FF2B5EF4-FFF2-40B4-BE49-F238E27FC236}">
                <a16:creationId xmlns:a16="http://schemas.microsoft.com/office/drawing/2014/main" id="{7BE38A16-E52F-3004-41B7-14A07D37E2B9}"/>
              </a:ext>
            </a:extLst>
          </p:cNvPr>
          <p:cNvSpPr txBox="1">
            <a:spLocks noChangeArrowheads="1"/>
          </p:cNvSpPr>
          <p:nvPr/>
        </p:nvSpPr>
        <p:spPr bwMode="auto">
          <a:xfrm>
            <a:off x="7620000" y="1420814"/>
            <a:ext cx="2971800" cy="345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571500" indent="-5715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pPr>
            <a:endParaRPr lang="en-US" altLang="en-US" sz="1800">
              <a:solidFill>
                <a:schemeClr val="bg1"/>
              </a:solidFill>
            </a:endParaRPr>
          </a:p>
          <a:p>
            <a:pPr>
              <a:spcBef>
                <a:spcPct val="0"/>
              </a:spcBef>
            </a:pPr>
            <a:endParaRPr lang="en-US" altLang="en-US" sz="1800">
              <a:solidFill>
                <a:schemeClr val="bg1"/>
              </a:solidFill>
            </a:endParaRPr>
          </a:p>
          <a:p>
            <a:pPr>
              <a:spcBef>
                <a:spcPct val="0"/>
              </a:spcBef>
            </a:pPr>
            <a:endParaRPr lang="en-US" altLang="en-US" sz="1800">
              <a:solidFill>
                <a:schemeClr val="bg1"/>
              </a:solidFill>
            </a:endParaRPr>
          </a:p>
        </p:txBody>
      </p:sp>
      <p:sp>
        <p:nvSpPr>
          <p:cNvPr id="53252" name="Content Placeholder 1">
            <a:extLst>
              <a:ext uri="{FF2B5EF4-FFF2-40B4-BE49-F238E27FC236}">
                <a16:creationId xmlns:a16="http://schemas.microsoft.com/office/drawing/2014/main" id="{8736905E-4BC7-9DD1-3D15-133ADFC9E9DA}"/>
              </a:ext>
            </a:extLst>
          </p:cNvPr>
          <p:cNvSpPr>
            <a:spLocks noGrp="1" noChangeArrowheads="1"/>
          </p:cNvSpPr>
          <p:nvPr>
            <p:ph idx="1"/>
          </p:nvPr>
        </p:nvSpPr>
        <p:spPr/>
        <p:txBody>
          <a:bodyPr>
            <a:normAutofit/>
          </a:bodyPr>
          <a:lstStyle/>
          <a:p>
            <a:pPr marL="971550" lvl="1" indent="-514350">
              <a:buFont typeface="+mj-lt"/>
              <a:buAutoNum type="arabicPeriod"/>
            </a:pPr>
            <a:r>
              <a:rPr lang="en-US" altLang="en-US" sz="4000" dirty="0">
                <a:solidFill>
                  <a:schemeClr val="bg1"/>
                </a:solidFill>
                <a:latin typeface="Footlight MT Light" panose="0204060206030A020304" pitchFamily="18" charset="0"/>
              </a:rPr>
              <a:t>Recognize His Identity (1:35-51)</a:t>
            </a:r>
          </a:p>
          <a:p>
            <a:pPr marL="971550" lvl="1" indent="-514350">
              <a:buFont typeface="+mj-lt"/>
              <a:buAutoNum type="arabicPeriod"/>
            </a:pPr>
            <a:r>
              <a:rPr lang="en-US" altLang="en-US" sz="4000" dirty="0">
                <a:solidFill>
                  <a:schemeClr val="bg1"/>
                </a:solidFill>
                <a:latin typeface="Footlight MT Light" panose="0204060206030A020304" pitchFamily="18" charset="0"/>
              </a:rPr>
              <a:t>Remain in His Presence (1:38-39)</a:t>
            </a:r>
          </a:p>
          <a:p>
            <a:pPr marL="971550" lvl="1" indent="-514350">
              <a:buFont typeface="+mj-lt"/>
              <a:buAutoNum type="arabicPeriod"/>
            </a:pPr>
            <a:r>
              <a:rPr lang="en-US" altLang="en-US" sz="4000" dirty="0">
                <a:solidFill>
                  <a:schemeClr val="bg1"/>
                </a:solidFill>
                <a:latin typeface="Footlight MT Light" panose="0204060206030A020304" pitchFamily="18" charset="0"/>
              </a:rPr>
              <a:t>Reach Others for Him (1:40-42)</a:t>
            </a:r>
          </a:p>
          <a:p>
            <a:pPr marL="971550" lvl="1" indent="-514350">
              <a:buFont typeface="+mj-lt"/>
              <a:buAutoNum type="arabicPeriod"/>
            </a:pPr>
            <a:r>
              <a:rPr lang="en-US" altLang="en-US" sz="4000" dirty="0">
                <a:solidFill>
                  <a:schemeClr val="bg1"/>
                </a:solidFill>
                <a:latin typeface="Footlight MT Light" panose="0204060206030A020304" pitchFamily="18" charset="0"/>
              </a:rPr>
              <a:t>Respond to His Mission (1:43-51)</a:t>
            </a:r>
          </a:p>
          <a:p>
            <a:pPr marL="971550" lvl="1" indent="-514350">
              <a:buFont typeface="+mj-lt"/>
              <a:buAutoNum type="arabicPeriod"/>
            </a:pPr>
            <a:endParaRPr lang="en-US" altLang="en-US" sz="3000" dirty="0">
              <a:solidFill>
                <a:schemeClr val="bg1"/>
              </a:solidFill>
              <a:latin typeface="Footlight MT Light" panose="0204060206030A020304" pitchFamily="18" charset="0"/>
            </a:endParaRPr>
          </a:p>
        </p:txBody>
      </p:sp>
    </p:spTree>
    <p:extLst>
      <p:ext uri="{BB962C8B-B14F-4D97-AF65-F5344CB8AC3E}">
        <p14:creationId xmlns:p14="http://schemas.microsoft.com/office/powerpoint/2010/main" val="78085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2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25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325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25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662FE-DD50-E419-9F56-786A7B0A13C0}"/>
              </a:ext>
            </a:extLst>
          </p:cNvPr>
          <p:cNvSpPr>
            <a:spLocks noGrp="1"/>
          </p:cNvSpPr>
          <p:nvPr>
            <p:ph type="title"/>
          </p:nvPr>
        </p:nvSpPr>
        <p:spPr/>
        <p:txBody>
          <a:bodyPr/>
          <a:lstStyle/>
          <a:p>
            <a:r>
              <a:rPr lang="en-US" dirty="0">
                <a:solidFill>
                  <a:schemeClr val="bg1"/>
                </a:solidFill>
              </a:rPr>
              <a:t>Spurgeon “Come and See”</a:t>
            </a:r>
          </a:p>
        </p:txBody>
      </p:sp>
      <p:sp>
        <p:nvSpPr>
          <p:cNvPr id="3" name="Content Placeholder 2">
            <a:extLst>
              <a:ext uri="{FF2B5EF4-FFF2-40B4-BE49-F238E27FC236}">
                <a16:creationId xmlns:a16="http://schemas.microsoft.com/office/drawing/2014/main" id="{3461C1BB-F9CD-CC88-D8FB-65D084D39F83}"/>
              </a:ext>
            </a:extLst>
          </p:cNvPr>
          <p:cNvSpPr>
            <a:spLocks noGrp="1"/>
          </p:cNvSpPr>
          <p:nvPr>
            <p:ph idx="1"/>
          </p:nvPr>
        </p:nvSpPr>
        <p:spPr/>
        <p:txBody>
          <a:bodyPr>
            <a:noAutofit/>
          </a:bodyPr>
          <a:lstStyle/>
          <a:p>
            <a:pPr marL="0" indent="0">
              <a:buNone/>
            </a:pPr>
            <a:r>
              <a:rPr lang="en-US" sz="3500" dirty="0">
                <a:solidFill>
                  <a:schemeClr val="bg1"/>
                </a:solidFill>
              </a:rPr>
              <a:t>“Come and see;” for mark you, the best way of knowing about Christ is to try him, to experience him, and since you want to know if he can forgive sins, trust him to forgive yours. You want to know if he can change the human heart; trust him to change yours. You long to know if there be a peace that </a:t>
            </a:r>
            <a:r>
              <a:rPr lang="en-US" sz="3500" dirty="0" err="1">
                <a:solidFill>
                  <a:schemeClr val="bg1"/>
                </a:solidFill>
              </a:rPr>
              <a:t>passeth</a:t>
            </a:r>
            <a:r>
              <a:rPr lang="en-US" sz="3500" dirty="0">
                <a:solidFill>
                  <a:schemeClr val="bg1"/>
                </a:solidFill>
              </a:rPr>
              <a:t> all understanding, which will still the throbs of your guilty heart; try him and see. You pant to learn if there be a joy which can gild your darkest hours with sunlight…try him and see... </a:t>
            </a:r>
          </a:p>
        </p:txBody>
      </p:sp>
    </p:spTree>
    <p:extLst>
      <p:ext uri="{BB962C8B-B14F-4D97-AF65-F5344CB8AC3E}">
        <p14:creationId xmlns:p14="http://schemas.microsoft.com/office/powerpoint/2010/main" val="655656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599D9-B152-2B70-2BB0-4C64F32419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ADFFAB-D319-BFF3-8E2E-7F7905AF493C}"/>
              </a:ext>
            </a:extLst>
          </p:cNvPr>
          <p:cNvSpPr>
            <a:spLocks noGrp="1"/>
          </p:cNvSpPr>
          <p:nvPr>
            <p:ph type="title"/>
          </p:nvPr>
        </p:nvSpPr>
        <p:spPr/>
        <p:txBody>
          <a:bodyPr/>
          <a:lstStyle/>
          <a:p>
            <a:r>
              <a:rPr lang="en-US" dirty="0">
                <a:solidFill>
                  <a:schemeClr val="bg1"/>
                </a:solidFill>
              </a:rPr>
              <a:t>Spurgeon “Come and See”</a:t>
            </a:r>
          </a:p>
        </p:txBody>
      </p:sp>
      <p:sp>
        <p:nvSpPr>
          <p:cNvPr id="3" name="Content Placeholder 2">
            <a:extLst>
              <a:ext uri="{FF2B5EF4-FFF2-40B4-BE49-F238E27FC236}">
                <a16:creationId xmlns:a16="http://schemas.microsoft.com/office/drawing/2014/main" id="{05E6DA12-FCB4-E5C1-9691-83D757D87822}"/>
              </a:ext>
            </a:extLst>
          </p:cNvPr>
          <p:cNvSpPr>
            <a:spLocks noGrp="1"/>
          </p:cNvSpPr>
          <p:nvPr>
            <p:ph idx="1"/>
          </p:nvPr>
        </p:nvSpPr>
        <p:spPr/>
        <p:txBody>
          <a:bodyPr>
            <a:normAutofit/>
          </a:bodyPr>
          <a:lstStyle/>
          <a:p>
            <a:pPr marL="0" indent="0">
              <a:buNone/>
            </a:pPr>
            <a:r>
              <a:rPr lang="en-US" sz="3500" dirty="0">
                <a:solidFill>
                  <a:schemeClr val="bg1"/>
                </a:solidFill>
              </a:rPr>
              <a:t>Oh, if you trust Jesus Christ, you shall “Come and see” that sin is mastered as well as pardoned, that the guilty conscience is pacified for ever, and that your joy and peace can begin this side the grave… Oh, pass not by; neglect not the exhibition of divine love and grace; but “Come,” oh, “come and see.”…Over the cross, hangs the motto, and from the mount of Calvary rings the silvery trumpet-note, “Come and see, Come and see.”</a:t>
            </a:r>
          </a:p>
        </p:txBody>
      </p:sp>
    </p:spTree>
    <p:extLst>
      <p:ext uri="{BB962C8B-B14F-4D97-AF65-F5344CB8AC3E}">
        <p14:creationId xmlns:p14="http://schemas.microsoft.com/office/powerpoint/2010/main" val="2657124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6B998-E924-26C1-A274-60202456CBD1}"/>
              </a:ext>
            </a:extLst>
          </p:cNvPr>
          <p:cNvSpPr>
            <a:spLocks noGrp="1"/>
          </p:cNvSpPr>
          <p:nvPr>
            <p:ph type="title"/>
          </p:nvPr>
        </p:nvSpPr>
        <p:spPr>
          <a:xfrm>
            <a:off x="2234838" y="3164476"/>
            <a:ext cx="3538402" cy="3090998"/>
          </a:xfrm>
        </p:spPr>
        <p:txBody>
          <a:bodyPr vert="horz" lIns="68580" tIns="34290" rIns="68580" bIns="34290" rtlCol="0" anchor="b">
            <a:noAutofit/>
          </a:bodyPr>
          <a:lstStyle/>
          <a:p>
            <a:pPr algn="r">
              <a:lnSpc>
                <a:spcPct val="90000"/>
              </a:lnSpc>
            </a:pPr>
            <a:r>
              <a:rPr lang="en-US" sz="7000" b="1" dirty="0">
                <a:solidFill>
                  <a:schemeClr val="bg1"/>
                </a:solidFill>
                <a:latin typeface="Footlight MT Light" panose="0204060206030A020304" pitchFamily="18" charset="77"/>
                <a:cs typeface="Didot" panose="02000503000000020003" pitchFamily="2" charset="-79"/>
              </a:rPr>
              <a:t>The </a:t>
            </a:r>
            <a:br>
              <a:rPr lang="en-US" sz="7000" b="1" dirty="0">
                <a:solidFill>
                  <a:schemeClr val="bg1"/>
                </a:solidFill>
                <a:latin typeface="Footlight MT Light" panose="0204060206030A020304" pitchFamily="18" charset="77"/>
                <a:cs typeface="Didot" panose="02000503000000020003" pitchFamily="2" charset="-79"/>
              </a:rPr>
            </a:br>
            <a:r>
              <a:rPr lang="en-US" sz="7000" b="1" dirty="0">
                <a:solidFill>
                  <a:schemeClr val="bg1"/>
                </a:solidFill>
                <a:latin typeface="Footlight MT Light" panose="0204060206030A020304" pitchFamily="18" charset="77"/>
                <a:cs typeface="Didot" panose="02000503000000020003" pitchFamily="2" charset="-79"/>
              </a:rPr>
              <a:t>Gospel </a:t>
            </a:r>
            <a:br>
              <a:rPr lang="en-US" sz="7000" b="1" dirty="0">
                <a:solidFill>
                  <a:schemeClr val="bg1"/>
                </a:solidFill>
                <a:latin typeface="Footlight MT Light" panose="0204060206030A020304" pitchFamily="18" charset="77"/>
                <a:cs typeface="Didot" panose="02000503000000020003" pitchFamily="2" charset="-79"/>
              </a:rPr>
            </a:br>
            <a:r>
              <a:rPr lang="en-US" sz="7000" b="1" dirty="0">
                <a:solidFill>
                  <a:schemeClr val="bg1"/>
                </a:solidFill>
                <a:latin typeface="Footlight MT Light" panose="0204060206030A020304" pitchFamily="18" charset="77"/>
                <a:cs typeface="Didot" panose="02000503000000020003" pitchFamily="2" charset="-79"/>
              </a:rPr>
              <a:t>of </a:t>
            </a:r>
            <a:br>
              <a:rPr lang="en-US" sz="7000" b="1" dirty="0">
                <a:solidFill>
                  <a:schemeClr val="bg1"/>
                </a:solidFill>
                <a:latin typeface="Footlight MT Light" panose="0204060206030A020304" pitchFamily="18" charset="77"/>
                <a:cs typeface="Didot" panose="02000503000000020003" pitchFamily="2" charset="-79"/>
              </a:rPr>
            </a:br>
            <a:r>
              <a:rPr lang="en-US" sz="7000" b="1" dirty="0">
                <a:solidFill>
                  <a:schemeClr val="bg1"/>
                </a:solidFill>
                <a:latin typeface="Footlight MT Light" panose="0204060206030A020304" pitchFamily="18" charset="77"/>
                <a:cs typeface="Didot" panose="02000503000000020003" pitchFamily="2" charset="-79"/>
              </a:rPr>
              <a:t>John</a:t>
            </a:r>
          </a:p>
        </p:txBody>
      </p:sp>
      <p:pic>
        <p:nvPicPr>
          <p:cNvPr id="1026" name="Picture 2">
            <a:extLst>
              <a:ext uri="{FF2B5EF4-FFF2-40B4-BE49-F238E27FC236}">
                <a16:creationId xmlns:a16="http://schemas.microsoft.com/office/drawing/2014/main" id="{B6CCA46C-377E-455C-A772-03FEF04F20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7642" y="586194"/>
            <a:ext cx="3779520" cy="5669280"/>
          </a:xfrm>
          <a:prstGeom prst="rect">
            <a:avLst/>
          </a:prstGeom>
          <a:noFill/>
          <a:ln w="571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96223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14533</TotalTime>
  <Words>379</Words>
  <Application>Microsoft Office PowerPoint</Application>
  <PresentationFormat>Widescreen</PresentationFormat>
  <Paragraphs>19</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Footlight MT Light</vt:lpstr>
      <vt:lpstr>1_Office Theme</vt:lpstr>
      <vt:lpstr>The  Gospel  of  John</vt:lpstr>
      <vt:lpstr>“on the next day” (1:35)</vt:lpstr>
      <vt:lpstr>The Marks of a Follower of Jesus</vt:lpstr>
      <vt:lpstr>Spurgeon “Come and See”</vt:lpstr>
      <vt:lpstr>Spurgeon “Come and See”</vt:lpstr>
      <vt:lpstr>The  Gospel  of  John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Zhakevich</dc:creator>
  <cp:lastModifiedBy>Mark Zhakevich</cp:lastModifiedBy>
  <cp:revision>142</cp:revision>
  <dcterms:created xsi:type="dcterms:W3CDTF">2022-09-06T03:11:41Z</dcterms:created>
  <dcterms:modified xsi:type="dcterms:W3CDTF">2026-09-27T06:55:07Z</dcterms:modified>
</cp:coreProperties>
</file>