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1"/>
  </p:sldMasterIdLst>
  <p:sldIdLst>
    <p:sldId id="256" r:id="rId2"/>
    <p:sldId id="258" r:id="rId3"/>
    <p:sldId id="259" r:id="rId4"/>
    <p:sldId id="270" r:id="rId5"/>
    <p:sldId id="269" r:id="rId6"/>
    <p:sldId id="271" r:id="rId7"/>
    <p:sldId id="261" r:id="rId8"/>
    <p:sldId id="267" r:id="rId9"/>
    <p:sldId id="264" r:id="rId10"/>
    <p:sldId id="268"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29"/>
    <p:restoredTop sz="94631"/>
  </p:normalViewPr>
  <p:slideViewPr>
    <p:cSldViewPr snapToGrid="0">
      <p:cViewPr varScale="1">
        <p:scale>
          <a:sx n="101" d="100"/>
          <a:sy n="101" d="100"/>
        </p:scale>
        <p:origin x="26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44479B-705B-4489-957E-7E8A228BDFA0}" type="datetime1">
              <a:rPr lang="en-US" smtClean="0"/>
              <a:t>5/21/26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70C12960-6E85-460F-B6E3-5B82CB31AF3D}"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723297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7B66AD-7C08-490A-ADA4-B47E10FB2407}" type="datetime1">
              <a:rPr lang="en-US" smtClean="0"/>
              <a:t>5/21/26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8979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95027-4255-49E7-9841-CD21BCC99996}" type="datetime1">
              <a:rPr lang="en-US" smtClean="0"/>
              <a:t>5/21/26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15402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5/21/26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71996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04452-5DCC-4FE2-A5C9-8A5EF6714D65}" type="datetime1">
              <a:rPr lang="en-US" smtClean="0"/>
              <a:t>5/21/26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4462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79ABC2-0180-4F3A-A895-A85BC724D472}" type="datetime1">
              <a:rPr lang="en-US" smtClean="0"/>
              <a:t>5/21/26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6948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EEA9BA-4E8F-439E-BEA4-91FBA01E3F5F}" type="datetime1">
              <a:rPr lang="en-US" smtClean="0"/>
              <a:t>5/21/26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54812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15BF18-0007-481C-AA29-413124BC3EE7}" type="datetime1">
              <a:rPr lang="en-US" smtClean="0"/>
              <a:t>5/21/26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892247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9BE9870-3748-43AD-B547-02A075CB4A1D}" type="datetime1">
              <a:rPr lang="en-US" smtClean="0"/>
              <a:t>5/21/26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92928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8E7897-33C5-4F1A-9307-D068E37F3DC7}" type="datetime1">
              <a:rPr lang="en-US" smtClean="0"/>
              <a:t>5/21/26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06087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E171BA-CC09-47C8-A6DF-F5C5CB59CEEC}" type="datetime1">
              <a:rPr lang="en-US" smtClean="0"/>
              <a:t>5/21/26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68174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7DA38F49-B3E2-4BF0-BEC7-C30D34ABBB8D}" type="datetime1">
              <a:rPr lang="en-US" smtClean="0"/>
              <a:t>5/21/26</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70C12960-6E85-460F-B6E3-5B82CB31AF3D}"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1971860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489AADB8-F43E-EDDB-F739-B63556A05099}"/>
              </a:ext>
            </a:extLst>
          </p:cNvPr>
          <p:cNvPicPr>
            <a:picLocks noChangeAspect="1"/>
          </p:cNvPicPr>
          <p:nvPr/>
        </p:nvPicPr>
        <p:blipFill>
          <a:blip r:embed="rId2">
            <a:alphaModFix amt="40000"/>
          </a:blip>
          <a:srcRect t="18743" b="25009"/>
          <a:stretch>
            <a:fillRect/>
          </a:stretch>
        </p:blipFill>
        <p:spPr>
          <a:xfrm>
            <a:off x="20" y="152"/>
            <a:ext cx="12191980" cy="6857848"/>
          </a:xfrm>
          <a:prstGeom prst="rect">
            <a:avLst/>
          </a:prstGeom>
        </p:spPr>
      </p:pic>
      <p:sp>
        <p:nvSpPr>
          <p:cNvPr id="2" name="Title 1">
            <a:extLst>
              <a:ext uri="{FF2B5EF4-FFF2-40B4-BE49-F238E27FC236}">
                <a16:creationId xmlns:a16="http://schemas.microsoft.com/office/drawing/2014/main" id="{C897FE58-976B-2721-AB68-FC45BFA98EF6}"/>
              </a:ext>
            </a:extLst>
          </p:cNvPr>
          <p:cNvSpPr>
            <a:spLocks noGrp="1"/>
          </p:cNvSpPr>
          <p:nvPr>
            <p:ph type="ctrTitle"/>
          </p:nvPr>
        </p:nvSpPr>
        <p:spPr>
          <a:xfrm>
            <a:off x="640080" y="985233"/>
            <a:ext cx="5758628" cy="3355853"/>
          </a:xfrm>
        </p:spPr>
        <p:txBody>
          <a:bodyPr anchor="t">
            <a:normAutofit/>
          </a:bodyPr>
          <a:lstStyle/>
          <a:p>
            <a:pPr>
              <a:lnSpc>
                <a:spcPct val="90000"/>
              </a:lnSpc>
            </a:pPr>
            <a:r>
              <a:rPr lang="en-US" sz="5600" b="1" dirty="0">
                <a:solidFill>
                  <a:srgbClr val="FFFFFF"/>
                </a:solidFill>
              </a:rPr>
              <a:t>“The Practice of Prayer”</a:t>
            </a:r>
            <a:br>
              <a:rPr lang="en-US" sz="5600" dirty="0">
                <a:solidFill>
                  <a:srgbClr val="FFFFFF"/>
                </a:solidFill>
              </a:rPr>
            </a:br>
            <a:r>
              <a:rPr lang="en-US" sz="5600" b="1" dirty="0">
                <a:solidFill>
                  <a:srgbClr val="FFFFFF"/>
                </a:solidFill>
              </a:rPr>
              <a:t>Matthew 6:5-15</a:t>
            </a:r>
            <a:br>
              <a:rPr lang="en-US" sz="5600" dirty="0">
                <a:solidFill>
                  <a:srgbClr val="FFFFFF"/>
                </a:solidFill>
              </a:rPr>
            </a:br>
            <a:endParaRPr lang="en-US" sz="5600" dirty="0">
              <a:solidFill>
                <a:srgbClr val="FFFFFF"/>
              </a:solidFill>
            </a:endParaRPr>
          </a:p>
        </p:txBody>
      </p:sp>
      <p:sp>
        <p:nvSpPr>
          <p:cNvPr id="3" name="Subtitle 2">
            <a:extLst>
              <a:ext uri="{FF2B5EF4-FFF2-40B4-BE49-F238E27FC236}">
                <a16:creationId xmlns:a16="http://schemas.microsoft.com/office/drawing/2014/main" id="{D3B9C1B6-BD1B-C0B0-9ED2-20F80EC30897}"/>
              </a:ext>
            </a:extLst>
          </p:cNvPr>
          <p:cNvSpPr>
            <a:spLocks noGrp="1"/>
          </p:cNvSpPr>
          <p:nvPr>
            <p:ph type="subTitle" idx="1"/>
          </p:nvPr>
        </p:nvSpPr>
        <p:spPr>
          <a:xfrm>
            <a:off x="640080" y="5251621"/>
            <a:ext cx="4439920" cy="1104721"/>
          </a:xfrm>
        </p:spPr>
        <p:txBody>
          <a:bodyPr anchor="t">
            <a:normAutofit/>
          </a:bodyPr>
          <a:lstStyle/>
          <a:p>
            <a:r>
              <a:rPr lang="en-US" dirty="0">
                <a:solidFill>
                  <a:srgbClr val="FFFFFF"/>
                </a:solidFill>
              </a:rPr>
              <a:t>Spiritual Bootcamp Series</a:t>
            </a:r>
          </a:p>
        </p:txBody>
      </p:sp>
    </p:spTree>
    <p:extLst>
      <p:ext uri="{BB962C8B-B14F-4D97-AF65-F5344CB8AC3E}">
        <p14:creationId xmlns:p14="http://schemas.microsoft.com/office/powerpoint/2010/main" val="187929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39E39-28A1-C82E-99A1-CB298DE916AF}"/>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FB5DAFF-0CD0-FC5A-04E5-AC7F754781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D2A3B405-49B8-D56D-25C1-30C1EFB5254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9371B7C1-56BD-7AE9-9090-DC7362FB71BB}"/>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25" name="Picture 24">
            <a:extLst>
              <a:ext uri="{FF2B5EF4-FFF2-40B4-BE49-F238E27FC236}">
                <a16:creationId xmlns:a16="http://schemas.microsoft.com/office/drawing/2014/main" id="{D90CD1B3-712B-5EA7-42DD-A9E2857FE7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FAA9A642-B781-D720-D07E-F679EE9E2A2B}"/>
              </a:ext>
            </a:extLst>
          </p:cNvPr>
          <p:cNvSpPr>
            <a:spLocks noGrp="1"/>
          </p:cNvSpPr>
          <p:nvPr>
            <p:ph type="ctrTitle"/>
          </p:nvPr>
        </p:nvSpPr>
        <p:spPr>
          <a:xfrm>
            <a:off x="2292053" y="717176"/>
            <a:ext cx="8535519" cy="5335281"/>
          </a:xfrm>
        </p:spPr>
        <p:txBody>
          <a:bodyPr>
            <a:normAutofit/>
          </a:bodyPr>
          <a:lstStyle/>
          <a:p>
            <a:pPr algn="l"/>
            <a:r>
              <a:rPr lang="en-US" sz="2800" b="1" u="sng" dirty="0"/>
              <a:t>The Actions of Prayer (v. 14-15)</a:t>
            </a:r>
            <a:br>
              <a:rPr lang="en-US" sz="2800" dirty="0"/>
            </a:br>
            <a:r>
              <a:rPr lang="en-US" sz="2800" dirty="0"/>
              <a:t> </a:t>
            </a:r>
            <a:br>
              <a:rPr lang="en-US" sz="2800" dirty="0"/>
            </a:br>
            <a:r>
              <a:rPr lang="en-US" sz="2700" dirty="0"/>
              <a:t>“For if you forgive others for their transgressions, your heavenly Father will also forgive you. “But if you do not forgive others, then your Father will not forgive your transgressions. </a:t>
            </a:r>
            <a:br>
              <a:rPr lang="en-US" sz="1700" dirty="0"/>
            </a:br>
            <a:br>
              <a:rPr lang="en-US" sz="1700" dirty="0"/>
            </a:br>
            <a:endParaRPr lang="en-US" sz="1700" dirty="0"/>
          </a:p>
        </p:txBody>
      </p:sp>
      <p:sp>
        <p:nvSpPr>
          <p:cNvPr id="27" name="Rectangle 26">
            <a:extLst>
              <a:ext uri="{FF2B5EF4-FFF2-40B4-BE49-F238E27FC236}">
                <a16:creationId xmlns:a16="http://schemas.microsoft.com/office/drawing/2014/main" id="{6F5555EC-15EE-09A7-01B0-759D6FFAD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5B20D35-91F9-5EE1-FB33-3A92D2C4ED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268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B93FA-97FE-E4B3-0910-675AEB585AC2}"/>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47E635D-C3B4-465B-AF24-991B6BF63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4A0623D0-396B-499E-BBFB-C17F1BB0F2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3BBBE295-46D4-9480-C0A9-A74D954FDDFB}"/>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25" name="Picture 24">
            <a:extLst>
              <a:ext uri="{FF2B5EF4-FFF2-40B4-BE49-F238E27FC236}">
                <a16:creationId xmlns:a16="http://schemas.microsoft.com/office/drawing/2014/main" id="{21AF192C-698D-4635-9C9F-F9769A56A9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AC71E49C-143E-09F4-8F13-194692A5E1BB}"/>
              </a:ext>
            </a:extLst>
          </p:cNvPr>
          <p:cNvSpPr>
            <a:spLocks noGrp="1"/>
          </p:cNvSpPr>
          <p:nvPr>
            <p:ph type="ctrTitle"/>
          </p:nvPr>
        </p:nvSpPr>
        <p:spPr>
          <a:xfrm>
            <a:off x="2292053" y="2105202"/>
            <a:ext cx="7414033" cy="3947255"/>
          </a:xfrm>
        </p:spPr>
        <p:txBody>
          <a:bodyPr>
            <a:noAutofit/>
          </a:bodyPr>
          <a:lstStyle/>
          <a:p>
            <a:r>
              <a:rPr lang="en-US" sz="3600" dirty="0"/>
              <a:t>“What a man is on his knees before God, that he is, and nothing more.” </a:t>
            </a:r>
            <a:br>
              <a:rPr lang="en-US" sz="3600" dirty="0"/>
            </a:br>
            <a:br>
              <a:rPr lang="en-US" sz="3600" dirty="0"/>
            </a:br>
            <a:r>
              <a:rPr lang="en-US" sz="3600" dirty="0"/>
              <a:t>- Robert Murray M’Cheyne </a:t>
            </a:r>
            <a:br>
              <a:rPr lang="en-US" sz="3600" dirty="0"/>
            </a:br>
            <a:br>
              <a:rPr lang="en-US" sz="3600" dirty="0"/>
            </a:br>
            <a:br>
              <a:rPr lang="en-US" sz="3600" dirty="0"/>
            </a:br>
            <a:br>
              <a:rPr lang="en-US" sz="3600" dirty="0"/>
            </a:br>
            <a:endParaRPr lang="en-US" sz="3600" dirty="0"/>
          </a:p>
        </p:txBody>
      </p:sp>
      <p:sp>
        <p:nvSpPr>
          <p:cNvPr id="27" name="Rectangle 26">
            <a:extLst>
              <a:ext uri="{FF2B5EF4-FFF2-40B4-BE49-F238E27FC236}">
                <a16:creationId xmlns:a16="http://schemas.microsoft.com/office/drawing/2014/main" id="{14E56C4B-C9E0-4F01-AF43-E69279A06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654A17-56DA-4921-A42B-DE255FA66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488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B7968-3417-EF50-CE9F-C9439AAE9E0E}"/>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47E635D-C3B4-465B-AF24-991B6BF63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4A0623D0-396B-499E-BBFB-C17F1BB0F2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A282144D-1F2A-480E-6276-2BAE20618CFE}"/>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25" name="Picture 24">
            <a:extLst>
              <a:ext uri="{FF2B5EF4-FFF2-40B4-BE49-F238E27FC236}">
                <a16:creationId xmlns:a16="http://schemas.microsoft.com/office/drawing/2014/main" id="{21AF192C-698D-4635-9C9F-F9769A56A9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808728C9-7041-31FD-43D8-90CAD3302C99}"/>
              </a:ext>
            </a:extLst>
          </p:cNvPr>
          <p:cNvSpPr>
            <a:spLocks noGrp="1"/>
          </p:cNvSpPr>
          <p:nvPr>
            <p:ph type="ctrTitle"/>
          </p:nvPr>
        </p:nvSpPr>
        <p:spPr>
          <a:xfrm>
            <a:off x="2292053" y="1183342"/>
            <a:ext cx="7405965" cy="4869116"/>
          </a:xfrm>
        </p:spPr>
        <p:txBody>
          <a:bodyPr>
            <a:normAutofit fontScale="90000"/>
          </a:bodyPr>
          <a:lstStyle/>
          <a:p>
            <a:pPr lvl="0" algn="l"/>
            <a:r>
              <a:rPr lang="en-US" sz="4400" b="1" dirty="0"/>
              <a:t>Outline</a:t>
            </a:r>
            <a:br>
              <a:rPr lang="en-US" sz="4400" b="1" dirty="0"/>
            </a:br>
            <a:br>
              <a:rPr lang="en-US" sz="4400" b="1" dirty="0"/>
            </a:br>
            <a:r>
              <a:rPr lang="en-US" sz="4400" dirty="0"/>
              <a:t>The Audience of Prayer (v. 5-6)</a:t>
            </a:r>
            <a:br>
              <a:rPr lang="en-US" sz="4400" dirty="0"/>
            </a:br>
            <a:br>
              <a:rPr lang="en-US" sz="4400" dirty="0"/>
            </a:br>
            <a:r>
              <a:rPr lang="en-US" sz="4400" dirty="0"/>
              <a:t>The Attitude of Prayer (v. 7-13)</a:t>
            </a:r>
            <a:br>
              <a:rPr lang="en-US" sz="4400" dirty="0"/>
            </a:br>
            <a:br>
              <a:rPr lang="en-US" sz="4400" dirty="0"/>
            </a:br>
            <a:r>
              <a:rPr lang="en-US" sz="4400" dirty="0"/>
              <a:t>The Actions of Prayer (v. 14-15)</a:t>
            </a:r>
            <a:br>
              <a:rPr lang="en-US" sz="2600" dirty="0"/>
            </a:br>
            <a:endParaRPr lang="en-US" sz="2600" dirty="0"/>
          </a:p>
        </p:txBody>
      </p:sp>
      <p:sp>
        <p:nvSpPr>
          <p:cNvPr id="27" name="Rectangle 26">
            <a:extLst>
              <a:ext uri="{FF2B5EF4-FFF2-40B4-BE49-F238E27FC236}">
                <a16:creationId xmlns:a16="http://schemas.microsoft.com/office/drawing/2014/main" id="{14E56C4B-C9E0-4F01-AF43-E69279A06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654A17-56DA-4921-A42B-DE255FA66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0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7FCE-30AD-A909-423E-C36685524EE8}"/>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47E635D-C3B4-465B-AF24-991B6BF63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4A0623D0-396B-499E-BBFB-C17F1BB0F2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3AE1A7E6-30B8-7197-AE75-53CA3B8034E0}"/>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25" name="Picture 24">
            <a:extLst>
              <a:ext uri="{FF2B5EF4-FFF2-40B4-BE49-F238E27FC236}">
                <a16:creationId xmlns:a16="http://schemas.microsoft.com/office/drawing/2014/main" id="{21AF192C-698D-4635-9C9F-F9769A56A9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D0B02BA9-E7C3-DE0D-BFDC-7C9F7166169B}"/>
              </a:ext>
            </a:extLst>
          </p:cNvPr>
          <p:cNvSpPr>
            <a:spLocks noGrp="1"/>
          </p:cNvSpPr>
          <p:nvPr>
            <p:ph type="ctrTitle"/>
          </p:nvPr>
        </p:nvSpPr>
        <p:spPr>
          <a:xfrm>
            <a:off x="2292053" y="876300"/>
            <a:ext cx="7776507" cy="5176157"/>
          </a:xfrm>
        </p:spPr>
        <p:txBody>
          <a:bodyPr>
            <a:normAutofit/>
          </a:bodyPr>
          <a:lstStyle/>
          <a:p>
            <a:pPr algn="l"/>
            <a:r>
              <a:rPr lang="en-US" sz="2400" b="1" u="sng" dirty="0"/>
              <a:t>The Audience of Prayer (v. 5-6)</a:t>
            </a:r>
            <a:br>
              <a:rPr lang="en-US" sz="1700" b="1" dirty="0"/>
            </a:br>
            <a:br>
              <a:rPr lang="en-US" sz="1700" dirty="0"/>
            </a:br>
            <a:r>
              <a:rPr lang="en-US" sz="2800" i="1" dirty="0"/>
              <a:t>“When you pray, you are not to be like the hypocrites; for they love to stand and pray in the synagogues and on the street corners so that they may be seen by men. Truly I say to you, they have their reward in full. “But you, when you pray, go into your inner room, close your door and pray to your Father who is in secret, and your Father who sees what is done in secret will reward you.” </a:t>
            </a:r>
            <a:br>
              <a:rPr lang="en-US" sz="1700" dirty="0"/>
            </a:br>
            <a:br>
              <a:rPr lang="en-US" sz="1700" dirty="0"/>
            </a:br>
            <a:endParaRPr lang="en-US" sz="1700" dirty="0"/>
          </a:p>
        </p:txBody>
      </p:sp>
      <p:sp>
        <p:nvSpPr>
          <p:cNvPr id="27" name="Rectangle 26">
            <a:extLst>
              <a:ext uri="{FF2B5EF4-FFF2-40B4-BE49-F238E27FC236}">
                <a16:creationId xmlns:a16="http://schemas.microsoft.com/office/drawing/2014/main" id="{14E56C4B-C9E0-4F01-AF43-E69279A06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654A17-56DA-4921-A42B-DE255FA66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5133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7628-44B2-0A12-C143-AC1E971D475C}"/>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8593CA64-01BE-A63E-3C9A-12CA931438D7}"/>
              </a:ext>
            </a:extLst>
          </p:cNvPr>
          <p:cNvPicPr>
            <a:picLocks noChangeAspect="1"/>
          </p:cNvPicPr>
          <p:nvPr/>
        </p:nvPicPr>
        <p:blipFill>
          <a:blip r:embed="rId2">
            <a:alphaModFix amt="35000"/>
          </a:blip>
          <a:srcRect t="17980" r="-1" b="25768"/>
          <a:stretch>
            <a:fillRect/>
          </a:stretch>
        </p:blipFill>
        <p:spPr>
          <a:xfrm>
            <a:off x="19965" y="-2"/>
            <a:ext cx="12191695" cy="6858000"/>
          </a:xfrm>
          <a:prstGeom prst="rect">
            <a:avLst/>
          </a:prstGeom>
        </p:spPr>
      </p:pic>
      <p:sp>
        <p:nvSpPr>
          <p:cNvPr id="2" name="Title 1">
            <a:extLst>
              <a:ext uri="{FF2B5EF4-FFF2-40B4-BE49-F238E27FC236}">
                <a16:creationId xmlns:a16="http://schemas.microsoft.com/office/drawing/2014/main" id="{4FA0C454-06E6-FE97-B97C-B2B1C26985C3}"/>
              </a:ext>
            </a:extLst>
          </p:cNvPr>
          <p:cNvSpPr>
            <a:spLocks noGrp="1"/>
          </p:cNvSpPr>
          <p:nvPr>
            <p:ph type="ctrTitle"/>
          </p:nvPr>
        </p:nvSpPr>
        <p:spPr>
          <a:xfrm>
            <a:off x="2292053" y="1676398"/>
            <a:ext cx="7593627" cy="3556002"/>
          </a:xfrm>
        </p:spPr>
        <p:txBody>
          <a:bodyPr vert="horz" lIns="91440" tIns="45720" rIns="91440" bIns="45720" rtlCol="0" anchor="t">
            <a:normAutofit fontScale="90000"/>
          </a:bodyPr>
          <a:lstStyle/>
          <a:p>
            <a:pPr algn="l"/>
            <a:r>
              <a:rPr lang="en-US" sz="2700" u="sng" dirty="0"/>
              <a:t>Josephus (Jewish Historian) </a:t>
            </a:r>
            <a:r>
              <a:rPr lang="en-US" sz="2700" dirty="0"/>
              <a:t>describes the Pharisees as a group concerned with public religious observance and influence among the people (Antiquities 18.1.3), which aligns with Jesus’ critique of visible religiosity.</a:t>
            </a:r>
            <a:br>
              <a:rPr lang="en-US" sz="2700" dirty="0"/>
            </a:br>
            <a:br>
              <a:rPr lang="en-US" sz="2700" dirty="0"/>
            </a:br>
            <a:r>
              <a:rPr lang="en-US" sz="2700" dirty="0"/>
              <a:t> </a:t>
            </a:r>
            <a:br>
              <a:rPr lang="en-US" sz="2700" dirty="0"/>
            </a:br>
            <a:r>
              <a:rPr lang="en-US" sz="2700" u="sng" dirty="0"/>
              <a:t>Mishnah</a:t>
            </a:r>
            <a:r>
              <a:rPr lang="en-US" sz="2700" dirty="0"/>
              <a:t> (later, but reflecting earlier traditions) acknowledges fixed prayer times (e.g., </a:t>
            </a:r>
            <a:r>
              <a:rPr lang="en-US" sz="2700" dirty="0" err="1"/>
              <a:t>Berakhot</a:t>
            </a:r>
            <a:r>
              <a:rPr lang="en-US" sz="2700" dirty="0"/>
              <a:t>), which explains why people might pray wherever they were.</a:t>
            </a:r>
            <a:br>
              <a:rPr lang="en-US" sz="2700" dirty="0"/>
            </a:br>
            <a:br>
              <a:rPr lang="en-US" sz="1700" dirty="0"/>
            </a:br>
            <a:br>
              <a:rPr lang="en-US" sz="1700" dirty="0"/>
            </a:br>
            <a:endParaRPr lang="en-US" sz="1700" dirty="0"/>
          </a:p>
        </p:txBody>
      </p:sp>
      <p:sp>
        <p:nvSpPr>
          <p:cNvPr id="3" name="TextBox 2">
            <a:extLst>
              <a:ext uri="{FF2B5EF4-FFF2-40B4-BE49-F238E27FC236}">
                <a16:creationId xmlns:a16="http://schemas.microsoft.com/office/drawing/2014/main" id="{42849661-8D1F-C08E-DB80-9514A2553879}"/>
              </a:ext>
            </a:extLst>
          </p:cNvPr>
          <p:cNvSpPr txBox="1"/>
          <p:nvPr/>
        </p:nvSpPr>
        <p:spPr>
          <a:xfrm>
            <a:off x="2292053" y="481101"/>
            <a:ext cx="5676648" cy="584199"/>
          </a:xfrm>
          <a:prstGeom prst="rect">
            <a:avLst/>
          </a:prstGeom>
        </p:spPr>
        <p:txBody>
          <a:bodyPr vert="horz" lIns="91440" tIns="0" rIns="91440" bIns="45720" rtlCol="0" anchor="b">
            <a:normAutofit/>
          </a:bodyPr>
          <a:lstStyle/>
          <a:p>
            <a:pPr algn="ctr" defTabSz="914400">
              <a:lnSpc>
                <a:spcPct val="120000"/>
              </a:lnSpc>
              <a:spcBef>
                <a:spcPts val="1000"/>
              </a:spcBef>
              <a:spcAft>
                <a:spcPts val="600"/>
              </a:spcAft>
              <a:buClr>
                <a:schemeClr val="accent6"/>
              </a:buClr>
              <a:buSzPct val="90000"/>
            </a:pPr>
            <a:r>
              <a:rPr lang="en-US" sz="3200" dirty="0"/>
              <a:t>Jewish Prayer Tradition</a:t>
            </a:r>
          </a:p>
        </p:txBody>
      </p:sp>
    </p:spTree>
    <p:extLst>
      <p:ext uri="{BB962C8B-B14F-4D97-AF65-F5344CB8AC3E}">
        <p14:creationId xmlns:p14="http://schemas.microsoft.com/office/powerpoint/2010/main" val="155250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35B19-2514-03FD-1EC4-A256899DD5EC}"/>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609A6AB-F2F1-C6E7-F702-49D32BD152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6598782E-D1A6-4D6B-F76F-229822B08D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B8A4D687-BA37-3939-F18B-8B221DFE1C03}"/>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25" name="Picture 24">
            <a:extLst>
              <a:ext uri="{FF2B5EF4-FFF2-40B4-BE49-F238E27FC236}">
                <a16:creationId xmlns:a16="http://schemas.microsoft.com/office/drawing/2014/main" id="{52326207-4580-A6CE-6CC9-C3E8B785D1C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CBEBD78E-693E-18F1-918E-C84B983D968F}"/>
              </a:ext>
            </a:extLst>
          </p:cNvPr>
          <p:cNvSpPr>
            <a:spLocks noGrp="1"/>
          </p:cNvSpPr>
          <p:nvPr>
            <p:ph type="ctrTitle"/>
          </p:nvPr>
        </p:nvSpPr>
        <p:spPr>
          <a:xfrm>
            <a:off x="2292053" y="876300"/>
            <a:ext cx="7776507" cy="5176157"/>
          </a:xfrm>
        </p:spPr>
        <p:txBody>
          <a:bodyPr>
            <a:normAutofit fontScale="90000"/>
          </a:bodyPr>
          <a:lstStyle/>
          <a:p>
            <a:pPr algn="l"/>
            <a:r>
              <a:rPr lang="en-US" sz="2400" b="1" u="sng" dirty="0"/>
              <a:t>The Attitude of Prayer (v. 7-13)</a:t>
            </a:r>
            <a:br>
              <a:rPr lang="en-US" sz="1700" b="1" dirty="0"/>
            </a:br>
            <a:br>
              <a:rPr lang="en-US" sz="1700" dirty="0"/>
            </a:br>
            <a:r>
              <a:rPr lang="en-US" sz="2700" dirty="0"/>
              <a:t>“And when you are praying, do not use meaningless repetition as the Gentiles do, for they suppose that they will be heard for their many words. “So do not be like them; for your Father knows what you need before you ask Him. “Pray, then, in this way: ‘Our Father who is in heaven, Hallowed be Your name. ‘Your kingdom come. Your will be done, On earth as it is in heaven. ‘Give us this day our daily bread. ‘And forgive us our debts, as we also have forgiven our debtors. ‘And do not lead us into temptation, but deliver us from evil. [For Yours is the kingdom and the power and the glory forever. Amen.]’ </a:t>
            </a:r>
            <a:br>
              <a:rPr lang="en-US" dirty="0"/>
            </a:br>
            <a:br>
              <a:rPr lang="en-US" sz="1700" dirty="0"/>
            </a:br>
            <a:br>
              <a:rPr lang="en-US" sz="1700" dirty="0"/>
            </a:br>
            <a:endParaRPr lang="en-US" sz="1700" dirty="0"/>
          </a:p>
        </p:txBody>
      </p:sp>
      <p:sp>
        <p:nvSpPr>
          <p:cNvPr id="27" name="Rectangle 26">
            <a:extLst>
              <a:ext uri="{FF2B5EF4-FFF2-40B4-BE49-F238E27FC236}">
                <a16:creationId xmlns:a16="http://schemas.microsoft.com/office/drawing/2014/main" id="{10D0188C-D881-32BC-EE05-C2EFB76DFB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7E75F1F-85B7-13B7-E4B1-B3BCF93A5B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026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768EA2-9AA8-058A-7A1F-E13868DDBC18}"/>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147E635D-C3B4-465B-AF24-991B6BF63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a:extLst>
              <a:ext uri="{FF2B5EF4-FFF2-40B4-BE49-F238E27FC236}">
                <a16:creationId xmlns:a16="http://schemas.microsoft.com/office/drawing/2014/main" id="{4A0623D0-396B-499E-BBFB-C17F1BB0F2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2615E9DA-6440-3632-C638-7CEF8DC8669D}"/>
              </a:ext>
            </a:extLst>
          </p:cNvPr>
          <p:cNvPicPr>
            <a:picLocks noChangeAspect="1"/>
          </p:cNvPicPr>
          <p:nvPr/>
        </p:nvPicPr>
        <p:blipFill>
          <a:blip r:embed="rId3">
            <a:alphaModFix amt="35000"/>
          </a:blip>
          <a:srcRect t="17980" r="-1" b="25768"/>
          <a:stretch>
            <a:fillRect/>
          </a:stretch>
        </p:blipFill>
        <p:spPr>
          <a:xfrm>
            <a:off x="19965" y="-2"/>
            <a:ext cx="12191695" cy="6858000"/>
          </a:xfrm>
          <a:prstGeom prst="rect">
            <a:avLst/>
          </a:prstGeom>
        </p:spPr>
      </p:pic>
      <p:pic>
        <p:nvPicPr>
          <p:cNvPr id="38" name="Picture 37">
            <a:extLst>
              <a:ext uri="{FF2B5EF4-FFF2-40B4-BE49-F238E27FC236}">
                <a16:creationId xmlns:a16="http://schemas.microsoft.com/office/drawing/2014/main" id="{21AF192C-698D-4635-9C9F-F9769A56A9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A1717F1A-BCC0-4A00-3AE5-38F0C763B922}"/>
              </a:ext>
            </a:extLst>
          </p:cNvPr>
          <p:cNvSpPr>
            <a:spLocks noGrp="1"/>
          </p:cNvSpPr>
          <p:nvPr>
            <p:ph type="ctrTitle"/>
          </p:nvPr>
        </p:nvSpPr>
        <p:spPr>
          <a:xfrm>
            <a:off x="2292053" y="2374900"/>
            <a:ext cx="7344707" cy="3772647"/>
          </a:xfrm>
        </p:spPr>
        <p:txBody>
          <a:bodyPr>
            <a:normAutofit/>
          </a:bodyPr>
          <a:lstStyle/>
          <a:p>
            <a:pPr algn="l"/>
            <a:r>
              <a:rPr lang="en-US" sz="2800" dirty="0"/>
              <a:t>“It is not so much a prayer in itself as it is a skeleton which believers are to flesh out with their own words of praise, adoration, petitions, and so on. It is not a substitute for our own prayers but a guide for them.” </a:t>
            </a:r>
            <a:br>
              <a:rPr lang="en-US" sz="2800" dirty="0"/>
            </a:br>
            <a:br>
              <a:rPr lang="en-US" sz="2800" dirty="0"/>
            </a:br>
            <a:r>
              <a:rPr lang="en-US" sz="2800" dirty="0"/>
              <a:t>- </a:t>
            </a:r>
            <a:r>
              <a:rPr lang="en-US" sz="2800" b="1" dirty="0"/>
              <a:t>Pastor</a:t>
            </a:r>
            <a:r>
              <a:rPr lang="en-US" sz="2800" dirty="0"/>
              <a:t> </a:t>
            </a:r>
            <a:r>
              <a:rPr lang="en-US" sz="2800" b="1" dirty="0"/>
              <a:t>John MacArthur</a:t>
            </a:r>
            <a:br>
              <a:rPr lang="en-US" sz="1700" dirty="0"/>
            </a:br>
            <a:br>
              <a:rPr lang="en-US" sz="1700" dirty="0"/>
            </a:br>
            <a:br>
              <a:rPr lang="en-US" sz="1700" dirty="0"/>
            </a:br>
            <a:br>
              <a:rPr lang="en-US" sz="1700" dirty="0"/>
            </a:br>
            <a:endParaRPr lang="en-US" sz="1700" dirty="0"/>
          </a:p>
        </p:txBody>
      </p:sp>
      <p:sp>
        <p:nvSpPr>
          <p:cNvPr id="40" name="Rectangle 39">
            <a:extLst>
              <a:ext uri="{FF2B5EF4-FFF2-40B4-BE49-F238E27FC236}">
                <a16:creationId xmlns:a16="http://schemas.microsoft.com/office/drawing/2014/main" id="{14E56C4B-C9E0-4F01-AF43-E69279A06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8C654A17-56DA-4921-A42B-DE255FA66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8A6A302-6123-927D-18B7-D9F215AD2E85}"/>
              </a:ext>
            </a:extLst>
          </p:cNvPr>
          <p:cNvSpPr txBox="1"/>
          <p:nvPr/>
        </p:nvSpPr>
        <p:spPr>
          <a:xfrm>
            <a:off x="2292053" y="564634"/>
            <a:ext cx="3569695" cy="523220"/>
          </a:xfrm>
          <a:prstGeom prst="rect">
            <a:avLst/>
          </a:prstGeom>
          <a:noFill/>
        </p:spPr>
        <p:txBody>
          <a:bodyPr wrap="none" rtlCol="0">
            <a:spAutoFit/>
          </a:bodyPr>
          <a:lstStyle/>
          <a:p>
            <a:r>
              <a:rPr lang="en-US" sz="2800" dirty="0"/>
              <a:t>The Disciples’ Prayer</a:t>
            </a:r>
          </a:p>
        </p:txBody>
      </p:sp>
    </p:spTree>
    <p:extLst>
      <p:ext uri="{BB962C8B-B14F-4D97-AF65-F5344CB8AC3E}">
        <p14:creationId xmlns:p14="http://schemas.microsoft.com/office/powerpoint/2010/main" val="866060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4E5C4-71A0-9777-7C2D-47B3ED2392C6}"/>
            </a:ext>
          </a:extLst>
        </p:cNvPr>
        <p:cNvGrpSpPr/>
        <p:nvPr/>
      </p:nvGrpSpPr>
      <p:grpSpPr>
        <a:xfrm>
          <a:off x="0" y="0"/>
          <a:ext cx="0" cy="0"/>
          <a:chOff x="0" y="0"/>
          <a:chExt cx="0" cy="0"/>
        </a:xfrm>
      </p:grpSpPr>
      <p:pic>
        <p:nvPicPr>
          <p:cNvPr id="16" name="Picture 15">
            <a:extLst>
              <a:ext uri="{FF2B5EF4-FFF2-40B4-BE49-F238E27FC236}">
                <a16:creationId xmlns:a16="http://schemas.microsoft.com/office/drawing/2014/main" id="{D999695A-5BF3-4916-A6CD-B984D73E5C05}"/>
              </a:ext>
            </a:extLst>
          </p:cNvPr>
          <p:cNvPicPr>
            <a:picLocks noChangeAspect="1"/>
          </p:cNvPicPr>
          <p:nvPr/>
        </p:nvPicPr>
        <p:blipFill>
          <a:blip r:embed="rId2">
            <a:alphaModFix amt="35000"/>
          </a:blip>
          <a:srcRect t="17980" r="-1" b="25768"/>
          <a:stretch>
            <a:fillRect/>
          </a:stretch>
        </p:blipFill>
        <p:spPr>
          <a:xfrm>
            <a:off x="19965" y="-2"/>
            <a:ext cx="12191695" cy="6858000"/>
          </a:xfrm>
          <a:prstGeom prst="rect">
            <a:avLst/>
          </a:prstGeom>
        </p:spPr>
      </p:pic>
      <p:sp>
        <p:nvSpPr>
          <p:cNvPr id="2" name="Title 1">
            <a:extLst>
              <a:ext uri="{FF2B5EF4-FFF2-40B4-BE49-F238E27FC236}">
                <a16:creationId xmlns:a16="http://schemas.microsoft.com/office/drawing/2014/main" id="{F3C69E10-CF6A-F6FB-20DF-D814E4D46828}"/>
              </a:ext>
            </a:extLst>
          </p:cNvPr>
          <p:cNvSpPr>
            <a:spLocks noGrp="1"/>
          </p:cNvSpPr>
          <p:nvPr>
            <p:ph type="ctrTitle"/>
          </p:nvPr>
        </p:nvSpPr>
        <p:spPr>
          <a:xfrm>
            <a:off x="2292053" y="717176"/>
            <a:ext cx="8535519" cy="5335281"/>
          </a:xfrm>
        </p:spPr>
        <p:txBody>
          <a:bodyPr>
            <a:normAutofit/>
          </a:bodyPr>
          <a:lstStyle/>
          <a:p>
            <a:pPr algn="l"/>
            <a:r>
              <a:rPr lang="en-US" sz="2800" b="1" u="sng" dirty="0"/>
              <a:t>Breakdown of the Disciples' Prayer:</a:t>
            </a:r>
            <a:br>
              <a:rPr lang="en-US" sz="2800" dirty="0"/>
            </a:br>
            <a:r>
              <a:rPr lang="en-US" sz="2800" dirty="0"/>
              <a:t> </a:t>
            </a:r>
            <a:br>
              <a:rPr lang="en-US" sz="2800" dirty="0"/>
            </a:br>
            <a:r>
              <a:rPr lang="en-US" sz="2800" dirty="0"/>
              <a:t>Verse 10: Praise</a:t>
            </a:r>
            <a:br>
              <a:rPr lang="en-US" sz="2800" dirty="0"/>
            </a:br>
            <a:br>
              <a:rPr lang="en-US" sz="2800" dirty="0"/>
            </a:br>
            <a:r>
              <a:rPr lang="en-US" sz="2800" dirty="0"/>
              <a:t>Verse 11: Purpose</a:t>
            </a:r>
            <a:br>
              <a:rPr lang="en-US" sz="2800" dirty="0"/>
            </a:br>
            <a:br>
              <a:rPr lang="en-US" sz="2800" dirty="0"/>
            </a:br>
            <a:r>
              <a:rPr lang="en-US" sz="2800" dirty="0"/>
              <a:t>Verse 12-13: Provision</a:t>
            </a:r>
            <a:br>
              <a:rPr lang="en-US" sz="2800" dirty="0"/>
            </a:br>
            <a:br>
              <a:rPr lang="en-US" sz="2800" dirty="0"/>
            </a:br>
            <a:r>
              <a:rPr lang="en-US" sz="2800" dirty="0"/>
              <a:t>Verse 14: Protection</a:t>
            </a:r>
            <a:br>
              <a:rPr lang="en-US" sz="1700" dirty="0"/>
            </a:br>
            <a:br>
              <a:rPr lang="en-US" sz="1700" dirty="0"/>
            </a:br>
            <a:endParaRPr lang="en-US" sz="1700" dirty="0"/>
          </a:p>
        </p:txBody>
      </p:sp>
    </p:spTree>
    <p:extLst>
      <p:ext uri="{BB962C8B-B14F-4D97-AF65-F5344CB8AC3E}">
        <p14:creationId xmlns:p14="http://schemas.microsoft.com/office/powerpoint/2010/main" val="403585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E4A19-6BFA-7954-7B0F-7E02B14258AF}"/>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CA6E24D-B91D-DD25-35BA-47AA7EDCB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5426C732-BB33-ABEC-67EC-7B6B92805B0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55E0D733-CDCA-EB10-BEDC-9CF8DC47BF31}"/>
              </a:ext>
            </a:extLst>
          </p:cNvPr>
          <p:cNvPicPr>
            <a:picLocks noChangeAspect="1"/>
          </p:cNvPicPr>
          <p:nvPr/>
        </p:nvPicPr>
        <p:blipFill>
          <a:blip r:embed="rId3">
            <a:alphaModFix amt="35000"/>
          </a:blip>
          <a:srcRect t="17980" r="-1" b="25768"/>
          <a:stretch>
            <a:fillRect/>
          </a:stretch>
        </p:blipFill>
        <p:spPr>
          <a:xfrm>
            <a:off x="305" y="317498"/>
            <a:ext cx="12191695" cy="6858000"/>
          </a:xfrm>
          <a:prstGeom prst="rect">
            <a:avLst/>
          </a:prstGeom>
        </p:spPr>
      </p:pic>
      <p:pic>
        <p:nvPicPr>
          <p:cNvPr id="25" name="Picture 24">
            <a:extLst>
              <a:ext uri="{FF2B5EF4-FFF2-40B4-BE49-F238E27FC236}">
                <a16:creationId xmlns:a16="http://schemas.microsoft.com/office/drawing/2014/main" id="{BDEEA056-F4E9-4CF1-1579-11402AB4373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43F43966-510A-3FB1-0A17-943AB5C15FA0}"/>
              </a:ext>
            </a:extLst>
          </p:cNvPr>
          <p:cNvSpPr>
            <a:spLocks noGrp="1"/>
          </p:cNvSpPr>
          <p:nvPr>
            <p:ph type="ctrTitle"/>
          </p:nvPr>
        </p:nvSpPr>
        <p:spPr>
          <a:xfrm>
            <a:off x="2304753" y="812798"/>
            <a:ext cx="9125247" cy="4978402"/>
          </a:xfrm>
        </p:spPr>
        <p:txBody>
          <a:bodyPr>
            <a:normAutofit/>
          </a:bodyPr>
          <a:lstStyle/>
          <a:p>
            <a:pPr algn="l"/>
            <a:r>
              <a:rPr lang="en-US" sz="3600" b="1" u="sng" dirty="0"/>
              <a:t>Wrong Views of God’s View in Prayer</a:t>
            </a:r>
            <a:br>
              <a:rPr lang="en-US" sz="3600" b="1" u="sng" dirty="0"/>
            </a:br>
            <a:br>
              <a:rPr lang="en-US" sz="3600" b="1" u="sng" dirty="0"/>
            </a:br>
            <a:r>
              <a:rPr lang="en-US" sz="3600" b="1" dirty="0"/>
              <a:t>1. The Self-Centered Approach</a:t>
            </a:r>
            <a:br>
              <a:rPr lang="en-US" sz="3600" dirty="0"/>
            </a:br>
            <a:br>
              <a:rPr lang="en-US" sz="3600" dirty="0"/>
            </a:br>
            <a:br>
              <a:rPr lang="en-US" sz="3600" dirty="0"/>
            </a:br>
            <a:br>
              <a:rPr lang="en-US" sz="3600" dirty="0"/>
            </a:br>
            <a:br>
              <a:rPr lang="en-US" sz="1700" dirty="0"/>
            </a:br>
            <a:br>
              <a:rPr lang="en-US" sz="1700" dirty="0"/>
            </a:br>
            <a:br>
              <a:rPr lang="en-US" sz="1700" dirty="0"/>
            </a:br>
            <a:br>
              <a:rPr lang="en-US" sz="1700" dirty="0"/>
            </a:br>
            <a:endParaRPr lang="en-US" sz="1700" dirty="0"/>
          </a:p>
        </p:txBody>
      </p:sp>
      <p:sp>
        <p:nvSpPr>
          <p:cNvPr id="27" name="Rectangle 26">
            <a:extLst>
              <a:ext uri="{FF2B5EF4-FFF2-40B4-BE49-F238E27FC236}">
                <a16:creationId xmlns:a16="http://schemas.microsoft.com/office/drawing/2014/main" id="{336C5B20-68A4-12F0-CAD6-230CB9EED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4428136-7D94-56CB-A948-67AC6374B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C80DAC9-2EDD-1109-A341-74C3EA66E8B9}"/>
              </a:ext>
            </a:extLst>
          </p:cNvPr>
          <p:cNvSpPr txBox="1"/>
          <p:nvPr/>
        </p:nvSpPr>
        <p:spPr>
          <a:xfrm>
            <a:off x="2303686" y="3817035"/>
            <a:ext cx="6553910" cy="646331"/>
          </a:xfrm>
          <a:prstGeom prst="rect">
            <a:avLst/>
          </a:prstGeom>
          <a:noFill/>
        </p:spPr>
        <p:txBody>
          <a:bodyPr wrap="none" rtlCol="0">
            <a:spAutoFit/>
          </a:bodyPr>
          <a:lstStyle/>
          <a:p>
            <a:r>
              <a:rPr lang="en-US" sz="3600" b="1" dirty="0"/>
              <a:t>3. The Hypocritical Approach</a:t>
            </a:r>
            <a:endParaRPr lang="en-US" sz="3600" dirty="0"/>
          </a:p>
        </p:txBody>
      </p:sp>
      <p:sp>
        <p:nvSpPr>
          <p:cNvPr id="4" name="TextBox 3">
            <a:extLst>
              <a:ext uri="{FF2B5EF4-FFF2-40B4-BE49-F238E27FC236}">
                <a16:creationId xmlns:a16="http://schemas.microsoft.com/office/drawing/2014/main" id="{45B8B79B-32C8-109D-C86B-E8C551D96F64}"/>
              </a:ext>
            </a:extLst>
          </p:cNvPr>
          <p:cNvSpPr txBox="1"/>
          <p:nvPr/>
        </p:nvSpPr>
        <p:spPr>
          <a:xfrm>
            <a:off x="2303686" y="2774436"/>
            <a:ext cx="5912709" cy="646331"/>
          </a:xfrm>
          <a:prstGeom prst="rect">
            <a:avLst/>
          </a:prstGeom>
          <a:noFill/>
        </p:spPr>
        <p:txBody>
          <a:bodyPr wrap="none" rtlCol="0">
            <a:spAutoFit/>
          </a:bodyPr>
          <a:lstStyle/>
          <a:p>
            <a:r>
              <a:rPr lang="en-US" sz="3600" b="1" dirty="0"/>
              <a:t>2. The Fatalistic Approach</a:t>
            </a:r>
            <a:endParaRPr lang="en-US" sz="3600" dirty="0"/>
          </a:p>
        </p:txBody>
      </p:sp>
    </p:spTree>
    <p:extLst>
      <p:ext uri="{BB962C8B-B14F-4D97-AF65-F5344CB8AC3E}">
        <p14:creationId xmlns:p14="http://schemas.microsoft.com/office/powerpoint/2010/main" val="89602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AE54C-BC95-4072-3835-E61433747D5A}"/>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47E635D-C3B4-465B-AF24-991B6BF63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4A0623D0-396B-499E-BBFB-C17F1BB0F2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6" name="Picture 15">
            <a:extLst>
              <a:ext uri="{FF2B5EF4-FFF2-40B4-BE49-F238E27FC236}">
                <a16:creationId xmlns:a16="http://schemas.microsoft.com/office/drawing/2014/main" id="{9CBA9EF3-41E6-DC96-D1F4-9B3854109788}"/>
              </a:ext>
            </a:extLst>
          </p:cNvPr>
          <p:cNvPicPr>
            <a:picLocks noChangeAspect="1"/>
          </p:cNvPicPr>
          <p:nvPr/>
        </p:nvPicPr>
        <p:blipFill>
          <a:blip r:embed="rId3">
            <a:alphaModFix amt="35000"/>
          </a:blip>
          <a:srcRect t="17980" r="-1" b="25768"/>
          <a:stretch>
            <a:fillRect/>
          </a:stretch>
        </p:blipFill>
        <p:spPr>
          <a:xfrm>
            <a:off x="305" y="317498"/>
            <a:ext cx="12191695" cy="6858000"/>
          </a:xfrm>
          <a:prstGeom prst="rect">
            <a:avLst/>
          </a:prstGeom>
        </p:spPr>
      </p:pic>
      <p:pic>
        <p:nvPicPr>
          <p:cNvPr id="25" name="Picture 24">
            <a:extLst>
              <a:ext uri="{FF2B5EF4-FFF2-40B4-BE49-F238E27FC236}">
                <a16:creationId xmlns:a16="http://schemas.microsoft.com/office/drawing/2014/main" id="{21AF192C-698D-4635-9C9F-F9769A56A9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Title 1">
            <a:extLst>
              <a:ext uri="{FF2B5EF4-FFF2-40B4-BE49-F238E27FC236}">
                <a16:creationId xmlns:a16="http://schemas.microsoft.com/office/drawing/2014/main" id="{525CB131-E233-1F9D-5300-A4371B3A0620}"/>
              </a:ext>
            </a:extLst>
          </p:cNvPr>
          <p:cNvSpPr>
            <a:spLocks noGrp="1"/>
          </p:cNvSpPr>
          <p:nvPr>
            <p:ph type="ctrTitle"/>
          </p:nvPr>
        </p:nvSpPr>
        <p:spPr>
          <a:xfrm>
            <a:off x="2292054" y="609601"/>
            <a:ext cx="9111052" cy="685799"/>
          </a:xfrm>
        </p:spPr>
        <p:txBody>
          <a:bodyPr>
            <a:normAutofit fontScale="90000"/>
          </a:bodyPr>
          <a:lstStyle/>
          <a:p>
            <a:pPr algn="l"/>
            <a:r>
              <a:rPr lang="en-US" sz="3600" b="1" u="sng" dirty="0"/>
              <a:t>Right Views of God’s Will in Prayer</a:t>
            </a:r>
            <a:br>
              <a:rPr lang="en-US" sz="3600" dirty="0"/>
            </a:br>
            <a:br>
              <a:rPr lang="en-US" sz="3600" b="1" u="sng" dirty="0"/>
            </a:br>
            <a:br>
              <a:rPr lang="en-US" sz="3600" b="1" u="sng" dirty="0"/>
            </a:br>
            <a:br>
              <a:rPr lang="en-US" sz="3600" dirty="0"/>
            </a:br>
            <a:br>
              <a:rPr lang="en-US" sz="3600" dirty="0"/>
            </a:br>
            <a:br>
              <a:rPr lang="en-US" sz="3600" dirty="0"/>
            </a:br>
            <a:br>
              <a:rPr lang="en-US" sz="3600" dirty="0"/>
            </a:br>
            <a:br>
              <a:rPr lang="en-US" sz="1700" dirty="0"/>
            </a:br>
            <a:br>
              <a:rPr lang="en-US" sz="1700" dirty="0"/>
            </a:br>
            <a:br>
              <a:rPr lang="en-US" sz="1700" dirty="0"/>
            </a:br>
            <a:br>
              <a:rPr lang="en-US" sz="1700" dirty="0"/>
            </a:br>
            <a:endParaRPr lang="en-US" sz="1700" dirty="0"/>
          </a:p>
        </p:txBody>
      </p:sp>
      <p:sp>
        <p:nvSpPr>
          <p:cNvPr id="27" name="Rectangle 26">
            <a:extLst>
              <a:ext uri="{FF2B5EF4-FFF2-40B4-BE49-F238E27FC236}">
                <a16:creationId xmlns:a16="http://schemas.microsoft.com/office/drawing/2014/main" id="{14E56C4B-C9E0-4F01-AF43-E69279A06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C654A17-56DA-4921-A42B-DE255FA66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B6744BE-6FB0-3E9E-0E2A-B5963ECF18ED}"/>
              </a:ext>
            </a:extLst>
          </p:cNvPr>
          <p:cNvSpPr txBox="1"/>
          <p:nvPr/>
        </p:nvSpPr>
        <p:spPr>
          <a:xfrm>
            <a:off x="2292054" y="1587503"/>
            <a:ext cx="5234062" cy="584775"/>
          </a:xfrm>
          <a:prstGeom prst="rect">
            <a:avLst/>
          </a:prstGeom>
          <a:noFill/>
        </p:spPr>
        <p:txBody>
          <a:bodyPr wrap="none" rtlCol="0">
            <a:spAutoFit/>
          </a:bodyPr>
          <a:lstStyle/>
          <a:p>
            <a:r>
              <a:rPr lang="en-US" sz="3200" b="1" dirty="0"/>
              <a:t>1. A Prayer of Submission</a:t>
            </a:r>
            <a:endParaRPr lang="en-US" sz="3200" dirty="0"/>
          </a:p>
        </p:txBody>
      </p:sp>
      <p:sp>
        <p:nvSpPr>
          <p:cNvPr id="5" name="TextBox 4">
            <a:extLst>
              <a:ext uri="{FF2B5EF4-FFF2-40B4-BE49-F238E27FC236}">
                <a16:creationId xmlns:a16="http://schemas.microsoft.com/office/drawing/2014/main" id="{5EA93D16-D47C-2AA6-279C-52B8F57A9F71}"/>
              </a:ext>
            </a:extLst>
          </p:cNvPr>
          <p:cNvSpPr txBox="1"/>
          <p:nvPr/>
        </p:nvSpPr>
        <p:spPr>
          <a:xfrm>
            <a:off x="2292054" y="2336574"/>
            <a:ext cx="5165132" cy="584775"/>
          </a:xfrm>
          <a:prstGeom prst="rect">
            <a:avLst/>
          </a:prstGeom>
          <a:noFill/>
        </p:spPr>
        <p:txBody>
          <a:bodyPr wrap="none" rtlCol="0">
            <a:spAutoFit/>
          </a:bodyPr>
          <a:lstStyle/>
          <a:p>
            <a:r>
              <a:rPr lang="en-US" sz="3200" b="1" dirty="0"/>
              <a:t>2. A Prayer for Obedience</a:t>
            </a:r>
            <a:endParaRPr lang="en-US" sz="3200" dirty="0"/>
          </a:p>
        </p:txBody>
      </p:sp>
      <p:sp>
        <p:nvSpPr>
          <p:cNvPr id="6" name="TextBox 5">
            <a:extLst>
              <a:ext uri="{FF2B5EF4-FFF2-40B4-BE49-F238E27FC236}">
                <a16:creationId xmlns:a16="http://schemas.microsoft.com/office/drawing/2014/main" id="{E4AAF9A0-ACE5-4FCA-5672-FBD4E8A8F474}"/>
              </a:ext>
            </a:extLst>
          </p:cNvPr>
          <p:cNvSpPr txBox="1"/>
          <p:nvPr/>
        </p:nvSpPr>
        <p:spPr>
          <a:xfrm>
            <a:off x="2292054" y="3161723"/>
            <a:ext cx="8157105" cy="584775"/>
          </a:xfrm>
          <a:prstGeom prst="rect">
            <a:avLst/>
          </a:prstGeom>
          <a:noFill/>
        </p:spPr>
        <p:txBody>
          <a:bodyPr wrap="none" rtlCol="0">
            <a:spAutoFit/>
          </a:bodyPr>
          <a:lstStyle/>
          <a:p>
            <a:r>
              <a:rPr lang="en-US" sz="3200" b="1" dirty="0"/>
              <a:t>3. A Prayer for Heaven’s Pattern on Earth</a:t>
            </a:r>
            <a:endParaRPr lang="en-US" sz="3200" dirty="0"/>
          </a:p>
        </p:txBody>
      </p:sp>
    </p:spTree>
    <p:extLst>
      <p:ext uri="{BB962C8B-B14F-4D97-AF65-F5344CB8AC3E}">
        <p14:creationId xmlns:p14="http://schemas.microsoft.com/office/powerpoint/2010/main" val="3186187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878</TotalTime>
  <Words>636</Words>
  <Application>Microsoft Macintosh PowerPoint</Application>
  <PresentationFormat>Widescreen</PresentationFormat>
  <Paragraphs>19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MS Shell Dlg 2</vt:lpstr>
      <vt:lpstr>Wingdings</vt:lpstr>
      <vt:lpstr>Wingdings 3</vt:lpstr>
      <vt:lpstr>Madison</vt:lpstr>
      <vt:lpstr>“The Practice of Prayer” Matthew 6:5-15 </vt:lpstr>
      <vt:lpstr>Outline  The Audience of Prayer (v. 5-6)  The Attitude of Prayer (v. 7-13)  The Actions of Prayer (v. 14-15) </vt:lpstr>
      <vt:lpstr>The Audience of Prayer (v. 5-6)  “When you pray, you are not to be like the hypocrites; for they love to stand and pray in the synagogues and on the street corners so that they may be seen by men. Truly I say to you, they have their reward in full. “But you, when you pray, go into your inner room, close your door and pray to your Father who is in secret, and your Father who sees what is done in secret will reward you.”   </vt:lpstr>
      <vt:lpstr>Josephus (Jewish Historian) describes the Pharisees as a group concerned with public religious observance and influence among the people (Antiquities 18.1.3), which aligns with Jesus’ critique of visible religiosity.    Mishnah (later, but reflecting earlier traditions) acknowledges fixed prayer times (e.g., Berakhot), which explains why people might pray wherever they were.   </vt:lpstr>
      <vt:lpstr>The Attitude of Prayer (v. 7-13)  “And when you are praying, do not use meaningless repetition as the Gentiles do, for they suppose that they will be heard for their many words. “So do not be like them; for your Father knows what you need before you ask Him. “Pray, then, in this way: ‘Our Father who is in heaven, Hallowed be Your name. ‘Your kingdom come. Your will be done, On earth as it is in heaven. ‘Give us this day our daily bread. ‘And forgive us our debts, as we also have forgiven our debtors. ‘And do not lead us into temptation, but deliver us from evil. [For Yours is the kingdom and the power and the glory forever. Amen.]’    </vt:lpstr>
      <vt:lpstr>“It is not so much a prayer in itself as it is a skeleton which believers are to flesh out with their own words of praise, adoration, petitions, and so on. It is not a substitute for our own prayers but a guide for them.”   - Pastor John MacArthur    </vt:lpstr>
      <vt:lpstr>Breakdown of the Disciples' Prayer:   Verse 10: Praise  Verse 11: Purpose  Verse 12-13: Provision  Verse 14: Protection  </vt:lpstr>
      <vt:lpstr>Wrong Views of God’s View in Prayer  1. The Self-Centered Approach        </vt:lpstr>
      <vt:lpstr>Right Views of God’s Will in Prayer           </vt:lpstr>
      <vt:lpstr>The Actions of Prayer (v. 14-15)   “For if you forgive others for their transgressions, your heavenly Father will also forgive you. “But if you do not forgive others, then your Father will not forgive your transgressions.   </vt:lpstr>
      <vt:lpstr>“What a man is on his knees before God, that he is, and nothing more.”   - Robert Murray M’Cheyne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Mario Coronado</dc:creator>
  <cp:lastModifiedBy>Mario Coronado</cp:lastModifiedBy>
  <cp:revision>6</cp:revision>
  <dcterms:created xsi:type="dcterms:W3CDTF">2026-05-22T04:00:30Z</dcterms:created>
  <dcterms:modified xsi:type="dcterms:W3CDTF">2026-05-22T18:38:57Z</dcterms:modified>
</cp:coreProperties>
</file>