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311" r:id="rId2"/>
    <p:sldId id="310" r:id="rId3"/>
    <p:sldId id="257" r:id="rId4"/>
    <p:sldId id="309" r:id="rId5"/>
    <p:sldId id="282" r:id="rId6"/>
    <p:sldId id="283" r:id="rId7"/>
    <p:sldId id="284" r:id="rId8"/>
    <p:sldId id="285" r:id="rId9"/>
    <p:sldId id="286" r:id="rId10"/>
    <p:sldId id="287" r:id="rId11"/>
    <p:sldId id="308" r:id="rId12"/>
    <p:sldId id="316" r:id="rId13"/>
    <p:sldId id="376" r:id="rId14"/>
    <p:sldId id="334" r:id="rId15"/>
    <p:sldId id="343" r:id="rId16"/>
    <p:sldId id="344" r:id="rId17"/>
    <p:sldId id="345" r:id="rId18"/>
    <p:sldId id="262" r:id="rId19"/>
    <p:sldId id="281" r:id="rId20"/>
    <p:sldId id="265" r:id="rId21"/>
    <p:sldId id="346" r:id="rId22"/>
    <p:sldId id="347" r:id="rId23"/>
    <p:sldId id="348" r:id="rId24"/>
    <p:sldId id="306" r:id="rId25"/>
    <p:sldId id="298" r:id="rId26"/>
    <p:sldId id="299" r:id="rId27"/>
    <p:sldId id="350" r:id="rId28"/>
    <p:sldId id="300" r:id="rId29"/>
    <p:sldId id="328" r:id="rId30"/>
    <p:sldId id="341" r:id="rId31"/>
    <p:sldId id="349" r:id="rId32"/>
    <p:sldId id="352" r:id="rId33"/>
    <p:sldId id="326" r:id="rId34"/>
    <p:sldId id="303" r:id="rId35"/>
    <p:sldId id="327" r:id="rId36"/>
    <p:sldId id="304" r:id="rId37"/>
    <p:sldId id="353" r:id="rId38"/>
    <p:sldId id="354" r:id="rId39"/>
    <p:sldId id="331" r:id="rId40"/>
    <p:sldId id="305" r:id="rId41"/>
    <p:sldId id="355" r:id="rId42"/>
    <p:sldId id="332" r:id="rId43"/>
    <p:sldId id="307" r:id="rId44"/>
    <p:sldId id="356" r:id="rId45"/>
    <p:sldId id="330" r:id="rId46"/>
    <p:sldId id="333" r:id="rId47"/>
    <p:sldId id="357" r:id="rId48"/>
    <p:sldId id="278" r:id="rId49"/>
    <p:sldId id="358" r:id="rId50"/>
    <p:sldId id="359" r:id="rId51"/>
    <p:sldId id="368" r:id="rId52"/>
    <p:sldId id="361" r:id="rId53"/>
    <p:sldId id="362" r:id="rId54"/>
    <p:sldId id="363" r:id="rId55"/>
    <p:sldId id="364" r:id="rId56"/>
    <p:sldId id="365" r:id="rId57"/>
    <p:sldId id="366" r:id="rId58"/>
    <p:sldId id="370" r:id="rId59"/>
    <p:sldId id="367" r:id="rId60"/>
    <p:sldId id="369" r:id="rId61"/>
    <p:sldId id="371" r:id="rId62"/>
    <p:sldId id="372" r:id="rId63"/>
    <p:sldId id="373" r:id="rId64"/>
    <p:sldId id="375" r:id="rId65"/>
    <p:sldId id="374" r:id="rId66"/>
    <p:sldId id="312" r:id="rId67"/>
    <p:sldId id="315" r:id="rId68"/>
    <p:sldId id="280" r:id="rId6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7"/>
    <p:restoredTop sz="76503"/>
  </p:normalViewPr>
  <p:slideViewPr>
    <p:cSldViewPr snapToGrid="0" snapToObjects="1">
      <p:cViewPr varScale="1">
        <p:scale>
          <a:sx n="171" d="100"/>
          <a:sy n="171" d="100"/>
        </p:scale>
        <p:origin x="2440" y="176"/>
      </p:cViewPr>
      <p:guideLst/>
    </p:cSldViewPr>
  </p:slideViewPr>
  <p:notesTextViewPr>
    <p:cViewPr>
      <p:scale>
        <a:sx n="175" d="100"/>
        <a:sy n="175" d="100"/>
      </p:scale>
      <p:origin x="0" y="-340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3182C15-E355-2246-B54C-079526040C74}" type="datetimeFigureOut">
              <a:rPr lang="en-US" smtClean="0"/>
              <a:t>4/4/18</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331501E-272E-224B-A786-B36453D4E926}" type="slidenum">
              <a:rPr lang="en-US" smtClean="0"/>
              <a:t>‹#›</a:t>
            </a:fld>
            <a:endParaRPr lang="en-US"/>
          </a:p>
        </p:txBody>
      </p:sp>
    </p:spTree>
    <p:extLst>
      <p:ext uri="{BB962C8B-B14F-4D97-AF65-F5344CB8AC3E}">
        <p14:creationId xmlns:p14="http://schemas.microsoft.com/office/powerpoint/2010/main" val="1478400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5C6EB2A-6D79-C049-B0FA-9EB1A59A8093}" type="datetimeFigureOut">
              <a:rPr lang="en-US" smtClean="0"/>
              <a:t>4/4/18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946011D-5041-F143-A654-57C894F1654D}" type="slidenum">
              <a:rPr lang="en-US" smtClean="0"/>
              <a:t>‹#›</a:t>
            </a:fld>
            <a:endParaRPr lang="en-US"/>
          </a:p>
        </p:txBody>
      </p:sp>
    </p:spTree>
    <p:extLst>
      <p:ext uri="{BB962C8B-B14F-4D97-AF65-F5344CB8AC3E}">
        <p14:creationId xmlns:p14="http://schemas.microsoft.com/office/powerpoint/2010/main" val="467095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1</a:t>
            </a:fld>
            <a:endParaRPr lang="en-US" dirty="0"/>
          </a:p>
        </p:txBody>
      </p:sp>
    </p:spTree>
    <p:extLst>
      <p:ext uri="{BB962C8B-B14F-4D97-AF65-F5344CB8AC3E}">
        <p14:creationId xmlns:p14="http://schemas.microsoft.com/office/powerpoint/2010/main" val="132754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Scrubbing your face will keep you blackhead and pimple free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FICTION. Blackheads and pimples are caused by clogged pores. Excessive scrubbing can remove protective oils and cause micro tears that may lead to irritated skin. A daily, gentle cleanser is a better alternative for most people. </a:t>
            </a:r>
          </a:p>
        </p:txBody>
      </p:sp>
      <p:sp>
        <p:nvSpPr>
          <p:cNvPr id="4" name="Slide Number Placeholder 3"/>
          <p:cNvSpPr>
            <a:spLocks noGrp="1"/>
          </p:cNvSpPr>
          <p:nvPr>
            <p:ph type="sldNum" sz="quarter" idx="10"/>
          </p:nvPr>
        </p:nvSpPr>
        <p:spPr/>
        <p:txBody>
          <a:bodyPr/>
          <a:lstStyle/>
          <a:p>
            <a:fld id="{0946011D-5041-F143-A654-57C894F1654D}" type="slidenum">
              <a:rPr lang="en-US" smtClean="0"/>
              <a:t>10</a:t>
            </a:fld>
            <a:endParaRPr lang="en-US" dirty="0"/>
          </a:p>
        </p:txBody>
      </p:sp>
    </p:spTree>
    <p:extLst>
      <p:ext uri="{BB962C8B-B14F-4D97-AF65-F5344CB8AC3E}">
        <p14:creationId xmlns:p14="http://schemas.microsoft.com/office/powerpoint/2010/main" val="80848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Skin aging and damage can be reversed quickly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FACT &amp; FICTION. On one hand, skin aging and damage don't happen overnight, and they cant be reversed overnight either. However, implementing a skincare routine that addresses the underlying causes of aging and damage can make a remarkable difference. But stick with it, it typically takes 27 days for the skin to regenerate itself, and 2 or 3 cycles of regeneration for best results.   </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11</a:t>
            </a:fld>
            <a:endParaRPr lang="en-US" dirty="0"/>
          </a:p>
        </p:txBody>
      </p:sp>
    </p:spTree>
    <p:extLst>
      <p:ext uri="{BB962C8B-B14F-4D97-AF65-F5344CB8AC3E}">
        <p14:creationId xmlns:p14="http://schemas.microsoft.com/office/powerpoint/2010/main" val="107084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OPTION</a:t>
            </a:r>
            <a:r>
              <a:rPr lang="en-US" sz="1200" b="1" kern="1200" baseline="0" dirty="0">
                <a:solidFill>
                  <a:schemeClr val="tx1"/>
                </a:solidFill>
                <a:effectLst/>
                <a:latin typeface="+mn-lt"/>
                <a:ea typeface="+mn-ea"/>
                <a:cs typeface="+mn-cs"/>
              </a:rPr>
              <a:t> 1</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it’s fair to assume that we all want to healthy, youthful-looking skin. And we all want to age gracefully and fight the causes of aging and damage. But how do we make sure our skin care routine does this?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6011D-5041-F143-A654-57C894F1654D}" type="slidenum">
              <a:rPr lang="en-US" smtClean="0"/>
              <a:t>12</a:t>
            </a:fld>
            <a:endParaRPr lang="en-US" dirty="0"/>
          </a:p>
        </p:txBody>
      </p:sp>
    </p:spTree>
    <p:extLst>
      <p:ext uri="{BB962C8B-B14F-4D97-AF65-F5344CB8AC3E}">
        <p14:creationId xmlns:p14="http://schemas.microsoft.com/office/powerpoint/2010/main" val="141307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helpful to think of the skin like a lawn. Given the right nutrients and environment, it</a:t>
            </a:r>
            <a:r>
              <a:rPr lang="en-US" baseline="0" dirty="0"/>
              <a:t> will stay healthy and lush.</a:t>
            </a:r>
          </a:p>
          <a:p>
            <a:endParaRPr lang="en-US" baseline="0" dirty="0"/>
          </a:p>
          <a:p>
            <a:r>
              <a:rPr lang="en-US" baseline="0" dirty="0"/>
              <a:t>The skin can be nourished from 2 main sources, &lt;&lt;CLICK to ANIMATE&gt;&gt;</a:t>
            </a:r>
          </a:p>
          <a:p>
            <a:endParaRPr lang="en-US" baseline="0" dirty="0"/>
          </a:p>
          <a:p>
            <a:r>
              <a:rPr lang="en-US" baseline="0" dirty="0"/>
              <a:t>… the bloodstream, so that nice fertile soil we get through diet and supplementation, and topically applied nutrients. &lt;&lt;CLICK for NEXT SLIDE&gt;&gt;</a:t>
            </a:r>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13</a:t>
            </a:fld>
            <a:endParaRPr lang="en-US"/>
          </a:p>
        </p:txBody>
      </p:sp>
    </p:spTree>
    <p:extLst>
      <p:ext uri="{BB962C8B-B14F-4D97-AF65-F5344CB8AC3E}">
        <p14:creationId xmlns:p14="http://schemas.microsoft.com/office/powerpoint/2010/main" val="2407792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understand that the skin has natural defense mechanisms. The skin’s outer layer the epidermis is the barrier defending our body from the environment. Maintaining and strengthening these defenses, also called the skin’s barrier function, is key for healthy, youthful-looking skin. </a:t>
            </a:r>
          </a:p>
          <a:p>
            <a:r>
              <a:rPr lang="en-US" sz="1200" kern="1200" dirty="0">
                <a:solidFill>
                  <a:schemeClr val="tx1"/>
                </a:solidFill>
                <a:effectLst/>
                <a:latin typeface="+mn-lt"/>
                <a:ea typeface="+mn-ea"/>
                <a:cs typeface="+mn-cs"/>
              </a:rPr>
              <a:t>They are :</a:t>
            </a:r>
          </a:p>
          <a:p>
            <a:r>
              <a:rPr lang="en-US" sz="1200" kern="1200" dirty="0">
                <a:solidFill>
                  <a:schemeClr val="tx1"/>
                </a:solidFill>
                <a:effectLst/>
                <a:latin typeface="+mn-lt"/>
                <a:ea typeface="+mn-ea"/>
                <a:cs typeface="+mn-cs"/>
              </a:rPr>
              <a:t>1. The skin’s protective acid mantle</a:t>
            </a:r>
          </a:p>
          <a:p>
            <a:pPr lvl="0"/>
            <a:r>
              <a:rPr lang="en-US" sz="1200" kern="1200" dirty="0">
                <a:solidFill>
                  <a:schemeClr val="tx1"/>
                </a:solidFill>
                <a:effectLst/>
                <a:latin typeface="+mn-lt"/>
                <a:ea typeface="+mn-ea"/>
                <a:cs typeface="+mn-cs"/>
              </a:rPr>
              <a:t>2. The skin’s outer layer –the horny layer </a:t>
            </a:r>
          </a:p>
          <a:p>
            <a:pPr lvl="0"/>
            <a:r>
              <a:rPr lang="en-US" sz="1200" kern="1200" dirty="0">
                <a:solidFill>
                  <a:schemeClr val="tx1"/>
                </a:solidFill>
                <a:effectLst/>
                <a:latin typeface="+mn-lt"/>
                <a:ea typeface="+mn-ea"/>
                <a:cs typeface="+mn-cs"/>
              </a:rPr>
              <a:t>3. Active cell renewal- “Morphing” skin cells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acid mantle is an invisible slightly acidic, protective film that sits on the skin’s surface. If you’ve ever used harsh soap to wash your face and was left feeling sensitive and uncomfortably tight and dry, that’s what it feels like to have your acid mantle stripped away.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 is a measure of the acid-alkaline ratio of a substance. And </a:t>
            </a:r>
            <a:r>
              <a:rPr lang="en-US" sz="1200" u="sng" kern="1200" dirty="0">
                <a:solidFill>
                  <a:schemeClr val="tx1"/>
                </a:solidFill>
                <a:effectLst/>
                <a:latin typeface="+mn-lt"/>
                <a:ea typeface="+mn-ea"/>
                <a:cs typeface="+mn-cs"/>
              </a:rPr>
              <a:t>pH balance is an important factor of healthy skin that often gets overlooked.</a:t>
            </a:r>
            <a:r>
              <a:rPr lang="en-US" sz="1200" kern="1200" dirty="0">
                <a:solidFill>
                  <a:schemeClr val="tx1"/>
                </a:solidFill>
                <a:effectLst/>
                <a:latin typeface="+mn-lt"/>
                <a:ea typeface="+mn-ea"/>
                <a:cs typeface="+mn-cs"/>
              </a:rPr>
              <a:t> Using the wrong products and unhealthy diet and lifestyle factors all have a tendency to throw off pH levels which can lead sensitive skin, skin irritation, dryness and even premature wrinkles. Changes in pH are even reported to play a role in the pathogenesis of skin diseases. For example, people with eczema have a higher measured pH value in areas that are affected.</a:t>
            </a:r>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14</a:t>
            </a:fld>
            <a:endParaRPr lang="en-US" dirty="0"/>
          </a:p>
        </p:txBody>
      </p:sp>
    </p:spTree>
    <p:extLst>
      <p:ext uri="{BB962C8B-B14F-4D97-AF65-F5344CB8AC3E}">
        <p14:creationId xmlns:p14="http://schemas.microsoft.com/office/powerpoint/2010/main" val="466467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think of pH balance like gut health, but for your skin. Just like our gut needs a healthy balance of bacteria in order to function optimally, so does our skin. It’s known that an acidic pH encourages the right type of microbes on the skin surface whereas a more alkaline pH disturbs the balance.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our skin’s health depends on preserving a unique ecosystem of microbes that live in harmony on our skin surface - they depend on a specific pH, an acidic pH.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acidity of the protective acid mantle plays a critical role in preserving the integrity of the layers of skin that make up the barrier function.</a:t>
            </a:r>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15</a:t>
            </a:fld>
            <a:endParaRPr lang="en-US" dirty="0"/>
          </a:p>
        </p:txBody>
      </p:sp>
    </p:spTree>
    <p:extLst>
      <p:ext uri="{BB962C8B-B14F-4D97-AF65-F5344CB8AC3E}">
        <p14:creationId xmlns:p14="http://schemas.microsoft.com/office/powerpoint/2010/main" val="1445704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the outermost layer of the skin cells that work as an  impermeable barrier, critical for keeping in moisture and lipids as well as defending the body against all kinds of environmental attacks-microbes, pollution, and all sorts of toxins. </a:t>
            </a:r>
          </a:p>
          <a:p>
            <a:r>
              <a:rPr lang="en-US" sz="1200" b="1" kern="1200" dirty="0">
                <a:solidFill>
                  <a:schemeClr val="tx1"/>
                </a:solidFill>
                <a:effectLst/>
                <a:latin typeface="+mn-lt"/>
                <a:ea typeface="+mn-ea"/>
                <a:cs typeface="+mn-cs"/>
              </a:rPr>
              <a:t>This outermost layer of the skin is called the </a:t>
            </a:r>
            <a:r>
              <a:rPr lang="en-US" sz="1200" b="1" u="sng"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horny</a:t>
            </a:r>
            <a:r>
              <a:rPr lang="en-US" sz="1200" b="1" u="sng"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layer.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horny layer is also responsible for maintaining hydration, firmness, and softness of the skin, and keeping toxins out.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you’re ever wondering why your skin is dry, flaky, irritated or sensitive, it’s probably because your horny layer has been compromised.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skin is exposed to harsh soaps, chemicals, and alkaline pH products, the acid mantle is stripped away and the horny layer is left compromised.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Maintaining the protective impermeability of the horny layer requires a constant regeneration of skin cells from the lower layers of the epidermis.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Which leads to the third element of natural defense mechanisms, the active organization and renewal of the skin cells.</a:t>
            </a:r>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16</a:t>
            </a:fld>
            <a:endParaRPr lang="en-US" dirty="0"/>
          </a:p>
        </p:txBody>
      </p:sp>
    </p:spTree>
    <p:extLst>
      <p:ext uri="{BB962C8B-B14F-4D97-AF65-F5344CB8AC3E}">
        <p14:creationId xmlns:p14="http://schemas.microsoft.com/office/powerpoint/2010/main" val="355581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rate at which the body is able to replace skin cells in the skin barrier impacts how fresh and youthful-looking we are. This rate of active cell renewal is dependent on the quality of the nutrition that the cells receive.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nutrients come to the skin cells from two main sources, the bloodstream and those that are topically applied.  Topically applied nutrients can make a remarkable difference to the Active Cell Renewal processes, when they are biocompatible for assimilation into the cells and also deliver vital nutritive elements including protective phytonutrients, essential oils &amp; fats, peptides, and a wealth of minerals. </a:t>
            </a:r>
          </a:p>
        </p:txBody>
      </p:sp>
      <p:sp>
        <p:nvSpPr>
          <p:cNvPr id="4" name="Slide Number Placeholder 3"/>
          <p:cNvSpPr>
            <a:spLocks noGrp="1"/>
          </p:cNvSpPr>
          <p:nvPr>
            <p:ph type="sldNum" sz="quarter" idx="10"/>
          </p:nvPr>
        </p:nvSpPr>
        <p:spPr/>
        <p:txBody>
          <a:bodyPr/>
          <a:lstStyle/>
          <a:p>
            <a:fld id="{0946011D-5041-F143-A654-57C894F1654D}" type="slidenum">
              <a:rPr lang="en-US" smtClean="0"/>
              <a:t>17</a:t>
            </a:fld>
            <a:endParaRPr lang="en-US" dirty="0"/>
          </a:p>
        </p:txBody>
      </p:sp>
    </p:spTree>
    <p:extLst>
      <p:ext uri="{BB962C8B-B14F-4D97-AF65-F5344CB8AC3E}">
        <p14:creationId xmlns:p14="http://schemas.microsoft.com/office/powerpoint/2010/main" val="1162225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now’s a good time to ask yourself, Does your skincare routine pass the test so far? </a:t>
            </a:r>
          </a:p>
          <a:p>
            <a:r>
              <a:rPr lang="en-US" sz="1200" kern="1200" dirty="0">
                <a:solidFill>
                  <a:schemeClr val="tx1"/>
                </a:solidFill>
                <a:effectLst/>
                <a:latin typeface="+mn-lt"/>
                <a:ea typeface="+mn-ea"/>
                <a:cs typeface="+mn-cs"/>
              </a:rPr>
              <a:t>Does it act gently to maintain the skins natural defenses, by addressing those three key factors? the pH balance of the acid mantle, the integrity of the horny layer, and providing important nutrients and phytonutrients for active cell renewal?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a pretty tall order, especially when as consumers we have to wade through all the cheaply made, overly priced products out there. So many people don’t even realize what harsh ingredients and chemicals they’re lathering themselves in, that can have negative effects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6011D-5041-F143-A654-57C894F1654D}" type="slidenum">
              <a:rPr lang="en-US" smtClean="0"/>
              <a:t>18</a:t>
            </a:fld>
            <a:endParaRPr lang="en-US" dirty="0"/>
          </a:p>
        </p:txBody>
      </p:sp>
    </p:spTree>
    <p:extLst>
      <p:ext uri="{BB962C8B-B14F-4D97-AF65-F5344CB8AC3E}">
        <p14:creationId xmlns:p14="http://schemas.microsoft.com/office/powerpoint/2010/main" val="2064281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knowledge is power and that’s why we’re so passionate about our time together and spreading the word about an exciting solution to this problem, developed by an elite, purpose-driven group of scientists.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scientists serve on the Scientific Advisory Board of an international leader in the health and wellness industry, NeoLife International. Since 1958, NeoLife has pioneered nutrition supplementation, offering solutions to cellular nutrition long before most people even knew what a vitamin was. with a rich history of industry firsts and breakthrough discoveries that have paved the way for products like the first ever protein shakes, omega-3 supplements and antioxidant protection. </a:t>
            </a:r>
          </a:p>
        </p:txBody>
      </p:sp>
      <p:sp>
        <p:nvSpPr>
          <p:cNvPr id="4" name="Slide Number Placeholder 3"/>
          <p:cNvSpPr>
            <a:spLocks noGrp="1"/>
          </p:cNvSpPr>
          <p:nvPr>
            <p:ph type="sldNum" sz="quarter" idx="10"/>
          </p:nvPr>
        </p:nvSpPr>
        <p:spPr/>
        <p:txBody>
          <a:bodyPr/>
          <a:lstStyle/>
          <a:p>
            <a:fld id="{6C8BEA3F-0662-A14F-A443-BE640D3A32AC}" type="slidenum">
              <a:rPr lang="en-US" smtClean="0"/>
              <a:t>19</a:t>
            </a:fld>
            <a:endParaRPr lang="en-US" dirty="0"/>
          </a:p>
        </p:txBody>
      </p:sp>
    </p:spTree>
    <p:extLst>
      <p:ext uri="{BB962C8B-B14F-4D97-AF65-F5344CB8AC3E}">
        <p14:creationId xmlns:p14="http://schemas.microsoft.com/office/powerpoint/2010/main" val="95921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this Spa Hour.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(tell</a:t>
            </a:r>
            <a:r>
              <a:rPr lang="en-US" sz="1200" kern="1200" baseline="0" dirty="0">
                <a:solidFill>
                  <a:schemeClr val="tx1"/>
                </a:solidFill>
                <a:effectLst/>
                <a:latin typeface="+mn-lt"/>
                <a:ea typeface="+mn-ea"/>
                <a:cs typeface="+mn-cs"/>
              </a:rPr>
              <a:t> your brief ID and experience with the products you’ll present)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excited to share with you the best kept age-defying secrets of skin care. The goal is that you’ll leave here empowered with knowledge to keep yourselves and your loved ones safe, healthy and glowing. We’ll also have a fun time of pampering ourselves with a Self-Spa Treatment using the age-defying Nutriance Organic skin care line. The Self-Spa Treatment will take place towards the end of this presentation, so for now you can sit back and relax. </a:t>
            </a:r>
            <a:endParaRPr lang="en-US" dirty="0"/>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2</a:t>
            </a:fld>
            <a:endParaRPr lang="en-US" dirty="0"/>
          </a:p>
        </p:txBody>
      </p:sp>
    </p:spTree>
    <p:extLst>
      <p:ext uri="{BB962C8B-B14F-4D97-AF65-F5344CB8AC3E}">
        <p14:creationId xmlns:p14="http://schemas.microsoft.com/office/powerpoint/2010/main" val="2104428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than a decade the</a:t>
            </a:r>
            <a:r>
              <a:rPr lang="en-US" sz="1200" kern="1200" baseline="0" dirty="0">
                <a:solidFill>
                  <a:schemeClr val="tx1"/>
                </a:solidFill>
                <a:effectLst/>
                <a:latin typeface="+mn-lt"/>
                <a:ea typeface="+mn-ea"/>
                <a:cs typeface="+mn-cs"/>
              </a:rPr>
              <a:t> NeoLife SAB</a:t>
            </a:r>
            <a:r>
              <a:rPr lang="en-US" sz="1200" kern="1200" dirty="0">
                <a:solidFill>
                  <a:schemeClr val="tx1"/>
                </a:solidFill>
                <a:effectLst/>
                <a:latin typeface="+mn-lt"/>
                <a:ea typeface="+mn-ea"/>
                <a:cs typeface="+mn-cs"/>
              </a:rPr>
              <a:t> searched the world over, </a:t>
            </a:r>
            <a:r>
              <a:rPr lang="en-US" sz="1200" b="1" kern="1200" dirty="0">
                <a:solidFill>
                  <a:schemeClr val="tx1"/>
                </a:solidFill>
                <a:effectLst/>
                <a:latin typeface="+mn-lt"/>
                <a:ea typeface="+mn-ea"/>
                <a:cs typeface="+mn-cs"/>
              </a:rPr>
              <a:t>and have now found the most unique source for biocompatibility and perfect harmony with the skin through marine-based nutrients, sourced from the birthplace of modern thalassotherapy.</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“Thalassotherapy” is the term for the medical use of seawater, and marine ingredients such as seaweed extracts and marine minerals. It comes from the Greek words “Thalassa” meaning sea and “therapeia” meaning healing. Seawater and marine extract ingredients were used for their rich mineral and trace element content which were believed to enter the skin and clear the pores, detoxifying and balancing the body.</a:t>
            </a:r>
          </a:p>
        </p:txBody>
      </p:sp>
      <p:sp>
        <p:nvSpPr>
          <p:cNvPr id="4" name="Slide Number Placeholder 3"/>
          <p:cNvSpPr>
            <a:spLocks noGrp="1"/>
          </p:cNvSpPr>
          <p:nvPr>
            <p:ph type="sldNum" sz="quarter" idx="10"/>
          </p:nvPr>
        </p:nvSpPr>
        <p:spPr/>
        <p:txBody>
          <a:bodyPr/>
          <a:lstStyle/>
          <a:p>
            <a:fld id="{0946011D-5041-F143-A654-57C894F1654D}" type="slidenum">
              <a:rPr lang="en-US" smtClean="0"/>
              <a:t>20</a:t>
            </a:fld>
            <a:endParaRPr lang="en-US" dirty="0"/>
          </a:p>
        </p:txBody>
      </p:sp>
    </p:spTree>
    <p:extLst>
      <p:ext uri="{BB962C8B-B14F-4D97-AF65-F5344CB8AC3E}">
        <p14:creationId xmlns:p14="http://schemas.microsoft.com/office/powerpoint/2010/main" val="518356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Nutriance Organic is a scientifically-formulated marine botanical based organic skin care line. Marine botanicals are sourced from a protected biosphere, the Molène Archipelago in Brittany, France, renowned for its exceptional wealth of seaweeds and purity of seawater. Formulated in collaboration with leading skin care experts and marine biologists, and clinically tested at prestigious research and dermatology centers based in France.</a:t>
            </a:r>
          </a:p>
        </p:txBody>
      </p:sp>
      <p:sp>
        <p:nvSpPr>
          <p:cNvPr id="4" name="Slide Number Placeholder 3"/>
          <p:cNvSpPr>
            <a:spLocks noGrp="1"/>
          </p:cNvSpPr>
          <p:nvPr>
            <p:ph type="sldNum" sz="quarter" idx="10"/>
          </p:nvPr>
        </p:nvSpPr>
        <p:spPr/>
        <p:txBody>
          <a:bodyPr/>
          <a:lstStyle/>
          <a:p>
            <a:fld id="{0946011D-5041-F143-A654-57C894F1654D}" type="slidenum">
              <a:rPr lang="en-US" smtClean="0"/>
              <a:t>21</a:t>
            </a:fld>
            <a:endParaRPr lang="en-US" dirty="0"/>
          </a:p>
        </p:txBody>
      </p:sp>
    </p:spTree>
    <p:extLst>
      <p:ext uri="{BB962C8B-B14F-4D97-AF65-F5344CB8AC3E}">
        <p14:creationId xmlns:p14="http://schemas.microsoft.com/office/powerpoint/2010/main" val="175869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the company has proven their commitment to ending the trend of poor wellness once again, by launching the first ever marine botanical-based Organic Skincare line in the Direct Selling Industry, </a:t>
            </a:r>
            <a:r>
              <a:rPr lang="en-US" sz="1200" kern="1200" dirty="0" err="1">
                <a:solidFill>
                  <a:schemeClr val="tx1"/>
                </a:solidFill>
                <a:effectLst/>
                <a:latin typeface="+mn-lt"/>
                <a:ea typeface="+mn-ea"/>
                <a:cs typeface="+mn-cs"/>
              </a:rPr>
              <a:t>Nutriance</a:t>
            </a:r>
            <a:r>
              <a:rPr lang="en-US" sz="1200" kern="1200" dirty="0">
                <a:solidFill>
                  <a:schemeClr val="tx1"/>
                </a:solidFill>
                <a:effectLst/>
                <a:latin typeface="+mn-lt"/>
                <a:ea typeface="+mn-ea"/>
                <a:cs typeface="+mn-cs"/>
              </a:rPr>
              <a:t> Organic.</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 Fresh Marine Seaweed Extracts</a:t>
            </a:r>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Using hand harvesting and gentle extraction techniques for quality and environmental sustainability</a:t>
            </a:r>
          </a:p>
          <a:p>
            <a:pPr lvl="0" fontAlgn="base"/>
            <a:r>
              <a:rPr lang="en-US" sz="1200" kern="1200" dirty="0">
                <a:solidFill>
                  <a:schemeClr val="tx1"/>
                </a:solidFill>
                <a:effectLst/>
                <a:latin typeface="+mn-lt"/>
                <a:ea typeface="+mn-ea"/>
                <a:cs typeface="+mn-cs"/>
              </a:rPr>
              <a:t>Extracted within 24 hours of harvest for potency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Pure &amp; Patented Seawater</a:t>
            </a:r>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Biocompatible for perfect harmony with the epidermis</a:t>
            </a:r>
          </a:p>
          <a:p>
            <a:pPr lvl="0" fontAlgn="base"/>
            <a:r>
              <a:rPr lang="en-US" sz="1200" kern="1200" dirty="0">
                <a:solidFill>
                  <a:schemeClr val="tx1"/>
                </a:solidFill>
                <a:effectLst/>
                <a:latin typeface="+mn-lt"/>
                <a:ea typeface="+mn-ea"/>
                <a:cs typeface="+mn-cs"/>
              </a:rPr>
              <a:t>With more than 80 trace minerals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15 Essential Oils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10 Botanical Waters &amp; Botanical Extracts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Protective Antioxidants including carotenoids and polyphenols</a:t>
            </a:r>
          </a:p>
        </p:txBody>
      </p:sp>
      <p:sp>
        <p:nvSpPr>
          <p:cNvPr id="4" name="Slide Number Placeholder 3"/>
          <p:cNvSpPr>
            <a:spLocks noGrp="1"/>
          </p:cNvSpPr>
          <p:nvPr>
            <p:ph type="sldNum" sz="quarter" idx="10"/>
          </p:nvPr>
        </p:nvSpPr>
        <p:spPr/>
        <p:txBody>
          <a:bodyPr/>
          <a:lstStyle/>
          <a:p>
            <a:fld id="{0946011D-5041-F143-A654-57C894F1654D}" type="slidenum">
              <a:rPr lang="en-US" smtClean="0"/>
              <a:t>22</a:t>
            </a:fld>
            <a:endParaRPr lang="en-US" dirty="0"/>
          </a:p>
        </p:txBody>
      </p:sp>
    </p:spTree>
    <p:extLst>
      <p:ext uri="{BB962C8B-B14F-4D97-AF65-F5344CB8AC3E}">
        <p14:creationId xmlns:p14="http://schemas.microsoft.com/office/powerpoint/2010/main" val="276972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50000"/>
                    <a:lumOff val="50000"/>
                  </a:schemeClr>
                </a:solidFill>
                <a:latin typeface="Arial" charset="0"/>
                <a:cs typeface="Arial" charset="0"/>
              </a:rPr>
              <a:t>NOT ANIMAL TESTED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50000"/>
                    <a:lumOff val="50000"/>
                  </a:schemeClr>
                </a:solidFill>
                <a:latin typeface="Arial" charset="0"/>
                <a:cs typeface="Arial" charset="0"/>
              </a:rPr>
              <a:t>NON-COMEDOGENIC</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50000"/>
                    <a:lumOff val="50000"/>
                  </a:schemeClr>
                </a:solidFill>
                <a:latin typeface="Arial" charset="0"/>
                <a:cs typeface="Arial" charset="0"/>
              </a:rPr>
              <a:t>100% VEGAN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50000"/>
                    <a:lumOff val="50000"/>
                  </a:schemeClr>
                </a:solidFill>
                <a:latin typeface="Arial" charset="0"/>
                <a:cs typeface="Arial" charset="0"/>
              </a:rPr>
              <a:t>PARABEN FREE</a:t>
            </a:r>
            <a:endParaRPr lang="en-US" sz="1200" dirty="0"/>
          </a:p>
        </p:txBody>
      </p:sp>
      <p:sp>
        <p:nvSpPr>
          <p:cNvPr id="4" name="Slide Number Placeholder 3"/>
          <p:cNvSpPr>
            <a:spLocks noGrp="1"/>
          </p:cNvSpPr>
          <p:nvPr>
            <p:ph type="sldNum" sz="quarter" idx="10"/>
          </p:nvPr>
        </p:nvSpPr>
        <p:spPr/>
        <p:txBody>
          <a:bodyPr/>
          <a:lstStyle/>
          <a:p>
            <a:fld id="{0946011D-5041-F143-A654-57C894F1654D}" type="slidenum">
              <a:rPr lang="en-US" smtClean="0"/>
              <a:t>23</a:t>
            </a:fld>
            <a:endParaRPr lang="en-US" dirty="0"/>
          </a:p>
        </p:txBody>
      </p:sp>
    </p:spTree>
    <p:extLst>
      <p:ext uri="{BB962C8B-B14F-4D97-AF65-F5344CB8AC3E}">
        <p14:creationId xmlns:p14="http://schemas.microsoft.com/office/powerpoint/2010/main" val="2564333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(Optional</a:t>
            </a:r>
            <a:r>
              <a:rPr lang="en-US" sz="1200" kern="1200" baseline="0" dirty="0">
                <a:solidFill>
                  <a:schemeClr val="tx1"/>
                </a:solidFill>
                <a:effectLst/>
                <a:latin typeface="+mn-lt"/>
                <a:ea typeface="+mn-ea"/>
                <a:cs typeface="+mn-cs"/>
              </a:rPr>
              <a:t> product testimony here)</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its time to have some real fun and let the products speak for themselves, with the Self-Spa treatment.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6011D-5041-F143-A654-57C894F1654D}" type="slidenum">
              <a:rPr lang="en-US" smtClean="0"/>
              <a:t>24</a:t>
            </a:fld>
            <a:endParaRPr lang="en-US" dirty="0"/>
          </a:p>
        </p:txBody>
      </p:sp>
    </p:spTree>
    <p:extLst>
      <p:ext uri="{BB962C8B-B14F-4D97-AF65-F5344CB8AC3E}">
        <p14:creationId xmlns:p14="http://schemas.microsoft.com/office/powerpoint/2010/main" val="1444136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Self-Spa Treatment is designed to guide you through a sensory experience, harnessing the synergistic properties of the line, using the Age-Defying Cell Activating System, in 3 steps. And with specific formulas to match your skin type: either Normal to Dry or Combination to Oily.</a:t>
            </a:r>
          </a:p>
          <a:p>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25</a:t>
            </a:fld>
            <a:endParaRPr lang="en-US" dirty="0"/>
          </a:p>
        </p:txBody>
      </p:sp>
    </p:spTree>
    <p:extLst>
      <p:ext uri="{BB962C8B-B14F-4D97-AF65-F5344CB8AC3E}">
        <p14:creationId xmlns:p14="http://schemas.microsoft.com/office/powerpoint/2010/main" val="1292068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Clinically tested under dermatological control in a leading European skin care clinic</a:t>
            </a:r>
          </a:p>
          <a:p>
            <a:endParaRPr lang="en-US" altLang="en-US" dirty="0"/>
          </a:p>
          <a:p>
            <a:r>
              <a:rPr lang="en-US" altLang="en-US" dirty="0"/>
              <a:t>Tested performed included;  Human clinical trials with Dermatologist supervision.</a:t>
            </a:r>
          </a:p>
          <a:p>
            <a:r>
              <a:rPr lang="en-US" altLang="en-US" dirty="0"/>
              <a:t>Over 100 participants to date. </a:t>
            </a:r>
          </a:p>
          <a:p>
            <a:r>
              <a:rPr lang="en-US" altLang="en-US" dirty="0"/>
              <a:t>Use Tests 4-Weeks of daily use</a:t>
            </a:r>
          </a:p>
          <a:p>
            <a:r>
              <a:rPr lang="en-US" altLang="en-US" dirty="0"/>
              <a:t>State of the art procedures</a:t>
            </a:r>
          </a:p>
          <a:p>
            <a:endParaRPr lang="en-US" altLang="en-US" dirty="0"/>
          </a:p>
          <a:p>
            <a:r>
              <a:rPr lang="en-US" altLang="en-US" dirty="0"/>
              <a:t>Full compliance with international regulations.</a:t>
            </a:r>
          </a:p>
        </p:txBody>
      </p:sp>
      <p:sp>
        <p:nvSpPr>
          <p:cNvPr id="4" name="Slide Number Placeholder 3"/>
          <p:cNvSpPr>
            <a:spLocks noGrp="1"/>
          </p:cNvSpPr>
          <p:nvPr>
            <p:ph type="sldNum" sz="quarter" idx="10"/>
          </p:nvPr>
        </p:nvSpPr>
        <p:spPr/>
        <p:txBody>
          <a:bodyPr/>
          <a:lstStyle/>
          <a:p>
            <a:fld id="{6C8BEA3F-0662-A14F-A443-BE640D3A32AC}" type="slidenum">
              <a:rPr lang="en-US" smtClean="0"/>
              <a:t>26</a:t>
            </a:fld>
            <a:endParaRPr lang="en-US" dirty="0"/>
          </a:p>
        </p:txBody>
      </p:sp>
    </p:spTree>
    <p:extLst>
      <p:ext uri="{BB962C8B-B14F-4D97-AF65-F5344CB8AC3E}">
        <p14:creationId xmlns:p14="http://schemas.microsoft.com/office/powerpoint/2010/main" val="179300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range of products is available to suit the skin types Normal to Dry or Combination to Oily </a:t>
            </a:r>
          </a:p>
          <a:p>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27</a:t>
            </a:fld>
            <a:endParaRPr lang="en-US" dirty="0"/>
          </a:p>
        </p:txBody>
      </p:sp>
    </p:spTree>
    <p:extLst>
      <p:ext uri="{BB962C8B-B14F-4D97-AF65-F5344CB8AC3E}">
        <p14:creationId xmlns:p14="http://schemas.microsoft.com/office/powerpoint/2010/main" val="422204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actually like to use the Gentle Makeup Remover before I start the 3-step system. It’s a “pre-step”. I love this product. Especially because its gentle and alcohol-free, yet it’s even strong enough for my waterproof mascara. </a:t>
            </a:r>
          </a:p>
          <a:p>
            <a:endParaRPr lang="en-US" dirty="0"/>
          </a:p>
          <a:p>
            <a:r>
              <a:rPr lang="en-US" dirty="0"/>
              <a:t>A 2-in-1 skin care product suitable for all skin types, even sensitive skin. Formulated to gently remove makeup while also energizing, and reinforcing the natural film of protection. </a:t>
            </a:r>
          </a:p>
          <a:p>
            <a:endParaRPr lang="en-US" dirty="0"/>
          </a:p>
          <a:p>
            <a:pPr lvl="0"/>
            <a:r>
              <a:rPr lang="en-US" dirty="0"/>
              <a:t>Soothes, decongests &amp; conditions the skin.</a:t>
            </a:r>
          </a:p>
          <a:p>
            <a:pPr lvl="0"/>
            <a:r>
              <a:rPr lang="en-US" dirty="0"/>
              <a:t>Rich in natural essential oils to create a lasting feeling of freshness. Lime and Lemon oils in synergy with Sea Fennel help gently soothe and exfoliate the skin while the oils of Papaya and Apricot kernel energize and soften the skin.</a:t>
            </a:r>
          </a:p>
          <a:p>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28</a:t>
            </a:fld>
            <a:endParaRPr lang="en-US" dirty="0"/>
          </a:p>
        </p:txBody>
      </p:sp>
    </p:spTree>
    <p:extLst>
      <p:ext uri="{BB962C8B-B14F-4D97-AF65-F5344CB8AC3E}">
        <p14:creationId xmlns:p14="http://schemas.microsoft.com/office/powerpoint/2010/main" val="829968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us who are wearing make-up,</a:t>
            </a:r>
            <a:r>
              <a:rPr lang="en-US" baseline="0" dirty="0"/>
              <a:t> we’ll start with a Pre-Step, using the Gentle Makeup Remover. </a:t>
            </a:r>
            <a:endParaRPr lang="en-US" dirty="0"/>
          </a:p>
          <a:p>
            <a:endParaRPr lang="en-US" dirty="0"/>
          </a:p>
          <a:p>
            <a:r>
              <a:rPr lang="en-US" sz="1200" kern="1200" dirty="0">
                <a:solidFill>
                  <a:schemeClr val="tx1"/>
                </a:solidFill>
                <a:effectLst/>
                <a:latin typeface="+mn-lt"/>
                <a:ea typeface="+mn-ea"/>
                <a:cs typeface="+mn-cs"/>
              </a:rPr>
              <a:t>We’re following an “I</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 YOU DO” format. So first I’ll show you a demo, and then you can do the same.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this product take we’re going to take a cotton pad or ball and saturate it. Then place the pad over one eye and hold it there for a few seconds. Begin to gently rub in a circular motion. Your eye area is one of the most delicate areas of your face, so its important to do this using soft strokes. Then Flip your cotton over for the other eye.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Continue with gentle strokes over your face and lips with the remaining solution. There is no need to rinse off this product, it actually has nourishing properties that are great for your eye lashes and skin.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you try</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your </a:t>
            </a:r>
            <a:r>
              <a:rPr lang="en-US" sz="1200" b="1" kern="1200" dirty="0">
                <a:solidFill>
                  <a:schemeClr val="tx1"/>
                </a:solidFill>
                <a:effectLst/>
                <a:latin typeface="+mn-lt"/>
                <a:ea typeface="+mn-ea"/>
                <a:cs typeface="+mn-cs"/>
              </a:rPr>
              <a:t>cotton pad or ball</a:t>
            </a:r>
            <a:r>
              <a:rPr lang="en-US" sz="1200" kern="1200" dirty="0">
                <a:solidFill>
                  <a:schemeClr val="tx1"/>
                </a:solidFill>
                <a:effectLst/>
                <a:latin typeface="+mn-lt"/>
                <a:ea typeface="+mn-ea"/>
                <a:cs typeface="+mn-cs"/>
              </a:rPr>
              <a:t> and saturate it with the solution, and then pass the bottle to the next person. Be sure to get enough so that you can use both sides of the cotton. </a:t>
            </a:r>
          </a:p>
          <a:p>
            <a:endParaRPr lang="en-US" dirty="0"/>
          </a:p>
        </p:txBody>
      </p:sp>
      <p:sp>
        <p:nvSpPr>
          <p:cNvPr id="4" name="Slide Number Placeholder 3"/>
          <p:cNvSpPr>
            <a:spLocks noGrp="1"/>
          </p:cNvSpPr>
          <p:nvPr>
            <p:ph type="sldNum" sz="quarter" idx="10"/>
          </p:nvPr>
        </p:nvSpPr>
        <p:spPr/>
        <p:txBody>
          <a:bodyPr/>
          <a:lstStyle/>
          <a:p>
            <a:fld id="{62A27E6A-0174-F749-96FF-F054BCECD366}" type="slidenum">
              <a:rPr lang="en-US" smtClean="0"/>
              <a:t>29</a:t>
            </a:fld>
            <a:endParaRPr lang="en-US" dirty="0"/>
          </a:p>
        </p:txBody>
      </p:sp>
    </p:spTree>
    <p:extLst>
      <p:ext uri="{BB962C8B-B14F-4D97-AF65-F5344CB8AC3E}">
        <p14:creationId xmlns:p14="http://schemas.microsoft.com/office/powerpoint/2010/main" val="101214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most of us, when we think about healthy lifestyle we automatically think of things like diet, supplementation and exercise. Skin care usually doesn’t make it on that list. But maybe it should. Did you know that the skin is actually the largest organ of the human body? </a:t>
            </a:r>
          </a:p>
          <a:p>
            <a:r>
              <a:rPr lang="en-US" sz="1200" kern="1200" dirty="0">
                <a:solidFill>
                  <a:schemeClr val="tx1"/>
                </a:solidFill>
                <a:effectLst/>
                <a:latin typeface="+mn-lt"/>
                <a:ea typeface="+mn-ea"/>
                <a:cs typeface="+mn-cs"/>
              </a:rPr>
              <a:t>It’s actively refreshing and renewing itself and what you put on your skin can enter your body. Both the good and the bad. We actually shed 30,000 to 40,000 skin cells every day. That means the skin you see now wont be there in about a month. It’s replaced.  </a:t>
            </a:r>
          </a:p>
          <a:p>
            <a:r>
              <a:rPr lang="en-US" sz="1200" kern="1200" dirty="0">
                <a:solidFill>
                  <a:schemeClr val="tx1"/>
                </a:solidFill>
                <a:effectLst/>
                <a:latin typeface="+mn-lt"/>
                <a:ea typeface="+mn-ea"/>
                <a:cs typeface="+mn-cs"/>
              </a:rPr>
              <a:t>That’s why skin care is so important, and why a holistic approach to healthy lifestyle also needs to address our skin care needs. </a:t>
            </a:r>
          </a:p>
        </p:txBody>
      </p:sp>
      <p:sp>
        <p:nvSpPr>
          <p:cNvPr id="4" name="Slide Number Placeholder 3"/>
          <p:cNvSpPr>
            <a:spLocks noGrp="1"/>
          </p:cNvSpPr>
          <p:nvPr>
            <p:ph type="sldNum" sz="quarter" idx="10"/>
          </p:nvPr>
        </p:nvSpPr>
        <p:spPr/>
        <p:txBody>
          <a:bodyPr/>
          <a:lstStyle/>
          <a:p>
            <a:fld id="{0946011D-5041-F143-A654-57C894F1654D}" type="slidenum">
              <a:rPr lang="en-US" smtClean="0"/>
              <a:t>3</a:t>
            </a:fld>
            <a:endParaRPr lang="en-US" dirty="0"/>
          </a:p>
        </p:txBody>
      </p:sp>
    </p:spTree>
    <p:extLst>
      <p:ext uri="{BB962C8B-B14F-4D97-AF65-F5344CB8AC3E}">
        <p14:creationId xmlns:p14="http://schemas.microsoft.com/office/powerpoint/2010/main" val="1419456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3 step Age-Defying Cell Activating System begins with one of the most important factors affecting skin surface pH, skin cleansing.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Step 1 is designed to Cleanse &amp; Detoxify</a:t>
            </a:r>
            <a:endParaRPr lang="en-US" dirty="0"/>
          </a:p>
          <a:p>
            <a:endParaRPr lang="en-US" dirty="0"/>
          </a:p>
          <a:p>
            <a:r>
              <a:rPr lang="en-US" dirty="0"/>
              <a:t>There are two products</a:t>
            </a:r>
            <a:r>
              <a:rPr lang="en-US" baseline="0" dirty="0"/>
              <a:t> to choose from for your skin type, </a:t>
            </a:r>
            <a:r>
              <a:rPr lang="en-US" dirty="0"/>
              <a:t>Cleansing Gel and Cleansing Milk. </a:t>
            </a:r>
          </a:p>
          <a:p>
            <a:endParaRPr lang="en-US" dirty="0"/>
          </a:p>
          <a:p>
            <a:r>
              <a:rPr lang="en-US" dirty="0"/>
              <a:t>Both of</a:t>
            </a:r>
            <a:r>
              <a:rPr lang="en-US" baseline="0" dirty="0"/>
              <a:t> them </a:t>
            </a:r>
            <a:r>
              <a:rPr lang="en-US" dirty="0"/>
              <a:t>are formulated with gently acting ingredients which naturally cleanse the skin surface and remove dead skin cells without dehydrating the skin. The range of botanicals ingredients work in synergy in a non–abrasive manner to preserve the integrity of the skin outer layer and pH. </a:t>
            </a:r>
          </a:p>
          <a:p>
            <a:endParaRPr lang="en-US" dirty="0"/>
          </a:p>
          <a:p>
            <a:r>
              <a:rPr lang="en-US" dirty="0"/>
              <a:t>Cleansing Milk for Normal to</a:t>
            </a:r>
            <a:r>
              <a:rPr lang="en-US" baseline="0" dirty="0"/>
              <a:t> Dry skin.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Cleansing Gel</a:t>
            </a:r>
            <a:r>
              <a:rPr lang="en-US" baseline="0" dirty="0"/>
              <a:t> </a:t>
            </a:r>
            <a:r>
              <a:rPr lang="en-US" dirty="0"/>
              <a:t>for Combination to Oily</a:t>
            </a:r>
            <a:r>
              <a:rPr lang="en-US" baseline="0" dirty="0"/>
              <a:t> skin </a:t>
            </a:r>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30</a:t>
            </a:fld>
            <a:endParaRPr lang="en-US" dirty="0"/>
          </a:p>
        </p:txBody>
      </p:sp>
    </p:spTree>
    <p:extLst>
      <p:ext uri="{BB962C8B-B14F-4D97-AF65-F5344CB8AC3E}">
        <p14:creationId xmlns:p14="http://schemas.microsoft.com/office/powerpoint/2010/main" val="229466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CLEANSING MILK</a:t>
            </a:r>
          </a:p>
          <a:p>
            <a:r>
              <a:rPr lang="en-US" sz="1200" kern="1200" dirty="0">
                <a:solidFill>
                  <a:schemeClr val="tx1"/>
                </a:solidFill>
                <a:effectLst/>
                <a:latin typeface="+mn-lt"/>
                <a:ea typeface="+mn-ea"/>
                <a:cs typeface="+mn-cs"/>
              </a:rPr>
              <a:t>With Chamomile flower water to soothe the skin. Enriched with protective brown seaweed extracts and peptides to protect and reinforce the skin’s natural barrier. As well as nourishing and skin comforting essential oils, including sweet almond and English lavender, to hydrate the skin. A single application was found to increase skin hydration after 30 minutes and up to 4 hours after use. Nutriance Cleansing Milk cleanses perfectly and smoothly, leaving the skin soft and hydrated.</a:t>
            </a:r>
          </a:p>
        </p:txBody>
      </p:sp>
      <p:sp>
        <p:nvSpPr>
          <p:cNvPr id="4" name="Slide Number Placeholder 3"/>
          <p:cNvSpPr>
            <a:spLocks noGrp="1"/>
          </p:cNvSpPr>
          <p:nvPr>
            <p:ph type="sldNum" sz="quarter" idx="10"/>
          </p:nvPr>
        </p:nvSpPr>
        <p:spPr/>
        <p:txBody>
          <a:bodyPr/>
          <a:lstStyle/>
          <a:p>
            <a:fld id="{6C8BEA3F-0662-A14F-A443-BE640D3A32AC}" type="slidenum">
              <a:rPr lang="en-US" smtClean="0"/>
              <a:t>31</a:t>
            </a:fld>
            <a:endParaRPr lang="en-US" dirty="0"/>
          </a:p>
        </p:txBody>
      </p:sp>
    </p:spTree>
    <p:extLst>
      <p:ext uri="{BB962C8B-B14F-4D97-AF65-F5344CB8AC3E}">
        <p14:creationId xmlns:p14="http://schemas.microsoft.com/office/powerpoint/2010/main" val="1086310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CLEANSING GEL</a:t>
            </a:r>
          </a:p>
          <a:p>
            <a:r>
              <a:rPr lang="en-US" sz="1200" kern="1200" dirty="0">
                <a:solidFill>
                  <a:schemeClr val="tx1"/>
                </a:solidFill>
                <a:effectLst/>
                <a:latin typeface="+mn-lt"/>
                <a:ea typeface="+mn-ea"/>
                <a:cs typeface="+mn-cs"/>
              </a:rPr>
              <a:t>Its unique isotonic formula delivers a high concentration of pure seawater with a rich natural diversity of minerals and trace elements to the epidermis to revitalize the cells. Pistacia leaf extract helps clear blocked pores through a natural decongestant. Red seaweed extract and peptides rich in essential amino acids, reinforce the skin’s natural barrier. Nutriance Cleansing Gel leaves the skin revitalized and rebalanced with a healthy glow.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Pistacia lentiscus </a:t>
            </a:r>
            <a:r>
              <a:rPr lang="en-US" sz="1200" kern="1200" dirty="0">
                <a:solidFill>
                  <a:schemeClr val="tx1"/>
                </a:solidFill>
                <a:effectLst/>
                <a:latin typeface="+mn-lt"/>
                <a:ea typeface="+mn-ea"/>
                <a:cs typeface="+mn-cs"/>
              </a:rPr>
              <a:t>leaf extract renowned for its skin purification qualities.</a:t>
            </a:r>
          </a:p>
          <a:p>
            <a:r>
              <a:rPr lang="en-US" sz="1200" kern="1200" dirty="0">
                <a:solidFill>
                  <a:schemeClr val="tx1"/>
                </a:solidFill>
                <a:effectLst/>
                <a:latin typeface="+mn-lt"/>
                <a:ea typeface="+mn-ea"/>
                <a:cs typeface="+mn-cs"/>
              </a:rPr>
              <a:t>• Hydrolyzed wheat proteins (wheat peptides) rich in essential amino acids which reinforces the skin’s natural barrier, nourishing, softening and soothing the skin.</a:t>
            </a:r>
          </a:p>
          <a:p>
            <a:r>
              <a:rPr lang="en-US" sz="1200" kern="1200" dirty="0">
                <a:solidFill>
                  <a:schemeClr val="tx1"/>
                </a:solidFill>
                <a:effectLst/>
                <a:latin typeface="+mn-lt"/>
                <a:ea typeface="+mn-ea"/>
                <a:cs typeface="+mn-cs"/>
              </a:rPr>
              <a:t>• With red seaweed extract which reinforces the skin’s natural barrier.</a:t>
            </a:r>
          </a:p>
          <a:p>
            <a:r>
              <a:rPr lang="en-US" sz="1200" kern="1200" dirty="0">
                <a:solidFill>
                  <a:schemeClr val="tx1"/>
                </a:solidFill>
                <a:effectLst/>
                <a:latin typeface="+mn-lt"/>
                <a:ea typeface="+mn-ea"/>
                <a:cs typeface="+mn-cs"/>
              </a:rPr>
              <a:t>• Dermatologically tested and found to be non-irritating.</a:t>
            </a:r>
          </a:p>
        </p:txBody>
      </p:sp>
      <p:sp>
        <p:nvSpPr>
          <p:cNvPr id="4" name="Slide Number Placeholder 3"/>
          <p:cNvSpPr>
            <a:spLocks noGrp="1"/>
          </p:cNvSpPr>
          <p:nvPr>
            <p:ph type="sldNum" sz="quarter" idx="10"/>
          </p:nvPr>
        </p:nvSpPr>
        <p:spPr/>
        <p:txBody>
          <a:bodyPr/>
          <a:lstStyle/>
          <a:p>
            <a:fld id="{6C8BEA3F-0662-A14F-A443-BE640D3A32AC}" type="slidenum">
              <a:rPr lang="en-US" smtClean="0"/>
              <a:t>32</a:t>
            </a:fld>
            <a:endParaRPr lang="en-US" dirty="0"/>
          </a:p>
        </p:txBody>
      </p:sp>
    </p:spTree>
    <p:extLst>
      <p:ext uri="{BB962C8B-B14F-4D97-AF65-F5344CB8AC3E}">
        <p14:creationId xmlns:p14="http://schemas.microsoft.com/office/powerpoint/2010/main" val="304239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this product</a:t>
            </a:r>
            <a:r>
              <a:rPr lang="en-US" sz="1200" kern="1200" dirty="0">
                <a:solidFill>
                  <a:schemeClr val="tx1"/>
                </a:solidFill>
                <a:effectLst/>
                <a:latin typeface="+mn-lt"/>
                <a:ea typeface="+mn-ea"/>
                <a:cs typeface="+mn-cs"/>
              </a:rPr>
              <a:t> we’re going to take a new </a:t>
            </a:r>
            <a:r>
              <a:rPr lang="en-US" sz="1200" b="1" kern="1200" dirty="0">
                <a:solidFill>
                  <a:schemeClr val="tx1"/>
                </a:solidFill>
                <a:effectLst/>
                <a:latin typeface="+mn-lt"/>
                <a:ea typeface="+mn-ea"/>
                <a:cs typeface="+mn-cs"/>
              </a:rPr>
              <a:t>cotton </a:t>
            </a:r>
            <a:r>
              <a:rPr lang="en-US" sz="1200" kern="1200" dirty="0">
                <a:solidFill>
                  <a:schemeClr val="tx1"/>
                </a:solidFill>
                <a:effectLst/>
                <a:latin typeface="+mn-lt"/>
                <a:ea typeface="+mn-ea"/>
                <a:cs typeface="+mn-cs"/>
              </a:rPr>
              <a:t>and saturate it. We apply the cleanser using gentle strokes, in a circular motion. Big circles on the cheeks and forehead, and smaller ones around the nose, really getting into those nooks and crannies. As you massage it into your face, the detoxifying action is removing dead skin cells and impurities.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you’ve cleansed your entire face, set your cotton aside, and now using the wet wash cloth at your station, gently blot your face. Don’t worry about excess product because the next step will take care of the rest. </a:t>
            </a:r>
          </a:p>
          <a:p>
            <a:endParaRPr lang="en-US" dirty="0"/>
          </a:p>
          <a:p>
            <a:r>
              <a:rPr lang="en-US" dirty="0"/>
              <a:t>Now</a:t>
            </a:r>
            <a:r>
              <a:rPr lang="en-US" baseline="0" dirty="0"/>
              <a:t> you try</a:t>
            </a:r>
            <a:r>
              <a:rPr lang="mr-IN" baseline="0" dirty="0"/>
              <a: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your </a:t>
            </a:r>
            <a:r>
              <a:rPr lang="en-US" sz="1200" b="1" kern="1200" dirty="0">
                <a:solidFill>
                  <a:schemeClr val="tx1"/>
                </a:solidFill>
                <a:effectLst/>
                <a:latin typeface="+mn-lt"/>
                <a:ea typeface="+mn-ea"/>
                <a:cs typeface="+mn-cs"/>
              </a:rPr>
              <a:t>cotton pad or ball</a:t>
            </a:r>
            <a:r>
              <a:rPr lang="en-US" sz="1200" kern="1200" dirty="0">
                <a:solidFill>
                  <a:schemeClr val="tx1"/>
                </a:solidFill>
                <a:effectLst/>
                <a:latin typeface="+mn-lt"/>
                <a:ea typeface="+mn-ea"/>
                <a:cs typeface="+mn-cs"/>
              </a:rPr>
              <a:t> and saturate it with your cleanser of choice, and then pass the bottle to the next person. Be sure to get enough so that you can use both sides of the cotton, over your entire face. </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33</a:t>
            </a:fld>
            <a:endParaRPr lang="en-US" dirty="0"/>
          </a:p>
        </p:txBody>
      </p:sp>
    </p:spTree>
    <p:extLst>
      <p:ext uri="{BB962C8B-B14F-4D97-AF65-F5344CB8AC3E}">
        <p14:creationId xmlns:p14="http://schemas.microsoft.com/office/powerpoint/2010/main" val="475129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b="1" dirty="0"/>
              <a:t>Step 2: </a:t>
            </a:r>
            <a:r>
              <a:rPr lang="en-US" sz="1200" b="1" kern="1200" dirty="0">
                <a:solidFill>
                  <a:schemeClr val="tx1"/>
                </a:solidFill>
                <a:effectLst/>
                <a:latin typeface="+mn-lt"/>
                <a:ea typeface="+mn-ea"/>
                <a:cs typeface="+mn-cs"/>
              </a:rPr>
              <a:t>Step 2 is designed to Balance and Invigorate. </a:t>
            </a:r>
            <a:endParaRPr lang="en-US" b="1" dirty="0"/>
          </a:p>
          <a:p>
            <a:pPr defTabSz="931774">
              <a:defRPr/>
            </a:pPr>
            <a:r>
              <a:rPr lang="en-US" b="1" dirty="0"/>
              <a:t>Restore normal pH and refine pores, texture &amp; tone</a:t>
            </a:r>
          </a:p>
          <a:p>
            <a:pPr defTabSz="931774">
              <a:defRPr/>
            </a:pPr>
            <a:endParaRPr lang="en-US" b="1" dirty="0"/>
          </a:p>
          <a:p>
            <a:pPr defTabSz="931774">
              <a:defRPr/>
            </a:pPr>
            <a:r>
              <a:rPr lang="en-US" b="1" dirty="0"/>
              <a:t>Balancing Tonic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pH balanced and gentle enough for all skin types, with a clinically proven hydration effect lasting up to 4 hours. Organic Cornflower botanical water soothes and softens the skin. Ginseng and Ginkgo biloba plant extracts moisturize and invigorate the skin, and brown seaweed extract rich in iodine and magnesium mineralizes and balances the skin. Nutriance Balancing Tonic is light and refreshing. </a:t>
            </a:r>
          </a:p>
          <a:p>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34</a:t>
            </a:fld>
            <a:endParaRPr lang="en-US" dirty="0"/>
          </a:p>
        </p:txBody>
      </p:sp>
    </p:spTree>
    <p:extLst>
      <p:ext uri="{BB962C8B-B14F-4D97-AF65-F5344CB8AC3E}">
        <p14:creationId xmlns:p14="http://schemas.microsoft.com/office/powerpoint/2010/main" val="842256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find this product to be really light and refreshing. I especially love using it in the morning for its invigorating properties.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start by saturating a new cotton with the tonic. Apply it using gentle strokes. Start from top at the center of your forehead and glide outwards. Then we’ll move down to the middle of the face, from the nose, gliding outwards in either direction. And finally we’ll make our way down to the chin, gliding outwards in either direction and going back to any spots you may have missed or need extra attention. </a:t>
            </a:r>
          </a:p>
          <a:p>
            <a:endParaRPr lang="en-US" dirty="0"/>
          </a:p>
          <a:p>
            <a:r>
              <a:rPr lang="en-US" dirty="0"/>
              <a:t>Now</a:t>
            </a:r>
            <a:r>
              <a:rPr lang="en-US" baseline="0" dirty="0"/>
              <a:t> you try</a:t>
            </a:r>
            <a:r>
              <a:rPr lang="mr-IN" baseline="0" dirty="0"/>
              <a: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your </a:t>
            </a:r>
            <a:r>
              <a:rPr lang="en-US" sz="1200" b="1" kern="1200" dirty="0">
                <a:solidFill>
                  <a:schemeClr val="tx1"/>
                </a:solidFill>
                <a:effectLst/>
                <a:latin typeface="+mn-lt"/>
                <a:ea typeface="+mn-ea"/>
                <a:cs typeface="+mn-cs"/>
              </a:rPr>
              <a:t>cotton pad or ball</a:t>
            </a:r>
            <a:r>
              <a:rPr lang="en-US" sz="1200" kern="1200" dirty="0">
                <a:solidFill>
                  <a:schemeClr val="tx1"/>
                </a:solidFill>
                <a:effectLst/>
                <a:latin typeface="+mn-lt"/>
                <a:ea typeface="+mn-ea"/>
                <a:cs typeface="+mn-cs"/>
              </a:rPr>
              <a:t> and saturate it with Tonic, and then pass it the bottle to the next person. Be sure to get enough so that you can use both sides of the cotton, over your entire face. </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35</a:t>
            </a:fld>
            <a:endParaRPr lang="en-US" dirty="0"/>
          </a:p>
        </p:txBody>
      </p:sp>
    </p:spTree>
    <p:extLst>
      <p:ext uri="{BB962C8B-B14F-4D97-AF65-F5344CB8AC3E}">
        <p14:creationId xmlns:p14="http://schemas.microsoft.com/office/powerpoint/2010/main" val="296237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Step 3 is designed to activate and nourish.</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US" b="1" dirty="0"/>
          </a:p>
          <a:p>
            <a:r>
              <a:rPr lang="en-US" b="1" dirty="0"/>
              <a:t>In</a:t>
            </a:r>
            <a:r>
              <a:rPr lang="en-US" b="1" baseline="0" dirty="0"/>
              <a:t> this step you’ll r</a:t>
            </a:r>
            <a:r>
              <a:rPr lang="en-US" b="1" dirty="0"/>
              <a:t>evitalize stressed skin, reinforce natural defenses against aging, and renew cells to visibly restore skin’s youthful look</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start with </a:t>
            </a:r>
            <a:r>
              <a:rPr lang="en-US" sz="1200" b="1" kern="1200" dirty="0">
                <a:solidFill>
                  <a:schemeClr val="tx1"/>
                </a:solidFill>
                <a:effectLst/>
                <a:latin typeface="+mn-lt"/>
                <a:ea typeface="+mn-ea"/>
                <a:cs typeface="+mn-cs"/>
              </a:rPr>
              <a:t>Part A</a:t>
            </a:r>
            <a:r>
              <a:rPr lang="en-US" sz="1200" kern="1200" dirty="0">
                <a:solidFill>
                  <a:schemeClr val="tx1"/>
                </a:solidFill>
                <a:effectLst/>
                <a:latin typeface="+mn-lt"/>
                <a:ea typeface="+mn-ea"/>
                <a:cs typeface="+mn-cs"/>
              </a:rPr>
              <a:t>, which features serums designed to penetrate the skin and deliver nutrients to activate your cells. </a:t>
            </a:r>
          </a:p>
          <a:p>
            <a:endParaRPr lang="en-US" dirty="0"/>
          </a:p>
          <a:p>
            <a:r>
              <a:rPr lang="en-US" dirty="0"/>
              <a:t>Combination to Oily -</a:t>
            </a:r>
            <a:r>
              <a:rPr lang="en-US" baseline="0" dirty="0"/>
              <a:t> </a:t>
            </a:r>
            <a:r>
              <a:rPr lang="en-US" dirty="0"/>
              <a:t>Hydrating serum</a:t>
            </a:r>
          </a:p>
          <a:p>
            <a:r>
              <a:rPr lang="en-US" dirty="0"/>
              <a:t>Normal to dry - Ultra hydrating serum</a:t>
            </a:r>
          </a:p>
        </p:txBody>
      </p:sp>
      <p:sp>
        <p:nvSpPr>
          <p:cNvPr id="4" name="Slide Number Placeholder 3"/>
          <p:cNvSpPr>
            <a:spLocks noGrp="1"/>
          </p:cNvSpPr>
          <p:nvPr>
            <p:ph type="sldNum" sz="quarter" idx="10"/>
          </p:nvPr>
        </p:nvSpPr>
        <p:spPr/>
        <p:txBody>
          <a:bodyPr/>
          <a:lstStyle/>
          <a:p>
            <a:fld id="{6C8BEA3F-0662-A14F-A443-BE640D3A32AC}" type="slidenum">
              <a:rPr lang="en-US" smtClean="0"/>
              <a:t>36</a:t>
            </a:fld>
            <a:endParaRPr lang="en-US" dirty="0"/>
          </a:p>
        </p:txBody>
      </p:sp>
    </p:spTree>
    <p:extLst>
      <p:ext uri="{BB962C8B-B14F-4D97-AF65-F5344CB8AC3E}">
        <p14:creationId xmlns:p14="http://schemas.microsoft.com/office/powerpoint/2010/main" val="726418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Ultra Hydrating Serum</a:t>
            </a:r>
          </a:p>
          <a:p>
            <a:r>
              <a:rPr lang="en-US" sz="1200" kern="1200" dirty="0">
                <a:solidFill>
                  <a:schemeClr val="tx1"/>
                </a:solidFill>
                <a:effectLst/>
                <a:latin typeface="+mn-lt"/>
                <a:ea typeface="+mn-ea"/>
                <a:cs typeface="+mn-cs"/>
              </a:rPr>
              <a:t>Essential oils from Avocado, Almond, Apricot, </a:t>
            </a:r>
            <a:r>
              <a:rPr lang="en-US" sz="1200" kern="1200" dirty="0" err="1">
                <a:solidFill>
                  <a:schemeClr val="tx1"/>
                </a:solidFill>
                <a:effectLst/>
                <a:latin typeface="+mn-lt"/>
                <a:ea typeface="+mn-ea"/>
                <a:cs typeface="+mn-cs"/>
              </a:rPr>
              <a:t>Tamanu</a:t>
            </a:r>
            <a:r>
              <a:rPr lang="en-US" sz="1200" kern="1200" dirty="0">
                <a:solidFill>
                  <a:schemeClr val="tx1"/>
                </a:solidFill>
                <a:effectLst/>
                <a:latin typeface="+mn-lt"/>
                <a:ea typeface="+mn-ea"/>
                <a:cs typeface="+mn-cs"/>
              </a:rPr>
              <a:t> and Jojoba provide vitamins and essential fatty acids to nourish the skin. Hyaluronic acid, a powerful moisturizing agent, works in synergy with botanical extracts to plump the skin. Beta glucans from seaweed help strengthen the skin’s natural film of protection. A single application of Nutriance Ultra Hydrating Serum was clinically proven to dramatically boost skin hydration, an effect which lasted beyond 8 hours. Nutriance Ultra Hydrating Serum energizes and conditions the cells, preparing them for further nourishment.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Nourishes – Essential oils from Avocado, Almond, Apricot, </a:t>
            </a:r>
            <a:r>
              <a:rPr lang="en-US" sz="1200" kern="1200" dirty="0" err="1">
                <a:solidFill>
                  <a:schemeClr val="tx1"/>
                </a:solidFill>
                <a:effectLst/>
                <a:latin typeface="+mn-lt"/>
                <a:ea typeface="+mn-ea"/>
                <a:cs typeface="+mn-cs"/>
              </a:rPr>
              <a:t>Tamanu</a:t>
            </a:r>
            <a:r>
              <a:rPr lang="en-US" sz="1200" kern="1200" dirty="0">
                <a:solidFill>
                  <a:schemeClr val="tx1"/>
                </a:solidFill>
                <a:effectLst/>
                <a:latin typeface="+mn-lt"/>
                <a:ea typeface="+mn-ea"/>
                <a:cs typeface="+mn-cs"/>
              </a:rPr>
              <a:t> and Jojoba provide vitamins and essential fatty acids to nourish the skin. </a:t>
            </a:r>
          </a:p>
          <a:p>
            <a:r>
              <a:rPr lang="en-US" sz="1200" kern="1200" dirty="0">
                <a:solidFill>
                  <a:schemeClr val="tx1"/>
                </a:solidFill>
                <a:effectLst/>
                <a:latin typeface="+mn-lt"/>
                <a:ea typeface="+mn-ea"/>
                <a:cs typeface="+mn-cs"/>
              </a:rPr>
              <a:t>• Plumps - Hyaluronic acid, a powerful moisturizing agent, works in synergy with botanical extracts to plump and smooth the skin.</a:t>
            </a:r>
          </a:p>
          <a:p>
            <a:r>
              <a:rPr lang="en-US" sz="1200" kern="1200" dirty="0">
                <a:solidFill>
                  <a:schemeClr val="tx1"/>
                </a:solidFill>
                <a:effectLst/>
                <a:latin typeface="+mn-lt"/>
                <a:ea typeface="+mn-ea"/>
                <a:cs typeface="+mn-cs"/>
              </a:rPr>
              <a:t>• Protects and Strengthens – With marine botanicals – Sea Fennel extract rich in polyphenols and essential oils and brown seaweed beta glucans to protect and reinforce the skin defenses.</a:t>
            </a:r>
          </a:p>
          <a:p>
            <a:r>
              <a:rPr lang="en-US" sz="1200" kern="1200" dirty="0">
                <a:solidFill>
                  <a:schemeClr val="tx1"/>
                </a:solidFill>
                <a:effectLst/>
                <a:latin typeface="+mn-lt"/>
                <a:ea typeface="+mn-ea"/>
                <a:cs typeface="+mn-cs"/>
              </a:rPr>
              <a:t>• Clinically proven for visibly more moisturized and more radiant skin.</a:t>
            </a:r>
          </a:p>
        </p:txBody>
      </p:sp>
      <p:sp>
        <p:nvSpPr>
          <p:cNvPr id="4" name="Slide Number Placeholder 3"/>
          <p:cNvSpPr>
            <a:spLocks noGrp="1"/>
          </p:cNvSpPr>
          <p:nvPr>
            <p:ph type="sldNum" sz="quarter" idx="10"/>
          </p:nvPr>
        </p:nvSpPr>
        <p:spPr/>
        <p:txBody>
          <a:bodyPr/>
          <a:lstStyle/>
          <a:p>
            <a:fld id="{6C8BEA3F-0662-A14F-A443-BE640D3A32AC}" type="slidenum">
              <a:rPr lang="en-US" smtClean="0"/>
              <a:t>37</a:t>
            </a:fld>
            <a:endParaRPr lang="en-US"/>
          </a:p>
        </p:txBody>
      </p:sp>
    </p:spTree>
    <p:extLst>
      <p:ext uri="{BB962C8B-B14F-4D97-AF65-F5344CB8AC3E}">
        <p14:creationId xmlns:p14="http://schemas.microsoft.com/office/powerpoint/2010/main" val="501203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Nutriance Organic Hydrating Serum</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rich in marine botanicals formulated in a base containing the patented and pure Molène seawater. </a:t>
            </a:r>
          </a:p>
          <a:p>
            <a:r>
              <a:rPr lang="en-US" sz="1200" kern="1200" dirty="0">
                <a:solidFill>
                  <a:schemeClr val="tx1"/>
                </a:solidFill>
                <a:effectLst/>
                <a:latin typeface="+mn-lt"/>
                <a:ea typeface="+mn-ea"/>
                <a:cs typeface="+mn-cs"/>
              </a:rPr>
              <a:t>Exclusive Wrinkle-Fighting Complex from marine </a:t>
            </a:r>
            <a:r>
              <a:rPr lang="en-US" sz="1200" kern="1200" dirty="0" err="1">
                <a:solidFill>
                  <a:schemeClr val="tx1"/>
                </a:solidFill>
                <a:effectLst/>
                <a:latin typeface="+mn-lt"/>
                <a:ea typeface="+mn-ea"/>
                <a:cs typeface="+mn-cs"/>
              </a:rPr>
              <a:t>pentasaccharides</a:t>
            </a:r>
            <a:r>
              <a:rPr lang="en-US" sz="1200" kern="1200" dirty="0">
                <a:solidFill>
                  <a:schemeClr val="tx1"/>
                </a:solidFill>
                <a:effectLst/>
                <a:latin typeface="+mn-lt"/>
                <a:ea typeface="+mn-ea"/>
                <a:cs typeface="+mn-cs"/>
              </a:rPr>
              <a:t> from green seaweed and the galactomannan from the Andean tree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Sea fennel extract, rich in natural essential oils, and Patented anti-inflammatory </a:t>
            </a:r>
            <a:r>
              <a:rPr lang="en-US" sz="1200" kern="1200" dirty="0" err="1">
                <a:solidFill>
                  <a:schemeClr val="tx1"/>
                </a:solidFill>
                <a:effectLst/>
                <a:latin typeface="+mn-lt"/>
                <a:ea typeface="+mn-ea"/>
                <a:cs typeface="+mn-cs"/>
              </a:rPr>
              <a:t>cucurbita</a:t>
            </a:r>
            <a:r>
              <a:rPr lang="en-US" sz="1200" kern="1200" dirty="0">
                <a:solidFill>
                  <a:schemeClr val="tx1"/>
                </a:solidFill>
                <a:effectLst/>
                <a:latin typeface="+mn-lt"/>
                <a:ea typeface="+mn-ea"/>
                <a:cs typeface="+mn-cs"/>
              </a:rPr>
              <a:t> pepo, pumpkin seed extract, soothes redness and alleviates stressed skin. Red seaweeds provide suppleness, brings radiance to the skin. The Hydrating Serum helps alleviate and rebalance stressed skin, creating a lasting feeling of freshness, and preparing it for further nourishment.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controlled trial, 100% of subjects reported that their skin felt more moisturized after just 1-week of daily applications with each of these exclusive creams.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Contains Sea Fennel extract, rich in natural essential oils. Soothes redness and create a lasting feeling of freshness.</a:t>
            </a:r>
          </a:p>
          <a:p>
            <a:r>
              <a:rPr lang="en-US" sz="1200" kern="1200" dirty="0">
                <a:solidFill>
                  <a:schemeClr val="tx1"/>
                </a:solidFill>
                <a:effectLst/>
                <a:latin typeface="+mn-lt"/>
                <a:ea typeface="+mn-ea"/>
                <a:cs typeface="+mn-cs"/>
              </a:rPr>
              <a:t>• With the Wrinkle-Fighting Complex of marine </a:t>
            </a:r>
            <a:r>
              <a:rPr lang="en-US" sz="1200" kern="1200" dirty="0" err="1">
                <a:solidFill>
                  <a:schemeClr val="tx1"/>
                </a:solidFill>
                <a:effectLst/>
                <a:latin typeface="+mn-lt"/>
                <a:ea typeface="+mn-ea"/>
                <a:cs typeface="+mn-cs"/>
              </a:rPr>
              <a:t>pentasaccharides</a:t>
            </a:r>
            <a:r>
              <a:rPr lang="en-US" sz="1200" kern="1200" dirty="0">
                <a:solidFill>
                  <a:schemeClr val="tx1"/>
                </a:solidFill>
                <a:effectLst/>
                <a:latin typeface="+mn-lt"/>
                <a:ea typeface="+mn-ea"/>
                <a:cs typeface="+mn-cs"/>
              </a:rPr>
              <a:t> (MPS) from green seaweed and galactomannan from the Tara tree, native </a:t>
            </a:r>
            <a:r>
              <a:rPr lang="en-US" sz="1200" kern="1200" dirty="0" err="1">
                <a:solidFill>
                  <a:schemeClr val="tx1"/>
                </a:solidFill>
                <a:effectLst/>
                <a:latin typeface="+mn-lt"/>
                <a:ea typeface="+mn-ea"/>
                <a:cs typeface="+mn-cs"/>
              </a:rPr>
              <a:t>tothe</a:t>
            </a:r>
            <a:r>
              <a:rPr lang="en-US" sz="1200" kern="1200" dirty="0">
                <a:solidFill>
                  <a:schemeClr val="tx1"/>
                </a:solidFill>
                <a:effectLst/>
                <a:latin typeface="+mn-lt"/>
                <a:ea typeface="+mn-ea"/>
                <a:cs typeface="+mn-cs"/>
              </a:rPr>
              <a:t> Andes. </a:t>
            </a:r>
          </a:p>
          <a:p>
            <a:r>
              <a:rPr lang="en-US" sz="1200" kern="1200" dirty="0">
                <a:solidFill>
                  <a:schemeClr val="tx1"/>
                </a:solidFill>
                <a:effectLst/>
                <a:latin typeface="+mn-lt"/>
                <a:ea typeface="+mn-ea"/>
                <a:cs typeface="+mn-cs"/>
              </a:rPr>
              <a:t>• With red seaweeds to provide suppleness to the skin, to alleviate any redness and bring radiance to the skin.</a:t>
            </a:r>
          </a:p>
          <a:p>
            <a:r>
              <a:rPr lang="en-US" sz="1200" kern="1200" dirty="0">
                <a:solidFill>
                  <a:schemeClr val="tx1"/>
                </a:solidFill>
                <a:effectLst/>
                <a:latin typeface="+mn-lt"/>
                <a:ea typeface="+mn-ea"/>
                <a:cs typeface="+mn-cs"/>
              </a:rPr>
              <a:t>• Clinically proven for a long-lasting soothing effect and visibly more moisturized skin.</a:t>
            </a:r>
          </a:p>
        </p:txBody>
      </p:sp>
      <p:sp>
        <p:nvSpPr>
          <p:cNvPr id="4" name="Slide Number Placeholder 3"/>
          <p:cNvSpPr>
            <a:spLocks noGrp="1"/>
          </p:cNvSpPr>
          <p:nvPr>
            <p:ph type="sldNum" sz="quarter" idx="10"/>
          </p:nvPr>
        </p:nvSpPr>
        <p:spPr/>
        <p:txBody>
          <a:bodyPr/>
          <a:lstStyle/>
          <a:p>
            <a:fld id="{6C8BEA3F-0662-A14F-A443-BE640D3A32AC}" type="slidenum">
              <a:rPr lang="en-US" smtClean="0"/>
              <a:t>38</a:t>
            </a:fld>
            <a:endParaRPr lang="en-US"/>
          </a:p>
        </p:txBody>
      </p:sp>
    </p:spTree>
    <p:extLst>
      <p:ext uri="{BB962C8B-B14F-4D97-AF65-F5344CB8AC3E}">
        <p14:creationId xmlns:p14="http://schemas.microsoft.com/office/powerpoint/2010/main" val="3748102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time we’ll be using our hands. Pump the product into the palm of one hand, and now we’ll Gently apply the serum using our fingertips, first patting it on all over, and then smoothing it out evenly. It’s best to resist the urge to massage it in, and just let the active ingredients do their magic as they gradually absorb into the skin. Use any remaining product on your neck. </a:t>
            </a:r>
          </a:p>
          <a:p>
            <a:r>
              <a:rPr lang="en-US" sz="1200" kern="1200">
                <a:solidFill>
                  <a:schemeClr val="tx1"/>
                </a:solidFill>
                <a:effectLst/>
                <a:latin typeface="+mn-lt"/>
                <a:ea typeface="+mn-ea"/>
                <a:cs typeface="+mn-cs"/>
              </a:rPr>
              <a:t>Really take note of how you feel, noticing the effects of the wrinkle fighting complex and plumping action.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Now you try</a:t>
            </a:r>
            <a:r>
              <a:rPr lang="mr-IN"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Just pump into the palm of your hand and pass it to the next person. Get enough product to cover your face and neck.</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6011D-5041-F143-A654-57C894F1654D}" type="slidenum">
              <a:rPr lang="en-US" smtClean="0"/>
              <a:t>39</a:t>
            </a:fld>
            <a:endParaRPr lang="en-US"/>
          </a:p>
        </p:txBody>
      </p:sp>
    </p:spTree>
    <p:extLst>
      <p:ext uri="{BB962C8B-B14F-4D97-AF65-F5344CB8AC3E}">
        <p14:creationId xmlns:p14="http://schemas.microsoft.com/office/powerpoint/2010/main" val="714434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our time together we’re going to explore 3 major topics:</a:t>
            </a:r>
          </a:p>
          <a:p>
            <a:pPr lvl="0"/>
            <a:r>
              <a:rPr lang="en-US" sz="1200" kern="1200" dirty="0">
                <a:solidFill>
                  <a:schemeClr val="tx1"/>
                </a:solidFill>
                <a:effectLst/>
                <a:latin typeface="+mn-lt"/>
                <a:ea typeface="+mn-ea"/>
                <a:cs typeface="+mn-cs"/>
              </a:rPr>
              <a:t>1. The science of healthy aging: fact or fiction</a:t>
            </a:r>
          </a:p>
          <a:p>
            <a:pPr lvl="0"/>
            <a:r>
              <a:rPr lang="en-US" sz="1200" kern="1200" dirty="0">
                <a:solidFill>
                  <a:schemeClr val="tx1"/>
                </a:solidFill>
                <a:effectLst/>
                <a:latin typeface="+mn-lt"/>
                <a:ea typeface="+mn-ea"/>
                <a:cs typeface="+mn-cs"/>
              </a:rPr>
              <a:t>2. How to address the causes of skin aging and damage </a:t>
            </a:r>
          </a:p>
          <a:p>
            <a:pPr lvl="0"/>
            <a:r>
              <a:rPr lang="en-US" sz="1200" kern="1200" dirty="0">
                <a:solidFill>
                  <a:schemeClr val="tx1"/>
                </a:solidFill>
                <a:effectLst/>
                <a:latin typeface="+mn-lt"/>
                <a:ea typeface="+mn-ea"/>
                <a:cs typeface="+mn-cs"/>
              </a:rPr>
              <a:t>3. And How to build your skincare routine</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4</a:t>
            </a:fld>
            <a:endParaRPr lang="en-US" dirty="0"/>
          </a:p>
        </p:txBody>
      </p:sp>
    </p:spTree>
    <p:extLst>
      <p:ext uri="{BB962C8B-B14F-4D97-AF65-F5344CB8AC3E}">
        <p14:creationId xmlns:p14="http://schemas.microsoft.com/office/powerpoint/2010/main" val="1477153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Part B</a:t>
            </a:r>
            <a:r>
              <a:rPr lang="en-US" sz="1200" kern="1200">
                <a:solidFill>
                  <a:schemeClr val="tx1"/>
                </a:solidFill>
                <a:effectLst/>
                <a:latin typeface="+mn-lt"/>
                <a:ea typeface="+mn-ea"/>
                <a:cs typeface="+mn-cs"/>
              </a:rPr>
              <a:t> of Step 3 features moisturizers that nourish. </a:t>
            </a:r>
            <a:endParaRPr lang="en-US"/>
          </a:p>
          <a:p>
            <a:endParaRPr lang="en-US"/>
          </a:p>
          <a:p>
            <a:r>
              <a:rPr lang="en-US"/>
              <a:t>Combination to Oily - Moisturizing Cream</a:t>
            </a:r>
          </a:p>
          <a:p>
            <a:r>
              <a:rPr lang="en-US"/>
              <a:t>Normal to dry - Ultra-Moisturizing Cream </a:t>
            </a:r>
          </a:p>
        </p:txBody>
      </p:sp>
      <p:sp>
        <p:nvSpPr>
          <p:cNvPr id="4" name="Slide Number Placeholder 3"/>
          <p:cNvSpPr>
            <a:spLocks noGrp="1"/>
          </p:cNvSpPr>
          <p:nvPr>
            <p:ph type="sldNum" sz="quarter" idx="10"/>
          </p:nvPr>
        </p:nvSpPr>
        <p:spPr/>
        <p:txBody>
          <a:bodyPr/>
          <a:lstStyle/>
          <a:p>
            <a:fld id="{6C8BEA3F-0662-A14F-A443-BE640D3A32AC}" type="slidenum">
              <a:rPr lang="en-US" smtClean="0"/>
              <a:t>40</a:t>
            </a:fld>
            <a:endParaRPr lang="en-US"/>
          </a:p>
        </p:txBody>
      </p:sp>
    </p:spTree>
    <p:extLst>
      <p:ext uri="{BB962C8B-B14F-4D97-AF65-F5344CB8AC3E}">
        <p14:creationId xmlns:p14="http://schemas.microsoft.com/office/powerpoint/2010/main" val="1047013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Nutriance Organic Ultra Moisturizing Cream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Rich, nourishing and soothing cream designed for optimal hydration. Exclusive marine botanical red, green and brown seaweeds deliver a host of protective nutrients vital to your skin’s defense systems. This includes helping to assist skin cell renewal and the elimination of toxins, reducing skin inflammatory factors, protecting and strengthening the skin and working to help prevent wrinkle formation by stimulating collagen production. Peptides from wheat, renowned for their ability to provide a firming effect, improve the skin’s overall elasticity. Essential oils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Cranberry, Sunflower, and Arnica nourish and provide extra support for the skin’s protective lipid barrier. </a:t>
            </a:r>
          </a:p>
          <a:p>
            <a:r>
              <a:rPr lang="en-US" sz="1200" kern="1200" dirty="0">
                <a:solidFill>
                  <a:schemeClr val="tx1"/>
                </a:solidFill>
                <a:effectLst/>
                <a:latin typeface="+mn-lt"/>
                <a:ea typeface="+mn-ea"/>
                <a:cs typeface="+mn-cs"/>
              </a:rPr>
              <a:t>Clinically proven to give 95% of people visibly softer and more supple skin.</a:t>
            </a:r>
          </a:p>
          <a:p>
            <a:r>
              <a:rPr lang="en-US" sz="1200" kern="1200" dirty="0">
                <a:solidFill>
                  <a:schemeClr val="tx1"/>
                </a:solidFill>
                <a:effectLst/>
                <a:latin typeface="+mn-lt"/>
                <a:ea typeface="+mn-ea"/>
                <a:cs typeface="+mn-cs"/>
              </a:rPr>
              <a:t>Also clinically proven for a long-lasting moisturizing effect. A single application was found to increase skin hydration in a highly significant manner after just 30 minutes, and lasting for a full 24 hours. </a:t>
            </a:r>
          </a:p>
          <a:p>
            <a:r>
              <a:rPr lang="en-US" sz="1200" kern="1200" dirty="0">
                <a:solidFill>
                  <a:schemeClr val="tx1"/>
                </a:solidFill>
                <a:effectLst/>
                <a:latin typeface="+mn-lt"/>
                <a:ea typeface="+mn-ea"/>
                <a:cs typeface="+mn-cs"/>
              </a:rPr>
              <a:t>Nutriance Ultra Moisturizing Cream extends the skin’s youthfulness by preserving the skin barrier integrity and providing protective nutrients vital to your skin’s natural defense systems.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r>
              <a:rPr lang="en-US" sz="1200" dirty="0">
                <a:latin typeface="Arial" panose="020B0604020202020204" pitchFamily="34" charset="0"/>
                <a:cs typeface="Arial" panose="020B0604020202020204" pitchFamily="34" charset="0"/>
              </a:rPr>
              <a:t>The natural active principles found in the marine botanicals from brown, green and red seaweed work in synergy to nourish, soothe and boost skin‘s vital functions, helping to assist Active Cell </a:t>
            </a:r>
            <a:r>
              <a:rPr lang="en-US" sz="1200" kern="1200" dirty="0">
                <a:solidFill>
                  <a:schemeClr val="tx1"/>
                </a:solidFill>
                <a:effectLst/>
                <a:latin typeface="+mn-lt"/>
                <a:ea typeface="+mn-ea"/>
                <a:cs typeface="+mn-cs"/>
              </a:rPr>
              <a:t>• </a:t>
            </a:r>
            <a:r>
              <a:rPr lang="en-US" sz="1200" dirty="0">
                <a:latin typeface="Arial" panose="020B0604020202020204" pitchFamily="34" charset="0"/>
                <a:cs typeface="Arial" panose="020B0604020202020204" pitchFamily="34" charset="0"/>
              </a:rPr>
              <a:t>Renewal processes and protecting and reinforcing the skin’s barrier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dirty="0">
                <a:latin typeface="Arial" panose="020B0604020202020204" pitchFamily="34" charset="0"/>
                <a:cs typeface="Arial" panose="020B0604020202020204" pitchFamily="34" charset="0"/>
              </a:rPr>
              <a:t>Contains the Wrinkle-Fighting Complex of unique botanical polysaccharides from green seaweed and the Tara tree, native to the Andes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dirty="0">
                <a:latin typeface="Arial" panose="020B0604020202020204" pitchFamily="34" charset="0"/>
                <a:cs typeface="Arial" panose="020B0604020202020204" pitchFamily="34" charset="0"/>
              </a:rPr>
              <a:t>With essential oils from Cranberry and Sunflower seeds to nourish the skin and provide extra support for the skin’s protective lipid barrier</a:t>
            </a:r>
          </a:p>
        </p:txBody>
      </p:sp>
      <p:sp>
        <p:nvSpPr>
          <p:cNvPr id="4" name="Slide Number Placeholder 3"/>
          <p:cNvSpPr>
            <a:spLocks noGrp="1"/>
          </p:cNvSpPr>
          <p:nvPr>
            <p:ph type="sldNum" sz="quarter" idx="10"/>
          </p:nvPr>
        </p:nvSpPr>
        <p:spPr/>
        <p:txBody>
          <a:bodyPr/>
          <a:lstStyle/>
          <a:p>
            <a:fld id="{6C8BEA3F-0662-A14F-A443-BE640D3A32AC}" type="slidenum">
              <a:rPr lang="en-US" smtClean="0"/>
              <a:t>41</a:t>
            </a:fld>
            <a:endParaRPr lang="en-US"/>
          </a:p>
        </p:txBody>
      </p:sp>
    </p:spTree>
    <p:extLst>
      <p:ext uri="{BB962C8B-B14F-4D97-AF65-F5344CB8AC3E}">
        <p14:creationId xmlns:p14="http://schemas.microsoft.com/office/powerpoint/2010/main" val="507335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Clinically Proven Results for the</a:t>
            </a:r>
            <a:r>
              <a:rPr lang="en-US" baseline="0" dirty="0"/>
              <a:t> Ultra Moisturizing Cream</a:t>
            </a:r>
            <a:r>
              <a:rPr lang="en-US" dirty="0"/>
              <a:t>:</a:t>
            </a:r>
          </a:p>
          <a:p>
            <a:r>
              <a:rPr lang="en-US" dirty="0">
                <a:solidFill>
                  <a:srgbClr val="FF0000"/>
                </a:solidFill>
              </a:rPr>
              <a:t>100%</a:t>
            </a:r>
            <a:r>
              <a:rPr lang="en-US" baseline="0" dirty="0">
                <a:solidFill>
                  <a:srgbClr val="FF0000"/>
                </a:solidFill>
              </a:rPr>
              <a:t> felt skin more supple</a:t>
            </a:r>
          </a:p>
          <a:p>
            <a:r>
              <a:rPr lang="en-US" baseline="0" dirty="0">
                <a:solidFill>
                  <a:srgbClr val="FF0000"/>
                </a:solidFill>
              </a:rPr>
              <a:t>90% felt skin less stressed</a:t>
            </a:r>
          </a:p>
          <a:p>
            <a:r>
              <a:rPr lang="en-US" b="1" baseline="0" dirty="0">
                <a:solidFill>
                  <a:srgbClr val="FF0000"/>
                </a:solidFill>
              </a:rPr>
              <a:t>More than</a:t>
            </a:r>
            <a:r>
              <a:rPr lang="en-US" baseline="0" dirty="0">
                <a:solidFill>
                  <a:srgbClr val="FF0000"/>
                </a:solidFill>
              </a:rPr>
              <a:t> 80% felt skin </a:t>
            </a:r>
            <a:r>
              <a:rPr lang="en-US" baseline="0">
                <a:solidFill>
                  <a:srgbClr val="FF0000"/>
                </a:solidFill>
              </a:rPr>
              <a:t>less stressed</a:t>
            </a:r>
            <a:endParaRPr lang="en-US" baseline="0" dirty="0">
              <a:solidFill>
                <a:srgbClr val="FF0000"/>
              </a:solidFill>
            </a:endParaRPr>
          </a:p>
          <a:p>
            <a:r>
              <a:rPr lang="en-US" sz="1200" kern="1200" dirty="0">
                <a:solidFill>
                  <a:schemeClr val="tx1"/>
                </a:solidFill>
                <a:effectLst/>
                <a:latin typeface="+mn-lt"/>
                <a:ea typeface="+mn-ea"/>
                <a:cs typeface="+mn-cs"/>
              </a:rPr>
              <a:t>“Furthermore after just 4 weeks of daily applications 100% of test participants felt their skin was more supple, 90% felt their skin was less stressed and better protected against the environment. The vast majority of subjects (76-86%) also judged their skin to be firmer and more radiant”.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42</a:t>
            </a:fld>
            <a:endParaRPr lang="en-US"/>
          </a:p>
        </p:txBody>
      </p:sp>
    </p:spTree>
    <p:extLst>
      <p:ext uri="{BB962C8B-B14F-4D97-AF65-F5344CB8AC3E}">
        <p14:creationId xmlns:p14="http://schemas.microsoft.com/office/powerpoint/2010/main" val="534157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 single application of Ultra Moisturizing Cream was shown to provide a long lasting, 24-hour moisturizing effect”.</a:t>
            </a:r>
            <a:endParaRPr lang="en-US" dirty="0"/>
          </a:p>
          <a:p>
            <a:r>
              <a:rPr lang="en-US" dirty="0"/>
              <a:t> </a:t>
            </a:r>
          </a:p>
          <a:p>
            <a:r>
              <a:rPr lang="en-US" dirty="0"/>
              <a:t>In a 4-week Use test study participants were judged by and expert dermatologist to have:-</a:t>
            </a:r>
          </a:p>
          <a:p>
            <a:r>
              <a:rPr lang="en-US" dirty="0"/>
              <a:t> </a:t>
            </a:r>
          </a:p>
          <a:p>
            <a:r>
              <a:rPr lang="en-US" b="1" i="1" dirty="0"/>
              <a:t>“Skin visibly more moisturized” and </a:t>
            </a:r>
            <a:endParaRPr lang="en-US" dirty="0"/>
          </a:p>
          <a:p>
            <a:r>
              <a:rPr lang="en-US" b="1" i="1" dirty="0"/>
              <a:t>“Skin visibly more nourished”</a:t>
            </a:r>
            <a:endParaRPr lang="en-US" dirty="0"/>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43</a:t>
            </a:fld>
            <a:endParaRPr lang="en-US"/>
          </a:p>
        </p:txBody>
      </p:sp>
    </p:spTree>
    <p:extLst>
      <p:ext uri="{BB962C8B-B14F-4D97-AF65-F5344CB8AC3E}">
        <p14:creationId xmlns:p14="http://schemas.microsoft.com/office/powerpoint/2010/main" val="1065244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Nutriance Organic Moisturizing Cream</a:t>
            </a:r>
            <a:r>
              <a:rPr lang="en-US" sz="1200" kern="1200" dirty="0">
                <a:solidFill>
                  <a:schemeClr val="tx1"/>
                </a:solidFill>
                <a:effectLst/>
                <a:latin typeface="+mn-lt"/>
                <a:ea typeface="+mn-ea"/>
                <a:cs typeface="+mn-cs"/>
              </a:rPr>
              <a:t> rich in nutritive and mineralizing elements from red, brown and green seaweed extracts and essential oils in a base of organic Witch Hazel, ideal for hydrating, strengthening and protecting the skin. Exclusive brown and red seaweeds soothe and boost the skin’s vital functions, helping to assist skin cell renewal and the elimination of toxins. Excellent nutritive properties and biocompatible sea minerals deliver a wealth of minerals, trace elements and nutritive amino acids. </a:t>
            </a:r>
          </a:p>
          <a:p>
            <a:r>
              <a:rPr lang="en-US" sz="1200" kern="1200" dirty="0">
                <a:solidFill>
                  <a:schemeClr val="tx1"/>
                </a:solidFill>
                <a:effectLst/>
                <a:latin typeface="+mn-lt"/>
                <a:ea typeface="+mn-ea"/>
                <a:cs typeface="+mn-cs"/>
              </a:rPr>
              <a:t>Exclusive Wrinkle-Fighting Complex from marine </a:t>
            </a:r>
            <a:r>
              <a:rPr lang="en-US" sz="1200" kern="1200" dirty="0" err="1">
                <a:solidFill>
                  <a:schemeClr val="tx1"/>
                </a:solidFill>
                <a:effectLst/>
                <a:latin typeface="+mn-lt"/>
                <a:ea typeface="+mn-ea"/>
                <a:cs typeface="+mn-cs"/>
              </a:rPr>
              <a:t>pentasaccharides</a:t>
            </a:r>
            <a:r>
              <a:rPr lang="en-US" sz="1200" kern="1200" dirty="0">
                <a:solidFill>
                  <a:schemeClr val="tx1"/>
                </a:solidFill>
                <a:effectLst/>
                <a:latin typeface="+mn-lt"/>
                <a:ea typeface="+mn-ea"/>
                <a:cs typeface="+mn-cs"/>
              </a:rPr>
              <a:t> from green seaweed and the galactomannan from the Andean tree</a:t>
            </a:r>
          </a:p>
          <a:p>
            <a:r>
              <a:rPr lang="en-US" sz="1200" kern="1200" dirty="0">
                <a:solidFill>
                  <a:schemeClr val="tx1"/>
                </a:solidFill>
                <a:effectLst/>
                <a:latin typeface="+mn-lt"/>
                <a:ea typeface="+mn-ea"/>
                <a:cs typeface="+mn-cs"/>
              </a:rPr>
              <a:t>Essential oils including Cranberry, Sunflower seed, Arnica, Chamomile, English Lavender, and Mandarin peel, nourish, soothe, and condition the skin while helping to support the skin’s protective lipid barrier. A single application was clinically proven to dramatically boost skin hydration, an effect which lasted beyond 8 hours.</a:t>
            </a:r>
          </a:p>
          <a:p>
            <a:r>
              <a:rPr lang="en-US" sz="1200" kern="1200" dirty="0">
                <a:solidFill>
                  <a:schemeClr val="tx1"/>
                </a:solidFill>
                <a:effectLst/>
                <a:latin typeface="+mn-lt"/>
                <a:ea typeface="+mn-ea"/>
                <a:cs typeface="+mn-cs"/>
              </a:rPr>
              <a:t>Nutriance Moisturizing Cream provides conditioning care and helps restore a healthy youthful glow.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Contains the unique Wrinkle-Fighting Complex from green seaweed and galactomannan from the Tara tree, native to the Andes. </a:t>
            </a:r>
          </a:p>
          <a:p>
            <a:r>
              <a:rPr lang="en-US" sz="1200" kern="1200" dirty="0">
                <a:solidFill>
                  <a:schemeClr val="tx1"/>
                </a:solidFill>
                <a:effectLst/>
                <a:latin typeface="+mn-lt"/>
                <a:ea typeface="+mn-ea"/>
                <a:cs typeface="+mn-cs"/>
              </a:rPr>
              <a:t>• Essential oils and flower extracts from nourishing Sunflower seed and Cranberry and soothing Arnica flower extract, Chamomile and English Lavender oils as well as conditioning Mandarin peel oil to help support the skin’s protective lipid barrier.</a:t>
            </a:r>
          </a:p>
          <a:p>
            <a:r>
              <a:rPr lang="en-US" sz="1200" kern="1200" dirty="0">
                <a:solidFill>
                  <a:schemeClr val="tx1"/>
                </a:solidFill>
                <a:effectLst/>
                <a:latin typeface="+mn-lt"/>
                <a:ea typeface="+mn-ea"/>
                <a:cs typeface="+mn-cs"/>
              </a:rPr>
              <a:t>• Clinically proven for visibly more moisturized and nourished skin.</a:t>
            </a:r>
          </a:p>
        </p:txBody>
      </p:sp>
      <p:sp>
        <p:nvSpPr>
          <p:cNvPr id="4" name="Slide Number Placeholder 3"/>
          <p:cNvSpPr>
            <a:spLocks noGrp="1"/>
          </p:cNvSpPr>
          <p:nvPr>
            <p:ph type="sldNum" sz="quarter" idx="10"/>
          </p:nvPr>
        </p:nvSpPr>
        <p:spPr/>
        <p:txBody>
          <a:bodyPr/>
          <a:lstStyle/>
          <a:p>
            <a:fld id="{6C8BEA3F-0662-A14F-A443-BE640D3A32AC}" type="slidenum">
              <a:rPr lang="en-US" smtClean="0"/>
              <a:t>44</a:t>
            </a:fld>
            <a:endParaRPr lang="en-US"/>
          </a:p>
        </p:txBody>
      </p:sp>
    </p:spTree>
    <p:extLst>
      <p:ext uri="{BB962C8B-B14F-4D97-AF65-F5344CB8AC3E}">
        <p14:creationId xmlns:p14="http://schemas.microsoft.com/office/powerpoint/2010/main" val="98952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Clinically Proven Results for the Moisturizing</a:t>
            </a:r>
            <a:r>
              <a:rPr lang="en-US" baseline="0" dirty="0"/>
              <a:t> Cream:</a:t>
            </a:r>
          </a:p>
          <a:p>
            <a:r>
              <a:rPr lang="en-US" baseline="0" dirty="0"/>
              <a:t>95% felt skin more radiant</a:t>
            </a:r>
          </a:p>
          <a:p>
            <a:r>
              <a:rPr lang="en-US" baseline="0" dirty="0"/>
              <a:t>95% felt skin softer and more supple</a:t>
            </a:r>
          </a:p>
          <a:p>
            <a:r>
              <a:rPr lang="en-US" baseline="0" dirty="0"/>
              <a:t>And 95% felt skin better protected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Furthermore after just 4 weeks of daily applications 95% of test participants felt their skin was more radiant, less stressed, softer, more supple, strengthened and better protected against the environment”.     </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45</a:t>
            </a:fld>
            <a:endParaRPr lang="en-US"/>
          </a:p>
        </p:txBody>
      </p:sp>
    </p:spTree>
    <p:extLst>
      <p:ext uri="{BB962C8B-B14F-4D97-AF65-F5344CB8AC3E}">
        <p14:creationId xmlns:p14="http://schemas.microsoft.com/office/powerpoint/2010/main" val="1412165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mentioned earlier that Nutriance Organic is brought to you by a global leader in the health and wellness industry, NeoLife International.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look at what we’re all about.</a:t>
            </a:r>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46</a:t>
            </a:fld>
            <a:endParaRPr lang="en-US"/>
          </a:p>
        </p:txBody>
      </p:sp>
    </p:spTree>
    <p:extLst>
      <p:ext uri="{BB962C8B-B14F-4D97-AF65-F5344CB8AC3E}">
        <p14:creationId xmlns:p14="http://schemas.microsoft.com/office/powerpoint/2010/main" val="1744802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NeoLife, &lt;CLICK for NEXT SLIDE&gt;</a:t>
            </a:r>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47</a:t>
            </a:fld>
            <a:endParaRPr lang="en-US"/>
          </a:p>
        </p:txBody>
      </p:sp>
    </p:spTree>
    <p:extLst>
      <p:ext uri="{BB962C8B-B14F-4D97-AF65-F5344CB8AC3E}">
        <p14:creationId xmlns:p14="http://schemas.microsoft.com/office/powerpoint/2010/main" val="2489990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sz="1200" kern="1200">
                <a:solidFill>
                  <a:schemeClr val="tx1"/>
                </a:solidFill>
                <a:effectLst/>
                <a:latin typeface="+mn-lt"/>
                <a:ea typeface="+mn-ea"/>
                <a:cs typeface="+mn-cs"/>
              </a:rPr>
              <a:t>we are on a mission to make the world a healthier and happier place. </a:t>
            </a:r>
            <a:r>
              <a:rPr lang="en-US" sz="1200" kern="1200">
                <a:solidFill>
                  <a:schemeClr val="bg1"/>
                </a:solidFill>
                <a:effectLst/>
                <a:latin typeface="+mn-lt"/>
                <a:ea typeface="+mn-ea"/>
                <a:cs typeface="+mn-cs"/>
              </a:rPr>
              <a:t>&lt;CLICK for NEXT SLIDE&gt;</a:t>
            </a:r>
            <a:endParaRPr lang="en-US">
              <a:solidFill>
                <a:schemeClr val="bg1"/>
              </a:solidFill>
            </a:endParaRPr>
          </a:p>
        </p:txBody>
      </p:sp>
      <p:sp>
        <p:nvSpPr>
          <p:cNvPr id="4" name="Slide Number Placeholder 3"/>
          <p:cNvSpPr>
            <a:spLocks noGrp="1"/>
          </p:cNvSpPr>
          <p:nvPr>
            <p:ph type="sldNum" sz="quarter" idx="10"/>
          </p:nvPr>
        </p:nvSpPr>
        <p:spPr/>
        <p:txBody>
          <a:bodyPr/>
          <a:lstStyle/>
          <a:p>
            <a:fld id="{0946011D-5041-F143-A654-57C894F1654D}" type="slidenum">
              <a:rPr lang="en-US" smtClean="0"/>
              <a:t>48</a:t>
            </a:fld>
            <a:endParaRPr lang="en-US"/>
          </a:p>
        </p:txBody>
      </p:sp>
    </p:spTree>
    <p:extLst>
      <p:ext uri="{BB962C8B-B14F-4D97-AF65-F5344CB8AC3E}">
        <p14:creationId xmlns:p14="http://schemas.microsoft.com/office/powerpoint/2010/main" val="1390473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helping people get charged up on good nutrition... starting with you. </a:t>
            </a:r>
            <a:r>
              <a:rPr lang="en-US" sz="1200" kern="1200">
                <a:solidFill>
                  <a:schemeClr val="bg1"/>
                </a:solidFill>
                <a:effectLst/>
                <a:latin typeface="+mn-lt"/>
                <a:ea typeface="+mn-ea"/>
                <a:cs typeface="+mn-cs"/>
              </a:rPr>
              <a:t>&lt;CLICK for NEXT SLIDE&gt;</a:t>
            </a:r>
            <a:endParaRPr lang="en-US"/>
          </a:p>
        </p:txBody>
      </p:sp>
      <p:sp>
        <p:nvSpPr>
          <p:cNvPr id="4" name="Slide Number Placeholder 3"/>
          <p:cNvSpPr>
            <a:spLocks noGrp="1"/>
          </p:cNvSpPr>
          <p:nvPr>
            <p:ph type="sldNum" sz="quarter" idx="10"/>
          </p:nvPr>
        </p:nvSpPr>
        <p:spPr/>
        <p:txBody>
          <a:bodyPr/>
          <a:lstStyle/>
          <a:p>
            <a:fld id="{0946011D-5041-F143-A654-57C894F1654D}" type="slidenum">
              <a:rPr lang="en-US" smtClean="0"/>
              <a:t>49</a:t>
            </a:fld>
            <a:endParaRPr lang="en-US"/>
          </a:p>
        </p:txBody>
      </p:sp>
    </p:spTree>
    <p:extLst>
      <p:ext uri="{BB962C8B-B14F-4D97-AF65-F5344CB8AC3E}">
        <p14:creationId xmlns:p14="http://schemas.microsoft.com/office/powerpoint/2010/main" val="354990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 be the first to admit, it’s hard to judge between what’s hype and what’s reality in the world of skincare. So many companies boast of finding the latest exotic miracle ingredient, only to later find out that it wasn’t all that miraculous. But that’s why we want to start by looking at the </a:t>
            </a:r>
            <a:r>
              <a:rPr lang="en-US" sz="1200" u="sng" kern="1200" dirty="0">
                <a:solidFill>
                  <a:schemeClr val="tx1"/>
                </a:solidFill>
                <a:effectLst/>
                <a:latin typeface="+mn-lt"/>
                <a:ea typeface="+mn-ea"/>
                <a:cs typeface="+mn-cs"/>
              </a:rPr>
              <a:t>science of healthy aging: fact vs. fiction.</a:t>
            </a:r>
            <a:r>
              <a:rPr lang="en-US" sz="1200" kern="1200" dirty="0">
                <a:solidFill>
                  <a:schemeClr val="tx1"/>
                </a:solidFill>
                <a:effectLst/>
                <a:latin typeface="+mn-lt"/>
                <a:ea typeface="+mn-ea"/>
                <a:cs typeface="+mn-cs"/>
              </a:rPr>
              <a:t> This is a little test of your skin care knowledge…. I’m now going to read 6 statements and you’ll guess whether they’re fact or fiction. </a:t>
            </a:r>
          </a:p>
        </p:txBody>
      </p:sp>
      <p:sp>
        <p:nvSpPr>
          <p:cNvPr id="4" name="Slide Number Placeholder 3"/>
          <p:cNvSpPr>
            <a:spLocks noGrp="1"/>
          </p:cNvSpPr>
          <p:nvPr>
            <p:ph type="sldNum" sz="quarter" idx="10"/>
          </p:nvPr>
        </p:nvSpPr>
        <p:spPr/>
        <p:txBody>
          <a:bodyPr/>
          <a:lstStyle/>
          <a:p>
            <a:fld id="{62A27E6A-0174-F749-96FF-F054BCECD366}" type="slidenum">
              <a:rPr lang="en-US" smtClean="0"/>
              <a:t>5</a:t>
            </a:fld>
            <a:endParaRPr lang="en-US" dirty="0"/>
          </a:p>
        </p:txBody>
      </p:sp>
    </p:spTree>
    <p:extLst>
      <p:ext uri="{BB962C8B-B14F-4D97-AF65-F5344CB8AC3E}">
        <p14:creationId xmlns:p14="http://schemas.microsoft.com/office/powerpoint/2010/main" val="1871977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NeoLife’s</a:t>
            </a:r>
            <a:r>
              <a:rPr lang="en-US" sz="1200" kern="1200">
                <a:solidFill>
                  <a:schemeClr val="tx1"/>
                </a:solidFill>
                <a:effectLst/>
                <a:latin typeface="+mn-lt"/>
                <a:ea typeface="+mn-ea"/>
                <a:cs typeface="+mn-cs"/>
              </a:rPr>
              <a:t> superior quality nutrition products follow nature's blue print, using the finest whole food ingredients...</a:t>
            </a:r>
          </a:p>
          <a:p>
            <a:r>
              <a:rPr lang="en-US" sz="1200" kern="1200">
                <a:solidFill>
                  <a:schemeClr val="tx1"/>
                </a:solidFill>
                <a:effectLst/>
                <a:latin typeface="+mn-lt"/>
                <a:ea typeface="+mn-ea"/>
                <a:cs typeface="+mn-cs"/>
              </a:rPr>
              <a:t>Products that are based in nature, and backed by leading edge science. &lt;CLICK for NEXT SLIDE&gt;</a:t>
            </a:r>
            <a:endParaRPr lang="en-US"/>
          </a:p>
        </p:txBody>
      </p:sp>
      <p:sp>
        <p:nvSpPr>
          <p:cNvPr id="4" name="Slide Number Placeholder 3"/>
          <p:cNvSpPr>
            <a:spLocks noGrp="1"/>
          </p:cNvSpPr>
          <p:nvPr>
            <p:ph type="sldNum" sz="quarter" idx="10"/>
          </p:nvPr>
        </p:nvSpPr>
        <p:spPr/>
        <p:txBody>
          <a:bodyPr/>
          <a:lstStyle/>
          <a:p>
            <a:fld id="{0946011D-5041-F143-A654-57C894F1654D}" type="slidenum">
              <a:rPr lang="en-US" smtClean="0"/>
              <a:t>50</a:t>
            </a:fld>
            <a:endParaRPr lang="en-US"/>
          </a:p>
        </p:txBody>
      </p:sp>
    </p:spTree>
    <p:extLst>
      <p:ext uri="{BB962C8B-B14F-4D97-AF65-F5344CB8AC3E}">
        <p14:creationId xmlns:p14="http://schemas.microsoft.com/office/powerpoint/2010/main" val="3069362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knowledge is power and that’s why we’re so passionate about our time together and spreading the word about an exciting solution to this problem, developed by an elite, purpose-driven group of scientists.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scientists serve on the Scientific Advisory Board of an international leader in the health and wellness industry, NeoLife International. Since 1958, NeoLife has pioneered nutrition supplementation, offering solutions to cellular nutrition long before most people even knew what a vitamin was. with a rich history of industry firsts and breakthrough discoveries that have paved the way for products like the first ever protein shakes, omega-3 supplements and antioxidant protection. </a:t>
            </a:r>
          </a:p>
        </p:txBody>
      </p:sp>
      <p:sp>
        <p:nvSpPr>
          <p:cNvPr id="4" name="Slide Number Placeholder 3"/>
          <p:cNvSpPr>
            <a:spLocks noGrp="1"/>
          </p:cNvSpPr>
          <p:nvPr>
            <p:ph type="sldNum" sz="quarter" idx="10"/>
          </p:nvPr>
        </p:nvSpPr>
        <p:spPr/>
        <p:txBody>
          <a:bodyPr/>
          <a:lstStyle/>
          <a:p>
            <a:fld id="{6C8BEA3F-0662-A14F-A443-BE640D3A32AC}" type="slidenum">
              <a:rPr lang="en-US" smtClean="0"/>
              <a:t>51</a:t>
            </a:fld>
            <a:endParaRPr lang="en-US"/>
          </a:p>
        </p:txBody>
      </p:sp>
    </p:spTree>
    <p:extLst>
      <p:ext uri="{BB962C8B-B14F-4D97-AF65-F5344CB8AC3E}">
        <p14:creationId xmlns:p14="http://schemas.microsoft.com/office/powerpoint/2010/main" val="4125326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From core nutrition for a foundation of good health, &lt;CLICK for NEXT SLIDE&gt;</a:t>
            </a:r>
          </a:p>
        </p:txBody>
      </p:sp>
      <p:sp>
        <p:nvSpPr>
          <p:cNvPr id="4" name="Slide Number Placeholder 3"/>
          <p:cNvSpPr>
            <a:spLocks noGrp="1"/>
          </p:cNvSpPr>
          <p:nvPr>
            <p:ph type="sldNum" sz="quarter" idx="10"/>
          </p:nvPr>
        </p:nvSpPr>
        <p:spPr/>
        <p:txBody>
          <a:bodyPr/>
          <a:lstStyle/>
          <a:p>
            <a:fld id="{0946011D-5041-F143-A654-57C894F1654D}" type="slidenum">
              <a:rPr lang="en-US" smtClean="0"/>
              <a:t>52</a:t>
            </a:fld>
            <a:endParaRPr lang="en-US"/>
          </a:p>
        </p:txBody>
      </p:sp>
    </p:spTree>
    <p:extLst>
      <p:ext uri="{BB962C8B-B14F-4D97-AF65-F5344CB8AC3E}">
        <p14:creationId xmlns:p14="http://schemas.microsoft.com/office/powerpoint/2010/main" val="991349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to targeted solutions like heart health, immunity, &lt;CLICK for NEXT SLIDE&gt;</a:t>
            </a:r>
          </a:p>
        </p:txBody>
      </p:sp>
      <p:sp>
        <p:nvSpPr>
          <p:cNvPr id="4" name="Slide Number Placeholder 3"/>
          <p:cNvSpPr>
            <a:spLocks noGrp="1"/>
          </p:cNvSpPr>
          <p:nvPr>
            <p:ph type="sldNum" sz="quarter" idx="10"/>
          </p:nvPr>
        </p:nvSpPr>
        <p:spPr/>
        <p:txBody>
          <a:bodyPr/>
          <a:lstStyle/>
          <a:p>
            <a:fld id="{0946011D-5041-F143-A654-57C894F1654D}" type="slidenum">
              <a:rPr lang="en-US" smtClean="0"/>
              <a:t>53</a:t>
            </a:fld>
            <a:endParaRPr lang="en-US"/>
          </a:p>
        </p:txBody>
      </p:sp>
    </p:spTree>
    <p:extLst>
      <p:ext uri="{BB962C8B-B14F-4D97-AF65-F5344CB8AC3E}">
        <p14:creationId xmlns:p14="http://schemas.microsoft.com/office/powerpoint/2010/main" val="4058897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digestive health, children’s nutrition… &lt;CLICK for NEXT SLIDE&gt;</a:t>
            </a:r>
          </a:p>
        </p:txBody>
      </p:sp>
      <p:sp>
        <p:nvSpPr>
          <p:cNvPr id="4" name="Slide Number Placeholder 3"/>
          <p:cNvSpPr>
            <a:spLocks noGrp="1"/>
          </p:cNvSpPr>
          <p:nvPr>
            <p:ph type="sldNum" sz="quarter" idx="10"/>
          </p:nvPr>
        </p:nvSpPr>
        <p:spPr/>
        <p:txBody>
          <a:bodyPr/>
          <a:lstStyle/>
          <a:p>
            <a:fld id="{0946011D-5041-F143-A654-57C894F1654D}" type="slidenum">
              <a:rPr lang="en-US" smtClean="0"/>
              <a:t>54</a:t>
            </a:fld>
            <a:endParaRPr lang="en-US"/>
          </a:p>
        </p:txBody>
      </p:sp>
    </p:spTree>
    <p:extLst>
      <p:ext uri="{BB962C8B-B14F-4D97-AF65-F5344CB8AC3E}">
        <p14:creationId xmlns:p14="http://schemas.microsoft.com/office/powerpoint/2010/main" val="2682446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and sport nutrition to name just a few, </a:t>
            </a:r>
            <a:r>
              <a:rPr lang="en-US" sz="1200" kern="1200" err="1">
                <a:solidFill>
                  <a:schemeClr val="tx1"/>
                </a:solidFill>
                <a:effectLst/>
                <a:latin typeface="+mn-lt"/>
                <a:ea typeface="+mn-ea"/>
                <a:cs typeface="+mn-cs"/>
              </a:rPr>
              <a:t>NeoLife’s</a:t>
            </a:r>
            <a:r>
              <a:rPr lang="en-US" sz="1200" kern="1200">
                <a:solidFill>
                  <a:schemeClr val="tx1"/>
                </a:solidFill>
                <a:effectLst/>
                <a:latin typeface="+mn-lt"/>
                <a:ea typeface="+mn-ea"/>
                <a:cs typeface="+mn-cs"/>
              </a:rPr>
              <a:t> got you covered. &lt;CLICK for NEXT SLIDE&gt;</a:t>
            </a:r>
          </a:p>
        </p:txBody>
      </p:sp>
      <p:sp>
        <p:nvSpPr>
          <p:cNvPr id="4" name="Slide Number Placeholder 3"/>
          <p:cNvSpPr>
            <a:spLocks noGrp="1"/>
          </p:cNvSpPr>
          <p:nvPr>
            <p:ph type="sldNum" sz="quarter" idx="10"/>
          </p:nvPr>
        </p:nvSpPr>
        <p:spPr/>
        <p:txBody>
          <a:bodyPr/>
          <a:lstStyle/>
          <a:p>
            <a:fld id="{0946011D-5041-F143-A654-57C894F1654D}" type="slidenum">
              <a:rPr lang="en-US" smtClean="0"/>
              <a:t>55</a:t>
            </a:fld>
            <a:endParaRPr lang="en-US"/>
          </a:p>
        </p:txBody>
      </p:sp>
    </p:spTree>
    <p:extLst>
      <p:ext uri="{BB962C8B-B14F-4D97-AF65-F5344CB8AC3E}">
        <p14:creationId xmlns:p14="http://schemas.microsoft.com/office/powerpoint/2010/main" val="3270764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NeoLife really isn’t just a company, it’s a family of people like you and me who made the decision to take control of their health. &lt;CLICK for NEXT SLIDE&gt;</a:t>
            </a:r>
          </a:p>
        </p:txBody>
      </p:sp>
      <p:sp>
        <p:nvSpPr>
          <p:cNvPr id="4" name="Slide Number Placeholder 3"/>
          <p:cNvSpPr>
            <a:spLocks noGrp="1"/>
          </p:cNvSpPr>
          <p:nvPr>
            <p:ph type="sldNum" sz="quarter" idx="10"/>
          </p:nvPr>
        </p:nvSpPr>
        <p:spPr/>
        <p:txBody>
          <a:bodyPr/>
          <a:lstStyle/>
          <a:p>
            <a:fld id="{0946011D-5041-F143-A654-57C894F1654D}" type="slidenum">
              <a:rPr lang="en-US" smtClean="0"/>
              <a:t>56</a:t>
            </a:fld>
            <a:endParaRPr lang="en-US"/>
          </a:p>
        </p:txBody>
      </p:sp>
    </p:spTree>
    <p:extLst>
      <p:ext uri="{BB962C8B-B14F-4D97-AF65-F5344CB8AC3E}">
        <p14:creationId xmlns:p14="http://schemas.microsoft.com/office/powerpoint/2010/main" val="312504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Becoming a </a:t>
            </a:r>
            <a:r>
              <a:rPr lang="en-US" sz="1200" u="sng" kern="1200" dirty="0">
                <a:solidFill>
                  <a:schemeClr val="tx1"/>
                </a:solidFill>
                <a:effectLst/>
                <a:latin typeface="+mn-lt"/>
                <a:ea typeface="+mn-ea"/>
                <a:cs typeface="+mn-cs"/>
              </a:rPr>
              <a:t>Club Member is free</a:t>
            </a:r>
            <a:r>
              <a:rPr lang="en-US" sz="1200" kern="1200" dirty="0">
                <a:solidFill>
                  <a:schemeClr val="tx1"/>
                </a:solidFill>
                <a:effectLst/>
                <a:latin typeface="+mn-lt"/>
                <a:ea typeface="+mn-ea"/>
                <a:cs typeface="+mn-cs"/>
              </a:rPr>
              <a:t>, and all members automatically receive a 15% discount off retail. BUT if you have at least one product on auto-ship, </a:t>
            </a:r>
            <a:r>
              <a:rPr lang="en-US" sz="1200" u="sng" kern="1200" dirty="0">
                <a:solidFill>
                  <a:schemeClr val="tx1"/>
                </a:solidFill>
                <a:effectLst/>
                <a:latin typeface="+mn-lt"/>
                <a:ea typeface="+mn-ea"/>
                <a:cs typeface="+mn-cs"/>
              </a:rPr>
              <a:t>you’ll unlock the full wholesale discount of 25% off all your orders!</a:t>
            </a:r>
          </a:p>
          <a:p>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now, the company has decided to increase that discount to </a:t>
            </a:r>
            <a:r>
              <a:rPr lang="en-US" sz="1200" u="sng" kern="1200" dirty="0">
                <a:solidFill>
                  <a:schemeClr val="tx1"/>
                </a:solidFill>
                <a:effectLst/>
                <a:latin typeface="+mn-lt"/>
                <a:ea typeface="+mn-ea"/>
                <a:cs typeface="+mn-cs"/>
              </a:rPr>
              <a:t>30% off all Nutriance Organic products when you have an auto-ship.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choose to set up your Auto-ship with any product of your choice, from NeoLife. &lt;&lt;HOST NAME&gt;&gt; will make sure you get an application form to fill out before you leave.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Unlike a Promoter, you won’t earn income as a Club Member, but you’ll help your friends by sharing your club benefits with them through your free personalized &lt;&lt;CLICK for NEXT SLIDE&gt;&gt;&gt;</a:t>
            </a:r>
          </a:p>
        </p:txBody>
      </p:sp>
      <p:sp>
        <p:nvSpPr>
          <p:cNvPr id="4" name="Slide Number Placeholder 3"/>
          <p:cNvSpPr>
            <a:spLocks noGrp="1"/>
          </p:cNvSpPr>
          <p:nvPr>
            <p:ph type="sldNum" sz="quarter" idx="10"/>
          </p:nvPr>
        </p:nvSpPr>
        <p:spPr/>
        <p:txBody>
          <a:bodyPr/>
          <a:lstStyle/>
          <a:p>
            <a:fld id="{0946011D-5041-F143-A654-57C894F1654D}" type="slidenum">
              <a:rPr lang="en-US" smtClean="0"/>
              <a:t>57</a:t>
            </a:fld>
            <a:endParaRPr lang="en-US"/>
          </a:p>
        </p:txBody>
      </p:sp>
    </p:spTree>
    <p:extLst>
      <p:ext uri="{BB962C8B-B14F-4D97-AF65-F5344CB8AC3E}">
        <p14:creationId xmlns:p14="http://schemas.microsoft.com/office/powerpoint/2010/main" val="2120087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NeoLife club website. Your website is like a Costco or Sam’s Club membership that you can share with friends so they enjoy the same savings &lt;&lt;CLICK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58</a:t>
            </a:fld>
            <a:endParaRPr lang="en-US"/>
          </a:p>
        </p:txBody>
      </p:sp>
    </p:spTree>
    <p:extLst>
      <p:ext uri="{BB962C8B-B14F-4D97-AF65-F5344CB8AC3E}">
        <p14:creationId xmlns:p14="http://schemas.microsoft.com/office/powerpoint/2010/main" val="8594223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Being a Promoter of the Club certainly isn’t for everyone, but if you enjoy helping others, there couldn’t be a better time to partner with us as we </a:t>
            </a:r>
            <a:r>
              <a:rPr lang="en-US" sz="1200" u="sng" kern="1200">
                <a:solidFill>
                  <a:schemeClr val="tx1"/>
                </a:solidFill>
                <a:effectLst/>
                <a:latin typeface="+mn-lt"/>
                <a:ea typeface="+mn-ea"/>
                <a:cs typeface="+mn-cs"/>
              </a:rPr>
              <a:t>work together to end the trend</a:t>
            </a:r>
            <a:r>
              <a:rPr lang="en-US" sz="1200" kern="1200">
                <a:solidFill>
                  <a:schemeClr val="tx1"/>
                </a:solidFill>
                <a:effectLst/>
                <a:latin typeface="+mn-lt"/>
                <a:ea typeface="+mn-ea"/>
                <a:cs typeface="+mn-cs"/>
              </a:rPr>
              <a:t>. &lt;&lt;CLICK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59</a:t>
            </a:fld>
            <a:endParaRPr lang="en-US"/>
          </a:p>
        </p:txBody>
      </p:sp>
    </p:spTree>
    <p:extLst>
      <p:ext uri="{BB962C8B-B14F-4D97-AF65-F5344CB8AC3E}">
        <p14:creationId xmlns:p14="http://schemas.microsoft.com/office/powerpoint/2010/main" val="296589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Skin aging is determined by genetics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Mostly FICTION. Some scientists estimate that only 10% of skin aging is based on DNA and gene expression. That means 90% of skin aging is determined by external factors. We are in control.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946011D-5041-F143-A654-57C894F1654D}" type="slidenum">
              <a:rPr lang="en-US" smtClean="0"/>
              <a:t>6</a:t>
            </a:fld>
            <a:endParaRPr lang="en-US" dirty="0"/>
          </a:p>
        </p:txBody>
      </p:sp>
    </p:spTree>
    <p:extLst>
      <p:ext uri="{BB962C8B-B14F-4D97-AF65-F5344CB8AC3E}">
        <p14:creationId xmlns:p14="http://schemas.microsoft.com/office/powerpoint/2010/main" val="764767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Skin care is a massive global industry and its expected to grow to more than $40 billion by 2020 (can you show a chart here that animates up to $40 billion in 2020?). Couple that with health and wellness, which is predicted to be the </a:t>
            </a:r>
            <a:r>
              <a:rPr lang="en-US" sz="1200" u="sng" kern="1200">
                <a:solidFill>
                  <a:schemeClr val="tx1"/>
                </a:solidFill>
                <a:effectLst/>
                <a:latin typeface="+mn-lt"/>
                <a:ea typeface="+mn-ea"/>
                <a:cs typeface="+mn-cs"/>
              </a:rPr>
              <a:t>next trillion dollar industry</a:t>
            </a:r>
            <a:r>
              <a:rPr lang="en-US" sz="1200" kern="1200">
                <a:solidFill>
                  <a:schemeClr val="tx1"/>
                </a:solidFill>
                <a:effectLst/>
                <a:latin typeface="+mn-lt"/>
                <a:ea typeface="+mn-ea"/>
                <a:cs typeface="+mn-cs"/>
              </a:rPr>
              <a:t>, and that &lt;&lt;CLICK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60</a:t>
            </a:fld>
            <a:endParaRPr lang="en-US"/>
          </a:p>
        </p:txBody>
      </p:sp>
    </p:spTree>
    <p:extLst>
      <p:ext uri="{BB962C8B-B14F-4D97-AF65-F5344CB8AC3E}">
        <p14:creationId xmlns:p14="http://schemas.microsoft.com/office/powerpoint/2010/main" val="3064696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latin typeface="+mn-lt"/>
                <a:ea typeface="+mn-ea"/>
                <a:cs typeface="+mn-cs"/>
              </a:rPr>
              <a:t>…</a:t>
            </a:r>
            <a:r>
              <a:rPr lang="en-US" sz="1200" u="sng" kern="1200">
                <a:solidFill>
                  <a:schemeClr val="tx1"/>
                </a:solidFill>
                <a:effectLst/>
                <a:latin typeface="+mn-lt"/>
                <a:ea typeface="+mn-ea"/>
                <a:cs typeface="+mn-cs"/>
              </a:rPr>
              <a:t> equals huge opportunity</a:t>
            </a:r>
            <a:r>
              <a:rPr lang="en-US" sz="1200" kern="1200">
                <a:solidFill>
                  <a:schemeClr val="tx1"/>
                </a:solidFill>
                <a:effectLst/>
                <a:latin typeface="+mn-lt"/>
                <a:ea typeface="+mn-ea"/>
                <a:cs typeface="+mn-cs"/>
              </a:rPr>
              <a:t>. &lt;PAUSE for EFFECT&gt;</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61</a:t>
            </a:fld>
            <a:endParaRPr lang="en-US"/>
          </a:p>
        </p:txBody>
      </p:sp>
    </p:spTree>
    <p:extLst>
      <p:ext uri="{BB962C8B-B14F-4D97-AF65-F5344CB8AC3E}">
        <p14:creationId xmlns:p14="http://schemas.microsoft.com/office/powerpoint/2010/main" val="2678939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companies gain legitimacy and brand awareness with ads on TV  and splash marketing campaigns. </a:t>
            </a:r>
          </a:p>
          <a:p>
            <a:r>
              <a:rPr lang="en-US" sz="1200" kern="1200" dirty="0">
                <a:solidFill>
                  <a:schemeClr val="tx1"/>
                </a:solidFill>
                <a:effectLst/>
                <a:latin typeface="+mn-lt"/>
                <a:ea typeface="+mn-ea"/>
                <a:cs typeface="+mn-cs"/>
              </a:rPr>
              <a:t>But we do it through &lt;&lt;CLICK to REVEAL&gt;&gt;</a:t>
            </a:r>
          </a:p>
          <a:p>
            <a:br>
              <a:rPr lang="en-US" sz="1200" u="none" kern="1200" dirty="0">
                <a:solidFill>
                  <a:schemeClr val="tx1"/>
                </a:solidFill>
                <a:effectLst/>
                <a:latin typeface="+mn-lt"/>
                <a:ea typeface="+mn-ea"/>
                <a:cs typeface="+mn-cs"/>
              </a:rPr>
            </a:br>
            <a:r>
              <a:rPr lang="en-US" sz="1200" u="none" kern="1200" dirty="0">
                <a:solidFill>
                  <a:schemeClr val="tx1"/>
                </a:solidFill>
                <a:effectLst/>
                <a:latin typeface="+mn-lt"/>
                <a:ea typeface="+mn-ea"/>
                <a:cs typeface="+mn-cs"/>
              </a:rPr>
              <a:t>Promoters. &lt;&lt;CLICK for NEXT SLIDE&gt;&gt; </a:t>
            </a:r>
          </a:p>
        </p:txBody>
      </p:sp>
      <p:sp>
        <p:nvSpPr>
          <p:cNvPr id="4" name="Slide Number Placeholder 3"/>
          <p:cNvSpPr>
            <a:spLocks noGrp="1"/>
          </p:cNvSpPr>
          <p:nvPr>
            <p:ph type="sldNum" sz="quarter" idx="10"/>
          </p:nvPr>
        </p:nvSpPr>
        <p:spPr/>
        <p:txBody>
          <a:bodyPr/>
          <a:lstStyle/>
          <a:p>
            <a:fld id="{0946011D-5041-F143-A654-57C894F1654D}" type="slidenum">
              <a:rPr lang="en-US" smtClean="0"/>
              <a:t>62</a:t>
            </a:fld>
            <a:endParaRPr lang="en-US"/>
          </a:p>
        </p:txBody>
      </p:sp>
    </p:spTree>
    <p:extLst>
      <p:ext uri="{BB962C8B-B14F-4D97-AF65-F5344CB8AC3E}">
        <p14:creationId xmlns:p14="http://schemas.microsoft.com/office/powerpoint/2010/main" val="445890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a:solidFill>
                  <a:schemeClr val="tx1"/>
                </a:solidFill>
                <a:effectLst/>
                <a:latin typeface="+mn-lt"/>
                <a:ea typeface="+mn-ea"/>
                <a:cs typeface="+mn-cs"/>
              </a:rPr>
              <a:t>…</a:t>
            </a:r>
            <a:r>
              <a:rPr lang="en-US" sz="1200" u="sng" kern="1200">
                <a:solidFill>
                  <a:schemeClr val="tx1"/>
                </a:solidFill>
                <a:effectLst/>
                <a:latin typeface="+mn-lt"/>
                <a:ea typeface="+mn-ea"/>
                <a:cs typeface="+mn-cs"/>
              </a:rPr>
              <a:t> Through People. </a:t>
            </a:r>
            <a:r>
              <a:rPr lang="en-US" sz="1200" kern="1200">
                <a:solidFill>
                  <a:schemeClr val="tx1"/>
                </a:solidFill>
                <a:effectLst/>
                <a:latin typeface="+mn-lt"/>
                <a:ea typeface="+mn-ea"/>
                <a:cs typeface="+mn-cs"/>
              </a:rPr>
              <a:t>&lt;&lt;CLICK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63</a:t>
            </a:fld>
            <a:endParaRPr lang="en-US"/>
          </a:p>
        </p:txBody>
      </p:sp>
    </p:spTree>
    <p:extLst>
      <p:ext uri="{BB962C8B-B14F-4D97-AF65-F5344CB8AC3E}">
        <p14:creationId xmlns:p14="http://schemas.microsoft.com/office/powerpoint/2010/main" val="40455352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a:solidFill>
                  <a:schemeClr val="tx1"/>
                </a:solidFill>
                <a:effectLst/>
                <a:latin typeface="+mn-lt"/>
                <a:ea typeface="+mn-ea"/>
                <a:cs typeface="+mn-cs"/>
              </a:rPr>
              <a:t>Because we believe in people</a:t>
            </a:r>
            <a:r>
              <a:rPr lang="en-US" sz="1200" kern="1200">
                <a:solidFill>
                  <a:schemeClr val="tx1"/>
                </a:solidFill>
                <a:effectLst/>
                <a:latin typeface="+mn-lt"/>
                <a:ea typeface="+mn-ea"/>
                <a:cs typeface="+mn-cs"/>
              </a:rPr>
              <a:t>. &lt;&lt;CLICK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64</a:t>
            </a:fld>
            <a:endParaRPr lang="en-US"/>
          </a:p>
        </p:txBody>
      </p:sp>
    </p:spTree>
    <p:extLst>
      <p:ext uri="{BB962C8B-B14F-4D97-AF65-F5344CB8AC3E}">
        <p14:creationId xmlns:p14="http://schemas.microsoft.com/office/powerpoint/2010/main" val="19563784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So instead of paying advertisers, we pay you. And we have proven success systems and support so </a:t>
            </a:r>
            <a:r>
              <a:rPr lang="en-US" sz="1200" u="sng" kern="1200">
                <a:solidFill>
                  <a:schemeClr val="tx1"/>
                </a:solidFill>
                <a:effectLst/>
                <a:latin typeface="+mn-lt"/>
                <a:ea typeface="+mn-ea"/>
                <a:cs typeface="+mn-cs"/>
              </a:rPr>
              <a:t>you’re in business for yourself, but not by yourself.</a:t>
            </a:r>
            <a:r>
              <a:rPr lang="en-US" sz="1200" kern="1200">
                <a:solidFill>
                  <a:schemeClr val="tx1"/>
                </a:solidFill>
                <a:effectLst/>
                <a:latin typeface="+mn-lt"/>
                <a:ea typeface="+mn-ea"/>
                <a:cs typeface="+mn-cs"/>
              </a:rPr>
              <a:t>  &lt;&lt;CLICK for NEXT SLIDE&gt;&gt;</a:t>
            </a:r>
          </a:p>
        </p:txBody>
      </p:sp>
      <p:sp>
        <p:nvSpPr>
          <p:cNvPr id="4" name="Slide Number Placeholder 3"/>
          <p:cNvSpPr>
            <a:spLocks noGrp="1"/>
          </p:cNvSpPr>
          <p:nvPr>
            <p:ph type="sldNum" sz="quarter" idx="10"/>
          </p:nvPr>
        </p:nvSpPr>
        <p:spPr/>
        <p:txBody>
          <a:bodyPr/>
          <a:lstStyle/>
          <a:p>
            <a:fld id="{0946011D-5041-F143-A654-57C894F1654D}" type="slidenum">
              <a:rPr lang="en-US" smtClean="0"/>
              <a:t>65</a:t>
            </a:fld>
            <a:endParaRPr lang="en-US"/>
          </a:p>
        </p:txBody>
      </p:sp>
    </p:spTree>
    <p:extLst>
      <p:ext uri="{BB962C8B-B14F-4D97-AF65-F5344CB8AC3E}">
        <p14:creationId xmlns:p14="http://schemas.microsoft.com/office/powerpoint/2010/main" val="1551256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you’ve seen the benefits of joining NeoLife by becoming a Club Member or Promoter. But there’s one more thing we should mention before we say our goodbyes. In the midst of this exciting launch, the company has decided to offer unheard of savings, when you do one simple thing. And that’s Auto-Ship.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Auto-Ship is a convenient monthly home delivery, that can be changed or cancelled anytime with no penalty.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Becoming a Club Member is free, and all members automatically receive a 15% discount off retail. BUT if you have at least one product on auto-ship, you’ll unlock the full wholesale discount of 25% off all your orders!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now, the company has decided to increase that discount to 30% off all Nutriance Organic products when you have an auto-ship.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choose to set up your Auto-ship with any product of your choice, from NeoLife. I will make sure you get an application form to fill out before you leave.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Unlike a Promoter, you won’t earn income as a Club Member, but you’ll help your friends by sharing your club benefits with them through your free personalized NeoLife club website. Your website is like a Costco or Sam’s Club membership that you can share with friends so they enjoy the same savings.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Being a Promoter of the Club certainly isn’t for everyone, but if you enjoy helping others, there couldn’t be a better time to partner with us as we work together to end the trend.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Skin care is a massive global industry and its expected to grow to more than $40 billion by 2020. Couple that with health and wellness, which is predicted to be the next trillion dollar industry, and that equals huge opportunity.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 companies gain legitimacy and brand awareness with ads on TV and splash marketing campaigns. </a:t>
            </a:r>
          </a:p>
          <a:p>
            <a:r>
              <a:rPr lang="en-US" sz="1200" kern="1200" dirty="0">
                <a:solidFill>
                  <a:schemeClr val="tx1"/>
                </a:solidFill>
                <a:effectLst/>
                <a:latin typeface="+mn-lt"/>
                <a:ea typeface="+mn-ea"/>
                <a:cs typeface="+mn-cs"/>
              </a:rPr>
              <a:t>But we do it through Promoters. Through People. Because we believe in people. So instead of paying advertisers, we pay you. And we have proven success systems and support so you’re in business for yourself, but not by yourself.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with </a:t>
            </a:r>
            <a:r>
              <a:rPr lang="en-US" sz="1200" kern="1200" dirty="0" err="1">
                <a:solidFill>
                  <a:schemeClr val="tx1"/>
                </a:solidFill>
                <a:effectLst/>
                <a:latin typeface="+mn-lt"/>
                <a:ea typeface="+mn-ea"/>
                <a:cs typeface="+mn-cs"/>
              </a:rPr>
              <a:t>NeoLife’s</a:t>
            </a:r>
            <a:r>
              <a:rPr lang="en-US" sz="1200" kern="1200" dirty="0">
                <a:solidFill>
                  <a:schemeClr val="tx1"/>
                </a:solidFill>
                <a:effectLst/>
                <a:latin typeface="+mn-lt"/>
                <a:ea typeface="+mn-ea"/>
                <a:cs typeface="+mn-cs"/>
              </a:rPr>
              <a:t> 90-day Money-back guarantee, there’s really nothing to lose, except a few wrinkles.</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8BEA3F-0662-A14F-A443-BE640D3A32AC}" type="slidenum">
              <a:rPr lang="en-US" smtClean="0"/>
              <a:t>66</a:t>
            </a:fld>
            <a:endParaRPr lang="en-US"/>
          </a:p>
        </p:txBody>
      </p:sp>
    </p:spTree>
    <p:extLst>
      <p:ext uri="{BB962C8B-B14F-4D97-AF65-F5344CB8AC3E}">
        <p14:creationId xmlns:p14="http://schemas.microsoft.com/office/powerpoint/2010/main" val="110856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Launch Partner Pack: </a:t>
            </a:r>
            <a:r>
              <a:rPr lang="en-US" sz="1200" kern="1200" dirty="0">
                <a:solidFill>
                  <a:schemeClr val="tx1"/>
                </a:solidFill>
                <a:effectLst/>
                <a:latin typeface="+mn-lt"/>
                <a:ea typeface="+mn-ea"/>
                <a:cs typeface="+mn-cs"/>
              </a:rPr>
              <a:t>Get a free Spa Hour Guide with the purchase of four 3-Step Systems.</a:t>
            </a:r>
          </a:p>
          <a:p>
            <a:endParaRPr lang="en-US" dirty="0"/>
          </a:p>
        </p:txBody>
      </p:sp>
      <p:sp>
        <p:nvSpPr>
          <p:cNvPr id="4" name="Slide Number Placeholder 3"/>
          <p:cNvSpPr>
            <a:spLocks noGrp="1"/>
          </p:cNvSpPr>
          <p:nvPr>
            <p:ph type="sldNum" sz="quarter" idx="10"/>
          </p:nvPr>
        </p:nvSpPr>
        <p:spPr/>
        <p:txBody>
          <a:bodyPr/>
          <a:lstStyle/>
          <a:p>
            <a:fld id="{6C8BEA3F-0662-A14F-A443-BE640D3A32AC}" type="slidenum">
              <a:rPr lang="en-US" smtClean="0"/>
              <a:t>67</a:t>
            </a:fld>
            <a:endParaRPr lang="en-US"/>
          </a:p>
        </p:txBody>
      </p:sp>
    </p:spTree>
    <p:extLst>
      <p:ext uri="{BB962C8B-B14F-4D97-AF65-F5344CB8AC3E}">
        <p14:creationId xmlns:p14="http://schemas.microsoft.com/office/powerpoint/2010/main" val="1454816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Thanks for joining us for this Spa Hour. Be sure to let me know</a:t>
            </a:r>
            <a:r>
              <a:rPr lang="en-US" sz="1200" kern="1200" baseline="0">
                <a:solidFill>
                  <a:schemeClr val="tx1"/>
                </a:solidFill>
                <a:effectLst/>
                <a:latin typeface="+mn-lt"/>
                <a:ea typeface="+mn-ea"/>
                <a:cs typeface="+mn-cs"/>
              </a:rPr>
              <a:t> how I </a:t>
            </a:r>
            <a:r>
              <a:rPr lang="en-US" sz="1200" kern="1200">
                <a:solidFill>
                  <a:schemeClr val="tx1"/>
                </a:solidFill>
                <a:effectLst/>
                <a:latin typeface="+mn-lt"/>
                <a:ea typeface="+mn-ea"/>
                <a:cs typeface="+mn-cs"/>
              </a:rPr>
              <a:t>can best serve your needs and whether you want to become a Club Member or Promoter.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6011D-5041-F143-A654-57C894F1654D}" type="slidenum">
              <a:rPr lang="en-US" smtClean="0"/>
              <a:t>68</a:t>
            </a:fld>
            <a:endParaRPr lang="en-US"/>
          </a:p>
        </p:txBody>
      </p:sp>
    </p:spTree>
    <p:extLst>
      <p:ext uri="{BB962C8B-B14F-4D97-AF65-F5344CB8AC3E}">
        <p14:creationId xmlns:p14="http://schemas.microsoft.com/office/powerpoint/2010/main" val="127199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Diet has nothing to do with skin aging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FICTION. A good rule of thumb to follow is ‘if it’s bad for your waist, it’s bad for your face’. Diet and nutrition can play a huge role in the rate at which we age. A diet rich in protective phytonutrients, like those found in colorful fruits and vegetables, has even been shown to increase the skins natural defenses against sun damage and aging. </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7</a:t>
            </a:fld>
            <a:endParaRPr lang="en-US" dirty="0"/>
          </a:p>
        </p:txBody>
      </p:sp>
    </p:spTree>
    <p:extLst>
      <p:ext uri="{BB962C8B-B14F-4D97-AF65-F5344CB8AC3E}">
        <p14:creationId xmlns:p14="http://schemas.microsoft.com/office/powerpoint/2010/main" val="76582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Skin aging is a reflection of our overall health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FACT. The health of our skin is often a reflection of our overall health, or lack thereof. An obvious example of this is jaundice. When the liver isn’t functioning properly the skin can turn yellow. But even acne and wrinkles can be linked to inadequate skincare, smoking, poor diet and nutrition. </a:t>
            </a:r>
          </a:p>
        </p:txBody>
      </p:sp>
      <p:sp>
        <p:nvSpPr>
          <p:cNvPr id="4" name="Slide Number Placeholder 3"/>
          <p:cNvSpPr>
            <a:spLocks noGrp="1"/>
          </p:cNvSpPr>
          <p:nvPr>
            <p:ph type="sldNum" sz="quarter" idx="10"/>
          </p:nvPr>
        </p:nvSpPr>
        <p:spPr/>
        <p:txBody>
          <a:bodyPr/>
          <a:lstStyle/>
          <a:p>
            <a:fld id="{0946011D-5041-F143-A654-57C894F1654D}" type="slidenum">
              <a:rPr lang="en-US" smtClean="0"/>
              <a:t>8</a:t>
            </a:fld>
            <a:endParaRPr lang="en-US" dirty="0"/>
          </a:p>
        </p:txBody>
      </p:sp>
    </p:spTree>
    <p:extLst>
      <p:ext uri="{BB962C8B-B14F-4D97-AF65-F5344CB8AC3E}">
        <p14:creationId xmlns:p14="http://schemas.microsoft.com/office/powerpoint/2010/main" val="142475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Once the signs of aging appear, it’s too late to change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FICTION. Adopting a daily skin care routine with products that moisturize the skin and restore the skin’s natural barrier can help reverse at least some of the visible signs of aging. It is clear that it is important to lead a balanced and healthy lifestyle with a good diet, plenty of relaxation and sleep, to complement the efforts spent on a skincare routine.</a:t>
            </a:r>
          </a:p>
          <a:p>
            <a:endParaRPr lang="en-US" dirty="0"/>
          </a:p>
        </p:txBody>
      </p:sp>
      <p:sp>
        <p:nvSpPr>
          <p:cNvPr id="4" name="Slide Number Placeholder 3"/>
          <p:cNvSpPr>
            <a:spLocks noGrp="1"/>
          </p:cNvSpPr>
          <p:nvPr>
            <p:ph type="sldNum" sz="quarter" idx="10"/>
          </p:nvPr>
        </p:nvSpPr>
        <p:spPr/>
        <p:txBody>
          <a:bodyPr/>
          <a:lstStyle/>
          <a:p>
            <a:fld id="{0946011D-5041-F143-A654-57C894F1654D}" type="slidenum">
              <a:rPr lang="en-US" smtClean="0"/>
              <a:t>9</a:t>
            </a:fld>
            <a:endParaRPr lang="en-US" dirty="0"/>
          </a:p>
        </p:txBody>
      </p:sp>
    </p:spTree>
    <p:extLst>
      <p:ext uri="{BB962C8B-B14F-4D97-AF65-F5344CB8AC3E}">
        <p14:creationId xmlns:p14="http://schemas.microsoft.com/office/powerpoint/2010/main" val="147736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05A275-7DD6-B745-A83E-48696DA9F46A}"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06906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5A275-7DD6-B745-A83E-48696DA9F46A}"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23280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5A275-7DD6-B745-A83E-48696DA9F46A}"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441541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5A275-7DD6-B745-A83E-48696DA9F46A}"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88366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5A275-7DD6-B745-A83E-48696DA9F46A}"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58465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05A275-7DD6-B745-A83E-48696DA9F46A}"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57244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05A275-7DD6-B745-A83E-48696DA9F46A}" type="datetimeFigureOut">
              <a:rPr lang="en-US" smtClean="0"/>
              <a:t>4/4/18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17317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05A275-7DD6-B745-A83E-48696DA9F46A}" type="datetimeFigureOut">
              <a:rPr lang="en-US" smtClean="0"/>
              <a:t>4/4/18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42985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5A275-7DD6-B745-A83E-48696DA9F46A}" type="datetimeFigureOut">
              <a:rPr lang="en-US" smtClean="0"/>
              <a:t>4/4/18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18478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05A275-7DD6-B745-A83E-48696DA9F46A}"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28764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05A275-7DD6-B745-A83E-48696DA9F46A}"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A45A92-AAE5-C049-BB33-852E901D28C7}" type="slidenum">
              <a:rPr lang="en-US" smtClean="0"/>
              <a:t>‹#›</a:t>
            </a:fld>
            <a:endParaRPr lang="en-US"/>
          </a:p>
        </p:txBody>
      </p:sp>
    </p:spTree>
    <p:extLst>
      <p:ext uri="{BB962C8B-B14F-4D97-AF65-F5344CB8AC3E}">
        <p14:creationId xmlns:p14="http://schemas.microsoft.com/office/powerpoint/2010/main" val="121065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5A275-7DD6-B745-A83E-48696DA9F46A}" type="datetimeFigureOut">
              <a:rPr lang="en-US" smtClean="0"/>
              <a:t>4/4/18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45A92-AAE5-C049-BB33-852E901D28C7}" type="slidenum">
              <a:rPr lang="en-US" smtClean="0"/>
              <a:t>‹#›</a:t>
            </a:fld>
            <a:endParaRPr lang="en-US"/>
          </a:p>
        </p:txBody>
      </p:sp>
    </p:spTree>
    <p:extLst>
      <p:ext uri="{BB962C8B-B14F-4D97-AF65-F5344CB8AC3E}">
        <p14:creationId xmlns:p14="http://schemas.microsoft.com/office/powerpoint/2010/main" val="1346281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6.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9.png"/><Relationship Id="rId7"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emf"/><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7.jpeg"/><Relationship Id="rId7"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1.emf"/><Relationship Id="rId4" Type="http://schemas.openxmlformats.org/officeDocument/2006/relationships/image" Target="../media/image4.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png"/><Relationship Id="rId10" Type="http://schemas.openxmlformats.org/officeDocument/2006/relationships/image" Target="../media/image1.emf"/><Relationship Id="rId4" Type="http://schemas.microsoft.com/office/2007/relationships/hdphoto" Target="../media/hdphoto1.wdp"/><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9.png"/><Relationship Id="rId7" Type="http://schemas.openxmlformats.org/officeDocument/2006/relationships/image" Target="../media/image65.jpeg"/><Relationship Id="rId12"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9.png"/><Relationship Id="rId7"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1.emf"/><Relationship Id="rId5" Type="http://schemas.openxmlformats.org/officeDocument/2006/relationships/image" Target="../media/image50.png"/><Relationship Id="rId10" Type="http://schemas.openxmlformats.org/officeDocument/2006/relationships/image" Target="../media/image68.png"/><Relationship Id="rId4" Type="http://schemas.microsoft.com/office/2007/relationships/hdphoto" Target="../media/hdphoto3.wdp"/><Relationship Id="rId9"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10" Type="http://schemas.openxmlformats.org/officeDocument/2006/relationships/image" Target="../media/image1.emf"/><Relationship Id="rId4" Type="http://schemas.openxmlformats.org/officeDocument/2006/relationships/image" Target="../media/image57.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emf"/></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png"/><Relationship Id="rId7"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6.jpeg"/><Relationship Id="rId10" Type="http://schemas.openxmlformats.org/officeDocument/2006/relationships/image" Target="../media/image1.emf"/><Relationship Id="rId4" Type="http://schemas.openxmlformats.org/officeDocument/2006/relationships/image" Target="../media/image51.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8.png"/><Relationship Id="rId7"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68.png"/><Relationship Id="rId9"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84.pn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6.jpeg"/><Relationship Id="rId10" Type="http://schemas.openxmlformats.org/officeDocument/2006/relationships/image" Target="../media/image1.emf"/><Relationship Id="rId4" Type="http://schemas.openxmlformats.org/officeDocument/2006/relationships/image" Target="../media/image51.png"/><Relationship Id="rId9" Type="http://schemas.openxmlformats.org/officeDocument/2006/relationships/image" Target="../media/image87.tif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6.jpeg"/><Relationship Id="rId7" Type="http://schemas.openxmlformats.org/officeDocument/2006/relationships/image" Target="../media/image87.tif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6.jpeg"/><Relationship Id="rId10" Type="http://schemas.openxmlformats.org/officeDocument/2006/relationships/image" Target="../media/image1.emf"/><Relationship Id="rId4" Type="http://schemas.openxmlformats.org/officeDocument/2006/relationships/image" Target="../media/image68.png"/><Relationship Id="rId9"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emf"/><Relationship Id="rId7"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5.jpeg"/><Relationship Id="rId3" Type="http://schemas.openxmlformats.org/officeDocument/2006/relationships/image" Target="../media/image91.emf"/><Relationship Id="rId7" Type="http://schemas.openxmlformats.org/officeDocument/2006/relationships/image" Target="../media/image100.png"/><Relationship Id="rId12"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93.jpeg"/><Relationship Id="rId5" Type="http://schemas.openxmlformats.org/officeDocument/2006/relationships/image" Target="../media/image98.png"/><Relationship Id="rId10" Type="http://schemas.openxmlformats.org/officeDocument/2006/relationships/image" Target="../media/image92.jpe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96.jpeg"/></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5.jpeg"/><Relationship Id="rId18" Type="http://schemas.openxmlformats.org/officeDocument/2006/relationships/image" Target="../media/image107.jpeg"/><Relationship Id="rId3" Type="http://schemas.openxmlformats.org/officeDocument/2006/relationships/image" Target="../media/image103.png"/><Relationship Id="rId7" Type="http://schemas.openxmlformats.org/officeDocument/2006/relationships/image" Target="../media/image100.png"/><Relationship Id="rId12" Type="http://schemas.openxmlformats.org/officeDocument/2006/relationships/image" Target="../media/image94.jpeg"/><Relationship Id="rId17" Type="http://schemas.openxmlformats.org/officeDocument/2006/relationships/image" Target="../media/image106.jpeg"/><Relationship Id="rId2" Type="http://schemas.openxmlformats.org/officeDocument/2006/relationships/notesSlide" Target="../notesSlides/notesSlide49.xml"/><Relationship Id="rId16"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93.jpeg"/><Relationship Id="rId5" Type="http://schemas.openxmlformats.org/officeDocument/2006/relationships/image" Target="../media/image98.png"/><Relationship Id="rId15" Type="http://schemas.openxmlformats.org/officeDocument/2006/relationships/image" Target="../media/image104.jpeg"/><Relationship Id="rId10" Type="http://schemas.openxmlformats.org/officeDocument/2006/relationships/image" Target="../media/image92.jpeg"/><Relationship Id="rId19" Type="http://schemas.openxmlformats.org/officeDocument/2006/relationships/image" Target="../media/image108.jpe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8.jpeg"/><Relationship Id="rId18" Type="http://schemas.openxmlformats.org/officeDocument/2006/relationships/image" Target="../media/image27.jpeg"/><Relationship Id="rId3" Type="http://schemas.openxmlformats.org/officeDocument/2006/relationships/image" Target="../media/image97.png"/><Relationship Id="rId21" Type="http://schemas.openxmlformats.org/officeDocument/2006/relationships/image" Target="../media/image30.jpeg"/><Relationship Id="rId7" Type="http://schemas.openxmlformats.org/officeDocument/2006/relationships/image" Target="../media/image110.png"/><Relationship Id="rId12" Type="http://schemas.openxmlformats.org/officeDocument/2006/relationships/image" Target="../media/image107.jpeg"/><Relationship Id="rId17" Type="http://schemas.openxmlformats.org/officeDocument/2006/relationships/image" Target="../media/image26.jpeg"/><Relationship Id="rId2" Type="http://schemas.openxmlformats.org/officeDocument/2006/relationships/notesSlide" Target="../notesSlides/notesSlide50.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6.jpeg"/><Relationship Id="rId24" Type="http://schemas.openxmlformats.org/officeDocument/2006/relationships/image" Target="../media/image33.emf"/><Relationship Id="rId5" Type="http://schemas.openxmlformats.org/officeDocument/2006/relationships/image" Target="../media/image99.png"/><Relationship Id="rId15" Type="http://schemas.openxmlformats.org/officeDocument/2006/relationships/image" Target="../media/image24.png"/><Relationship Id="rId23" Type="http://schemas.openxmlformats.org/officeDocument/2006/relationships/image" Target="../media/image32.jpeg"/><Relationship Id="rId10" Type="http://schemas.openxmlformats.org/officeDocument/2006/relationships/image" Target="../media/image105.jpeg"/><Relationship Id="rId19" Type="http://schemas.openxmlformats.org/officeDocument/2006/relationships/image" Target="../media/image28.jpeg"/><Relationship Id="rId4" Type="http://schemas.openxmlformats.org/officeDocument/2006/relationships/image" Target="../media/image109.png"/><Relationship Id="rId9" Type="http://schemas.openxmlformats.org/officeDocument/2006/relationships/image" Target="../media/image104.jpeg"/><Relationship Id="rId14" Type="http://schemas.openxmlformats.org/officeDocument/2006/relationships/image" Target="../media/image23.jpeg"/><Relationship Id="rId22" Type="http://schemas.openxmlformats.org/officeDocument/2006/relationships/image" Target="../media/image31.jpeg"/></Relationships>
</file>

<file path=ppt/slides/_rels/slide5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emf"/><Relationship Id="rId18" Type="http://schemas.openxmlformats.org/officeDocument/2006/relationships/image" Target="../media/image108.jpeg"/><Relationship Id="rId3" Type="http://schemas.openxmlformats.org/officeDocument/2006/relationships/image" Target="../media/image23.jpeg"/><Relationship Id="rId21" Type="http://schemas.openxmlformats.org/officeDocument/2006/relationships/image" Target="../media/image113.pn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107.jpeg"/><Relationship Id="rId2" Type="http://schemas.openxmlformats.org/officeDocument/2006/relationships/notesSlide" Target="../notesSlides/notesSlide51.xml"/><Relationship Id="rId16" Type="http://schemas.openxmlformats.org/officeDocument/2006/relationships/image" Target="../media/image106.jpeg"/><Relationship Id="rId20"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105.jpeg"/><Relationship Id="rId10" Type="http://schemas.openxmlformats.org/officeDocument/2006/relationships/image" Target="../media/image30.jpeg"/><Relationship Id="rId19" Type="http://schemas.openxmlformats.org/officeDocument/2006/relationships/image" Target="../media/image111.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104.jpeg"/><Relationship Id="rId22"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2.jpeg"/><Relationship Id="rId18" Type="http://schemas.openxmlformats.org/officeDocument/2006/relationships/image" Target="../media/image117.png"/><Relationship Id="rId3" Type="http://schemas.openxmlformats.org/officeDocument/2006/relationships/image" Target="../media/image111.png"/><Relationship Id="rId7" Type="http://schemas.openxmlformats.org/officeDocument/2006/relationships/image" Target="../media/image26.jpeg"/><Relationship Id="rId12" Type="http://schemas.openxmlformats.org/officeDocument/2006/relationships/image" Target="../media/image27.jpeg"/><Relationship Id="rId17" Type="http://schemas.openxmlformats.org/officeDocument/2006/relationships/image" Target="../media/image116.png"/><Relationship Id="rId2" Type="http://schemas.openxmlformats.org/officeDocument/2006/relationships/notesSlide" Target="../notesSlides/notesSlide52.xml"/><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9.jpeg"/><Relationship Id="rId5" Type="http://schemas.openxmlformats.org/officeDocument/2006/relationships/image" Target="../media/image115.png"/><Relationship Id="rId15" Type="http://schemas.openxmlformats.org/officeDocument/2006/relationships/image" Target="../media/image113.png"/><Relationship Id="rId10" Type="http://schemas.openxmlformats.org/officeDocument/2006/relationships/image" Target="../media/image28.jpeg"/><Relationship Id="rId19" Type="http://schemas.openxmlformats.org/officeDocument/2006/relationships/image" Target="../media/image118.png"/><Relationship Id="rId4" Type="http://schemas.openxmlformats.org/officeDocument/2006/relationships/image" Target="../media/image23.jpeg"/><Relationship Id="rId9" Type="http://schemas.openxmlformats.org/officeDocument/2006/relationships/image" Target="../media/image31.jpeg"/><Relationship Id="rId14" Type="http://schemas.openxmlformats.org/officeDocument/2006/relationships/image" Target="../media/image112.png"/></Relationships>
</file>

<file path=ppt/slides/_rels/slide5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14.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12.png"/><Relationship Id="rId5" Type="http://schemas.openxmlformats.org/officeDocument/2006/relationships/image" Target="../media/image118.png"/><Relationship Id="rId10" Type="http://schemas.openxmlformats.org/officeDocument/2006/relationships/image" Target="../media/image111.png"/><Relationship Id="rId4" Type="http://schemas.openxmlformats.org/officeDocument/2006/relationships/image" Target="../media/image117.png"/><Relationship Id="rId9" Type="http://schemas.openxmlformats.org/officeDocument/2006/relationships/image" Target="../media/image122.png"/></Relationships>
</file>

<file path=ppt/slides/_rels/slide54.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5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png"/><Relationship Id="rId21" Type="http://schemas.openxmlformats.org/officeDocument/2006/relationships/image" Target="../media/image137.jpeg"/><Relationship Id="rId7" Type="http://schemas.openxmlformats.org/officeDocument/2006/relationships/image" Target="../media/image123.png"/><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55.xml"/><Relationship Id="rId16" Type="http://schemas.openxmlformats.org/officeDocument/2006/relationships/image" Target="../media/image132.jpeg"/><Relationship Id="rId20"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23" Type="http://schemas.openxmlformats.org/officeDocument/2006/relationships/image" Target="../media/image139.jpeg"/><Relationship Id="rId10" Type="http://schemas.openxmlformats.org/officeDocument/2006/relationships/image" Target="../media/image126.png"/><Relationship Id="rId19" Type="http://schemas.openxmlformats.org/officeDocument/2006/relationships/image" Target="../media/image135.jpe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jpeg"/><Relationship Id="rId22" Type="http://schemas.openxmlformats.org/officeDocument/2006/relationships/image" Target="../media/image138.jpeg"/></Relationships>
</file>

<file path=ppt/slides/_rels/slide56.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91.emf"/><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3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141.emf"/></Relationships>
</file>

<file path=ppt/slides/_rels/slide5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notesSlide" Target="../notesSlides/notesSlide62.xml"/><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19" Type="http://schemas.openxmlformats.org/officeDocument/2006/relationships/image" Target="../media/image91.emf"/><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63.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notesSlide" Target="../notesSlides/notesSlide63.xml"/><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64.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notesSlide" Target="../notesSlides/notesSlide64.xml"/><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19" Type="http://schemas.openxmlformats.org/officeDocument/2006/relationships/image" Target="../media/image91.emf"/><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6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notesSlide" Target="../notesSlides/notesSlide65.xml"/><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19" Type="http://schemas.openxmlformats.org/officeDocument/2006/relationships/image" Target="../media/image91.emf"/><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9.png"/></Relationships>
</file>

<file path=ppt/slides/_rels/slide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36295" y="0"/>
            <a:ext cx="1636295"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408948" y="2670374"/>
            <a:ext cx="5374105" cy="1292662"/>
          </a:xfrm>
          <a:prstGeom prst="rect">
            <a:avLst/>
          </a:prstGeom>
          <a:noFill/>
        </p:spPr>
        <p:txBody>
          <a:bodyPr wrap="square" rtlCol="0">
            <a:spAutoFit/>
          </a:bodyPr>
          <a:lstStyle/>
          <a:p>
            <a:pPr algn="ctr"/>
            <a:r>
              <a:rPr lang="en-US" sz="7800" dirty="0">
                <a:solidFill>
                  <a:schemeClr val="tx1">
                    <a:lumMod val="50000"/>
                    <a:lumOff val="50000"/>
                  </a:schemeClr>
                </a:solidFill>
                <a:latin typeface="Arial" charset="0"/>
                <a:ea typeface="Arial" charset="0"/>
                <a:cs typeface="Arial" charset="0"/>
              </a:rPr>
              <a:t>WELCOME</a:t>
            </a:r>
          </a:p>
        </p:txBody>
      </p:sp>
      <p:pic>
        <p:nvPicPr>
          <p:cNvPr id="7" name="Picture 6">
            <a:extLst>
              <a:ext uri="{FF2B5EF4-FFF2-40B4-BE49-F238E27FC236}">
                <a16:creationId xmlns:a16="http://schemas.microsoft.com/office/drawing/2014/main" id="{399A3DDC-2168-7747-8A02-2D4B3218B22C}"/>
              </a:ext>
            </a:extLst>
          </p:cNvPr>
          <p:cNvPicPr>
            <a:picLocks noChangeAspect="1"/>
          </p:cNvPicPr>
          <p:nvPr/>
        </p:nvPicPr>
        <p:blipFill>
          <a:blip r:embed="rId3">
            <a:alphaModFix amt="15000"/>
          </a:blip>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466725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3112786"/>
            <a:ext cx="12192000"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FICTION</a:t>
            </a:r>
          </a:p>
        </p:txBody>
      </p:sp>
      <p:sp>
        <p:nvSpPr>
          <p:cNvPr id="7" name="Rectangle 6"/>
          <p:cNvSpPr/>
          <p:nvPr/>
        </p:nvSpPr>
        <p:spPr>
          <a:xfrm>
            <a:off x="0" y="1861867"/>
            <a:ext cx="12192000" cy="1200329"/>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SCRUBBING YOUR FACE WILL </a:t>
            </a:r>
          </a:p>
          <a:p>
            <a:pPr algn="ctr"/>
            <a:r>
              <a:rPr lang="en-US" sz="3600" dirty="0">
                <a:solidFill>
                  <a:schemeClr val="bg1"/>
                </a:solidFill>
                <a:latin typeface="Arial" charset="0"/>
                <a:ea typeface="Arial" charset="0"/>
                <a:cs typeface="Arial" charset="0"/>
              </a:rPr>
              <a:t>KEEP YOU BLACKHEAD AND PIMPLE FREE</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grpSp>
        <p:nvGrpSpPr>
          <p:cNvPr id="9" name="Group 8"/>
          <p:cNvGrpSpPr/>
          <p:nvPr/>
        </p:nvGrpSpPr>
        <p:grpSpPr>
          <a:xfrm>
            <a:off x="-2" y="379812"/>
            <a:ext cx="12192003" cy="873146"/>
            <a:chOff x="-2" y="1828865"/>
            <a:chExt cx="12192003" cy="873146"/>
          </a:xfrm>
        </p:grpSpPr>
        <p:sp>
          <p:nvSpPr>
            <p:cNvPr id="10" name="TextBox 9"/>
            <p:cNvSpPr txBox="1"/>
            <p:nvPr/>
          </p:nvSpPr>
          <p:spPr>
            <a:xfrm>
              <a:off x="0" y="2286513"/>
              <a:ext cx="12192000" cy="415498"/>
            </a:xfrm>
            <a:prstGeom prst="rect">
              <a:avLst/>
            </a:prstGeom>
            <a:noFill/>
          </p:spPr>
          <p:txBody>
            <a:bodyPr wrap="square" rtlCol="0">
              <a:spAutoFit/>
            </a:bodyPr>
            <a:lstStyle/>
            <a:p>
              <a:pPr algn="ctr"/>
              <a:r>
                <a:rPr lang="en-US" sz="2100" b="1" dirty="0">
                  <a:solidFill>
                    <a:schemeClr val="bg1"/>
                  </a:solidFill>
                  <a:latin typeface="Arial" charset="0"/>
                  <a:ea typeface="Arial" charset="0"/>
                  <a:cs typeface="Arial" charset="0"/>
                </a:rPr>
                <a:t>FICTION?</a:t>
              </a:r>
            </a:p>
          </p:txBody>
        </p:sp>
        <p:sp>
          <p:nvSpPr>
            <p:cNvPr id="11" name="Rectangle 10"/>
            <p:cNvSpPr/>
            <p:nvPr/>
          </p:nvSpPr>
          <p:spPr>
            <a:xfrm>
              <a:off x="-1" y="1828865"/>
              <a:ext cx="12192002" cy="415498"/>
            </a:xfrm>
            <a:prstGeom prst="rect">
              <a:avLst/>
            </a:prstGeom>
          </p:spPr>
          <p:txBody>
            <a:bodyPr wrap="square">
              <a:spAutoFit/>
            </a:bodyPr>
            <a:lstStyle/>
            <a:p>
              <a:pPr algn="ctr"/>
              <a:r>
                <a:rPr lang="en-US" sz="2100" b="1" dirty="0">
                  <a:solidFill>
                    <a:schemeClr val="bg1"/>
                  </a:solidFill>
                  <a:latin typeface="Arial" charset="0"/>
                  <a:ea typeface="Arial" charset="0"/>
                  <a:cs typeface="Arial" charset="0"/>
                </a:rPr>
                <a:t>FACT</a:t>
              </a:r>
              <a:endParaRPr lang="en-US" sz="2100" dirty="0"/>
            </a:p>
          </p:txBody>
        </p:sp>
        <p:sp>
          <p:nvSpPr>
            <p:cNvPr id="12" name="Rectangle 11"/>
            <p:cNvSpPr/>
            <p:nvPr/>
          </p:nvSpPr>
          <p:spPr>
            <a:xfrm>
              <a:off x="-2" y="2114151"/>
              <a:ext cx="12192002" cy="276999"/>
            </a:xfrm>
            <a:prstGeom prst="rect">
              <a:avLst/>
            </a:prstGeom>
          </p:spPr>
          <p:txBody>
            <a:bodyPr wrap="square">
              <a:spAutoFit/>
            </a:bodyPr>
            <a:lstStyle/>
            <a:p>
              <a:pPr algn="ctr"/>
              <a:r>
                <a:rPr lang="en-US" sz="1200" dirty="0">
                  <a:solidFill>
                    <a:schemeClr val="bg1"/>
                  </a:solidFill>
                  <a:latin typeface="Arial" charset="0"/>
                  <a:ea typeface="Arial" charset="0"/>
                  <a:cs typeface="Arial" charset="0"/>
                </a:rPr>
                <a:t>or</a:t>
              </a:r>
              <a:endParaRPr lang="en-US" sz="1200" dirty="0"/>
            </a:p>
          </p:txBody>
        </p:sp>
      </p:grpSp>
    </p:spTree>
    <p:extLst>
      <p:ext uri="{BB962C8B-B14F-4D97-AF65-F5344CB8AC3E}">
        <p14:creationId xmlns:p14="http://schemas.microsoft.com/office/powerpoint/2010/main" val="454190287"/>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673303"/>
            <a:ext cx="12192000" cy="1200329"/>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SKIN AGING AND DAMAGE CAN</a:t>
            </a:r>
          </a:p>
          <a:p>
            <a:pPr algn="ctr"/>
            <a:r>
              <a:rPr lang="en-US" sz="3600" dirty="0">
                <a:solidFill>
                  <a:schemeClr val="bg1"/>
                </a:solidFill>
                <a:latin typeface="Arial" charset="0"/>
                <a:ea typeface="Arial" charset="0"/>
                <a:cs typeface="Arial" charset="0"/>
              </a:rPr>
              <a:t>BE REVERSED QUICKLY</a:t>
            </a:r>
          </a:p>
        </p:txBody>
      </p:sp>
      <p:sp>
        <p:nvSpPr>
          <p:cNvPr id="6" name="TextBox 5"/>
          <p:cNvSpPr txBox="1"/>
          <p:nvPr/>
        </p:nvSpPr>
        <p:spPr>
          <a:xfrm>
            <a:off x="5982765" y="3164935"/>
            <a:ext cx="4286493"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FICTION</a:t>
            </a:r>
          </a:p>
        </p:txBody>
      </p:sp>
      <p:sp>
        <p:nvSpPr>
          <p:cNvPr id="9" name="Rectangle 8"/>
          <p:cNvSpPr/>
          <p:nvPr/>
        </p:nvSpPr>
        <p:spPr>
          <a:xfrm>
            <a:off x="5017848" y="3164935"/>
            <a:ext cx="679050" cy="1323439"/>
          </a:xfrm>
          <a:prstGeom prst="rect">
            <a:avLst/>
          </a:prstGeom>
        </p:spPr>
        <p:txBody>
          <a:bodyPr wrap="square">
            <a:spAutoFit/>
          </a:bodyPr>
          <a:lstStyle/>
          <a:p>
            <a:pPr algn="ctr"/>
            <a:r>
              <a:rPr lang="en-US" sz="8000" dirty="0">
                <a:solidFill>
                  <a:schemeClr val="bg1"/>
                </a:solidFill>
                <a:latin typeface="Arial" charset="0"/>
                <a:ea typeface="Arial" charset="0"/>
                <a:cs typeface="Arial" charset="0"/>
              </a:rPr>
              <a:t>&amp;</a:t>
            </a:r>
            <a:endParaRPr lang="en-US" sz="8000" dirty="0"/>
          </a:p>
        </p:txBody>
      </p:sp>
      <p:sp>
        <p:nvSpPr>
          <p:cNvPr id="10" name="Rectangle 9"/>
          <p:cNvSpPr/>
          <p:nvPr/>
        </p:nvSpPr>
        <p:spPr>
          <a:xfrm>
            <a:off x="1922740" y="3164935"/>
            <a:ext cx="2951545" cy="1323439"/>
          </a:xfrm>
          <a:prstGeom prst="rect">
            <a:avLst/>
          </a:prstGeom>
        </p:spPr>
        <p:txBody>
          <a:bodyPr wrap="square">
            <a:spAutoFit/>
          </a:bodyPr>
          <a:lstStyle/>
          <a:p>
            <a:pPr algn="ctr"/>
            <a:r>
              <a:rPr lang="en-US" sz="8000" b="1" dirty="0">
                <a:solidFill>
                  <a:schemeClr val="bg1"/>
                </a:solidFill>
                <a:latin typeface="Arial" charset="0"/>
                <a:ea typeface="Arial" charset="0"/>
                <a:cs typeface="Arial" charset="0"/>
              </a:rPr>
              <a:t>FACT</a:t>
            </a:r>
            <a:endParaRPr lang="en-US" sz="8000" dirty="0"/>
          </a:p>
        </p:txBody>
      </p:sp>
      <p:pic>
        <p:nvPicPr>
          <p:cNvPr id="12" name="Picture 11"/>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grpSp>
        <p:nvGrpSpPr>
          <p:cNvPr id="8" name="Group 7"/>
          <p:cNvGrpSpPr/>
          <p:nvPr/>
        </p:nvGrpSpPr>
        <p:grpSpPr>
          <a:xfrm>
            <a:off x="-2" y="379812"/>
            <a:ext cx="12192003" cy="873146"/>
            <a:chOff x="-2" y="1828865"/>
            <a:chExt cx="12192003" cy="873146"/>
          </a:xfrm>
        </p:grpSpPr>
        <p:sp>
          <p:nvSpPr>
            <p:cNvPr id="11" name="TextBox 10"/>
            <p:cNvSpPr txBox="1"/>
            <p:nvPr/>
          </p:nvSpPr>
          <p:spPr>
            <a:xfrm>
              <a:off x="0" y="2286513"/>
              <a:ext cx="12192000" cy="415498"/>
            </a:xfrm>
            <a:prstGeom prst="rect">
              <a:avLst/>
            </a:prstGeom>
            <a:noFill/>
          </p:spPr>
          <p:txBody>
            <a:bodyPr wrap="square" rtlCol="0">
              <a:spAutoFit/>
            </a:bodyPr>
            <a:lstStyle/>
            <a:p>
              <a:pPr algn="ctr"/>
              <a:r>
                <a:rPr lang="en-US" sz="2100" b="1" dirty="0">
                  <a:solidFill>
                    <a:schemeClr val="bg1"/>
                  </a:solidFill>
                  <a:latin typeface="Arial" charset="0"/>
                  <a:ea typeface="Arial" charset="0"/>
                  <a:cs typeface="Arial" charset="0"/>
                </a:rPr>
                <a:t>FICTION?</a:t>
              </a:r>
            </a:p>
          </p:txBody>
        </p:sp>
        <p:sp>
          <p:nvSpPr>
            <p:cNvPr id="13" name="Rectangle 12"/>
            <p:cNvSpPr/>
            <p:nvPr/>
          </p:nvSpPr>
          <p:spPr>
            <a:xfrm>
              <a:off x="-1" y="1828865"/>
              <a:ext cx="12192002" cy="415498"/>
            </a:xfrm>
            <a:prstGeom prst="rect">
              <a:avLst/>
            </a:prstGeom>
          </p:spPr>
          <p:txBody>
            <a:bodyPr wrap="square">
              <a:spAutoFit/>
            </a:bodyPr>
            <a:lstStyle/>
            <a:p>
              <a:pPr algn="ctr"/>
              <a:r>
                <a:rPr lang="en-US" sz="2100" b="1" dirty="0">
                  <a:solidFill>
                    <a:schemeClr val="bg1"/>
                  </a:solidFill>
                  <a:latin typeface="Arial" charset="0"/>
                  <a:ea typeface="Arial" charset="0"/>
                  <a:cs typeface="Arial" charset="0"/>
                </a:rPr>
                <a:t>FACT</a:t>
              </a:r>
              <a:endParaRPr lang="en-US" sz="2100" dirty="0"/>
            </a:p>
          </p:txBody>
        </p:sp>
        <p:sp>
          <p:nvSpPr>
            <p:cNvPr id="14" name="Rectangle 13"/>
            <p:cNvSpPr/>
            <p:nvPr/>
          </p:nvSpPr>
          <p:spPr>
            <a:xfrm>
              <a:off x="-2" y="2114151"/>
              <a:ext cx="12192002" cy="276999"/>
            </a:xfrm>
            <a:prstGeom prst="rect">
              <a:avLst/>
            </a:prstGeom>
          </p:spPr>
          <p:txBody>
            <a:bodyPr wrap="square">
              <a:spAutoFit/>
            </a:bodyPr>
            <a:lstStyle/>
            <a:p>
              <a:pPr algn="ctr"/>
              <a:r>
                <a:rPr lang="en-US" sz="1200" dirty="0">
                  <a:solidFill>
                    <a:schemeClr val="bg1"/>
                  </a:solidFill>
                  <a:latin typeface="Arial" charset="0"/>
                  <a:ea typeface="Arial" charset="0"/>
                  <a:cs typeface="Arial" charset="0"/>
                </a:rPr>
                <a:t>or</a:t>
              </a:r>
              <a:endParaRPr lang="en-US" sz="1200" dirty="0"/>
            </a:p>
          </p:txBody>
        </p:sp>
      </p:grpSp>
    </p:spTree>
    <p:extLst>
      <p:ext uri="{BB962C8B-B14F-4D97-AF65-F5344CB8AC3E}">
        <p14:creationId xmlns:p14="http://schemas.microsoft.com/office/powerpoint/2010/main" val="205187483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906684" y="2589366"/>
            <a:ext cx="10378632" cy="1230092"/>
          </a:xfrm>
        </p:spPr>
        <p:txBody>
          <a:bodyPr>
            <a:normAutofit/>
          </a:bodyPr>
          <a:lstStyle/>
          <a:p>
            <a:pPr marL="0" indent="0" algn="ctr">
              <a:buNone/>
            </a:pPr>
            <a:r>
              <a:rPr lang="en-US" sz="3200" b="1" dirty="0">
                <a:latin typeface="Arial" charset="0"/>
                <a:ea typeface="Arial" charset="0"/>
                <a:cs typeface="Arial" charset="0"/>
              </a:rPr>
              <a:t>HOW DO WE FIGHT THE CAUSES OF </a:t>
            </a:r>
          </a:p>
          <a:p>
            <a:pPr marL="0" indent="0" algn="ctr">
              <a:buNone/>
            </a:pPr>
            <a:r>
              <a:rPr lang="en-US" sz="3200" b="1" dirty="0">
                <a:latin typeface="Arial" charset="0"/>
                <a:ea typeface="Arial" charset="0"/>
                <a:cs typeface="Arial" charset="0"/>
              </a:rPr>
              <a:t>AGING AND DAMAGE?</a:t>
            </a:r>
          </a:p>
        </p:txBody>
      </p:sp>
      <p:sp>
        <p:nvSpPr>
          <p:cNvPr id="5" name="Rectangle 4"/>
          <p:cNvSpPr/>
          <p:nvPr/>
        </p:nvSpPr>
        <p:spPr>
          <a:xfrm>
            <a:off x="0" y="685800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rot="600000">
            <a:off x="-2082356" y="2134008"/>
            <a:ext cx="1961541" cy="1563103"/>
          </a:xfrm>
          <a:prstGeom prst="rect">
            <a:avLst/>
          </a:prstGeom>
        </p:spPr>
      </p:pic>
      <p:pic>
        <p:nvPicPr>
          <p:cNvPr id="6" name="Picture 5"/>
          <p:cNvPicPr>
            <a:picLocks noChangeAspect="1"/>
          </p:cNvPicPr>
          <p:nvPr/>
        </p:nvPicPr>
        <p:blipFill>
          <a:blip r:embed="rId4"/>
          <a:stretch>
            <a:fillRect/>
          </a:stretch>
        </p:blipFill>
        <p:spPr>
          <a:xfrm rot="-600000" flipH="1">
            <a:off x="12309920" y="2134008"/>
            <a:ext cx="1961541" cy="1563103"/>
          </a:xfrm>
          <a:prstGeom prst="rect">
            <a:avLst/>
          </a:prstGeom>
        </p:spPr>
      </p:pic>
      <p:pic>
        <p:nvPicPr>
          <p:cNvPr id="7" name="Picture 6"/>
          <p:cNvPicPr>
            <a:picLocks noChangeAspect="1"/>
          </p:cNvPicPr>
          <p:nvPr/>
        </p:nvPicPr>
        <p:blipFill>
          <a:blip r:embed="rId5"/>
          <a:stretch>
            <a:fillRect/>
          </a:stretch>
        </p:blipFill>
        <p:spPr>
          <a:xfrm>
            <a:off x="5401056" y="1598319"/>
            <a:ext cx="1389888" cy="3212186"/>
          </a:xfrm>
          <a:prstGeom prst="rect">
            <a:avLst/>
          </a:prstGeom>
        </p:spPr>
      </p:pic>
    </p:spTree>
    <p:extLst>
      <p:ext uri="{BB962C8B-B14F-4D97-AF65-F5344CB8AC3E}">
        <p14:creationId xmlns:p14="http://schemas.microsoft.com/office/powerpoint/2010/main" val="976398859"/>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250"/>
                                            <p:tgtEl>
                                              <p:spTgt spid="8"/>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50" fill="hold"/>
                                            <p:tgtEl>
                                              <p:spTgt spid="7"/>
                                            </p:tgtEl>
                                            <p:attrNameLst>
                                              <p:attrName>ppt_w</p:attrName>
                                            </p:attrNameLst>
                                          </p:cBhvr>
                                          <p:tavLst>
                                            <p:tav tm="0">
                                              <p:val>
                                                <p:fltVal val="0"/>
                                              </p:val>
                                            </p:tav>
                                            <p:tav tm="100000">
                                              <p:val>
                                                <p:strVal val="#ppt_w"/>
                                              </p:val>
                                            </p:tav>
                                          </p:tavLst>
                                        </p:anim>
                                        <p:anim calcmode="lin" valueType="num">
                                          <p:cBhvr>
                                            <p:cTn id="12" dur="350" fill="hold"/>
                                            <p:tgtEl>
                                              <p:spTgt spid="7"/>
                                            </p:tgtEl>
                                            <p:attrNameLst>
                                              <p:attrName>ppt_h</p:attrName>
                                            </p:attrNameLst>
                                          </p:cBhvr>
                                          <p:tavLst>
                                            <p:tav tm="0">
                                              <p:val>
                                                <p:fltVal val="0"/>
                                              </p:val>
                                            </p:tav>
                                            <p:tav tm="100000">
                                              <p:val>
                                                <p:strVal val="#ppt_h"/>
                                              </p:val>
                                            </p:tav>
                                          </p:tavLst>
                                        </p:anim>
                                        <p:animEffect transition="in" filter="fade">
                                          <p:cBhvr>
                                            <p:cTn id="13" dur="35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twoBells.wav"/>
                                            </p:tgtEl>
                                          </p:cMediaNode>
                                        </p:audio>
                                      </p:subTnLst>
                                    </p:cTn>
                                  </p:par>
                                  <p:par>
                                    <p:cTn id="14" presetID="0" presetClass="path" presetSubtype="0" accel="50000" fill="hold" nodeType="withEffect" p14:presetBounceEnd="50000">
                                      <p:stCondLst>
                                        <p:cond delay="0"/>
                                      </p:stCondLst>
                                      <p:childTnLst>
                                        <p:animMotion origin="layout" path="M 0.02031 0.02269 L 0.51341 0.02269 " pathEditMode="relative" rAng="0" ptsTypes="AA" p14:bounceEnd="50000">
                                          <p:cBhvr>
                                            <p:cTn id="15" dur="350" fill="hold"/>
                                            <p:tgtEl>
                                              <p:spTgt spid="2"/>
                                            </p:tgtEl>
                                            <p:attrNameLst>
                                              <p:attrName>ppt_x</p:attrName>
                                              <p:attrName>ppt_y</p:attrName>
                                            </p:attrNameLst>
                                          </p:cBhvr>
                                          <p:rCtr x="24648" y="0"/>
                                        </p:animMotion>
                                      </p:childTnLst>
                                    </p:cTn>
                                  </p:par>
                                  <p:par>
                                    <p:cTn id="16" presetID="0" presetClass="path" presetSubtype="0" accel="50000" fill="hold" nodeType="withEffect" p14:presetBounceEnd="50000">
                                      <p:stCondLst>
                                        <p:cond delay="0"/>
                                      </p:stCondLst>
                                      <p:childTnLst>
                                        <p:animMotion origin="layout" path="M -0.01106 0.02269 L -0.51315 0.02269 " pathEditMode="relative" rAng="0" ptsTypes="AA" p14:bounceEnd="50000">
                                          <p:cBhvr>
                                            <p:cTn id="17" dur="350" fill="hold"/>
                                            <p:tgtEl>
                                              <p:spTgt spid="6"/>
                                            </p:tgtEl>
                                            <p:attrNameLst>
                                              <p:attrName>ppt_x</p:attrName>
                                              <p:attrName>ppt_y</p:attrName>
                                            </p:attrNameLst>
                                          </p:cBhvr>
                                          <p:rCtr x="-25104" y="0"/>
                                        </p:animMotion>
                                      </p:childTnLst>
                                    </p:cTn>
                                  </p:par>
                                  <p:par>
                                    <p:cTn id="18" presetID="32" presetClass="emph" presetSubtype="0" fill="hold" nodeType="withEffect">
                                      <p:stCondLst>
                                        <p:cond delay="250"/>
                                      </p:stCondLst>
                                      <p:childTnLst>
                                        <p:animRot by="120000">
                                          <p:cBhvr>
                                            <p:cTn id="19" dur="50" fill="hold">
                                              <p:stCondLst>
                                                <p:cond delay="0"/>
                                              </p:stCondLst>
                                            </p:cTn>
                                            <p:tgtEl>
                                              <p:spTgt spid="6"/>
                                            </p:tgtEl>
                                            <p:attrNameLst>
                                              <p:attrName>r</p:attrName>
                                            </p:attrNameLst>
                                          </p:cBhvr>
                                        </p:animRot>
                                        <p:animRot by="-240000">
                                          <p:cBhvr>
                                            <p:cTn id="20" dur="100" fill="hold">
                                              <p:stCondLst>
                                                <p:cond delay="100"/>
                                              </p:stCondLst>
                                            </p:cTn>
                                            <p:tgtEl>
                                              <p:spTgt spid="6"/>
                                            </p:tgtEl>
                                            <p:attrNameLst>
                                              <p:attrName>r</p:attrName>
                                            </p:attrNameLst>
                                          </p:cBhvr>
                                        </p:animRot>
                                        <p:animRot by="240000">
                                          <p:cBhvr>
                                            <p:cTn id="21" dur="100" fill="hold">
                                              <p:stCondLst>
                                                <p:cond delay="200"/>
                                              </p:stCondLst>
                                            </p:cTn>
                                            <p:tgtEl>
                                              <p:spTgt spid="6"/>
                                            </p:tgtEl>
                                            <p:attrNameLst>
                                              <p:attrName>r</p:attrName>
                                            </p:attrNameLst>
                                          </p:cBhvr>
                                        </p:animRot>
                                        <p:animRot by="-240000">
                                          <p:cBhvr>
                                            <p:cTn id="22" dur="100" fill="hold">
                                              <p:stCondLst>
                                                <p:cond delay="300"/>
                                              </p:stCondLst>
                                            </p:cTn>
                                            <p:tgtEl>
                                              <p:spTgt spid="6"/>
                                            </p:tgtEl>
                                            <p:attrNameLst>
                                              <p:attrName>r</p:attrName>
                                            </p:attrNameLst>
                                          </p:cBhvr>
                                        </p:animRot>
                                        <p:animRot by="120000">
                                          <p:cBhvr>
                                            <p:cTn id="23" dur="100" fill="hold">
                                              <p:stCondLst>
                                                <p:cond delay="400"/>
                                              </p:stCondLst>
                                            </p:cTn>
                                            <p:tgtEl>
                                              <p:spTgt spid="6"/>
                                            </p:tgtEl>
                                            <p:attrNameLst>
                                              <p:attrName>r</p:attrName>
                                            </p:attrNameLst>
                                          </p:cBhvr>
                                        </p:animRot>
                                      </p:childTnLst>
                                    </p:cTn>
                                  </p:par>
                                  <p:par>
                                    <p:cTn id="24" presetID="32" presetClass="emph" presetSubtype="0" fill="hold" nodeType="withEffect">
                                      <p:stCondLst>
                                        <p:cond delay="250"/>
                                      </p:stCondLst>
                                      <p:childTnLst>
                                        <p:animRot by="120000">
                                          <p:cBhvr>
                                            <p:cTn id="25" dur="50" fill="hold">
                                              <p:stCondLst>
                                                <p:cond delay="0"/>
                                              </p:stCondLst>
                                            </p:cTn>
                                            <p:tgtEl>
                                              <p:spTgt spid="2"/>
                                            </p:tgtEl>
                                            <p:attrNameLst>
                                              <p:attrName>r</p:attrName>
                                            </p:attrNameLst>
                                          </p:cBhvr>
                                        </p:animRot>
                                        <p:animRot by="-240000">
                                          <p:cBhvr>
                                            <p:cTn id="26" dur="100" fill="hold">
                                              <p:stCondLst>
                                                <p:cond delay="100"/>
                                              </p:stCondLst>
                                            </p:cTn>
                                            <p:tgtEl>
                                              <p:spTgt spid="2"/>
                                            </p:tgtEl>
                                            <p:attrNameLst>
                                              <p:attrName>r</p:attrName>
                                            </p:attrNameLst>
                                          </p:cBhvr>
                                        </p:animRot>
                                        <p:animRot by="240000">
                                          <p:cBhvr>
                                            <p:cTn id="27" dur="100" fill="hold">
                                              <p:stCondLst>
                                                <p:cond delay="200"/>
                                              </p:stCondLst>
                                            </p:cTn>
                                            <p:tgtEl>
                                              <p:spTgt spid="2"/>
                                            </p:tgtEl>
                                            <p:attrNameLst>
                                              <p:attrName>r</p:attrName>
                                            </p:attrNameLst>
                                          </p:cBhvr>
                                        </p:animRot>
                                        <p:animRot by="-240000">
                                          <p:cBhvr>
                                            <p:cTn id="28" dur="100" fill="hold">
                                              <p:stCondLst>
                                                <p:cond delay="300"/>
                                              </p:stCondLst>
                                            </p:cTn>
                                            <p:tgtEl>
                                              <p:spTgt spid="2"/>
                                            </p:tgtEl>
                                            <p:attrNameLst>
                                              <p:attrName>r</p:attrName>
                                            </p:attrNameLst>
                                          </p:cBhvr>
                                        </p:animRot>
                                        <p:animRot by="120000">
                                          <p:cBhvr>
                                            <p:cTn id="29" dur="100" fill="hold">
                                              <p:stCondLst>
                                                <p:cond delay="400"/>
                                              </p:stCondLst>
                                            </p:cTn>
                                            <p:tgtEl>
                                              <p:spTgt spid="2"/>
                                            </p:tgtEl>
                                            <p:attrNameLst>
                                              <p:attrName>r</p:attrName>
                                            </p:attrNameLst>
                                          </p:cBhvr>
                                        </p:animRot>
                                      </p:childTnLst>
                                    </p:cTn>
                                  </p:par>
                                  <p:par>
                                    <p:cTn id="30" presetID="16" presetClass="exit" presetSubtype="42" fill="hold" nodeType="withEffect">
                                      <p:stCondLst>
                                        <p:cond delay="1000"/>
                                      </p:stCondLst>
                                      <p:childTnLst>
                                        <p:animEffect transition="out" filter="barn(out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2" presetClass="exit" presetSubtype="4" fill="hold" nodeType="withEffect">
                                      <p:stCondLst>
                                        <p:cond delay="150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par>
                                    <p:cTn id="37" presetID="2" presetClass="exit" presetSubtype="4" fill="hold" nodeType="withEffect">
                                      <p:stCondLst>
                                        <p:cond delay="1500"/>
                                      </p:stCondLst>
                                      <p:childTnLst>
                                        <p:anim calcmode="lin" valueType="num">
                                          <p:cBhvr additive="base">
                                            <p:cTn id="38" dur="500"/>
                                            <p:tgtEl>
                                              <p:spTgt spid="6"/>
                                            </p:tgtEl>
                                            <p:attrNameLst>
                                              <p:attrName>ppt_x</p:attrName>
                                            </p:attrNameLst>
                                          </p:cBhvr>
                                          <p:tavLst>
                                            <p:tav tm="0">
                                              <p:val>
                                                <p:strVal val="ppt_x"/>
                                              </p:val>
                                            </p:tav>
                                            <p:tav tm="100000">
                                              <p:val>
                                                <p:strVal val="ppt_x"/>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rev="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250"/>
                                            <p:tgtEl>
                                              <p:spTgt spid="8"/>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50" fill="hold"/>
                                            <p:tgtEl>
                                              <p:spTgt spid="7"/>
                                            </p:tgtEl>
                                            <p:attrNameLst>
                                              <p:attrName>ppt_w</p:attrName>
                                            </p:attrNameLst>
                                          </p:cBhvr>
                                          <p:tavLst>
                                            <p:tav tm="0">
                                              <p:val>
                                                <p:fltVal val="0"/>
                                              </p:val>
                                            </p:tav>
                                            <p:tav tm="100000">
                                              <p:val>
                                                <p:strVal val="#ppt_w"/>
                                              </p:val>
                                            </p:tav>
                                          </p:tavLst>
                                        </p:anim>
                                        <p:anim calcmode="lin" valueType="num">
                                          <p:cBhvr>
                                            <p:cTn id="12" dur="350" fill="hold"/>
                                            <p:tgtEl>
                                              <p:spTgt spid="7"/>
                                            </p:tgtEl>
                                            <p:attrNameLst>
                                              <p:attrName>ppt_h</p:attrName>
                                            </p:attrNameLst>
                                          </p:cBhvr>
                                          <p:tavLst>
                                            <p:tav tm="0">
                                              <p:val>
                                                <p:fltVal val="0"/>
                                              </p:val>
                                            </p:tav>
                                            <p:tav tm="100000">
                                              <p:val>
                                                <p:strVal val="#ppt_h"/>
                                              </p:val>
                                            </p:tav>
                                          </p:tavLst>
                                        </p:anim>
                                        <p:animEffect transition="in" filter="fade">
                                          <p:cBhvr>
                                            <p:cTn id="13" dur="35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6" name="twoBells.wav"/>
                                            </p:tgtEl>
                                          </p:cMediaNode>
                                        </p:audio>
                                      </p:subTnLst>
                                    </p:cTn>
                                  </p:par>
                                  <p:par>
                                    <p:cTn id="14" presetID="0" presetClass="path" presetSubtype="0" accel="50000" fill="hold" nodeType="withEffect">
                                      <p:stCondLst>
                                        <p:cond delay="0"/>
                                      </p:stCondLst>
                                      <p:childTnLst>
                                        <p:animMotion origin="layout" path="M 0.02031 0.02269 L 0.51341 0.02269 " pathEditMode="relative" rAng="0" ptsTypes="AA">
                                          <p:cBhvr>
                                            <p:cTn id="15" dur="350" fill="hold"/>
                                            <p:tgtEl>
                                              <p:spTgt spid="2"/>
                                            </p:tgtEl>
                                            <p:attrNameLst>
                                              <p:attrName>ppt_x</p:attrName>
                                              <p:attrName>ppt_y</p:attrName>
                                            </p:attrNameLst>
                                          </p:cBhvr>
                                          <p:rCtr x="24648" y="0"/>
                                        </p:animMotion>
                                      </p:childTnLst>
                                    </p:cTn>
                                  </p:par>
                                  <p:par>
                                    <p:cTn id="16" presetID="0" presetClass="path" presetSubtype="0" accel="50000" fill="hold" nodeType="withEffect">
                                      <p:stCondLst>
                                        <p:cond delay="0"/>
                                      </p:stCondLst>
                                      <p:childTnLst>
                                        <p:animMotion origin="layout" path="M -0.01106 0.02269 L -0.51315 0.02269 " pathEditMode="relative" rAng="0" ptsTypes="AA">
                                          <p:cBhvr>
                                            <p:cTn id="17" dur="350" fill="hold"/>
                                            <p:tgtEl>
                                              <p:spTgt spid="6"/>
                                            </p:tgtEl>
                                            <p:attrNameLst>
                                              <p:attrName>ppt_x</p:attrName>
                                              <p:attrName>ppt_y</p:attrName>
                                            </p:attrNameLst>
                                          </p:cBhvr>
                                          <p:rCtr x="-25104" y="0"/>
                                        </p:animMotion>
                                      </p:childTnLst>
                                    </p:cTn>
                                  </p:par>
                                  <p:par>
                                    <p:cTn id="18" presetID="32" presetClass="emph" presetSubtype="0" fill="hold" nodeType="withEffect">
                                      <p:stCondLst>
                                        <p:cond delay="250"/>
                                      </p:stCondLst>
                                      <p:childTnLst>
                                        <p:animRot by="120000">
                                          <p:cBhvr>
                                            <p:cTn id="19" dur="50" fill="hold">
                                              <p:stCondLst>
                                                <p:cond delay="0"/>
                                              </p:stCondLst>
                                            </p:cTn>
                                            <p:tgtEl>
                                              <p:spTgt spid="6"/>
                                            </p:tgtEl>
                                            <p:attrNameLst>
                                              <p:attrName>r</p:attrName>
                                            </p:attrNameLst>
                                          </p:cBhvr>
                                        </p:animRot>
                                        <p:animRot by="-240000">
                                          <p:cBhvr>
                                            <p:cTn id="20" dur="100" fill="hold">
                                              <p:stCondLst>
                                                <p:cond delay="100"/>
                                              </p:stCondLst>
                                            </p:cTn>
                                            <p:tgtEl>
                                              <p:spTgt spid="6"/>
                                            </p:tgtEl>
                                            <p:attrNameLst>
                                              <p:attrName>r</p:attrName>
                                            </p:attrNameLst>
                                          </p:cBhvr>
                                        </p:animRot>
                                        <p:animRot by="240000">
                                          <p:cBhvr>
                                            <p:cTn id="21" dur="100" fill="hold">
                                              <p:stCondLst>
                                                <p:cond delay="200"/>
                                              </p:stCondLst>
                                            </p:cTn>
                                            <p:tgtEl>
                                              <p:spTgt spid="6"/>
                                            </p:tgtEl>
                                            <p:attrNameLst>
                                              <p:attrName>r</p:attrName>
                                            </p:attrNameLst>
                                          </p:cBhvr>
                                        </p:animRot>
                                        <p:animRot by="-240000">
                                          <p:cBhvr>
                                            <p:cTn id="22" dur="100" fill="hold">
                                              <p:stCondLst>
                                                <p:cond delay="300"/>
                                              </p:stCondLst>
                                            </p:cTn>
                                            <p:tgtEl>
                                              <p:spTgt spid="6"/>
                                            </p:tgtEl>
                                            <p:attrNameLst>
                                              <p:attrName>r</p:attrName>
                                            </p:attrNameLst>
                                          </p:cBhvr>
                                        </p:animRot>
                                        <p:animRot by="120000">
                                          <p:cBhvr>
                                            <p:cTn id="23" dur="100" fill="hold">
                                              <p:stCondLst>
                                                <p:cond delay="400"/>
                                              </p:stCondLst>
                                            </p:cTn>
                                            <p:tgtEl>
                                              <p:spTgt spid="6"/>
                                            </p:tgtEl>
                                            <p:attrNameLst>
                                              <p:attrName>r</p:attrName>
                                            </p:attrNameLst>
                                          </p:cBhvr>
                                        </p:animRot>
                                      </p:childTnLst>
                                    </p:cTn>
                                  </p:par>
                                  <p:par>
                                    <p:cTn id="24" presetID="32" presetClass="emph" presetSubtype="0" fill="hold" nodeType="withEffect">
                                      <p:stCondLst>
                                        <p:cond delay="250"/>
                                      </p:stCondLst>
                                      <p:childTnLst>
                                        <p:animRot by="120000">
                                          <p:cBhvr>
                                            <p:cTn id="25" dur="50" fill="hold">
                                              <p:stCondLst>
                                                <p:cond delay="0"/>
                                              </p:stCondLst>
                                            </p:cTn>
                                            <p:tgtEl>
                                              <p:spTgt spid="2"/>
                                            </p:tgtEl>
                                            <p:attrNameLst>
                                              <p:attrName>r</p:attrName>
                                            </p:attrNameLst>
                                          </p:cBhvr>
                                        </p:animRot>
                                        <p:animRot by="-240000">
                                          <p:cBhvr>
                                            <p:cTn id="26" dur="100" fill="hold">
                                              <p:stCondLst>
                                                <p:cond delay="100"/>
                                              </p:stCondLst>
                                            </p:cTn>
                                            <p:tgtEl>
                                              <p:spTgt spid="2"/>
                                            </p:tgtEl>
                                            <p:attrNameLst>
                                              <p:attrName>r</p:attrName>
                                            </p:attrNameLst>
                                          </p:cBhvr>
                                        </p:animRot>
                                        <p:animRot by="240000">
                                          <p:cBhvr>
                                            <p:cTn id="27" dur="100" fill="hold">
                                              <p:stCondLst>
                                                <p:cond delay="200"/>
                                              </p:stCondLst>
                                            </p:cTn>
                                            <p:tgtEl>
                                              <p:spTgt spid="2"/>
                                            </p:tgtEl>
                                            <p:attrNameLst>
                                              <p:attrName>r</p:attrName>
                                            </p:attrNameLst>
                                          </p:cBhvr>
                                        </p:animRot>
                                        <p:animRot by="-240000">
                                          <p:cBhvr>
                                            <p:cTn id="28" dur="100" fill="hold">
                                              <p:stCondLst>
                                                <p:cond delay="300"/>
                                              </p:stCondLst>
                                            </p:cTn>
                                            <p:tgtEl>
                                              <p:spTgt spid="2"/>
                                            </p:tgtEl>
                                            <p:attrNameLst>
                                              <p:attrName>r</p:attrName>
                                            </p:attrNameLst>
                                          </p:cBhvr>
                                        </p:animRot>
                                        <p:animRot by="120000">
                                          <p:cBhvr>
                                            <p:cTn id="29" dur="100" fill="hold">
                                              <p:stCondLst>
                                                <p:cond delay="400"/>
                                              </p:stCondLst>
                                            </p:cTn>
                                            <p:tgtEl>
                                              <p:spTgt spid="2"/>
                                            </p:tgtEl>
                                            <p:attrNameLst>
                                              <p:attrName>r</p:attrName>
                                            </p:attrNameLst>
                                          </p:cBhvr>
                                        </p:animRot>
                                      </p:childTnLst>
                                    </p:cTn>
                                  </p:par>
                                  <p:par>
                                    <p:cTn id="30" presetID="16" presetClass="exit" presetSubtype="42" fill="hold" nodeType="withEffect">
                                      <p:stCondLst>
                                        <p:cond delay="1000"/>
                                      </p:stCondLst>
                                      <p:childTnLst>
                                        <p:animEffect transition="out" filter="barn(out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2" presetClass="exit" presetSubtype="4" fill="hold" nodeType="withEffect">
                                      <p:stCondLst>
                                        <p:cond delay="150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par>
                                    <p:cTn id="37" presetID="2" presetClass="exit" presetSubtype="4" fill="hold" nodeType="withEffect">
                                      <p:stCondLst>
                                        <p:cond delay="1500"/>
                                      </p:stCondLst>
                                      <p:childTnLst>
                                        <p:anim calcmode="lin" valueType="num">
                                          <p:cBhvr additive="base">
                                            <p:cTn id="38" dur="500"/>
                                            <p:tgtEl>
                                              <p:spTgt spid="6"/>
                                            </p:tgtEl>
                                            <p:attrNameLst>
                                              <p:attrName>ppt_x</p:attrName>
                                            </p:attrNameLst>
                                          </p:cBhvr>
                                          <p:tavLst>
                                            <p:tav tm="0">
                                              <p:val>
                                                <p:strVal val="ppt_x"/>
                                              </p:val>
                                            </p:tav>
                                            <p:tav tm="100000">
                                              <p:val>
                                                <p:strVal val="ppt_x"/>
                                              </p:val>
                                            </p:tav>
                                          </p:tavLst>
                                        </p:anim>
                                        <p:anim calcmode="lin" valueType="num">
                                          <p:cBhvr additive="base">
                                            <p:cTn id="39" dur="500"/>
                                            <p:tgtEl>
                                              <p:spTgt spid="6"/>
                                            </p:tgtEl>
                                            <p:attrNameLst>
                                              <p:attrName>ppt_y</p:attrName>
                                            </p:attrNameLst>
                                          </p:cBhvr>
                                          <p:tavLst>
                                            <p:tav tm="0">
                                              <p:val>
                                                <p:strVal val="ppt_y"/>
                                              </p:val>
                                            </p:tav>
                                            <p:tav tm="100000">
                                              <p:val>
                                                <p:strVal val="1+ppt_h/2"/>
                                              </p:val>
                                            </p:tav>
                                          </p:tavLst>
                                        </p:anim>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rev="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2016A-F5CA-9643-8F4E-E368245CB042}"/>
              </a:ext>
            </a:extLst>
          </p:cNvPr>
          <p:cNvPicPr>
            <a:picLocks noChangeAspect="1"/>
          </p:cNvPicPr>
          <p:nvPr/>
        </p:nvPicPr>
        <p:blipFill rotWithShape="1">
          <a:blip r:embed="rId3"/>
          <a:srcRect l="11865" t="17823" r="11865" b="178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C2DF34F-282D-D14B-9A36-8FE079BC74A9}"/>
              </a:ext>
            </a:extLst>
          </p:cNvPr>
          <p:cNvPicPr>
            <a:picLocks noChangeAspect="1"/>
          </p:cNvPicPr>
          <p:nvPr/>
        </p:nvPicPr>
        <p:blipFill rotWithShape="1">
          <a:blip r:embed="rId4"/>
          <a:srcRect l="11864" t="17823" r="11864" b="17823"/>
          <a:stretch/>
        </p:blipFill>
        <p:spPr>
          <a:xfrm>
            <a:off x="-1" y="0"/>
            <a:ext cx="12192001" cy="6858000"/>
          </a:xfrm>
          <a:prstGeom prst="rect">
            <a:avLst/>
          </a:prstGeom>
        </p:spPr>
      </p:pic>
      <p:sp>
        <p:nvSpPr>
          <p:cNvPr id="14" name="Rectangle 13">
            <a:extLst>
              <a:ext uri="{FF2B5EF4-FFF2-40B4-BE49-F238E27FC236}">
                <a16:creationId xmlns:a16="http://schemas.microsoft.com/office/drawing/2014/main" id="{4A546F58-1BC7-B340-9CCD-17C319C3DD49}"/>
              </a:ext>
            </a:extLst>
          </p:cNvPr>
          <p:cNvSpPr/>
          <p:nvPr/>
        </p:nvSpPr>
        <p:spPr>
          <a:xfrm>
            <a:off x="0" y="0"/>
            <a:ext cx="12192000" cy="685800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E264609-945D-4645-BD74-31532DCDA298}"/>
              </a:ext>
            </a:extLst>
          </p:cNvPr>
          <p:cNvSpPr txBox="1"/>
          <p:nvPr/>
        </p:nvSpPr>
        <p:spPr>
          <a:xfrm>
            <a:off x="1117597" y="969875"/>
            <a:ext cx="9956804"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SKIN  NOURISHMENT SOURCES</a:t>
            </a:r>
          </a:p>
        </p:txBody>
      </p:sp>
      <p:sp>
        <p:nvSpPr>
          <p:cNvPr id="17" name="TextBox 16">
            <a:extLst>
              <a:ext uri="{FF2B5EF4-FFF2-40B4-BE49-F238E27FC236}">
                <a16:creationId xmlns:a16="http://schemas.microsoft.com/office/drawing/2014/main" id="{BC517761-EE59-1A40-9657-C9C46D58C363}"/>
              </a:ext>
            </a:extLst>
          </p:cNvPr>
          <p:cNvSpPr txBox="1"/>
          <p:nvPr/>
        </p:nvSpPr>
        <p:spPr>
          <a:xfrm>
            <a:off x="3964648" y="2238382"/>
            <a:ext cx="4262706" cy="923330"/>
          </a:xfrm>
          <a:prstGeom prst="rect">
            <a:avLst/>
          </a:prstGeom>
          <a:noFill/>
        </p:spPr>
        <p:txBody>
          <a:bodyPr wrap="none" rtlCol="0">
            <a:spAutoFit/>
          </a:bodyPr>
          <a:lstStyle/>
          <a:p>
            <a:pPr algn="ctr"/>
            <a:r>
              <a:rPr lang="en-US" sz="5400" dirty="0">
                <a:solidFill>
                  <a:schemeClr val="bg1"/>
                </a:solidFill>
                <a:latin typeface="Arial" panose="020B0604020202020204" pitchFamily="34" charset="0"/>
                <a:cs typeface="Arial" panose="020B0604020202020204" pitchFamily="34" charset="0"/>
              </a:rPr>
              <a:t>Blood stream</a:t>
            </a:r>
          </a:p>
        </p:txBody>
      </p:sp>
      <p:sp>
        <p:nvSpPr>
          <p:cNvPr id="21" name="TextBox 20">
            <a:extLst>
              <a:ext uri="{FF2B5EF4-FFF2-40B4-BE49-F238E27FC236}">
                <a16:creationId xmlns:a16="http://schemas.microsoft.com/office/drawing/2014/main" id="{0E1D6DAC-B60D-7941-9ABF-7B9011207A3F}"/>
              </a:ext>
            </a:extLst>
          </p:cNvPr>
          <p:cNvSpPr txBox="1"/>
          <p:nvPr/>
        </p:nvSpPr>
        <p:spPr>
          <a:xfrm>
            <a:off x="3464419" y="3429000"/>
            <a:ext cx="5263172" cy="923330"/>
          </a:xfrm>
          <a:prstGeom prst="rect">
            <a:avLst/>
          </a:prstGeom>
          <a:noFill/>
        </p:spPr>
        <p:txBody>
          <a:bodyPr wrap="none" rtlCol="0">
            <a:spAutoFit/>
          </a:bodyPr>
          <a:lstStyle/>
          <a:p>
            <a:pPr algn="ctr"/>
            <a:r>
              <a:rPr lang="en-US" sz="5400" dirty="0">
                <a:solidFill>
                  <a:schemeClr val="bg1"/>
                </a:solidFill>
                <a:latin typeface="Arial" panose="020B0604020202020204" pitchFamily="34" charset="0"/>
                <a:cs typeface="Arial" panose="020B0604020202020204" pitchFamily="34" charset="0"/>
              </a:rPr>
              <a:t>Topically applied</a:t>
            </a:r>
          </a:p>
        </p:txBody>
      </p:sp>
      <p:sp>
        <p:nvSpPr>
          <p:cNvPr id="20" name="Rectangle 19">
            <a:extLst>
              <a:ext uri="{FF2B5EF4-FFF2-40B4-BE49-F238E27FC236}">
                <a16:creationId xmlns:a16="http://schemas.microsoft.com/office/drawing/2014/main" id="{46C8D4E9-EEA7-0841-9116-EDD298B79C8D}"/>
              </a:ext>
            </a:extLst>
          </p:cNvPr>
          <p:cNvSpPr/>
          <p:nvPr/>
        </p:nvSpPr>
        <p:spPr>
          <a:xfrm>
            <a:off x="-1"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B5CCAD2-1234-1245-B180-CC73D80715FE}"/>
              </a:ext>
            </a:extLst>
          </p:cNvPr>
          <p:cNvSpPr/>
          <p:nvPr/>
        </p:nvSpPr>
        <p:spPr>
          <a:xfrm>
            <a:off x="0" y="7996702"/>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66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7" grpId="0"/>
      <p:bldP spid="21"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85800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Content Placeholder 3">
            <a:extLst>
              <a:ext uri="{FF2B5EF4-FFF2-40B4-BE49-F238E27FC236}">
                <a16:creationId xmlns:a16="http://schemas.microsoft.com/office/drawing/2014/main" id="{30F91D55-E7AE-B748-9CCF-8542C6905E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811" y="186376"/>
            <a:ext cx="4495389" cy="6008260"/>
          </a:xfrm>
          <a:prstGeom prst="rect">
            <a:avLst/>
          </a:prstGeom>
        </p:spPr>
      </p:pic>
      <p:sp>
        <p:nvSpPr>
          <p:cNvPr id="21" name="Content Placeholder 2">
            <a:extLst>
              <a:ext uri="{FF2B5EF4-FFF2-40B4-BE49-F238E27FC236}">
                <a16:creationId xmlns:a16="http://schemas.microsoft.com/office/drawing/2014/main" id="{4B07F0F1-B9D7-6E4F-AEE4-BA03F4A167B8}"/>
              </a:ext>
            </a:extLst>
          </p:cNvPr>
          <p:cNvSpPr>
            <a:spLocks noGrp="1"/>
          </p:cNvSpPr>
          <p:nvPr>
            <p:ph idx="1"/>
          </p:nvPr>
        </p:nvSpPr>
        <p:spPr>
          <a:xfrm>
            <a:off x="5733534" y="1587985"/>
            <a:ext cx="4998621" cy="1267504"/>
          </a:xfrm>
        </p:spPr>
        <p:txBody>
          <a:bodyPr anchor="ctr">
            <a:noAutofit/>
          </a:bodyPr>
          <a:lstStyle/>
          <a:p>
            <a:pPr marL="0" indent="0">
              <a:buNone/>
            </a:pPr>
            <a:r>
              <a:rPr lang="en-US" dirty="0">
                <a:latin typeface="Arial" panose="020B0604020202020204" pitchFamily="34" charset="0"/>
                <a:cs typeface="Arial" panose="020B0604020202020204" pitchFamily="34" charset="0"/>
              </a:rPr>
              <a:t>pH balance is an important factor of healthy skin that often gets overlooked</a:t>
            </a:r>
            <a:endParaRPr lang="en-US" sz="3600" dirty="0">
              <a:latin typeface="Arial" panose="020B0604020202020204" pitchFamily="34" charset="0"/>
              <a:ea typeface="Arial" charset="0"/>
              <a:cs typeface="Arial" panose="020B0604020202020204" pitchFamily="34" charset="0"/>
            </a:endParaRPr>
          </a:p>
        </p:txBody>
      </p:sp>
      <p:pic>
        <p:nvPicPr>
          <p:cNvPr id="26" name="Picture 25">
            <a:extLst>
              <a:ext uri="{FF2B5EF4-FFF2-40B4-BE49-F238E27FC236}">
                <a16:creationId xmlns:a16="http://schemas.microsoft.com/office/drawing/2014/main" id="{7CF9AAD3-3F1B-374B-8E86-B00309E55FA2}"/>
              </a:ext>
            </a:extLst>
          </p:cNvPr>
          <p:cNvPicPr>
            <a:picLocks noChangeAspect="1"/>
          </p:cNvPicPr>
          <p:nvPr/>
        </p:nvPicPr>
        <p:blipFill>
          <a:blip r:embed="rId4"/>
          <a:stretch>
            <a:fillRect/>
          </a:stretch>
        </p:blipFill>
        <p:spPr>
          <a:xfrm>
            <a:off x="998760" y="1902836"/>
            <a:ext cx="3922489" cy="637803"/>
          </a:xfrm>
          <a:prstGeom prst="rect">
            <a:avLst/>
          </a:prstGeom>
        </p:spPr>
      </p:pic>
      <p:sp>
        <p:nvSpPr>
          <p:cNvPr id="36" name="Title 1">
            <a:extLst>
              <a:ext uri="{FF2B5EF4-FFF2-40B4-BE49-F238E27FC236}">
                <a16:creationId xmlns:a16="http://schemas.microsoft.com/office/drawing/2014/main" id="{C1B5887B-E07A-9947-A925-7D4FEAACB8F4}"/>
              </a:ext>
            </a:extLst>
          </p:cNvPr>
          <p:cNvSpPr txBox="1">
            <a:spLocks/>
          </p:cNvSpPr>
          <p:nvPr/>
        </p:nvSpPr>
        <p:spPr>
          <a:xfrm>
            <a:off x="5742051" y="967840"/>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ACID MANTLE</a:t>
            </a:r>
          </a:p>
        </p:txBody>
      </p:sp>
      <p:cxnSp>
        <p:nvCxnSpPr>
          <p:cNvPr id="3" name="Straight Arrow Connector 2">
            <a:extLst>
              <a:ext uri="{FF2B5EF4-FFF2-40B4-BE49-F238E27FC236}">
                <a16:creationId xmlns:a16="http://schemas.microsoft.com/office/drawing/2014/main" id="{6B10A48A-1BCB-9749-8037-2915A6DDEFE4}"/>
              </a:ext>
            </a:extLst>
          </p:cNvPr>
          <p:cNvCxnSpPr/>
          <p:nvPr/>
        </p:nvCxnSpPr>
        <p:spPr>
          <a:xfrm flipH="1">
            <a:off x="4812223" y="1387096"/>
            <a:ext cx="867905" cy="813661"/>
          </a:xfrm>
          <a:prstGeom prst="straightConnector1">
            <a:avLst/>
          </a:prstGeom>
          <a:ln w="38100" cap="rnd">
            <a:solidFill>
              <a:schemeClr val="tx1">
                <a:lumMod val="50000"/>
                <a:lumOff val="50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82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2"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childTnLst>
                          </p:cTn>
                        </p:par>
                        <p:par>
                          <p:cTn id="14" fill="hold">
                            <p:stCondLst>
                              <p:cond delay="1250"/>
                            </p:stCondLst>
                            <p:childTnLst>
                              <p:par>
                                <p:cTn id="15" presetID="22" presetClass="entr" presetSubtype="2"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1500"/>
                                        <p:tgtEl>
                                          <p:spTgt spid="26"/>
                                        </p:tgtEl>
                                      </p:cBhvr>
                                    </p:animEffect>
                                  </p:childTnLst>
                                </p:cTn>
                              </p:par>
                            </p:childTnLst>
                          </p:cTn>
                        </p:par>
                        <p:par>
                          <p:cTn id="18" fill="hold">
                            <p:stCondLst>
                              <p:cond delay="2750"/>
                            </p:stCondLst>
                            <p:childTnLst>
                              <p:par>
                                <p:cTn id="19" presetID="22" presetClass="exit" presetSubtype="2" fill="hold" nodeType="afterEffect">
                                  <p:stCondLst>
                                    <p:cond delay="0"/>
                                  </p:stCondLst>
                                  <p:childTnLst>
                                    <p:animEffect transition="out" filter="wipe(right)">
                                      <p:cBhvr>
                                        <p:cTn id="20" dur="1500"/>
                                        <p:tgtEl>
                                          <p:spTgt spid="26"/>
                                        </p:tgtEl>
                                      </p:cBhvr>
                                    </p:animEffect>
                                    <p:set>
                                      <p:cBhvr>
                                        <p:cTn id="21" dur="1" fill="hold">
                                          <p:stCondLst>
                                            <p:cond delay="1499"/>
                                          </p:stCondLst>
                                        </p:cTn>
                                        <p:tgtEl>
                                          <p:spTgt spid="26"/>
                                        </p:tgtEl>
                                        <p:attrNameLst>
                                          <p:attrName>style.visibility</p:attrName>
                                        </p:attrNameLst>
                                      </p:cBhvr>
                                      <p:to>
                                        <p:strVal val="hidden"/>
                                      </p:to>
                                    </p:set>
                                  </p:childTnLst>
                                </p:cTn>
                              </p:par>
                            </p:childTnLst>
                          </p:cTn>
                        </p:par>
                        <p:par>
                          <p:cTn id="22" fill="hold">
                            <p:stCondLst>
                              <p:cond delay="4250"/>
                            </p:stCondLst>
                            <p:childTnLst>
                              <p:par>
                                <p:cTn id="23" presetID="22" presetClass="entr" presetSubtype="2"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1500"/>
                                        <p:tgtEl>
                                          <p:spTgt spid="26"/>
                                        </p:tgtEl>
                                      </p:cBhvr>
                                    </p:animEffect>
                                  </p:childTnLst>
                                </p:cTn>
                              </p:par>
                            </p:childTnLst>
                          </p:cTn>
                        </p:par>
                        <p:par>
                          <p:cTn id="26" fill="hold">
                            <p:stCondLst>
                              <p:cond delay="5750"/>
                            </p:stCondLst>
                            <p:childTnLst>
                              <p:par>
                                <p:cTn id="27" presetID="22" presetClass="exit" presetSubtype="2" fill="hold" nodeType="afterEffect">
                                  <p:stCondLst>
                                    <p:cond delay="0"/>
                                  </p:stCondLst>
                                  <p:childTnLst>
                                    <p:animEffect transition="out" filter="wipe(right)">
                                      <p:cBhvr>
                                        <p:cTn id="28" dur="1500"/>
                                        <p:tgtEl>
                                          <p:spTgt spid="26"/>
                                        </p:tgtEl>
                                      </p:cBhvr>
                                    </p:animEffect>
                                    <p:set>
                                      <p:cBhvr>
                                        <p:cTn id="29" dur="1" fill="hold">
                                          <p:stCondLst>
                                            <p:cond delay="1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a:extLst>
              <a:ext uri="{FF2B5EF4-FFF2-40B4-BE49-F238E27FC236}">
                <a16:creationId xmlns:a16="http://schemas.microsoft.com/office/drawing/2014/main" id="{30F91D55-E7AE-B748-9CCF-8542C6905E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811" y="186376"/>
            <a:ext cx="4495389" cy="6008260"/>
          </a:xfrm>
          <a:prstGeom prst="rect">
            <a:avLst/>
          </a:prstGeom>
        </p:spPr>
      </p:pic>
      <p:sp>
        <p:nvSpPr>
          <p:cNvPr id="30" name="Rectangle 29">
            <a:extLst>
              <a:ext uri="{FF2B5EF4-FFF2-40B4-BE49-F238E27FC236}">
                <a16:creationId xmlns:a16="http://schemas.microsoft.com/office/drawing/2014/main" id="{F08A6C5C-7AD2-5042-8AEC-A84C94C6B501}"/>
              </a:ext>
            </a:extLst>
          </p:cNvPr>
          <p:cNvSpPr/>
          <p:nvPr/>
        </p:nvSpPr>
        <p:spPr>
          <a:xfrm>
            <a:off x="8443023" y="1769195"/>
            <a:ext cx="224099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(THE RIGHT TYPE)</a:t>
            </a:r>
            <a:endParaRPr lang="en-US" dirty="0"/>
          </a:p>
        </p:txBody>
      </p:sp>
      <p:sp>
        <p:nvSpPr>
          <p:cNvPr id="33" name="Title 1">
            <a:extLst>
              <a:ext uri="{FF2B5EF4-FFF2-40B4-BE49-F238E27FC236}">
                <a16:creationId xmlns:a16="http://schemas.microsoft.com/office/drawing/2014/main" id="{D71F1CFD-B113-594F-A804-4B1CD76791CA}"/>
              </a:ext>
            </a:extLst>
          </p:cNvPr>
          <p:cNvSpPr txBox="1">
            <a:spLocks/>
          </p:cNvSpPr>
          <p:nvPr/>
        </p:nvSpPr>
        <p:spPr>
          <a:xfrm>
            <a:off x="5742051" y="1610391"/>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MICROBES</a:t>
            </a:r>
          </a:p>
        </p:txBody>
      </p:sp>
      <p:sp>
        <p:nvSpPr>
          <p:cNvPr id="34" name="Title 1">
            <a:extLst>
              <a:ext uri="{FF2B5EF4-FFF2-40B4-BE49-F238E27FC236}">
                <a16:creationId xmlns:a16="http://schemas.microsoft.com/office/drawing/2014/main" id="{F1912BFC-5331-2344-B2D6-8F58FE8B3509}"/>
              </a:ext>
            </a:extLst>
          </p:cNvPr>
          <p:cNvSpPr txBox="1">
            <a:spLocks/>
          </p:cNvSpPr>
          <p:nvPr/>
        </p:nvSpPr>
        <p:spPr>
          <a:xfrm>
            <a:off x="5742051" y="967840"/>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ACID MANTLE</a:t>
            </a:r>
          </a:p>
        </p:txBody>
      </p:sp>
      <p:pic>
        <p:nvPicPr>
          <p:cNvPr id="37" name="Picture 36">
            <a:extLst>
              <a:ext uri="{FF2B5EF4-FFF2-40B4-BE49-F238E27FC236}">
                <a16:creationId xmlns:a16="http://schemas.microsoft.com/office/drawing/2014/main" id="{14911AF6-BC76-2E4B-90A7-72B14FE01BF8}"/>
              </a:ext>
            </a:extLst>
          </p:cNvPr>
          <p:cNvPicPr>
            <a:picLocks noChangeAspect="1"/>
          </p:cNvPicPr>
          <p:nvPr/>
        </p:nvPicPr>
        <p:blipFill>
          <a:blip r:embed="rId4"/>
          <a:stretch>
            <a:fillRect/>
          </a:stretch>
        </p:blipFill>
        <p:spPr>
          <a:xfrm>
            <a:off x="1186873" y="1911350"/>
            <a:ext cx="3461660" cy="558942"/>
          </a:xfrm>
          <a:prstGeom prst="rect">
            <a:avLst/>
          </a:prstGeom>
        </p:spPr>
      </p:pic>
      <p:cxnSp>
        <p:nvCxnSpPr>
          <p:cNvPr id="7" name="Straight Arrow Connector 6">
            <a:extLst>
              <a:ext uri="{FF2B5EF4-FFF2-40B4-BE49-F238E27FC236}">
                <a16:creationId xmlns:a16="http://schemas.microsoft.com/office/drawing/2014/main" id="{2D1ABCD6-A55D-2346-9D10-78EF41F8D71F}"/>
              </a:ext>
            </a:extLst>
          </p:cNvPr>
          <p:cNvCxnSpPr>
            <a:cxnSpLocks/>
          </p:cNvCxnSpPr>
          <p:nvPr/>
        </p:nvCxnSpPr>
        <p:spPr>
          <a:xfrm flipH="1">
            <a:off x="4812224" y="1911350"/>
            <a:ext cx="844657" cy="289407"/>
          </a:xfrm>
          <a:prstGeom prst="straightConnector1">
            <a:avLst/>
          </a:prstGeom>
          <a:ln w="38100" cap="rnd">
            <a:solidFill>
              <a:schemeClr val="tx1">
                <a:lumMod val="50000"/>
                <a:lumOff val="50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3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 fill="hold"/>
                                        <p:tgtEl>
                                          <p:spTgt spid="34"/>
                                        </p:tgtEl>
                                        <p:attrNameLst>
                                          <p:attrName>style.color</p:attrName>
                                        </p:attrNameLst>
                                      </p:cBhvr>
                                      <p:to>
                                        <a:schemeClr val="bg2"/>
                                      </p:to>
                                    </p:animClr>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par>
                          <p:cTn id="9" fill="hold">
                            <p:stCondLst>
                              <p:cond delay="100"/>
                            </p:stCondLst>
                            <p:childTnLst>
                              <p:par>
                                <p:cTn id="10" presetID="1" presetClass="entr" presetSubtype="0" fill="hold" grpId="0" nodeType="afterEffect">
                                  <p:stCondLst>
                                    <p:cond delay="50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600"/>
                            </p:stCondLst>
                            <p:childTnLst>
                              <p:par>
                                <p:cTn id="13" presetID="22" presetClass="entr" presetSubtype="2" fill="hold"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par>
                          <p:cTn id="16" fill="hold">
                            <p:stCondLst>
                              <p:cond delay="1350"/>
                            </p:stCondLst>
                            <p:childTnLst>
                              <p:par>
                                <p:cTn id="17" presetID="47"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1972F814-1705-2D4F-9119-C625E7EC52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811" y="186376"/>
            <a:ext cx="4495389" cy="6008260"/>
          </a:xfrm>
          <a:prstGeom prst="rect">
            <a:avLst/>
          </a:prstGeom>
        </p:spPr>
      </p:pic>
      <p:pic>
        <p:nvPicPr>
          <p:cNvPr id="6" name="Picture 5">
            <a:extLst>
              <a:ext uri="{FF2B5EF4-FFF2-40B4-BE49-F238E27FC236}">
                <a16:creationId xmlns:a16="http://schemas.microsoft.com/office/drawing/2014/main" id="{5F44EFFC-C6A1-F74C-A755-DA256D8C1466}"/>
              </a:ext>
            </a:extLst>
          </p:cNvPr>
          <p:cNvPicPr>
            <a:picLocks noChangeAspect="1"/>
          </p:cNvPicPr>
          <p:nvPr/>
        </p:nvPicPr>
        <p:blipFill>
          <a:blip r:embed="rId4"/>
          <a:stretch>
            <a:fillRect/>
          </a:stretch>
        </p:blipFill>
        <p:spPr>
          <a:xfrm>
            <a:off x="1000125" y="2481310"/>
            <a:ext cx="3919451" cy="159327"/>
          </a:xfrm>
          <a:prstGeom prst="rect">
            <a:avLst/>
          </a:prstGeom>
        </p:spPr>
      </p:pic>
      <p:sp>
        <p:nvSpPr>
          <p:cNvPr id="38" name="Rectangle 37">
            <a:extLst>
              <a:ext uri="{FF2B5EF4-FFF2-40B4-BE49-F238E27FC236}">
                <a16:creationId xmlns:a16="http://schemas.microsoft.com/office/drawing/2014/main" id="{5DBD417F-0A08-0B4A-B286-E0D5CC49C543}"/>
              </a:ext>
            </a:extLst>
          </p:cNvPr>
          <p:cNvSpPr/>
          <p:nvPr/>
        </p:nvSpPr>
        <p:spPr>
          <a:xfrm>
            <a:off x="8443023" y="1769195"/>
            <a:ext cx="224099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(THE RIGHT TYPE)</a:t>
            </a:r>
            <a:endParaRPr lang="en-US" dirty="0"/>
          </a:p>
        </p:txBody>
      </p:sp>
      <p:sp>
        <p:nvSpPr>
          <p:cNvPr id="40" name="Title 1">
            <a:extLst>
              <a:ext uri="{FF2B5EF4-FFF2-40B4-BE49-F238E27FC236}">
                <a16:creationId xmlns:a16="http://schemas.microsoft.com/office/drawing/2014/main" id="{E12A21FB-0203-2F4F-B198-75F4A8719725}"/>
              </a:ext>
            </a:extLst>
          </p:cNvPr>
          <p:cNvSpPr txBox="1">
            <a:spLocks/>
          </p:cNvSpPr>
          <p:nvPr/>
        </p:nvSpPr>
        <p:spPr>
          <a:xfrm>
            <a:off x="5494149" y="2252942"/>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“HORNY LAYER”</a:t>
            </a:r>
          </a:p>
        </p:txBody>
      </p:sp>
      <p:sp>
        <p:nvSpPr>
          <p:cNvPr id="41" name="Title 1">
            <a:extLst>
              <a:ext uri="{FF2B5EF4-FFF2-40B4-BE49-F238E27FC236}">
                <a16:creationId xmlns:a16="http://schemas.microsoft.com/office/drawing/2014/main" id="{B337360A-C838-6448-BB87-8A4E3EB4F6DB}"/>
              </a:ext>
            </a:extLst>
          </p:cNvPr>
          <p:cNvSpPr txBox="1">
            <a:spLocks/>
          </p:cNvSpPr>
          <p:nvPr/>
        </p:nvSpPr>
        <p:spPr>
          <a:xfrm>
            <a:off x="5742051" y="1610391"/>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MICROBES</a:t>
            </a:r>
          </a:p>
        </p:txBody>
      </p:sp>
      <p:sp>
        <p:nvSpPr>
          <p:cNvPr id="42" name="Title 1">
            <a:extLst>
              <a:ext uri="{FF2B5EF4-FFF2-40B4-BE49-F238E27FC236}">
                <a16:creationId xmlns:a16="http://schemas.microsoft.com/office/drawing/2014/main" id="{B2341591-BDD5-174E-9D8F-C7328060BA09}"/>
              </a:ext>
            </a:extLst>
          </p:cNvPr>
          <p:cNvSpPr txBox="1">
            <a:spLocks/>
          </p:cNvSpPr>
          <p:nvPr/>
        </p:nvSpPr>
        <p:spPr>
          <a:xfrm>
            <a:off x="5742051" y="967840"/>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2"/>
                </a:solidFill>
                <a:latin typeface="Arial" charset="0"/>
                <a:ea typeface="Arial" charset="0"/>
                <a:cs typeface="Arial" charset="0"/>
              </a:rPr>
              <a:t>ACID MANTLE</a:t>
            </a:r>
          </a:p>
        </p:txBody>
      </p:sp>
      <p:cxnSp>
        <p:nvCxnSpPr>
          <p:cNvPr id="8" name="Straight Arrow Connector 7">
            <a:extLst>
              <a:ext uri="{FF2B5EF4-FFF2-40B4-BE49-F238E27FC236}">
                <a16:creationId xmlns:a16="http://schemas.microsoft.com/office/drawing/2014/main" id="{D401ED13-6983-6048-AB12-AE7D132F78C5}"/>
              </a:ext>
            </a:extLst>
          </p:cNvPr>
          <p:cNvCxnSpPr>
            <a:cxnSpLocks/>
          </p:cNvCxnSpPr>
          <p:nvPr/>
        </p:nvCxnSpPr>
        <p:spPr>
          <a:xfrm flipH="1">
            <a:off x="5021451" y="2496808"/>
            <a:ext cx="472698" cy="0"/>
          </a:xfrm>
          <a:prstGeom prst="straightConnector1">
            <a:avLst/>
          </a:prstGeom>
          <a:ln w="38100" cap="rnd">
            <a:solidFill>
              <a:schemeClr val="tx1">
                <a:lumMod val="50000"/>
                <a:lumOff val="50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31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 fill="hold"/>
                                        <p:tgtEl>
                                          <p:spTgt spid="41"/>
                                        </p:tgtEl>
                                        <p:attrNameLst>
                                          <p:attrName>style.color</p:attrName>
                                        </p:attrNameLst>
                                      </p:cBhvr>
                                      <p:to>
                                        <a:schemeClr val="bg2"/>
                                      </p:to>
                                    </p:animClr>
                                  </p:childTnLst>
                                </p:cTn>
                              </p:par>
                              <p:par>
                                <p:cTn id="7" presetID="3" presetClass="emph" presetSubtype="2" fill="hold" grpId="0" nodeType="withEffect">
                                  <p:stCondLst>
                                    <p:cond delay="0"/>
                                  </p:stCondLst>
                                  <p:childTnLst>
                                    <p:animClr clrSpc="rgb" dir="cw">
                                      <p:cBhvr override="childStyle">
                                        <p:cTn id="8" dur="100" fill="hold"/>
                                        <p:tgtEl>
                                          <p:spTgt spid="38"/>
                                        </p:tgtEl>
                                        <p:attrNameLst>
                                          <p:attrName>style.color</p:attrName>
                                        </p:attrNameLst>
                                      </p:cBhvr>
                                      <p:to>
                                        <a:schemeClr val="bg2"/>
                                      </p:to>
                                    </p:animClr>
                                  </p:childTnLst>
                                </p:cTn>
                              </p:par>
                              <p:par>
                                <p:cTn id="9" presetID="22" presetClass="entr" presetSubtype="2"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750"/>
                            </p:stCondLst>
                            <p:childTnLst>
                              <p:par>
                                <p:cTn id="13" presetID="22" presetClass="entr" presetSubtype="2" repeatCount="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500"/>
                                        <p:tgtEl>
                                          <p:spTgt spid="6"/>
                                        </p:tgtEl>
                                      </p:cBhvr>
                                    </p:animEffect>
                                  </p:childTnLst>
                                </p:cTn>
                              </p:par>
                            </p:childTnLst>
                          </p:cTn>
                        </p:par>
                        <p:par>
                          <p:cTn id="16" fill="hold">
                            <p:stCondLst>
                              <p:cond delay="2250"/>
                            </p:stCondLst>
                            <p:childTnLst>
                              <p:par>
                                <p:cTn id="17" presetID="22" presetClass="exit" presetSubtype="2" fill="hold" nodeType="afterEffect">
                                  <p:stCondLst>
                                    <p:cond delay="0"/>
                                  </p:stCondLst>
                                  <p:childTnLst>
                                    <p:animEffect transition="out" filter="wipe(right)">
                                      <p:cBhvr>
                                        <p:cTn id="18" dur="1500"/>
                                        <p:tgtEl>
                                          <p:spTgt spid="6"/>
                                        </p:tgtEl>
                                      </p:cBhvr>
                                    </p:animEffect>
                                    <p:set>
                                      <p:cBhvr>
                                        <p:cTn id="19" dur="1" fill="hold">
                                          <p:stCondLst>
                                            <p:cond delay="1499"/>
                                          </p:stCondLst>
                                        </p:cTn>
                                        <p:tgtEl>
                                          <p:spTgt spid="6"/>
                                        </p:tgtEl>
                                        <p:attrNameLst>
                                          <p:attrName>style.visibility</p:attrName>
                                        </p:attrNameLst>
                                      </p:cBhvr>
                                      <p:to>
                                        <p:strVal val="hidden"/>
                                      </p:to>
                                    </p:set>
                                  </p:childTnLst>
                                </p:cTn>
                              </p:par>
                            </p:childTnLst>
                          </p:cTn>
                        </p:par>
                        <p:par>
                          <p:cTn id="20" fill="hold">
                            <p:stCondLst>
                              <p:cond delay="3750"/>
                            </p:stCondLst>
                            <p:childTnLst>
                              <p:par>
                                <p:cTn id="21" presetID="22" presetClass="entr" presetSubtype="2"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1500"/>
                                        <p:tgtEl>
                                          <p:spTgt spid="6"/>
                                        </p:tgtEl>
                                      </p:cBhvr>
                                    </p:animEffect>
                                  </p:childTnLst>
                                </p:cTn>
                              </p:par>
                            </p:childTnLst>
                          </p:cTn>
                        </p:par>
                        <p:par>
                          <p:cTn id="24" fill="hold">
                            <p:stCondLst>
                              <p:cond delay="5250"/>
                            </p:stCondLst>
                            <p:childTnLst>
                              <p:par>
                                <p:cTn id="25" presetID="22" presetClass="exit" presetSubtype="2" fill="hold" nodeType="afterEffect">
                                  <p:stCondLst>
                                    <p:cond delay="0"/>
                                  </p:stCondLst>
                                  <p:childTnLst>
                                    <p:animEffect transition="out" filter="wipe(right)">
                                      <p:cBhvr>
                                        <p:cTn id="26" dur="1500"/>
                                        <p:tgtEl>
                                          <p:spTgt spid="6"/>
                                        </p:tgtEl>
                                      </p:cBhvr>
                                    </p:animEffect>
                                    <p:set>
                                      <p:cBhvr>
                                        <p:cTn id="27" dur="1" fill="hold">
                                          <p:stCondLst>
                                            <p:cond delay="1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1972F814-1705-2D4F-9119-C625E7EC52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811" y="186376"/>
            <a:ext cx="4495389" cy="6008260"/>
          </a:xfrm>
          <a:prstGeom prst="rect">
            <a:avLst/>
          </a:prstGeom>
        </p:spPr>
      </p:pic>
      <p:sp>
        <p:nvSpPr>
          <p:cNvPr id="38" name="Rectangle 37">
            <a:extLst>
              <a:ext uri="{FF2B5EF4-FFF2-40B4-BE49-F238E27FC236}">
                <a16:creationId xmlns:a16="http://schemas.microsoft.com/office/drawing/2014/main" id="{5DBD417F-0A08-0B4A-B286-E0D5CC49C543}"/>
              </a:ext>
            </a:extLst>
          </p:cNvPr>
          <p:cNvSpPr/>
          <p:nvPr/>
        </p:nvSpPr>
        <p:spPr>
          <a:xfrm>
            <a:off x="8443023" y="1769195"/>
            <a:ext cx="2240998" cy="369332"/>
          </a:xfrm>
          <a:prstGeom prst="rect">
            <a:avLst/>
          </a:prstGeom>
        </p:spPr>
        <p:txBody>
          <a:bodyPr wrap="none">
            <a:spAutoFit/>
          </a:bodyPr>
          <a:lstStyle/>
          <a:p>
            <a:r>
              <a:rPr lang="en-US" dirty="0">
                <a:solidFill>
                  <a:schemeClr val="bg2"/>
                </a:solidFill>
                <a:latin typeface="Arial" panose="020B0604020202020204" pitchFamily="34" charset="0"/>
                <a:cs typeface="Arial" panose="020B0604020202020204" pitchFamily="34" charset="0"/>
              </a:rPr>
              <a:t>(THE RIGHT TYPE)</a:t>
            </a:r>
            <a:endParaRPr lang="en-US" dirty="0">
              <a:solidFill>
                <a:schemeClr val="bg2"/>
              </a:solidFill>
            </a:endParaRPr>
          </a:p>
        </p:txBody>
      </p:sp>
      <p:sp>
        <p:nvSpPr>
          <p:cNvPr id="39" name="Title 1">
            <a:extLst>
              <a:ext uri="{FF2B5EF4-FFF2-40B4-BE49-F238E27FC236}">
                <a16:creationId xmlns:a16="http://schemas.microsoft.com/office/drawing/2014/main" id="{54DE23B0-FEEB-274E-8424-EC9B82CFEB10}"/>
              </a:ext>
            </a:extLst>
          </p:cNvPr>
          <p:cNvSpPr txBox="1">
            <a:spLocks/>
          </p:cNvSpPr>
          <p:nvPr/>
        </p:nvSpPr>
        <p:spPr>
          <a:xfrm>
            <a:off x="5742051" y="2895493"/>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ACTIVE CELL RENEWAL</a:t>
            </a:r>
          </a:p>
        </p:txBody>
      </p:sp>
      <p:sp>
        <p:nvSpPr>
          <p:cNvPr id="40" name="Title 1">
            <a:extLst>
              <a:ext uri="{FF2B5EF4-FFF2-40B4-BE49-F238E27FC236}">
                <a16:creationId xmlns:a16="http://schemas.microsoft.com/office/drawing/2014/main" id="{E12A21FB-0203-2F4F-B198-75F4A8719725}"/>
              </a:ext>
            </a:extLst>
          </p:cNvPr>
          <p:cNvSpPr txBox="1">
            <a:spLocks/>
          </p:cNvSpPr>
          <p:nvPr/>
        </p:nvSpPr>
        <p:spPr>
          <a:xfrm>
            <a:off x="5494149" y="2252942"/>
            <a:ext cx="5964201" cy="590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Arial" charset="0"/>
                <a:ea typeface="Arial" charset="0"/>
                <a:cs typeface="Arial" charset="0"/>
              </a:rPr>
              <a:t>“HORNY LAYER”</a:t>
            </a:r>
          </a:p>
        </p:txBody>
      </p:sp>
      <p:sp>
        <p:nvSpPr>
          <p:cNvPr id="41" name="Title 1">
            <a:extLst>
              <a:ext uri="{FF2B5EF4-FFF2-40B4-BE49-F238E27FC236}">
                <a16:creationId xmlns:a16="http://schemas.microsoft.com/office/drawing/2014/main" id="{B337360A-C838-6448-BB87-8A4E3EB4F6DB}"/>
              </a:ext>
            </a:extLst>
          </p:cNvPr>
          <p:cNvSpPr txBox="1">
            <a:spLocks/>
          </p:cNvSpPr>
          <p:nvPr/>
        </p:nvSpPr>
        <p:spPr>
          <a:xfrm>
            <a:off x="5742052" y="1610391"/>
            <a:ext cx="2820058" cy="590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2"/>
                </a:solidFill>
                <a:latin typeface="Arial" charset="0"/>
                <a:ea typeface="Arial" charset="0"/>
                <a:cs typeface="Arial" charset="0"/>
              </a:rPr>
              <a:t>MICROBES</a:t>
            </a:r>
          </a:p>
        </p:txBody>
      </p:sp>
      <p:sp>
        <p:nvSpPr>
          <p:cNvPr id="42" name="Title 1">
            <a:extLst>
              <a:ext uri="{FF2B5EF4-FFF2-40B4-BE49-F238E27FC236}">
                <a16:creationId xmlns:a16="http://schemas.microsoft.com/office/drawing/2014/main" id="{B2341591-BDD5-174E-9D8F-C7328060BA09}"/>
              </a:ext>
            </a:extLst>
          </p:cNvPr>
          <p:cNvSpPr txBox="1">
            <a:spLocks/>
          </p:cNvSpPr>
          <p:nvPr/>
        </p:nvSpPr>
        <p:spPr>
          <a:xfrm>
            <a:off x="5742051" y="967840"/>
            <a:ext cx="5964201" cy="5900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2"/>
                </a:solidFill>
                <a:latin typeface="Arial" charset="0"/>
                <a:ea typeface="Arial" charset="0"/>
                <a:cs typeface="Arial" charset="0"/>
              </a:rPr>
              <a:t>ACID MANTLE</a:t>
            </a:r>
          </a:p>
        </p:txBody>
      </p:sp>
      <p:pic>
        <p:nvPicPr>
          <p:cNvPr id="3" name="Picture 2">
            <a:extLst>
              <a:ext uri="{FF2B5EF4-FFF2-40B4-BE49-F238E27FC236}">
                <a16:creationId xmlns:a16="http://schemas.microsoft.com/office/drawing/2014/main" id="{3B584DF6-F829-E549-891C-C3B0E4D54B1F}"/>
              </a:ext>
            </a:extLst>
          </p:cNvPr>
          <p:cNvPicPr>
            <a:picLocks noChangeAspect="1"/>
          </p:cNvPicPr>
          <p:nvPr/>
        </p:nvPicPr>
        <p:blipFill>
          <a:blip r:embed="rId4">
            <a:alphaModFix amt="80000"/>
          </a:blip>
          <a:stretch>
            <a:fillRect/>
          </a:stretch>
        </p:blipFill>
        <p:spPr>
          <a:xfrm>
            <a:off x="1000125" y="3107336"/>
            <a:ext cx="3920396" cy="505858"/>
          </a:xfrm>
          <a:prstGeom prst="rect">
            <a:avLst/>
          </a:prstGeom>
        </p:spPr>
      </p:pic>
      <p:pic>
        <p:nvPicPr>
          <p:cNvPr id="4" name="Picture 3">
            <a:extLst>
              <a:ext uri="{FF2B5EF4-FFF2-40B4-BE49-F238E27FC236}">
                <a16:creationId xmlns:a16="http://schemas.microsoft.com/office/drawing/2014/main" id="{B49B3A5A-CCAF-6E48-888E-895AD9764621}"/>
              </a:ext>
            </a:extLst>
          </p:cNvPr>
          <p:cNvPicPr>
            <a:picLocks noChangeAspect="1"/>
          </p:cNvPicPr>
          <p:nvPr/>
        </p:nvPicPr>
        <p:blipFill>
          <a:blip r:embed="rId5">
            <a:alphaModFix amt="80000"/>
          </a:blip>
          <a:stretch>
            <a:fillRect/>
          </a:stretch>
        </p:blipFill>
        <p:spPr>
          <a:xfrm>
            <a:off x="1000125" y="3002585"/>
            <a:ext cx="3920396" cy="303515"/>
          </a:xfrm>
          <a:prstGeom prst="rect">
            <a:avLst/>
          </a:prstGeom>
        </p:spPr>
      </p:pic>
      <p:pic>
        <p:nvPicPr>
          <p:cNvPr id="5" name="Picture 4">
            <a:extLst>
              <a:ext uri="{FF2B5EF4-FFF2-40B4-BE49-F238E27FC236}">
                <a16:creationId xmlns:a16="http://schemas.microsoft.com/office/drawing/2014/main" id="{27811BB6-D73C-6E42-AF54-859707012D8E}"/>
              </a:ext>
            </a:extLst>
          </p:cNvPr>
          <p:cNvPicPr>
            <a:picLocks noChangeAspect="1"/>
          </p:cNvPicPr>
          <p:nvPr/>
        </p:nvPicPr>
        <p:blipFill>
          <a:blip r:embed="rId6">
            <a:alphaModFix amt="80000"/>
          </a:blip>
          <a:stretch>
            <a:fillRect/>
          </a:stretch>
        </p:blipFill>
        <p:spPr>
          <a:xfrm>
            <a:off x="1000125" y="2943795"/>
            <a:ext cx="3920396" cy="164404"/>
          </a:xfrm>
          <a:prstGeom prst="rect">
            <a:avLst/>
          </a:prstGeom>
        </p:spPr>
      </p:pic>
      <p:pic>
        <p:nvPicPr>
          <p:cNvPr id="7" name="Picture 6">
            <a:extLst>
              <a:ext uri="{FF2B5EF4-FFF2-40B4-BE49-F238E27FC236}">
                <a16:creationId xmlns:a16="http://schemas.microsoft.com/office/drawing/2014/main" id="{C84404A4-F7EA-7F4F-9BAC-BD9D09A2D777}"/>
              </a:ext>
            </a:extLst>
          </p:cNvPr>
          <p:cNvPicPr>
            <a:picLocks noChangeAspect="1"/>
          </p:cNvPicPr>
          <p:nvPr/>
        </p:nvPicPr>
        <p:blipFill>
          <a:blip r:embed="rId7">
            <a:alphaModFix amt="80000"/>
          </a:blip>
          <a:stretch>
            <a:fillRect/>
          </a:stretch>
        </p:blipFill>
        <p:spPr>
          <a:xfrm>
            <a:off x="1000125" y="2767699"/>
            <a:ext cx="3920396" cy="214989"/>
          </a:xfrm>
          <a:prstGeom prst="rect">
            <a:avLst/>
          </a:prstGeom>
        </p:spPr>
      </p:pic>
      <p:pic>
        <p:nvPicPr>
          <p:cNvPr id="8" name="Picture 7">
            <a:extLst>
              <a:ext uri="{FF2B5EF4-FFF2-40B4-BE49-F238E27FC236}">
                <a16:creationId xmlns:a16="http://schemas.microsoft.com/office/drawing/2014/main" id="{7EE6370C-AB7C-874C-B797-5B97E5BB3727}"/>
              </a:ext>
            </a:extLst>
          </p:cNvPr>
          <p:cNvPicPr>
            <a:picLocks noChangeAspect="1"/>
          </p:cNvPicPr>
          <p:nvPr/>
        </p:nvPicPr>
        <p:blipFill>
          <a:blip r:embed="rId8">
            <a:alphaModFix amt="80000"/>
          </a:blip>
          <a:stretch>
            <a:fillRect/>
          </a:stretch>
        </p:blipFill>
        <p:spPr>
          <a:xfrm>
            <a:off x="1000125" y="2547864"/>
            <a:ext cx="3920396" cy="442625"/>
          </a:xfrm>
          <a:prstGeom prst="rect">
            <a:avLst/>
          </a:prstGeom>
        </p:spPr>
      </p:pic>
      <p:cxnSp>
        <p:nvCxnSpPr>
          <p:cNvPr id="13" name="Straight Arrow Connector 12">
            <a:extLst>
              <a:ext uri="{FF2B5EF4-FFF2-40B4-BE49-F238E27FC236}">
                <a16:creationId xmlns:a16="http://schemas.microsoft.com/office/drawing/2014/main" id="{3DF19027-3333-784C-8984-098DABAB8D4F}"/>
              </a:ext>
            </a:extLst>
          </p:cNvPr>
          <p:cNvCxnSpPr>
            <a:cxnSpLocks/>
          </p:cNvCxnSpPr>
          <p:nvPr/>
        </p:nvCxnSpPr>
        <p:spPr>
          <a:xfrm flipH="1">
            <a:off x="5021451" y="3089406"/>
            <a:ext cx="720600" cy="0"/>
          </a:xfrm>
          <a:prstGeom prst="straightConnector1">
            <a:avLst/>
          </a:prstGeom>
          <a:ln w="38100" cap="rnd">
            <a:solidFill>
              <a:schemeClr val="tx1">
                <a:lumMod val="50000"/>
                <a:lumOff val="50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65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 fill="hold"/>
                                        <p:tgtEl>
                                          <p:spTgt spid="40"/>
                                        </p:tgtEl>
                                        <p:attrNameLst>
                                          <p:attrName>style.color</p:attrName>
                                        </p:attrNameLst>
                                      </p:cBhvr>
                                      <p:to>
                                        <a:schemeClr val="bg2"/>
                                      </p:to>
                                    </p:animClr>
                                  </p:childTnLst>
                                </p:cTn>
                              </p:par>
                              <p:par>
                                <p:cTn id="7" presetID="22" presetClass="entr" presetSubtype="2" fill="hold" nodeType="withEffect">
                                  <p:stCondLst>
                                    <p:cond delay="250"/>
                                  </p:stCondLst>
                                  <p:childTnLst>
                                    <p:set>
                                      <p:cBhvr>
                                        <p:cTn id="8" dur="1" fill="hold">
                                          <p:stCondLst>
                                            <p:cond delay="0"/>
                                          </p:stCondLst>
                                        </p:cTn>
                                        <p:tgtEl>
                                          <p:spTgt spid="13"/>
                                        </p:tgtEl>
                                        <p:attrNameLst>
                                          <p:attrName>style.visibility</p:attrName>
                                        </p:attrNameLst>
                                      </p:cBhvr>
                                      <p:to>
                                        <p:strVal val="visible"/>
                                      </p:to>
                                    </p:set>
                                    <p:animEffect transition="in" filter="wipe(right)">
                                      <p:cBhvr>
                                        <p:cTn id="9" dur="500"/>
                                        <p:tgtEl>
                                          <p:spTgt spid="13"/>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250"/>
                            </p:stCondLst>
                            <p:childTnLst>
                              <p:par>
                                <p:cTn id="15" presetID="10" presetClass="exit" presetSubtype="0" fill="hold" nodeType="afterEffect">
                                  <p:stCondLst>
                                    <p:cond delay="0"/>
                                  </p:stCondLst>
                                  <p:childTnLst>
                                    <p:animEffect transition="out" filter="fade">
                                      <p:cBhvr>
                                        <p:cTn id="16" dur="350"/>
                                        <p:tgtEl>
                                          <p:spTgt spid="3"/>
                                        </p:tgtEl>
                                      </p:cBhvr>
                                    </p:animEffect>
                                    <p:set>
                                      <p:cBhvr>
                                        <p:cTn id="17" dur="1" fill="hold">
                                          <p:stCondLst>
                                            <p:cond delay="349"/>
                                          </p:stCondLst>
                                        </p:cTn>
                                        <p:tgtEl>
                                          <p:spTgt spid="3"/>
                                        </p:tgtEl>
                                        <p:attrNameLst>
                                          <p:attrName>style.visibility</p:attrName>
                                        </p:attrNameLst>
                                      </p:cBhvr>
                                      <p:to>
                                        <p:strVal val="hidden"/>
                                      </p:to>
                                    </p:set>
                                  </p:childTnLst>
                                </p:cTn>
                              </p:par>
                            </p:childTnLst>
                          </p:cTn>
                        </p:par>
                        <p:par>
                          <p:cTn id="18" fill="hold">
                            <p:stCondLst>
                              <p:cond delay="1600"/>
                            </p:stCondLst>
                            <p:childTnLst>
                              <p:par>
                                <p:cTn id="19" presetID="10" presetClass="entr" presetSubtype="0" repeatCount="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2100"/>
                            </p:stCondLst>
                            <p:childTnLst>
                              <p:par>
                                <p:cTn id="23" presetID="10" presetClass="exit" presetSubtype="0" fill="hold" nodeType="afterEffect">
                                  <p:stCondLst>
                                    <p:cond delay="0"/>
                                  </p:stCondLst>
                                  <p:childTnLst>
                                    <p:animEffect transition="out" filter="fade">
                                      <p:cBhvr>
                                        <p:cTn id="24" dur="350"/>
                                        <p:tgtEl>
                                          <p:spTgt spid="4"/>
                                        </p:tgtEl>
                                      </p:cBhvr>
                                    </p:animEffect>
                                    <p:set>
                                      <p:cBhvr>
                                        <p:cTn id="25" dur="1" fill="hold">
                                          <p:stCondLst>
                                            <p:cond delay="349"/>
                                          </p:stCondLst>
                                        </p:cTn>
                                        <p:tgtEl>
                                          <p:spTgt spid="4"/>
                                        </p:tgtEl>
                                        <p:attrNameLst>
                                          <p:attrName>style.visibility</p:attrName>
                                        </p:attrNameLst>
                                      </p:cBhvr>
                                      <p:to>
                                        <p:strVal val="hidden"/>
                                      </p:to>
                                    </p:set>
                                  </p:childTnLst>
                                </p:cTn>
                              </p:par>
                            </p:childTnLst>
                          </p:cTn>
                        </p:par>
                        <p:par>
                          <p:cTn id="26" fill="hold">
                            <p:stCondLst>
                              <p:cond delay="2450"/>
                            </p:stCondLst>
                            <p:childTnLst>
                              <p:par>
                                <p:cTn id="27" presetID="10" presetClass="entr" presetSubtype="0" repeatCount="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2950"/>
                            </p:stCondLst>
                            <p:childTnLst>
                              <p:par>
                                <p:cTn id="31" presetID="10" presetClass="exit" presetSubtype="0" fill="hold" nodeType="afterEffect">
                                  <p:stCondLst>
                                    <p:cond delay="0"/>
                                  </p:stCondLst>
                                  <p:childTnLst>
                                    <p:animEffect transition="out" filter="fade">
                                      <p:cBhvr>
                                        <p:cTn id="32" dur="350"/>
                                        <p:tgtEl>
                                          <p:spTgt spid="5"/>
                                        </p:tgtEl>
                                      </p:cBhvr>
                                    </p:animEffect>
                                    <p:set>
                                      <p:cBhvr>
                                        <p:cTn id="33" dur="1" fill="hold">
                                          <p:stCondLst>
                                            <p:cond delay="349"/>
                                          </p:stCondLst>
                                        </p:cTn>
                                        <p:tgtEl>
                                          <p:spTgt spid="5"/>
                                        </p:tgtEl>
                                        <p:attrNameLst>
                                          <p:attrName>style.visibility</p:attrName>
                                        </p:attrNameLst>
                                      </p:cBhvr>
                                      <p:to>
                                        <p:strVal val="hidden"/>
                                      </p:to>
                                    </p:set>
                                  </p:childTnLst>
                                </p:cTn>
                              </p:par>
                            </p:childTnLst>
                          </p:cTn>
                        </p:par>
                        <p:par>
                          <p:cTn id="34" fill="hold">
                            <p:stCondLst>
                              <p:cond delay="3300"/>
                            </p:stCondLst>
                            <p:childTnLst>
                              <p:par>
                                <p:cTn id="35" presetID="10" presetClass="entr" presetSubtype="0" repeatCount="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3800"/>
                            </p:stCondLst>
                            <p:childTnLst>
                              <p:par>
                                <p:cTn id="39" presetID="10" presetClass="exit" presetSubtype="0" fill="hold" nodeType="afterEffect">
                                  <p:stCondLst>
                                    <p:cond delay="0"/>
                                  </p:stCondLst>
                                  <p:childTnLst>
                                    <p:animEffect transition="out" filter="fade">
                                      <p:cBhvr>
                                        <p:cTn id="40" dur="350"/>
                                        <p:tgtEl>
                                          <p:spTgt spid="7"/>
                                        </p:tgtEl>
                                      </p:cBhvr>
                                    </p:animEffect>
                                    <p:set>
                                      <p:cBhvr>
                                        <p:cTn id="41" dur="1" fill="hold">
                                          <p:stCondLst>
                                            <p:cond delay="349"/>
                                          </p:stCondLst>
                                        </p:cTn>
                                        <p:tgtEl>
                                          <p:spTgt spid="7"/>
                                        </p:tgtEl>
                                        <p:attrNameLst>
                                          <p:attrName>style.visibility</p:attrName>
                                        </p:attrNameLst>
                                      </p:cBhvr>
                                      <p:to>
                                        <p:strVal val="hidden"/>
                                      </p:to>
                                    </p:set>
                                  </p:childTnLst>
                                </p:cTn>
                              </p:par>
                            </p:childTnLst>
                          </p:cTn>
                        </p:par>
                        <p:par>
                          <p:cTn id="42" fill="hold">
                            <p:stCondLst>
                              <p:cond delay="4150"/>
                            </p:stCondLst>
                            <p:childTnLst>
                              <p:par>
                                <p:cTn id="43" presetID="10" presetClass="entr" presetSubtype="0" repeatCount="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4650"/>
                            </p:stCondLst>
                            <p:childTnLst>
                              <p:par>
                                <p:cTn id="47" presetID="10" presetClass="exit" presetSubtype="0" fill="hold" nodeType="afterEffect">
                                  <p:stCondLst>
                                    <p:cond delay="0"/>
                                  </p:stCondLst>
                                  <p:childTnLst>
                                    <p:animEffect transition="out" filter="fade">
                                      <p:cBhvr>
                                        <p:cTn id="48" dur="350"/>
                                        <p:tgtEl>
                                          <p:spTgt spid="8"/>
                                        </p:tgtEl>
                                      </p:cBhvr>
                                    </p:animEffect>
                                    <p:set>
                                      <p:cBhvr>
                                        <p:cTn id="49" dur="1" fill="hold">
                                          <p:stCondLst>
                                            <p:cond delay="3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055225"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29717" y="404116"/>
            <a:ext cx="6020957" cy="2693116"/>
          </a:xfrm>
        </p:spPr>
        <p:txBody>
          <a:bodyPr>
            <a:noAutofit/>
          </a:bodyPr>
          <a:lstStyle/>
          <a:p>
            <a:r>
              <a:rPr lang="en-US" sz="4800" b="1" dirty="0">
                <a:latin typeface="Arial" charset="0"/>
                <a:ea typeface="Arial" charset="0"/>
                <a:cs typeface="Arial" charset="0"/>
              </a:rPr>
              <a:t>DOES YOUR SKIN CARE ROUTINE PASS THE TEST?</a:t>
            </a:r>
          </a:p>
        </p:txBody>
      </p:sp>
      <p:sp>
        <p:nvSpPr>
          <p:cNvPr id="3" name="Content Placeholder 2"/>
          <p:cNvSpPr>
            <a:spLocks noGrp="1"/>
          </p:cNvSpPr>
          <p:nvPr>
            <p:ph idx="1"/>
          </p:nvPr>
        </p:nvSpPr>
        <p:spPr>
          <a:xfrm>
            <a:off x="5754723" y="3062103"/>
            <a:ext cx="5770944" cy="1060603"/>
          </a:xfrm>
        </p:spPr>
        <p:txBody>
          <a:bodyPr>
            <a:noAutofit/>
          </a:bodyPr>
          <a:lstStyle/>
          <a:p>
            <a:pPr marL="0" indent="0">
              <a:buNone/>
            </a:pPr>
            <a:r>
              <a:rPr lang="en-US" sz="3600" dirty="0">
                <a:latin typeface="Arial" charset="0"/>
                <a:ea typeface="Arial" charset="0"/>
                <a:cs typeface="Arial" charset="0"/>
              </a:rPr>
              <a:t>Does it strengthen the skin’s natural defenses?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9703"/>
            <a:ext cx="1065125" cy="2369400"/>
          </a:xfrm>
          <a:prstGeom prst="rect">
            <a:avLst/>
          </a:prstGeom>
        </p:spPr>
      </p:pic>
      <p:sp>
        <p:nvSpPr>
          <p:cNvPr id="10" name="Rectangle 9"/>
          <p:cNvSpPr/>
          <p:nvPr/>
        </p:nvSpPr>
        <p:spPr>
          <a:xfrm>
            <a:off x="5315953" y="4404187"/>
            <a:ext cx="6096000" cy="461665"/>
          </a:xfrm>
          <a:prstGeom prst="rect">
            <a:avLst/>
          </a:prstGeom>
        </p:spPr>
        <p:txBody>
          <a:bodyPr>
            <a:spAutoFit/>
          </a:bodyPr>
          <a:lstStyle/>
          <a:p>
            <a:pPr lvl="1"/>
            <a:r>
              <a:rPr lang="en-US" sz="2400" dirty="0">
                <a:latin typeface="Arial" charset="0"/>
                <a:ea typeface="Arial" charset="0"/>
                <a:cs typeface="Arial" charset="0"/>
              </a:rPr>
              <a:t>1. pH balance of acid mantle</a:t>
            </a:r>
          </a:p>
        </p:txBody>
      </p:sp>
      <p:sp>
        <p:nvSpPr>
          <p:cNvPr id="11" name="Rectangle 10"/>
          <p:cNvSpPr/>
          <p:nvPr/>
        </p:nvSpPr>
        <p:spPr>
          <a:xfrm>
            <a:off x="5315953" y="4967996"/>
            <a:ext cx="6096000" cy="461665"/>
          </a:xfrm>
          <a:prstGeom prst="rect">
            <a:avLst/>
          </a:prstGeom>
        </p:spPr>
        <p:txBody>
          <a:bodyPr>
            <a:spAutoFit/>
          </a:bodyPr>
          <a:lstStyle/>
          <a:p>
            <a:pPr lvl="1"/>
            <a:r>
              <a:rPr lang="en-US" sz="2400" dirty="0">
                <a:latin typeface="Arial" charset="0"/>
                <a:ea typeface="Arial" charset="0"/>
                <a:cs typeface="Arial" charset="0"/>
              </a:rPr>
              <a:t>2. integrity of horny layer</a:t>
            </a:r>
          </a:p>
        </p:txBody>
      </p:sp>
      <p:sp>
        <p:nvSpPr>
          <p:cNvPr id="12" name="Rectangle 11"/>
          <p:cNvSpPr/>
          <p:nvPr/>
        </p:nvSpPr>
        <p:spPr>
          <a:xfrm>
            <a:off x="5315953" y="5524386"/>
            <a:ext cx="5216493" cy="461665"/>
          </a:xfrm>
          <a:prstGeom prst="rect">
            <a:avLst/>
          </a:prstGeom>
        </p:spPr>
        <p:txBody>
          <a:bodyPr wrap="none">
            <a:spAutoFit/>
          </a:bodyPr>
          <a:lstStyle/>
          <a:p>
            <a:pPr lvl="1"/>
            <a:r>
              <a:rPr lang="en-US" sz="2400" dirty="0">
                <a:latin typeface="Arial" charset="0"/>
                <a:ea typeface="Arial" charset="0"/>
                <a:cs typeface="Arial" charset="0"/>
              </a:rPr>
              <a:t>3. nutrients for active cell renewal</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650" y="819703"/>
            <a:ext cx="1065125" cy="2369400"/>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36775" y="819703"/>
            <a:ext cx="1065125" cy="2369400"/>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1900" y="819703"/>
            <a:ext cx="1065125" cy="2369400"/>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67025" y="819703"/>
            <a:ext cx="1065125" cy="2369400"/>
          </a:xfrm>
          <a:prstGeom prst="rect">
            <a:avLst/>
          </a:prstGeom>
        </p:spPr>
      </p:pic>
    </p:spTree>
    <p:extLst>
      <p:ext uri="{BB962C8B-B14F-4D97-AF65-F5344CB8AC3E}">
        <p14:creationId xmlns:p14="http://schemas.microsoft.com/office/powerpoint/2010/main" val="1467086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2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1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2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22" presetClass="entr" presetSubtype="8" fill="hold" grpId="0" nodeType="withEffect">
                                  <p:stCondLst>
                                    <p:cond delay="2500"/>
                                  </p:stCondLst>
                                  <p:iterate type="lt">
                                    <p:tmPct val="10000"/>
                                  </p:iterate>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2750"/>
                                  </p:stCondLst>
                                  <p:iterate type="lt">
                                    <p:tmPct val="10000"/>
                                  </p:iterate>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3000"/>
                                  </p:stCondLst>
                                  <p:iterate type="lt">
                                    <p:tmPct val="10000"/>
                                  </p:iterate>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9">
            <a:extLst>
              <a:ext uri="{FF2B5EF4-FFF2-40B4-BE49-F238E27FC236}">
                <a16:creationId xmlns:a16="http://schemas.microsoft.com/office/drawing/2014/main" id="{1946714E-73DA-1F40-82AE-9B011A9419E8}"/>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863" y="180573"/>
            <a:ext cx="2057804" cy="2118167"/>
          </a:xfrm>
          <a:prstGeom prst="rect">
            <a:avLst/>
          </a:prstGeom>
        </p:spPr>
      </p:pic>
      <p:sp>
        <p:nvSpPr>
          <p:cNvPr id="45" name="TextBox 44"/>
          <p:cNvSpPr txBox="1">
            <a:spLocks noChangeArrowheads="1"/>
          </p:cNvSpPr>
          <p:nvPr/>
        </p:nvSpPr>
        <p:spPr bwMode="auto">
          <a:xfrm>
            <a:off x="3213332" y="354827"/>
            <a:ext cx="58277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1600" spc="300" dirty="0">
                <a:solidFill>
                  <a:srgbClr val="000000"/>
                </a:solidFill>
              </a:rPr>
              <a:t>RICH SCIENTIFIC HERITAGE</a:t>
            </a:r>
            <a:endParaRPr lang="en-GB" altLang="en-US" sz="1600" spc="300" dirty="0">
              <a:solidFill>
                <a:srgbClr val="000000"/>
              </a:solidFill>
            </a:endParaRPr>
          </a:p>
        </p:txBody>
      </p:sp>
      <p:sp>
        <p:nvSpPr>
          <p:cNvPr id="47" name="Title 3"/>
          <p:cNvSpPr txBox="1">
            <a:spLocks/>
          </p:cNvSpPr>
          <p:nvPr/>
        </p:nvSpPr>
        <p:spPr>
          <a:xfrm>
            <a:off x="527862" y="2352105"/>
            <a:ext cx="2798933" cy="615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dirty="0">
                <a:latin typeface="Arial" charset="0"/>
                <a:ea typeface="Arial" charset="0"/>
                <a:cs typeface="Arial" charset="0"/>
              </a:rPr>
              <a:t>Founding Member Emeritus</a:t>
            </a:r>
          </a:p>
          <a:p>
            <a:pPr>
              <a:lnSpc>
                <a:spcPct val="100000"/>
              </a:lnSpc>
            </a:pPr>
            <a:r>
              <a:rPr lang="en-US" sz="2100" b="1" dirty="0">
                <a:latin typeface="Arial" charset="0"/>
                <a:ea typeface="Arial" charset="0"/>
                <a:cs typeface="Arial" charset="0"/>
              </a:rPr>
              <a:t>Dr. Arthur Furst</a:t>
            </a:r>
            <a:endParaRPr lang="fr-FR" sz="2100" b="1" dirty="0">
              <a:latin typeface="Arial" charset="0"/>
              <a:ea typeface="Arial" charset="0"/>
              <a:cs typeface="Arial" charset="0"/>
            </a:endParaRPr>
          </a:p>
        </p:txBody>
      </p:sp>
      <p:sp>
        <p:nvSpPr>
          <p:cNvPr id="48" name="Title 3"/>
          <p:cNvSpPr txBox="1">
            <a:spLocks/>
          </p:cNvSpPr>
          <p:nvPr/>
        </p:nvSpPr>
        <p:spPr>
          <a:xfrm>
            <a:off x="527863" y="2956176"/>
            <a:ext cx="2798932" cy="481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latin typeface="Arial" charset="0"/>
                <a:ea typeface="Arial" charset="0"/>
                <a:cs typeface="Arial" charset="0"/>
              </a:rPr>
              <a:t>Pioneer in Cancer</a:t>
            </a:r>
          </a:p>
          <a:p>
            <a:r>
              <a:rPr lang="en-US" sz="1400" dirty="0">
                <a:latin typeface="Arial" charset="0"/>
                <a:ea typeface="Arial" charset="0"/>
                <a:cs typeface="Arial" charset="0"/>
              </a:rPr>
              <a:t>Research &amp; Toxicology</a:t>
            </a:r>
            <a:endParaRPr lang="fr-FR" sz="1400" dirty="0">
              <a:latin typeface="Arial" charset="0"/>
              <a:ea typeface="Arial" charset="0"/>
              <a:cs typeface="Arial" charset="0"/>
            </a:endParaRPr>
          </a:p>
        </p:txBody>
      </p:sp>
      <p:sp>
        <p:nvSpPr>
          <p:cNvPr id="49" name="TextBox 48"/>
          <p:cNvSpPr txBox="1">
            <a:spLocks noChangeArrowheads="1"/>
          </p:cNvSpPr>
          <p:nvPr/>
        </p:nvSpPr>
        <p:spPr bwMode="auto">
          <a:xfrm>
            <a:off x="3213332" y="685243"/>
            <a:ext cx="85707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4400" b="1" dirty="0">
                <a:solidFill>
                  <a:srgbClr val="000000"/>
                </a:solidFill>
              </a:rPr>
              <a:t>SCIENTIFIC ADVISORY BOARD</a:t>
            </a:r>
            <a:endParaRPr lang="en-GB" altLang="en-US" sz="4400" b="1" dirty="0">
              <a:solidFill>
                <a:srgbClr val="000000"/>
              </a:solidFill>
            </a:endParaRPr>
          </a:p>
        </p:txBody>
      </p:sp>
      <p:grpSp>
        <p:nvGrpSpPr>
          <p:cNvPr id="50" name="Group 49"/>
          <p:cNvGrpSpPr/>
          <p:nvPr/>
        </p:nvGrpSpPr>
        <p:grpSpPr>
          <a:xfrm>
            <a:off x="3113530" y="2262164"/>
            <a:ext cx="7190599" cy="4248989"/>
            <a:chOff x="3919654" y="1863165"/>
            <a:chExt cx="7190599" cy="4248989"/>
          </a:xfrm>
        </p:grpSpPr>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97007" y="1863165"/>
              <a:ext cx="1245439" cy="1245438"/>
            </a:xfrm>
            <a:prstGeom prst="ellipse">
              <a:avLst/>
            </a:prstGeom>
          </p:spPr>
        </p:pic>
        <p:pic>
          <p:nvPicPr>
            <p:cNvPr id="52" name="Picture 5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82983" y="4041682"/>
              <a:ext cx="1245439" cy="1245438"/>
            </a:xfrm>
            <a:prstGeom prst="ellipse">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2984" y="1863168"/>
              <a:ext cx="1245439" cy="1245438"/>
            </a:xfrm>
            <a:prstGeom prst="ellipse">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89995" y="4041682"/>
              <a:ext cx="1245439" cy="1245438"/>
            </a:xfrm>
            <a:prstGeom prst="ellipse">
              <a:avLst/>
            </a:prstGeom>
          </p:spPr>
        </p:pic>
        <p:pic>
          <p:nvPicPr>
            <p:cNvPr id="55" name="Picture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5973" y="1863168"/>
              <a:ext cx="1245439" cy="1245438"/>
            </a:xfrm>
            <a:prstGeom prst="ellipse">
              <a:avLst/>
            </a:prstGeom>
          </p:spPr>
        </p:pic>
        <p:pic>
          <p:nvPicPr>
            <p:cNvPr id="56" name="Picture 5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89995" y="1863166"/>
              <a:ext cx="1245439" cy="1245438"/>
            </a:xfrm>
            <a:prstGeom prst="ellipse">
              <a:avLst/>
            </a:prstGeom>
          </p:spPr>
        </p:pic>
        <p:pic>
          <p:nvPicPr>
            <p:cNvPr id="57" name="Picture 5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75971" y="4041682"/>
              <a:ext cx="1245439" cy="1245438"/>
            </a:xfrm>
            <a:prstGeom prst="ellipse">
              <a:avLst/>
            </a:prstGeom>
          </p:spPr>
        </p:pic>
        <p:pic>
          <p:nvPicPr>
            <p:cNvPr id="58" name="Picture 5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97006" y="4041682"/>
              <a:ext cx="1245439" cy="1245438"/>
            </a:xfrm>
            <a:prstGeom prst="ellipse">
              <a:avLst/>
            </a:prstGeom>
          </p:spPr>
        </p:pic>
        <p:sp>
          <p:nvSpPr>
            <p:cNvPr id="59" name="TextBox 58"/>
            <p:cNvSpPr txBox="1"/>
            <p:nvPr/>
          </p:nvSpPr>
          <p:spPr>
            <a:xfrm>
              <a:off x="4100301" y="3183039"/>
              <a:ext cx="1396778" cy="307777"/>
            </a:xfrm>
            <a:prstGeom prst="rect">
              <a:avLst/>
            </a:prstGeom>
            <a:noFill/>
          </p:spPr>
          <p:txBody>
            <a:bodyPr wrap="square" rtlCol="0">
              <a:spAutoFit/>
            </a:bodyPr>
            <a:lstStyle/>
            <a:p>
              <a:pPr algn="ctr"/>
              <a:r>
                <a:rPr lang="en-US" sz="1400" b="1" dirty="0">
                  <a:latin typeface="Arial" charset="0"/>
                  <a:ea typeface="Arial" charset="0"/>
                  <a:cs typeface="Arial" charset="0"/>
                </a:rPr>
                <a:t>John R. Miller</a:t>
              </a:r>
            </a:p>
          </p:txBody>
        </p:sp>
        <p:sp>
          <p:nvSpPr>
            <p:cNvPr id="60" name="TextBox 59"/>
            <p:cNvSpPr txBox="1"/>
            <p:nvPr/>
          </p:nvSpPr>
          <p:spPr>
            <a:xfrm>
              <a:off x="3919654" y="3412926"/>
              <a:ext cx="1758072" cy="400110"/>
            </a:xfrm>
            <a:prstGeom prst="rect">
              <a:avLst/>
            </a:prstGeom>
            <a:noFill/>
          </p:spPr>
          <p:txBody>
            <a:bodyPr wrap="square" rtlCol="0">
              <a:spAutoFit/>
            </a:bodyPr>
            <a:lstStyle/>
            <a:p>
              <a:pPr algn="ctr"/>
              <a:r>
                <a:rPr lang="en-US" sz="1000" dirty="0">
                  <a:latin typeface="Arial" charset="0"/>
                  <a:ea typeface="Arial" charset="0"/>
                  <a:cs typeface="Arial" charset="0"/>
                </a:rPr>
                <a:t>SAB Director, Product Technologist, Researcher </a:t>
              </a:r>
              <a:endParaRPr lang="en-US" sz="1000" dirty="0">
                <a:solidFill>
                  <a:schemeClr val="bg1">
                    <a:lumMod val="50000"/>
                  </a:schemeClr>
                </a:solidFill>
                <a:latin typeface="Arial" charset="0"/>
                <a:ea typeface="Arial" charset="0"/>
                <a:cs typeface="Arial" charset="0"/>
              </a:endParaRPr>
            </a:p>
          </p:txBody>
        </p:sp>
        <p:sp>
          <p:nvSpPr>
            <p:cNvPr id="61" name="TextBox 60"/>
            <p:cNvSpPr txBox="1"/>
            <p:nvPr/>
          </p:nvSpPr>
          <p:spPr>
            <a:xfrm>
              <a:off x="5861479" y="3183039"/>
              <a:ext cx="1488446" cy="307777"/>
            </a:xfrm>
            <a:prstGeom prst="rect">
              <a:avLst/>
            </a:prstGeom>
            <a:noFill/>
          </p:spPr>
          <p:txBody>
            <a:bodyPr wrap="square" rtlCol="0">
              <a:spAutoFit/>
            </a:bodyPr>
            <a:lstStyle/>
            <a:p>
              <a:pPr algn="ctr"/>
              <a:r>
                <a:rPr lang="en-US" sz="1400" b="1" dirty="0">
                  <a:latin typeface="Arial" charset="0"/>
                  <a:ea typeface="Arial" charset="0"/>
                  <a:cs typeface="Arial" charset="0"/>
                </a:rPr>
                <a:t>Fred G. Hooper</a:t>
              </a:r>
            </a:p>
          </p:txBody>
        </p:sp>
        <p:sp>
          <p:nvSpPr>
            <p:cNvPr id="62" name="TextBox 61"/>
            <p:cNvSpPr txBox="1"/>
            <p:nvPr/>
          </p:nvSpPr>
          <p:spPr>
            <a:xfrm>
              <a:off x="7496232" y="3183039"/>
              <a:ext cx="1832964" cy="307777"/>
            </a:xfrm>
            <a:prstGeom prst="rect">
              <a:avLst/>
            </a:prstGeom>
            <a:noFill/>
          </p:spPr>
          <p:txBody>
            <a:bodyPr wrap="square" rtlCol="0">
              <a:spAutoFit/>
            </a:bodyPr>
            <a:lstStyle/>
            <a:p>
              <a:pPr algn="ctr"/>
              <a:r>
                <a:rPr lang="en-US" sz="1400" b="1" dirty="0">
                  <a:latin typeface="Arial" charset="0"/>
                  <a:ea typeface="Arial" charset="0"/>
                  <a:cs typeface="Arial" charset="0"/>
                </a:rPr>
                <a:t>Laszlo P. Somogyi</a:t>
              </a:r>
            </a:p>
          </p:txBody>
        </p:sp>
        <p:sp>
          <p:nvSpPr>
            <p:cNvPr id="63" name="TextBox 62"/>
            <p:cNvSpPr txBox="1"/>
            <p:nvPr/>
          </p:nvSpPr>
          <p:spPr>
            <a:xfrm>
              <a:off x="9329197" y="3183039"/>
              <a:ext cx="1781056" cy="307777"/>
            </a:xfrm>
            <a:prstGeom prst="rect">
              <a:avLst/>
            </a:prstGeom>
            <a:noFill/>
          </p:spPr>
          <p:txBody>
            <a:bodyPr wrap="square" rtlCol="0">
              <a:spAutoFit/>
            </a:bodyPr>
            <a:lstStyle/>
            <a:p>
              <a:pPr algn="ctr"/>
              <a:r>
                <a:rPr lang="en-US" sz="1400" b="1" dirty="0">
                  <a:latin typeface="Arial" charset="0"/>
                  <a:ea typeface="Arial" charset="0"/>
                  <a:cs typeface="Arial" charset="0"/>
                </a:rPr>
                <a:t>Arianna Carughi</a:t>
              </a:r>
            </a:p>
          </p:txBody>
        </p:sp>
        <p:sp>
          <p:nvSpPr>
            <p:cNvPr id="64" name="TextBox 63"/>
            <p:cNvSpPr txBox="1"/>
            <p:nvPr/>
          </p:nvSpPr>
          <p:spPr>
            <a:xfrm>
              <a:off x="3996795" y="5457296"/>
              <a:ext cx="1605352" cy="307777"/>
            </a:xfrm>
            <a:prstGeom prst="rect">
              <a:avLst/>
            </a:prstGeom>
            <a:noFill/>
          </p:spPr>
          <p:txBody>
            <a:bodyPr wrap="square" rtlCol="0">
              <a:spAutoFit/>
            </a:bodyPr>
            <a:lstStyle/>
            <a:p>
              <a:pPr algn="ctr"/>
              <a:r>
                <a:rPr lang="en-US" sz="1400" b="1" dirty="0">
                  <a:latin typeface="Arial" charset="0"/>
                  <a:ea typeface="Arial" charset="0"/>
                  <a:cs typeface="Arial" charset="0"/>
                </a:rPr>
                <a:t>David Shepherd</a:t>
              </a:r>
            </a:p>
          </p:txBody>
        </p:sp>
        <p:sp>
          <p:nvSpPr>
            <p:cNvPr id="65" name="TextBox 64"/>
            <p:cNvSpPr txBox="1"/>
            <p:nvPr/>
          </p:nvSpPr>
          <p:spPr>
            <a:xfrm>
              <a:off x="5861479" y="5457296"/>
              <a:ext cx="1488446" cy="307777"/>
            </a:xfrm>
            <a:prstGeom prst="rect">
              <a:avLst/>
            </a:prstGeom>
            <a:noFill/>
          </p:spPr>
          <p:txBody>
            <a:bodyPr wrap="square" rtlCol="0">
              <a:spAutoFit/>
            </a:bodyPr>
            <a:lstStyle/>
            <a:p>
              <a:pPr algn="ctr"/>
              <a:r>
                <a:rPr lang="en-US" sz="1400" b="1" dirty="0">
                  <a:latin typeface="Arial" charset="0"/>
                  <a:ea typeface="Arial" charset="0"/>
                  <a:cs typeface="Arial" charset="0"/>
                </a:rPr>
                <a:t>Diane Clayton</a:t>
              </a:r>
            </a:p>
          </p:txBody>
        </p:sp>
        <p:sp>
          <p:nvSpPr>
            <p:cNvPr id="66" name="TextBox 65"/>
            <p:cNvSpPr txBox="1"/>
            <p:nvPr/>
          </p:nvSpPr>
          <p:spPr>
            <a:xfrm>
              <a:off x="7496232" y="5457296"/>
              <a:ext cx="1832964" cy="307777"/>
            </a:xfrm>
            <a:prstGeom prst="rect">
              <a:avLst/>
            </a:prstGeom>
            <a:noFill/>
          </p:spPr>
          <p:txBody>
            <a:bodyPr wrap="square" rtlCol="0">
              <a:spAutoFit/>
            </a:bodyPr>
            <a:lstStyle/>
            <a:p>
              <a:pPr algn="ctr"/>
              <a:r>
                <a:rPr lang="en-US" sz="1400" b="1" dirty="0">
                  <a:latin typeface="Arial" charset="0"/>
                  <a:ea typeface="Arial" charset="0"/>
                  <a:cs typeface="Arial" charset="0"/>
                </a:rPr>
                <a:t>Mark Lowman</a:t>
              </a:r>
            </a:p>
          </p:txBody>
        </p:sp>
        <p:sp>
          <p:nvSpPr>
            <p:cNvPr id="67" name="TextBox 66"/>
            <p:cNvSpPr txBox="1"/>
            <p:nvPr/>
          </p:nvSpPr>
          <p:spPr>
            <a:xfrm>
              <a:off x="9329197" y="5457296"/>
              <a:ext cx="1781056" cy="307777"/>
            </a:xfrm>
            <a:prstGeom prst="rect">
              <a:avLst/>
            </a:prstGeom>
            <a:noFill/>
          </p:spPr>
          <p:txBody>
            <a:bodyPr wrap="square" rtlCol="0">
              <a:spAutoFit/>
            </a:bodyPr>
            <a:lstStyle/>
            <a:p>
              <a:pPr algn="ctr"/>
              <a:r>
                <a:rPr lang="en-US" sz="1400" b="1" dirty="0">
                  <a:latin typeface="Arial" charset="0"/>
                  <a:ea typeface="Arial" charset="0"/>
                  <a:cs typeface="Arial" charset="0"/>
                </a:rPr>
                <a:t>Liz Applegate</a:t>
              </a:r>
            </a:p>
          </p:txBody>
        </p:sp>
        <p:sp>
          <p:nvSpPr>
            <p:cNvPr id="68" name="TextBox 67"/>
            <p:cNvSpPr txBox="1"/>
            <p:nvPr/>
          </p:nvSpPr>
          <p:spPr>
            <a:xfrm>
              <a:off x="5825491" y="3412926"/>
              <a:ext cx="1588262" cy="400110"/>
            </a:xfrm>
            <a:prstGeom prst="rect">
              <a:avLst/>
            </a:prstGeom>
            <a:noFill/>
          </p:spPr>
          <p:txBody>
            <a:bodyPr wrap="square" rtlCol="0">
              <a:spAutoFit/>
            </a:bodyPr>
            <a:lstStyle/>
            <a:p>
              <a:pPr algn="ctr"/>
              <a:r>
                <a:rPr lang="en-US" sz="1000" dirty="0">
                  <a:latin typeface="Arial" charset="0"/>
                  <a:ea typeface="Arial" charset="0"/>
                  <a:cs typeface="Arial" charset="0"/>
                </a:rPr>
                <a:t>Ph.D. </a:t>
              </a:r>
              <a:br>
                <a:rPr lang="en-US" sz="1000" dirty="0">
                  <a:latin typeface="Arial" charset="0"/>
                  <a:ea typeface="Arial" charset="0"/>
                  <a:cs typeface="Arial" charset="0"/>
                </a:rPr>
              </a:br>
              <a:r>
                <a:rPr lang="en-US" sz="1000" dirty="0">
                  <a:latin typeface="Arial" charset="0"/>
                  <a:ea typeface="Arial" charset="0"/>
                  <a:cs typeface="Arial" charset="0"/>
                </a:rPr>
                <a:t>Biochemist, Nutritionist </a:t>
              </a:r>
              <a:endParaRPr lang="en-US" sz="1000" dirty="0">
                <a:solidFill>
                  <a:schemeClr val="bg1">
                    <a:lumMod val="50000"/>
                  </a:schemeClr>
                </a:solidFill>
                <a:latin typeface="Arial" charset="0"/>
                <a:ea typeface="Arial" charset="0"/>
                <a:cs typeface="Arial" charset="0"/>
              </a:endParaRPr>
            </a:p>
          </p:txBody>
        </p:sp>
        <p:sp>
          <p:nvSpPr>
            <p:cNvPr id="69" name="TextBox 68"/>
            <p:cNvSpPr txBox="1"/>
            <p:nvPr/>
          </p:nvSpPr>
          <p:spPr>
            <a:xfrm>
              <a:off x="7560060" y="3412926"/>
              <a:ext cx="1769136" cy="400110"/>
            </a:xfrm>
            <a:prstGeom prst="rect">
              <a:avLst/>
            </a:prstGeom>
            <a:noFill/>
          </p:spPr>
          <p:txBody>
            <a:bodyPr wrap="square" rtlCol="0">
              <a:spAutoFit/>
            </a:bodyPr>
            <a:lstStyle/>
            <a:p>
              <a:pPr algn="ctr"/>
              <a:r>
                <a:rPr lang="en-US" sz="1000" dirty="0">
                  <a:latin typeface="Arial" charset="0"/>
                  <a:ea typeface="Arial" charset="0"/>
                  <a:cs typeface="Arial" charset="0"/>
                </a:rPr>
                <a:t>Ph.D. </a:t>
              </a:r>
              <a:br>
                <a:rPr lang="en-US" sz="1000" dirty="0">
                  <a:latin typeface="Arial" charset="0"/>
                  <a:ea typeface="Arial" charset="0"/>
                  <a:cs typeface="Arial" charset="0"/>
                </a:rPr>
              </a:br>
              <a:r>
                <a:rPr lang="en-US" sz="1000" dirty="0">
                  <a:latin typeface="Arial" charset="0"/>
                  <a:ea typeface="Arial" charset="0"/>
                  <a:cs typeface="Arial" charset="0"/>
                </a:rPr>
                <a:t>Food Scientist, Nutritionist</a:t>
              </a:r>
              <a:endParaRPr lang="en-US" sz="1000" dirty="0">
                <a:solidFill>
                  <a:schemeClr val="bg1">
                    <a:lumMod val="50000"/>
                  </a:schemeClr>
                </a:solidFill>
                <a:latin typeface="Arial" charset="0"/>
                <a:ea typeface="Arial" charset="0"/>
                <a:cs typeface="Arial" charset="0"/>
              </a:endParaRPr>
            </a:p>
          </p:txBody>
        </p:sp>
        <p:sp>
          <p:nvSpPr>
            <p:cNvPr id="70" name="TextBox 69"/>
            <p:cNvSpPr txBox="1"/>
            <p:nvPr/>
          </p:nvSpPr>
          <p:spPr>
            <a:xfrm>
              <a:off x="9512949" y="3412926"/>
              <a:ext cx="1413552" cy="400110"/>
            </a:xfrm>
            <a:prstGeom prst="rect">
              <a:avLst/>
            </a:prstGeom>
            <a:noFill/>
          </p:spPr>
          <p:txBody>
            <a:bodyPr wrap="square" rtlCol="0">
              <a:spAutoFit/>
            </a:bodyPr>
            <a:lstStyle/>
            <a:p>
              <a:pPr algn="ctr"/>
              <a:r>
                <a:rPr lang="en-US" sz="1000" dirty="0">
                  <a:latin typeface="Arial" charset="0"/>
                  <a:ea typeface="Arial" charset="0"/>
                  <a:cs typeface="Arial" charset="0"/>
                </a:rPr>
                <a:t>Ph.D., C.N.S. </a:t>
              </a:r>
              <a:br>
                <a:rPr lang="en-US" sz="1000" dirty="0">
                  <a:latin typeface="Arial" charset="0"/>
                  <a:ea typeface="Arial" charset="0"/>
                  <a:cs typeface="Arial" charset="0"/>
                </a:rPr>
              </a:br>
              <a:r>
                <a:rPr lang="en-US" sz="1000" dirty="0">
                  <a:latin typeface="Arial" charset="0"/>
                  <a:ea typeface="Arial" charset="0"/>
                  <a:cs typeface="Arial" charset="0"/>
                </a:rPr>
                <a:t>Nutritional Scientist</a:t>
              </a:r>
              <a:endParaRPr lang="en-US" sz="1000" dirty="0">
                <a:solidFill>
                  <a:schemeClr val="bg1">
                    <a:lumMod val="50000"/>
                  </a:schemeClr>
                </a:solidFill>
                <a:latin typeface="Arial" charset="0"/>
                <a:ea typeface="Arial" charset="0"/>
                <a:cs typeface="Arial" charset="0"/>
              </a:endParaRPr>
            </a:p>
          </p:txBody>
        </p:sp>
        <p:sp>
          <p:nvSpPr>
            <p:cNvPr id="71" name="TextBox 70"/>
            <p:cNvSpPr txBox="1"/>
            <p:nvPr/>
          </p:nvSpPr>
          <p:spPr>
            <a:xfrm>
              <a:off x="3919654" y="5712044"/>
              <a:ext cx="1758072" cy="400110"/>
            </a:xfrm>
            <a:prstGeom prst="rect">
              <a:avLst/>
            </a:prstGeom>
            <a:noFill/>
          </p:spPr>
          <p:txBody>
            <a:bodyPr wrap="square" rtlCol="0">
              <a:spAutoFit/>
            </a:bodyPr>
            <a:lstStyle/>
            <a:p>
              <a:pPr algn="ctr"/>
              <a:r>
                <a:rPr lang="en-US" sz="1000" dirty="0">
                  <a:latin typeface="Arial" charset="0"/>
                  <a:ea typeface="Arial" charset="0"/>
                  <a:cs typeface="Arial" charset="0"/>
                </a:rPr>
                <a:t>Ph.D. </a:t>
              </a:r>
              <a:br>
                <a:rPr lang="en-US" sz="1000" dirty="0">
                  <a:latin typeface="Arial" charset="0"/>
                  <a:ea typeface="Arial" charset="0"/>
                  <a:cs typeface="Arial" charset="0"/>
                </a:rPr>
              </a:br>
              <a:r>
                <a:rPr lang="en-US" sz="1000" dirty="0">
                  <a:latin typeface="Arial" charset="0"/>
                  <a:ea typeface="Arial" charset="0"/>
                  <a:cs typeface="Arial" charset="0"/>
                </a:rPr>
                <a:t>Microbial Biochemist</a:t>
              </a:r>
              <a:endParaRPr lang="en-US" sz="1000" dirty="0">
                <a:solidFill>
                  <a:schemeClr val="bg1">
                    <a:lumMod val="50000"/>
                  </a:schemeClr>
                </a:solidFill>
                <a:latin typeface="Arial" charset="0"/>
                <a:ea typeface="Arial" charset="0"/>
                <a:cs typeface="Arial" charset="0"/>
              </a:endParaRPr>
            </a:p>
          </p:txBody>
        </p:sp>
        <p:sp>
          <p:nvSpPr>
            <p:cNvPr id="72" name="TextBox 71"/>
            <p:cNvSpPr txBox="1"/>
            <p:nvPr/>
          </p:nvSpPr>
          <p:spPr>
            <a:xfrm>
              <a:off x="5565229" y="5712044"/>
              <a:ext cx="2108786" cy="400110"/>
            </a:xfrm>
            <a:prstGeom prst="rect">
              <a:avLst/>
            </a:prstGeom>
            <a:noFill/>
          </p:spPr>
          <p:txBody>
            <a:bodyPr wrap="square" rtlCol="0">
              <a:spAutoFit/>
            </a:bodyPr>
            <a:lstStyle/>
            <a:p>
              <a:pPr algn="ctr"/>
              <a:r>
                <a:rPr lang="en-US" sz="1000" dirty="0">
                  <a:latin typeface="Arial" charset="0"/>
                  <a:ea typeface="Arial" charset="0"/>
                  <a:cs typeface="Arial" charset="0"/>
                </a:rPr>
                <a:t>Ph.D., R.Nutr., Biochemist, </a:t>
              </a:r>
            </a:p>
            <a:p>
              <a:pPr algn="ctr"/>
              <a:r>
                <a:rPr lang="en-US" sz="1000" dirty="0">
                  <a:latin typeface="Arial" charset="0"/>
                  <a:ea typeface="Arial" charset="0"/>
                  <a:cs typeface="Arial" charset="0"/>
                </a:rPr>
                <a:t> Health Practitioner</a:t>
              </a:r>
              <a:endParaRPr lang="en-US" sz="1000" dirty="0">
                <a:solidFill>
                  <a:schemeClr val="bg1">
                    <a:lumMod val="50000"/>
                  </a:schemeClr>
                </a:solidFill>
                <a:latin typeface="Arial" charset="0"/>
                <a:ea typeface="Arial" charset="0"/>
                <a:cs typeface="Arial" charset="0"/>
              </a:endParaRPr>
            </a:p>
          </p:txBody>
        </p:sp>
        <p:sp>
          <p:nvSpPr>
            <p:cNvPr id="73" name="TextBox 72"/>
            <p:cNvSpPr txBox="1"/>
            <p:nvPr/>
          </p:nvSpPr>
          <p:spPr>
            <a:xfrm>
              <a:off x="7560060" y="5712044"/>
              <a:ext cx="1769136" cy="400110"/>
            </a:xfrm>
            <a:prstGeom prst="rect">
              <a:avLst/>
            </a:prstGeom>
            <a:noFill/>
          </p:spPr>
          <p:txBody>
            <a:bodyPr wrap="square" rtlCol="0">
              <a:spAutoFit/>
            </a:bodyPr>
            <a:lstStyle/>
            <a:p>
              <a:pPr algn="ctr"/>
              <a:r>
                <a:rPr lang="en-US" sz="1000" dirty="0">
                  <a:latin typeface="Arial" charset="0"/>
                  <a:ea typeface="Arial" charset="0"/>
                  <a:cs typeface="Arial" charset="0"/>
                </a:rPr>
                <a:t>Biologist, Formulator, Quality Expert</a:t>
              </a:r>
              <a:endParaRPr lang="en-US" sz="1000" dirty="0">
                <a:solidFill>
                  <a:schemeClr val="bg1">
                    <a:lumMod val="50000"/>
                  </a:schemeClr>
                </a:solidFill>
                <a:latin typeface="Arial" charset="0"/>
                <a:ea typeface="Arial" charset="0"/>
                <a:cs typeface="Arial" charset="0"/>
              </a:endParaRPr>
            </a:p>
          </p:txBody>
        </p:sp>
        <p:sp>
          <p:nvSpPr>
            <p:cNvPr id="74" name="TextBox 73"/>
            <p:cNvSpPr txBox="1"/>
            <p:nvPr/>
          </p:nvSpPr>
          <p:spPr>
            <a:xfrm>
              <a:off x="9512949" y="5712044"/>
              <a:ext cx="1413552" cy="400110"/>
            </a:xfrm>
            <a:prstGeom prst="rect">
              <a:avLst/>
            </a:prstGeom>
            <a:noFill/>
          </p:spPr>
          <p:txBody>
            <a:bodyPr wrap="square" rtlCol="0">
              <a:spAutoFit/>
            </a:bodyPr>
            <a:lstStyle/>
            <a:p>
              <a:pPr algn="ctr"/>
              <a:r>
                <a:rPr lang="en-US" sz="1000" dirty="0">
                  <a:latin typeface="Arial" charset="0"/>
                  <a:ea typeface="Arial" charset="0"/>
                  <a:cs typeface="Arial" charset="0"/>
                </a:rPr>
                <a:t>Ph.D., Nutrition, Sports Nutritionist </a:t>
              </a:r>
              <a:endParaRPr lang="en-US" sz="1000" dirty="0">
                <a:solidFill>
                  <a:schemeClr val="bg1">
                    <a:lumMod val="50000"/>
                  </a:schemeClr>
                </a:solidFill>
                <a:latin typeface="Arial" charset="0"/>
                <a:ea typeface="Arial" charset="0"/>
                <a:cs typeface="Arial" charset="0"/>
              </a:endParaRPr>
            </a:p>
          </p:txBody>
        </p:sp>
      </p:grpSp>
      <p:sp>
        <p:nvSpPr>
          <p:cNvPr id="75" name="TextBox 74"/>
          <p:cNvSpPr txBox="1">
            <a:spLocks noChangeArrowheads="1"/>
          </p:cNvSpPr>
          <p:nvPr/>
        </p:nvSpPr>
        <p:spPr bwMode="auto">
          <a:xfrm>
            <a:off x="3213333" y="1410309"/>
            <a:ext cx="64990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1600" dirty="0">
                <a:solidFill>
                  <a:srgbClr val="000000"/>
                </a:solidFill>
              </a:rPr>
              <a:t>World Renowned Scientists &amp; Nutrition Experts</a:t>
            </a:r>
          </a:p>
          <a:p>
            <a:pPr>
              <a:spcBef>
                <a:spcPct val="0"/>
              </a:spcBef>
              <a:buNone/>
            </a:pPr>
            <a:r>
              <a:rPr lang="fr-CH" altLang="en-US" sz="1600" dirty="0">
                <a:solidFill>
                  <a:srgbClr val="000000"/>
                </a:solidFill>
              </a:rPr>
              <a:t>Active, Published, Respected</a:t>
            </a:r>
            <a:endParaRPr lang="en-GB" altLang="en-US" sz="1600" dirty="0">
              <a:solidFill>
                <a:srgbClr val="000000"/>
              </a:solidFill>
            </a:endParaRPr>
          </a:p>
        </p:txBody>
      </p:sp>
      <p:pic>
        <p:nvPicPr>
          <p:cNvPr id="2" name="Picture 1"/>
          <p:cNvPicPr>
            <a:picLocks noChangeAspect="1"/>
          </p:cNvPicPr>
          <p:nvPr/>
        </p:nvPicPr>
        <p:blipFill>
          <a:blip r:embed="rId13"/>
          <a:stretch>
            <a:fillRect/>
          </a:stretch>
        </p:blipFill>
        <p:spPr>
          <a:xfrm>
            <a:off x="527862" y="3657070"/>
            <a:ext cx="1172922" cy="1172922"/>
          </a:xfrm>
          <a:prstGeom prst="rect">
            <a:avLst/>
          </a:prstGeom>
        </p:spPr>
      </p:pic>
      <p:sp>
        <p:nvSpPr>
          <p:cNvPr id="36" name="Rectangle 35"/>
          <p:cNvSpPr/>
          <p:nvPr/>
        </p:nvSpPr>
        <p:spPr>
          <a:xfrm>
            <a:off x="12335253" y="8682"/>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9367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0"/>
            <a:ext cx="560214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02146" y="1"/>
            <a:ext cx="5283200" cy="6858000"/>
          </a:xfrm>
          <a:prstGeom prst="rect">
            <a:avLst/>
          </a:prstGeom>
        </p:spPr>
      </p:pic>
      <p:grpSp>
        <p:nvGrpSpPr>
          <p:cNvPr id="3" name="Group 2"/>
          <p:cNvGrpSpPr/>
          <p:nvPr/>
        </p:nvGrpSpPr>
        <p:grpSpPr>
          <a:xfrm>
            <a:off x="3352800" y="2702833"/>
            <a:ext cx="5406188" cy="1292662"/>
            <a:chOff x="3336758" y="2702833"/>
            <a:chExt cx="5406188" cy="1292662"/>
          </a:xfrm>
        </p:grpSpPr>
        <p:sp>
          <p:nvSpPr>
            <p:cNvPr id="2" name="TextBox 1"/>
            <p:cNvSpPr txBox="1"/>
            <p:nvPr/>
          </p:nvSpPr>
          <p:spPr>
            <a:xfrm>
              <a:off x="3336758" y="2702833"/>
              <a:ext cx="2133308" cy="1292662"/>
            </a:xfrm>
            <a:prstGeom prst="rect">
              <a:avLst/>
            </a:prstGeom>
            <a:noFill/>
          </p:spPr>
          <p:txBody>
            <a:bodyPr wrap="square" rtlCol="0">
              <a:spAutoFit/>
            </a:bodyPr>
            <a:lstStyle/>
            <a:p>
              <a:r>
                <a:rPr lang="en-US" sz="7800" dirty="0">
                  <a:solidFill>
                    <a:schemeClr val="bg2"/>
                  </a:solidFill>
                  <a:latin typeface="Arial" charset="0"/>
                  <a:ea typeface="Arial" charset="0"/>
                  <a:cs typeface="Arial" charset="0"/>
                </a:rPr>
                <a:t>SPA</a:t>
              </a:r>
            </a:p>
          </p:txBody>
        </p:sp>
        <p:sp>
          <p:nvSpPr>
            <p:cNvPr id="8" name="TextBox 7"/>
            <p:cNvSpPr txBox="1"/>
            <p:nvPr/>
          </p:nvSpPr>
          <p:spPr>
            <a:xfrm>
              <a:off x="5602145" y="2702833"/>
              <a:ext cx="3140801" cy="1292662"/>
            </a:xfrm>
            <a:prstGeom prst="rect">
              <a:avLst/>
            </a:prstGeom>
            <a:noFill/>
          </p:spPr>
          <p:txBody>
            <a:bodyPr wrap="square" rtlCol="0">
              <a:spAutoFit/>
            </a:bodyPr>
            <a:lstStyle/>
            <a:p>
              <a:r>
                <a:rPr lang="en-US" sz="7800" dirty="0">
                  <a:solidFill>
                    <a:schemeClr val="tx1">
                      <a:lumMod val="50000"/>
                      <a:lumOff val="50000"/>
                    </a:schemeClr>
                  </a:solidFill>
                  <a:latin typeface="Arial" charset="0"/>
                  <a:ea typeface="Arial" charset="0"/>
                  <a:cs typeface="Arial" charset="0"/>
                </a:rPr>
                <a:t>HOUR</a:t>
              </a:r>
            </a:p>
          </p:txBody>
        </p:sp>
      </p:grpSp>
      <p:pic>
        <p:nvPicPr>
          <p:cNvPr id="9" name="Picture 8">
            <a:extLst>
              <a:ext uri="{FF2B5EF4-FFF2-40B4-BE49-F238E27FC236}">
                <a16:creationId xmlns:a16="http://schemas.microsoft.com/office/drawing/2014/main" id="{49D3EA38-104A-1448-93F0-C9EBFA6290FE}"/>
              </a:ext>
            </a:extLst>
          </p:cNvPr>
          <p:cNvPicPr>
            <a:picLocks noChangeAspect="1"/>
          </p:cNvPicPr>
          <p:nvPr/>
        </p:nvPicPr>
        <p:blipFill>
          <a:blip r:embed="rId4"/>
          <a:stretch>
            <a:fillRect/>
          </a:stretch>
        </p:blipFill>
        <p:spPr>
          <a:xfrm>
            <a:off x="436676" y="339702"/>
            <a:ext cx="237156" cy="2751008"/>
          </a:xfrm>
          <a:prstGeom prst="rect">
            <a:avLst/>
          </a:prstGeom>
        </p:spPr>
      </p:pic>
    </p:spTree>
    <p:extLst>
      <p:ext uri="{BB962C8B-B14F-4D97-AF65-F5344CB8AC3E}">
        <p14:creationId xmlns:p14="http://schemas.microsoft.com/office/powerpoint/2010/main" val="9069313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76368"/>
            <a:ext cx="12192000" cy="33816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178" y="339702"/>
            <a:ext cx="238898" cy="275100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91335" y="871235"/>
            <a:ext cx="4559790" cy="4690873"/>
          </a:xfrm>
          <a:prstGeom prst="rect">
            <a:avLst/>
          </a:prstGeom>
        </p:spPr>
      </p:pic>
      <p:pic>
        <p:nvPicPr>
          <p:cNvPr id="7" name="Picture 6"/>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11" name="TextBox 10"/>
          <p:cNvSpPr txBox="1"/>
          <p:nvPr/>
        </p:nvSpPr>
        <p:spPr>
          <a:xfrm>
            <a:off x="7274011" y="1189582"/>
            <a:ext cx="4193059" cy="584775"/>
          </a:xfrm>
          <a:prstGeom prst="rect">
            <a:avLst/>
          </a:prstGeom>
          <a:noFill/>
        </p:spPr>
        <p:txBody>
          <a:bodyPr wrap="square" rtlCol="0">
            <a:spAutoFit/>
          </a:bodyPr>
          <a:lstStyle/>
          <a:p>
            <a:r>
              <a:rPr lang="en-US" sz="3200" b="1" dirty="0">
                <a:solidFill>
                  <a:schemeClr val="tx1">
                    <a:lumMod val="50000"/>
                    <a:lumOff val="50000"/>
                  </a:schemeClr>
                </a:solidFill>
                <a:latin typeface="Arial" charset="0"/>
                <a:ea typeface="Arial" charset="0"/>
                <a:cs typeface="Arial" charset="0"/>
              </a:rPr>
              <a:t>Thalassotherapy</a:t>
            </a:r>
          </a:p>
        </p:txBody>
      </p:sp>
      <p:sp>
        <p:nvSpPr>
          <p:cNvPr id="12" name="TextBox 11"/>
          <p:cNvSpPr txBox="1"/>
          <p:nvPr/>
        </p:nvSpPr>
        <p:spPr>
          <a:xfrm>
            <a:off x="7274011" y="1774357"/>
            <a:ext cx="4193059" cy="461665"/>
          </a:xfrm>
          <a:prstGeom prst="rect">
            <a:avLst/>
          </a:prstGeom>
          <a:noFill/>
        </p:spPr>
        <p:txBody>
          <a:bodyPr wrap="square" rtlCol="0">
            <a:spAutoFit/>
          </a:bodyPr>
          <a:lstStyle/>
          <a:p>
            <a:r>
              <a:rPr lang="en-US" sz="2400" dirty="0">
                <a:latin typeface="Arial" charset="0"/>
                <a:ea typeface="Arial" charset="0"/>
                <a:cs typeface="Arial" charset="0"/>
              </a:rPr>
              <a:t>\thə -,la-sō-’the-rə-pē\</a:t>
            </a:r>
          </a:p>
        </p:txBody>
      </p:sp>
      <p:sp>
        <p:nvSpPr>
          <p:cNvPr id="13" name="Rectangle 12"/>
          <p:cNvSpPr/>
          <p:nvPr/>
        </p:nvSpPr>
        <p:spPr>
          <a:xfrm>
            <a:off x="7274012" y="2293341"/>
            <a:ext cx="3459892" cy="923330"/>
          </a:xfrm>
          <a:prstGeom prst="rect">
            <a:avLst/>
          </a:prstGeom>
        </p:spPr>
        <p:txBody>
          <a:bodyPr wrap="square">
            <a:spAutoFit/>
          </a:bodyPr>
          <a:lstStyle/>
          <a:p>
            <a:r>
              <a:rPr lang="en-US" dirty="0">
                <a:latin typeface="Arial" charset="0"/>
                <a:ea typeface="Arial" charset="0"/>
                <a:cs typeface="Arial" charset="0"/>
              </a:rPr>
              <a:t>From the Greek words “thalassa” meaning sea and “therapeia” meaning healing</a:t>
            </a:r>
          </a:p>
        </p:txBody>
      </p:sp>
    </p:spTree>
    <p:extLst>
      <p:ext uri="{BB962C8B-B14F-4D97-AF65-F5344CB8AC3E}">
        <p14:creationId xmlns:p14="http://schemas.microsoft.com/office/powerpoint/2010/main" val="13979693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5C223-F5FB-6E46-B2A6-18C8A262920B}"/>
              </a:ext>
            </a:extLst>
          </p:cNvPr>
          <p:cNvPicPr>
            <a:picLocks noChangeAspect="1"/>
          </p:cNvPicPr>
          <p:nvPr/>
        </p:nvPicPr>
        <p:blipFill>
          <a:blip r:embed="rId3"/>
          <a:stretch>
            <a:fillRect/>
          </a:stretch>
        </p:blipFill>
        <p:spPr>
          <a:xfrm>
            <a:off x="-756516" y="-200722"/>
            <a:ext cx="13006921" cy="7170482"/>
          </a:xfrm>
          <a:prstGeom prst="rect">
            <a:avLst/>
          </a:prstGeom>
        </p:spPr>
      </p:pic>
      <p:grpSp>
        <p:nvGrpSpPr>
          <p:cNvPr id="15" name="Group 14">
            <a:extLst>
              <a:ext uri="{FF2B5EF4-FFF2-40B4-BE49-F238E27FC236}">
                <a16:creationId xmlns:a16="http://schemas.microsoft.com/office/drawing/2014/main" id="{2AE4BD3A-5F59-324F-A588-00194C59B1B3}"/>
              </a:ext>
            </a:extLst>
          </p:cNvPr>
          <p:cNvGrpSpPr/>
          <p:nvPr/>
        </p:nvGrpSpPr>
        <p:grpSpPr>
          <a:xfrm>
            <a:off x="5775782" y="316414"/>
            <a:ext cx="6120509" cy="5154436"/>
            <a:chOff x="5706306" y="316414"/>
            <a:chExt cx="6120509" cy="5154436"/>
          </a:xfrm>
        </p:grpSpPr>
        <p:sp>
          <p:nvSpPr>
            <p:cNvPr id="7" name="Title 3">
              <a:extLst>
                <a:ext uri="{FF2B5EF4-FFF2-40B4-BE49-F238E27FC236}">
                  <a16:creationId xmlns:a16="http://schemas.microsoft.com/office/drawing/2014/main" id="{A86C9EB3-522B-2348-A33B-95A96A2E03B9}"/>
                </a:ext>
              </a:extLst>
            </p:cNvPr>
            <p:cNvSpPr txBox="1">
              <a:spLocks/>
            </p:cNvSpPr>
            <p:nvPr/>
          </p:nvSpPr>
          <p:spPr>
            <a:xfrm>
              <a:off x="6052295" y="316414"/>
              <a:ext cx="5774520" cy="882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Arial" charset="0"/>
                  <a:ea typeface="Arial" charset="0"/>
                  <a:cs typeface="Arial" charset="0"/>
                </a:rPr>
                <a:t>EXCLUSIVE MARINE ENVIRONMENT</a:t>
              </a:r>
            </a:p>
          </p:txBody>
        </p:sp>
        <p:sp>
          <p:nvSpPr>
            <p:cNvPr id="8" name="Title 3">
              <a:extLst>
                <a:ext uri="{FF2B5EF4-FFF2-40B4-BE49-F238E27FC236}">
                  <a16:creationId xmlns:a16="http://schemas.microsoft.com/office/drawing/2014/main" id="{9389EF5A-2A8B-0444-8E4E-3F101A147CF1}"/>
                </a:ext>
              </a:extLst>
            </p:cNvPr>
            <p:cNvSpPr txBox="1">
              <a:spLocks/>
            </p:cNvSpPr>
            <p:nvPr/>
          </p:nvSpPr>
          <p:spPr>
            <a:xfrm>
              <a:off x="5995145" y="919702"/>
              <a:ext cx="4658568" cy="12692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b="1" dirty="0">
                  <a:solidFill>
                    <a:schemeClr val="bg1"/>
                  </a:solidFill>
                  <a:latin typeface="Arial" charset="0"/>
                  <a:ea typeface="Arial" charset="0"/>
                  <a:cs typeface="Arial" charset="0"/>
                </a:rPr>
                <a:t>ISLE DE</a:t>
              </a:r>
            </a:p>
          </p:txBody>
        </p:sp>
        <p:sp>
          <p:nvSpPr>
            <p:cNvPr id="9" name="Rectangle 8">
              <a:extLst>
                <a:ext uri="{FF2B5EF4-FFF2-40B4-BE49-F238E27FC236}">
                  <a16:creationId xmlns:a16="http://schemas.microsoft.com/office/drawing/2014/main" id="{0E8FAA51-F9A6-5A4E-ADC4-40D563CE7DD8}"/>
                </a:ext>
              </a:extLst>
            </p:cNvPr>
            <p:cNvSpPr/>
            <p:nvPr/>
          </p:nvSpPr>
          <p:spPr>
            <a:xfrm>
              <a:off x="5995145" y="1892877"/>
              <a:ext cx="4573688" cy="1323439"/>
            </a:xfrm>
            <a:prstGeom prst="rect">
              <a:avLst/>
            </a:prstGeom>
          </p:spPr>
          <p:txBody>
            <a:bodyPr wrap="none">
              <a:spAutoFit/>
            </a:bodyPr>
            <a:lstStyle/>
            <a:p>
              <a:r>
                <a:rPr lang="en-US" sz="8000" b="1" dirty="0">
                  <a:solidFill>
                    <a:schemeClr val="bg1"/>
                  </a:solidFill>
                  <a:latin typeface="Arial" charset="0"/>
                  <a:ea typeface="Arial" charset="0"/>
                  <a:cs typeface="Arial" charset="0"/>
                </a:rPr>
                <a:t>MOL</a:t>
              </a:r>
              <a:r>
                <a:rPr lang="it-IT" sz="8000" b="1" dirty="0">
                  <a:solidFill>
                    <a:schemeClr val="bg1"/>
                  </a:solidFill>
                  <a:latin typeface="Arial" charset="0"/>
                  <a:ea typeface="Arial" charset="0"/>
                  <a:cs typeface="Arial" charset="0"/>
                </a:rPr>
                <a:t>È</a:t>
              </a:r>
              <a:r>
                <a:rPr lang="en-US" sz="8000" b="1" dirty="0">
                  <a:solidFill>
                    <a:schemeClr val="bg1"/>
                  </a:solidFill>
                  <a:latin typeface="Arial" charset="0"/>
                  <a:ea typeface="Arial" charset="0"/>
                  <a:cs typeface="Arial" charset="0"/>
                </a:rPr>
                <a:t>NE</a:t>
              </a:r>
              <a:endParaRPr lang="en-US" sz="8000" dirty="0">
                <a:solidFill>
                  <a:schemeClr val="bg1"/>
                </a:solidFill>
              </a:endParaRPr>
            </a:p>
          </p:txBody>
        </p:sp>
        <p:sp>
          <p:nvSpPr>
            <p:cNvPr id="10" name="Title 3">
              <a:extLst>
                <a:ext uri="{FF2B5EF4-FFF2-40B4-BE49-F238E27FC236}">
                  <a16:creationId xmlns:a16="http://schemas.microsoft.com/office/drawing/2014/main" id="{9081E3A5-82E2-DF4E-B40E-69FA55FA870B}"/>
                </a:ext>
              </a:extLst>
            </p:cNvPr>
            <p:cNvSpPr txBox="1">
              <a:spLocks/>
            </p:cNvSpPr>
            <p:nvPr/>
          </p:nvSpPr>
          <p:spPr>
            <a:xfrm>
              <a:off x="5706306" y="3114654"/>
              <a:ext cx="5774520" cy="23561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buSzPct val="80000"/>
                <a:buFont typeface="Arial" charset="0"/>
                <a:buChar char="•"/>
              </a:pPr>
              <a:r>
                <a:rPr lang="en-US" sz="2400" dirty="0">
                  <a:solidFill>
                    <a:schemeClr val="bg1"/>
                  </a:solidFill>
                  <a:latin typeface="Arial" charset="0"/>
                  <a:ea typeface="Arial" charset="0"/>
                  <a:cs typeface="Arial" charset="0"/>
                </a:rPr>
                <a:t>Island of Molène off the coast of Brittany, France</a:t>
              </a:r>
            </a:p>
            <a:p>
              <a:pPr marL="342900" indent="-342900">
                <a:lnSpc>
                  <a:spcPct val="100000"/>
                </a:lnSpc>
                <a:buSzPct val="80000"/>
                <a:buFont typeface="Arial" charset="0"/>
                <a:buChar char="•"/>
              </a:pPr>
              <a:r>
                <a:rPr lang="en-US" sz="2400" dirty="0">
                  <a:solidFill>
                    <a:schemeClr val="bg1"/>
                  </a:solidFill>
                  <a:latin typeface="Arial" charset="0"/>
                  <a:ea typeface="Arial" charset="0"/>
                  <a:cs typeface="Arial" charset="0"/>
                </a:rPr>
                <a:t>A haven of natural diversity and a rich marine ecosystem</a:t>
              </a:r>
            </a:p>
            <a:p>
              <a:pPr marL="342900" indent="-342900">
                <a:lnSpc>
                  <a:spcPct val="100000"/>
                </a:lnSpc>
                <a:buSzPct val="80000"/>
                <a:buFont typeface="Arial" charset="0"/>
                <a:buChar char="•"/>
              </a:pPr>
              <a:r>
                <a:rPr lang="en-US" sz="2400" dirty="0">
                  <a:solidFill>
                    <a:schemeClr val="bg1"/>
                  </a:solidFill>
                  <a:latin typeface="Arial" charset="0"/>
                  <a:ea typeface="Arial" charset="0"/>
                  <a:cs typeface="Arial" charset="0"/>
                </a:rPr>
                <a:t>Known for abundant seaweed resources and resource maintenance</a:t>
              </a:r>
            </a:p>
          </p:txBody>
        </p:sp>
      </p:grpSp>
      <p:sp>
        <p:nvSpPr>
          <p:cNvPr id="11" name="Rectangle 10">
            <a:extLst>
              <a:ext uri="{FF2B5EF4-FFF2-40B4-BE49-F238E27FC236}">
                <a16:creationId xmlns:a16="http://schemas.microsoft.com/office/drawing/2014/main" id="{9FF0150A-D034-8942-A3C3-70E715FF8560}"/>
              </a:ext>
            </a:extLst>
          </p:cNvPr>
          <p:cNvSpPr/>
          <p:nvPr/>
        </p:nvSpPr>
        <p:spPr>
          <a:xfrm>
            <a:off x="0" y="-6964088"/>
            <a:ext cx="12192000" cy="68535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00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6 1.48148E-6 L 0.04636 1.48148E-6 " pathEditMode="relative" rAng="0" ptsTypes="AA">
                                      <p:cBhvr>
                                        <p:cTn id="6" dur="6000" fill="hold"/>
                                        <p:tgtEl>
                                          <p:spTgt spid="3"/>
                                        </p:tgtEl>
                                        <p:attrNameLst>
                                          <p:attrName>ppt_x</p:attrName>
                                          <p:attrName>ppt_y</p:attrName>
                                        </p:attrNameLst>
                                      </p:cBhvr>
                                      <p:rCtr x="23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7309993"/>
          </a:xfrm>
          <a:prstGeom prst="rect">
            <a:avLst/>
          </a:prstGeom>
        </p:spPr>
      </p:pic>
      <p:sp>
        <p:nvSpPr>
          <p:cNvPr id="12" name="TextBox 11"/>
          <p:cNvSpPr txBox="1">
            <a:spLocks noChangeArrowheads="1"/>
          </p:cNvSpPr>
          <p:nvPr/>
        </p:nvSpPr>
        <p:spPr bwMode="auto">
          <a:xfrm>
            <a:off x="6731595" y="3822162"/>
            <a:ext cx="11494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buNone/>
            </a:pPr>
            <a:r>
              <a:rPr lang="es-ES_tradnl" sz="1200" dirty="0"/>
              <a:t>FRESH MARINE SEAWEED EXTRACTS</a:t>
            </a:r>
            <a:endParaRPr lang="en-US" sz="1200" dirty="0">
              <a:latin typeface="Arial" charset="0"/>
              <a:ea typeface="Arial" charset="0"/>
              <a:cs typeface="Arial" charset="0"/>
            </a:endParaRPr>
          </a:p>
        </p:txBody>
      </p:sp>
      <p:sp>
        <p:nvSpPr>
          <p:cNvPr id="13" name="Rectangle 12"/>
          <p:cNvSpPr/>
          <p:nvPr/>
        </p:nvSpPr>
        <p:spPr>
          <a:xfrm>
            <a:off x="6626487" y="3418852"/>
            <a:ext cx="508473" cy="523220"/>
          </a:xfrm>
          <a:prstGeom prst="rect">
            <a:avLst/>
          </a:prstGeom>
        </p:spPr>
        <p:txBody>
          <a:bodyPr wrap="none">
            <a:spAutoFit/>
          </a:bodyPr>
          <a:lstStyle/>
          <a:p>
            <a:r>
              <a:rPr lang="en-US" sz="2800" b="1" spc="-300" dirty="0">
                <a:solidFill>
                  <a:schemeClr val="tx1">
                    <a:lumMod val="50000"/>
                    <a:lumOff val="50000"/>
                  </a:schemeClr>
                </a:solidFill>
                <a:latin typeface="Arial" charset="0"/>
                <a:ea typeface="Arial" charset="0"/>
                <a:cs typeface="Arial" charset="0"/>
              </a:rPr>
              <a:t>10</a:t>
            </a:r>
          </a:p>
        </p:txBody>
      </p:sp>
      <p:sp>
        <p:nvSpPr>
          <p:cNvPr id="14" name="TextBox 13"/>
          <p:cNvSpPr txBox="1">
            <a:spLocks noChangeArrowheads="1"/>
          </p:cNvSpPr>
          <p:nvPr/>
        </p:nvSpPr>
        <p:spPr bwMode="auto">
          <a:xfrm>
            <a:off x="7872271" y="3822162"/>
            <a:ext cx="1228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buNone/>
            </a:pPr>
            <a:r>
              <a:rPr lang="es-ES_tradnl" sz="1200" dirty="0"/>
              <a:t>&amp; PATENTED SEAWATER</a:t>
            </a:r>
            <a:endParaRPr lang="en-US" sz="1200" dirty="0"/>
          </a:p>
        </p:txBody>
      </p:sp>
      <p:sp>
        <p:nvSpPr>
          <p:cNvPr id="15" name="Rectangle 14"/>
          <p:cNvSpPr/>
          <p:nvPr/>
        </p:nvSpPr>
        <p:spPr>
          <a:xfrm>
            <a:off x="7858122" y="3418852"/>
            <a:ext cx="1104790" cy="523220"/>
          </a:xfrm>
          <a:prstGeom prst="rect">
            <a:avLst/>
          </a:prstGeom>
        </p:spPr>
        <p:txBody>
          <a:bodyPr wrap="none">
            <a:spAutoFit/>
          </a:bodyPr>
          <a:lstStyle/>
          <a:p>
            <a:r>
              <a:rPr lang="en-US" sz="2800" b="1" spc="-150" dirty="0">
                <a:solidFill>
                  <a:schemeClr val="tx1">
                    <a:lumMod val="50000"/>
                    <a:lumOff val="50000"/>
                  </a:schemeClr>
                </a:solidFill>
                <a:latin typeface="Arial" charset="0"/>
                <a:ea typeface="Arial" charset="0"/>
                <a:cs typeface="Arial" charset="0"/>
              </a:rPr>
              <a:t>PURE</a:t>
            </a:r>
          </a:p>
        </p:txBody>
      </p:sp>
      <p:sp>
        <p:nvSpPr>
          <p:cNvPr id="16" name="TextBox 15"/>
          <p:cNvSpPr txBox="1">
            <a:spLocks noChangeArrowheads="1"/>
          </p:cNvSpPr>
          <p:nvPr/>
        </p:nvSpPr>
        <p:spPr bwMode="auto">
          <a:xfrm>
            <a:off x="9125364" y="3822162"/>
            <a:ext cx="134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buNone/>
            </a:pPr>
            <a:r>
              <a:rPr lang="es-ES_tradnl" sz="1200" dirty="0"/>
              <a:t>ESSENTIAL OILS</a:t>
            </a:r>
            <a:endParaRPr lang="en-US" sz="1200" dirty="0"/>
          </a:p>
        </p:txBody>
      </p:sp>
      <p:sp>
        <p:nvSpPr>
          <p:cNvPr id="17" name="Rectangle 16"/>
          <p:cNvSpPr/>
          <p:nvPr/>
        </p:nvSpPr>
        <p:spPr>
          <a:xfrm>
            <a:off x="9041522" y="3418852"/>
            <a:ext cx="508473" cy="523220"/>
          </a:xfrm>
          <a:prstGeom prst="rect">
            <a:avLst/>
          </a:prstGeom>
        </p:spPr>
        <p:txBody>
          <a:bodyPr wrap="none">
            <a:spAutoFit/>
          </a:bodyPr>
          <a:lstStyle/>
          <a:p>
            <a:r>
              <a:rPr lang="en-US" sz="2800" b="1" spc="-300" dirty="0">
                <a:solidFill>
                  <a:schemeClr val="tx1">
                    <a:lumMod val="50000"/>
                    <a:lumOff val="50000"/>
                  </a:schemeClr>
                </a:solidFill>
                <a:latin typeface="Arial" charset="0"/>
                <a:ea typeface="Arial" charset="0"/>
                <a:cs typeface="Arial" charset="0"/>
              </a:rPr>
              <a:t>15</a:t>
            </a:r>
          </a:p>
        </p:txBody>
      </p:sp>
      <p:sp>
        <p:nvSpPr>
          <p:cNvPr id="18" name="TextBox 17"/>
          <p:cNvSpPr txBox="1">
            <a:spLocks noChangeArrowheads="1"/>
          </p:cNvSpPr>
          <p:nvPr/>
        </p:nvSpPr>
        <p:spPr bwMode="auto">
          <a:xfrm>
            <a:off x="10469910" y="3822162"/>
            <a:ext cx="13534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buNone/>
            </a:pPr>
            <a:r>
              <a:rPr lang="es-ES_tradnl" sz="1200" dirty="0"/>
              <a:t>BOTANICAL WATERS &amp; BOTANICAL EXTRACTS</a:t>
            </a:r>
            <a:endParaRPr lang="en-US" sz="1200" dirty="0"/>
          </a:p>
        </p:txBody>
      </p:sp>
      <p:sp>
        <p:nvSpPr>
          <p:cNvPr id="19" name="Rectangle 18"/>
          <p:cNvSpPr/>
          <p:nvPr/>
        </p:nvSpPr>
        <p:spPr>
          <a:xfrm>
            <a:off x="10364802" y="3418852"/>
            <a:ext cx="508473" cy="523220"/>
          </a:xfrm>
          <a:prstGeom prst="rect">
            <a:avLst/>
          </a:prstGeom>
        </p:spPr>
        <p:txBody>
          <a:bodyPr wrap="none">
            <a:spAutoFit/>
          </a:bodyPr>
          <a:lstStyle/>
          <a:p>
            <a:r>
              <a:rPr lang="en-US" sz="2800" b="1" spc="-300" dirty="0">
                <a:solidFill>
                  <a:schemeClr val="tx1">
                    <a:lumMod val="50000"/>
                    <a:lumOff val="50000"/>
                  </a:schemeClr>
                </a:solidFill>
                <a:latin typeface="Arial" charset="0"/>
                <a:ea typeface="Arial" charset="0"/>
                <a:cs typeface="Arial" charset="0"/>
              </a:rPr>
              <a:t>10</a:t>
            </a:r>
          </a:p>
        </p:txBody>
      </p:sp>
      <p:sp>
        <p:nvSpPr>
          <p:cNvPr id="20" name="TextBox 19"/>
          <p:cNvSpPr txBox="1"/>
          <p:nvPr/>
        </p:nvSpPr>
        <p:spPr>
          <a:xfrm>
            <a:off x="6706128" y="1624739"/>
            <a:ext cx="4736311" cy="584775"/>
          </a:xfrm>
          <a:prstGeom prst="rect">
            <a:avLst/>
          </a:prstGeom>
          <a:noFill/>
        </p:spPr>
        <p:txBody>
          <a:bodyPr wrap="square" rtlCol="0">
            <a:spAutoFit/>
          </a:bodyPr>
          <a:lstStyle/>
          <a:p>
            <a:r>
              <a:rPr lang="en-US" sz="3200" b="1" dirty="0">
                <a:solidFill>
                  <a:schemeClr val="tx1">
                    <a:lumMod val="50000"/>
                    <a:lumOff val="50000"/>
                  </a:schemeClr>
                </a:solidFill>
                <a:latin typeface="Arial" charset="0"/>
                <a:ea typeface="Arial" charset="0"/>
                <a:cs typeface="Arial" charset="0"/>
              </a:rPr>
              <a:t>FORMULAS FEATURE</a:t>
            </a:r>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178" y="9316120"/>
            <a:ext cx="238898" cy="2751008"/>
          </a:xfrm>
          <a:prstGeom prst="rect">
            <a:avLst/>
          </a:prstGeom>
        </p:spPr>
      </p:pic>
      <p:pic>
        <p:nvPicPr>
          <p:cNvPr id="24" name="Picture 23"/>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442781" y="9931552"/>
            <a:ext cx="705669" cy="705669"/>
          </a:xfrm>
          <a:prstGeom prst="rect">
            <a:avLst/>
          </a:prstGeom>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30320" y="2362001"/>
            <a:ext cx="1056856" cy="1056851"/>
          </a:xfrm>
          <a:prstGeom prst="ellipse">
            <a:avLst/>
          </a:prstGeom>
          <a:noFill/>
          <a:ln>
            <a:noFill/>
          </a:ln>
        </p:spPr>
      </p:pic>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81029" y="2362001"/>
            <a:ext cx="1056852" cy="1056851"/>
          </a:xfrm>
          <a:prstGeom prst="ellipse">
            <a:avLst/>
          </a:prstGeom>
          <a:noFill/>
          <a:ln>
            <a:noFill/>
          </a:ln>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122916" y="2362001"/>
            <a:ext cx="1056851" cy="1056851"/>
          </a:xfrm>
          <a:prstGeom prst="ellipse">
            <a:avLst/>
          </a:prstGeom>
          <a:noFill/>
          <a:ln>
            <a:noFill/>
          </a:ln>
        </p:spPr>
      </p:pic>
      <p:pic>
        <p:nvPicPr>
          <p:cNvPr id="29" name="Picture 2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385589" y="2362001"/>
            <a:ext cx="1056851" cy="1056851"/>
          </a:xfrm>
          <a:prstGeom prst="ellipse">
            <a:avLst/>
          </a:prstGeom>
          <a:noFill/>
          <a:ln>
            <a:noFill/>
          </a:ln>
        </p:spPr>
      </p:pic>
      <p:sp>
        <p:nvSpPr>
          <p:cNvPr id="5" name="Rectangle 4"/>
          <p:cNvSpPr/>
          <p:nvPr/>
        </p:nvSpPr>
        <p:spPr>
          <a:xfrm>
            <a:off x="6706128" y="1230934"/>
            <a:ext cx="2626040" cy="584775"/>
          </a:xfrm>
          <a:prstGeom prst="rect">
            <a:avLst/>
          </a:prstGeom>
        </p:spPr>
        <p:txBody>
          <a:bodyPr wrap="none">
            <a:spAutoFit/>
          </a:bodyPr>
          <a:lstStyle/>
          <a:p>
            <a:r>
              <a:rPr lang="en-US" sz="3200" b="1" dirty="0">
                <a:solidFill>
                  <a:schemeClr val="tx1">
                    <a:lumMod val="50000"/>
                    <a:lumOff val="50000"/>
                  </a:schemeClr>
                </a:solidFill>
                <a:latin typeface="Arial" charset="0"/>
                <a:ea typeface="Arial" charset="0"/>
                <a:cs typeface="Arial" charset="0"/>
              </a:rPr>
              <a:t>EXCLUSIVE </a:t>
            </a:r>
            <a:endParaRPr lang="en-US" sz="3200" dirty="0"/>
          </a:p>
        </p:txBody>
      </p:sp>
      <p:pic>
        <p:nvPicPr>
          <p:cNvPr id="31" name="Picture 3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691335" y="973276"/>
            <a:ext cx="4559790" cy="4690873"/>
          </a:xfrm>
          <a:prstGeom prst="rect">
            <a:avLst/>
          </a:prstGeom>
        </p:spPr>
      </p:pic>
    </p:spTree>
    <p:extLst>
      <p:ext uri="{BB962C8B-B14F-4D97-AF65-F5344CB8AC3E}">
        <p14:creationId xmlns:p14="http://schemas.microsoft.com/office/powerpoint/2010/main" val="510440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7309993"/>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178" y="9316120"/>
            <a:ext cx="238898" cy="2751008"/>
          </a:xfrm>
          <a:prstGeom prst="rect">
            <a:avLst/>
          </a:prstGeom>
        </p:spPr>
      </p:pic>
      <p:pic>
        <p:nvPicPr>
          <p:cNvPr id="24" name="Picture 23"/>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442781" y="9931552"/>
            <a:ext cx="705669" cy="705669"/>
          </a:xfrm>
          <a:prstGeom prst="rect">
            <a:avLst/>
          </a:prstGeom>
        </p:spPr>
      </p:pic>
      <p:pic>
        <p:nvPicPr>
          <p:cNvPr id="31" name="Picture 3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91335" y="973276"/>
            <a:ext cx="4559790" cy="4690873"/>
          </a:xfrm>
          <a:prstGeom prst="rect">
            <a:avLst/>
          </a:prstGeom>
        </p:spPr>
      </p:pic>
      <p:pic>
        <p:nvPicPr>
          <p:cNvPr id="2" name="Picture 1">
            <a:extLst>
              <a:ext uri="{FF2B5EF4-FFF2-40B4-BE49-F238E27FC236}">
                <a16:creationId xmlns:a16="http://schemas.microsoft.com/office/drawing/2014/main" id="{DD4271BC-9CE5-C24D-AA12-86C1560684B3}"/>
              </a:ext>
            </a:extLst>
          </p:cNvPr>
          <p:cNvPicPr>
            <a:picLocks noChangeAspect="1"/>
          </p:cNvPicPr>
          <p:nvPr/>
        </p:nvPicPr>
        <p:blipFill>
          <a:blip r:embed="rId7"/>
          <a:stretch>
            <a:fillRect/>
          </a:stretch>
        </p:blipFill>
        <p:spPr>
          <a:xfrm>
            <a:off x="-21333425" y="1718966"/>
            <a:ext cx="6096000" cy="3429000"/>
          </a:xfrm>
          <a:prstGeom prst="rect">
            <a:avLst/>
          </a:prstGeom>
        </p:spPr>
      </p:pic>
      <p:sp>
        <p:nvSpPr>
          <p:cNvPr id="30" name="Rectangle 29">
            <a:extLst>
              <a:ext uri="{FF2B5EF4-FFF2-40B4-BE49-F238E27FC236}">
                <a16:creationId xmlns:a16="http://schemas.microsoft.com/office/drawing/2014/main" id="{1F53227E-51E0-B744-B0AB-AA2E6ED19F46}"/>
              </a:ext>
            </a:extLst>
          </p:cNvPr>
          <p:cNvSpPr/>
          <p:nvPr/>
        </p:nvSpPr>
        <p:spPr>
          <a:xfrm>
            <a:off x="7000768" y="1865103"/>
            <a:ext cx="4855952" cy="584775"/>
          </a:xfrm>
          <a:prstGeom prst="rect">
            <a:avLst/>
          </a:prstGeom>
        </p:spPr>
        <p:txBody>
          <a:bodyPr wrap="square">
            <a:spAutoFit/>
          </a:bodyPr>
          <a:lstStyle/>
          <a:p>
            <a:r>
              <a:rPr lang="en-US" sz="3200" b="1" dirty="0">
                <a:solidFill>
                  <a:schemeClr val="tx1">
                    <a:lumMod val="50000"/>
                    <a:lumOff val="50000"/>
                  </a:schemeClr>
                </a:solidFill>
                <a:latin typeface="Arial" charset="0"/>
                <a:cs typeface="Arial" charset="0"/>
              </a:rPr>
              <a:t>NOT ANIMAL TESTED</a:t>
            </a:r>
            <a:endParaRPr lang="en-US" sz="3200" dirty="0"/>
          </a:p>
        </p:txBody>
      </p:sp>
      <p:sp>
        <p:nvSpPr>
          <p:cNvPr id="32" name="Rectangle 31">
            <a:extLst>
              <a:ext uri="{FF2B5EF4-FFF2-40B4-BE49-F238E27FC236}">
                <a16:creationId xmlns:a16="http://schemas.microsoft.com/office/drawing/2014/main" id="{8CC0BD5E-14FD-0640-91CE-C229437146A5}"/>
              </a:ext>
            </a:extLst>
          </p:cNvPr>
          <p:cNvSpPr/>
          <p:nvPr/>
        </p:nvSpPr>
        <p:spPr>
          <a:xfrm>
            <a:off x="7000768" y="2584266"/>
            <a:ext cx="4855952" cy="584775"/>
          </a:xfrm>
          <a:prstGeom prst="rect">
            <a:avLst/>
          </a:prstGeom>
        </p:spPr>
        <p:txBody>
          <a:bodyPr wrap="square">
            <a:spAutoFit/>
          </a:bodyPr>
          <a:lstStyle/>
          <a:p>
            <a:r>
              <a:rPr lang="en-US" sz="3200" b="1" dirty="0">
                <a:solidFill>
                  <a:schemeClr val="tx1">
                    <a:lumMod val="50000"/>
                    <a:lumOff val="50000"/>
                  </a:schemeClr>
                </a:solidFill>
                <a:latin typeface="Arial" charset="0"/>
                <a:cs typeface="Arial" charset="0"/>
              </a:rPr>
              <a:t>NON-COMEDOGENIC</a:t>
            </a:r>
            <a:endParaRPr lang="en-US" sz="3200" dirty="0"/>
          </a:p>
        </p:txBody>
      </p:sp>
      <p:sp>
        <p:nvSpPr>
          <p:cNvPr id="33" name="Rectangle 32">
            <a:extLst>
              <a:ext uri="{FF2B5EF4-FFF2-40B4-BE49-F238E27FC236}">
                <a16:creationId xmlns:a16="http://schemas.microsoft.com/office/drawing/2014/main" id="{5F95F29A-AE70-6546-94A0-0B747B9EC04E}"/>
              </a:ext>
            </a:extLst>
          </p:cNvPr>
          <p:cNvSpPr/>
          <p:nvPr/>
        </p:nvSpPr>
        <p:spPr>
          <a:xfrm>
            <a:off x="7000768" y="3303429"/>
            <a:ext cx="4855952" cy="584775"/>
          </a:xfrm>
          <a:prstGeom prst="rect">
            <a:avLst/>
          </a:prstGeom>
        </p:spPr>
        <p:txBody>
          <a:bodyPr wrap="square">
            <a:spAutoFit/>
          </a:bodyPr>
          <a:lstStyle/>
          <a:p>
            <a:r>
              <a:rPr lang="en-US" sz="3200" b="1" dirty="0">
                <a:solidFill>
                  <a:schemeClr val="tx1">
                    <a:lumMod val="50000"/>
                    <a:lumOff val="50000"/>
                  </a:schemeClr>
                </a:solidFill>
                <a:latin typeface="Arial" charset="0"/>
                <a:cs typeface="Arial" charset="0"/>
              </a:rPr>
              <a:t>100% VEGAN</a:t>
            </a:r>
            <a:endParaRPr lang="en-US" sz="3200" dirty="0"/>
          </a:p>
        </p:txBody>
      </p:sp>
      <p:sp>
        <p:nvSpPr>
          <p:cNvPr id="34" name="Rectangle 33">
            <a:extLst>
              <a:ext uri="{FF2B5EF4-FFF2-40B4-BE49-F238E27FC236}">
                <a16:creationId xmlns:a16="http://schemas.microsoft.com/office/drawing/2014/main" id="{599A4E25-511D-D548-A139-AB1BACA883EF}"/>
              </a:ext>
            </a:extLst>
          </p:cNvPr>
          <p:cNvSpPr/>
          <p:nvPr/>
        </p:nvSpPr>
        <p:spPr>
          <a:xfrm>
            <a:off x="7000768" y="4022593"/>
            <a:ext cx="4855952" cy="584775"/>
          </a:xfrm>
          <a:prstGeom prst="rect">
            <a:avLst/>
          </a:prstGeom>
        </p:spPr>
        <p:txBody>
          <a:bodyPr wrap="square">
            <a:spAutoFit/>
          </a:bodyPr>
          <a:lstStyle/>
          <a:p>
            <a:r>
              <a:rPr lang="en-US" sz="3200" b="1" dirty="0">
                <a:solidFill>
                  <a:schemeClr val="tx1">
                    <a:lumMod val="50000"/>
                    <a:lumOff val="50000"/>
                  </a:schemeClr>
                </a:solidFill>
                <a:latin typeface="Arial" charset="0"/>
                <a:cs typeface="Arial" charset="0"/>
              </a:rPr>
              <a:t>PARABEN FREE</a:t>
            </a:r>
            <a:endParaRPr lang="en-US" sz="3200" dirty="0"/>
          </a:p>
        </p:txBody>
      </p:sp>
      <p:pic>
        <p:nvPicPr>
          <p:cNvPr id="22" name="Picture 21">
            <a:extLst>
              <a:ext uri="{FF2B5EF4-FFF2-40B4-BE49-F238E27FC236}">
                <a16:creationId xmlns:a16="http://schemas.microsoft.com/office/drawing/2014/main" id="{7D3E05B5-6AB4-EA4E-8BD4-E838734713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24930" y="1951295"/>
            <a:ext cx="575625" cy="396983"/>
          </a:xfrm>
          <a:prstGeom prst="rect">
            <a:avLst/>
          </a:prstGeom>
        </p:spPr>
      </p:pic>
      <p:pic>
        <p:nvPicPr>
          <p:cNvPr id="35" name="Picture 34">
            <a:extLst>
              <a:ext uri="{FF2B5EF4-FFF2-40B4-BE49-F238E27FC236}">
                <a16:creationId xmlns:a16="http://schemas.microsoft.com/office/drawing/2014/main" id="{FEC36699-2370-3441-9375-7A85AAFACA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24930" y="2670458"/>
            <a:ext cx="575625" cy="396983"/>
          </a:xfrm>
          <a:prstGeom prst="rect">
            <a:avLst/>
          </a:prstGeom>
        </p:spPr>
      </p:pic>
      <p:pic>
        <p:nvPicPr>
          <p:cNvPr id="36" name="Picture 35">
            <a:extLst>
              <a:ext uri="{FF2B5EF4-FFF2-40B4-BE49-F238E27FC236}">
                <a16:creationId xmlns:a16="http://schemas.microsoft.com/office/drawing/2014/main" id="{02D4FB8B-696D-AC47-87B7-E7436EDBD8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24930" y="3389621"/>
            <a:ext cx="575625" cy="396983"/>
          </a:xfrm>
          <a:prstGeom prst="rect">
            <a:avLst/>
          </a:prstGeom>
        </p:spPr>
      </p:pic>
      <p:pic>
        <p:nvPicPr>
          <p:cNvPr id="37" name="Picture 36">
            <a:extLst>
              <a:ext uri="{FF2B5EF4-FFF2-40B4-BE49-F238E27FC236}">
                <a16:creationId xmlns:a16="http://schemas.microsoft.com/office/drawing/2014/main" id="{56804017-8C27-2F4D-B320-C792EF63285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24930" y="4108785"/>
            <a:ext cx="575625" cy="396983"/>
          </a:xfrm>
          <a:prstGeom prst="rect">
            <a:avLst/>
          </a:prstGeom>
        </p:spPr>
      </p:pic>
    </p:spTree>
    <p:extLst>
      <p:ext uri="{BB962C8B-B14F-4D97-AF65-F5344CB8AC3E}">
        <p14:creationId xmlns:p14="http://schemas.microsoft.com/office/powerpoint/2010/main" val="1856414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22" presetClass="entr" presetSubtype="8"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2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76368"/>
            <a:ext cx="12192000" cy="33816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6761" y="724994"/>
            <a:ext cx="5558118" cy="5717900"/>
          </a:xfrm>
          <a:prstGeom prst="rect">
            <a:avLst/>
          </a:prstGeom>
        </p:spPr>
      </p:pic>
      <p:sp>
        <p:nvSpPr>
          <p:cNvPr id="9" name="Rectangle 8"/>
          <p:cNvSpPr/>
          <p:nvPr/>
        </p:nvSpPr>
        <p:spPr>
          <a:xfrm>
            <a:off x="0" y="6858000"/>
            <a:ext cx="12192000" cy="33816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82169" y="3981353"/>
            <a:ext cx="3915634" cy="830997"/>
          </a:xfrm>
          <a:prstGeom prst="rect">
            <a:avLst/>
          </a:prstGeom>
          <a:noFill/>
        </p:spPr>
        <p:txBody>
          <a:bodyPr wrap="square" rtlCol="0">
            <a:spAutoFit/>
          </a:bodyPr>
          <a:lstStyle/>
          <a:p>
            <a:r>
              <a:rPr lang="en-US" sz="4800" b="1" dirty="0">
                <a:solidFill>
                  <a:schemeClr val="tx1">
                    <a:lumMod val="50000"/>
                    <a:lumOff val="50000"/>
                  </a:schemeClr>
                </a:solidFill>
                <a:latin typeface="Arial" charset="0"/>
                <a:ea typeface="Arial" charset="0"/>
                <a:cs typeface="Arial" charset="0"/>
              </a:rPr>
              <a:t>SELF-SPA</a:t>
            </a:r>
          </a:p>
        </p:txBody>
      </p:sp>
      <p:sp>
        <p:nvSpPr>
          <p:cNvPr id="2" name="Rectangle 1"/>
          <p:cNvSpPr/>
          <p:nvPr/>
        </p:nvSpPr>
        <p:spPr>
          <a:xfrm>
            <a:off x="7382169" y="4600140"/>
            <a:ext cx="3935052" cy="830997"/>
          </a:xfrm>
          <a:prstGeom prst="rect">
            <a:avLst/>
          </a:prstGeom>
        </p:spPr>
        <p:txBody>
          <a:bodyPr wrap="none">
            <a:spAutoFit/>
          </a:bodyPr>
          <a:lstStyle/>
          <a:p>
            <a:r>
              <a:rPr lang="en-US" sz="4800" b="1" dirty="0">
                <a:solidFill>
                  <a:schemeClr val="tx1">
                    <a:lumMod val="50000"/>
                    <a:lumOff val="50000"/>
                  </a:schemeClr>
                </a:solidFill>
                <a:latin typeface="Arial" charset="0"/>
                <a:ea typeface="Arial" charset="0"/>
                <a:cs typeface="Arial" charset="0"/>
              </a:rPr>
              <a:t>TREATMENT</a:t>
            </a:r>
            <a:endParaRPr lang="en-US" sz="4800" dirty="0"/>
          </a:p>
        </p:txBody>
      </p:sp>
    </p:spTree>
    <p:extLst>
      <p:ext uri="{BB962C8B-B14F-4D97-AF65-F5344CB8AC3E}">
        <p14:creationId xmlns:p14="http://schemas.microsoft.com/office/powerpoint/2010/main" val="1066480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476368"/>
            <a:ext cx="12192000" cy="33816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526721" y="1767585"/>
            <a:ext cx="3915634" cy="643253"/>
          </a:xfrm>
          <a:prstGeom prst="rect">
            <a:avLst/>
          </a:prstGeom>
          <a:noFill/>
        </p:spPr>
        <p:txBody>
          <a:bodyPr wrap="square" rtlCol="0">
            <a:spAutoFit/>
          </a:bodyPr>
          <a:lstStyle/>
          <a:p>
            <a:r>
              <a:rPr lang="en-US" sz="3200" b="1" dirty="0">
                <a:solidFill>
                  <a:schemeClr val="tx1">
                    <a:lumMod val="50000"/>
                    <a:lumOff val="50000"/>
                  </a:schemeClr>
                </a:solidFill>
                <a:latin typeface="Arial" charset="0"/>
                <a:ea typeface="Arial" charset="0"/>
                <a:cs typeface="Arial" charset="0"/>
              </a:rPr>
              <a:t>AGE-DEFYING</a:t>
            </a:r>
          </a:p>
        </p:txBody>
      </p:sp>
      <p:sp>
        <p:nvSpPr>
          <p:cNvPr id="7" name="TextBox 6"/>
          <p:cNvSpPr txBox="1"/>
          <p:nvPr/>
        </p:nvSpPr>
        <p:spPr>
          <a:xfrm>
            <a:off x="7502007" y="2179473"/>
            <a:ext cx="3915634" cy="643253"/>
          </a:xfrm>
          <a:prstGeom prst="rect">
            <a:avLst/>
          </a:prstGeom>
          <a:noFill/>
        </p:spPr>
        <p:txBody>
          <a:bodyPr wrap="square" rtlCol="0">
            <a:spAutoFit/>
          </a:bodyPr>
          <a:lstStyle/>
          <a:p>
            <a:r>
              <a:rPr lang="en-US" sz="3200" b="1" dirty="0">
                <a:solidFill>
                  <a:schemeClr val="tx1">
                    <a:lumMod val="50000"/>
                    <a:lumOff val="50000"/>
                  </a:schemeClr>
                </a:solidFill>
                <a:latin typeface="Arial" charset="0"/>
                <a:ea typeface="Arial" charset="0"/>
                <a:cs typeface="Arial" charset="0"/>
              </a:rPr>
              <a:t>CELL ACTIVIATING</a:t>
            </a:r>
          </a:p>
        </p:txBody>
      </p:sp>
      <p:sp>
        <p:nvSpPr>
          <p:cNvPr id="10" name="TextBox 9"/>
          <p:cNvSpPr txBox="1"/>
          <p:nvPr/>
        </p:nvSpPr>
        <p:spPr>
          <a:xfrm>
            <a:off x="7526721" y="2626628"/>
            <a:ext cx="3915634" cy="643253"/>
          </a:xfrm>
          <a:prstGeom prst="rect">
            <a:avLst/>
          </a:prstGeom>
          <a:noFill/>
        </p:spPr>
        <p:txBody>
          <a:bodyPr wrap="square" rtlCol="0">
            <a:spAutoFit/>
          </a:bodyPr>
          <a:lstStyle/>
          <a:p>
            <a:r>
              <a:rPr lang="en-US" sz="3200" b="1" dirty="0">
                <a:solidFill>
                  <a:schemeClr val="tx1">
                    <a:lumMod val="50000"/>
                    <a:lumOff val="50000"/>
                  </a:schemeClr>
                </a:solidFill>
                <a:latin typeface="Arial" charset="0"/>
                <a:ea typeface="Arial" charset="0"/>
                <a:cs typeface="Arial" charset="0"/>
              </a:rPr>
              <a:t>SYSTEM</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5874" y="1024127"/>
            <a:ext cx="4559790" cy="4690873"/>
          </a:xfrm>
          <a:prstGeom prst="rect">
            <a:avLst/>
          </a:prstGeom>
        </p:spPr>
      </p:pic>
      <p:pic>
        <p:nvPicPr>
          <p:cNvPr id="15" name="Picture 14"/>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grpSp>
        <p:nvGrpSpPr>
          <p:cNvPr id="2" name="Group 1"/>
          <p:cNvGrpSpPr/>
          <p:nvPr/>
        </p:nvGrpSpPr>
        <p:grpSpPr>
          <a:xfrm>
            <a:off x="7502007" y="3482420"/>
            <a:ext cx="3865992" cy="923330"/>
            <a:chOff x="7502007" y="3482420"/>
            <a:chExt cx="3865992" cy="923330"/>
          </a:xfrm>
        </p:grpSpPr>
        <p:sp>
          <p:nvSpPr>
            <p:cNvPr id="16" name="TextBox 15"/>
            <p:cNvSpPr txBox="1"/>
            <p:nvPr/>
          </p:nvSpPr>
          <p:spPr>
            <a:xfrm>
              <a:off x="7502007" y="3482420"/>
              <a:ext cx="966490" cy="923330"/>
            </a:xfrm>
            <a:prstGeom prst="rect">
              <a:avLst/>
            </a:prstGeom>
            <a:noFill/>
          </p:spPr>
          <p:txBody>
            <a:bodyPr wrap="square" rtlCol="0">
              <a:spAutoFit/>
            </a:bodyPr>
            <a:lstStyle/>
            <a:p>
              <a:r>
                <a:rPr lang="en-US" sz="5400" dirty="0">
                  <a:solidFill>
                    <a:schemeClr val="bg1"/>
                  </a:solidFill>
                  <a:latin typeface="Arial" charset="0"/>
                  <a:ea typeface="Arial" charset="0"/>
                  <a:cs typeface="Arial" charset="0"/>
                </a:rPr>
                <a:t>1</a:t>
              </a:r>
            </a:p>
          </p:txBody>
        </p:sp>
        <p:sp>
          <p:nvSpPr>
            <p:cNvPr id="19" name="TextBox 18"/>
            <p:cNvSpPr txBox="1"/>
            <p:nvPr/>
          </p:nvSpPr>
          <p:spPr>
            <a:xfrm>
              <a:off x="8196772" y="3768636"/>
              <a:ext cx="3171227" cy="415498"/>
            </a:xfrm>
            <a:prstGeom prst="rect">
              <a:avLst/>
            </a:prstGeom>
            <a:noFill/>
          </p:spPr>
          <p:txBody>
            <a:bodyPr wrap="square" rtlCol="0">
              <a:spAutoFit/>
            </a:bodyPr>
            <a:lstStyle/>
            <a:p>
              <a:r>
                <a:rPr lang="en-US" sz="2100" dirty="0">
                  <a:solidFill>
                    <a:schemeClr val="bg1"/>
                  </a:solidFill>
                  <a:latin typeface="Arial" charset="0"/>
                  <a:ea typeface="Arial" charset="0"/>
                  <a:cs typeface="Arial" charset="0"/>
                </a:rPr>
                <a:t>CLEANSE &amp; DETOXIFY</a:t>
              </a:r>
            </a:p>
          </p:txBody>
        </p:sp>
      </p:grpSp>
      <p:grpSp>
        <p:nvGrpSpPr>
          <p:cNvPr id="4" name="Group 3"/>
          <p:cNvGrpSpPr/>
          <p:nvPr/>
        </p:nvGrpSpPr>
        <p:grpSpPr>
          <a:xfrm>
            <a:off x="7502007" y="4293203"/>
            <a:ext cx="4641054" cy="923330"/>
            <a:chOff x="7502007" y="4293203"/>
            <a:chExt cx="4641054" cy="923330"/>
          </a:xfrm>
        </p:grpSpPr>
        <p:sp>
          <p:nvSpPr>
            <p:cNvPr id="17" name="TextBox 16"/>
            <p:cNvSpPr txBox="1"/>
            <p:nvPr/>
          </p:nvSpPr>
          <p:spPr>
            <a:xfrm>
              <a:off x="7502007" y="4293203"/>
              <a:ext cx="966490" cy="923330"/>
            </a:xfrm>
            <a:prstGeom prst="rect">
              <a:avLst/>
            </a:prstGeom>
            <a:noFill/>
          </p:spPr>
          <p:txBody>
            <a:bodyPr wrap="square" rtlCol="0">
              <a:spAutoFit/>
            </a:bodyPr>
            <a:lstStyle/>
            <a:p>
              <a:r>
                <a:rPr lang="en-US" sz="5400" dirty="0">
                  <a:solidFill>
                    <a:schemeClr val="bg1"/>
                  </a:solidFill>
                  <a:latin typeface="Arial" charset="0"/>
                  <a:ea typeface="Arial" charset="0"/>
                  <a:cs typeface="Arial" charset="0"/>
                </a:rPr>
                <a:t>2</a:t>
              </a:r>
            </a:p>
          </p:txBody>
        </p:sp>
        <p:sp>
          <p:nvSpPr>
            <p:cNvPr id="20" name="TextBox 19"/>
            <p:cNvSpPr txBox="1"/>
            <p:nvPr/>
          </p:nvSpPr>
          <p:spPr>
            <a:xfrm>
              <a:off x="8196772" y="4579419"/>
              <a:ext cx="3946289" cy="415498"/>
            </a:xfrm>
            <a:prstGeom prst="rect">
              <a:avLst/>
            </a:prstGeom>
            <a:noFill/>
          </p:spPr>
          <p:txBody>
            <a:bodyPr wrap="square" rtlCol="0">
              <a:spAutoFit/>
            </a:bodyPr>
            <a:lstStyle/>
            <a:p>
              <a:r>
                <a:rPr lang="en-US" sz="2100" dirty="0">
                  <a:solidFill>
                    <a:schemeClr val="bg1"/>
                  </a:solidFill>
                  <a:latin typeface="Arial" charset="0"/>
                  <a:ea typeface="Arial" charset="0"/>
                  <a:cs typeface="Arial" charset="0"/>
                </a:rPr>
                <a:t>BALANCE &amp; INVIGORATE</a:t>
              </a:r>
            </a:p>
          </p:txBody>
        </p:sp>
      </p:grpSp>
      <p:grpSp>
        <p:nvGrpSpPr>
          <p:cNvPr id="5" name="Group 4"/>
          <p:cNvGrpSpPr/>
          <p:nvPr/>
        </p:nvGrpSpPr>
        <p:grpSpPr>
          <a:xfrm>
            <a:off x="7502007" y="5117433"/>
            <a:ext cx="4498341" cy="923330"/>
            <a:chOff x="7502007" y="5117433"/>
            <a:chExt cx="4498341" cy="923330"/>
          </a:xfrm>
        </p:grpSpPr>
        <p:sp>
          <p:nvSpPr>
            <p:cNvPr id="18" name="TextBox 17"/>
            <p:cNvSpPr txBox="1"/>
            <p:nvPr/>
          </p:nvSpPr>
          <p:spPr>
            <a:xfrm>
              <a:off x="7502007" y="5117433"/>
              <a:ext cx="966490" cy="923330"/>
            </a:xfrm>
            <a:prstGeom prst="rect">
              <a:avLst/>
            </a:prstGeom>
            <a:noFill/>
          </p:spPr>
          <p:txBody>
            <a:bodyPr wrap="square" rtlCol="0">
              <a:spAutoFit/>
            </a:bodyPr>
            <a:lstStyle/>
            <a:p>
              <a:r>
                <a:rPr lang="en-US" sz="5400" dirty="0">
                  <a:solidFill>
                    <a:schemeClr val="bg1"/>
                  </a:solidFill>
                  <a:latin typeface="Arial" charset="0"/>
                  <a:ea typeface="Arial" charset="0"/>
                  <a:cs typeface="Arial" charset="0"/>
                </a:rPr>
                <a:t>3</a:t>
              </a:r>
            </a:p>
          </p:txBody>
        </p:sp>
        <p:sp>
          <p:nvSpPr>
            <p:cNvPr id="21" name="TextBox 20"/>
            <p:cNvSpPr txBox="1"/>
            <p:nvPr/>
          </p:nvSpPr>
          <p:spPr>
            <a:xfrm>
              <a:off x="8196772" y="5403649"/>
              <a:ext cx="3803576" cy="415498"/>
            </a:xfrm>
            <a:prstGeom prst="rect">
              <a:avLst/>
            </a:prstGeom>
            <a:noFill/>
          </p:spPr>
          <p:txBody>
            <a:bodyPr wrap="square" rtlCol="0">
              <a:spAutoFit/>
            </a:bodyPr>
            <a:lstStyle/>
            <a:p>
              <a:r>
                <a:rPr lang="en-US" sz="2100" dirty="0">
                  <a:solidFill>
                    <a:schemeClr val="bg1"/>
                  </a:solidFill>
                  <a:latin typeface="Arial" charset="0"/>
                  <a:ea typeface="Arial" charset="0"/>
                  <a:cs typeface="Arial" charset="0"/>
                </a:rPr>
                <a:t>ACTIVATE &amp; NOURISH</a:t>
              </a:r>
            </a:p>
          </p:txBody>
        </p:sp>
      </p:grpSp>
      <p:pic>
        <p:nvPicPr>
          <p:cNvPr id="23" name="Picture 22">
            <a:extLst>
              <a:ext uri="{FF2B5EF4-FFF2-40B4-BE49-F238E27FC236}">
                <a16:creationId xmlns:a16="http://schemas.microsoft.com/office/drawing/2014/main" id="{423B3062-5175-5C43-88EA-5C802A8D5854}"/>
              </a:ext>
            </a:extLst>
          </p:cNvPr>
          <p:cNvPicPr>
            <a:picLocks noChangeAspect="1"/>
          </p:cNvPicPr>
          <p:nvPr/>
        </p:nvPicPr>
        <p:blipFill>
          <a:blip r:embed="rId5"/>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33824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6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12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670" cy="6857145"/>
          </a:xfrm>
          <a:prstGeom prst="rect">
            <a:avLst/>
          </a:prstGeom>
        </p:spPr>
      </p:pic>
      <p:pic>
        <p:nvPicPr>
          <p:cNvPr id="14" name="Picture 13"/>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12" name="Title 3"/>
          <p:cNvSpPr txBox="1">
            <a:spLocks/>
          </p:cNvSpPr>
          <p:nvPr/>
        </p:nvSpPr>
        <p:spPr>
          <a:xfrm>
            <a:off x="6516320" y="1648926"/>
            <a:ext cx="4747622" cy="102828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chemeClr val="bg1"/>
                </a:solidFill>
                <a:latin typeface="Arial" charset="0"/>
                <a:ea typeface="Arial" charset="0"/>
                <a:cs typeface="Arial" charset="0"/>
              </a:rPr>
              <a:t>CLINICALLY</a:t>
            </a:r>
          </a:p>
        </p:txBody>
      </p:sp>
      <p:sp>
        <p:nvSpPr>
          <p:cNvPr id="11" name="Title 3"/>
          <p:cNvSpPr txBox="1">
            <a:spLocks/>
          </p:cNvSpPr>
          <p:nvPr/>
        </p:nvSpPr>
        <p:spPr>
          <a:xfrm>
            <a:off x="6582309" y="2337396"/>
            <a:ext cx="4681633" cy="101854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5800" b="1" dirty="0">
                <a:solidFill>
                  <a:schemeClr val="bg1"/>
                </a:solidFill>
                <a:latin typeface="Arial" charset="0"/>
                <a:ea typeface="Arial" charset="0"/>
                <a:cs typeface="Arial" charset="0"/>
              </a:rPr>
              <a:t>TESTED</a:t>
            </a:r>
          </a:p>
        </p:txBody>
      </p:sp>
      <p:sp>
        <p:nvSpPr>
          <p:cNvPr id="16" name="Rectangle 15"/>
          <p:cNvSpPr/>
          <p:nvPr/>
        </p:nvSpPr>
        <p:spPr>
          <a:xfrm>
            <a:off x="1219200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a:extLst>
              <a:ext uri="{FF2B5EF4-FFF2-40B4-BE49-F238E27FC236}">
                <a16:creationId xmlns:a16="http://schemas.microsoft.com/office/drawing/2014/main" id="{F8891E0B-EE5A-634C-996E-991609C25E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606213" y="339725"/>
            <a:ext cx="239712"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325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5925" y="1283242"/>
            <a:ext cx="5507736" cy="41308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6477" y="1283242"/>
            <a:ext cx="5507736" cy="4130802"/>
          </a:xfrm>
          <a:prstGeom prst="rect">
            <a:avLst/>
          </a:prstGeom>
        </p:spPr>
      </p:pic>
      <p:sp>
        <p:nvSpPr>
          <p:cNvPr id="8" name="Rectangle 7"/>
          <p:cNvSpPr/>
          <p:nvPr/>
        </p:nvSpPr>
        <p:spPr>
          <a:xfrm>
            <a:off x="0" y="685800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79320" y="228569"/>
            <a:ext cx="7833360" cy="984885"/>
          </a:xfrm>
          <a:prstGeom prst="rect">
            <a:avLst/>
          </a:prstGeom>
          <a:noFill/>
        </p:spPr>
        <p:txBody>
          <a:bodyPr wrap="square" rtlCol="0">
            <a:spAutoFit/>
          </a:bodyPr>
          <a:lstStyle/>
          <a:p>
            <a:pPr algn="ctr"/>
            <a:r>
              <a:rPr lang="en-US" sz="5800" dirty="0">
                <a:solidFill>
                  <a:schemeClr val="tx1">
                    <a:lumMod val="50000"/>
                    <a:lumOff val="50000"/>
                  </a:schemeClr>
                </a:solidFill>
                <a:latin typeface="Arial" charset="0"/>
                <a:ea typeface="Arial" charset="0"/>
                <a:cs typeface="Arial" charset="0"/>
              </a:rPr>
              <a:t>DESIGNED FOR YOU</a:t>
            </a:r>
          </a:p>
        </p:txBody>
      </p:sp>
      <p:cxnSp>
        <p:nvCxnSpPr>
          <p:cNvPr id="6" name="Straight Connector 5"/>
          <p:cNvCxnSpPr/>
          <p:nvPr/>
        </p:nvCxnSpPr>
        <p:spPr>
          <a:xfrm>
            <a:off x="5950517" y="1847088"/>
            <a:ext cx="0" cy="3877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3141" y="4971884"/>
            <a:ext cx="3382489" cy="75305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89651" y="4971885"/>
            <a:ext cx="3382489" cy="753055"/>
          </a:xfrm>
          <a:prstGeom prst="rect">
            <a:avLst/>
          </a:prstGeom>
        </p:spPr>
      </p:pic>
    </p:spTree>
    <p:extLst>
      <p:ext uri="{BB962C8B-B14F-4D97-AF65-F5344CB8AC3E}">
        <p14:creationId xmlns:p14="http://schemas.microsoft.com/office/powerpoint/2010/main" val="21107346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2952"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836535"/>
            <a:ext cx="6092951"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PRE-STEP</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311" y="926592"/>
            <a:ext cx="2911678" cy="4956048"/>
          </a:xfrm>
          <a:prstGeom prst="rect">
            <a:avLst/>
          </a:prstGeom>
        </p:spPr>
      </p:pic>
      <p:sp>
        <p:nvSpPr>
          <p:cNvPr id="13" name="TextBox 12"/>
          <p:cNvSpPr txBox="1"/>
          <p:nvPr/>
        </p:nvSpPr>
        <p:spPr>
          <a:xfrm>
            <a:off x="0" y="1257797"/>
            <a:ext cx="6092948"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GENTLE MAKEUP</a:t>
            </a:r>
          </a:p>
        </p:txBody>
      </p:sp>
      <p:sp>
        <p:nvSpPr>
          <p:cNvPr id="7" name="Rectangle 6"/>
          <p:cNvSpPr/>
          <p:nvPr/>
        </p:nvSpPr>
        <p:spPr>
          <a:xfrm>
            <a:off x="0" y="1697822"/>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REMOVER</a:t>
            </a:r>
            <a:endParaRPr lang="en-US" sz="3400" dirty="0"/>
          </a:p>
        </p:txBody>
      </p:sp>
      <p:pic>
        <p:nvPicPr>
          <p:cNvPr id="20" name="Picture 19"/>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pic>
        <p:nvPicPr>
          <p:cNvPr id="19" name="Picture 18">
            <a:extLst>
              <a:ext uri="{FF2B5EF4-FFF2-40B4-BE49-F238E27FC236}">
                <a16:creationId xmlns:a16="http://schemas.microsoft.com/office/drawing/2014/main" id="{6A750B90-AC41-B34C-859B-675C54850B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2609" y="2414290"/>
            <a:ext cx="1056851" cy="1056851"/>
          </a:xfrm>
          <a:prstGeom prst="ellipse">
            <a:avLst/>
          </a:prstGeom>
        </p:spPr>
      </p:pic>
      <p:pic>
        <p:nvPicPr>
          <p:cNvPr id="23" name="Picture 22">
            <a:extLst>
              <a:ext uri="{FF2B5EF4-FFF2-40B4-BE49-F238E27FC236}">
                <a16:creationId xmlns:a16="http://schemas.microsoft.com/office/drawing/2014/main" id="{5275B93C-1C68-FB45-9506-798400D70A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12773" y="2386214"/>
            <a:ext cx="1136683" cy="1113002"/>
          </a:xfrm>
          <a:prstGeom prst="rect">
            <a:avLst/>
          </a:prstGeom>
        </p:spPr>
      </p:pic>
      <p:pic>
        <p:nvPicPr>
          <p:cNvPr id="25" name="Picture 24">
            <a:extLst>
              <a:ext uri="{FF2B5EF4-FFF2-40B4-BE49-F238E27FC236}">
                <a16:creationId xmlns:a16="http://schemas.microsoft.com/office/drawing/2014/main" id="{CAF41E2C-83C0-F34F-A271-1F9FD7BE73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4463" y="2386214"/>
            <a:ext cx="1053453" cy="1113002"/>
          </a:xfrm>
          <a:prstGeom prst="rect">
            <a:avLst/>
          </a:prstGeom>
        </p:spPr>
      </p:pic>
      <p:pic>
        <p:nvPicPr>
          <p:cNvPr id="26" name="Picture 25">
            <a:extLst>
              <a:ext uri="{FF2B5EF4-FFF2-40B4-BE49-F238E27FC236}">
                <a16:creationId xmlns:a16="http://schemas.microsoft.com/office/drawing/2014/main" id="{17139784-17B0-5146-ADDA-D7FE408ED8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92923" y="2386214"/>
            <a:ext cx="1097366" cy="1113002"/>
          </a:xfrm>
          <a:prstGeom prst="rect">
            <a:avLst/>
          </a:prstGeom>
        </p:spPr>
      </p:pic>
      <p:sp>
        <p:nvSpPr>
          <p:cNvPr id="31" name="Rectangle 30">
            <a:extLst>
              <a:ext uri="{FF2B5EF4-FFF2-40B4-BE49-F238E27FC236}">
                <a16:creationId xmlns:a16="http://schemas.microsoft.com/office/drawing/2014/main" id="{89EA2877-183A-B34F-92CD-2394A89EBE89}"/>
              </a:ext>
            </a:extLst>
          </p:cNvPr>
          <p:cNvSpPr/>
          <p:nvPr/>
        </p:nvSpPr>
        <p:spPr>
          <a:xfrm>
            <a:off x="888954" y="5787921"/>
            <a:ext cx="4114042"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Clinically proven to hydrate the skin.</a:t>
            </a:r>
          </a:p>
        </p:txBody>
      </p:sp>
      <p:sp>
        <p:nvSpPr>
          <p:cNvPr id="32" name="Rectangle 31">
            <a:extLst>
              <a:ext uri="{FF2B5EF4-FFF2-40B4-BE49-F238E27FC236}">
                <a16:creationId xmlns:a16="http://schemas.microsoft.com/office/drawing/2014/main" id="{96835689-910C-144F-B6E3-18CD779B6024}"/>
              </a:ext>
            </a:extLst>
          </p:cNvPr>
          <p:cNvSpPr/>
          <p:nvPr/>
        </p:nvSpPr>
        <p:spPr>
          <a:xfrm>
            <a:off x="1139541" y="3797944"/>
            <a:ext cx="3813865"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With Chamomile to soothe the skin.</a:t>
            </a:r>
          </a:p>
        </p:txBody>
      </p:sp>
      <p:sp>
        <p:nvSpPr>
          <p:cNvPr id="33" name="Rectangle 32">
            <a:extLst>
              <a:ext uri="{FF2B5EF4-FFF2-40B4-BE49-F238E27FC236}">
                <a16:creationId xmlns:a16="http://schemas.microsoft.com/office/drawing/2014/main" id="{F773FC7D-EED9-2244-8745-C93582A8FEB2}"/>
              </a:ext>
            </a:extLst>
          </p:cNvPr>
          <p:cNvSpPr/>
          <p:nvPr/>
        </p:nvSpPr>
        <p:spPr>
          <a:xfrm>
            <a:off x="1005016" y="4184271"/>
            <a:ext cx="4085968"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Enriched with brown seaweed extracts and wheat peptides to protect and reinforce the skin’s natural barrier.</a:t>
            </a:r>
          </a:p>
        </p:txBody>
      </p:sp>
      <p:sp>
        <p:nvSpPr>
          <p:cNvPr id="35" name="Rectangle 34">
            <a:extLst>
              <a:ext uri="{FF2B5EF4-FFF2-40B4-BE49-F238E27FC236}">
                <a16:creationId xmlns:a16="http://schemas.microsoft.com/office/drawing/2014/main" id="{B55C780E-24FF-6F48-A7FA-2144AD9CD6E3}"/>
              </a:ext>
            </a:extLst>
          </p:cNvPr>
          <p:cNvSpPr/>
          <p:nvPr/>
        </p:nvSpPr>
        <p:spPr>
          <a:xfrm>
            <a:off x="880205" y="5124596"/>
            <a:ext cx="433559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nourishing and skin comforting essential oils to hydrate the skin.</a:t>
            </a:r>
          </a:p>
        </p:txBody>
      </p:sp>
      <p:pic>
        <p:nvPicPr>
          <p:cNvPr id="36" name="Picture 35">
            <a:extLst>
              <a:ext uri="{FF2B5EF4-FFF2-40B4-BE49-F238E27FC236}">
                <a16:creationId xmlns:a16="http://schemas.microsoft.com/office/drawing/2014/main" id="{1BD5755D-D86C-F540-8CCF-79207A4726A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88253" y="576514"/>
            <a:ext cx="2609399" cy="580940"/>
          </a:xfrm>
          <a:prstGeom prst="rect">
            <a:avLst/>
          </a:prstGeom>
        </p:spPr>
      </p:pic>
      <p:pic>
        <p:nvPicPr>
          <p:cNvPr id="21" name="Picture 20">
            <a:extLst>
              <a:ext uri="{FF2B5EF4-FFF2-40B4-BE49-F238E27FC236}">
                <a16:creationId xmlns:a16="http://schemas.microsoft.com/office/drawing/2014/main" id="{0A817D3F-6DCE-D048-933F-E15630186265}"/>
              </a:ext>
            </a:extLst>
          </p:cNvPr>
          <p:cNvPicPr>
            <a:picLocks noChangeAspect="1"/>
          </p:cNvPicPr>
          <p:nvPr/>
        </p:nvPicPr>
        <p:blipFill>
          <a:blip r:embed="rId10"/>
          <a:stretch>
            <a:fillRect/>
          </a:stretch>
        </p:blipFill>
        <p:spPr>
          <a:xfrm>
            <a:off x="11566785" y="339702"/>
            <a:ext cx="237156" cy="2751008"/>
          </a:xfrm>
          <a:prstGeom prst="rect">
            <a:avLst/>
          </a:prstGeom>
        </p:spPr>
      </p:pic>
    </p:spTree>
    <p:extLst>
      <p:ext uri="{BB962C8B-B14F-4D97-AF65-F5344CB8AC3E}">
        <p14:creationId xmlns:p14="http://schemas.microsoft.com/office/powerpoint/2010/main" val="15021507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35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35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350"/>
                                        <p:tgtEl>
                                          <p:spTgt spid="25"/>
                                        </p:tgtEl>
                                      </p:cBhvr>
                                    </p:animEffect>
                                  </p:childTnLst>
                                </p:cTn>
                              </p:par>
                              <p:par>
                                <p:cTn id="14" presetID="22" presetClass="entr" presetSubtype="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350"/>
                                        <p:tgtEl>
                                          <p:spTgt spid="26"/>
                                        </p:tgtEl>
                                      </p:cBhvr>
                                    </p:animEffect>
                                  </p:childTnLst>
                                </p:cTn>
                              </p:par>
                            </p:childTnLst>
                          </p:cTn>
                        </p:par>
                        <p:par>
                          <p:cTn id="17" fill="hold">
                            <p:stCondLst>
                              <p:cond delay="350"/>
                            </p:stCondLst>
                            <p:childTnLst>
                              <p:par>
                                <p:cTn id="18" presetID="10"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250"/>
                                        <p:tgtEl>
                                          <p:spTgt spid="32"/>
                                        </p:tgtEl>
                                      </p:cBhvr>
                                    </p:animEffect>
                                  </p:childTnLst>
                                </p:cTn>
                              </p:par>
                            </p:childTnLst>
                          </p:cTn>
                        </p:par>
                        <p:par>
                          <p:cTn id="21" fill="hold">
                            <p:stCondLst>
                              <p:cond delay="600"/>
                            </p:stCondLst>
                            <p:childTnLst>
                              <p:par>
                                <p:cTn id="22" presetID="10"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85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childTnLst>
                          </p:cTn>
                        </p:par>
                        <p:par>
                          <p:cTn id="29" fill="hold">
                            <p:stCondLst>
                              <p:cond delay="11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2952"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84200" y="1310026"/>
            <a:ext cx="4792493" cy="966246"/>
          </a:xfrm>
        </p:spPr>
        <p:txBody>
          <a:bodyPr>
            <a:noAutofit/>
          </a:bodyPr>
          <a:lstStyle/>
          <a:p>
            <a:r>
              <a:rPr lang="en-US" sz="8000" b="1" dirty="0">
                <a:solidFill>
                  <a:schemeClr val="bg1"/>
                </a:solidFill>
                <a:latin typeface="Arial" charset="0"/>
                <a:ea typeface="Arial" charset="0"/>
                <a:cs typeface="Arial" charset="0"/>
              </a:rPr>
              <a:t>REMOVE</a:t>
            </a:r>
          </a:p>
        </p:txBody>
      </p:sp>
      <p:sp>
        <p:nvSpPr>
          <p:cNvPr id="7" name="Rectangle 6"/>
          <p:cNvSpPr/>
          <p:nvPr/>
        </p:nvSpPr>
        <p:spPr>
          <a:xfrm>
            <a:off x="6398856" y="3429000"/>
            <a:ext cx="4442295" cy="1938992"/>
          </a:xfrm>
          <a:prstGeom prst="rect">
            <a:avLst/>
          </a:prstGeom>
        </p:spPr>
        <p:txBody>
          <a:bodyPr wrap="square">
            <a:spAutoFit/>
          </a:bodyPr>
          <a:lstStyle/>
          <a:p>
            <a:pPr marL="342900" indent="-342900">
              <a:buFont typeface="+mj-lt"/>
              <a:buAutoNum type="arabicPeriod"/>
            </a:pPr>
            <a:r>
              <a:rPr lang="en-US" sz="2400" dirty="0">
                <a:solidFill>
                  <a:schemeClr val="bg1"/>
                </a:solidFill>
                <a:latin typeface="Arial" charset="0"/>
                <a:ea typeface="Arial" charset="0"/>
                <a:cs typeface="Arial" charset="0"/>
              </a:rPr>
              <a:t>Place cotton pad over eye and hold for a few seconds.</a:t>
            </a:r>
          </a:p>
          <a:p>
            <a:pPr marL="342900" indent="-342900">
              <a:buFont typeface="+mj-lt"/>
              <a:buAutoNum type="arabicPeriod"/>
            </a:pPr>
            <a:r>
              <a:rPr lang="en-US" sz="2400" dirty="0">
                <a:solidFill>
                  <a:schemeClr val="bg1"/>
                </a:solidFill>
                <a:latin typeface="Arial" charset="0"/>
                <a:ea typeface="Arial" charset="0"/>
                <a:cs typeface="Arial" charset="0"/>
              </a:rPr>
              <a:t>Gently rub in circular motion over eye area. </a:t>
            </a:r>
          </a:p>
          <a:p>
            <a:pPr marL="342900" indent="-342900">
              <a:buFont typeface="+mj-lt"/>
              <a:buAutoNum type="arabicPeriod"/>
            </a:pPr>
            <a:r>
              <a:rPr lang="en-US" sz="2400" dirty="0">
                <a:solidFill>
                  <a:schemeClr val="bg1"/>
                </a:solidFill>
                <a:latin typeface="Arial" charset="0"/>
                <a:ea typeface="Arial" charset="0"/>
                <a:cs typeface="Arial" charset="0"/>
              </a:rPr>
              <a:t>Repeat on other eye.</a:t>
            </a:r>
          </a:p>
        </p:txBody>
      </p:sp>
      <p:sp>
        <p:nvSpPr>
          <p:cNvPr id="8" name="Title 1"/>
          <p:cNvSpPr txBox="1">
            <a:spLocks/>
          </p:cNvSpPr>
          <p:nvPr/>
        </p:nvSpPr>
        <p:spPr>
          <a:xfrm>
            <a:off x="6723110" y="566162"/>
            <a:ext cx="4792493" cy="640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charset="0"/>
                <a:ea typeface="Arial" charset="0"/>
                <a:cs typeface="Arial" charset="0"/>
              </a:rPr>
              <a:t>YOUR TURN TO</a:t>
            </a:r>
            <a:r>
              <a:rPr lang="mr-IN" sz="3600" b="1" dirty="0">
                <a:solidFill>
                  <a:schemeClr val="bg1"/>
                </a:solidFill>
                <a:latin typeface="Arial" charset="0"/>
                <a:ea typeface="Arial" charset="0"/>
                <a:cs typeface="Arial" charset="0"/>
              </a:rPr>
              <a:t>…</a:t>
            </a:r>
            <a:endParaRPr lang="en-US" sz="3600" b="1" dirty="0">
              <a:solidFill>
                <a:schemeClr val="bg1"/>
              </a:solidFill>
              <a:latin typeface="Arial" charset="0"/>
              <a:ea typeface="Arial" charset="0"/>
              <a:cs typeface="Arial" charset="0"/>
            </a:endParaRPr>
          </a:p>
        </p:txBody>
      </p:sp>
      <p:sp>
        <p:nvSpPr>
          <p:cNvPr id="10" name="Title 1"/>
          <p:cNvSpPr txBox="1">
            <a:spLocks/>
          </p:cNvSpPr>
          <p:nvPr/>
        </p:nvSpPr>
        <p:spPr>
          <a:xfrm>
            <a:off x="6684200" y="2197952"/>
            <a:ext cx="4792493" cy="966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solidFill>
                  <a:schemeClr val="bg1"/>
                </a:solidFill>
                <a:latin typeface="Arial" charset="0"/>
                <a:ea typeface="Arial" charset="0"/>
                <a:cs typeface="Arial" charset="0"/>
              </a:rPr>
              <a:t>MAKEUP</a:t>
            </a:r>
          </a:p>
        </p:txBody>
      </p:sp>
      <p:pic>
        <p:nvPicPr>
          <p:cNvPr id="12" name="Picture 11"/>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6092953" cy="6858000"/>
          </a:xfrm>
          <a:prstGeom prst="rect">
            <a:avLst/>
          </a:prstGeom>
        </p:spPr>
      </p:pic>
    </p:spTree>
    <p:extLst>
      <p:ext uri="{BB962C8B-B14F-4D97-AF65-F5344CB8AC3E}">
        <p14:creationId xmlns:p14="http://schemas.microsoft.com/office/powerpoint/2010/main" val="17715074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22" presetClass="entr" presetSubtype="1"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479" y="0"/>
            <a:ext cx="12252959" cy="6858000"/>
          </a:xfrm>
        </p:spPr>
      </p:pic>
      <p:sp>
        <p:nvSpPr>
          <p:cNvPr id="5" name="Title 1"/>
          <p:cNvSpPr>
            <a:spLocks noGrp="1"/>
          </p:cNvSpPr>
          <p:nvPr>
            <p:ph type="title"/>
          </p:nvPr>
        </p:nvSpPr>
        <p:spPr>
          <a:xfrm>
            <a:off x="6769767" y="834189"/>
            <a:ext cx="5197644" cy="673770"/>
          </a:xfrm>
        </p:spPr>
        <p:txBody>
          <a:bodyPr>
            <a:noAutofit/>
          </a:bodyPr>
          <a:lstStyle/>
          <a:p>
            <a:r>
              <a:rPr lang="en-US" sz="4800" b="1" dirty="0">
                <a:latin typeface="Arial" charset="0"/>
                <a:ea typeface="Arial" charset="0"/>
                <a:cs typeface="Arial" charset="0"/>
              </a:rPr>
              <a:t>DID YOU KNOW?</a:t>
            </a:r>
          </a:p>
        </p:txBody>
      </p:sp>
      <p:sp>
        <p:nvSpPr>
          <p:cNvPr id="6" name="Title 1"/>
          <p:cNvSpPr txBox="1">
            <a:spLocks/>
          </p:cNvSpPr>
          <p:nvPr/>
        </p:nvSpPr>
        <p:spPr>
          <a:xfrm>
            <a:off x="6769767" y="1588168"/>
            <a:ext cx="3898233" cy="1299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charset="0"/>
                <a:ea typeface="Arial" charset="0"/>
                <a:cs typeface="Arial" charset="0"/>
              </a:rPr>
              <a:t>Your skin is your largest organ</a:t>
            </a:r>
          </a:p>
        </p:txBody>
      </p:sp>
      <p:sp>
        <p:nvSpPr>
          <p:cNvPr id="3" name="Rectangle 2"/>
          <p:cNvSpPr/>
          <p:nvPr/>
        </p:nvSpPr>
        <p:spPr>
          <a:xfrm>
            <a:off x="-1" y="0"/>
            <a:ext cx="12222481"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222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9"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1561146" y="339702"/>
            <a:ext cx="238898" cy="2751008"/>
          </a:xfrm>
          <a:prstGeom prst="rect">
            <a:avLst/>
          </a:prstGeom>
        </p:spPr>
      </p:pic>
      <p:pic>
        <p:nvPicPr>
          <p:cNvPr id="14" name="Picture 13"/>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11094375" y="5562108"/>
            <a:ext cx="705669" cy="705669"/>
          </a:xfrm>
          <a:prstGeom prst="rect">
            <a:avLst/>
          </a:prstGeom>
        </p:spPr>
      </p:pic>
      <p:sp>
        <p:nvSpPr>
          <p:cNvPr id="11" name="TextBox 10"/>
          <p:cNvSpPr txBox="1"/>
          <p:nvPr/>
        </p:nvSpPr>
        <p:spPr>
          <a:xfrm>
            <a:off x="6092947" y="2418925"/>
            <a:ext cx="6099053"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STEP 1</a:t>
            </a:r>
          </a:p>
        </p:txBody>
      </p:sp>
      <p:sp>
        <p:nvSpPr>
          <p:cNvPr id="13" name="TextBox 12"/>
          <p:cNvSpPr txBox="1"/>
          <p:nvPr/>
        </p:nvSpPr>
        <p:spPr>
          <a:xfrm>
            <a:off x="6092947" y="2840187"/>
            <a:ext cx="6099053"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CLEANSE &amp;</a:t>
            </a:r>
          </a:p>
        </p:txBody>
      </p:sp>
      <p:sp>
        <p:nvSpPr>
          <p:cNvPr id="15" name="Rectangle 14"/>
          <p:cNvSpPr/>
          <p:nvPr/>
        </p:nvSpPr>
        <p:spPr>
          <a:xfrm>
            <a:off x="6092947" y="3280212"/>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DETOXIFY</a:t>
            </a:r>
            <a:endParaRPr lang="en-US" sz="3400" dirty="0"/>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8979" y="669932"/>
            <a:ext cx="2752958" cy="5466864"/>
          </a:xfrm>
          <a:prstGeom prst="rect">
            <a:avLst/>
          </a:prstGeom>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3054" y="5880200"/>
            <a:ext cx="1371600" cy="305364"/>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687" y="660129"/>
            <a:ext cx="2752962" cy="5466874"/>
          </a:xfrm>
          <a:prstGeom prst="rect">
            <a:avLst/>
          </a:prstGeom>
        </p:spPr>
      </p:pic>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72334" y="5880200"/>
            <a:ext cx="1371600" cy="305364"/>
          </a:xfrm>
          <a:prstGeom prst="rect">
            <a:avLst/>
          </a:prstGeom>
          <a:ln>
            <a:solidFill>
              <a:schemeClr val="bg1"/>
            </a:solidFill>
          </a:ln>
        </p:spPr>
      </p:pic>
      <p:pic>
        <p:nvPicPr>
          <p:cNvPr id="16" name="Picture 15">
            <a:extLst>
              <a:ext uri="{FF2B5EF4-FFF2-40B4-BE49-F238E27FC236}">
                <a16:creationId xmlns:a16="http://schemas.microsoft.com/office/drawing/2014/main" id="{3BC5E661-CDB1-4B4E-9B52-9D322E27461D}"/>
              </a:ext>
            </a:extLst>
          </p:cNvPr>
          <p:cNvPicPr>
            <a:picLocks noChangeAspect="1"/>
          </p:cNvPicPr>
          <p:nvPr/>
        </p:nvPicPr>
        <p:blipFill>
          <a:blip r:embed="rId10"/>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6219662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5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3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06"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1561146" y="339702"/>
            <a:ext cx="238898" cy="2751008"/>
          </a:xfrm>
          <a:prstGeom prst="rect">
            <a:avLst/>
          </a:prstGeom>
        </p:spPr>
      </p:pic>
      <p:sp>
        <p:nvSpPr>
          <p:cNvPr id="11" name="TextBox 10"/>
          <p:cNvSpPr txBox="1"/>
          <p:nvPr/>
        </p:nvSpPr>
        <p:spPr>
          <a:xfrm>
            <a:off x="6092947" y="420635"/>
            <a:ext cx="6099053"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STEP 1</a:t>
            </a:r>
          </a:p>
        </p:txBody>
      </p:sp>
      <p:sp>
        <p:nvSpPr>
          <p:cNvPr id="13" name="TextBox 12"/>
          <p:cNvSpPr txBox="1"/>
          <p:nvPr/>
        </p:nvSpPr>
        <p:spPr>
          <a:xfrm>
            <a:off x="6092947" y="841897"/>
            <a:ext cx="6099053"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CLEANSE &amp;</a:t>
            </a:r>
          </a:p>
        </p:txBody>
      </p:sp>
      <p:sp>
        <p:nvSpPr>
          <p:cNvPr id="15" name="Rectangle 14"/>
          <p:cNvSpPr/>
          <p:nvPr/>
        </p:nvSpPr>
        <p:spPr>
          <a:xfrm>
            <a:off x="6092947" y="1281922"/>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DETOXIFY</a:t>
            </a:r>
            <a:endParaRPr lang="en-US" sz="3400" dirty="0"/>
          </a:p>
        </p:txBody>
      </p:sp>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022" y="669932"/>
            <a:ext cx="2752958" cy="5466864"/>
          </a:xfrm>
          <a:prstGeom prst="rect">
            <a:avLst/>
          </a:prstGeom>
        </p:spPr>
      </p:pic>
      <p:grpSp>
        <p:nvGrpSpPr>
          <p:cNvPr id="2" name="Group 1">
            <a:extLst>
              <a:ext uri="{FF2B5EF4-FFF2-40B4-BE49-F238E27FC236}">
                <a16:creationId xmlns:a16="http://schemas.microsoft.com/office/drawing/2014/main" id="{00370317-F044-E345-94FF-ED2614D11A9A}"/>
              </a:ext>
            </a:extLst>
          </p:cNvPr>
          <p:cNvGrpSpPr/>
          <p:nvPr/>
        </p:nvGrpSpPr>
        <p:grpSpPr>
          <a:xfrm>
            <a:off x="6839383" y="2022825"/>
            <a:ext cx="4891013" cy="1066244"/>
            <a:chOff x="6839383" y="2022825"/>
            <a:chExt cx="4891013" cy="1066244"/>
          </a:xfrm>
        </p:grpSpPr>
        <p:pic>
          <p:nvPicPr>
            <p:cNvPr id="30" name="Picture 29">
              <a:extLst>
                <a:ext uri="{FF2B5EF4-FFF2-40B4-BE49-F238E27FC236}">
                  <a16:creationId xmlns:a16="http://schemas.microsoft.com/office/drawing/2014/main" id="{F8E8AA48-7EE6-1247-B512-A78F880B75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669692" y="2028365"/>
              <a:ext cx="1060704" cy="1060704"/>
            </a:xfrm>
            <a:prstGeom prst="ellipse">
              <a:avLst/>
            </a:prstGeom>
          </p:spPr>
        </p:pic>
        <p:pic>
          <p:nvPicPr>
            <p:cNvPr id="31" name="Picture 30">
              <a:extLst>
                <a:ext uri="{FF2B5EF4-FFF2-40B4-BE49-F238E27FC236}">
                  <a16:creationId xmlns:a16="http://schemas.microsoft.com/office/drawing/2014/main" id="{24035F68-A317-6D4F-A013-6848329D295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95089" y="2022825"/>
              <a:ext cx="1060704" cy="1060704"/>
            </a:xfrm>
            <a:prstGeom prst="ellipse">
              <a:avLst/>
            </a:prstGeom>
          </p:spPr>
        </p:pic>
        <p:pic>
          <p:nvPicPr>
            <p:cNvPr id="32" name="Picture 31">
              <a:extLst>
                <a:ext uri="{FF2B5EF4-FFF2-40B4-BE49-F238E27FC236}">
                  <a16:creationId xmlns:a16="http://schemas.microsoft.com/office/drawing/2014/main" id="{46F95D4A-FDE1-E649-99D4-B694C6EA52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17236" y="2022825"/>
              <a:ext cx="1060704" cy="1060704"/>
            </a:xfrm>
            <a:prstGeom prst="ellipse">
              <a:avLst/>
            </a:prstGeom>
          </p:spPr>
        </p:pic>
        <p:pic>
          <p:nvPicPr>
            <p:cNvPr id="33" name="Picture 32">
              <a:extLst>
                <a:ext uri="{FF2B5EF4-FFF2-40B4-BE49-F238E27FC236}">
                  <a16:creationId xmlns:a16="http://schemas.microsoft.com/office/drawing/2014/main" id="{0A3877E3-636A-9744-9E62-145FDB9C6E7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39383" y="2022825"/>
              <a:ext cx="1060704" cy="1060704"/>
            </a:xfrm>
            <a:prstGeom prst="ellipse">
              <a:avLst/>
            </a:prstGeom>
          </p:spPr>
        </p:pic>
      </p:grpSp>
      <p:sp>
        <p:nvSpPr>
          <p:cNvPr id="39" name="Rectangle 38">
            <a:extLst>
              <a:ext uri="{FF2B5EF4-FFF2-40B4-BE49-F238E27FC236}">
                <a16:creationId xmlns:a16="http://schemas.microsoft.com/office/drawing/2014/main" id="{1AEA8D37-153B-B147-ACDD-FC6A745017B2}"/>
              </a:ext>
            </a:extLst>
          </p:cNvPr>
          <p:cNvSpPr/>
          <p:nvPr/>
        </p:nvSpPr>
        <p:spPr>
          <a:xfrm>
            <a:off x="7212350" y="5686960"/>
            <a:ext cx="4114042"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Clinically proven to hydrate the skin.</a:t>
            </a:r>
          </a:p>
        </p:txBody>
      </p:sp>
      <p:sp>
        <p:nvSpPr>
          <p:cNvPr id="40" name="Rectangle 39">
            <a:extLst>
              <a:ext uri="{FF2B5EF4-FFF2-40B4-BE49-F238E27FC236}">
                <a16:creationId xmlns:a16="http://schemas.microsoft.com/office/drawing/2014/main" id="{76097825-4FF8-EE45-9133-132F1ED56CB8}"/>
              </a:ext>
            </a:extLst>
          </p:cNvPr>
          <p:cNvSpPr/>
          <p:nvPr/>
        </p:nvSpPr>
        <p:spPr>
          <a:xfrm>
            <a:off x="6936695" y="3420107"/>
            <a:ext cx="4665352"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Chamomile to soothe the skin.</a:t>
            </a:r>
          </a:p>
        </p:txBody>
      </p:sp>
      <p:sp>
        <p:nvSpPr>
          <p:cNvPr id="41" name="Rectangle 40">
            <a:extLst>
              <a:ext uri="{FF2B5EF4-FFF2-40B4-BE49-F238E27FC236}">
                <a16:creationId xmlns:a16="http://schemas.microsoft.com/office/drawing/2014/main" id="{E58DD9FF-EB90-924C-A7C8-6D817439EC53}"/>
              </a:ext>
            </a:extLst>
          </p:cNvPr>
          <p:cNvSpPr/>
          <p:nvPr/>
        </p:nvSpPr>
        <p:spPr>
          <a:xfrm>
            <a:off x="7212350" y="3898726"/>
            <a:ext cx="4114042" cy="923330"/>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Enriched with brown seaweed extracts and wheat peptides to protect and reinforce the skin’s natural barrier.</a:t>
            </a:r>
          </a:p>
        </p:txBody>
      </p:sp>
      <p:sp>
        <p:nvSpPr>
          <p:cNvPr id="42" name="Rectangle 41">
            <a:extLst>
              <a:ext uri="{FF2B5EF4-FFF2-40B4-BE49-F238E27FC236}">
                <a16:creationId xmlns:a16="http://schemas.microsoft.com/office/drawing/2014/main" id="{6E2ECB39-9C3E-B649-AB20-73025BEDE16C}"/>
              </a:ext>
            </a:extLst>
          </p:cNvPr>
          <p:cNvSpPr/>
          <p:nvPr/>
        </p:nvSpPr>
        <p:spPr>
          <a:xfrm>
            <a:off x="7101576" y="4931343"/>
            <a:ext cx="433559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nourishing and skin comforting essential oils to hydrate the skin.</a:t>
            </a:r>
          </a:p>
        </p:txBody>
      </p:sp>
      <p:pic>
        <p:nvPicPr>
          <p:cNvPr id="21" name="Picture 20">
            <a:extLst>
              <a:ext uri="{FF2B5EF4-FFF2-40B4-BE49-F238E27FC236}">
                <a16:creationId xmlns:a16="http://schemas.microsoft.com/office/drawing/2014/main" id="{C8A58EC8-61BF-2543-8A97-2AB1723DE01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88250" y="567370"/>
            <a:ext cx="2609402" cy="580940"/>
          </a:xfrm>
          <a:prstGeom prst="rect">
            <a:avLst/>
          </a:prstGeom>
        </p:spPr>
      </p:pic>
      <p:pic>
        <p:nvPicPr>
          <p:cNvPr id="26" name="Picture 25">
            <a:extLst>
              <a:ext uri="{FF2B5EF4-FFF2-40B4-BE49-F238E27FC236}">
                <a16:creationId xmlns:a16="http://schemas.microsoft.com/office/drawing/2014/main" id="{BFED0FFA-812C-4D47-9739-9B8B37A583A1}"/>
              </a:ext>
            </a:extLst>
          </p:cNvPr>
          <p:cNvPicPr>
            <a:picLocks noChangeAspect="1"/>
          </p:cNvPicPr>
          <p:nvPr/>
        </p:nvPicPr>
        <p:blipFill>
          <a:blip r:embed="rId11"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pic>
        <p:nvPicPr>
          <p:cNvPr id="22" name="Picture 21">
            <a:extLst>
              <a:ext uri="{FF2B5EF4-FFF2-40B4-BE49-F238E27FC236}">
                <a16:creationId xmlns:a16="http://schemas.microsoft.com/office/drawing/2014/main" id="{F57DA502-53BF-3E41-A8F8-38B30EE0DE15}"/>
              </a:ext>
            </a:extLst>
          </p:cNvPr>
          <p:cNvPicPr>
            <a:picLocks noChangeAspect="1"/>
          </p:cNvPicPr>
          <p:nvPr/>
        </p:nvPicPr>
        <p:blipFill>
          <a:blip r:embed="rId12"/>
          <a:stretch>
            <a:fillRect/>
          </a:stretch>
        </p:blipFill>
        <p:spPr>
          <a:xfrm>
            <a:off x="436676" y="339702"/>
            <a:ext cx="237156" cy="2751008"/>
          </a:xfrm>
          <a:prstGeom prst="rect">
            <a:avLst/>
          </a:prstGeom>
        </p:spPr>
      </p:pic>
    </p:spTree>
    <p:extLst>
      <p:ext uri="{BB962C8B-B14F-4D97-AF65-F5344CB8AC3E}">
        <p14:creationId xmlns:p14="http://schemas.microsoft.com/office/powerpoint/2010/main" val="31905336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5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250"/>
                                        <p:tgtEl>
                                          <p:spTgt spid="40"/>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250"/>
                                        <p:tgtEl>
                                          <p:spTgt spid="41"/>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250"/>
                                        <p:tgtEl>
                                          <p:spTgt spid="42"/>
                                        </p:tgtEl>
                                      </p:cBhvr>
                                    </p:animEffect>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06"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1561146" y="339702"/>
            <a:ext cx="238898" cy="2751008"/>
          </a:xfrm>
          <a:prstGeom prst="rect">
            <a:avLst/>
          </a:prstGeom>
        </p:spPr>
      </p:pic>
      <p:sp>
        <p:nvSpPr>
          <p:cNvPr id="11" name="TextBox 10"/>
          <p:cNvSpPr txBox="1"/>
          <p:nvPr/>
        </p:nvSpPr>
        <p:spPr>
          <a:xfrm>
            <a:off x="6092947" y="420635"/>
            <a:ext cx="6099053"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STEP 1</a:t>
            </a:r>
          </a:p>
        </p:txBody>
      </p:sp>
      <p:sp>
        <p:nvSpPr>
          <p:cNvPr id="13" name="TextBox 12"/>
          <p:cNvSpPr txBox="1"/>
          <p:nvPr/>
        </p:nvSpPr>
        <p:spPr>
          <a:xfrm>
            <a:off x="6092947" y="841897"/>
            <a:ext cx="6099053"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CLEANSE &amp;</a:t>
            </a:r>
          </a:p>
        </p:txBody>
      </p:sp>
      <p:sp>
        <p:nvSpPr>
          <p:cNvPr id="15" name="Rectangle 14"/>
          <p:cNvSpPr/>
          <p:nvPr/>
        </p:nvSpPr>
        <p:spPr>
          <a:xfrm>
            <a:off x="6092947" y="1281922"/>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DETOXIFY</a:t>
            </a:r>
            <a:endParaRPr lang="en-US" sz="3400" dirty="0"/>
          </a:p>
        </p:txBody>
      </p:sp>
      <p:sp>
        <p:nvSpPr>
          <p:cNvPr id="39" name="Rectangle 38">
            <a:extLst>
              <a:ext uri="{FF2B5EF4-FFF2-40B4-BE49-F238E27FC236}">
                <a16:creationId xmlns:a16="http://schemas.microsoft.com/office/drawing/2014/main" id="{1AEA8D37-153B-B147-ACDD-FC6A745017B2}"/>
              </a:ext>
            </a:extLst>
          </p:cNvPr>
          <p:cNvSpPr/>
          <p:nvPr/>
        </p:nvSpPr>
        <p:spPr>
          <a:xfrm>
            <a:off x="7444367" y="5621446"/>
            <a:ext cx="3650008"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Dermatologically tested and found to be non-irritating</a:t>
            </a:r>
          </a:p>
        </p:txBody>
      </p:sp>
      <p:sp>
        <p:nvSpPr>
          <p:cNvPr id="40" name="Rectangle 39">
            <a:extLst>
              <a:ext uri="{FF2B5EF4-FFF2-40B4-BE49-F238E27FC236}">
                <a16:creationId xmlns:a16="http://schemas.microsoft.com/office/drawing/2014/main" id="{76097825-4FF8-EE45-9133-132F1ED56CB8}"/>
              </a:ext>
            </a:extLst>
          </p:cNvPr>
          <p:cNvSpPr/>
          <p:nvPr/>
        </p:nvSpPr>
        <p:spPr>
          <a:xfrm>
            <a:off x="6478552" y="3420107"/>
            <a:ext cx="5581638"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Pistacia lentiscus leaf extract renowned for its skin purification qualities</a:t>
            </a:r>
          </a:p>
        </p:txBody>
      </p:sp>
      <p:sp>
        <p:nvSpPr>
          <p:cNvPr id="41" name="Rectangle 40">
            <a:extLst>
              <a:ext uri="{FF2B5EF4-FFF2-40B4-BE49-F238E27FC236}">
                <a16:creationId xmlns:a16="http://schemas.microsoft.com/office/drawing/2014/main" id="{E58DD9FF-EB90-924C-A7C8-6D817439EC53}"/>
              </a:ext>
            </a:extLst>
          </p:cNvPr>
          <p:cNvSpPr/>
          <p:nvPr/>
        </p:nvSpPr>
        <p:spPr>
          <a:xfrm>
            <a:off x="6808346" y="4153887"/>
            <a:ext cx="492205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Hydrolyzed wheat proteins (wheat peptides) rich in essential amino acids</a:t>
            </a:r>
          </a:p>
        </p:txBody>
      </p:sp>
      <p:sp>
        <p:nvSpPr>
          <p:cNvPr id="42" name="Rectangle 41">
            <a:extLst>
              <a:ext uri="{FF2B5EF4-FFF2-40B4-BE49-F238E27FC236}">
                <a16:creationId xmlns:a16="http://schemas.microsoft.com/office/drawing/2014/main" id="{6E2ECB39-9C3E-B649-AB20-73025BEDE16C}"/>
              </a:ext>
            </a:extLst>
          </p:cNvPr>
          <p:cNvSpPr/>
          <p:nvPr/>
        </p:nvSpPr>
        <p:spPr>
          <a:xfrm>
            <a:off x="6675816" y="4887667"/>
            <a:ext cx="518711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red seaweed extract which reinforces the skin’s natural barrier</a:t>
            </a:r>
          </a:p>
        </p:txBody>
      </p:sp>
      <p:pic>
        <p:nvPicPr>
          <p:cNvPr id="18" name="Picture 17">
            <a:extLst>
              <a:ext uri="{FF2B5EF4-FFF2-40B4-BE49-F238E27FC236}">
                <a16:creationId xmlns:a16="http://schemas.microsoft.com/office/drawing/2014/main" id="{4D27C8DE-1EC8-6945-9EB6-B26F6CE34A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88250" y="564289"/>
            <a:ext cx="2602602" cy="579426"/>
          </a:xfrm>
          <a:prstGeom prst="rect">
            <a:avLst/>
          </a:prstGeom>
          <a:ln>
            <a:solidFill>
              <a:schemeClr val="bg1"/>
            </a:solidFill>
          </a:ln>
        </p:spPr>
      </p:pic>
      <p:pic>
        <p:nvPicPr>
          <p:cNvPr id="22" name="Picture 21">
            <a:extLst>
              <a:ext uri="{FF2B5EF4-FFF2-40B4-BE49-F238E27FC236}">
                <a16:creationId xmlns:a16="http://schemas.microsoft.com/office/drawing/2014/main" id="{D63B1E7C-1FFD-484F-A14F-481EB0F815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9018" y="669922"/>
            <a:ext cx="2752962" cy="5466874"/>
          </a:xfrm>
          <a:prstGeom prst="rect">
            <a:avLst/>
          </a:prstGeom>
        </p:spPr>
      </p:pic>
      <p:grpSp>
        <p:nvGrpSpPr>
          <p:cNvPr id="7" name="Group 6">
            <a:extLst>
              <a:ext uri="{FF2B5EF4-FFF2-40B4-BE49-F238E27FC236}">
                <a16:creationId xmlns:a16="http://schemas.microsoft.com/office/drawing/2014/main" id="{98011BEF-A982-8545-86DA-6CE1041C1E3F}"/>
              </a:ext>
            </a:extLst>
          </p:cNvPr>
          <p:cNvGrpSpPr/>
          <p:nvPr/>
        </p:nvGrpSpPr>
        <p:grpSpPr>
          <a:xfrm>
            <a:off x="7239602" y="2022825"/>
            <a:ext cx="3799638" cy="1067885"/>
            <a:chOff x="7294737" y="2022825"/>
            <a:chExt cx="3799638" cy="1067885"/>
          </a:xfrm>
        </p:grpSpPr>
        <p:pic>
          <p:nvPicPr>
            <p:cNvPr id="23" name="Picture 22">
              <a:extLst>
                <a:ext uri="{FF2B5EF4-FFF2-40B4-BE49-F238E27FC236}">
                  <a16:creationId xmlns:a16="http://schemas.microsoft.com/office/drawing/2014/main" id="{F8C796FB-95EA-3E47-9D5D-EA3EB97E002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94737" y="2022825"/>
              <a:ext cx="1060704" cy="1060704"/>
            </a:xfrm>
            <a:prstGeom prst="ellipse">
              <a:avLst/>
            </a:prstGeom>
          </p:spPr>
        </p:pic>
        <p:pic>
          <p:nvPicPr>
            <p:cNvPr id="26" name="Picture 25">
              <a:extLst>
                <a:ext uri="{FF2B5EF4-FFF2-40B4-BE49-F238E27FC236}">
                  <a16:creationId xmlns:a16="http://schemas.microsoft.com/office/drawing/2014/main" id="{1FA4426F-FCE2-2049-9271-4EA1DBD32BC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64204" y="2022825"/>
              <a:ext cx="1060704" cy="1060704"/>
            </a:xfrm>
            <a:prstGeom prst="ellipse">
              <a:avLst/>
            </a:prstGeom>
          </p:spPr>
        </p:pic>
        <p:pic>
          <p:nvPicPr>
            <p:cNvPr id="28" name="Picture 27">
              <a:extLst>
                <a:ext uri="{FF2B5EF4-FFF2-40B4-BE49-F238E27FC236}">
                  <a16:creationId xmlns:a16="http://schemas.microsoft.com/office/drawing/2014/main" id="{441FFE09-2C63-2642-A6DA-AD803CF97C9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33671" y="2030006"/>
              <a:ext cx="1060704" cy="1060704"/>
            </a:xfrm>
            <a:prstGeom prst="ellipse">
              <a:avLst/>
            </a:prstGeom>
          </p:spPr>
        </p:pic>
      </p:grpSp>
      <p:pic>
        <p:nvPicPr>
          <p:cNvPr id="35" name="Picture 34">
            <a:extLst>
              <a:ext uri="{FF2B5EF4-FFF2-40B4-BE49-F238E27FC236}">
                <a16:creationId xmlns:a16="http://schemas.microsoft.com/office/drawing/2014/main" id="{53DE1AA2-3598-5D4C-82AB-A6B7B2E3FE6A}"/>
              </a:ext>
            </a:extLst>
          </p:cNvPr>
          <p:cNvPicPr>
            <a:picLocks noChangeAspect="1"/>
          </p:cNvPicPr>
          <p:nvPr/>
        </p:nvPicPr>
        <p:blipFill>
          <a:blip r:embed="rId10"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pic>
        <p:nvPicPr>
          <p:cNvPr id="19" name="Picture 18">
            <a:extLst>
              <a:ext uri="{FF2B5EF4-FFF2-40B4-BE49-F238E27FC236}">
                <a16:creationId xmlns:a16="http://schemas.microsoft.com/office/drawing/2014/main" id="{8BA80AB2-607E-E94C-80A2-3BD8C7BEC3D7}"/>
              </a:ext>
            </a:extLst>
          </p:cNvPr>
          <p:cNvPicPr>
            <a:picLocks noChangeAspect="1"/>
          </p:cNvPicPr>
          <p:nvPr/>
        </p:nvPicPr>
        <p:blipFill>
          <a:blip r:embed="rId11"/>
          <a:stretch>
            <a:fillRect/>
          </a:stretch>
        </p:blipFill>
        <p:spPr>
          <a:xfrm>
            <a:off x="436676" y="339702"/>
            <a:ext cx="237156" cy="2751008"/>
          </a:xfrm>
          <a:prstGeom prst="rect">
            <a:avLst/>
          </a:prstGeom>
        </p:spPr>
      </p:pic>
    </p:spTree>
    <p:extLst>
      <p:ext uri="{BB962C8B-B14F-4D97-AF65-F5344CB8AC3E}">
        <p14:creationId xmlns:p14="http://schemas.microsoft.com/office/powerpoint/2010/main" val="6264573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5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250"/>
                                        <p:tgtEl>
                                          <p:spTgt spid="41"/>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250"/>
                                        <p:tgtEl>
                                          <p:spTgt spid="4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50"/>
                                        <p:tgtEl>
                                          <p:spTgt spid="39"/>
                                        </p:tgtEl>
                                      </p:cBhvr>
                                    </p:animEffect>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2952"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43430" y="2380069"/>
            <a:ext cx="4118041" cy="1569660"/>
          </a:xfrm>
          <a:prstGeom prst="rect">
            <a:avLst/>
          </a:prstGeom>
        </p:spPr>
        <p:txBody>
          <a:bodyPr wrap="square">
            <a:spAutoFit/>
          </a:bodyPr>
          <a:lstStyle/>
          <a:p>
            <a:r>
              <a:rPr lang="en-US" sz="2400" dirty="0">
                <a:solidFill>
                  <a:schemeClr val="bg1"/>
                </a:solidFill>
                <a:latin typeface="Arial" charset="0"/>
                <a:ea typeface="Arial" charset="0"/>
                <a:cs typeface="Arial" charset="0"/>
              </a:rPr>
              <a:t>Massage into face, using big circles on your cheeks and forehead, and smaller circles around your nose </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
        <p:nvSpPr>
          <p:cNvPr id="9" name="Title 1"/>
          <p:cNvSpPr>
            <a:spLocks noGrp="1"/>
          </p:cNvSpPr>
          <p:nvPr>
            <p:ph type="title"/>
          </p:nvPr>
        </p:nvSpPr>
        <p:spPr>
          <a:xfrm>
            <a:off x="6684200" y="1310026"/>
            <a:ext cx="5345240" cy="966246"/>
          </a:xfrm>
        </p:spPr>
        <p:txBody>
          <a:bodyPr>
            <a:noAutofit/>
          </a:bodyPr>
          <a:lstStyle/>
          <a:p>
            <a:r>
              <a:rPr lang="en-US" sz="8000" b="1" dirty="0">
                <a:solidFill>
                  <a:schemeClr val="bg1"/>
                </a:solidFill>
                <a:latin typeface="Arial" charset="0"/>
                <a:ea typeface="Arial" charset="0"/>
                <a:cs typeface="Arial" charset="0"/>
              </a:rPr>
              <a:t>CLEANSE</a:t>
            </a:r>
          </a:p>
        </p:txBody>
      </p:sp>
      <p:sp>
        <p:nvSpPr>
          <p:cNvPr id="11" name="Title 1"/>
          <p:cNvSpPr txBox="1">
            <a:spLocks/>
          </p:cNvSpPr>
          <p:nvPr/>
        </p:nvSpPr>
        <p:spPr>
          <a:xfrm>
            <a:off x="6723110" y="566162"/>
            <a:ext cx="4792493" cy="640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charset="0"/>
                <a:ea typeface="Arial" charset="0"/>
                <a:cs typeface="Arial" charset="0"/>
              </a:rPr>
              <a:t>YOUR TURN TO</a:t>
            </a:r>
            <a:r>
              <a:rPr lang="mr-IN" sz="3600" b="1" dirty="0">
                <a:solidFill>
                  <a:schemeClr val="bg1"/>
                </a:solidFill>
                <a:latin typeface="Arial" charset="0"/>
                <a:ea typeface="Arial" charset="0"/>
                <a:cs typeface="Arial" charset="0"/>
              </a:rPr>
              <a:t>…</a:t>
            </a:r>
            <a:endParaRPr lang="en-US" sz="3600" b="1" dirty="0">
              <a:solidFill>
                <a:schemeClr val="bg1"/>
              </a:solidFill>
              <a:latin typeface="Arial" charset="0"/>
              <a:ea typeface="Arial" charset="0"/>
              <a:cs typeface="Arial" charset="0"/>
            </a:endParaRP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6092953" cy="6858000"/>
          </a:xfrm>
          <a:prstGeom prst="rect">
            <a:avLst/>
          </a:prstGeom>
        </p:spPr>
      </p:pic>
    </p:spTree>
    <p:extLst>
      <p:ext uri="{BB962C8B-B14F-4D97-AF65-F5344CB8AC3E}">
        <p14:creationId xmlns:p14="http://schemas.microsoft.com/office/powerpoint/2010/main" val="21069535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par>
                                <p:cTn id="9" presetID="22" presetClass="entr" presetSubtype="1"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965" y="649336"/>
            <a:ext cx="3123986" cy="5317422"/>
          </a:xfrm>
          <a:prstGeom prst="rect">
            <a:avLst/>
          </a:prstGeom>
        </p:spPr>
      </p:pic>
      <p:sp>
        <p:nvSpPr>
          <p:cNvPr id="14" name="TextBox 13">
            <a:extLst>
              <a:ext uri="{FF2B5EF4-FFF2-40B4-BE49-F238E27FC236}">
                <a16:creationId xmlns:a16="http://schemas.microsoft.com/office/drawing/2014/main" id="{10488BF1-D911-C847-924D-4449139ADE1C}"/>
              </a:ext>
            </a:extLst>
          </p:cNvPr>
          <p:cNvSpPr txBox="1"/>
          <p:nvPr/>
        </p:nvSpPr>
        <p:spPr>
          <a:xfrm>
            <a:off x="6092947" y="420635"/>
            <a:ext cx="6099053"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STEP 2</a:t>
            </a:r>
          </a:p>
        </p:txBody>
      </p:sp>
      <p:sp>
        <p:nvSpPr>
          <p:cNvPr id="15" name="TextBox 14">
            <a:extLst>
              <a:ext uri="{FF2B5EF4-FFF2-40B4-BE49-F238E27FC236}">
                <a16:creationId xmlns:a16="http://schemas.microsoft.com/office/drawing/2014/main" id="{0BEBF184-A46D-424F-87F4-A261B26691D9}"/>
              </a:ext>
            </a:extLst>
          </p:cNvPr>
          <p:cNvSpPr txBox="1"/>
          <p:nvPr/>
        </p:nvSpPr>
        <p:spPr>
          <a:xfrm>
            <a:off x="6092947" y="841897"/>
            <a:ext cx="6099053"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BALANCE &amp;</a:t>
            </a:r>
          </a:p>
        </p:txBody>
      </p:sp>
      <p:sp>
        <p:nvSpPr>
          <p:cNvPr id="16" name="Rectangle 15">
            <a:extLst>
              <a:ext uri="{FF2B5EF4-FFF2-40B4-BE49-F238E27FC236}">
                <a16:creationId xmlns:a16="http://schemas.microsoft.com/office/drawing/2014/main" id="{6FD811F2-6CBB-9E43-B587-7F629C3E85DB}"/>
              </a:ext>
            </a:extLst>
          </p:cNvPr>
          <p:cNvSpPr/>
          <p:nvPr/>
        </p:nvSpPr>
        <p:spPr>
          <a:xfrm>
            <a:off x="6092947" y="1281922"/>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INVIGORATE</a:t>
            </a:r>
            <a:endParaRPr lang="en-US" sz="3400" dirty="0"/>
          </a:p>
        </p:txBody>
      </p:sp>
      <p:sp>
        <p:nvSpPr>
          <p:cNvPr id="17" name="Rectangle 16">
            <a:extLst>
              <a:ext uri="{FF2B5EF4-FFF2-40B4-BE49-F238E27FC236}">
                <a16:creationId xmlns:a16="http://schemas.microsoft.com/office/drawing/2014/main" id="{28DE9402-ABE9-9F40-AFDB-73A32A11D547}"/>
              </a:ext>
            </a:extLst>
          </p:cNvPr>
          <p:cNvSpPr/>
          <p:nvPr/>
        </p:nvSpPr>
        <p:spPr>
          <a:xfrm>
            <a:off x="6478552" y="3420107"/>
            <a:ext cx="5581638"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Cornflower water to soothe and soften the skin</a:t>
            </a:r>
          </a:p>
        </p:txBody>
      </p:sp>
      <p:pic>
        <p:nvPicPr>
          <p:cNvPr id="25" name="Picture 24">
            <a:extLst>
              <a:ext uri="{FF2B5EF4-FFF2-40B4-BE49-F238E27FC236}">
                <a16:creationId xmlns:a16="http://schemas.microsoft.com/office/drawing/2014/main" id="{B1B88096-DFAE-B14A-BEC2-2ED9FD26D2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8253" y="567370"/>
            <a:ext cx="2609399" cy="580940"/>
          </a:xfrm>
          <a:prstGeom prst="rect">
            <a:avLst/>
          </a:prstGeom>
        </p:spPr>
      </p:pic>
      <p:sp>
        <p:nvSpPr>
          <p:cNvPr id="26" name="Rectangle 25">
            <a:extLst>
              <a:ext uri="{FF2B5EF4-FFF2-40B4-BE49-F238E27FC236}">
                <a16:creationId xmlns:a16="http://schemas.microsoft.com/office/drawing/2014/main" id="{AE03F822-2833-4A48-A027-1DEF53FFB586}"/>
              </a:ext>
            </a:extLst>
          </p:cNvPr>
          <p:cNvSpPr/>
          <p:nvPr/>
        </p:nvSpPr>
        <p:spPr>
          <a:xfrm>
            <a:off x="6478552" y="3933478"/>
            <a:ext cx="5581638"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a:t>
            </a:r>
            <a:r>
              <a:rPr lang="en-US" i="1" dirty="0">
                <a:latin typeface="Arial" panose="020B0604020202020204" pitchFamily="34" charset="0"/>
                <a:cs typeface="Arial" panose="020B0604020202020204" pitchFamily="34" charset="0"/>
              </a:rPr>
              <a:t>Panax ginseng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Ginkgo biloba </a:t>
            </a:r>
            <a:r>
              <a:rPr lang="en-US" dirty="0">
                <a:latin typeface="Arial" panose="020B0604020202020204" pitchFamily="34" charset="0"/>
                <a:cs typeface="Arial" panose="020B0604020202020204" pitchFamily="34" charset="0"/>
              </a:rPr>
              <a:t>with moisturizing and invigorating properties</a:t>
            </a:r>
          </a:p>
        </p:txBody>
      </p:sp>
      <p:sp>
        <p:nvSpPr>
          <p:cNvPr id="27" name="Rectangle 26">
            <a:extLst>
              <a:ext uri="{FF2B5EF4-FFF2-40B4-BE49-F238E27FC236}">
                <a16:creationId xmlns:a16="http://schemas.microsoft.com/office/drawing/2014/main" id="{8B94C0F5-C07E-654D-A14E-EB529547AC56}"/>
              </a:ext>
            </a:extLst>
          </p:cNvPr>
          <p:cNvSpPr/>
          <p:nvPr/>
        </p:nvSpPr>
        <p:spPr>
          <a:xfrm>
            <a:off x="6478552" y="4723848"/>
            <a:ext cx="5581638"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With brown seaweed extract rich in iodine and magnesium which mineralize and balance the skin</a:t>
            </a:r>
          </a:p>
        </p:txBody>
      </p:sp>
      <p:sp>
        <p:nvSpPr>
          <p:cNvPr id="28" name="Rectangle 27">
            <a:extLst>
              <a:ext uri="{FF2B5EF4-FFF2-40B4-BE49-F238E27FC236}">
                <a16:creationId xmlns:a16="http://schemas.microsoft.com/office/drawing/2014/main" id="{39CC7BED-4345-4D45-8B44-950EAF97218E}"/>
              </a:ext>
            </a:extLst>
          </p:cNvPr>
          <p:cNvSpPr/>
          <p:nvPr/>
        </p:nvSpPr>
        <p:spPr>
          <a:xfrm>
            <a:off x="6478552" y="5514217"/>
            <a:ext cx="5581638"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Clinically proven to hydrate the skin</a:t>
            </a:r>
          </a:p>
        </p:txBody>
      </p:sp>
      <p:grpSp>
        <p:nvGrpSpPr>
          <p:cNvPr id="41" name="Group 40">
            <a:extLst>
              <a:ext uri="{FF2B5EF4-FFF2-40B4-BE49-F238E27FC236}">
                <a16:creationId xmlns:a16="http://schemas.microsoft.com/office/drawing/2014/main" id="{1095CCF7-6825-7B4F-AE7E-2B47BE45F7EC}"/>
              </a:ext>
            </a:extLst>
          </p:cNvPr>
          <p:cNvGrpSpPr/>
          <p:nvPr/>
        </p:nvGrpSpPr>
        <p:grpSpPr>
          <a:xfrm>
            <a:off x="6835630" y="2014269"/>
            <a:ext cx="4881682" cy="1060704"/>
            <a:chOff x="6835630" y="2014269"/>
            <a:chExt cx="4881682" cy="1060704"/>
          </a:xfrm>
        </p:grpSpPr>
        <p:pic>
          <p:nvPicPr>
            <p:cNvPr id="4" name="Picture 3">
              <a:extLst>
                <a:ext uri="{FF2B5EF4-FFF2-40B4-BE49-F238E27FC236}">
                  <a16:creationId xmlns:a16="http://schemas.microsoft.com/office/drawing/2014/main" id="{3567F3B2-8FC1-6C4D-8A06-8BC111D74B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82948" y="2014269"/>
              <a:ext cx="1060704" cy="1060704"/>
            </a:xfrm>
            <a:prstGeom prst="ellipse">
              <a:avLst/>
            </a:prstGeom>
          </p:spPr>
        </p:pic>
        <p:pic>
          <p:nvPicPr>
            <p:cNvPr id="8" name="Picture 7">
              <a:extLst>
                <a:ext uri="{FF2B5EF4-FFF2-40B4-BE49-F238E27FC236}">
                  <a16:creationId xmlns:a16="http://schemas.microsoft.com/office/drawing/2014/main" id="{A0FBB1FD-F583-BA4D-9D9A-029849ECD0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35630" y="2014269"/>
              <a:ext cx="1060704" cy="1060704"/>
            </a:xfrm>
            <a:prstGeom prst="ellipse">
              <a:avLst/>
            </a:prstGeom>
          </p:spPr>
        </p:pic>
        <p:pic>
          <p:nvPicPr>
            <p:cNvPr id="29" name="Picture 28">
              <a:extLst>
                <a:ext uri="{FF2B5EF4-FFF2-40B4-BE49-F238E27FC236}">
                  <a16:creationId xmlns:a16="http://schemas.microsoft.com/office/drawing/2014/main" id="{B537A12B-9F93-1A42-A183-7FA94B4B93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9289" y="2014269"/>
              <a:ext cx="1060704" cy="1060704"/>
            </a:xfrm>
            <a:prstGeom prst="ellipse">
              <a:avLst/>
            </a:prstGeom>
          </p:spPr>
        </p:pic>
        <p:pic>
          <p:nvPicPr>
            <p:cNvPr id="30" name="Picture 29">
              <a:extLst>
                <a:ext uri="{FF2B5EF4-FFF2-40B4-BE49-F238E27FC236}">
                  <a16:creationId xmlns:a16="http://schemas.microsoft.com/office/drawing/2014/main" id="{08C55239-D138-9C42-9B18-9B1038644B9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656608" y="2014269"/>
              <a:ext cx="1060704" cy="1060704"/>
            </a:xfrm>
            <a:prstGeom prst="ellipse">
              <a:avLst/>
            </a:prstGeom>
          </p:spPr>
        </p:pic>
      </p:grpSp>
      <p:pic>
        <p:nvPicPr>
          <p:cNvPr id="42" name="Picture 41">
            <a:extLst>
              <a:ext uri="{FF2B5EF4-FFF2-40B4-BE49-F238E27FC236}">
                <a16:creationId xmlns:a16="http://schemas.microsoft.com/office/drawing/2014/main" id="{34C5CD93-74E7-D44D-97D9-91B502360642}"/>
              </a:ext>
            </a:extLst>
          </p:cNvPr>
          <p:cNvPicPr>
            <a:picLocks noChangeAspect="1"/>
          </p:cNvPicPr>
          <p:nvPr/>
        </p:nvPicPr>
        <p:blipFill>
          <a:blip r:embed="rId9"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pic>
        <p:nvPicPr>
          <p:cNvPr id="19" name="Picture 18">
            <a:extLst>
              <a:ext uri="{FF2B5EF4-FFF2-40B4-BE49-F238E27FC236}">
                <a16:creationId xmlns:a16="http://schemas.microsoft.com/office/drawing/2014/main" id="{705BD4CF-6130-C545-8B2F-EAFC5909CE56}"/>
              </a:ext>
            </a:extLst>
          </p:cNvPr>
          <p:cNvPicPr>
            <a:picLocks noChangeAspect="1"/>
          </p:cNvPicPr>
          <p:nvPr/>
        </p:nvPicPr>
        <p:blipFill>
          <a:blip r:embed="rId10"/>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9245695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50"/>
                                        <p:tgtEl>
                                          <p:spTgt spid="2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2952"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43430" y="2380069"/>
            <a:ext cx="4524010" cy="1200329"/>
          </a:xfrm>
          <a:prstGeom prst="rect">
            <a:avLst/>
          </a:prstGeom>
        </p:spPr>
        <p:txBody>
          <a:bodyPr wrap="square">
            <a:spAutoFit/>
          </a:bodyPr>
          <a:lstStyle/>
          <a:p>
            <a:r>
              <a:rPr lang="en-US" sz="2400" dirty="0">
                <a:solidFill>
                  <a:schemeClr val="bg1"/>
                </a:solidFill>
                <a:latin typeface="Arial" charset="0"/>
                <a:ea typeface="Arial" charset="0"/>
                <a:cs typeface="Arial" charset="0"/>
              </a:rPr>
              <a:t>Apply using gentle strokes. Start from the center and glide outwards, over entire face.</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
        <p:nvSpPr>
          <p:cNvPr id="9" name="Title 1"/>
          <p:cNvSpPr>
            <a:spLocks noGrp="1"/>
          </p:cNvSpPr>
          <p:nvPr>
            <p:ph type="title"/>
          </p:nvPr>
        </p:nvSpPr>
        <p:spPr>
          <a:xfrm>
            <a:off x="6684200" y="1310026"/>
            <a:ext cx="5345240" cy="966246"/>
          </a:xfrm>
        </p:spPr>
        <p:txBody>
          <a:bodyPr>
            <a:noAutofit/>
          </a:bodyPr>
          <a:lstStyle/>
          <a:p>
            <a:r>
              <a:rPr lang="en-US" sz="8000" b="1" dirty="0">
                <a:solidFill>
                  <a:schemeClr val="bg1"/>
                </a:solidFill>
                <a:latin typeface="Arial" charset="0"/>
                <a:ea typeface="Arial" charset="0"/>
                <a:cs typeface="Arial" charset="0"/>
              </a:rPr>
              <a:t>BALANCE</a:t>
            </a:r>
          </a:p>
        </p:txBody>
      </p:sp>
      <p:sp>
        <p:nvSpPr>
          <p:cNvPr id="11" name="Title 1"/>
          <p:cNvSpPr txBox="1">
            <a:spLocks/>
          </p:cNvSpPr>
          <p:nvPr/>
        </p:nvSpPr>
        <p:spPr>
          <a:xfrm>
            <a:off x="6723110" y="566162"/>
            <a:ext cx="4792493" cy="640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charset="0"/>
                <a:ea typeface="Arial" charset="0"/>
                <a:cs typeface="Arial" charset="0"/>
              </a:rPr>
              <a:t>YOUR TURN TO</a:t>
            </a:r>
            <a:r>
              <a:rPr lang="mr-IN" sz="3600" b="1" dirty="0">
                <a:solidFill>
                  <a:schemeClr val="bg1"/>
                </a:solidFill>
                <a:latin typeface="Arial" charset="0"/>
                <a:ea typeface="Arial" charset="0"/>
                <a:cs typeface="Arial" charset="0"/>
              </a:rPr>
              <a:t>…</a:t>
            </a:r>
            <a:endParaRPr lang="en-US" sz="3600" b="1" dirty="0">
              <a:solidFill>
                <a:schemeClr val="bg1"/>
              </a:solidFill>
              <a:latin typeface="Arial" charset="0"/>
              <a:ea typeface="Arial" charset="0"/>
              <a:cs typeface="Arial" charset="0"/>
            </a:endParaRP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6092953" cy="6858000"/>
          </a:xfrm>
          <a:prstGeom prst="rect">
            <a:avLst/>
          </a:prstGeom>
        </p:spPr>
      </p:pic>
    </p:spTree>
    <p:extLst>
      <p:ext uri="{BB962C8B-B14F-4D97-AF65-F5344CB8AC3E}">
        <p14:creationId xmlns:p14="http://schemas.microsoft.com/office/powerpoint/2010/main" val="12391615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par>
                                <p:cTn id="9" presetID="22" presetClass="entr" presetSubtype="1"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9049" y="2453241"/>
            <a:ext cx="6092951"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STEP 3a</a:t>
            </a:r>
          </a:p>
        </p:txBody>
      </p:sp>
      <p:sp>
        <p:nvSpPr>
          <p:cNvPr id="13" name="TextBox 12"/>
          <p:cNvSpPr txBox="1"/>
          <p:nvPr/>
        </p:nvSpPr>
        <p:spPr>
          <a:xfrm>
            <a:off x="6099049" y="2874503"/>
            <a:ext cx="6092948"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ACTIVATE &amp;</a:t>
            </a:r>
          </a:p>
        </p:txBody>
      </p:sp>
      <p:sp>
        <p:nvSpPr>
          <p:cNvPr id="7" name="Rectangle 6"/>
          <p:cNvSpPr/>
          <p:nvPr/>
        </p:nvSpPr>
        <p:spPr>
          <a:xfrm>
            <a:off x="6099049" y="3314528"/>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NOURISH</a:t>
            </a:r>
            <a:endParaRPr lang="en-US" sz="3400" dirty="0"/>
          </a:p>
        </p:txBody>
      </p:sp>
      <p:pic>
        <p:nvPicPr>
          <p:cNvPr id="39" name="Picture 38"/>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
        <p:nvSpPr>
          <p:cNvPr id="40" name="Rectangle 39"/>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679" y="635073"/>
            <a:ext cx="3309214" cy="5632704"/>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5681" y="635073"/>
            <a:ext cx="3309214" cy="5632704"/>
          </a:xfrm>
          <a:prstGeom prst="rect">
            <a:avLst/>
          </a:prstGeom>
        </p:spPr>
      </p:pic>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25208" y="5187067"/>
            <a:ext cx="1371600" cy="305364"/>
          </a:xfrm>
          <a:prstGeom prst="rect">
            <a:avLst/>
          </a:prstGeom>
        </p:spPr>
      </p:pic>
      <p:pic>
        <p:nvPicPr>
          <p:cNvPr id="54" name="Picture 5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3933" y="5187067"/>
            <a:ext cx="1371600" cy="305364"/>
          </a:xfrm>
          <a:prstGeom prst="rect">
            <a:avLst/>
          </a:prstGeom>
          <a:ln>
            <a:solidFill>
              <a:schemeClr val="bg1"/>
            </a:solidFill>
          </a:ln>
        </p:spPr>
      </p:pic>
      <p:pic>
        <p:nvPicPr>
          <p:cNvPr id="14" name="Picture 13">
            <a:extLst>
              <a:ext uri="{FF2B5EF4-FFF2-40B4-BE49-F238E27FC236}">
                <a16:creationId xmlns:a16="http://schemas.microsoft.com/office/drawing/2014/main" id="{A3C79C08-E3A9-0847-9950-627CEA0817FF}"/>
              </a:ext>
            </a:extLst>
          </p:cNvPr>
          <p:cNvPicPr>
            <a:picLocks noChangeAspect="1"/>
          </p:cNvPicPr>
          <p:nvPr/>
        </p:nvPicPr>
        <p:blipFill>
          <a:blip r:embed="rId8"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pic>
        <p:nvPicPr>
          <p:cNvPr id="15" name="Picture 14">
            <a:extLst>
              <a:ext uri="{FF2B5EF4-FFF2-40B4-BE49-F238E27FC236}">
                <a16:creationId xmlns:a16="http://schemas.microsoft.com/office/drawing/2014/main" id="{14C9776D-791B-EA42-8BAE-6F5E572957F8}"/>
              </a:ext>
            </a:extLst>
          </p:cNvPr>
          <p:cNvPicPr>
            <a:picLocks noChangeAspect="1"/>
          </p:cNvPicPr>
          <p:nvPr/>
        </p:nvPicPr>
        <p:blipFill>
          <a:blip r:embed="rId9"/>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7445302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25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9049" y="420635"/>
            <a:ext cx="6092951" cy="523220"/>
          </a:xfrm>
          <a:prstGeom prst="rect">
            <a:avLst/>
          </a:prstGeom>
          <a:noFill/>
        </p:spPr>
        <p:txBody>
          <a:bodyPr wrap="square" rtlCol="0">
            <a:spAutoFit/>
          </a:bodyPr>
          <a:lstStyle/>
          <a:p>
            <a:pPr algn="ctr"/>
            <a:r>
              <a:rPr lang="en-US" sz="2800" dirty="0">
                <a:solidFill>
                  <a:schemeClr val="tx1">
                    <a:lumMod val="50000"/>
                    <a:lumOff val="50000"/>
                  </a:schemeClr>
                </a:solidFill>
                <a:latin typeface="Arial" charset="0"/>
                <a:ea typeface="Arial" charset="0"/>
                <a:cs typeface="Arial" charset="0"/>
              </a:rPr>
              <a:t>STEP 3a</a:t>
            </a:r>
          </a:p>
        </p:txBody>
      </p:sp>
      <p:sp>
        <p:nvSpPr>
          <p:cNvPr id="13" name="TextBox 12"/>
          <p:cNvSpPr txBox="1"/>
          <p:nvPr/>
        </p:nvSpPr>
        <p:spPr>
          <a:xfrm>
            <a:off x="6099049" y="841897"/>
            <a:ext cx="6092948" cy="615553"/>
          </a:xfrm>
          <a:prstGeom prst="rect">
            <a:avLst/>
          </a:prstGeom>
          <a:noFill/>
        </p:spPr>
        <p:txBody>
          <a:bodyPr wrap="square" rtlCol="0">
            <a:spAutoFit/>
          </a:bodyPr>
          <a:lstStyle/>
          <a:p>
            <a:pPr algn="ctr"/>
            <a:r>
              <a:rPr lang="en-US" sz="3400" b="1" dirty="0">
                <a:solidFill>
                  <a:schemeClr val="tx1">
                    <a:lumMod val="50000"/>
                    <a:lumOff val="50000"/>
                  </a:schemeClr>
                </a:solidFill>
                <a:latin typeface="Arial" charset="0"/>
                <a:ea typeface="Arial" charset="0"/>
                <a:cs typeface="Arial" charset="0"/>
              </a:rPr>
              <a:t>ACTIVATE &amp;</a:t>
            </a:r>
          </a:p>
        </p:txBody>
      </p:sp>
      <p:sp>
        <p:nvSpPr>
          <p:cNvPr id="7" name="Rectangle 6"/>
          <p:cNvSpPr/>
          <p:nvPr/>
        </p:nvSpPr>
        <p:spPr>
          <a:xfrm>
            <a:off x="6099049" y="1281922"/>
            <a:ext cx="6092948" cy="615553"/>
          </a:xfrm>
          <a:prstGeom prst="rect">
            <a:avLst/>
          </a:prstGeom>
        </p:spPr>
        <p:txBody>
          <a:bodyPr wrap="square">
            <a:spAutoFit/>
          </a:bodyPr>
          <a:lstStyle/>
          <a:p>
            <a:pPr algn="ctr"/>
            <a:r>
              <a:rPr lang="en-US" sz="3400" b="1" dirty="0">
                <a:solidFill>
                  <a:schemeClr val="tx1">
                    <a:lumMod val="50000"/>
                    <a:lumOff val="50000"/>
                  </a:schemeClr>
                </a:solidFill>
                <a:latin typeface="Arial" charset="0"/>
                <a:ea typeface="Arial" charset="0"/>
                <a:cs typeface="Arial" charset="0"/>
              </a:rPr>
              <a:t>NOURISH</a:t>
            </a:r>
            <a:endParaRPr lang="en-US" sz="3400" dirty="0"/>
          </a:p>
        </p:txBody>
      </p:sp>
      <p:sp>
        <p:nvSpPr>
          <p:cNvPr id="40" name="Rectangle 39"/>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3735A9C-1868-6B4C-BC3F-54C798A2D931}"/>
              </a:ext>
            </a:extLst>
          </p:cNvPr>
          <p:cNvSpPr/>
          <p:nvPr/>
        </p:nvSpPr>
        <p:spPr>
          <a:xfrm>
            <a:off x="7285856" y="3352634"/>
            <a:ext cx="396703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Essential oils from Avocado, Almond, Apricot, </a:t>
            </a:r>
            <a:r>
              <a:rPr lang="en-US" dirty="0" err="1">
                <a:latin typeface="Arial" panose="020B0604020202020204" pitchFamily="34" charset="0"/>
                <a:cs typeface="Arial" panose="020B0604020202020204" pitchFamily="34" charset="0"/>
              </a:rPr>
              <a:t>Tamanu</a:t>
            </a:r>
            <a:r>
              <a:rPr lang="en-US" dirty="0">
                <a:latin typeface="Arial" panose="020B0604020202020204" pitchFamily="34" charset="0"/>
                <a:cs typeface="Arial" panose="020B0604020202020204" pitchFamily="34" charset="0"/>
              </a:rPr>
              <a:t> and Jojoba</a:t>
            </a:r>
          </a:p>
        </p:txBody>
      </p:sp>
      <p:pic>
        <p:nvPicPr>
          <p:cNvPr id="20" name="Picture 19">
            <a:extLst>
              <a:ext uri="{FF2B5EF4-FFF2-40B4-BE49-F238E27FC236}">
                <a16:creationId xmlns:a16="http://schemas.microsoft.com/office/drawing/2014/main" id="{3D37227B-3A43-5847-A866-533D5F0D01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917" y="841897"/>
            <a:ext cx="3309214" cy="5632704"/>
          </a:xfrm>
          <a:prstGeom prst="rect">
            <a:avLst/>
          </a:prstGeom>
        </p:spPr>
      </p:pic>
      <p:pic>
        <p:nvPicPr>
          <p:cNvPr id="22" name="Picture 21">
            <a:extLst>
              <a:ext uri="{FF2B5EF4-FFF2-40B4-BE49-F238E27FC236}">
                <a16:creationId xmlns:a16="http://schemas.microsoft.com/office/drawing/2014/main" id="{4AE657F3-194D-7F4C-A3DD-7CC19F3C8E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8250" y="567370"/>
            <a:ext cx="2609402" cy="580940"/>
          </a:xfrm>
          <a:prstGeom prst="rect">
            <a:avLst/>
          </a:prstGeom>
        </p:spPr>
      </p:pic>
      <p:sp>
        <p:nvSpPr>
          <p:cNvPr id="23" name="Rectangle 22">
            <a:extLst>
              <a:ext uri="{FF2B5EF4-FFF2-40B4-BE49-F238E27FC236}">
                <a16:creationId xmlns:a16="http://schemas.microsoft.com/office/drawing/2014/main" id="{0A503812-570B-0F49-B945-D150D05DBF2B}"/>
              </a:ext>
            </a:extLst>
          </p:cNvPr>
          <p:cNvSpPr/>
          <p:nvPr/>
        </p:nvSpPr>
        <p:spPr>
          <a:xfrm>
            <a:off x="6663117" y="4129811"/>
            <a:ext cx="5212508"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Hyaluronic acid, a powerful moisturizing agent, works in synergy with botanical extracts</a:t>
            </a:r>
          </a:p>
        </p:txBody>
      </p:sp>
      <p:sp>
        <p:nvSpPr>
          <p:cNvPr id="24" name="Rectangle 23">
            <a:extLst>
              <a:ext uri="{FF2B5EF4-FFF2-40B4-BE49-F238E27FC236}">
                <a16:creationId xmlns:a16="http://schemas.microsoft.com/office/drawing/2014/main" id="{893078EA-27F1-C94E-BD08-AF7591416516}"/>
              </a:ext>
            </a:extLst>
          </p:cNvPr>
          <p:cNvSpPr/>
          <p:nvPr/>
        </p:nvSpPr>
        <p:spPr>
          <a:xfrm>
            <a:off x="6663117" y="4906988"/>
            <a:ext cx="5212508"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Sea Fennel extract rich in polyphenols and essential oils and brown seaweed beta glucans</a:t>
            </a:r>
          </a:p>
        </p:txBody>
      </p:sp>
      <p:sp>
        <p:nvSpPr>
          <p:cNvPr id="25" name="Rectangle 24">
            <a:extLst>
              <a:ext uri="{FF2B5EF4-FFF2-40B4-BE49-F238E27FC236}">
                <a16:creationId xmlns:a16="http://schemas.microsoft.com/office/drawing/2014/main" id="{0DBE0A88-8152-8E4F-9325-730DC0CE9E7B}"/>
              </a:ext>
            </a:extLst>
          </p:cNvPr>
          <p:cNvSpPr/>
          <p:nvPr/>
        </p:nvSpPr>
        <p:spPr>
          <a:xfrm>
            <a:off x="7285856" y="5684165"/>
            <a:ext cx="3967030"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Clinically proven for visibly more moisturized and more radiant skin</a:t>
            </a:r>
          </a:p>
        </p:txBody>
      </p:sp>
      <p:grpSp>
        <p:nvGrpSpPr>
          <p:cNvPr id="5" name="Group 4">
            <a:extLst>
              <a:ext uri="{FF2B5EF4-FFF2-40B4-BE49-F238E27FC236}">
                <a16:creationId xmlns:a16="http://schemas.microsoft.com/office/drawing/2014/main" id="{5CE99D1D-234C-8F4E-966A-2B8BBAB25F63}"/>
              </a:ext>
            </a:extLst>
          </p:cNvPr>
          <p:cNvGrpSpPr/>
          <p:nvPr/>
        </p:nvGrpSpPr>
        <p:grpSpPr>
          <a:xfrm>
            <a:off x="6729908" y="2014431"/>
            <a:ext cx="4881682" cy="1060704"/>
            <a:chOff x="6812286" y="2014431"/>
            <a:chExt cx="4881682" cy="1060704"/>
          </a:xfrm>
        </p:grpSpPr>
        <p:pic>
          <p:nvPicPr>
            <p:cNvPr id="19" name="Picture 18">
              <a:extLst>
                <a:ext uri="{FF2B5EF4-FFF2-40B4-BE49-F238E27FC236}">
                  <a16:creationId xmlns:a16="http://schemas.microsoft.com/office/drawing/2014/main" id="{062F9129-A8E3-C64C-AD2C-55824F7AD9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33264" y="2014431"/>
              <a:ext cx="1060704" cy="1060704"/>
            </a:xfrm>
            <a:prstGeom prst="ellipse">
              <a:avLst/>
            </a:prstGeom>
          </p:spPr>
        </p:pic>
        <p:pic>
          <p:nvPicPr>
            <p:cNvPr id="27" name="Picture 26">
              <a:extLst>
                <a:ext uri="{FF2B5EF4-FFF2-40B4-BE49-F238E27FC236}">
                  <a16:creationId xmlns:a16="http://schemas.microsoft.com/office/drawing/2014/main" id="{E04CCCBF-C16D-E044-8D19-CC86535049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12286" y="2014431"/>
              <a:ext cx="1060704" cy="1060704"/>
            </a:xfrm>
            <a:prstGeom prst="ellipse">
              <a:avLst/>
            </a:prstGeom>
          </p:spPr>
        </p:pic>
        <p:pic>
          <p:nvPicPr>
            <p:cNvPr id="29" name="Picture 28">
              <a:extLst>
                <a:ext uri="{FF2B5EF4-FFF2-40B4-BE49-F238E27FC236}">
                  <a16:creationId xmlns:a16="http://schemas.microsoft.com/office/drawing/2014/main" id="{893318AE-7049-0949-A245-88014B7C459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93892" y="2014431"/>
              <a:ext cx="1060704" cy="1060704"/>
            </a:xfrm>
            <a:prstGeom prst="ellipse">
              <a:avLst/>
            </a:prstGeom>
          </p:spPr>
        </p:pic>
        <p:pic>
          <p:nvPicPr>
            <p:cNvPr id="31" name="Picture 30">
              <a:extLst>
                <a:ext uri="{FF2B5EF4-FFF2-40B4-BE49-F238E27FC236}">
                  <a16:creationId xmlns:a16="http://schemas.microsoft.com/office/drawing/2014/main" id="{319CF33C-63EA-9845-97EC-ECC54092981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359604" y="2014431"/>
              <a:ext cx="1060704" cy="1060704"/>
            </a:xfrm>
            <a:prstGeom prst="ellipse">
              <a:avLst/>
            </a:prstGeom>
          </p:spPr>
        </p:pic>
      </p:grpSp>
      <p:pic>
        <p:nvPicPr>
          <p:cNvPr id="33" name="Picture 32">
            <a:extLst>
              <a:ext uri="{FF2B5EF4-FFF2-40B4-BE49-F238E27FC236}">
                <a16:creationId xmlns:a16="http://schemas.microsoft.com/office/drawing/2014/main" id="{EF92A1DF-B8E3-D946-8C0B-825BC57ADB6F}"/>
              </a:ext>
            </a:extLst>
          </p:cNvPr>
          <p:cNvPicPr>
            <a:picLocks noChangeAspect="1"/>
          </p:cNvPicPr>
          <p:nvPr/>
        </p:nvPicPr>
        <p:blipFill>
          <a:blip r:embed="rId9"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pic>
        <p:nvPicPr>
          <p:cNvPr id="21" name="Picture 20">
            <a:extLst>
              <a:ext uri="{FF2B5EF4-FFF2-40B4-BE49-F238E27FC236}">
                <a16:creationId xmlns:a16="http://schemas.microsoft.com/office/drawing/2014/main" id="{E0DEBB44-DC22-BF4B-B345-2F8C9A2CD87F}"/>
              </a:ext>
            </a:extLst>
          </p:cNvPr>
          <p:cNvPicPr>
            <a:picLocks noChangeAspect="1"/>
          </p:cNvPicPr>
          <p:nvPr/>
        </p:nvPicPr>
        <p:blipFill>
          <a:blip r:embed="rId10"/>
          <a:stretch>
            <a:fillRect/>
          </a:stretch>
        </p:blipFill>
        <p:spPr>
          <a:xfrm>
            <a:off x="436676" y="339702"/>
            <a:ext cx="237156" cy="2751008"/>
          </a:xfrm>
          <a:prstGeom prst="rect">
            <a:avLst/>
          </a:prstGeom>
        </p:spPr>
      </p:pic>
    </p:spTree>
    <p:extLst>
      <p:ext uri="{BB962C8B-B14F-4D97-AF65-F5344CB8AC3E}">
        <p14:creationId xmlns:p14="http://schemas.microsoft.com/office/powerpoint/2010/main" val="547058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
                                        <p:tgtEl>
                                          <p:spTgt spid="24"/>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E7FB9ED-F190-1946-9818-EA777C7A6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914" y="841897"/>
            <a:ext cx="3309214" cy="5632704"/>
          </a:xfrm>
          <a:prstGeom prst="rect">
            <a:avLst/>
          </a:prstGeom>
        </p:spPr>
      </p:pic>
      <p:pic>
        <p:nvPicPr>
          <p:cNvPr id="15" name="Picture 14">
            <a:extLst>
              <a:ext uri="{FF2B5EF4-FFF2-40B4-BE49-F238E27FC236}">
                <a16:creationId xmlns:a16="http://schemas.microsoft.com/office/drawing/2014/main" id="{14BF5716-E560-EB47-8D39-C3E8E3726DEC}"/>
              </a:ext>
            </a:extLst>
          </p:cNvPr>
          <p:cNvPicPr>
            <a:picLocks noChangeAspect="1"/>
          </p:cNvPicPr>
          <p:nvPr/>
        </p:nvPicPr>
        <p:blipFill>
          <a:blip r:embed="rId4"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16" name="TextBox 15">
            <a:extLst>
              <a:ext uri="{FF2B5EF4-FFF2-40B4-BE49-F238E27FC236}">
                <a16:creationId xmlns:a16="http://schemas.microsoft.com/office/drawing/2014/main" id="{5E208905-A9DE-BB4C-B2F0-652C4F9A925E}"/>
              </a:ext>
            </a:extLst>
          </p:cNvPr>
          <p:cNvSpPr txBox="1"/>
          <p:nvPr/>
        </p:nvSpPr>
        <p:spPr>
          <a:xfrm>
            <a:off x="6099049" y="420635"/>
            <a:ext cx="6092951" cy="523220"/>
          </a:xfrm>
          <a:prstGeom prst="rect">
            <a:avLst/>
          </a:prstGeom>
          <a:noFill/>
        </p:spPr>
        <p:txBody>
          <a:bodyPr wrap="square" rtlCol="0">
            <a:spAutoFit/>
          </a:bodyPr>
          <a:lstStyle/>
          <a:p>
            <a:pPr algn="ctr"/>
            <a:r>
              <a:rPr lang="en-US" sz="2800">
                <a:solidFill>
                  <a:schemeClr val="tx1">
                    <a:lumMod val="50000"/>
                    <a:lumOff val="50000"/>
                  </a:schemeClr>
                </a:solidFill>
                <a:latin typeface="Arial" charset="0"/>
                <a:ea typeface="Arial" charset="0"/>
                <a:cs typeface="Arial" charset="0"/>
              </a:rPr>
              <a:t>STEP 3a</a:t>
            </a:r>
          </a:p>
        </p:txBody>
      </p:sp>
      <p:sp>
        <p:nvSpPr>
          <p:cNvPr id="17" name="TextBox 16">
            <a:extLst>
              <a:ext uri="{FF2B5EF4-FFF2-40B4-BE49-F238E27FC236}">
                <a16:creationId xmlns:a16="http://schemas.microsoft.com/office/drawing/2014/main" id="{822346C2-7889-C640-8B8E-2CB54DB87BE1}"/>
              </a:ext>
            </a:extLst>
          </p:cNvPr>
          <p:cNvSpPr txBox="1"/>
          <p:nvPr/>
        </p:nvSpPr>
        <p:spPr>
          <a:xfrm>
            <a:off x="6099049" y="841897"/>
            <a:ext cx="6092948" cy="615553"/>
          </a:xfrm>
          <a:prstGeom prst="rect">
            <a:avLst/>
          </a:prstGeom>
          <a:noFill/>
        </p:spPr>
        <p:txBody>
          <a:bodyPr wrap="square" rtlCol="0">
            <a:spAutoFit/>
          </a:bodyPr>
          <a:lstStyle/>
          <a:p>
            <a:pPr algn="ctr"/>
            <a:r>
              <a:rPr lang="en-US" sz="3400" b="1">
                <a:solidFill>
                  <a:schemeClr val="tx1">
                    <a:lumMod val="50000"/>
                    <a:lumOff val="50000"/>
                  </a:schemeClr>
                </a:solidFill>
                <a:latin typeface="Arial" charset="0"/>
                <a:ea typeface="Arial" charset="0"/>
                <a:cs typeface="Arial" charset="0"/>
              </a:rPr>
              <a:t>ACTIVATE &amp;</a:t>
            </a:r>
          </a:p>
        </p:txBody>
      </p:sp>
      <p:sp>
        <p:nvSpPr>
          <p:cNvPr id="18" name="Rectangle 17">
            <a:extLst>
              <a:ext uri="{FF2B5EF4-FFF2-40B4-BE49-F238E27FC236}">
                <a16:creationId xmlns:a16="http://schemas.microsoft.com/office/drawing/2014/main" id="{43265F7F-6F43-B349-8B9C-F2617554D1B8}"/>
              </a:ext>
            </a:extLst>
          </p:cNvPr>
          <p:cNvSpPr/>
          <p:nvPr/>
        </p:nvSpPr>
        <p:spPr>
          <a:xfrm>
            <a:off x="6099049" y="1281922"/>
            <a:ext cx="6092948" cy="615553"/>
          </a:xfrm>
          <a:prstGeom prst="rect">
            <a:avLst/>
          </a:prstGeom>
        </p:spPr>
        <p:txBody>
          <a:bodyPr wrap="square">
            <a:spAutoFit/>
          </a:bodyPr>
          <a:lstStyle/>
          <a:p>
            <a:pPr algn="ctr"/>
            <a:r>
              <a:rPr lang="en-US" sz="3400" b="1">
                <a:solidFill>
                  <a:schemeClr val="tx1">
                    <a:lumMod val="50000"/>
                    <a:lumOff val="50000"/>
                  </a:schemeClr>
                </a:solidFill>
                <a:latin typeface="Arial" charset="0"/>
                <a:ea typeface="Arial" charset="0"/>
                <a:cs typeface="Arial" charset="0"/>
              </a:rPr>
              <a:t>NOURISH</a:t>
            </a:r>
            <a:endParaRPr lang="en-US" sz="3400"/>
          </a:p>
        </p:txBody>
      </p:sp>
      <p:sp>
        <p:nvSpPr>
          <p:cNvPr id="19" name="Rectangle 18">
            <a:extLst>
              <a:ext uri="{FF2B5EF4-FFF2-40B4-BE49-F238E27FC236}">
                <a16:creationId xmlns:a16="http://schemas.microsoft.com/office/drawing/2014/main" id="{9966A434-C704-034C-9F22-9D0F13BD3D61}"/>
              </a:ext>
            </a:extLst>
          </p:cNvPr>
          <p:cNvSpPr/>
          <p:nvPr/>
        </p:nvSpPr>
        <p:spPr>
          <a:xfrm>
            <a:off x="6593194" y="3335083"/>
            <a:ext cx="5155110" cy="369332"/>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Sea Fennel extract, rich in natural essential oils.</a:t>
            </a:r>
          </a:p>
        </p:txBody>
      </p:sp>
      <p:sp>
        <p:nvSpPr>
          <p:cNvPr id="25" name="Rectangle 24">
            <a:extLst>
              <a:ext uri="{FF2B5EF4-FFF2-40B4-BE49-F238E27FC236}">
                <a16:creationId xmlns:a16="http://schemas.microsoft.com/office/drawing/2014/main" id="{D3EC379E-520E-5746-9C11-9D58CCF8D1A1}"/>
              </a:ext>
            </a:extLst>
          </p:cNvPr>
          <p:cNvSpPr/>
          <p:nvPr/>
        </p:nvSpPr>
        <p:spPr>
          <a:xfrm>
            <a:off x="6361701" y="3849474"/>
            <a:ext cx="5618096" cy="923330"/>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Wrinkle-Fighting Complex of marine </a:t>
            </a:r>
            <a:r>
              <a:rPr lang="en-US" err="1">
                <a:latin typeface="Arial" panose="020B0604020202020204" pitchFamily="34" charset="0"/>
                <a:cs typeface="Arial" panose="020B0604020202020204" pitchFamily="34" charset="0"/>
              </a:rPr>
              <a:t>pentasaccharides</a:t>
            </a:r>
            <a:r>
              <a:rPr lang="en-US">
                <a:latin typeface="Arial" panose="020B0604020202020204" pitchFamily="34" charset="0"/>
                <a:cs typeface="Arial" panose="020B0604020202020204" pitchFamily="34" charset="0"/>
              </a:rPr>
              <a:t> (MPS) from green seaweed and galactomannan from the Tara tree</a:t>
            </a:r>
          </a:p>
        </p:txBody>
      </p:sp>
      <p:sp>
        <p:nvSpPr>
          <p:cNvPr id="26" name="Rectangle 25">
            <a:extLst>
              <a:ext uri="{FF2B5EF4-FFF2-40B4-BE49-F238E27FC236}">
                <a16:creationId xmlns:a16="http://schemas.microsoft.com/office/drawing/2014/main" id="{DE612699-6EB3-1D4C-8099-B09E66E4E74F}"/>
              </a:ext>
            </a:extLst>
          </p:cNvPr>
          <p:cNvSpPr/>
          <p:nvPr/>
        </p:nvSpPr>
        <p:spPr>
          <a:xfrm>
            <a:off x="6593194" y="4917863"/>
            <a:ext cx="5155110"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Red seaweeds alleviates any redness &amp; bring radiance to the skin.</a:t>
            </a:r>
          </a:p>
        </p:txBody>
      </p:sp>
      <p:sp>
        <p:nvSpPr>
          <p:cNvPr id="27" name="Rectangle 26">
            <a:extLst>
              <a:ext uri="{FF2B5EF4-FFF2-40B4-BE49-F238E27FC236}">
                <a16:creationId xmlns:a16="http://schemas.microsoft.com/office/drawing/2014/main" id="{27E0FF75-BC68-7344-B86A-5B229989F455}"/>
              </a:ext>
            </a:extLst>
          </p:cNvPr>
          <p:cNvSpPr/>
          <p:nvPr/>
        </p:nvSpPr>
        <p:spPr>
          <a:xfrm>
            <a:off x="6729908" y="5709253"/>
            <a:ext cx="4881682"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Clinically proven for a long-lasting soothing effect and visibly more moisturized skin.</a:t>
            </a:r>
          </a:p>
        </p:txBody>
      </p:sp>
      <p:grpSp>
        <p:nvGrpSpPr>
          <p:cNvPr id="4" name="Group 3">
            <a:extLst>
              <a:ext uri="{FF2B5EF4-FFF2-40B4-BE49-F238E27FC236}">
                <a16:creationId xmlns:a16="http://schemas.microsoft.com/office/drawing/2014/main" id="{D6C3446B-335D-364F-AFED-3FB387DF081B}"/>
              </a:ext>
            </a:extLst>
          </p:cNvPr>
          <p:cNvGrpSpPr/>
          <p:nvPr/>
        </p:nvGrpSpPr>
        <p:grpSpPr>
          <a:xfrm>
            <a:off x="7260260" y="2014269"/>
            <a:ext cx="3770526" cy="1060866"/>
            <a:chOff x="7260260" y="2014269"/>
            <a:chExt cx="3770526" cy="1060866"/>
          </a:xfrm>
        </p:grpSpPr>
        <p:pic>
          <p:nvPicPr>
            <p:cNvPr id="29" name="Picture 28">
              <a:extLst>
                <a:ext uri="{FF2B5EF4-FFF2-40B4-BE49-F238E27FC236}">
                  <a16:creationId xmlns:a16="http://schemas.microsoft.com/office/drawing/2014/main" id="{F95E9BCC-E091-2044-AE9E-3173518391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60260" y="2014431"/>
              <a:ext cx="1060704" cy="1060704"/>
            </a:xfrm>
            <a:prstGeom prst="ellipse">
              <a:avLst/>
            </a:prstGeom>
          </p:spPr>
        </p:pic>
        <p:pic>
          <p:nvPicPr>
            <p:cNvPr id="30" name="Picture 29">
              <a:extLst>
                <a:ext uri="{FF2B5EF4-FFF2-40B4-BE49-F238E27FC236}">
                  <a16:creationId xmlns:a16="http://schemas.microsoft.com/office/drawing/2014/main" id="{C996EF1E-C433-544C-9873-060F3F12C26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15171" y="2014431"/>
              <a:ext cx="1060704" cy="1060704"/>
            </a:xfrm>
            <a:prstGeom prst="ellipse">
              <a:avLst/>
            </a:prstGeom>
          </p:spPr>
        </p:pic>
        <p:pic>
          <p:nvPicPr>
            <p:cNvPr id="31" name="Picture 30">
              <a:extLst>
                <a:ext uri="{FF2B5EF4-FFF2-40B4-BE49-F238E27FC236}">
                  <a16:creationId xmlns:a16="http://schemas.microsoft.com/office/drawing/2014/main" id="{4D9CE8F1-FFA2-0D4D-9443-C1048E20B9E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970082" y="2014269"/>
              <a:ext cx="1060704" cy="1060704"/>
            </a:xfrm>
            <a:prstGeom prst="ellipse">
              <a:avLst/>
            </a:prstGeom>
          </p:spPr>
        </p:pic>
      </p:grpSp>
      <p:pic>
        <p:nvPicPr>
          <p:cNvPr id="33" name="Picture 32">
            <a:extLst>
              <a:ext uri="{FF2B5EF4-FFF2-40B4-BE49-F238E27FC236}">
                <a16:creationId xmlns:a16="http://schemas.microsoft.com/office/drawing/2014/main" id="{7CE4CC7C-60B6-D449-9396-4616D7BACCC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88250" y="564289"/>
            <a:ext cx="2602602" cy="579426"/>
          </a:xfrm>
          <a:prstGeom prst="rect">
            <a:avLst/>
          </a:prstGeom>
          <a:ln>
            <a:solidFill>
              <a:schemeClr val="bg1"/>
            </a:solidFill>
          </a:ln>
        </p:spPr>
      </p:pic>
      <p:pic>
        <p:nvPicPr>
          <p:cNvPr id="20" name="Picture 19">
            <a:extLst>
              <a:ext uri="{FF2B5EF4-FFF2-40B4-BE49-F238E27FC236}">
                <a16:creationId xmlns:a16="http://schemas.microsoft.com/office/drawing/2014/main" id="{1D2C1BA7-B1B6-9C42-84F6-AE6E9ECAE139}"/>
              </a:ext>
            </a:extLst>
          </p:cNvPr>
          <p:cNvPicPr>
            <a:picLocks noChangeAspect="1"/>
          </p:cNvPicPr>
          <p:nvPr/>
        </p:nvPicPr>
        <p:blipFill>
          <a:blip r:embed="rId9"/>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3837932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50"/>
                                        <p:tgtEl>
                                          <p:spTgt spid="25"/>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2952"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43430" y="2380069"/>
            <a:ext cx="4524010" cy="1200329"/>
          </a:xfrm>
          <a:prstGeom prst="rect">
            <a:avLst/>
          </a:prstGeom>
        </p:spPr>
        <p:txBody>
          <a:bodyPr wrap="square">
            <a:spAutoFit/>
          </a:bodyPr>
          <a:lstStyle/>
          <a:p>
            <a:r>
              <a:rPr lang="en-US" sz="2400">
                <a:solidFill>
                  <a:schemeClr val="bg1"/>
                </a:solidFill>
                <a:latin typeface="Arial" charset="0"/>
                <a:ea typeface="Arial" charset="0"/>
                <a:cs typeface="Arial" charset="0"/>
              </a:rPr>
              <a:t>Gently apply using fingertips, first patting it on all over and then smoothing it out evenly.</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
        <p:nvSpPr>
          <p:cNvPr id="9" name="Title 1"/>
          <p:cNvSpPr>
            <a:spLocks noGrp="1"/>
          </p:cNvSpPr>
          <p:nvPr>
            <p:ph type="title"/>
          </p:nvPr>
        </p:nvSpPr>
        <p:spPr>
          <a:xfrm>
            <a:off x="6684200" y="1310026"/>
            <a:ext cx="5345240" cy="966246"/>
          </a:xfrm>
        </p:spPr>
        <p:txBody>
          <a:bodyPr>
            <a:noAutofit/>
          </a:bodyPr>
          <a:lstStyle/>
          <a:p>
            <a:r>
              <a:rPr lang="en-US" sz="8000" b="1">
                <a:solidFill>
                  <a:schemeClr val="bg1"/>
                </a:solidFill>
                <a:latin typeface="Arial" charset="0"/>
                <a:ea typeface="Arial" charset="0"/>
                <a:cs typeface="Arial" charset="0"/>
              </a:rPr>
              <a:t>ACTIVATE</a:t>
            </a:r>
          </a:p>
        </p:txBody>
      </p:sp>
      <p:sp>
        <p:nvSpPr>
          <p:cNvPr id="11" name="Title 1"/>
          <p:cNvSpPr txBox="1">
            <a:spLocks/>
          </p:cNvSpPr>
          <p:nvPr/>
        </p:nvSpPr>
        <p:spPr>
          <a:xfrm>
            <a:off x="6723110" y="566162"/>
            <a:ext cx="4792493" cy="640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charset="0"/>
                <a:ea typeface="Arial" charset="0"/>
                <a:cs typeface="Arial" charset="0"/>
              </a:rPr>
              <a:t>YOUR TURN TO</a:t>
            </a:r>
            <a:r>
              <a:rPr lang="mr-IN" sz="3600" b="1">
                <a:solidFill>
                  <a:schemeClr val="bg1"/>
                </a:solidFill>
                <a:latin typeface="Arial" charset="0"/>
                <a:ea typeface="Arial" charset="0"/>
                <a:cs typeface="Arial" charset="0"/>
              </a:rPr>
              <a:t>…</a:t>
            </a:r>
            <a:endParaRPr lang="en-US" sz="3600" b="1">
              <a:solidFill>
                <a:schemeClr val="bg1"/>
              </a:solidFill>
              <a:latin typeface="Arial" charset="0"/>
              <a:ea typeface="Arial" charset="0"/>
              <a:cs typeface="Arial" charset="0"/>
            </a:endParaRP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6092953" cy="6858000"/>
          </a:xfrm>
          <a:prstGeom prst="rect">
            <a:avLst/>
          </a:prstGeom>
        </p:spPr>
      </p:pic>
    </p:spTree>
    <p:extLst>
      <p:ext uri="{BB962C8B-B14F-4D97-AF65-F5344CB8AC3E}">
        <p14:creationId xmlns:p14="http://schemas.microsoft.com/office/powerpoint/2010/main" val="14938742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par>
                                <p:cTn id="9" presetID="22" presetClass="entr" presetSubtype="1"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5054" y="995880"/>
            <a:ext cx="6169980" cy="1045986"/>
          </a:xfrm>
        </p:spPr>
        <p:txBody>
          <a:bodyPr>
            <a:noAutofit/>
          </a:bodyPr>
          <a:lstStyle/>
          <a:p>
            <a:pPr marL="0" lvl="0" indent="0">
              <a:buNone/>
            </a:pPr>
            <a:r>
              <a:rPr lang="en-US" sz="3600" dirty="0">
                <a:latin typeface="Arial" charset="0"/>
                <a:ea typeface="Arial" charset="0"/>
                <a:cs typeface="Arial" charset="0"/>
              </a:rPr>
              <a:t>The science of healthy aging: </a:t>
            </a:r>
            <a:r>
              <a:rPr lang="en-US" sz="3600" b="1" dirty="0">
                <a:latin typeface="Arial" charset="0"/>
                <a:ea typeface="Arial" charset="0"/>
                <a:cs typeface="Arial" charset="0"/>
              </a:rPr>
              <a:t>FACT or FICTION</a:t>
            </a:r>
          </a:p>
        </p:txBody>
      </p:sp>
      <p:sp>
        <p:nvSpPr>
          <p:cNvPr id="5" name="Rectangle 4"/>
          <p:cNvSpPr/>
          <p:nvPr/>
        </p:nvSpPr>
        <p:spPr>
          <a:xfrm>
            <a:off x="4885054" y="2377868"/>
            <a:ext cx="6096000" cy="1754326"/>
          </a:xfrm>
          <a:prstGeom prst="rect">
            <a:avLst/>
          </a:prstGeom>
        </p:spPr>
        <p:txBody>
          <a:bodyPr>
            <a:spAutoFit/>
          </a:bodyPr>
          <a:lstStyle/>
          <a:p>
            <a:pPr lvl="0"/>
            <a:r>
              <a:rPr lang="en-US" sz="3600" dirty="0">
                <a:latin typeface="Arial" charset="0"/>
                <a:ea typeface="Arial" charset="0"/>
                <a:cs typeface="Arial" charset="0"/>
              </a:rPr>
              <a:t>How to address the underlying causes of skin aging and damage </a:t>
            </a:r>
          </a:p>
        </p:txBody>
      </p:sp>
      <p:sp>
        <p:nvSpPr>
          <p:cNvPr id="6" name="Rectangle 5"/>
          <p:cNvSpPr/>
          <p:nvPr/>
        </p:nvSpPr>
        <p:spPr>
          <a:xfrm>
            <a:off x="4885054" y="4468196"/>
            <a:ext cx="4953739" cy="1200329"/>
          </a:xfrm>
          <a:prstGeom prst="rect">
            <a:avLst/>
          </a:prstGeom>
        </p:spPr>
        <p:txBody>
          <a:bodyPr wrap="square">
            <a:spAutoFit/>
          </a:bodyPr>
          <a:lstStyle/>
          <a:p>
            <a:pPr lvl="0"/>
            <a:r>
              <a:rPr lang="en-US" sz="3600" dirty="0">
                <a:latin typeface="Arial" charset="0"/>
                <a:ea typeface="Arial" charset="0"/>
                <a:cs typeface="Arial" charset="0"/>
              </a:rPr>
              <a:t>How to build your skincare routine</a:t>
            </a:r>
          </a:p>
        </p:txBody>
      </p:sp>
      <p:sp>
        <p:nvSpPr>
          <p:cNvPr id="7" name="Rectangle 6"/>
          <p:cNvSpPr/>
          <p:nvPr/>
        </p:nvSpPr>
        <p:spPr>
          <a:xfrm>
            <a:off x="0" y="1"/>
            <a:ext cx="3958126" cy="685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9" name="Content Placeholder 2"/>
          <p:cNvSpPr txBox="1">
            <a:spLocks/>
          </p:cNvSpPr>
          <p:nvPr/>
        </p:nvSpPr>
        <p:spPr>
          <a:xfrm>
            <a:off x="4435874" y="995880"/>
            <a:ext cx="577516" cy="10459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600" b="1" dirty="0">
                <a:latin typeface="Arial" charset="0"/>
                <a:ea typeface="Arial" charset="0"/>
                <a:cs typeface="Arial" charset="0"/>
              </a:rPr>
              <a:t>1</a:t>
            </a:r>
          </a:p>
        </p:txBody>
      </p:sp>
      <p:sp>
        <p:nvSpPr>
          <p:cNvPr id="10" name="Rectangle 9"/>
          <p:cNvSpPr/>
          <p:nvPr/>
        </p:nvSpPr>
        <p:spPr>
          <a:xfrm>
            <a:off x="4435874" y="2377868"/>
            <a:ext cx="577516" cy="646331"/>
          </a:xfrm>
          <a:prstGeom prst="rect">
            <a:avLst/>
          </a:prstGeom>
        </p:spPr>
        <p:txBody>
          <a:bodyPr wrap="square">
            <a:spAutoFit/>
          </a:bodyPr>
          <a:lstStyle/>
          <a:p>
            <a:pPr lvl="0"/>
            <a:r>
              <a:rPr lang="en-US" sz="3600" b="1" dirty="0">
                <a:latin typeface="Arial" charset="0"/>
                <a:ea typeface="Arial" charset="0"/>
                <a:cs typeface="Arial" charset="0"/>
              </a:rPr>
              <a:t>2</a:t>
            </a:r>
          </a:p>
        </p:txBody>
      </p:sp>
      <p:sp>
        <p:nvSpPr>
          <p:cNvPr id="11" name="Rectangle 10"/>
          <p:cNvSpPr/>
          <p:nvPr/>
        </p:nvSpPr>
        <p:spPr>
          <a:xfrm>
            <a:off x="4435875" y="4468196"/>
            <a:ext cx="577516" cy="646331"/>
          </a:xfrm>
          <a:prstGeom prst="rect">
            <a:avLst/>
          </a:prstGeom>
        </p:spPr>
        <p:txBody>
          <a:bodyPr wrap="square">
            <a:spAutoFit/>
          </a:bodyPr>
          <a:lstStyle/>
          <a:p>
            <a:pPr lvl="0"/>
            <a:r>
              <a:rPr lang="en-US" sz="3600" b="1" dirty="0">
                <a:latin typeface="Arial" charset="0"/>
                <a:ea typeface="Arial" charset="0"/>
                <a:cs typeface="Arial" charset="0"/>
              </a:rPr>
              <a:t>3</a:t>
            </a:r>
          </a:p>
        </p:txBody>
      </p:sp>
    </p:spTree>
    <p:extLst>
      <p:ext uri="{BB962C8B-B14F-4D97-AF65-F5344CB8AC3E}">
        <p14:creationId xmlns:p14="http://schemas.microsoft.com/office/powerpoint/2010/main" val="2014176348"/>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50"/>
                                        <p:tgtEl>
                                          <p:spTgt spid="3">
                                            <p:txEl>
                                              <p:pRg st="0" end="0"/>
                                            </p:txEl>
                                          </p:spTgt>
                                        </p:tgtEl>
                                      </p:cBhvr>
                                    </p:animEffect>
                                  </p:childTnLst>
                                </p:cTn>
                              </p:par>
                            </p:childTnLst>
                          </p:cTn>
                        </p:par>
                        <p:par>
                          <p:cTn id="12" fill="hold">
                            <p:stCondLst>
                              <p:cond delay="1925"/>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Effect transition="in" filter="wipe(left)">
                                      <p:cBhvr>
                                        <p:cTn id="15" dur="250"/>
                                        <p:tgtEl>
                                          <p:spTgt spid="10"/>
                                        </p:tgtEl>
                                      </p:cBhvr>
                                    </p:animEffect>
                                  </p:childTnLst>
                                </p:cTn>
                              </p:par>
                            </p:childTnLst>
                          </p:cTn>
                        </p:par>
                        <p:par>
                          <p:cTn id="16" fill="hold">
                            <p:stCondLst>
                              <p:cond delay="2175"/>
                            </p:stCondLst>
                            <p:childTnLst>
                              <p:par>
                                <p:cTn id="17" presetID="22" presetClass="entr" presetSubtype="8"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Effect transition="in" filter="wipe(left)">
                                      <p:cBhvr>
                                        <p:cTn id="19" dur="250"/>
                                        <p:tgtEl>
                                          <p:spTgt spid="5"/>
                                        </p:tgtEl>
                                      </p:cBhvr>
                                    </p:animEffect>
                                  </p:childTnLst>
                                </p:cTn>
                              </p:par>
                            </p:childTnLst>
                          </p:cTn>
                        </p:par>
                        <p:par>
                          <p:cTn id="20" fill="hold">
                            <p:stCondLst>
                              <p:cond delay="3675"/>
                            </p:stCondLst>
                            <p:childTnLst>
                              <p:par>
                                <p:cTn id="21" presetID="22" presetClass="entr" presetSubtype="8"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Effect transition="in" filter="wipe(left)">
                                      <p:cBhvr>
                                        <p:cTn id="23" dur="250"/>
                                        <p:tgtEl>
                                          <p:spTgt spid="11"/>
                                        </p:tgtEl>
                                      </p:cBhvr>
                                    </p:animEffect>
                                  </p:childTnLst>
                                </p:cTn>
                              </p:par>
                            </p:childTnLst>
                          </p:cTn>
                        </p:par>
                        <p:par>
                          <p:cTn id="24" fill="hold">
                            <p:stCondLst>
                              <p:cond delay="3925"/>
                            </p:stCondLst>
                            <p:childTnLst>
                              <p:par>
                                <p:cTn id="25" presetID="22" presetClass="entr" presetSubtype="8"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wipe(left)">
                                      <p:cBhvr>
                                        <p:cTn id="2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9" grpId="0" build="p"/>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3164" y="1124117"/>
            <a:ext cx="2865256" cy="4877031"/>
          </a:xfrm>
          <a:prstGeom prst="rect">
            <a:avLst/>
          </a:prstGeom>
        </p:spPr>
      </p:pic>
      <p:sp>
        <p:nvSpPr>
          <p:cNvPr id="26" name="TextBox 25"/>
          <p:cNvSpPr txBox="1"/>
          <p:nvPr/>
        </p:nvSpPr>
        <p:spPr>
          <a:xfrm>
            <a:off x="6099049" y="2454065"/>
            <a:ext cx="6092951" cy="523220"/>
          </a:xfrm>
          <a:prstGeom prst="rect">
            <a:avLst/>
          </a:prstGeom>
          <a:noFill/>
        </p:spPr>
        <p:txBody>
          <a:bodyPr wrap="square" rtlCol="0">
            <a:spAutoFit/>
          </a:bodyPr>
          <a:lstStyle/>
          <a:p>
            <a:pPr algn="ctr"/>
            <a:r>
              <a:rPr lang="en-US" sz="2800">
                <a:solidFill>
                  <a:schemeClr val="tx1">
                    <a:lumMod val="50000"/>
                    <a:lumOff val="50000"/>
                  </a:schemeClr>
                </a:solidFill>
                <a:latin typeface="Arial" charset="0"/>
                <a:ea typeface="Arial" charset="0"/>
                <a:cs typeface="Arial" charset="0"/>
              </a:rPr>
              <a:t>STEP 3b</a:t>
            </a:r>
          </a:p>
        </p:txBody>
      </p:sp>
      <p:sp>
        <p:nvSpPr>
          <p:cNvPr id="27" name="TextBox 26"/>
          <p:cNvSpPr txBox="1"/>
          <p:nvPr/>
        </p:nvSpPr>
        <p:spPr>
          <a:xfrm>
            <a:off x="6099049" y="2875327"/>
            <a:ext cx="6092948" cy="615553"/>
          </a:xfrm>
          <a:prstGeom prst="rect">
            <a:avLst/>
          </a:prstGeom>
          <a:noFill/>
        </p:spPr>
        <p:txBody>
          <a:bodyPr wrap="square" rtlCol="0">
            <a:spAutoFit/>
          </a:bodyPr>
          <a:lstStyle/>
          <a:p>
            <a:pPr algn="ctr"/>
            <a:r>
              <a:rPr lang="en-US" sz="3400" b="1">
                <a:solidFill>
                  <a:schemeClr val="tx1">
                    <a:lumMod val="50000"/>
                    <a:lumOff val="50000"/>
                  </a:schemeClr>
                </a:solidFill>
                <a:latin typeface="Arial" charset="0"/>
                <a:ea typeface="Arial" charset="0"/>
                <a:cs typeface="Arial" charset="0"/>
              </a:rPr>
              <a:t>ACTIVATE &amp;</a:t>
            </a:r>
          </a:p>
        </p:txBody>
      </p:sp>
      <p:sp>
        <p:nvSpPr>
          <p:cNvPr id="28" name="Rectangle 27"/>
          <p:cNvSpPr/>
          <p:nvPr/>
        </p:nvSpPr>
        <p:spPr>
          <a:xfrm>
            <a:off x="6099049" y="3315352"/>
            <a:ext cx="6092948" cy="615553"/>
          </a:xfrm>
          <a:prstGeom prst="rect">
            <a:avLst/>
          </a:prstGeom>
        </p:spPr>
        <p:txBody>
          <a:bodyPr wrap="square">
            <a:spAutoFit/>
          </a:bodyPr>
          <a:lstStyle/>
          <a:p>
            <a:pPr algn="ctr"/>
            <a:r>
              <a:rPr lang="en-US" sz="3400" b="1">
                <a:solidFill>
                  <a:schemeClr val="tx1">
                    <a:lumMod val="50000"/>
                    <a:lumOff val="50000"/>
                  </a:schemeClr>
                </a:solidFill>
                <a:latin typeface="Arial" charset="0"/>
                <a:ea typeface="Arial" charset="0"/>
                <a:cs typeface="Arial" charset="0"/>
              </a:rPr>
              <a:t>NOURISH</a:t>
            </a:r>
            <a:endParaRPr lang="en-US" sz="3400"/>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807" y="1130965"/>
            <a:ext cx="2857209" cy="4863334"/>
          </a:xfrm>
          <a:prstGeom prst="rect">
            <a:avLst/>
          </a:prstGeom>
        </p:spPr>
      </p:pic>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6772" y="5705082"/>
            <a:ext cx="1371600" cy="305364"/>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7947" y="5705082"/>
            <a:ext cx="1371600" cy="305364"/>
          </a:xfrm>
          <a:prstGeom prst="rect">
            <a:avLst/>
          </a:prstGeom>
          <a:ln>
            <a:solidFill>
              <a:schemeClr val="bg1"/>
            </a:solidFill>
          </a:ln>
        </p:spPr>
      </p:pic>
      <p:pic>
        <p:nvPicPr>
          <p:cNvPr id="52" name="Picture 51"/>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pic>
        <p:nvPicPr>
          <p:cNvPr id="13" name="Picture 12">
            <a:extLst>
              <a:ext uri="{FF2B5EF4-FFF2-40B4-BE49-F238E27FC236}">
                <a16:creationId xmlns:a16="http://schemas.microsoft.com/office/drawing/2014/main" id="{8B32FF7D-7F2D-0B44-9132-ED5CFF0065D0}"/>
              </a:ext>
            </a:extLst>
          </p:cNvPr>
          <p:cNvPicPr>
            <a:picLocks noChangeAspect="1"/>
          </p:cNvPicPr>
          <p:nvPr/>
        </p:nvPicPr>
        <p:blipFill>
          <a:blip r:embed="rId8"/>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8830554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5358" y="1130965"/>
            <a:ext cx="2857209" cy="4863334"/>
          </a:xfrm>
          <a:prstGeom prst="rect">
            <a:avLst/>
          </a:prstGeom>
        </p:spPr>
      </p:pic>
      <p:sp>
        <p:nvSpPr>
          <p:cNvPr id="14" name="Rectangle 13">
            <a:extLst>
              <a:ext uri="{FF2B5EF4-FFF2-40B4-BE49-F238E27FC236}">
                <a16:creationId xmlns:a16="http://schemas.microsoft.com/office/drawing/2014/main" id="{BC56F202-48C9-2E42-B5CC-1E7A5B4CBC87}"/>
              </a:ext>
            </a:extLst>
          </p:cNvPr>
          <p:cNvSpPr/>
          <p:nvPr/>
        </p:nvSpPr>
        <p:spPr>
          <a:xfrm>
            <a:off x="6750396" y="3343767"/>
            <a:ext cx="5037950"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Marine botanicals from brown, green and red seaweed assist Active Cell Renewal processes</a:t>
            </a:r>
          </a:p>
        </p:txBody>
      </p:sp>
      <p:pic>
        <p:nvPicPr>
          <p:cNvPr id="15" name="Picture 14">
            <a:extLst>
              <a:ext uri="{FF2B5EF4-FFF2-40B4-BE49-F238E27FC236}">
                <a16:creationId xmlns:a16="http://schemas.microsoft.com/office/drawing/2014/main" id="{1612632E-0641-7D4F-BB40-CE913DA4C8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8250" y="567370"/>
            <a:ext cx="2609402" cy="580940"/>
          </a:xfrm>
          <a:prstGeom prst="rect">
            <a:avLst/>
          </a:prstGeom>
        </p:spPr>
      </p:pic>
      <p:pic>
        <p:nvPicPr>
          <p:cNvPr id="17" name="Picture 16">
            <a:extLst>
              <a:ext uri="{FF2B5EF4-FFF2-40B4-BE49-F238E27FC236}">
                <a16:creationId xmlns:a16="http://schemas.microsoft.com/office/drawing/2014/main" id="{F90ED9B4-A19B-2145-BB6C-39B5B4DB89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50396" y="2014431"/>
            <a:ext cx="1060704" cy="1060704"/>
          </a:xfrm>
          <a:prstGeom prst="ellipse">
            <a:avLst/>
          </a:prstGeom>
        </p:spPr>
      </p:pic>
      <p:pic>
        <p:nvPicPr>
          <p:cNvPr id="21" name="Picture 20">
            <a:extLst>
              <a:ext uri="{FF2B5EF4-FFF2-40B4-BE49-F238E27FC236}">
                <a16:creationId xmlns:a16="http://schemas.microsoft.com/office/drawing/2014/main" id="{21107F46-6AD7-D547-909D-9A45870D4181}"/>
              </a:ext>
            </a:extLst>
          </p:cNvPr>
          <p:cNvPicPr>
            <a:picLocks noChangeAspect="1"/>
          </p:cNvPicPr>
          <p:nvPr/>
        </p:nvPicPr>
        <p:blipFill>
          <a:blip r:embed="rId6"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25" name="TextBox 24">
            <a:extLst>
              <a:ext uri="{FF2B5EF4-FFF2-40B4-BE49-F238E27FC236}">
                <a16:creationId xmlns:a16="http://schemas.microsoft.com/office/drawing/2014/main" id="{AEB0F9FB-71A5-EA43-87D6-B0DC0775E9DF}"/>
              </a:ext>
            </a:extLst>
          </p:cNvPr>
          <p:cNvSpPr txBox="1"/>
          <p:nvPr/>
        </p:nvSpPr>
        <p:spPr>
          <a:xfrm>
            <a:off x="6099049" y="420635"/>
            <a:ext cx="6092951" cy="523220"/>
          </a:xfrm>
          <a:prstGeom prst="rect">
            <a:avLst/>
          </a:prstGeom>
          <a:noFill/>
        </p:spPr>
        <p:txBody>
          <a:bodyPr wrap="square" rtlCol="0">
            <a:spAutoFit/>
          </a:bodyPr>
          <a:lstStyle/>
          <a:p>
            <a:pPr algn="ctr"/>
            <a:r>
              <a:rPr lang="en-US" sz="2800">
                <a:solidFill>
                  <a:schemeClr val="tx1">
                    <a:lumMod val="50000"/>
                    <a:lumOff val="50000"/>
                  </a:schemeClr>
                </a:solidFill>
                <a:latin typeface="Arial" charset="0"/>
                <a:ea typeface="Arial" charset="0"/>
                <a:cs typeface="Arial" charset="0"/>
              </a:rPr>
              <a:t>STEP 3b</a:t>
            </a:r>
          </a:p>
        </p:txBody>
      </p:sp>
      <p:sp>
        <p:nvSpPr>
          <p:cNvPr id="29" name="TextBox 28">
            <a:extLst>
              <a:ext uri="{FF2B5EF4-FFF2-40B4-BE49-F238E27FC236}">
                <a16:creationId xmlns:a16="http://schemas.microsoft.com/office/drawing/2014/main" id="{1F60E55C-E47A-9847-8BCA-087C2BD12F13}"/>
              </a:ext>
            </a:extLst>
          </p:cNvPr>
          <p:cNvSpPr txBox="1"/>
          <p:nvPr/>
        </p:nvSpPr>
        <p:spPr>
          <a:xfrm>
            <a:off x="6099049" y="841897"/>
            <a:ext cx="6092948" cy="615553"/>
          </a:xfrm>
          <a:prstGeom prst="rect">
            <a:avLst/>
          </a:prstGeom>
          <a:noFill/>
        </p:spPr>
        <p:txBody>
          <a:bodyPr wrap="square" rtlCol="0">
            <a:spAutoFit/>
          </a:bodyPr>
          <a:lstStyle/>
          <a:p>
            <a:pPr algn="ctr"/>
            <a:r>
              <a:rPr lang="en-US" sz="3400" b="1">
                <a:solidFill>
                  <a:schemeClr val="tx1">
                    <a:lumMod val="50000"/>
                    <a:lumOff val="50000"/>
                  </a:schemeClr>
                </a:solidFill>
                <a:latin typeface="Arial" charset="0"/>
                <a:ea typeface="Arial" charset="0"/>
                <a:cs typeface="Arial" charset="0"/>
              </a:rPr>
              <a:t>ACTIVATE &amp;</a:t>
            </a:r>
          </a:p>
        </p:txBody>
      </p:sp>
      <p:sp>
        <p:nvSpPr>
          <p:cNvPr id="30" name="Rectangle 29">
            <a:extLst>
              <a:ext uri="{FF2B5EF4-FFF2-40B4-BE49-F238E27FC236}">
                <a16:creationId xmlns:a16="http://schemas.microsoft.com/office/drawing/2014/main" id="{2A4BB04F-8B62-2345-9CE9-1FC65972D64D}"/>
              </a:ext>
            </a:extLst>
          </p:cNvPr>
          <p:cNvSpPr/>
          <p:nvPr/>
        </p:nvSpPr>
        <p:spPr>
          <a:xfrm>
            <a:off x="6099049" y="1281922"/>
            <a:ext cx="6092948" cy="615553"/>
          </a:xfrm>
          <a:prstGeom prst="rect">
            <a:avLst/>
          </a:prstGeom>
        </p:spPr>
        <p:txBody>
          <a:bodyPr wrap="square">
            <a:spAutoFit/>
          </a:bodyPr>
          <a:lstStyle/>
          <a:p>
            <a:pPr algn="ctr"/>
            <a:r>
              <a:rPr lang="en-US" sz="3400" b="1">
                <a:solidFill>
                  <a:schemeClr val="tx1">
                    <a:lumMod val="50000"/>
                    <a:lumOff val="50000"/>
                  </a:schemeClr>
                </a:solidFill>
                <a:latin typeface="Arial" charset="0"/>
                <a:ea typeface="Arial" charset="0"/>
                <a:cs typeface="Arial" charset="0"/>
              </a:rPr>
              <a:t>NOURISH</a:t>
            </a:r>
            <a:endParaRPr lang="en-US" sz="3400"/>
          </a:p>
        </p:txBody>
      </p:sp>
      <p:sp>
        <p:nvSpPr>
          <p:cNvPr id="31" name="Rectangle 30">
            <a:extLst>
              <a:ext uri="{FF2B5EF4-FFF2-40B4-BE49-F238E27FC236}">
                <a16:creationId xmlns:a16="http://schemas.microsoft.com/office/drawing/2014/main" id="{84420675-FFEF-124C-9E90-8B63F4E89DB8}"/>
              </a:ext>
            </a:extLst>
          </p:cNvPr>
          <p:cNvSpPr/>
          <p:nvPr/>
        </p:nvSpPr>
        <p:spPr>
          <a:xfrm>
            <a:off x="7005769" y="4119556"/>
            <a:ext cx="4527204" cy="923330"/>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Contains the Wrinkle-Fighting Complex made from from green seaweed and the Tara tree, native to the Andes</a:t>
            </a:r>
          </a:p>
        </p:txBody>
      </p:sp>
      <p:sp>
        <p:nvSpPr>
          <p:cNvPr id="32" name="Rectangle 31">
            <a:extLst>
              <a:ext uri="{FF2B5EF4-FFF2-40B4-BE49-F238E27FC236}">
                <a16:creationId xmlns:a16="http://schemas.microsoft.com/office/drawing/2014/main" id="{4BB7F847-2697-854F-B4D6-D9B8BFE1DF31}"/>
              </a:ext>
            </a:extLst>
          </p:cNvPr>
          <p:cNvSpPr/>
          <p:nvPr/>
        </p:nvSpPr>
        <p:spPr>
          <a:xfrm>
            <a:off x="6544450" y="5172344"/>
            <a:ext cx="5449842" cy="369332"/>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Essential oils from Cranberry and Sunflower seeds</a:t>
            </a:r>
          </a:p>
        </p:txBody>
      </p:sp>
      <p:sp>
        <p:nvSpPr>
          <p:cNvPr id="33" name="Rectangle 32">
            <a:extLst>
              <a:ext uri="{FF2B5EF4-FFF2-40B4-BE49-F238E27FC236}">
                <a16:creationId xmlns:a16="http://schemas.microsoft.com/office/drawing/2014/main" id="{EEE1892D-CD42-664E-A756-F7295885C2AB}"/>
              </a:ext>
            </a:extLst>
          </p:cNvPr>
          <p:cNvSpPr/>
          <p:nvPr/>
        </p:nvSpPr>
        <p:spPr>
          <a:xfrm>
            <a:off x="6544450" y="5671133"/>
            <a:ext cx="5449842"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Clinically proven to provide a long-lasting 24-hour moisturizing effect</a:t>
            </a:r>
          </a:p>
        </p:txBody>
      </p:sp>
      <p:pic>
        <p:nvPicPr>
          <p:cNvPr id="35" name="Picture 34">
            <a:extLst>
              <a:ext uri="{FF2B5EF4-FFF2-40B4-BE49-F238E27FC236}">
                <a16:creationId xmlns:a16="http://schemas.microsoft.com/office/drawing/2014/main" id="{D2DA5553-79B6-4F42-B5F9-6DA05E1C5D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81200" y="2014431"/>
            <a:ext cx="1060704" cy="1060704"/>
          </a:xfrm>
          <a:prstGeom prst="ellipse">
            <a:avLst/>
          </a:prstGeom>
        </p:spPr>
      </p:pic>
      <p:pic>
        <p:nvPicPr>
          <p:cNvPr id="37" name="Picture 36">
            <a:extLst>
              <a:ext uri="{FF2B5EF4-FFF2-40B4-BE49-F238E27FC236}">
                <a16:creationId xmlns:a16="http://schemas.microsoft.com/office/drawing/2014/main" id="{EFB7A16C-075B-AC49-B25E-DB3B113BFF0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11514" y="2014431"/>
            <a:ext cx="1060704" cy="1060704"/>
          </a:xfrm>
          <a:prstGeom prst="ellipse">
            <a:avLst/>
          </a:prstGeom>
        </p:spPr>
      </p:pic>
      <p:pic>
        <p:nvPicPr>
          <p:cNvPr id="39" name="Picture 38">
            <a:extLst>
              <a:ext uri="{FF2B5EF4-FFF2-40B4-BE49-F238E27FC236}">
                <a16:creationId xmlns:a16="http://schemas.microsoft.com/office/drawing/2014/main" id="{8CE754A4-D866-A44F-A209-021C8B021D4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550886" y="2010248"/>
            <a:ext cx="1060704" cy="1060704"/>
          </a:xfrm>
          <a:prstGeom prst="ellipse">
            <a:avLst/>
          </a:prstGeom>
        </p:spPr>
      </p:pic>
      <p:pic>
        <p:nvPicPr>
          <p:cNvPr id="18" name="Picture 17">
            <a:extLst>
              <a:ext uri="{FF2B5EF4-FFF2-40B4-BE49-F238E27FC236}">
                <a16:creationId xmlns:a16="http://schemas.microsoft.com/office/drawing/2014/main" id="{194F90F7-267B-1F4D-B668-AE7F9371C7AA}"/>
              </a:ext>
            </a:extLst>
          </p:cNvPr>
          <p:cNvPicPr>
            <a:picLocks noChangeAspect="1"/>
          </p:cNvPicPr>
          <p:nvPr/>
        </p:nvPicPr>
        <p:blipFill>
          <a:blip r:embed="rId10"/>
          <a:stretch>
            <a:fillRect/>
          </a:stretch>
        </p:blipFill>
        <p:spPr>
          <a:xfrm>
            <a:off x="436676" y="339702"/>
            <a:ext cx="237156" cy="2751008"/>
          </a:xfrm>
          <a:prstGeom prst="rect">
            <a:avLst/>
          </a:prstGeom>
        </p:spPr>
      </p:pic>
    </p:spTree>
    <p:extLst>
      <p:ext uri="{BB962C8B-B14F-4D97-AF65-F5344CB8AC3E}">
        <p14:creationId xmlns:p14="http://schemas.microsoft.com/office/powerpoint/2010/main" val="9656896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50"/>
                                        <p:tgtEl>
                                          <p:spTgt spid="3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5358" y="1130965"/>
            <a:ext cx="2857209" cy="4863334"/>
          </a:xfrm>
          <a:prstGeom prst="rect">
            <a:avLst/>
          </a:prstGeom>
        </p:spPr>
      </p:pic>
      <p:sp>
        <p:nvSpPr>
          <p:cNvPr id="8" name="TextBox 7"/>
          <p:cNvSpPr txBox="1"/>
          <p:nvPr/>
        </p:nvSpPr>
        <p:spPr>
          <a:xfrm>
            <a:off x="6541829" y="1640708"/>
            <a:ext cx="2654893" cy="1323439"/>
          </a:xfrm>
          <a:prstGeom prst="rect">
            <a:avLst/>
          </a:prstGeom>
          <a:noFill/>
        </p:spPr>
        <p:txBody>
          <a:bodyPr wrap="none" rtlCol="0">
            <a:spAutoFit/>
          </a:bodyPr>
          <a:lstStyle/>
          <a:p>
            <a:pPr algn="ctr"/>
            <a:r>
              <a:rPr lang="en-US" sz="8000" b="1" spc="-300">
                <a:solidFill>
                  <a:schemeClr val="accent1">
                    <a:lumMod val="40000"/>
                    <a:lumOff val="60000"/>
                  </a:schemeClr>
                </a:solidFill>
                <a:latin typeface="Arial" charset="0"/>
                <a:ea typeface="Arial" charset="0"/>
                <a:cs typeface="Arial" charset="0"/>
              </a:rPr>
              <a:t>100</a:t>
            </a:r>
            <a:r>
              <a:rPr lang="en-US" sz="8000" spc="-300">
                <a:solidFill>
                  <a:schemeClr val="accent1">
                    <a:lumMod val="40000"/>
                    <a:lumOff val="60000"/>
                  </a:schemeClr>
                </a:solidFill>
                <a:latin typeface="Arial" charset="0"/>
                <a:ea typeface="Arial" charset="0"/>
                <a:cs typeface="Arial" charset="0"/>
              </a:rPr>
              <a:t>%</a:t>
            </a:r>
          </a:p>
        </p:txBody>
      </p:sp>
      <p:sp>
        <p:nvSpPr>
          <p:cNvPr id="9" name="TextBox 8"/>
          <p:cNvSpPr txBox="1"/>
          <p:nvPr/>
        </p:nvSpPr>
        <p:spPr>
          <a:xfrm>
            <a:off x="6692658" y="3104885"/>
            <a:ext cx="2122696" cy="1323439"/>
          </a:xfrm>
          <a:prstGeom prst="rect">
            <a:avLst/>
          </a:prstGeom>
          <a:noFill/>
        </p:spPr>
        <p:txBody>
          <a:bodyPr wrap="none" rtlCol="0">
            <a:spAutoFit/>
          </a:bodyPr>
          <a:lstStyle/>
          <a:p>
            <a:pPr algn="ctr"/>
            <a:r>
              <a:rPr lang="en-US" sz="8000" b="1" spc="-300" dirty="0">
                <a:solidFill>
                  <a:schemeClr val="accent1">
                    <a:lumMod val="40000"/>
                    <a:lumOff val="60000"/>
                  </a:schemeClr>
                </a:solidFill>
                <a:latin typeface="Arial" charset="0"/>
                <a:ea typeface="Arial" charset="0"/>
                <a:cs typeface="Arial" charset="0"/>
              </a:rPr>
              <a:t>90</a:t>
            </a:r>
            <a:r>
              <a:rPr lang="en-US" sz="8000" spc="-300" dirty="0">
                <a:solidFill>
                  <a:schemeClr val="accent1">
                    <a:lumMod val="40000"/>
                    <a:lumOff val="60000"/>
                  </a:schemeClr>
                </a:solidFill>
                <a:latin typeface="Arial" charset="0"/>
                <a:ea typeface="Arial" charset="0"/>
                <a:cs typeface="Arial" charset="0"/>
              </a:rPr>
              <a:t>%</a:t>
            </a:r>
          </a:p>
        </p:txBody>
      </p:sp>
      <p:sp>
        <p:nvSpPr>
          <p:cNvPr id="10" name="TextBox 9"/>
          <p:cNvSpPr txBox="1"/>
          <p:nvPr/>
        </p:nvSpPr>
        <p:spPr>
          <a:xfrm>
            <a:off x="6398780" y="4569062"/>
            <a:ext cx="2446504" cy="1323439"/>
          </a:xfrm>
          <a:prstGeom prst="rect">
            <a:avLst/>
          </a:prstGeom>
          <a:noFill/>
        </p:spPr>
        <p:txBody>
          <a:bodyPr wrap="none" rtlCol="0">
            <a:spAutoFit/>
          </a:bodyPr>
          <a:lstStyle/>
          <a:p>
            <a:pPr algn="ctr"/>
            <a:r>
              <a:rPr lang="en-US" sz="6000" b="1" spc="-300" baseline="30000" dirty="0">
                <a:solidFill>
                  <a:schemeClr val="accent1">
                    <a:lumMod val="40000"/>
                    <a:lumOff val="60000"/>
                  </a:schemeClr>
                </a:solidFill>
                <a:latin typeface="Arial" charset="0"/>
                <a:ea typeface="Arial" charset="0"/>
                <a:cs typeface="Arial" charset="0"/>
              </a:rPr>
              <a:t>&gt;</a:t>
            </a:r>
            <a:r>
              <a:rPr lang="en-US" sz="8000" b="1" spc="-300" dirty="0">
                <a:solidFill>
                  <a:schemeClr val="accent1">
                    <a:lumMod val="40000"/>
                    <a:lumOff val="60000"/>
                  </a:schemeClr>
                </a:solidFill>
                <a:latin typeface="Arial" charset="0"/>
                <a:ea typeface="Arial" charset="0"/>
                <a:cs typeface="Arial" charset="0"/>
              </a:rPr>
              <a:t>80</a:t>
            </a:r>
            <a:r>
              <a:rPr lang="en-US" sz="8000" spc="-300" dirty="0">
                <a:solidFill>
                  <a:schemeClr val="accent1">
                    <a:lumMod val="40000"/>
                    <a:lumOff val="60000"/>
                  </a:schemeClr>
                </a:solidFill>
                <a:latin typeface="Arial" charset="0"/>
                <a:ea typeface="Arial" charset="0"/>
                <a:cs typeface="Arial" charset="0"/>
              </a:rPr>
              <a:t>%</a:t>
            </a:r>
          </a:p>
        </p:txBody>
      </p:sp>
      <p:pic>
        <p:nvPicPr>
          <p:cNvPr id="13" name="Picture 12"/>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14" name="TextBox 13"/>
          <p:cNvSpPr txBox="1"/>
          <p:nvPr/>
        </p:nvSpPr>
        <p:spPr>
          <a:xfrm>
            <a:off x="9196722" y="1838945"/>
            <a:ext cx="1819084" cy="307777"/>
          </a:xfrm>
          <a:prstGeom prst="rect">
            <a:avLst/>
          </a:prstGeom>
          <a:noFill/>
        </p:spPr>
        <p:txBody>
          <a:bodyPr wrap="square" rtlCol="0">
            <a:spAutoFit/>
          </a:bodyPr>
          <a:lstStyle/>
          <a:p>
            <a:r>
              <a:rPr lang="en-US" sz="1400">
                <a:solidFill>
                  <a:schemeClr val="tx1">
                    <a:lumMod val="50000"/>
                    <a:lumOff val="50000"/>
                  </a:schemeClr>
                </a:solidFill>
                <a:latin typeface="Arial" charset="0"/>
                <a:ea typeface="Arial" charset="0"/>
                <a:cs typeface="Arial" charset="0"/>
              </a:rPr>
              <a:t>FELT SKIN</a:t>
            </a:r>
            <a:endParaRPr lang="en-US" sz="2100" b="1">
              <a:solidFill>
                <a:schemeClr val="tx1">
                  <a:lumMod val="50000"/>
                  <a:lumOff val="50000"/>
                </a:schemeClr>
              </a:solidFill>
              <a:latin typeface="Arial" charset="0"/>
              <a:ea typeface="Arial" charset="0"/>
              <a:cs typeface="Arial" charset="0"/>
            </a:endParaRPr>
          </a:p>
        </p:txBody>
      </p:sp>
      <p:sp>
        <p:nvSpPr>
          <p:cNvPr id="16" name="TextBox 15"/>
          <p:cNvSpPr txBox="1"/>
          <p:nvPr/>
        </p:nvSpPr>
        <p:spPr>
          <a:xfrm>
            <a:off x="6628950" y="817072"/>
            <a:ext cx="4838305" cy="461665"/>
          </a:xfrm>
          <a:prstGeom prst="rect">
            <a:avLst/>
          </a:prstGeom>
          <a:noFill/>
        </p:spPr>
        <p:txBody>
          <a:bodyPr wrap="square" rtlCol="0">
            <a:spAutoFit/>
          </a:bodyPr>
          <a:lstStyle/>
          <a:p>
            <a:r>
              <a:rPr lang="en-US" sz="2400" b="1">
                <a:solidFill>
                  <a:schemeClr val="tx1">
                    <a:lumMod val="50000"/>
                    <a:lumOff val="50000"/>
                  </a:schemeClr>
                </a:solidFill>
                <a:latin typeface="Arial" charset="0"/>
                <a:ea typeface="Arial" charset="0"/>
                <a:cs typeface="Arial" charset="0"/>
              </a:rPr>
              <a:t>CLINICALLY PROVEN RESULTS</a:t>
            </a:r>
          </a:p>
        </p:txBody>
      </p:sp>
      <p:cxnSp>
        <p:nvCxnSpPr>
          <p:cNvPr id="22" name="Straight Connector 21"/>
          <p:cNvCxnSpPr/>
          <p:nvPr/>
        </p:nvCxnSpPr>
        <p:spPr>
          <a:xfrm>
            <a:off x="6628950" y="1507498"/>
            <a:ext cx="4852046"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196722" y="2330100"/>
            <a:ext cx="1519968"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SUPPLE</a:t>
            </a:r>
            <a:endParaRPr lang="en-US" sz="2600"/>
          </a:p>
        </p:txBody>
      </p:sp>
      <p:sp>
        <p:nvSpPr>
          <p:cNvPr id="3" name="Rectangle 2"/>
          <p:cNvSpPr/>
          <p:nvPr/>
        </p:nvSpPr>
        <p:spPr>
          <a:xfrm>
            <a:off x="9196722" y="2005629"/>
            <a:ext cx="1184940"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MORE</a:t>
            </a:r>
            <a:endParaRPr lang="en-US" sz="2600"/>
          </a:p>
        </p:txBody>
      </p:sp>
      <p:sp>
        <p:nvSpPr>
          <p:cNvPr id="29" name="TextBox 28"/>
          <p:cNvSpPr txBox="1"/>
          <p:nvPr/>
        </p:nvSpPr>
        <p:spPr>
          <a:xfrm>
            <a:off x="9196722" y="3316931"/>
            <a:ext cx="1819084" cy="307777"/>
          </a:xfrm>
          <a:prstGeom prst="rect">
            <a:avLst/>
          </a:prstGeom>
          <a:noFill/>
        </p:spPr>
        <p:txBody>
          <a:bodyPr wrap="square" rtlCol="0">
            <a:spAutoFit/>
          </a:bodyPr>
          <a:lstStyle/>
          <a:p>
            <a:r>
              <a:rPr lang="en-US" sz="1400">
                <a:solidFill>
                  <a:schemeClr val="tx1">
                    <a:lumMod val="50000"/>
                    <a:lumOff val="50000"/>
                  </a:schemeClr>
                </a:solidFill>
                <a:latin typeface="Arial" charset="0"/>
                <a:ea typeface="Arial" charset="0"/>
                <a:cs typeface="Arial" charset="0"/>
              </a:rPr>
              <a:t>FELT</a:t>
            </a:r>
            <a:endParaRPr lang="en-US" sz="2100" b="1">
              <a:solidFill>
                <a:schemeClr val="tx1">
                  <a:lumMod val="50000"/>
                  <a:lumOff val="50000"/>
                </a:schemeClr>
              </a:solidFill>
              <a:latin typeface="Arial" charset="0"/>
              <a:ea typeface="Arial" charset="0"/>
              <a:cs typeface="Arial" charset="0"/>
            </a:endParaRPr>
          </a:p>
        </p:txBody>
      </p:sp>
      <p:sp>
        <p:nvSpPr>
          <p:cNvPr id="30" name="Rectangle 29"/>
          <p:cNvSpPr/>
          <p:nvPr/>
        </p:nvSpPr>
        <p:spPr>
          <a:xfrm>
            <a:off x="9196722" y="3808086"/>
            <a:ext cx="1983235" cy="492443"/>
          </a:xfrm>
          <a:prstGeom prst="rect">
            <a:avLst/>
          </a:prstGeom>
        </p:spPr>
        <p:txBody>
          <a:bodyPr wrap="none">
            <a:spAutoFit/>
          </a:bodyPr>
          <a:lstStyle/>
          <a:p>
            <a:r>
              <a:rPr lang="en-US" sz="2600" b="1" dirty="0">
                <a:solidFill>
                  <a:schemeClr val="tx1">
                    <a:lumMod val="50000"/>
                    <a:lumOff val="50000"/>
                  </a:schemeClr>
                </a:solidFill>
                <a:latin typeface="Arial" charset="0"/>
                <a:ea typeface="Arial" charset="0"/>
                <a:cs typeface="Arial" charset="0"/>
              </a:rPr>
              <a:t>STRESSED</a:t>
            </a:r>
            <a:endParaRPr lang="en-US" sz="2600" dirty="0"/>
          </a:p>
        </p:txBody>
      </p:sp>
      <p:sp>
        <p:nvSpPr>
          <p:cNvPr id="31" name="Rectangle 30"/>
          <p:cNvSpPr/>
          <p:nvPr/>
        </p:nvSpPr>
        <p:spPr>
          <a:xfrm>
            <a:off x="9196722" y="3483615"/>
            <a:ext cx="1946367" cy="492443"/>
          </a:xfrm>
          <a:prstGeom prst="rect">
            <a:avLst/>
          </a:prstGeom>
        </p:spPr>
        <p:txBody>
          <a:bodyPr wrap="none">
            <a:spAutoFit/>
          </a:bodyPr>
          <a:lstStyle/>
          <a:p>
            <a:r>
              <a:rPr lang="en-US" sz="2600" b="1" dirty="0">
                <a:solidFill>
                  <a:schemeClr val="tx1">
                    <a:lumMod val="50000"/>
                    <a:lumOff val="50000"/>
                  </a:schemeClr>
                </a:solidFill>
                <a:latin typeface="Arial" charset="0"/>
                <a:ea typeface="Arial" charset="0"/>
                <a:cs typeface="Arial" charset="0"/>
              </a:rPr>
              <a:t>SKIN LESS</a:t>
            </a:r>
            <a:endParaRPr lang="en-US" sz="2600" dirty="0"/>
          </a:p>
        </p:txBody>
      </p:sp>
      <p:sp>
        <p:nvSpPr>
          <p:cNvPr id="32" name="TextBox 31"/>
          <p:cNvSpPr txBox="1"/>
          <p:nvPr/>
        </p:nvSpPr>
        <p:spPr>
          <a:xfrm>
            <a:off x="9196722" y="4754807"/>
            <a:ext cx="1819084" cy="307777"/>
          </a:xfrm>
          <a:prstGeom prst="rect">
            <a:avLst/>
          </a:prstGeom>
          <a:noFill/>
        </p:spPr>
        <p:txBody>
          <a:bodyPr wrap="square" rtlCol="0">
            <a:spAutoFit/>
          </a:bodyPr>
          <a:lstStyle/>
          <a:p>
            <a:r>
              <a:rPr lang="en-US" sz="1400">
                <a:solidFill>
                  <a:schemeClr val="tx1">
                    <a:lumMod val="50000"/>
                    <a:lumOff val="50000"/>
                  </a:schemeClr>
                </a:solidFill>
                <a:latin typeface="Arial" charset="0"/>
                <a:ea typeface="Arial" charset="0"/>
                <a:cs typeface="Arial" charset="0"/>
              </a:rPr>
              <a:t>FELT SKIN</a:t>
            </a:r>
            <a:endParaRPr lang="en-US" sz="2100" b="1">
              <a:solidFill>
                <a:schemeClr val="tx1">
                  <a:lumMod val="50000"/>
                  <a:lumOff val="50000"/>
                </a:schemeClr>
              </a:solidFill>
              <a:latin typeface="Arial" charset="0"/>
              <a:ea typeface="Arial" charset="0"/>
              <a:cs typeface="Arial" charset="0"/>
            </a:endParaRPr>
          </a:p>
        </p:txBody>
      </p:sp>
      <p:sp>
        <p:nvSpPr>
          <p:cNvPr id="33" name="Rectangle 32"/>
          <p:cNvSpPr/>
          <p:nvPr/>
        </p:nvSpPr>
        <p:spPr>
          <a:xfrm>
            <a:off x="9196722" y="5245962"/>
            <a:ext cx="1683474"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RADIANT</a:t>
            </a:r>
            <a:endParaRPr lang="en-US" sz="2600"/>
          </a:p>
        </p:txBody>
      </p:sp>
      <p:sp>
        <p:nvSpPr>
          <p:cNvPr id="34" name="Rectangle 33"/>
          <p:cNvSpPr/>
          <p:nvPr/>
        </p:nvSpPr>
        <p:spPr>
          <a:xfrm>
            <a:off x="9196722" y="4921491"/>
            <a:ext cx="1184940"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MORE</a:t>
            </a:r>
            <a:endParaRPr lang="en-US" sz="2600"/>
          </a:p>
        </p:txBody>
      </p:sp>
      <p:pic>
        <p:nvPicPr>
          <p:cNvPr id="21" name="Picture 20">
            <a:extLst>
              <a:ext uri="{FF2B5EF4-FFF2-40B4-BE49-F238E27FC236}">
                <a16:creationId xmlns:a16="http://schemas.microsoft.com/office/drawing/2014/main" id="{4CCCC29C-DE85-8642-832F-72EE8CE1323E}"/>
              </a:ext>
            </a:extLst>
          </p:cNvPr>
          <p:cNvPicPr>
            <a:picLocks noChangeAspect="1"/>
          </p:cNvPicPr>
          <p:nvPr/>
        </p:nvPicPr>
        <p:blipFill>
          <a:blip r:embed="rId5"/>
          <a:stretch>
            <a:fillRect/>
          </a:stretch>
        </p:blipFill>
        <p:spPr>
          <a:xfrm>
            <a:off x="436676" y="339702"/>
            <a:ext cx="237156" cy="2751008"/>
          </a:xfrm>
          <a:prstGeom prst="rect">
            <a:avLst/>
          </a:prstGeom>
        </p:spPr>
      </p:pic>
    </p:spTree>
    <p:extLst>
      <p:ext uri="{BB962C8B-B14F-4D97-AF65-F5344CB8AC3E}">
        <p14:creationId xmlns:p14="http://schemas.microsoft.com/office/powerpoint/2010/main" val="17463076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22" presetClass="entr" presetSubtype="8" fill="hold" grpId="0" nodeType="withEffect">
                                  <p:stCondLst>
                                    <p:cond delay="55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2" presetClass="entr" presetSubtype="8" fill="hold" grpId="0" nodeType="withEffect">
                                  <p:stCondLst>
                                    <p:cond delay="60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par>
                                <p:cTn id="29" presetID="22" presetClass="entr" presetSubtype="8" fill="hold" grpId="0" nodeType="withEffect">
                                  <p:stCondLst>
                                    <p:cond delay="155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par>
                                <p:cTn id="32" presetID="22" presetClass="entr" presetSubtype="8" fill="hold" grpId="0" nodeType="withEffect">
                                  <p:stCondLst>
                                    <p:cond delay="160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par>
                                <p:cTn id="35" presetID="22" presetClass="entr" presetSubtype="8" fill="hold" grpId="0" nodeType="withEffect">
                                  <p:stCondLst>
                                    <p:cond delay="255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8" fill="hold" grpId="0" nodeType="withEffect">
                                  <p:stCondLst>
                                    <p:cond delay="260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2" grpId="0"/>
      <p:bldP spid="3" grpId="0"/>
      <p:bldP spid="29" grpId="0"/>
      <p:bldP spid="30" grpId="0"/>
      <p:bldP spid="31" grpId="0"/>
      <p:bldP spid="32" grpId="0"/>
      <p:bldP spid="33"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308" y="817072"/>
            <a:ext cx="9623828" cy="461665"/>
          </a:xfrm>
          <a:prstGeom prst="rect">
            <a:avLst/>
          </a:prstGeom>
          <a:noFill/>
        </p:spPr>
        <p:txBody>
          <a:bodyPr wrap="square" rtlCol="0">
            <a:spAutoFit/>
          </a:bodyPr>
          <a:lstStyle/>
          <a:p>
            <a:r>
              <a:rPr lang="en-US" sz="2400" b="1">
                <a:solidFill>
                  <a:schemeClr val="bg1"/>
                </a:solidFill>
                <a:latin typeface="Arial" charset="0"/>
                <a:ea typeface="Arial" charset="0"/>
                <a:cs typeface="Arial" charset="0"/>
              </a:rPr>
              <a:t>LONG LASTING MOISTURIZING</a:t>
            </a:r>
          </a:p>
        </p:txBody>
      </p:sp>
      <p:sp>
        <p:nvSpPr>
          <p:cNvPr id="2" name="TextBox 1"/>
          <p:cNvSpPr txBox="1"/>
          <p:nvPr/>
        </p:nvSpPr>
        <p:spPr>
          <a:xfrm>
            <a:off x="1148450" y="4764024"/>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30</a:t>
            </a:r>
          </a:p>
        </p:txBody>
      </p:sp>
      <p:sp>
        <p:nvSpPr>
          <p:cNvPr id="44" name="TextBox 43"/>
          <p:cNvSpPr txBox="1"/>
          <p:nvPr/>
        </p:nvSpPr>
        <p:spPr>
          <a:xfrm>
            <a:off x="1148450" y="4226052"/>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35</a:t>
            </a:r>
          </a:p>
        </p:txBody>
      </p:sp>
      <p:sp>
        <p:nvSpPr>
          <p:cNvPr id="45" name="TextBox 44"/>
          <p:cNvSpPr txBox="1"/>
          <p:nvPr/>
        </p:nvSpPr>
        <p:spPr>
          <a:xfrm>
            <a:off x="1148450" y="3688080"/>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40</a:t>
            </a:r>
          </a:p>
        </p:txBody>
      </p:sp>
      <p:sp>
        <p:nvSpPr>
          <p:cNvPr id="46" name="TextBox 45"/>
          <p:cNvSpPr txBox="1"/>
          <p:nvPr/>
        </p:nvSpPr>
        <p:spPr>
          <a:xfrm>
            <a:off x="1148450" y="315010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45</a:t>
            </a:r>
          </a:p>
        </p:txBody>
      </p:sp>
      <p:sp>
        <p:nvSpPr>
          <p:cNvPr id="47" name="TextBox 46"/>
          <p:cNvSpPr txBox="1"/>
          <p:nvPr/>
        </p:nvSpPr>
        <p:spPr>
          <a:xfrm>
            <a:off x="1148450" y="2612136"/>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50</a:t>
            </a:r>
          </a:p>
        </p:txBody>
      </p:sp>
      <p:sp>
        <p:nvSpPr>
          <p:cNvPr id="48" name="TextBox 47"/>
          <p:cNvSpPr txBox="1"/>
          <p:nvPr/>
        </p:nvSpPr>
        <p:spPr>
          <a:xfrm>
            <a:off x="1148450" y="2074164"/>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55</a:t>
            </a:r>
          </a:p>
        </p:txBody>
      </p:sp>
      <p:sp>
        <p:nvSpPr>
          <p:cNvPr id="49" name="TextBox 48"/>
          <p:cNvSpPr txBox="1"/>
          <p:nvPr/>
        </p:nvSpPr>
        <p:spPr>
          <a:xfrm>
            <a:off x="1148450" y="1536192"/>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60</a:t>
            </a:r>
          </a:p>
        </p:txBody>
      </p:sp>
      <p:sp>
        <p:nvSpPr>
          <p:cNvPr id="50" name="TextBox 49"/>
          <p:cNvSpPr txBox="1"/>
          <p:nvPr/>
        </p:nvSpPr>
        <p:spPr>
          <a:xfrm rot="16200000">
            <a:off x="-753496" y="3126129"/>
            <a:ext cx="3093781" cy="307777"/>
          </a:xfrm>
          <a:prstGeom prst="rect">
            <a:avLst/>
          </a:prstGeom>
          <a:noFill/>
        </p:spPr>
        <p:txBody>
          <a:bodyPr wrap="square" rtlCol="0">
            <a:spAutoFit/>
          </a:bodyPr>
          <a:lstStyle/>
          <a:p>
            <a:r>
              <a:rPr lang="en-US" sz="1400">
                <a:solidFill>
                  <a:schemeClr val="bg1"/>
                </a:solidFill>
                <a:latin typeface="Arial" charset="0"/>
                <a:ea typeface="Arial" charset="0"/>
                <a:cs typeface="Arial" charset="0"/>
              </a:rPr>
              <a:t>ELECTRICAL CAPACITANCE (A.U) </a:t>
            </a:r>
          </a:p>
        </p:txBody>
      </p:sp>
      <p:sp>
        <p:nvSpPr>
          <p:cNvPr id="51" name="TextBox 50"/>
          <p:cNvSpPr txBox="1"/>
          <p:nvPr/>
        </p:nvSpPr>
        <p:spPr>
          <a:xfrm>
            <a:off x="1586788" y="514591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0</a:t>
            </a:r>
          </a:p>
        </p:txBody>
      </p:sp>
      <p:sp>
        <p:nvSpPr>
          <p:cNvPr id="52" name="TextBox 51"/>
          <p:cNvSpPr txBox="1"/>
          <p:nvPr/>
        </p:nvSpPr>
        <p:spPr>
          <a:xfrm>
            <a:off x="2795045" y="514591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5</a:t>
            </a:r>
          </a:p>
        </p:txBody>
      </p:sp>
      <p:sp>
        <p:nvSpPr>
          <p:cNvPr id="53" name="TextBox 52"/>
          <p:cNvSpPr txBox="1"/>
          <p:nvPr/>
        </p:nvSpPr>
        <p:spPr>
          <a:xfrm>
            <a:off x="4003302" y="514591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10</a:t>
            </a:r>
          </a:p>
        </p:txBody>
      </p:sp>
      <p:sp>
        <p:nvSpPr>
          <p:cNvPr id="54" name="TextBox 53"/>
          <p:cNvSpPr txBox="1"/>
          <p:nvPr/>
        </p:nvSpPr>
        <p:spPr>
          <a:xfrm>
            <a:off x="5211559" y="514591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15</a:t>
            </a:r>
          </a:p>
        </p:txBody>
      </p:sp>
      <p:sp>
        <p:nvSpPr>
          <p:cNvPr id="55" name="TextBox 54"/>
          <p:cNvSpPr txBox="1"/>
          <p:nvPr/>
        </p:nvSpPr>
        <p:spPr>
          <a:xfrm>
            <a:off x="6419816" y="514591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20</a:t>
            </a:r>
          </a:p>
        </p:txBody>
      </p:sp>
      <p:sp>
        <p:nvSpPr>
          <p:cNvPr id="56" name="TextBox 55"/>
          <p:cNvSpPr txBox="1"/>
          <p:nvPr/>
        </p:nvSpPr>
        <p:spPr>
          <a:xfrm>
            <a:off x="7628074" y="5145918"/>
            <a:ext cx="603504"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25</a:t>
            </a:r>
          </a:p>
        </p:txBody>
      </p:sp>
      <p:sp>
        <p:nvSpPr>
          <p:cNvPr id="57" name="TextBox 56"/>
          <p:cNvSpPr txBox="1"/>
          <p:nvPr/>
        </p:nvSpPr>
        <p:spPr>
          <a:xfrm>
            <a:off x="4189394" y="5515250"/>
            <a:ext cx="1251975" cy="523220"/>
          </a:xfrm>
          <a:prstGeom prst="rect">
            <a:avLst/>
          </a:prstGeom>
          <a:noFill/>
        </p:spPr>
        <p:txBody>
          <a:bodyPr wrap="square" rtlCol="0">
            <a:spAutoFit/>
          </a:bodyPr>
          <a:lstStyle/>
          <a:p>
            <a:pPr algn="ctr"/>
            <a:r>
              <a:rPr lang="en-US" sz="1400">
                <a:solidFill>
                  <a:schemeClr val="bg1"/>
                </a:solidFill>
                <a:latin typeface="Arial" charset="0"/>
                <a:ea typeface="Arial" charset="0"/>
                <a:cs typeface="Arial" charset="0"/>
              </a:rPr>
              <a:t>TIME</a:t>
            </a:r>
          </a:p>
          <a:p>
            <a:pPr algn="ctr"/>
            <a:r>
              <a:rPr lang="en-US" sz="1400">
                <a:solidFill>
                  <a:schemeClr val="bg1"/>
                </a:solidFill>
                <a:latin typeface="Arial" charset="0"/>
                <a:ea typeface="Arial" charset="0"/>
                <a:cs typeface="Arial" charset="0"/>
              </a:rPr>
              <a:t>(Hours)</a:t>
            </a:r>
          </a:p>
        </p:txBody>
      </p:sp>
      <p:cxnSp>
        <p:nvCxnSpPr>
          <p:cNvPr id="4" name="Straight Connector 3"/>
          <p:cNvCxnSpPr/>
          <p:nvPr/>
        </p:nvCxnSpPr>
        <p:spPr>
          <a:xfrm>
            <a:off x="1751954" y="4948690"/>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751954" y="1720858"/>
            <a:ext cx="0" cy="3227834"/>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970674" y="1720858"/>
            <a:ext cx="0" cy="3227834"/>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189394" y="1720858"/>
            <a:ext cx="0" cy="3227834"/>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408114" y="1720858"/>
            <a:ext cx="0" cy="3227834"/>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626834" y="1720858"/>
            <a:ext cx="0" cy="3227834"/>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845552" y="1720858"/>
            <a:ext cx="0" cy="3227834"/>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751954" y="4407700"/>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751954" y="3872746"/>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751954" y="3325195"/>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751954" y="2796802"/>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751954" y="2258830"/>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751954" y="1720858"/>
            <a:ext cx="6093598" cy="0"/>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759058" y="4277532"/>
            <a:ext cx="5858359" cy="131736"/>
          </a:xfrm>
          <a:custGeom>
            <a:avLst/>
            <a:gdLst>
              <a:gd name="connsiteX0" fmla="*/ 0 w 5858359"/>
              <a:gd name="connsiteY0" fmla="*/ 131736 h 131736"/>
              <a:gd name="connsiteX1" fmla="*/ 170481 w 5858359"/>
              <a:gd name="connsiteY1" fmla="*/ 77492 h 131736"/>
              <a:gd name="connsiteX2" fmla="*/ 689674 w 5858359"/>
              <a:gd name="connsiteY2" fmla="*/ 85241 h 131736"/>
              <a:gd name="connsiteX3" fmla="*/ 1084881 w 5858359"/>
              <a:gd name="connsiteY3" fmla="*/ 100739 h 131736"/>
              <a:gd name="connsiteX4" fmla="*/ 2154264 w 5858359"/>
              <a:gd name="connsiteY4" fmla="*/ 85241 h 131736"/>
              <a:gd name="connsiteX5" fmla="*/ 5858359 w 5858359"/>
              <a:gd name="connsiteY5" fmla="*/ 0 h 131736"/>
              <a:gd name="connsiteX6" fmla="*/ 5858359 w 5858359"/>
              <a:gd name="connsiteY6" fmla="*/ 0 h 1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359" h="131736">
                <a:moveTo>
                  <a:pt x="0" y="131736"/>
                </a:moveTo>
                <a:lnTo>
                  <a:pt x="170481" y="77492"/>
                </a:lnTo>
                <a:lnTo>
                  <a:pt x="689674" y="85241"/>
                </a:lnTo>
                <a:lnTo>
                  <a:pt x="1084881" y="100739"/>
                </a:lnTo>
                <a:lnTo>
                  <a:pt x="2154264" y="85241"/>
                </a:lnTo>
                <a:lnTo>
                  <a:pt x="5858359" y="0"/>
                </a:lnTo>
                <a:lnTo>
                  <a:pt x="5858359" y="0"/>
                </a:lnTo>
              </a:path>
            </a:pathLst>
          </a:custGeom>
          <a:noFill/>
          <a:ln w="38100" cap="rnd">
            <a:solidFill>
              <a:srgbClr val="E2A66C"/>
            </a:solidFill>
            <a:round/>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751308" y="2255003"/>
            <a:ext cx="5842861" cy="2146516"/>
          </a:xfrm>
          <a:custGeom>
            <a:avLst/>
            <a:gdLst>
              <a:gd name="connsiteX0" fmla="*/ 0 w 5842861"/>
              <a:gd name="connsiteY0" fmla="*/ 2146516 h 2146516"/>
              <a:gd name="connsiteX1" fmla="*/ 162733 w 5842861"/>
              <a:gd name="connsiteY1" fmla="*/ 0 h 2146516"/>
              <a:gd name="connsiteX2" fmla="*/ 503695 w 5842861"/>
              <a:gd name="connsiteY2" fmla="*/ 379709 h 2146516"/>
              <a:gd name="connsiteX3" fmla="*/ 960895 w 5842861"/>
              <a:gd name="connsiteY3" fmla="*/ 720672 h 2146516"/>
              <a:gd name="connsiteX4" fmla="*/ 1960536 w 5842861"/>
              <a:gd name="connsiteY4" fmla="*/ 1340604 h 2146516"/>
              <a:gd name="connsiteX5" fmla="*/ 5842861 w 5842861"/>
              <a:gd name="connsiteY5" fmla="*/ 1433594 h 2146516"/>
              <a:gd name="connsiteX6" fmla="*/ 5842861 w 5842861"/>
              <a:gd name="connsiteY6" fmla="*/ 1433594 h 214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861" h="2146516">
                <a:moveTo>
                  <a:pt x="0" y="2146516"/>
                </a:moveTo>
                <a:lnTo>
                  <a:pt x="162733" y="0"/>
                </a:lnTo>
                <a:lnTo>
                  <a:pt x="503695" y="379709"/>
                </a:lnTo>
                <a:lnTo>
                  <a:pt x="960895" y="720672"/>
                </a:lnTo>
                <a:lnTo>
                  <a:pt x="1960536" y="1340604"/>
                </a:lnTo>
                <a:lnTo>
                  <a:pt x="5842861" y="1433594"/>
                </a:lnTo>
                <a:lnTo>
                  <a:pt x="5842861" y="1433594"/>
                </a:lnTo>
              </a:path>
            </a:pathLst>
          </a:custGeom>
          <a:noFill/>
          <a:ln w="41275" cap="rnd">
            <a:solidFill>
              <a:schemeClr val="accent1">
                <a:lumMod val="40000"/>
                <a:lumOff val="60000"/>
              </a:schemeClr>
            </a:solidFill>
            <a:round/>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12248" y="5736269"/>
            <a:ext cx="283689" cy="28368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68347" y="5725278"/>
            <a:ext cx="984377" cy="307777"/>
          </a:xfrm>
          <a:prstGeom prst="rect">
            <a:avLst/>
          </a:prstGeom>
          <a:noFill/>
        </p:spPr>
        <p:txBody>
          <a:bodyPr wrap="square" rtlCol="0">
            <a:spAutoFit/>
          </a:bodyPr>
          <a:lstStyle/>
          <a:p>
            <a:r>
              <a:rPr lang="en-US" sz="1400">
                <a:solidFill>
                  <a:schemeClr val="bg1"/>
                </a:solidFill>
                <a:latin typeface="Arial" charset="0"/>
                <a:ea typeface="Arial" charset="0"/>
                <a:cs typeface="Arial" charset="0"/>
              </a:rPr>
              <a:t>Untreated</a:t>
            </a:r>
          </a:p>
        </p:txBody>
      </p:sp>
      <p:sp>
        <p:nvSpPr>
          <p:cNvPr id="78" name="TextBox 77"/>
          <p:cNvSpPr txBox="1"/>
          <p:nvPr/>
        </p:nvSpPr>
        <p:spPr>
          <a:xfrm>
            <a:off x="1880417" y="5725278"/>
            <a:ext cx="806365" cy="307777"/>
          </a:xfrm>
          <a:prstGeom prst="rect">
            <a:avLst/>
          </a:prstGeom>
          <a:noFill/>
        </p:spPr>
        <p:txBody>
          <a:bodyPr wrap="square" rtlCol="0">
            <a:spAutoFit/>
          </a:bodyPr>
          <a:lstStyle/>
          <a:p>
            <a:r>
              <a:rPr lang="en-US" sz="1400">
                <a:solidFill>
                  <a:schemeClr val="bg1"/>
                </a:solidFill>
                <a:latin typeface="Arial" charset="0"/>
                <a:ea typeface="Arial" charset="0"/>
                <a:cs typeface="Arial" charset="0"/>
              </a:rPr>
              <a:t>Treated</a:t>
            </a:r>
          </a:p>
        </p:txBody>
      </p:sp>
      <p:sp>
        <p:nvSpPr>
          <p:cNvPr id="79" name="Oval 78"/>
          <p:cNvSpPr/>
          <p:nvPr/>
        </p:nvSpPr>
        <p:spPr>
          <a:xfrm>
            <a:off x="2795045" y="5736268"/>
            <a:ext cx="283689" cy="283689"/>
          </a:xfrm>
          <a:prstGeom prst="ellipse">
            <a:avLst/>
          </a:prstGeom>
          <a:solidFill>
            <a:srgbClr val="E2A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689100" y="4346575"/>
            <a:ext cx="120650" cy="1206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198842" y="2576053"/>
            <a:ext cx="120650" cy="1206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629755" y="2896898"/>
            <a:ext cx="120650" cy="1206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654050" y="3519440"/>
            <a:ext cx="120650" cy="1206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530488" y="3627755"/>
            <a:ext cx="120650" cy="1206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91" name="Oval 90"/>
          <p:cNvSpPr/>
          <p:nvPr/>
        </p:nvSpPr>
        <p:spPr>
          <a:xfrm>
            <a:off x="1856665" y="2206554"/>
            <a:ext cx="120650" cy="12065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856665" y="4288618"/>
            <a:ext cx="120650" cy="120650"/>
          </a:xfrm>
          <a:prstGeom prst="ellipse">
            <a:avLst/>
          </a:prstGeom>
          <a:solidFill>
            <a:srgbClr val="E2A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198842" y="4288618"/>
            <a:ext cx="120650" cy="120650"/>
          </a:xfrm>
          <a:prstGeom prst="ellipse">
            <a:avLst/>
          </a:prstGeom>
          <a:solidFill>
            <a:srgbClr val="E2A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629755" y="4313130"/>
            <a:ext cx="120650" cy="120650"/>
          </a:xfrm>
          <a:prstGeom prst="ellipse">
            <a:avLst/>
          </a:prstGeom>
          <a:solidFill>
            <a:srgbClr val="E2A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654050" y="4313130"/>
            <a:ext cx="120650" cy="120650"/>
          </a:xfrm>
          <a:prstGeom prst="ellipse">
            <a:avLst/>
          </a:prstGeom>
          <a:solidFill>
            <a:srgbClr val="E2A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7566115" y="4211269"/>
            <a:ext cx="120650" cy="120650"/>
          </a:xfrm>
          <a:prstGeom prst="ellipse">
            <a:avLst/>
          </a:prstGeom>
          <a:solidFill>
            <a:srgbClr val="E2A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5334" y="583862"/>
            <a:ext cx="3371687" cy="5739041"/>
          </a:xfrm>
          <a:prstGeom prst="rect">
            <a:avLst/>
          </a:prstGeom>
        </p:spPr>
      </p:pic>
    </p:spTree>
    <p:extLst>
      <p:ext uri="{BB962C8B-B14F-4D97-AF65-F5344CB8AC3E}">
        <p14:creationId xmlns:p14="http://schemas.microsoft.com/office/powerpoint/2010/main" val="14501610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35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par>
                                    <p:cTn id="14" presetID="22" presetClass="entr" presetSubtype="8" fill="hold" grpId="0" nodeType="withEffect">
                                      <p:stCondLst>
                                        <p:cond delay="65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grpId="0" nodeType="withEffect">
                                      <p:stCondLst>
                                        <p:cond delay="95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par>
                                    <p:cTn id="20" presetID="22" presetClass="entr" presetSubtype="8" fill="hold" grpId="0" nodeType="withEffect">
                                      <p:stCondLst>
                                        <p:cond delay="105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par>
                                    <p:cTn id="23" presetID="22" presetClass="entr" presetSubtype="8" fill="hold" grpId="0" nodeType="withEffect">
                                      <p:stCondLst>
                                        <p:cond delay="140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grpId="0" nodeType="withEffect">
                                      <p:stCondLst>
                                        <p:cond delay="75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par>
                                    <p:cTn id="35" presetID="22" presetClass="entr" presetSubtype="4"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par>
                                    <p:cTn id="38" presetID="22" presetClass="entr" presetSubtype="4" fill="hold" grpId="0" nodeType="withEffect">
                                      <p:stCondLst>
                                        <p:cond delay="125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00"/>
                                            <p:tgtEl>
                                              <p:spTgt spid="47"/>
                                            </p:tgtEl>
                                          </p:cBhvr>
                                        </p:animEffect>
                                      </p:childTnLst>
                                    </p:cTn>
                                  </p:par>
                                  <p:par>
                                    <p:cTn id="41" presetID="22" presetClass="entr" presetSubtype="4" fill="hold" grpId="0" nodeType="withEffect">
                                      <p:stCondLst>
                                        <p:cond delay="150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par>
                                    <p:cTn id="44" presetID="22" presetClass="entr" presetSubtype="4" fill="hold" grpId="0" nodeType="withEffect">
                                      <p:stCondLst>
                                        <p:cond delay="175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6" presetClass="emph" presetSubtype="0" autoRev="1" fill="hold" nodeType="withEffect">
                                      <p:stCondLst>
                                        <p:cond delay="0"/>
                                      </p:stCondLst>
                                      <p:childTnLst>
                                        <p:animScale>
                                          <p:cBhvr>
                                            <p:cTn id="51" dur="650" fill="hold"/>
                                            <p:tgtEl>
                                              <p:spTgt spid="4"/>
                                            </p:tgtEl>
                                          </p:cBhvr>
                                          <p:by x="115000" y="115000"/>
                                        </p:animScale>
                                      </p:childTnLst>
                                    </p:cTn>
                                  </p:par>
                                  <p:par>
                                    <p:cTn id="52" presetID="10" presetClass="entr" presetSubtype="0" fill="hold" nodeType="withEffect">
                                      <p:stCondLst>
                                        <p:cond delay="25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6" presetClass="emph" presetSubtype="0" autoRev="1" fill="hold" nodeType="withEffect">
                                      <p:stCondLst>
                                        <p:cond delay="250"/>
                                      </p:stCondLst>
                                      <p:childTnLst>
                                        <p:animScale>
                                          <p:cBhvr>
                                            <p:cTn id="56" dur="650" fill="hold"/>
                                            <p:tgtEl>
                                              <p:spTgt spid="70"/>
                                            </p:tgtEl>
                                          </p:cBhvr>
                                          <p:by x="115000" y="115000"/>
                                        </p:animScale>
                                      </p:childTnLst>
                                    </p:cTn>
                                  </p:par>
                                  <p:par>
                                    <p:cTn id="57" presetID="10" presetClass="entr" presetSubtype="0" fill="hold" nodeType="withEffect">
                                      <p:stCondLst>
                                        <p:cond delay="50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500"/>
                                            <p:tgtEl>
                                              <p:spTgt spid="71"/>
                                            </p:tgtEl>
                                          </p:cBhvr>
                                        </p:animEffect>
                                      </p:childTnLst>
                                    </p:cTn>
                                  </p:par>
                                  <p:par>
                                    <p:cTn id="60" presetID="6" presetClass="emph" presetSubtype="0" autoRev="1" fill="hold" nodeType="withEffect">
                                      <p:stCondLst>
                                        <p:cond delay="500"/>
                                      </p:stCondLst>
                                      <p:childTnLst>
                                        <p:animScale>
                                          <p:cBhvr>
                                            <p:cTn id="61" dur="650" fill="hold"/>
                                            <p:tgtEl>
                                              <p:spTgt spid="71"/>
                                            </p:tgtEl>
                                          </p:cBhvr>
                                          <p:by x="115000" y="115000"/>
                                        </p:animScale>
                                      </p:childTnLst>
                                    </p:cTn>
                                  </p:par>
                                  <p:par>
                                    <p:cTn id="62" presetID="10" presetClass="entr" presetSubtype="0" fill="hold" nodeType="withEffect">
                                      <p:stCondLst>
                                        <p:cond delay="75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par>
                                    <p:cTn id="65" presetID="6" presetClass="emph" presetSubtype="0" autoRev="1" fill="hold" nodeType="withEffect">
                                      <p:stCondLst>
                                        <p:cond delay="750"/>
                                      </p:stCondLst>
                                      <p:childTnLst>
                                        <p:animScale>
                                          <p:cBhvr>
                                            <p:cTn id="66" dur="650" fill="hold"/>
                                            <p:tgtEl>
                                              <p:spTgt spid="72"/>
                                            </p:tgtEl>
                                          </p:cBhvr>
                                          <p:by x="115000" y="115000"/>
                                        </p:animScale>
                                      </p:childTnLst>
                                    </p:cTn>
                                  </p:par>
                                  <p:par>
                                    <p:cTn id="67" presetID="10" presetClass="entr" presetSubtype="0" fill="hold" nodeType="withEffect">
                                      <p:stCondLst>
                                        <p:cond delay="100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par>
                                    <p:cTn id="70" presetID="6" presetClass="emph" presetSubtype="0" autoRev="1" fill="hold" nodeType="withEffect">
                                      <p:stCondLst>
                                        <p:cond delay="1000"/>
                                      </p:stCondLst>
                                      <p:childTnLst>
                                        <p:animScale>
                                          <p:cBhvr>
                                            <p:cTn id="71" dur="650" fill="hold"/>
                                            <p:tgtEl>
                                              <p:spTgt spid="73"/>
                                            </p:tgtEl>
                                          </p:cBhvr>
                                          <p:by x="115000" y="115000"/>
                                        </p:animScale>
                                      </p:childTnLst>
                                    </p:cTn>
                                  </p:par>
                                  <p:par>
                                    <p:cTn id="72" presetID="10" presetClass="entr" presetSubtype="0" fill="hold" nodeType="withEffect">
                                      <p:stCondLst>
                                        <p:cond delay="125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cTn>
                                  </p:par>
                                  <p:par>
                                    <p:cTn id="75" presetID="6" presetClass="emph" presetSubtype="0" autoRev="1" fill="hold" nodeType="withEffect">
                                      <p:stCondLst>
                                        <p:cond delay="1250"/>
                                      </p:stCondLst>
                                      <p:childTnLst>
                                        <p:animScale>
                                          <p:cBhvr>
                                            <p:cTn id="76" dur="650" fill="hold"/>
                                            <p:tgtEl>
                                              <p:spTgt spid="74"/>
                                            </p:tgtEl>
                                          </p:cBhvr>
                                          <p:by x="115000" y="115000"/>
                                        </p:animScale>
                                      </p:childTnLst>
                                    </p:cTn>
                                  </p:par>
                                  <p:par>
                                    <p:cTn id="77" presetID="10" presetClass="entr" presetSubtype="0" fill="hold" nodeType="withEffect">
                                      <p:stCondLst>
                                        <p:cond delay="150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par>
                                    <p:cTn id="80" presetID="6" presetClass="emph" presetSubtype="0" autoRev="1" fill="hold" nodeType="withEffect">
                                      <p:stCondLst>
                                        <p:cond delay="1500"/>
                                      </p:stCondLst>
                                      <p:childTnLst>
                                        <p:animScale>
                                          <p:cBhvr>
                                            <p:cTn id="81" dur="650" fill="hold"/>
                                            <p:tgtEl>
                                              <p:spTgt spid="75"/>
                                            </p:tgtEl>
                                          </p:cBhvr>
                                          <p:by x="115000" y="115000"/>
                                        </p:animScale>
                                      </p:childTnLst>
                                    </p:cTn>
                                  </p:par>
                                  <p:par>
                                    <p:cTn id="82" presetID="10"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6" presetClass="emph" presetSubtype="0" autoRev="1" fill="hold" nodeType="withEffect">
                                      <p:stCondLst>
                                        <p:cond delay="0"/>
                                      </p:stCondLst>
                                      <p:childTnLst>
                                        <p:animScale>
                                          <p:cBhvr>
                                            <p:cTn id="86" dur="650" fill="hold"/>
                                            <p:tgtEl>
                                              <p:spTgt spid="6"/>
                                            </p:tgtEl>
                                          </p:cBhvr>
                                          <p:by x="115000" y="115000"/>
                                        </p:animScale>
                                      </p:childTnLst>
                                    </p:cTn>
                                  </p:par>
                                  <p:par>
                                    <p:cTn id="87" presetID="10" presetClass="entr" presetSubtype="0" fill="hold" nodeType="withEffect">
                                      <p:stCondLst>
                                        <p:cond delay="35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500"/>
                                            <p:tgtEl>
                                              <p:spTgt spid="65"/>
                                            </p:tgtEl>
                                          </p:cBhvr>
                                        </p:animEffect>
                                      </p:childTnLst>
                                    </p:cTn>
                                  </p:par>
                                  <p:par>
                                    <p:cTn id="90" presetID="6" presetClass="emph" presetSubtype="0" autoRev="1" fill="hold" nodeType="withEffect">
                                      <p:stCondLst>
                                        <p:cond delay="350"/>
                                      </p:stCondLst>
                                      <p:childTnLst>
                                        <p:animScale>
                                          <p:cBhvr>
                                            <p:cTn id="91" dur="650" fill="hold"/>
                                            <p:tgtEl>
                                              <p:spTgt spid="65"/>
                                            </p:tgtEl>
                                          </p:cBhvr>
                                          <p:by x="115000" y="115000"/>
                                        </p:animScale>
                                      </p:childTnLst>
                                    </p:cTn>
                                  </p:par>
                                  <p:par>
                                    <p:cTn id="92" presetID="10" presetClass="entr" presetSubtype="0" fill="hold" nodeType="withEffect">
                                      <p:stCondLst>
                                        <p:cond delay="65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par>
                                    <p:cTn id="95" presetID="6" presetClass="emph" presetSubtype="0" autoRev="1" fill="hold" nodeType="withEffect">
                                      <p:stCondLst>
                                        <p:cond delay="650"/>
                                      </p:stCondLst>
                                      <p:childTnLst>
                                        <p:animScale>
                                          <p:cBhvr>
                                            <p:cTn id="96" dur="650" fill="hold"/>
                                            <p:tgtEl>
                                              <p:spTgt spid="66"/>
                                            </p:tgtEl>
                                          </p:cBhvr>
                                          <p:by x="115000" y="115000"/>
                                        </p:animScale>
                                      </p:childTnLst>
                                    </p:cTn>
                                  </p:par>
                                  <p:par>
                                    <p:cTn id="97" presetID="10" presetClass="entr" presetSubtype="0" fill="hold" nodeType="withEffect">
                                      <p:stCondLst>
                                        <p:cond delay="95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500"/>
                                            <p:tgtEl>
                                              <p:spTgt spid="67"/>
                                            </p:tgtEl>
                                          </p:cBhvr>
                                        </p:animEffect>
                                      </p:childTnLst>
                                    </p:cTn>
                                  </p:par>
                                  <p:par>
                                    <p:cTn id="100" presetID="6" presetClass="emph" presetSubtype="0" autoRev="1" fill="hold" nodeType="withEffect">
                                      <p:stCondLst>
                                        <p:cond delay="950"/>
                                      </p:stCondLst>
                                      <p:childTnLst>
                                        <p:animScale>
                                          <p:cBhvr>
                                            <p:cTn id="101" dur="650" fill="hold"/>
                                            <p:tgtEl>
                                              <p:spTgt spid="67"/>
                                            </p:tgtEl>
                                          </p:cBhvr>
                                          <p:by x="115000" y="115000"/>
                                        </p:animScale>
                                      </p:childTnLst>
                                    </p:cTn>
                                  </p:par>
                                  <p:par>
                                    <p:cTn id="102" presetID="10" presetClass="entr" presetSubtype="0" fill="hold" nodeType="withEffect">
                                      <p:stCondLst>
                                        <p:cond delay="105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500"/>
                                            <p:tgtEl>
                                              <p:spTgt spid="68"/>
                                            </p:tgtEl>
                                          </p:cBhvr>
                                        </p:animEffect>
                                      </p:childTnLst>
                                    </p:cTn>
                                  </p:par>
                                  <p:par>
                                    <p:cTn id="105" presetID="6" presetClass="emph" presetSubtype="0" autoRev="1" fill="hold" nodeType="withEffect">
                                      <p:stCondLst>
                                        <p:cond delay="1050"/>
                                      </p:stCondLst>
                                      <p:childTnLst>
                                        <p:animScale>
                                          <p:cBhvr>
                                            <p:cTn id="106" dur="650" fill="hold"/>
                                            <p:tgtEl>
                                              <p:spTgt spid="68"/>
                                            </p:tgtEl>
                                          </p:cBhvr>
                                          <p:by x="115000" y="115000"/>
                                        </p:animScale>
                                      </p:childTnLst>
                                    </p:cTn>
                                  </p:par>
                                  <p:par>
                                    <p:cTn id="107" presetID="10" presetClass="entr" presetSubtype="0" fill="hold" nodeType="withEffect">
                                      <p:stCondLst>
                                        <p:cond delay="140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6" presetClass="emph" presetSubtype="0" autoRev="1" fill="hold" nodeType="withEffect">
                                      <p:stCondLst>
                                        <p:cond delay="1400"/>
                                      </p:stCondLst>
                                      <p:childTnLst>
                                        <p:animScale>
                                          <p:cBhvr>
                                            <p:cTn id="111" dur="650" fill="hold"/>
                                            <p:tgtEl>
                                              <p:spTgt spid="69"/>
                                            </p:tgtEl>
                                          </p:cBhvr>
                                          <p:by x="115000" y="115000"/>
                                        </p:animScale>
                                      </p:childTnLst>
                                    </p:cTn>
                                  </p:par>
                                  <p:par>
                                    <p:cTn id="112" presetID="22" presetClass="entr" presetSubtype="8" fill="hold" grpId="0" nodeType="withEffect">
                                      <p:stCondLst>
                                        <p:cond delay="4000"/>
                                      </p:stCondLst>
                                      <p:childTnLst>
                                        <p:set>
                                          <p:cBhvr>
                                            <p:cTn id="113" dur="1" fill="hold">
                                              <p:stCondLst>
                                                <p:cond delay="0"/>
                                              </p:stCondLst>
                                            </p:cTn>
                                            <p:tgtEl>
                                              <p:spTgt spid="17"/>
                                            </p:tgtEl>
                                            <p:attrNameLst>
                                              <p:attrName>style.visibility</p:attrName>
                                            </p:attrNameLst>
                                          </p:cBhvr>
                                          <p:to>
                                            <p:strVal val="visible"/>
                                          </p:to>
                                        </p:set>
                                        <p:animEffect transition="in" filter="wipe(left)">
                                          <p:cBhvr>
                                            <p:cTn id="114" dur="5000"/>
                                            <p:tgtEl>
                                              <p:spTgt spid="17"/>
                                            </p:tgtEl>
                                          </p:cBhvr>
                                        </p:animEffect>
                                      </p:childTnLst>
                                    </p:cTn>
                                  </p:par>
                                  <p:par>
                                    <p:cTn id="115" presetID="22" presetClass="entr" presetSubtype="8" fill="hold" grpId="0" nodeType="withEffect">
                                      <p:stCondLst>
                                        <p:cond delay="4000"/>
                                      </p:stCondLst>
                                      <p:childTnLst>
                                        <p:set>
                                          <p:cBhvr>
                                            <p:cTn id="116" dur="1" fill="hold">
                                              <p:stCondLst>
                                                <p:cond delay="0"/>
                                              </p:stCondLst>
                                            </p:cTn>
                                            <p:tgtEl>
                                              <p:spTgt spid="19"/>
                                            </p:tgtEl>
                                            <p:attrNameLst>
                                              <p:attrName>style.visibility</p:attrName>
                                            </p:attrNameLst>
                                          </p:cBhvr>
                                          <p:to>
                                            <p:strVal val="visible"/>
                                          </p:to>
                                        </p:set>
                                        <p:animEffect transition="in" filter="wipe(left)">
                                          <p:cBhvr>
                                            <p:cTn id="117" dur="5000"/>
                                            <p:tgtEl>
                                              <p:spTgt spid="1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fade">
                                          <p:cBhvr>
                                            <p:cTn id="120" dur="500"/>
                                            <p:tgtEl>
                                              <p:spTgt spid="57"/>
                                            </p:tgtEl>
                                          </p:cBhvr>
                                        </p:animEffect>
                                      </p:childTnLst>
                                    </p:cTn>
                                  </p:par>
                                  <p:par>
                                    <p:cTn id="121" presetID="1" presetClass="entr" presetSubtype="0" fill="hold" grpId="1" nodeType="withEffect">
                                      <p:stCondLst>
                                        <p:cond delay="3000"/>
                                      </p:stCondLst>
                                      <p:childTnLst>
                                        <p:set>
                                          <p:cBhvr>
                                            <p:cTn id="122" dur="1" fill="hold">
                                              <p:stCondLst>
                                                <p:cond delay="0"/>
                                              </p:stCondLst>
                                            </p:cTn>
                                            <p:tgtEl>
                                              <p:spTgt spid="20"/>
                                            </p:tgtEl>
                                            <p:attrNameLst>
                                              <p:attrName>style.visibility</p:attrName>
                                            </p:attrNameLst>
                                          </p:cBhvr>
                                          <p:to>
                                            <p:strVal val="visible"/>
                                          </p:to>
                                        </p:set>
                                      </p:childTnLst>
                                    </p:cTn>
                                  </p:par>
                                  <p:par>
                                    <p:cTn id="123" presetID="6" presetClass="emph" presetSubtype="0" accel="50000" autoRev="1" fill="hold" grpId="0" nodeType="withEffect" p14:presetBounceEnd="50000">
                                      <p:stCondLst>
                                        <p:cond delay="3000"/>
                                      </p:stCondLst>
                                      <p:childTnLst>
                                        <p:animScale p14:bounceEnd="50000">
                                          <p:cBhvr>
                                            <p:cTn id="124" dur="150" fill="hold"/>
                                            <p:tgtEl>
                                              <p:spTgt spid="20"/>
                                            </p:tgtEl>
                                          </p:cBhvr>
                                          <p:by x="150000" y="150000"/>
                                        </p:animScale>
                                      </p:childTnLst>
                                    </p:cTn>
                                  </p:par>
                                  <p:par>
                                    <p:cTn id="125" presetID="22" presetClass="entr" presetSubtype="8" fill="hold" grpId="0" nodeType="withEffect">
                                      <p:stCondLst>
                                        <p:cond delay="3250"/>
                                      </p:stCondLst>
                                      <p:childTnLst>
                                        <p:set>
                                          <p:cBhvr>
                                            <p:cTn id="126" dur="1" fill="hold">
                                              <p:stCondLst>
                                                <p:cond delay="0"/>
                                              </p:stCondLst>
                                            </p:cTn>
                                            <p:tgtEl>
                                              <p:spTgt spid="78"/>
                                            </p:tgtEl>
                                            <p:attrNameLst>
                                              <p:attrName>style.visibility</p:attrName>
                                            </p:attrNameLst>
                                          </p:cBhvr>
                                          <p:to>
                                            <p:strVal val="visible"/>
                                          </p:to>
                                        </p:set>
                                        <p:animEffect transition="in" filter="wipe(left)">
                                          <p:cBhvr>
                                            <p:cTn id="127" dur="250"/>
                                            <p:tgtEl>
                                              <p:spTgt spid="78"/>
                                            </p:tgtEl>
                                          </p:cBhvr>
                                        </p:animEffect>
                                      </p:childTnLst>
                                    </p:cTn>
                                  </p:par>
                                  <p:par>
                                    <p:cTn id="128" presetID="1" presetClass="entr" presetSubtype="0" fill="hold" grpId="1" nodeType="withEffect">
                                      <p:stCondLst>
                                        <p:cond delay="3500"/>
                                      </p:stCondLst>
                                      <p:childTnLst>
                                        <p:set>
                                          <p:cBhvr>
                                            <p:cTn id="129" dur="1" fill="hold">
                                              <p:stCondLst>
                                                <p:cond delay="0"/>
                                              </p:stCondLst>
                                            </p:cTn>
                                            <p:tgtEl>
                                              <p:spTgt spid="79"/>
                                            </p:tgtEl>
                                            <p:attrNameLst>
                                              <p:attrName>style.visibility</p:attrName>
                                            </p:attrNameLst>
                                          </p:cBhvr>
                                          <p:to>
                                            <p:strVal val="visible"/>
                                          </p:to>
                                        </p:set>
                                      </p:childTnLst>
                                    </p:cTn>
                                  </p:par>
                                  <p:par>
                                    <p:cTn id="130" presetID="6" presetClass="emph" presetSubtype="0" accel="50000" autoRev="1" fill="hold" grpId="0" nodeType="withEffect" p14:presetBounceEnd="50000">
                                      <p:stCondLst>
                                        <p:cond delay="3500"/>
                                      </p:stCondLst>
                                      <p:childTnLst>
                                        <p:animScale p14:bounceEnd="50000">
                                          <p:cBhvr>
                                            <p:cTn id="131" dur="150" fill="hold"/>
                                            <p:tgtEl>
                                              <p:spTgt spid="79"/>
                                            </p:tgtEl>
                                          </p:cBhvr>
                                          <p:by x="150000" y="150000"/>
                                        </p:animScale>
                                      </p:childTnLst>
                                    </p:cTn>
                                  </p:par>
                                  <p:par>
                                    <p:cTn id="132" presetID="22" presetClass="entr" presetSubtype="8" fill="hold" grpId="0" nodeType="withEffect">
                                      <p:stCondLst>
                                        <p:cond delay="3750"/>
                                      </p:stCondLst>
                                      <p:childTnLst>
                                        <p:set>
                                          <p:cBhvr>
                                            <p:cTn id="133" dur="1" fill="hold">
                                              <p:stCondLst>
                                                <p:cond delay="0"/>
                                              </p:stCondLst>
                                            </p:cTn>
                                            <p:tgtEl>
                                              <p:spTgt spid="21"/>
                                            </p:tgtEl>
                                            <p:attrNameLst>
                                              <p:attrName>style.visibility</p:attrName>
                                            </p:attrNameLst>
                                          </p:cBhvr>
                                          <p:to>
                                            <p:strVal val="visible"/>
                                          </p:to>
                                        </p:set>
                                        <p:animEffect transition="in" filter="wipe(left)">
                                          <p:cBhvr>
                                            <p:cTn id="134" dur="250"/>
                                            <p:tgtEl>
                                              <p:spTgt spid="21"/>
                                            </p:tgtEl>
                                          </p:cBhvr>
                                        </p:animEffect>
                                      </p:childTnLst>
                                    </p:cTn>
                                  </p:par>
                                  <p:par>
                                    <p:cTn id="135" presetID="10" presetClass="entr" presetSubtype="0" fill="hold" grpId="1" nodeType="withEffect">
                                      <p:stCondLst>
                                        <p:cond delay="4000"/>
                                      </p:stCondLst>
                                      <p:childTnLst>
                                        <p:set>
                                          <p:cBhvr>
                                            <p:cTn id="136" dur="1" fill="hold">
                                              <p:stCondLst>
                                                <p:cond delay="0"/>
                                              </p:stCondLst>
                                            </p:cTn>
                                            <p:tgtEl>
                                              <p:spTgt spid="80"/>
                                            </p:tgtEl>
                                            <p:attrNameLst>
                                              <p:attrName>style.visibility</p:attrName>
                                            </p:attrNameLst>
                                          </p:cBhvr>
                                          <p:to>
                                            <p:strVal val="visible"/>
                                          </p:to>
                                        </p:set>
                                        <p:animEffect transition="in" filter="fade">
                                          <p:cBhvr>
                                            <p:cTn id="137" dur="500"/>
                                            <p:tgtEl>
                                              <p:spTgt spid="80"/>
                                            </p:tgtEl>
                                          </p:cBhvr>
                                        </p:animEffect>
                                      </p:childTnLst>
                                    </p:cTn>
                                  </p:par>
                                  <p:par>
                                    <p:cTn id="138" presetID="6" presetClass="emph" presetSubtype="0" accel="50000" autoRev="1" fill="hold" grpId="0" nodeType="withEffect" p14:presetBounceEnd="50000">
                                      <p:stCondLst>
                                        <p:cond delay="4000"/>
                                      </p:stCondLst>
                                      <p:childTnLst>
                                        <p:animScale p14:bounceEnd="50000">
                                          <p:cBhvr>
                                            <p:cTn id="139" dur="1000" fill="hold"/>
                                            <p:tgtEl>
                                              <p:spTgt spid="80"/>
                                            </p:tgtEl>
                                          </p:cBhvr>
                                          <p:by x="150000" y="150000"/>
                                        </p:animScale>
                                      </p:childTnLst>
                                    </p:cTn>
                                  </p:par>
                                  <p:par>
                                    <p:cTn id="140" presetID="10" presetClass="entr" presetSubtype="0" fill="hold" grpId="1" nodeType="withEffect">
                                      <p:stCondLst>
                                        <p:cond delay="4500"/>
                                      </p:stCondLst>
                                      <p:childTnLst>
                                        <p:set>
                                          <p:cBhvr>
                                            <p:cTn id="141" dur="1" fill="hold">
                                              <p:stCondLst>
                                                <p:cond delay="0"/>
                                              </p:stCondLst>
                                            </p:cTn>
                                            <p:tgtEl>
                                              <p:spTgt spid="81"/>
                                            </p:tgtEl>
                                            <p:attrNameLst>
                                              <p:attrName>style.visibility</p:attrName>
                                            </p:attrNameLst>
                                          </p:cBhvr>
                                          <p:to>
                                            <p:strVal val="visible"/>
                                          </p:to>
                                        </p:set>
                                        <p:animEffect transition="in" filter="fade">
                                          <p:cBhvr>
                                            <p:cTn id="142" dur="500"/>
                                            <p:tgtEl>
                                              <p:spTgt spid="81"/>
                                            </p:tgtEl>
                                          </p:cBhvr>
                                        </p:animEffect>
                                      </p:childTnLst>
                                    </p:cTn>
                                  </p:par>
                                  <p:par>
                                    <p:cTn id="143" presetID="6" presetClass="emph" presetSubtype="0" accel="50000" autoRev="1" fill="hold" grpId="0" nodeType="withEffect" p14:presetBounceEnd="50000">
                                      <p:stCondLst>
                                        <p:cond delay="4500"/>
                                      </p:stCondLst>
                                      <p:childTnLst>
                                        <p:animScale p14:bounceEnd="50000">
                                          <p:cBhvr>
                                            <p:cTn id="144" dur="1000" fill="hold"/>
                                            <p:tgtEl>
                                              <p:spTgt spid="81"/>
                                            </p:tgtEl>
                                          </p:cBhvr>
                                          <p:by x="150000" y="150000"/>
                                        </p:animScale>
                                      </p:childTnLst>
                                    </p:cTn>
                                  </p:par>
                                  <p:par>
                                    <p:cTn id="145" presetID="10" presetClass="entr" presetSubtype="0" fill="hold" grpId="1" nodeType="withEffect">
                                      <p:stCondLst>
                                        <p:cond delay="4750"/>
                                      </p:stCondLst>
                                      <p:childTnLst>
                                        <p:set>
                                          <p:cBhvr>
                                            <p:cTn id="146" dur="1" fill="hold">
                                              <p:stCondLst>
                                                <p:cond delay="0"/>
                                              </p:stCondLst>
                                            </p:cTn>
                                            <p:tgtEl>
                                              <p:spTgt spid="82"/>
                                            </p:tgtEl>
                                            <p:attrNameLst>
                                              <p:attrName>style.visibility</p:attrName>
                                            </p:attrNameLst>
                                          </p:cBhvr>
                                          <p:to>
                                            <p:strVal val="visible"/>
                                          </p:to>
                                        </p:set>
                                        <p:animEffect transition="in" filter="fade">
                                          <p:cBhvr>
                                            <p:cTn id="147" dur="500"/>
                                            <p:tgtEl>
                                              <p:spTgt spid="82"/>
                                            </p:tgtEl>
                                          </p:cBhvr>
                                        </p:animEffect>
                                      </p:childTnLst>
                                    </p:cTn>
                                  </p:par>
                                  <p:par>
                                    <p:cTn id="148" presetID="6" presetClass="emph" presetSubtype="0" accel="50000" autoRev="1" fill="hold" grpId="0" nodeType="withEffect" p14:presetBounceEnd="50000">
                                      <p:stCondLst>
                                        <p:cond delay="4750"/>
                                      </p:stCondLst>
                                      <p:childTnLst>
                                        <p:animScale p14:bounceEnd="50000">
                                          <p:cBhvr>
                                            <p:cTn id="149" dur="1000" fill="hold"/>
                                            <p:tgtEl>
                                              <p:spTgt spid="82"/>
                                            </p:tgtEl>
                                          </p:cBhvr>
                                          <p:by x="150000" y="150000"/>
                                        </p:animScale>
                                      </p:childTnLst>
                                    </p:cTn>
                                  </p:par>
                                  <p:par>
                                    <p:cTn id="150" presetID="10" presetClass="entr" presetSubtype="0" fill="hold" grpId="1" nodeType="withEffect">
                                      <p:stCondLst>
                                        <p:cond delay="5600"/>
                                      </p:stCondLst>
                                      <p:childTnLst>
                                        <p:set>
                                          <p:cBhvr>
                                            <p:cTn id="151" dur="1" fill="hold">
                                              <p:stCondLst>
                                                <p:cond delay="0"/>
                                              </p:stCondLst>
                                            </p:cTn>
                                            <p:tgtEl>
                                              <p:spTgt spid="83"/>
                                            </p:tgtEl>
                                            <p:attrNameLst>
                                              <p:attrName>style.visibility</p:attrName>
                                            </p:attrNameLst>
                                          </p:cBhvr>
                                          <p:to>
                                            <p:strVal val="visible"/>
                                          </p:to>
                                        </p:set>
                                        <p:animEffect transition="in" filter="fade">
                                          <p:cBhvr>
                                            <p:cTn id="152" dur="500"/>
                                            <p:tgtEl>
                                              <p:spTgt spid="83"/>
                                            </p:tgtEl>
                                          </p:cBhvr>
                                        </p:animEffect>
                                      </p:childTnLst>
                                    </p:cTn>
                                  </p:par>
                                  <p:par>
                                    <p:cTn id="153" presetID="6" presetClass="emph" presetSubtype="0" accel="50000" autoRev="1" fill="hold" grpId="0" nodeType="withEffect" p14:presetBounceEnd="50000">
                                      <p:stCondLst>
                                        <p:cond delay="5600"/>
                                      </p:stCondLst>
                                      <p:childTnLst>
                                        <p:animScale p14:bounceEnd="50000">
                                          <p:cBhvr>
                                            <p:cTn id="154" dur="1000" fill="hold"/>
                                            <p:tgtEl>
                                              <p:spTgt spid="83"/>
                                            </p:tgtEl>
                                          </p:cBhvr>
                                          <p:by x="150000" y="150000"/>
                                        </p:animScale>
                                      </p:childTnLst>
                                    </p:cTn>
                                  </p:par>
                                  <p:par>
                                    <p:cTn id="155" presetID="10" presetClass="entr" presetSubtype="0" fill="hold" grpId="1" nodeType="withEffect">
                                      <p:stCondLst>
                                        <p:cond delay="8750"/>
                                      </p:stCondLst>
                                      <p:childTnLst>
                                        <p:set>
                                          <p:cBhvr>
                                            <p:cTn id="156" dur="1" fill="hold">
                                              <p:stCondLst>
                                                <p:cond delay="0"/>
                                              </p:stCondLst>
                                            </p:cTn>
                                            <p:tgtEl>
                                              <p:spTgt spid="84"/>
                                            </p:tgtEl>
                                            <p:attrNameLst>
                                              <p:attrName>style.visibility</p:attrName>
                                            </p:attrNameLst>
                                          </p:cBhvr>
                                          <p:to>
                                            <p:strVal val="visible"/>
                                          </p:to>
                                        </p:set>
                                        <p:animEffect transition="in" filter="fade">
                                          <p:cBhvr>
                                            <p:cTn id="157" dur="500"/>
                                            <p:tgtEl>
                                              <p:spTgt spid="84"/>
                                            </p:tgtEl>
                                          </p:cBhvr>
                                        </p:animEffect>
                                      </p:childTnLst>
                                    </p:cTn>
                                  </p:par>
                                  <p:par>
                                    <p:cTn id="158" presetID="6" presetClass="emph" presetSubtype="0" accel="50000" autoRev="1" fill="hold" grpId="0" nodeType="withEffect" p14:presetBounceEnd="50000">
                                      <p:stCondLst>
                                        <p:cond delay="8750"/>
                                      </p:stCondLst>
                                      <p:childTnLst>
                                        <p:animScale p14:bounceEnd="50000">
                                          <p:cBhvr>
                                            <p:cTn id="159" dur="1000" fill="hold"/>
                                            <p:tgtEl>
                                              <p:spTgt spid="84"/>
                                            </p:tgtEl>
                                          </p:cBhvr>
                                          <p:by x="150000" y="150000"/>
                                        </p:animScale>
                                      </p:childTnLst>
                                    </p:cTn>
                                  </p:par>
                                  <p:par>
                                    <p:cTn id="160" presetID="10" presetClass="entr" presetSubtype="0" fill="hold" grpId="1" nodeType="withEffect">
                                      <p:stCondLst>
                                        <p:cond delay="4250"/>
                                      </p:stCondLst>
                                      <p:childTnLst>
                                        <p:set>
                                          <p:cBhvr>
                                            <p:cTn id="161" dur="1" fill="hold">
                                              <p:stCondLst>
                                                <p:cond delay="0"/>
                                              </p:stCondLst>
                                            </p:cTn>
                                            <p:tgtEl>
                                              <p:spTgt spid="91"/>
                                            </p:tgtEl>
                                            <p:attrNameLst>
                                              <p:attrName>style.visibility</p:attrName>
                                            </p:attrNameLst>
                                          </p:cBhvr>
                                          <p:to>
                                            <p:strVal val="visible"/>
                                          </p:to>
                                        </p:set>
                                        <p:animEffect transition="in" filter="fade">
                                          <p:cBhvr>
                                            <p:cTn id="162" dur="500"/>
                                            <p:tgtEl>
                                              <p:spTgt spid="91"/>
                                            </p:tgtEl>
                                          </p:cBhvr>
                                        </p:animEffect>
                                      </p:childTnLst>
                                    </p:cTn>
                                  </p:par>
                                  <p:par>
                                    <p:cTn id="163" presetID="6" presetClass="emph" presetSubtype="0" accel="50000" autoRev="1" fill="hold" grpId="0" nodeType="withEffect" p14:presetBounceEnd="50000">
                                      <p:stCondLst>
                                        <p:cond delay="4250"/>
                                      </p:stCondLst>
                                      <p:childTnLst>
                                        <p:animScale p14:bounceEnd="50000">
                                          <p:cBhvr>
                                            <p:cTn id="164" dur="1000" fill="hold"/>
                                            <p:tgtEl>
                                              <p:spTgt spid="91"/>
                                            </p:tgtEl>
                                          </p:cBhvr>
                                          <p:by x="150000" y="150000"/>
                                        </p:animScale>
                                      </p:childTnLst>
                                    </p:cTn>
                                  </p:par>
                                  <p:par>
                                    <p:cTn id="165" presetID="10" presetClass="entr" presetSubtype="0" fill="hold" grpId="1" nodeType="withEffect">
                                      <p:stCondLst>
                                        <p:cond delay="4250"/>
                                      </p:stCondLst>
                                      <p:childTnLst>
                                        <p:set>
                                          <p:cBhvr>
                                            <p:cTn id="166" dur="1" fill="hold">
                                              <p:stCondLst>
                                                <p:cond delay="0"/>
                                              </p:stCondLst>
                                            </p:cTn>
                                            <p:tgtEl>
                                              <p:spTgt spid="92"/>
                                            </p:tgtEl>
                                            <p:attrNameLst>
                                              <p:attrName>style.visibility</p:attrName>
                                            </p:attrNameLst>
                                          </p:cBhvr>
                                          <p:to>
                                            <p:strVal val="visible"/>
                                          </p:to>
                                        </p:set>
                                        <p:animEffect transition="in" filter="fade">
                                          <p:cBhvr>
                                            <p:cTn id="167" dur="500"/>
                                            <p:tgtEl>
                                              <p:spTgt spid="92"/>
                                            </p:tgtEl>
                                          </p:cBhvr>
                                        </p:animEffect>
                                      </p:childTnLst>
                                    </p:cTn>
                                  </p:par>
                                  <p:par>
                                    <p:cTn id="168" presetID="6" presetClass="emph" presetSubtype="0" accel="50000" autoRev="1" fill="hold" grpId="0" nodeType="withEffect" p14:presetBounceEnd="50000">
                                      <p:stCondLst>
                                        <p:cond delay="4250"/>
                                      </p:stCondLst>
                                      <p:childTnLst>
                                        <p:animScale p14:bounceEnd="50000">
                                          <p:cBhvr>
                                            <p:cTn id="169" dur="1000" fill="hold"/>
                                            <p:tgtEl>
                                              <p:spTgt spid="92"/>
                                            </p:tgtEl>
                                          </p:cBhvr>
                                          <p:by x="150000" y="150000"/>
                                        </p:animScale>
                                      </p:childTnLst>
                                    </p:cTn>
                                  </p:par>
                                  <p:par>
                                    <p:cTn id="170" presetID="10" presetClass="entr" presetSubtype="0" fill="hold" grpId="1" nodeType="withEffect">
                                      <p:stCondLst>
                                        <p:cond delay="4500"/>
                                      </p:stCondLst>
                                      <p:childTnLst>
                                        <p:set>
                                          <p:cBhvr>
                                            <p:cTn id="171" dur="1" fill="hold">
                                              <p:stCondLst>
                                                <p:cond delay="0"/>
                                              </p:stCondLst>
                                            </p:cTn>
                                            <p:tgtEl>
                                              <p:spTgt spid="93"/>
                                            </p:tgtEl>
                                            <p:attrNameLst>
                                              <p:attrName>style.visibility</p:attrName>
                                            </p:attrNameLst>
                                          </p:cBhvr>
                                          <p:to>
                                            <p:strVal val="visible"/>
                                          </p:to>
                                        </p:set>
                                        <p:animEffect transition="in" filter="fade">
                                          <p:cBhvr>
                                            <p:cTn id="172" dur="500"/>
                                            <p:tgtEl>
                                              <p:spTgt spid="93"/>
                                            </p:tgtEl>
                                          </p:cBhvr>
                                        </p:animEffect>
                                      </p:childTnLst>
                                    </p:cTn>
                                  </p:par>
                                  <p:par>
                                    <p:cTn id="173" presetID="6" presetClass="emph" presetSubtype="0" accel="50000" autoRev="1" fill="hold" grpId="0" nodeType="withEffect" p14:presetBounceEnd="50000">
                                      <p:stCondLst>
                                        <p:cond delay="4500"/>
                                      </p:stCondLst>
                                      <p:childTnLst>
                                        <p:animScale p14:bounceEnd="50000">
                                          <p:cBhvr>
                                            <p:cTn id="174" dur="1000" fill="hold"/>
                                            <p:tgtEl>
                                              <p:spTgt spid="93"/>
                                            </p:tgtEl>
                                          </p:cBhvr>
                                          <p:by x="150000" y="150000"/>
                                        </p:animScale>
                                      </p:childTnLst>
                                    </p:cTn>
                                  </p:par>
                                  <p:par>
                                    <p:cTn id="175" presetID="10" presetClass="entr" presetSubtype="0" fill="hold" grpId="1" nodeType="withEffect">
                                      <p:stCondLst>
                                        <p:cond delay="4750"/>
                                      </p:stCondLst>
                                      <p:childTnLst>
                                        <p:set>
                                          <p:cBhvr>
                                            <p:cTn id="176" dur="1" fill="hold">
                                              <p:stCondLst>
                                                <p:cond delay="0"/>
                                              </p:stCondLst>
                                            </p:cTn>
                                            <p:tgtEl>
                                              <p:spTgt spid="94"/>
                                            </p:tgtEl>
                                            <p:attrNameLst>
                                              <p:attrName>style.visibility</p:attrName>
                                            </p:attrNameLst>
                                          </p:cBhvr>
                                          <p:to>
                                            <p:strVal val="visible"/>
                                          </p:to>
                                        </p:set>
                                        <p:animEffect transition="in" filter="fade">
                                          <p:cBhvr>
                                            <p:cTn id="177" dur="500"/>
                                            <p:tgtEl>
                                              <p:spTgt spid="94"/>
                                            </p:tgtEl>
                                          </p:cBhvr>
                                        </p:animEffect>
                                      </p:childTnLst>
                                    </p:cTn>
                                  </p:par>
                                  <p:par>
                                    <p:cTn id="178" presetID="6" presetClass="emph" presetSubtype="0" accel="50000" autoRev="1" fill="hold" grpId="0" nodeType="withEffect" p14:presetBounceEnd="50000">
                                      <p:stCondLst>
                                        <p:cond delay="4750"/>
                                      </p:stCondLst>
                                      <p:childTnLst>
                                        <p:animScale p14:bounceEnd="50000">
                                          <p:cBhvr>
                                            <p:cTn id="179" dur="1000" fill="hold"/>
                                            <p:tgtEl>
                                              <p:spTgt spid="94"/>
                                            </p:tgtEl>
                                          </p:cBhvr>
                                          <p:by x="150000" y="150000"/>
                                        </p:animScale>
                                      </p:childTnLst>
                                    </p:cTn>
                                  </p:par>
                                  <p:par>
                                    <p:cTn id="180" presetID="10" presetClass="entr" presetSubtype="0" fill="hold" grpId="1" nodeType="withEffect">
                                      <p:stCondLst>
                                        <p:cond delay="5600"/>
                                      </p:stCondLst>
                                      <p:childTnLst>
                                        <p:set>
                                          <p:cBhvr>
                                            <p:cTn id="181" dur="1" fill="hold">
                                              <p:stCondLst>
                                                <p:cond delay="0"/>
                                              </p:stCondLst>
                                            </p:cTn>
                                            <p:tgtEl>
                                              <p:spTgt spid="95"/>
                                            </p:tgtEl>
                                            <p:attrNameLst>
                                              <p:attrName>style.visibility</p:attrName>
                                            </p:attrNameLst>
                                          </p:cBhvr>
                                          <p:to>
                                            <p:strVal val="visible"/>
                                          </p:to>
                                        </p:set>
                                        <p:animEffect transition="in" filter="fade">
                                          <p:cBhvr>
                                            <p:cTn id="182" dur="500"/>
                                            <p:tgtEl>
                                              <p:spTgt spid="95"/>
                                            </p:tgtEl>
                                          </p:cBhvr>
                                        </p:animEffect>
                                      </p:childTnLst>
                                    </p:cTn>
                                  </p:par>
                                  <p:par>
                                    <p:cTn id="183" presetID="6" presetClass="emph" presetSubtype="0" accel="50000" autoRev="1" fill="hold" grpId="0" nodeType="withEffect" p14:presetBounceEnd="50000">
                                      <p:stCondLst>
                                        <p:cond delay="5600"/>
                                      </p:stCondLst>
                                      <p:childTnLst>
                                        <p:animScale p14:bounceEnd="50000">
                                          <p:cBhvr>
                                            <p:cTn id="184" dur="1000" fill="hold"/>
                                            <p:tgtEl>
                                              <p:spTgt spid="95"/>
                                            </p:tgtEl>
                                          </p:cBhvr>
                                          <p:by x="150000" y="150000"/>
                                        </p:animScale>
                                      </p:childTnLst>
                                    </p:cTn>
                                  </p:par>
                                  <p:par>
                                    <p:cTn id="185" presetID="10" presetClass="entr" presetSubtype="0" fill="hold" grpId="1" nodeType="withEffect">
                                      <p:stCondLst>
                                        <p:cond delay="8750"/>
                                      </p:stCondLst>
                                      <p:childTnLst>
                                        <p:set>
                                          <p:cBhvr>
                                            <p:cTn id="186" dur="1" fill="hold">
                                              <p:stCondLst>
                                                <p:cond delay="0"/>
                                              </p:stCondLst>
                                            </p:cTn>
                                            <p:tgtEl>
                                              <p:spTgt spid="96"/>
                                            </p:tgtEl>
                                            <p:attrNameLst>
                                              <p:attrName>style.visibility</p:attrName>
                                            </p:attrNameLst>
                                          </p:cBhvr>
                                          <p:to>
                                            <p:strVal val="visible"/>
                                          </p:to>
                                        </p:set>
                                        <p:animEffect transition="in" filter="fade">
                                          <p:cBhvr>
                                            <p:cTn id="187" dur="500"/>
                                            <p:tgtEl>
                                              <p:spTgt spid="96"/>
                                            </p:tgtEl>
                                          </p:cBhvr>
                                        </p:animEffect>
                                      </p:childTnLst>
                                    </p:cTn>
                                  </p:par>
                                  <p:par>
                                    <p:cTn id="188" presetID="6" presetClass="emph" presetSubtype="0" accel="50000" autoRev="1" fill="hold" grpId="0" nodeType="withEffect" p14:presetBounceEnd="50000">
                                      <p:stCondLst>
                                        <p:cond delay="8750"/>
                                      </p:stCondLst>
                                      <p:childTnLst>
                                        <p:animScale p14:bounceEnd="50000">
                                          <p:cBhvr>
                                            <p:cTn id="189" dur="1000" fill="hold"/>
                                            <p:tgtEl>
                                              <p:spTgt spid="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19" grpId="0" animBg="1"/>
          <p:bldP spid="17" grpId="0" animBg="1"/>
          <p:bldP spid="20" grpId="0" animBg="1"/>
          <p:bldP spid="20" grpId="1" animBg="1"/>
          <p:bldP spid="21" grpId="0"/>
          <p:bldP spid="78" grpId="0"/>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35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par>
                                    <p:cTn id="14" presetID="22" presetClass="entr" presetSubtype="8" fill="hold" grpId="0" nodeType="withEffect">
                                      <p:stCondLst>
                                        <p:cond delay="65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grpId="0" nodeType="withEffect">
                                      <p:stCondLst>
                                        <p:cond delay="95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par>
                                    <p:cTn id="20" presetID="22" presetClass="entr" presetSubtype="8" fill="hold" grpId="0" nodeType="withEffect">
                                      <p:stCondLst>
                                        <p:cond delay="105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par>
                                    <p:cTn id="23" presetID="22" presetClass="entr" presetSubtype="8" fill="hold" grpId="0" nodeType="withEffect">
                                      <p:stCondLst>
                                        <p:cond delay="140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grpId="0" nodeType="withEffect">
                                      <p:stCondLst>
                                        <p:cond delay="75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par>
                                    <p:cTn id="35" presetID="22" presetClass="entr" presetSubtype="4"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par>
                                    <p:cTn id="38" presetID="22" presetClass="entr" presetSubtype="4" fill="hold" grpId="0" nodeType="withEffect">
                                      <p:stCondLst>
                                        <p:cond delay="125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00"/>
                                            <p:tgtEl>
                                              <p:spTgt spid="47"/>
                                            </p:tgtEl>
                                          </p:cBhvr>
                                        </p:animEffect>
                                      </p:childTnLst>
                                    </p:cTn>
                                  </p:par>
                                  <p:par>
                                    <p:cTn id="41" presetID="22" presetClass="entr" presetSubtype="4" fill="hold" grpId="0" nodeType="withEffect">
                                      <p:stCondLst>
                                        <p:cond delay="150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par>
                                    <p:cTn id="44" presetID="22" presetClass="entr" presetSubtype="4" fill="hold" grpId="0" nodeType="withEffect">
                                      <p:stCondLst>
                                        <p:cond delay="175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6" presetClass="emph" presetSubtype="0" autoRev="1" fill="hold" nodeType="withEffect">
                                      <p:stCondLst>
                                        <p:cond delay="0"/>
                                      </p:stCondLst>
                                      <p:childTnLst>
                                        <p:animScale>
                                          <p:cBhvr>
                                            <p:cTn id="51" dur="650" fill="hold"/>
                                            <p:tgtEl>
                                              <p:spTgt spid="4"/>
                                            </p:tgtEl>
                                          </p:cBhvr>
                                          <p:by x="115000" y="115000"/>
                                        </p:animScale>
                                      </p:childTnLst>
                                    </p:cTn>
                                  </p:par>
                                  <p:par>
                                    <p:cTn id="52" presetID="10" presetClass="entr" presetSubtype="0" fill="hold" nodeType="withEffect">
                                      <p:stCondLst>
                                        <p:cond delay="25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6" presetClass="emph" presetSubtype="0" autoRev="1" fill="hold" nodeType="withEffect">
                                      <p:stCondLst>
                                        <p:cond delay="250"/>
                                      </p:stCondLst>
                                      <p:childTnLst>
                                        <p:animScale>
                                          <p:cBhvr>
                                            <p:cTn id="56" dur="650" fill="hold"/>
                                            <p:tgtEl>
                                              <p:spTgt spid="70"/>
                                            </p:tgtEl>
                                          </p:cBhvr>
                                          <p:by x="115000" y="115000"/>
                                        </p:animScale>
                                      </p:childTnLst>
                                    </p:cTn>
                                  </p:par>
                                  <p:par>
                                    <p:cTn id="57" presetID="10" presetClass="entr" presetSubtype="0" fill="hold" nodeType="withEffect">
                                      <p:stCondLst>
                                        <p:cond delay="50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500"/>
                                            <p:tgtEl>
                                              <p:spTgt spid="71"/>
                                            </p:tgtEl>
                                          </p:cBhvr>
                                        </p:animEffect>
                                      </p:childTnLst>
                                    </p:cTn>
                                  </p:par>
                                  <p:par>
                                    <p:cTn id="60" presetID="6" presetClass="emph" presetSubtype="0" autoRev="1" fill="hold" nodeType="withEffect">
                                      <p:stCondLst>
                                        <p:cond delay="500"/>
                                      </p:stCondLst>
                                      <p:childTnLst>
                                        <p:animScale>
                                          <p:cBhvr>
                                            <p:cTn id="61" dur="650" fill="hold"/>
                                            <p:tgtEl>
                                              <p:spTgt spid="71"/>
                                            </p:tgtEl>
                                          </p:cBhvr>
                                          <p:by x="115000" y="115000"/>
                                        </p:animScale>
                                      </p:childTnLst>
                                    </p:cTn>
                                  </p:par>
                                  <p:par>
                                    <p:cTn id="62" presetID="10" presetClass="entr" presetSubtype="0" fill="hold" nodeType="withEffect">
                                      <p:stCondLst>
                                        <p:cond delay="75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par>
                                    <p:cTn id="65" presetID="6" presetClass="emph" presetSubtype="0" autoRev="1" fill="hold" nodeType="withEffect">
                                      <p:stCondLst>
                                        <p:cond delay="750"/>
                                      </p:stCondLst>
                                      <p:childTnLst>
                                        <p:animScale>
                                          <p:cBhvr>
                                            <p:cTn id="66" dur="650" fill="hold"/>
                                            <p:tgtEl>
                                              <p:spTgt spid="72"/>
                                            </p:tgtEl>
                                          </p:cBhvr>
                                          <p:by x="115000" y="115000"/>
                                        </p:animScale>
                                      </p:childTnLst>
                                    </p:cTn>
                                  </p:par>
                                  <p:par>
                                    <p:cTn id="67" presetID="10" presetClass="entr" presetSubtype="0" fill="hold" nodeType="withEffect">
                                      <p:stCondLst>
                                        <p:cond delay="100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par>
                                    <p:cTn id="70" presetID="6" presetClass="emph" presetSubtype="0" autoRev="1" fill="hold" nodeType="withEffect">
                                      <p:stCondLst>
                                        <p:cond delay="1000"/>
                                      </p:stCondLst>
                                      <p:childTnLst>
                                        <p:animScale>
                                          <p:cBhvr>
                                            <p:cTn id="71" dur="650" fill="hold"/>
                                            <p:tgtEl>
                                              <p:spTgt spid="73"/>
                                            </p:tgtEl>
                                          </p:cBhvr>
                                          <p:by x="115000" y="115000"/>
                                        </p:animScale>
                                      </p:childTnLst>
                                    </p:cTn>
                                  </p:par>
                                  <p:par>
                                    <p:cTn id="72" presetID="10" presetClass="entr" presetSubtype="0" fill="hold" nodeType="withEffect">
                                      <p:stCondLst>
                                        <p:cond delay="125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cTn>
                                  </p:par>
                                  <p:par>
                                    <p:cTn id="75" presetID="6" presetClass="emph" presetSubtype="0" autoRev="1" fill="hold" nodeType="withEffect">
                                      <p:stCondLst>
                                        <p:cond delay="1250"/>
                                      </p:stCondLst>
                                      <p:childTnLst>
                                        <p:animScale>
                                          <p:cBhvr>
                                            <p:cTn id="76" dur="650" fill="hold"/>
                                            <p:tgtEl>
                                              <p:spTgt spid="74"/>
                                            </p:tgtEl>
                                          </p:cBhvr>
                                          <p:by x="115000" y="115000"/>
                                        </p:animScale>
                                      </p:childTnLst>
                                    </p:cTn>
                                  </p:par>
                                  <p:par>
                                    <p:cTn id="77" presetID="10" presetClass="entr" presetSubtype="0" fill="hold" nodeType="withEffect">
                                      <p:stCondLst>
                                        <p:cond delay="1500"/>
                                      </p:stCondLst>
                                      <p:childTnLst>
                                        <p:set>
                                          <p:cBhvr>
                                            <p:cTn id="78" dur="1" fill="hold">
                                              <p:stCondLst>
                                                <p:cond delay="0"/>
                                              </p:stCondLst>
                                            </p:cTn>
                                            <p:tgtEl>
                                              <p:spTgt spid="75"/>
                                            </p:tgtEl>
                                            <p:attrNameLst>
                                              <p:attrName>style.visibility</p:attrName>
                                            </p:attrNameLst>
                                          </p:cBhvr>
                                          <p:to>
                                            <p:strVal val="visible"/>
                                          </p:to>
                                        </p:set>
                                        <p:animEffect transition="in" filter="fade">
                                          <p:cBhvr>
                                            <p:cTn id="79" dur="500"/>
                                            <p:tgtEl>
                                              <p:spTgt spid="75"/>
                                            </p:tgtEl>
                                          </p:cBhvr>
                                        </p:animEffect>
                                      </p:childTnLst>
                                    </p:cTn>
                                  </p:par>
                                  <p:par>
                                    <p:cTn id="80" presetID="6" presetClass="emph" presetSubtype="0" autoRev="1" fill="hold" nodeType="withEffect">
                                      <p:stCondLst>
                                        <p:cond delay="1500"/>
                                      </p:stCondLst>
                                      <p:childTnLst>
                                        <p:animScale>
                                          <p:cBhvr>
                                            <p:cTn id="81" dur="650" fill="hold"/>
                                            <p:tgtEl>
                                              <p:spTgt spid="75"/>
                                            </p:tgtEl>
                                          </p:cBhvr>
                                          <p:by x="115000" y="115000"/>
                                        </p:animScale>
                                      </p:childTnLst>
                                    </p:cTn>
                                  </p:par>
                                  <p:par>
                                    <p:cTn id="82" presetID="10"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6" presetClass="emph" presetSubtype="0" autoRev="1" fill="hold" nodeType="withEffect">
                                      <p:stCondLst>
                                        <p:cond delay="0"/>
                                      </p:stCondLst>
                                      <p:childTnLst>
                                        <p:animScale>
                                          <p:cBhvr>
                                            <p:cTn id="86" dur="650" fill="hold"/>
                                            <p:tgtEl>
                                              <p:spTgt spid="6"/>
                                            </p:tgtEl>
                                          </p:cBhvr>
                                          <p:by x="115000" y="115000"/>
                                        </p:animScale>
                                      </p:childTnLst>
                                    </p:cTn>
                                  </p:par>
                                  <p:par>
                                    <p:cTn id="87" presetID="10" presetClass="entr" presetSubtype="0" fill="hold" nodeType="withEffect">
                                      <p:stCondLst>
                                        <p:cond delay="350"/>
                                      </p:stCondLst>
                                      <p:childTnLst>
                                        <p:set>
                                          <p:cBhvr>
                                            <p:cTn id="88" dur="1" fill="hold">
                                              <p:stCondLst>
                                                <p:cond delay="0"/>
                                              </p:stCondLst>
                                            </p:cTn>
                                            <p:tgtEl>
                                              <p:spTgt spid="65"/>
                                            </p:tgtEl>
                                            <p:attrNameLst>
                                              <p:attrName>style.visibility</p:attrName>
                                            </p:attrNameLst>
                                          </p:cBhvr>
                                          <p:to>
                                            <p:strVal val="visible"/>
                                          </p:to>
                                        </p:set>
                                        <p:animEffect transition="in" filter="fade">
                                          <p:cBhvr>
                                            <p:cTn id="89" dur="500"/>
                                            <p:tgtEl>
                                              <p:spTgt spid="65"/>
                                            </p:tgtEl>
                                          </p:cBhvr>
                                        </p:animEffect>
                                      </p:childTnLst>
                                    </p:cTn>
                                  </p:par>
                                  <p:par>
                                    <p:cTn id="90" presetID="6" presetClass="emph" presetSubtype="0" autoRev="1" fill="hold" nodeType="withEffect">
                                      <p:stCondLst>
                                        <p:cond delay="350"/>
                                      </p:stCondLst>
                                      <p:childTnLst>
                                        <p:animScale>
                                          <p:cBhvr>
                                            <p:cTn id="91" dur="650" fill="hold"/>
                                            <p:tgtEl>
                                              <p:spTgt spid="65"/>
                                            </p:tgtEl>
                                          </p:cBhvr>
                                          <p:by x="115000" y="115000"/>
                                        </p:animScale>
                                      </p:childTnLst>
                                    </p:cTn>
                                  </p:par>
                                  <p:par>
                                    <p:cTn id="92" presetID="10" presetClass="entr" presetSubtype="0" fill="hold" nodeType="withEffect">
                                      <p:stCondLst>
                                        <p:cond delay="65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par>
                                    <p:cTn id="95" presetID="6" presetClass="emph" presetSubtype="0" autoRev="1" fill="hold" nodeType="withEffect">
                                      <p:stCondLst>
                                        <p:cond delay="650"/>
                                      </p:stCondLst>
                                      <p:childTnLst>
                                        <p:animScale>
                                          <p:cBhvr>
                                            <p:cTn id="96" dur="650" fill="hold"/>
                                            <p:tgtEl>
                                              <p:spTgt spid="66"/>
                                            </p:tgtEl>
                                          </p:cBhvr>
                                          <p:by x="115000" y="115000"/>
                                        </p:animScale>
                                      </p:childTnLst>
                                    </p:cTn>
                                  </p:par>
                                  <p:par>
                                    <p:cTn id="97" presetID="10" presetClass="entr" presetSubtype="0" fill="hold" nodeType="withEffect">
                                      <p:stCondLst>
                                        <p:cond delay="95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500"/>
                                            <p:tgtEl>
                                              <p:spTgt spid="67"/>
                                            </p:tgtEl>
                                          </p:cBhvr>
                                        </p:animEffect>
                                      </p:childTnLst>
                                    </p:cTn>
                                  </p:par>
                                  <p:par>
                                    <p:cTn id="100" presetID="6" presetClass="emph" presetSubtype="0" autoRev="1" fill="hold" nodeType="withEffect">
                                      <p:stCondLst>
                                        <p:cond delay="950"/>
                                      </p:stCondLst>
                                      <p:childTnLst>
                                        <p:animScale>
                                          <p:cBhvr>
                                            <p:cTn id="101" dur="650" fill="hold"/>
                                            <p:tgtEl>
                                              <p:spTgt spid="67"/>
                                            </p:tgtEl>
                                          </p:cBhvr>
                                          <p:by x="115000" y="115000"/>
                                        </p:animScale>
                                      </p:childTnLst>
                                    </p:cTn>
                                  </p:par>
                                  <p:par>
                                    <p:cTn id="102" presetID="10" presetClass="entr" presetSubtype="0" fill="hold" nodeType="withEffect">
                                      <p:stCondLst>
                                        <p:cond delay="105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500"/>
                                            <p:tgtEl>
                                              <p:spTgt spid="68"/>
                                            </p:tgtEl>
                                          </p:cBhvr>
                                        </p:animEffect>
                                      </p:childTnLst>
                                    </p:cTn>
                                  </p:par>
                                  <p:par>
                                    <p:cTn id="105" presetID="6" presetClass="emph" presetSubtype="0" autoRev="1" fill="hold" nodeType="withEffect">
                                      <p:stCondLst>
                                        <p:cond delay="1050"/>
                                      </p:stCondLst>
                                      <p:childTnLst>
                                        <p:animScale>
                                          <p:cBhvr>
                                            <p:cTn id="106" dur="650" fill="hold"/>
                                            <p:tgtEl>
                                              <p:spTgt spid="68"/>
                                            </p:tgtEl>
                                          </p:cBhvr>
                                          <p:by x="115000" y="115000"/>
                                        </p:animScale>
                                      </p:childTnLst>
                                    </p:cTn>
                                  </p:par>
                                  <p:par>
                                    <p:cTn id="107" presetID="10" presetClass="entr" presetSubtype="0" fill="hold" nodeType="withEffect">
                                      <p:stCondLst>
                                        <p:cond delay="140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6" presetClass="emph" presetSubtype="0" autoRev="1" fill="hold" nodeType="withEffect">
                                      <p:stCondLst>
                                        <p:cond delay="1400"/>
                                      </p:stCondLst>
                                      <p:childTnLst>
                                        <p:animScale>
                                          <p:cBhvr>
                                            <p:cTn id="111" dur="650" fill="hold"/>
                                            <p:tgtEl>
                                              <p:spTgt spid="69"/>
                                            </p:tgtEl>
                                          </p:cBhvr>
                                          <p:by x="115000" y="115000"/>
                                        </p:animScale>
                                      </p:childTnLst>
                                    </p:cTn>
                                  </p:par>
                                  <p:par>
                                    <p:cTn id="112" presetID="22" presetClass="entr" presetSubtype="8" fill="hold" grpId="0" nodeType="withEffect">
                                      <p:stCondLst>
                                        <p:cond delay="4000"/>
                                      </p:stCondLst>
                                      <p:childTnLst>
                                        <p:set>
                                          <p:cBhvr>
                                            <p:cTn id="113" dur="1" fill="hold">
                                              <p:stCondLst>
                                                <p:cond delay="0"/>
                                              </p:stCondLst>
                                            </p:cTn>
                                            <p:tgtEl>
                                              <p:spTgt spid="17"/>
                                            </p:tgtEl>
                                            <p:attrNameLst>
                                              <p:attrName>style.visibility</p:attrName>
                                            </p:attrNameLst>
                                          </p:cBhvr>
                                          <p:to>
                                            <p:strVal val="visible"/>
                                          </p:to>
                                        </p:set>
                                        <p:animEffect transition="in" filter="wipe(left)">
                                          <p:cBhvr>
                                            <p:cTn id="114" dur="5000"/>
                                            <p:tgtEl>
                                              <p:spTgt spid="17"/>
                                            </p:tgtEl>
                                          </p:cBhvr>
                                        </p:animEffect>
                                      </p:childTnLst>
                                    </p:cTn>
                                  </p:par>
                                  <p:par>
                                    <p:cTn id="115" presetID="22" presetClass="entr" presetSubtype="8" fill="hold" grpId="0" nodeType="withEffect">
                                      <p:stCondLst>
                                        <p:cond delay="4000"/>
                                      </p:stCondLst>
                                      <p:childTnLst>
                                        <p:set>
                                          <p:cBhvr>
                                            <p:cTn id="116" dur="1" fill="hold">
                                              <p:stCondLst>
                                                <p:cond delay="0"/>
                                              </p:stCondLst>
                                            </p:cTn>
                                            <p:tgtEl>
                                              <p:spTgt spid="19"/>
                                            </p:tgtEl>
                                            <p:attrNameLst>
                                              <p:attrName>style.visibility</p:attrName>
                                            </p:attrNameLst>
                                          </p:cBhvr>
                                          <p:to>
                                            <p:strVal val="visible"/>
                                          </p:to>
                                        </p:set>
                                        <p:animEffect transition="in" filter="wipe(left)">
                                          <p:cBhvr>
                                            <p:cTn id="117" dur="5000"/>
                                            <p:tgtEl>
                                              <p:spTgt spid="1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fade">
                                          <p:cBhvr>
                                            <p:cTn id="120" dur="500"/>
                                            <p:tgtEl>
                                              <p:spTgt spid="57"/>
                                            </p:tgtEl>
                                          </p:cBhvr>
                                        </p:animEffect>
                                      </p:childTnLst>
                                    </p:cTn>
                                  </p:par>
                                  <p:par>
                                    <p:cTn id="121" presetID="1" presetClass="entr" presetSubtype="0" fill="hold" grpId="1" nodeType="withEffect">
                                      <p:stCondLst>
                                        <p:cond delay="3000"/>
                                      </p:stCondLst>
                                      <p:childTnLst>
                                        <p:set>
                                          <p:cBhvr>
                                            <p:cTn id="122" dur="1" fill="hold">
                                              <p:stCondLst>
                                                <p:cond delay="0"/>
                                              </p:stCondLst>
                                            </p:cTn>
                                            <p:tgtEl>
                                              <p:spTgt spid="20"/>
                                            </p:tgtEl>
                                            <p:attrNameLst>
                                              <p:attrName>style.visibility</p:attrName>
                                            </p:attrNameLst>
                                          </p:cBhvr>
                                          <p:to>
                                            <p:strVal val="visible"/>
                                          </p:to>
                                        </p:set>
                                      </p:childTnLst>
                                    </p:cTn>
                                  </p:par>
                                  <p:par>
                                    <p:cTn id="123" presetID="6" presetClass="emph" presetSubtype="0" accel="50000" autoRev="1" fill="hold" grpId="0" nodeType="withEffect">
                                      <p:stCondLst>
                                        <p:cond delay="3000"/>
                                      </p:stCondLst>
                                      <p:childTnLst>
                                        <p:animScale>
                                          <p:cBhvr>
                                            <p:cTn id="124" dur="150" fill="hold"/>
                                            <p:tgtEl>
                                              <p:spTgt spid="20"/>
                                            </p:tgtEl>
                                          </p:cBhvr>
                                          <p:by x="150000" y="150000"/>
                                        </p:animScale>
                                      </p:childTnLst>
                                    </p:cTn>
                                  </p:par>
                                  <p:par>
                                    <p:cTn id="125" presetID="22" presetClass="entr" presetSubtype="8" fill="hold" grpId="0" nodeType="withEffect">
                                      <p:stCondLst>
                                        <p:cond delay="3250"/>
                                      </p:stCondLst>
                                      <p:childTnLst>
                                        <p:set>
                                          <p:cBhvr>
                                            <p:cTn id="126" dur="1" fill="hold">
                                              <p:stCondLst>
                                                <p:cond delay="0"/>
                                              </p:stCondLst>
                                            </p:cTn>
                                            <p:tgtEl>
                                              <p:spTgt spid="78"/>
                                            </p:tgtEl>
                                            <p:attrNameLst>
                                              <p:attrName>style.visibility</p:attrName>
                                            </p:attrNameLst>
                                          </p:cBhvr>
                                          <p:to>
                                            <p:strVal val="visible"/>
                                          </p:to>
                                        </p:set>
                                        <p:animEffect transition="in" filter="wipe(left)">
                                          <p:cBhvr>
                                            <p:cTn id="127" dur="250"/>
                                            <p:tgtEl>
                                              <p:spTgt spid="78"/>
                                            </p:tgtEl>
                                          </p:cBhvr>
                                        </p:animEffect>
                                      </p:childTnLst>
                                    </p:cTn>
                                  </p:par>
                                  <p:par>
                                    <p:cTn id="128" presetID="1" presetClass="entr" presetSubtype="0" fill="hold" grpId="1" nodeType="withEffect">
                                      <p:stCondLst>
                                        <p:cond delay="3500"/>
                                      </p:stCondLst>
                                      <p:childTnLst>
                                        <p:set>
                                          <p:cBhvr>
                                            <p:cTn id="129" dur="1" fill="hold">
                                              <p:stCondLst>
                                                <p:cond delay="0"/>
                                              </p:stCondLst>
                                            </p:cTn>
                                            <p:tgtEl>
                                              <p:spTgt spid="79"/>
                                            </p:tgtEl>
                                            <p:attrNameLst>
                                              <p:attrName>style.visibility</p:attrName>
                                            </p:attrNameLst>
                                          </p:cBhvr>
                                          <p:to>
                                            <p:strVal val="visible"/>
                                          </p:to>
                                        </p:set>
                                      </p:childTnLst>
                                    </p:cTn>
                                  </p:par>
                                  <p:par>
                                    <p:cTn id="130" presetID="6" presetClass="emph" presetSubtype="0" accel="50000" autoRev="1" fill="hold" grpId="0" nodeType="withEffect">
                                      <p:stCondLst>
                                        <p:cond delay="3500"/>
                                      </p:stCondLst>
                                      <p:childTnLst>
                                        <p:animScale>
                                          <p:cBhvr>
                                            <p:cTn id="131" dur="150" fill="hold"/>
                                            <p:tgtEl>
                                              <p:spTgt spid="79"/>
                                            </p:tgtEl>
                                          </p:cBhvr>
                                          <p:by x="150000" y="150000"/>
                                        </p:animScale>
                                      </p:childTnLst>
                                    </p:cTn>
                                  </p:par>
                                  <p:par>
                                    <p:cTn id="132" presetID="22" presetClass="entr" presetSubtype="8" fill="hold" grpId="0" nodeType="withEffect">
                                      <p:stCondLst>
                                        <p:cond delay="3750"/>
                                      </p:stCondLst>
                                      <p:childTnLst>
                                        <p:set>
                                          <p:cBhvr>
                                            <p:cTn id="133" dur="1" fill="hold">
                                              <p:stCondLst>
                                                <p:cond delay="0"/>
                                              </p:stCondLst>
                                            </p:cTn>
                                            <p:tgtEl>
                                              <p:spTgt spid="21"/>
                                            </p:tgtEl>
                                            <p:attrNameLst>
                                              <p:attrName>style.visibility</p:attrName>
                                            </p:attrNameLst>
                                          </p:cBhvr>
                                          <p:to>
                                            <p:strVal val="visible"/>
                                          </p:to>
                                        </p:set>
                                        <p:animEffect transition="in" filter="wipe(left)">
                                          <p:cBhvr>
                                            <p:cTn id="134" dur="250"/>
                                            <p:tgtEl>
                                              <p:spTgt spid="21"/>
                                            </p:tgtEl>
                                          </p:cBhvr>
                                        </p:animEffect>
                                      </p:childTnLst>
                                    </p:cTn>
                                  </p:par>
                                  <p:par>
                                    <p:cTn id="135" presetID="10" presetClass="entr" presetSubtype="0" fill="hold" grpId="1" nodeType="withEffect">
                                      <p:stCondLst>
                                        <p:cond delay="4000"/>
                                      </p:stCondLst>
                                      <p:childTnLst>
                                        <p:set>
                                          <p:cBhvr>
                                            <p:cTn id="136" dur="1" fill="hold">
                                              <p:stCondLst>
                                                <p:cond delay="0"/>
                                              </p:stCondLst>
                                            </p:cTn>
                                            <p:tgtEl>
                                              <p:spTgt spid="80"/>
                                            </p:tgtEl>
                                            <p:attrNameLst>
                                              <p:attrName>style.visibility</p:attrName>
                                            </p:attrNameLst>
                                          </p:cBhvr>
                                          <p:to>
                                            <p:strVal val="visible"/>
                                          </p:to>
                                        </p:set>
                                        <p:animEffect transition="in" filter="fade">
                                          <p:cBhvr>
                                            <p:cTn id="137" dur="500"/>
                                            <p:tgtEl>
                                              <p:spTgt spid="80"/>
                                            </p:tgtEl>
                                          </p:cBhvr>
                                        </p:animEffect>
                                      </p:childTnLst>
                                    </p:cTn>
                                  </p:par>
                                  <p:par>
                                    <p:cTn id="138" presetID="6" presetClass="emph" presetSubtype="0" accel="50000" autoRev="1" fill="hold" grpId="0" nodeType="withEffect">
                                      <p:stCondLst>
                                        <p:cond delay="4000"/>
                                      </p:stCondLst>
                                      <p:childTnLst>
                                        <p:animScale>
                                          <p:cBhvr>
                                            <p:cTn id="139" dur="1000" fill="hold"/>
                                            <p:tgtEl>
                                              <p:spTgt spid="80"/>
                                            </p:tgtEl>
                                          </p:cBhvr>
                                          <p:by x="150000" y="150000"/>
                                        </p:animScale>
                                      </p:childTnLst>
                                    </p:cTn>
                                  </p:par>
                                  <p:par>
                                    <p:cTn id="140" presetID="10" presetClass="entr" presetSubtype="0" fill="hold" grpId="1" nodeType="withEffect">
                                      <p:stCondLst>
                                        <p:cond delay="4500"/>
                                      </p:stCondLst>
                                      <p:childTnLst>
                                        <p:set>
                                          <p:cBhvr>
                                            <p:cTn id="141" dur="1" fill="hold">
                                              <p:stCondLst>
                                                <p:cond delay="0"/>
                                              </p:stCondLst>
                                            </p:cTn>
                                            <p:tgtEl>
                                              <p:spTgt spid="81"/>
                                            </p:tgtEl>
                                            <p:attrNameLst>
                                              <p:attrName>style.visibility</p:attrName>
                                            </p:attrNameLst>
                                          </p:cBhvr>
                                          <p:to>
                                            <p:strVal val="visible"/>
                                          </p:to>
                                        </p:set>
                                        <p:animEffect transition="in" filter="fade">
                                          <p:cBhvr>
                                            <p:cTn id="142" dur="500"/>
                                            <p:tgtEl>
                                              <p:spTgt spid="81"/>
                                            </p:tgtEl>
                                          </p:cBhvr>
                                        </p:animEffect>
                                      </p:childTnLst>
                                    </p:cTn>
                                  </p:par>
                                  <p:par>
                                    <p:cTn id="143" presetID="6" presetClass="emph" presetSubtype="0" accel="50000" autoRev="1" fill="hold" grpId="0" nodeType="withEffect">
                                      <p:stCondLst>
                                        <p:cond delay="4500"/>
                                      </p:stCondLst>
                                      <p:childTnLst>
                                        <p:animScale>
                                          <p:cBhvr>
                                            <p:cTn id="144" dur="1000" fill="hold"/>
                                            <p:tgtEl>
                                              <p:spTgt spid="81"/>
                                            </p:tgtEl>
                                          </p:cBhvr>
                                          <p:by x="150000" y="150000"/>
                                        </p:animScale>
                                      </p:childTnLst>
                                    </p:cTn>
                                  </p:par>
                                  <p:par>
                                    <p:cTn id="145" presetID="10" presetClass="entr" presetSubtype="0" fill="hold" grpId="1" nodeType="withEffect">
                                      <p:stCondLst>
                                        <p:cond delay="4750"/>
                                      </p:stCondLst>
                                      <p:childTnLst>
                                        <p:set>
                                          <p:cBhvr>
                                            <p:cTn id="146" dur="1" fill="hold">
                                              <p:stCondLst>
                                                <p:cond delay="0"/>
                                              </p:stCondLst>
                                            </p:cTn>
                                            <p:tgtEl>
                                              <p:spTgt spid="82"/>
                                            </p:tgtEl>
                                            <p:attrNameLst>
                                              <p:attrName>style.visibility</p:attrName>
                                            </p:attrNameLst>
                                          </p:cBhvr>
                                          <p:to>
                                            <p:strVal val="visible"/>
                                          </p:to>
                                        </p:set>
                                        <p:animEffect transition="in" filter="fade">
                                          <p:cBhvr>
                                            <p:cTn id="147" dur="500"/>
                                            <p:tgtEl>
                                              <p:spTgt spid="82"/>
                                            </p:tgtEl>
                                          </p:cBhvr>
                                        </p:animEffect>
                                      </p:childTnLst>
                                    </p:cTn>
                                  </p:par>
                                  <p:par>
                                    <p:cTn id="148" presetID="6" presetClass="emph" presetSubtype="0" accel="50000" autoRev="1" fill="hold" grpId="0" nodeType="withEffect">
                                      <p:stCondLst>
                                        <p:cond delay="4750"/>
                                      </p:stCondLst>
                                      <p:childTnLst>
                                        <p:animScale>
                                          <p:cBhvr>
                                            <p:cTn id="149" dur="1000" fill="hold"/>
                                            <p:tgtEl>
                                              <p:spTgt spid="82"/>
                                            </p:tgtEl>
                                          </p:cBhvr>
                                          <p:by x="150000" y="150000"/>
                                        </p:animScale>
                                      </p:childTnLst>
                                    </p:cTn>
                                  </p:par>
                                  <p:par>
                                    <p:cTn id="150" presetID="10" presetClass="entr" presetSubtype="0" fill="hold" grpId="1" nodeType="withEffect">
                                      <p:stCondLst>
                                        <p:cond delay="5600"/>
                                      </p:stCondLst>
                                      <p:childTnLst>
                                        <p:set>
                                          <p:cBhvr>
                                            <p:cTn id="151" dur="1" fill="hold">
                                              <p:stCondLst>
                                                <p:cond delay="0"/>
                                              </p:stCondLst>
                                            </p:cTn>
                                            <p:tgtEl>
                                              <p:spTgt spid="83"/>
                                            </p:tgtEl>
                                            <p:attrNameLst>
                                              <p:attrName>style.visibility</p:attrName>
                                            </p:attrNameLst>
                                          </p:cBhvr>
                                          <p:to>
                                            <p:strVal val="visible"/>
                                          </p:to>
                                        </p:set>
                                        <p:animEffect transition="in" filter="fade">
                                          <p:cBhvr>
                                            <p:cTn id="152" dur="500"/>
                                            <p:tgtEl>
                                              <p:spTgt spid="83"/>
                                            </p:tgtEl>
                                          </p:cBhvr>
                                        </p:animEffect>
                                      </p:childTnLst>
                                    </p:cTn>
                                  </p:par>
                                  <p:par>
                                    <p:cTn id="153" presetID="6" presetClass="emph" presetSubtype="0" accel="50000" autoRev="1" fill="hold" grpId="0" nodeType="withEffect">
                                      <p:stCondLst>
                                        <p:cond delay="5600"/>
                                      </p:stCondLst>
                                      <p:childTnLst>
                                        <p:animScale>
                                          <p:cBhvr>
                                            <p:cTn id="154" dur="1000" fill="hold"/>
                                            <p:tgtEl>
                                              <p:spTgt spid="83"/>
                                            </p:tgtEl>
                                          </p:cBhvr>
                                          <p:by x="150000" y="150000"/>
                                        </p:animScale>
                                      </p:childTnLst>
                                    </p:cTn>
                                  </p:par>
                                  <p:par>
                                    <p:cTn id="155" presetID="10" presetClass="entr" presetSubtype="0" fill="hold" grpId="1" nodeType="withEffect">
                                      <p:stCondLst>
                                        <p:cond delay="8750"/>
                                      </p:stCondLst>
                                      <p:childTnLst>
                                        <p:set>
                                          <p:cBhvr>
                                            <p:cTn id="156" dur="1" fill="hold">
                                              <p:stCondLst>
                                                <p:cond delay="0"/>
                                              </p:stCondLst>
                                            </p:cTn>
                                            <p:tgtEl>
                                              <p:spTgt spid="84"/>
                                            </p:tgtEl>
                                            <p:attrNameLst>
                                              <p:attrName>style.visibility</p:attrName>
                                            </p:attrNameLst>
                                          </p:cBhvr>
                                          <p:to>
                                            <p:strVal val="visible"/>
                                          </p:to>
                                        </p:set>
                                        <p:animEffect transition="in" filter="fade">
                                          <p:cBhvr>
                                            <p:cTn id="157" dur="500"/>
                                            <p:tgtEl>
                                              <p:spTgt spid="84"/>
                                            </p:tgtEl>
                                          </p:cBhvr>
                                        </p:animEffect>
                                      </p:childTnLst>
                                    </p:cTn>
                                  </p:par>
                                  <p:par>
                                    <p:cTn id="158" presetID="6" presetClass="emph" presetSubtype="0" accel="50000" autoRev="1" fill="hold" grpId="0" nodeType="withEffect">
                                      <p:stCondLst>
                                        <p:cond delay="8750"/>
                                      </p:stCondLst>
                                      <p:childTnLst>
                                        <p:animScale>
                                          <p:cBhvr>
                                            <p:cTn id="159" dur="1000" fill="hold"/>
                                            <p:tgtEl>
                                              <p:spTgt spid="84"/>
                                            </p:tgtEl>
                                          </p:cBhvr>
                                          <p:by x="150000" y="150000"/>
                                        </p:animScale>
                                      </p:childTnLst>
                                    </p:cTn>
                                  </p:par>
                                  <p:par>
                                    <p:cTn id="160" presetID="10" presetClass="entr" presetSubtype="0" fill="hold" grpId="1" nodeType="withEffect">
                                      <p:stCondLst>
                                        <p:cond delay="4250"/>
                                      </p:stCondLst>
                                      <p:childTnLst>
                                        <p:set>
                                          <p:cBhvr>
                                            <p:cTn id="161" dur="1" fill="hold">
                                              <p:stCondLst>
                                                <p:cond delay="0"/>
                                              </p:stCondLst>
                                            </p:cTn>
                                            <p:tgtEl>
                                              <p:spTgt spid="91"/>
                                            </p:tgtEl>
                                            <p:attrNameLst>
                                              <p:attrName>style.visibility</p:attrName>
                                            </p:attrNameLst>
                                          </p:cBhvr>
                                          <p:to>
                                            <p:strVal val="visible"/>
                                          </p:to>
                                        </p:set>
                                        <p:animEffect transition="in" filter="fade">
                                          <p:cBhvr>
                                            <p:cTn id="162" dur="500"/>
                                            <p:tgtEl>
                                              <p:spTgt spid="91"/>
                                            </p:tgtEl>
                                          </p:cBhvr>
                                        </p:animEffect>
                                      </p:childTnLst>
                                    </p:cTn>
                                  </p:par>
                                  <p:par>
                                    <p:cTn id="163" presetID="6" presetClass="emph" presetSubtype="0" accel="50000" autoRev="1" fill="hold" grpId="0" nodeType="withEffect">
                                      <p:stCondLst>
                                        <p:cond delay="4250"/>
                                      </p:stCondLst>
                                      <p:childTnLst>
                                        <p:animScale>
                                          <p:cBhvr>
                                            <p:cTn id="164" dur="1000" fill="hold"/>
                                            <p:tgtEl>
                                              <p:spTgt spid="91"/>
                                            </p:tgtEl>
                                          </p:cBhvr>
                                          <p:by x="150000" y="150000"/>
                                        </p:animScale>
                                      </p:childTnLst>
                                    </p:cTn>
                                  </p:par>
                                  <p:par>
                                    <p:cTn id="165" presetID="10" presetClass="entr" presetSubtype="0" fill="hold" grpId="1" nodeType="withEffect">
                                      <p:stCondLst>
                                        <p:cond delay="4250"/>
                                      </p:stCondLst>
                                      <p:childTnLst>
                                        <p:set>
                                          <p:cBhvr>
                                            <p:cTn id="166" dur="1" fill="hold">
                                              <p:stCondLst>
                                                <p:cond delay="0"/>
                                              </p:stCondLst>
                                            </p:cTn>
                                            <p:tgtEl>
                                              <p:spTgt spid="92"/>
                                            </p:tgtEl>
                                            <p:attrNameLst>
                                              <p:attrName>style.visibility</p:attrName>
                                            </p:attrNameLst>
                                          </p:cBhvr>
                                          <p:to>
                                            <p:strVal val="visible"/>
                                          </p:to>
                                        </p:set>
                                        <p:animEffect transition="in" filter="fade">
                                          <p:cBhvr>
                                            <p:cTn id="167" dur="500"/>
                                            <p:tgtEl>
                                              <p:spTgt spid="92"/>
                                            </p:tgtEl>
                                          </p:cBhvr>
                                        </p:animEffect>
                                      </p:childTnLst>
                                    </p:cTn>
                                  </p:par>
                                  <p:par>
                                    <p:cTn id="168" presetID="6" presetClass="emph" presetSubtype="0" accel="50000" autoRev="1" fill="hold" grpId="0" nodeType="withEffect">
                                      <p:stCondLst>
                                        <p:cond delay="4250"/>
                                      </p:stCondLst>
                                      <p:childTnLst>
                                        <p:animScale>
                                          <p:cBhvr>
                                            <p:cTn id="169" dur="1000" fill="hold"/>
                                            <p:tgtEl>
                                              <p:spTgt spid="92"/>
                                            </p:tgtEl>
                                          </p:cBhvr>
                                          <p:by x="150000" y="150000"/>
                                        </p:animScale>
                                      </p:childTnLst>
                                    </p:cTn>
                                  </p:par>
                                  <p:par>
                                    <p:cTn id="170" presetID="10" presetClass="entr" presetSubtype="0" fill="hold" grpId="1" nodeType="withEffect">
                                      <p:stCondLst>
                                        <p:cond delay="4500"/>
                                      </p:stCondLst>
                                      <p:childTnLst>
                                        <p:set>
                                          <p:cBhvr>
                                            <p:cTn id="171" dur="1" fill="hold">
                                              <p:stCondLst>
                                                <p:cond delay="0"/>
                                              </p:stCondLst>
                                            </p:cTn>
                                            <p:tgtEl>
                                              <p:spTgt spid="93"/>
                                            </p:tgtEl>
                                            <p:attrNameLst>
                                              <p:attrName>style.visibility</p:attrName>
                                            </p:attrNameLst>
                                          </p:cBhvr>
                                          <p:to>
                                            <p:strVal val="visible"/>
                                          </p:to>
                                        </p:set>
                                        <p:animEffect transition="in" filter="fade">
                                          <p:cBhvr>
                                            <p:cTn id="172" dur="500"/>
                                            <p:tgtEl>
                                              <p:spTgt spid="93"/>
                                            </p:tgtEl>
                                          </p:cBhvr>
                                        </p:animEffect>
                                      </p:childTnLst>
                                    </p:cTn>
                                  </p:par>
                                  <p:par>
                                    <p:cTn id="173" presetID="6" presetClass="emph" presetSubtype="0" accel="50000" autoRev="1" fill="hold" grpId="0" nodeType="withEffect">
                                      <p:stCondLst>
                                        <p:cond delay="4500"/>
                                      </p:stCondLst>
                                      <p:childTnLst>
                                        <p:animScale>
                                          <p:cBhvr>
                                            <p:cTn id="174" dur="1000" fill="hold"/>
                                            <p:tgtEl>
                                              <p:spTgt spid="93"/>
                                            </p:tgtEl>
                                          </p:cBhvr>
                                          <p:by x="150000" y="150000"/>
                                        </p:animScale>
                                      </p:childTnLst>
                                    </p:cTn>
                                  </p:par>
                                  <p:par>
                                    <p:cTn id="175" presetID="10" presetClass="entr" presetSubtype="0" fill="hold" grpId="1" nodeType="withEffect">
                                      <p:stCondLst>
                                        <p:cond delay="4750"/>
                                      </p:stCondLst>
                                      <p:childTnLst>
                                        <p:set>
                                          <p:cBhvr>
                                            <p:cTn id="176" dur="1" fill="hold">
                                              <p:stCondLst>
                                                <p:cond delay="0"/>
                                              </p:stCondLst>
                                            </p:cTn>
                                            <p:tgtEl>
                                              <p:spTgt spid="94"/>
                                            </p:tgtEl>
                                            <p:attrNameLst>
                                              <p:attrName>style.visibility</p:attrName>
                                            </p:attrNameLst>
                                          </p:cBhvr>
                                          <p:to>
                                            <p:strVal val="visible"/>
                                          </p:to>
                                        </p:set>
                                        <p:animEffect transition="in" filter="fade">
                                          <p:cBhvr>
                                            <p:cTn id="177" dur="500"/>
                                            <p:tgtEl>
                                              <p:spTgt spid="94"/>
                                            </p:tgtEl>
                                          </p:cBhvr>
                                        </p:animEffect>
                                      </p:childTnLst>
                                    </p:cTn>
                                  </p:par>
                                  <p:par>
                                    <p:cTn id="178" presetID="6" presetClass="emph" presetSubtype="0" accel="50000" autoRev="1" fill="hold" grpId="0" nodeType="withEffect">
                                      <p:stCondLst>
                                        <p:cond delay="4750"/>
                                      </p:stCondLst>
                                      <p:childTnLst>
                                        <p:animScale>
                                          <p:cBhvr>
                                            <p:cTn id="179" dur="1000" fill="hold"/>
                                            <p:tgtEl>
                                              <p:spTgt spid="94"/>
                                            </p:tgtEl>
                                          </p:cBhvr>
                                          <p:by x="150000" y="150000"/>
                                        </p:animScale>
                                      </p:childTnLst>
                                    </p:cTn>
                                  </p:par>
                                  <p:par>
                                    <p:cTn id="180" presetID="10" presetClass="entr" presetSubtype="0" fill="hold" grpId="1" nodeType="withEffect">
                                      <p:stCondLst>
                                        <p:cond delay="5600"/>
                                      </p:stCondLst>
                                      <p:childTnLst>
                                        <p:set>
                                          <p:cBhvr>
                                            <p:cTn id="181" dur="1" fill="hold">
                                              <p:stCondLst>
                                                <p:cond delay="0"/>
                                              </p:stCondLst>
                                            </p:cTn>
                                            <p:tgtEl>
                                              <p:spTgt spid="95"/>
                                            </p:tgtEl>
                                            <p:attrNameLst>
                                              <p:attrName>style.visibility</p:attrName>
                                            </p:attrNameLst>
                                          </p:cBhvr>
                                          <p:to>
                                            <p:strVal val="visible"/>
                                          </p:to>
                                        </p:set>
                                        <p:animEffect transition="in" filter="fade">
                                          <p:cBhvr>
                                            <p:cTn id="182" dur="500"/>
                                            <p:tgtEl>
                                              <p:spTgt spid="95"/>
                                            </p:tgtEl>
                                          </p:cBhvr>
                                        </p:animEffect>
                                      </p:childTnLst>
                                    </p:cTn>
                                  </p:par>
                                  <p:par>
                                    <p:cTn id="183" presetID="6" presetClass="emph" presetSubtype="0" accel="50000" autoRev="1" fill="hold" grpId="0" nodeType="withEffect">
                                      <p:stCondLst>
                                        <p:cond delay="5600"/>
                                      </p:stCondLst>
                                      <p:childTnLst>
                                        <p:animScale>
                                          <p:cBhvr>
                                            <p:cTn id="184" dur="1000" fill="hold"/>
                                            <p:tgtEl>
                                              <p:spTgt spid="95"/>
                                            </p:tgtEl>
                                          </p:cBhvr>
                                          <p:by x="150000" y="150000"/>
                                        </p:animScale>
                                      </p:childTnLst>
                                    </p:cTn>
                                  </p:par>
                                  <p:par>
                                    <p:cTn id="185" presetID="10" presetClass="entr" presetSubtype="0" fill="hold" grpId="1" nodeType="withEffect">
                                      <p:stCondLst>
                                        <p:cond delay="8750"/>
                                      </p:stCondLst>
                                      <p:childTnLst>
                                        <p:set>
                                          <p:cBhvr>
                                            <p:cTn id="186" dur="1" fill="hold">
                                              <p:stCondLst>
                                                <p:cond delay="0"/>
                                              </p:stCondLst>
                                            </p:cTn>
                                            <p:tgtEl>
                                              <p:spTgt spid="96"/>
                                            </p:tgtEl>
                                            <p:attrNameLst>
                                              <p:attrName>style.visibility</p:attrName>
                                            </p:attrNameLst>
                                          </p:cBhvr>
                                          <p:to>
                                            <p:strVal val="visible"/>
                                          </p:to>
                                        </p:set>
                                        <p:animEffect transition="in" filter="fade">
                                          <p:cBhvr>
                                            <p:cTn id="187" dur="500"/>
                                            <p:tgtEl>
                                              <p:spTgt spid="96"/>
                                            </p:tgtEl>
                                          </p:cBhvr>
                                        </p:animEffect>
                                      </p:childTnLst>
                                    </p:cTn>
                                  </p:par>
                                  <p:par>
                                    <p:cTn id="188" presetID="6" presetClass="emph" presetSubtype="0" accel="50000" autoRev="1" fill="hold" grpId="0" nodeType="withEffect">
                                      <p:stCondLst>
                                        <p:cond delay="8750"/>
                                      </p:stCondLst>
                                      <p:childTnLst>
                                        <p:animScale>
                                          <p:cBhvr>
                                            <p:cTn id="189" dur="1000" fill="hold"/>
                                            <p:tgtEl>
                                              <p:spTgt spid="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19" grpId="0" animBg="1"/>
          <p:bldP spid="17" grpId="0" animBg="1"/>
          <p:bldP spid="20" grpId="0" animBg="1"/>
          <p:bldP spid="20" grpId="1" animBg="1"/>
          <p:bldP spid="21" grpId="0"/>
          <p:bldP spid="78" grpId="0"/>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56F202-48C9-2E42-B5CC-1E7A5B4CBC87}"/>
              </a:ext>
            </a:extLst>
          </p:cNvPr>
          <p:cNvSpPr/>
          <p:nvPr/>
        </p:nvSpPr>
        <p:spPr>
          <a:xfrm>
            <a:off x="6513604" y="3343767"/>
            <a:ext cx="5274742"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Wrinkle-Fighting Complex green seaweed and galactomannan from the Tara tree</a:t>
            </a:r>
          </a:p>
        </p:txBody>
      </p:sp>
      <p:pic>
        <p:nvPicPr>
          <p:cNvPr id="17" name="Picture 16">
            <a:extLst>
              <a:ext uri="{FF2B5EF4-FFF2-40B4-BE49-F238E27FC236}">
                <a16:creationId xmlns:a16="http://schemas.microsoft.com/office/drawing/2014/main" id="{F90ED9B4-A19B-2145-BB6C-39B5B4DB89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50396" y="2014431"/>
            <a:ext cx="1060704" cy="1060704"/>
          </a:xfrm>
          <a:prstGeom prst="ellipse">
            <a:avLst/>
          </a:prstGeom>
        </p:spPr>
      </p:pic>
      <p:pic>
        <p:nvPicPr>
          <p:cNvPr id="21" name="Picture 20">
            <a:extLst>
              <a:ext uri="{FF2B5EF4-FFF2-40B4-BE49-F238E27FC236}">
                <a16:creationId xmlns:a16="http://schemas.microsoft.com/office/drawing/2014/main" id="{21107F46-6AD7-D547-909D-9A45870D4181}"/>
              </a:ext>
            </a:extLst>
          </p:cNvPr>
          <p:cNvPicPr>
            <a:picLocks noChangeAspect="1"/>
          </p:cNvPicPr>
          <p:nvPr/>
        </p:nvPicPr>
        <p:blipFill>
          <a:blip r:embed="rId4" cstate="print">
            <a:alphaModFix amt="35000"/>
            <a:extLst>
              <a:ext uri="{28A0092B-C50C-407E-A947-70E740481C1C}">
                <a14:useLocalDpi xmlns:a14="http://schemas.microsoft.com/office/drawing/2010/main"/>
              </a:ext>
            </a:extLst>
          </a:blip>
          <a:stretch>
            <a:fillRect/>
          </a:stretch>
        </p:blipFill>
        <p:spPr>
          <a:xfrm>
            <a:off x="442781" y="5562108"/>
            <a:ext cx="705669" cy="705669"/>
          </a:xfrm>
          <a:prstGeom prst="rect">
            <a:avLst/>
          </a:prstGeom>
        </p:spPr>
      </p:pic>
      <p:sp>
        <p:nvSpPr>
          <p:cNvPr id="25" name="TextBox 24">
            <a:extLst>
              <a:ext uri="{FF2B5EF4-FFF2-40B4-BE49-F238E27FC236}">
                <a16:creationId xmlns:a16="http://schemas.microsoft.com/office/drawing/2014/main" id="{AEB0F9FB-71A5-EA43-87D6-B0DC0775E9DF}"/>
              </a:ext>
            </a:extLst>
          </p:cNvPr>
          <p:cNvSpPr txBox="1"/>
          <p:nvPr/>
        </p:nvSpPr>
        <p:spPr>
          <a:xfrm>
            <a:off x="6099049" y="420635"/>
            <a:ext cx="6092951" cy="523220"/>
          </a:xfrm>
          <a:prstGeom prst="rect">
            <a:avLst/>
          </a:prstGeom>
          <a:noFill/>
        </p:spPr>
        <p:txBody>
          <a:bodyPr wrap="square" rtlCol="0">
            <a:spAutoFit/>
          </a:bodyPr>
          <a:lstStyle/>
          <a:p>
            <a:pPr algn="ctr"/>
            <a:r>
              <a:rPr lang="en-US" sz="2800">
                <a:solidFill>
                  <a:schemeClr val="tx1">
                    <a:lumMod val="50000"/>
                    <a:lumOff val="50000"/>
                  </a:schemeClr>
                </a:solidFill>
                <a:latin typeface="Arial" charset="0"/>
                <a:ea typeface="Arial" charset="0"/>
                <a:cs typeface="Arial" charset="0"/>
              </a:rPr>
              <a:t>STEP 3b</a:t>
            </a:r>
          </a:p>
        </p:txBody>
      </p:sp>
      <p:sp>
        <p:nvSpPr>
          <p:cNvPr id="29" name="TextBox 28">
            <a:extLst>
              <a:ext uri="{FF2B5EF4-FFF2-40B4-BE49-F238E27FC236}">
                <a16:creationId xmlns:a16="http://schemas.microsoft.com/office/drawing/2014/main" id="{1F60E55C-E47A-9847-8BCA-087C2BD12F13}"/>
              </a:ext>
            </a:extLst>
          </p:cNvPr>
          <p:cNvSpPr txBox="1"/>
          <p:nvPr/>
        </p:nvSpPr>
        <p:spPr>
          <a:xfrm>
            <a:off x="6099049" y="841897"/>
            <a:ext cx="6092948" cy="615553"/>
          </a:xfrm>
          <a:prstGeom prst="rect">
            <a:avLst/>
          </a:prstGeom>
          <a:noFill/>
        </p:spPr>
        <p:txBody>
          <a:bodyPr wrap="square" rtlCol="0">
            <a:spAutoFit/>
          </a:bodyPr>
          <a:lstStyle/>
          <a:p>
            <a:pPr algn="ctr"/>
            <a:r>
              <a:rPr lang="en-US" sz="3400" b="1">
                <a:solidFill>
                  <a:schemeClr val="tx1">
                    <a:lumMod val="50000"/>
                    <a:lumOff val="50000"/>
                  </a:schemeClr>
                </a:solidFill>
                <a:latin typeface="Arial" charset="0"/>
                <a:ea typeface="Arial" charset="0"/>
                <a:cs typeface="Arial" charset="0"/>
              </a:rPr>
              <a:t>ACTIVATE &amp;</a:t>
            </a:r>
          </a:p>
        </p:txBody>
      </p:sp>
      <p:sp>
        <p:nvSpPr>
          <p:cNvPr id="30" name="Rectangle 29">
            <a:extLst>
              <a:ext uri="{FF2B5EF4-FFF2-40B4-BE49-F238E27FC236}">
                <a16:creationId xmlns:a16="http://schemas.microsoft.com/office/drawing/2014/main" id="{2A4BB04F-8B62-2345-9CE9-1FC65972D64D}"/>
              </a:ext>
            </a:extLst>
          </p:cNvPr>
          <p:cNvSpPr/>
          <p:nvPr/>
        </p:nvSpPr>
        <p:spPr>
          <a:xfrm>
            <a:off x="6099049" y="1281922"/>
            <a:ext cx="6092948" cy="615553"/>
          </a:xfrm>
          <a:prstGeom prst="rect">
            <a:avLst/>
          </a:prstGeom>
        </p:spPr>
        <p:txBody>
          <a:bodyPr wrap="square">
            <a:spAutoFit/>
          </a:bodyPr>
          <a:lstStyle/>
          <a:p>
            <a:pPr algn="ctr"/>
            <a:r>
              <a:rPr lang="en-US" sz="3400" b="1">
                <a:solidFill>
                  <a:schemeClr val="tx1">
                    <a:lumMod val="50000"/>
                    <a:lumOff val="50000"/>
                  </a:schemeClr>
                </a:solidFill>
                <a:latin typeface="Arial" charset="0"/>
                <a:ea typeface="Arial" charset="0"/>
                <a:cs typeface="Arial" charset="0"/>
              </a:rPr>
              <a:t>NOURISH</a:t>
            </a:r>
            <a:endParaRPr lang="en-US" sz="3400"/>
          </a:p>
        </p:txBody>
      </p:sp>
      <p:sp>
        <p:nvSpPr>
          <p:cNvPr id="31" name="Rectangle 30">
            <a:extLst>
              <a:ext uri="{FF2B5EF4-FFF2-40B4-BE49-F238E27FC236}">
                <a16:creationId xmlns:a16="http://schemas.microsoft.com/office/drawing/2014/main" id="{84420675-FFEF-124C-9E90-8B63F4E89DB8}"/>
              </a:ext>
            </a:extLst>
          </p:cNvPr>
          <p:cNvSpPr/>
          <p:nvPr/>
        </p:nvSpPr>
        <p:spPr>
          <a:xfrm>
            <a:off x="6319777" y="4027223"/>
            <a:ext cx="5674515" cy="923330"/>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Essential oils and flower extracts from nourishing Sunflower seed and Cranberry and soothing Arnica flower extract</a:t>
            </a:r>
          </a:p>
        </p:txBody>
      </p:sp>
      <p:sp>
        <p:nvSpPr>
          <p:cNvPr id="32" name="Rectangle 31">
            <a:extLst>
              <a:ext uri="{FF2B5EF4-FFF2-40B4-BE49-F238E27FC236}">
                <a16:creationId xmlns:a16="http://schemas.microsoft.com/office/drawing/2014/main" id="{4BB7F847-2697-854F-B4D6-D9B8BFE1DF31}"/>
              </a:ext>
            </a:extLst>
          </p:cNvPr>
          <p:cNvSpPr/>
          <p:nvPr/>
        </p:nvSpPr>
        <p:spPr>
          <a:xfrm>
            <a:off x="6544450" y="4987678"/>
            <a:ext cx="5449842" cy="646331"/>
          </a:xfrm>
          <a:prstGeom prst="rect">
            <a:avLst/>
          </a:prstGeom>
        </p:spPr>
        <p:txBody>
          <a:bodyPr wrap="square">
            <a:spAutoFit/>
          </a:bodyPr>
          <a:lstStyle/>
          <a:p>
            <a:pPr algn="ctr"/>
            <a:r>
              <a:rPr lang="en-US">
                <a:latin typeface="Arial" panose="020B0604020202020204" pitchFamily="34" charset="0"/>
                <a:cs typeface="Arial" panose="020B0604020202020204" pitchFamily="34" charset="0"/>
              </a:rPr>
              <a:t>Chamomile and English Lavender oils as well as conditioning Mandarin peel oil</a:t>
            </a:r>
          </a:p>
        </p:txBody>
      </p:sp>
      <p:sp>
        <p:nvSpPr>
          <p:cNvPr id="33" name="Rectangle 32">
            <a:extLst>
              <a:ext uri="{FF2B5EF4-FFF2-40B4-BE49-F238E27FC236}">
                <a16:creationId xmlns:a16="http://schemas.microsoft.com/office/drawing/2014/main" id="{EEE1892D-CD42-664E-A756-F7295885C2AB}"/>
              </a:ext>
            </a:extLst>
          </p:cNvPr>
          <p:cNvSpPr/>
          <p:nvPr/>
        </p:nvSpPr>
        <p:spPr>
          <a:xfrm>
            <a:off x="6907635" y="5671133"/>
            <a:ext cx="4498798"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Clinically proven to provide an 8-hour moisturizing effect</a:t>
            </a:r>
          </a:p>
        </p:txBody>
      </p:sp>
      <p:pic>
        <p:nvPicPr>
          <p:cNvPr id="35" name="Picture 34">
            <a:extLst>
              <a:ext uri="{FF2B5EF4-FFF2-40B4-BE49-F238E27FC236}">
                <a16:creationId xmlns:a16="http://schemas.microsoft.com/office/drawing/2014/main" id="{D2DA5553-79B6-4F42-B5F9-6DA05E1C5D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81200" y="2014431"/>
            <a:ext cx="1060704" cy="1060704"/>
          </a:xfrm>
          <a:prstGeom prst="ellipse">
            <a:avLst/>
          </a:prstGeom>
        </p:spPr>
      </p:pic>
      <p:pic>
        <p:nvPicPr>
          <p:cNvPr id="37" name="Picture 36">
            <a:extLst>
              <a:ext uri="{FF2B5EF4-FFF2-40B4-BE49-F238E27FC236}">
                <a16:creationId xmlns:a16="http://schemas.microsoft.com/office/drawing/2014/main" id="{EFB7A16C-075B-AC49-B25E-DB3B113BFF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11514" y="2014431"/>
            <a:ext cx="1060704" cy="1060704"/>
          </a:xfrm>
          <a:prstGeom prst="ellipse">
            <a:avLst/>
          </a:prstGeom>
        </p:spPr>
      </p:pic>
      <p:pic>
        <p:nvPicPr>
          <p:cNvPr id="39" name="Picture 38">
            <a:extLst>
              <a:ext uri="{FF2B5EF4-FFF2-40B4-BE49-F238E27FC236}">
                <a16:creationId xmlns:a16="http://schemas.microsoft.com/office/drawing/2014/main" id="{8CE754A4-D866-A44F-A209-021C8B021D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550886" y="2010248"/>
            <a:ext cx="1060704" cy="1060704"/>
          </a:xfrm>
          <a:prstGeom prst="ellipse">
            <a:avLst/>
          </a:prstGeom>
        </p:spPr>
      </p:pic>
      <p:pic>
        <p:nvPicPr>
          <p:cNvPr id="18" name="Picture 17">
            <a:extLst>
              <a:ext uri="{FF2B5EF4-FFF2-40B4-BE49-F238E27FC236}">
                <a16:creationId xmlns:a16="http://schemas.microsoft.com/office/drawing/2014/main" id="{7D7D0513-CE2A-7D41-A276-909C0AE6EA0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88250" y="564289"/>
            <a:ext cx="2602602" cy="579426"/>
          </a:xfrm>
          <a:prstGeom prst="rect">
            <a:avLst/>
          </a:prstGeom>
          <a:ln>
            <a:solidFill>
              <a:schemeClr val="bg1"/>
            </a:solidFill>
          </a:ln>
        </p:spPr>
      </p:pic>
      <p:pic>
        <p:nvPicPr>
          <p:cNvPr id="20" name="Picture 19">
            <a:extLst>
              <a:ext uri="{FF2B5EF4-FFF2-40B4-BE49-F238E27FC236}">
                <a16:creationId xmlns:a16="http://schemas.microsoft.com/office/drawing/2014/main" id="{2473F196-AE84-654C-8D61-7EAD33D6F6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63006" y="1130965"/>
            <a:ext cx="2954368" cy="5028711"/>
          </a:xfrm>
          <a:prstGeom prst="rect">
            <a:avLst/>
          </a:prstGeom>
        </p:spPr>
      </p:pic>
      <p:pic>
        <p:nvPicPr>
          <p:cNvPr id="19" name="Picture 18">
            <a:extLst>
              <a:ext uri="{FF2B5EF4-FFF2-40B4-BE49-F238E27FC236}">
                <a16:creationId xmlns:a16="http://schemas.microsoft.com/office/drawing/2014/main" id="{A33C72F6-1183-9449-8ED6-602C2CC1AC33}"/>
              </a:ext>
            </a:extLst>
          </p:cNvPr>
          <p:cNvPicPr>
            <a:picLocks noChangeAspect="1"/>
          </p:cNvPicPr>
          <p:nvPr/>
        </p:nvPicPr>
        <p:blipFill>
          <a:blip r:embed="rId10"/>
          <a:stretch>
            <a:fillRect/>
          </a:stretch>
        </p:blipFill>
        <p:spPr>
          <a:xfrm>
            <a:off x="436676" y="339702"/>
            <a:ext cx="237156" cy="2751008"/>
          </a:xfrm>
          <a:prstGeom prst="rect">
            <a:avLst/>
          </a:prstGeom>
        </p:spPr>
      </p:pic>
    </p:spTree>
    <p:extLst>
      <p:ext uri="{BB962C8B-B14F-4D97-AF65-F5344CB8AC3E}">
        <p14:creationId xmlns:p14="http://schemas.microsoft.com/office/powerpoint/2010/main" val="2997271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50"/>
                                        <p:tgtEl>
                                          <p:spTgt spid="3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50"/>
                                        <p:tgtEl>
                                          <p:spTgt spid="33"/>
                                        </p:tgtEl>
                                      </p:cBhvr>
                                    </p:animEffect>
                                  </p:childTnLst>
                                </p:cTn>
                              </p:par>
                              <p:par>
                                <p:cTn id="20" presetID="22" presetClass="entr" presetSubtype="4" fill="hold"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092952" y="0"/>
            <a:ext cx="6099048"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0801" y="1640708"/>
            <a:ext cx="2122697" cy="1323439"/>
          </a:xfrm>
          <a:prstGeom prst="rect">
            <a:avLst/>
          </a:prstGeom>
          <a:noFill/>
        </p:spPr>
        <p:txBody>
          <a:bodyPr wrap="none" rtlCol="0">
            <a:spAutoFit/>
          </a:bodyPr>
          <a:lstStyle/>
          <a:p>
            <a:pPr algn="ctr"/>
            <a:r>
              <a:rPr lang="en-US" sz="8000" b="1" spc="-300">
                <a:solidFill>
                  <a:schemeClr val="accent1">
                    <a:lumMod val="40000"/>
                    <a:lumOff val="60000"/>
                  </a:schemeClr>
                </a:solidFill>
                <a:latin typeface="Arial" charset="0"/>
                <a:ea typeface="Arial" charset="0"/>
                <a:cs typeface="Arial" charset="0"/>
              </a:rPr>
              <a:t>95</a:t>
            </a:r>
            <a:r>
              <a:rPr lang="en-US" sz="8000" spc="-300">
                <a:solidFill>
                  <a:schemeClr val="accent1">
                    <a:lumMod val="40000"/>
                    <a:lumOff val="60000"/>
                  </a:schemeClr>
                </a:solidFill>
                <a:latin typeface="Arial" charset="0"/>
                <a:ea typeface="Arial" charset="0"/>
                <a:cs typeface="Arial" charset="0"/>
              </a:rPr>
              <a:t>%</a:t>
            </a:r>
          </a:p>
        </p:txBody>
      </p:sp>
      <p:sp>
        <p:nvSpPr>
          <p:cNvPr id="9" name="TextBox 8"/>
          <p:cNvSpPr txBox="1"/>
          <p:nvPr/>
        </p:nvSpPr>
        <p:spPr>
          <a:xfrm>
            <a:off x="600802" y="3104885"/>
            <a:ext cx="2122696" cy="1323439"/>
          </a:xfrm>
          <a:prstGeom prst="rect">
            <a:avLst/>
          </a:prstGeom>
          <a:noFill/>
        </p:spPr>
        <p:txBody>
          <a:bodyPr wrap="none" rtlCol="0">
            <a:spAutoFit/>
          </a:bodyPr>
          <a:lstStyle/>
          <a:p>
            <a:pPr algn="ctr"/>
            <a:r>
              <a:rPr lang="en-US" sz="8000" b="1" spc="-300">
                <a:solidFill>
                  <a:schemeClr val="accent1">
                    <a:lumMod val="40000"/>
                    <a:lumOff val="60000"/>
                  </a:schemeClr>
                </a:solidFill>
                <a:latin typeface="Arial" charset="0"/>
                <a:ea typeface="Arial" charset="0"/>
                <a:cs typeface="Arial" charset="0"/>
              </a:rPr>
              <a:t>95</a:t>
            </a:r>
            <a:r>
              <a:rPr lang="en-US" sz="8000" spc="-300">
                <a:solidFill>
                  <a:schemeClr val="accent1">
                    <a:lumMod val="40000"/>
                    <a:lumOff val="60000"/>
                  </a:schemeClr>
                </a:solidFill>
                <a:latin typeface="Arial" charset="0"/>
                <a:ea typeface="Arial" charset="0"/>
                <a:cs typeface="Arial" charset="0"/>
              </a:rPr>
              <a:t>%</a:t>
            </a:r>
          </a:p>
        </p:txBody>
      </p:sp>
      <p:sp>
        <p:nvSpPr>
          <p:cNvPr id="10" name="TextBox 9"/>
          <p:cNvSpPr txBox="1"/>
          <p:nvPr/>
        </p:nvSpPr>
        <p:spPr>
          <a:xfrm>
            <a:off x="600802" y="4569062"/>
            <a:ext cx="2122696" cy="1323439"/>
          </a:xfrm>
          <a:prstGeom prst="rect">
            <a:avLst/>
          </a:prstGeom>
          <a:noFill/>
        </p:spPr>
        <p:txBody>
          <a:bodyPr wrap="none" rtlCol="0">
            <a:spAutoFit/>
          </a:bodyPr>
          <a:lstStyle/>
          <a:p>
            <a:pPr algn="ctr"/>
            <a:r>
              <a:rPr lang="en-US" sz="8000" b="1" spc="-300">
                <a:solidFill>
                  <a:schemeClr val="accent1">
                    <a:lumMod val="40000"/>
                    <a:lumOff val="60000"/>
                  </a:schemeClr>
                </a:solidFill>
                <a:latin typeface="Arial" charset="0"/>
                <a:ea typeface="Arial" charset="0"/>
                <a:cs typeface="Arial" charset="0"/>
              </a:rPr>
              <a:t>95</a:t>
            </a:r>
            <a:r>
              <a:rPr lang="en-US" sz="8000" spc="-300">
                <a:solidFill>
                  <a:schemeClr val="accent1">
                    <a:lumMod val="40000"/>
                    <a:lumOff val="60000"/>
                  </a:schemeClr>
                </a:solidFill>
                <a:latin typeface="Arial" charset="0"/>
                <a:ea typeface="Arial" charset="0"/>
                <a:cs typeface="Arial" charset="0"/>
              </a:rPr>
              <a:t>%</a:t>
            </a:r>
          </a:p>
        </p:txBody>
      </p:sp>
      <p:sp>
        <p:nvSpPr>
          <p:cNvPr id="16" name="TextBox 15"/>
          <p:cNvSpPr txBox="1"/>
          <p:nvPr/>
        </p:nvSpPr>
        <p:spPr>
          <a:xfrm>
            <a:off x="579510" y="817072"/>
            <a:ext cx="6092952" cy="461665"/>
          </a:xfrm>
          <a:prstGeom prst="rect">
            <a:avLst/>
          </a:prstGeom>
          <a:noFill/>
        </p:spPr>
        <p:txBody>
          <a:bodyPr wrap="square" rtlCol="0">
            <a:spAutoFit/>
          </a:bodyPr>
          <a:lstStyle/>
          <a:p>
            <a:r>
              <a:rPr lang="en-US" sz="2400" b="1">
                <a:solidFill>
                  <a:schemeClr val="tx1">
                    <a:lumMod val="50000"/>
                    <a:lumOff val="50000"/>
                  </a:schemeClr>
                </a:solidFill>
                <a:latin typeface="Arial" charset="0"/>
                <a:ea typeface="Arial" charset="0"/>
                <a:cs typeface="Arial" charset="0"/>
              </a:rPr>
              <a:t>CLINICALLY PROVEN RESULTS</a:t>
            </a:r>
          </a:p>
        </p:txBody>
      </p:sp>
      <p:cxnSp>
        <p:nvCxnSpPr>
          <p:cNvPr id="17" name="Straight Connector 16"/>
          <p:cNvCxnSpPr/>
          <p:nvPr/>
        </p:nvCxnSpPr>
        <p:spPr>
          <a:xfrm flipV="1">
            <a:off x="672052" y="1499970"/>
            <a:ext cx="4736869" cy="7528"/>
          </a:xfrm>
          <a:prstGeom prst="line">
            <a:avLst/>
          </a:prstGeom>
          <a:ln>
            <a:solidFill>
              <a:schemeClr val="bg2">
                <a:lumMod val="75000"/>
                <a:alpha val="50000"/>
              </a:schemeClr>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3348" y="726102"/>
            <a:ext cx="3371687" cy="5739041"/>
          </a:xfrm>
          <a:prstGeom prst="rect">
            <a:avLst/>
          </a:prstGeom>
        </p:spPr>
      </p:pic>
      <p:sp>
        <p:nvSpPr>
          <p:cNvPr id="29" name="TextBox 28"/>
          <p:cNvSpPr txBox="1"/>
          <p:nvPr/>
        </p:nvSpPr>
        <p:spPr>
          <a:xfrm>
            <a:off x="2793484" y="1829893"/>
            <a:ext cx="1819084" cy="307777"/>
          </a:xfrm>
          <a:prstGeom prst="rect">
            <a:avLst/>
          </a:prstGeom>
          <a:noFill/>
        </p:spPr>
        <p:txBody>
          <a:bodyPr wrap="square" rtlCol="0">
            <a:spAutoFit/>
          </a:bodyPr>
          <a:lstStyle/>
          <a:p>
            <a:r>
              <a:rPr lang="en-US" sz="1400">
                <a:solidFill>
                  <a:schemeClr val="tx1">
                    <a:lumMod val="50000"/>
                    <a:lumOff val="50000"/>
                  </a:schemeClr>
                </a:solidFill>
                <a:latin typeface="Arial" charset="0"/>
                <a:ea typeface="Arial" charset="0"/>
                <a:cs typeface="Arial" charset="0"/>
              </a:rPr>
              <a:t>FELT SKIN</a:t>
            </a:r>
            <a:endParaRPr lang="en-US" sz="2100" b="1">
              <a:solidFill>
                <a:schemeClr val="tx1">
                  <a:lumMod val="50000"/>
                  <a:lumOff val="50000"/>
                </a:schemeClr>
              </a:solidFill>
              <a:latin typeface="Arial" charset="0"/>
              <a:ea typeface="Arial" charset="0"/>
              <a:cs typeface="Arial" charset="0"/>
            </a:endParaRPr>
          </a:p>
        </p:txBody>
      </p:sp>
      <p:sp>
        <p:nvSpPr>
          <p:cNvPr id="30" name="Rectangle 29"/>
          <p:cNvSpPr/>
          <p:nvPr/>
        </p:nvSpPr>
        <p:spPr>
          <a:xfrm>
            <a:off x="2793484" y="2321048"/>
            <a:ext cx="1683474"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RADIANT</a:t>
            </a:r>
            <a:endParaRPr lang="en-US" sz="2600"/>
          </a:p>
        </p:txBody>
      </p:sp>
      <p:sp>
        <p:nvSpPr>
          <p:cNvPr id="31" name="Rectangle 30"/>
          <p:cNvSpPr/>
          <p:nvPr/>
        </p:nvSpPr>
        <p:spPr>
          <a:xfrm>
            <a:off x="2793484" y="1996577"/>
            <a:ext cx="1184940"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MORE</a:t>
            </a:r>
            <a:endParaRPr lang="en-US" sz="2600"/>
          </a:p>
        </p:txBody>
      </p:sp>
      <p:sp>
        <p:nvSpPr>
          <p:cNvPr id="32" name="TextBox 31"/>
          <p:cNvSpPr txBox="1"/>
          <p:nvPr/>
        </p:nvSpPr>
        <p:spPr>
          <a:xfrm>
            <a:off x="2793484" y="3289020"/>
            <a:ext cx="1819084" cy="307777"/>
          </a:xfrm>
          <a:prstGeom prst="rect">
            <a:avLst/>
          </a:prstGeom>
          <a:noFill/>
        </p:spPr>
        <p:txBody>
          <a:bodyPr wrap="square" rtlCol="0">
            <a:spAutoFit/>
          </a:bodyPr>
          <a:lstStyle/>
          <a:p>
            <a:r>
              <a:rPr lang="en-US" sz="1400">
                <a:solidFill>
                  <a:schemeClr val="tx1">
                    <a:lumMod val="50000"/>
                    <a:lumOff val="50000"/>
                  </a:schemeClr>
                </a:solidFill>
                <a:latin typeface="Arial" charset="0"/>
                <a:ea typeface="Arial" charset="0"/>
                <a:cs typeface="Arial" charset="0"/>
              </a:rPr>
              <a:t>FELT SKIN</a:t>
            </a:r>
            <a:endParaRPr lang="en-US" sz="2100" b="1">
              <a:solidFill>
                <a:schemeClr val="tx1">
                  <a:lumMod val="50000"/>
                  <a:lumOff val="50000"/>
                </a:schemeClr>
              </a:solidFill>
              <a:latin typeface="Arial" charset="0"/>
              <a:ea typeface="Arial" charset="0"/>
              <a:cs typeface="Arial" charset="0"/>
            </a:endParaRPr>
          </a:p>
        </p:txBody>
      </p:sp>
      <p:sp>
        <p:nvSpPr>
          <p:cNvPr id="33" name="Rectangle 32"/>
          <p:cNvSpPr/>
          <p:nvPr/>
        </p:nvSpPr>
        <p:spPr>
          <a:xfrm>
            <a:off x="2793484" y="3780175"/>
            <a:ext cx="2613216"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MORE SUPPLE</a:t>
            </a:r>
            <a:endParaRPr lang="en-US" sz="2600"/>
          </a:p>
        </p:txBody>
      </p:sp>
      <p:sp>
        <p:nvSpPr>
          <p:cNvPr id="34" name="Rectangle 33"/>
          <p:cNvSpPr/>
          <p:nvPr/>
        </p:nvSpPr>
        <p:spPr>
          <a:xfrm>
            <a:off x="2793484" y="3455704"/>
            <a:ext cx="1871025"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SOFTER &amp;</a:t>
            </a:r>
            <a:endParaRPr lang="en-US" sz="2600"/>
          </a:p>
        </p:txBody>
      </p:sp>
      <p:sp>
        <p:nvSpPr>
          <p:cNvPr id="35" name="TextBox 34"/>
          <p:cNvSpPr txBox="1"/>
          <p:nvPr/>
        </p:nvSpPr>
        <p:spPr>
          <a:xfrm>
            <a:off x="2793484" y="4753197"/>
            <a:ext cx="1819084" cy="307777"/>
          </a:xfrm>
          <a:prstGeom prst="rect">
            <a:avLst/>
          </a:prstGeom>
          <a:noFill/>
        </p:spPr>
        <p:txBody>
          <a:bodyPr wrap="square" rtlCol="0">
            <a:spAutoFit/>
          </a:bodyPr>
          <a:lstStyle/>
          <a:p>
            <a:r>
              <a:rPr lang="en-US" sz="1400">
                <a:solidFill>
                  <a:schemeClr val="tx1">
                    <a:lumMod val="50000"/>
                    <a:lumOff val="50000"/>
                  </a:schemeClr>
                </a:solidFill>
                <a:latin typeface="Arial" charset="0"/>
                <a:ea typeface="Arial" charset="0"/>
                <a:cs typeface="Arial" charset="0"/>
              </a:rPr>
              <a:t>FELT SKIN</a:t>
            </a:r>
            <a:endParaRPr lang="en-US" sz="2100" b="1">
              <a:solidFill>
                <a:schemeClr val="tx1">
                  <a:lumMod val="50000"/>
                  <a:lumOff val="50000"/>
                </a:schemeClr>
              </a:solidFill>
              <a:latin typeface="Arial" charset="0"/>
              <a:ea typeface="Arial" charset="0"/>
              <a:cs typeface="Arial" charset="0"/>
            </a:endParaRPr>
          </a:p>
        </p:txBody>
      </p:sp>
      <p:sp>
        <p:nvSpPr>
          <p:cNvPr id="36" name="Rectangle 35"/>
          <p:cNvSpPr/>
          <p:nvPr/>
        </p:nvSpPr>
        <p:spPr>
          <a:xfrm>
            <a:off x="2793484" y="5244352"/>
            <a:ext cx="2241319"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PROTECTED</a:t>
            </a:r>
            <a:endParaRPr lang="en-US" sz="2600"/>
          </a:p>
        </p:txBody>
      </p:sp>
      <p:sp>
        <p:nvSpPr>
          <p:cNvPr id="37" name="Rectangle 36"/>
          <p:cNvSpPr/>
          <p:nvPr/>
        </p:nvSpPr>
        <p:spPr>
          <a:xfrm>
            <a:off x="2793484" y="4919881"/>
            <a:ext cx="1518364" cy="492443"/>
          </a:xfrm>
          <a:prstGeom prst="rect">
            <a:avLst/>
          </a:prstGeom>
        </p:spPr>
        <p:txBody>
          <a:bodyPr wrap="none">
            <a:spAutoFit/>
          </a:bodyPr>
          <a:lstStyle/>
          <a:p>
            <a:r>
              <a:rPr lang="en-US" sz="2600" b="1">
                <a:solidFill>
                  <a:schemeClr val="tx1">
                    <a:lumMod val="50000"/>
                    <a:lumOff val="50000"/>
                  </a:schemeClr>
                </a:solidFill>
                <a:latin typeface="Arial" charset="0"/>
                <a:ea typeface="Arial" charset="0"/>
                <a:cs typeface="Arial" charset="0"/>
              </a:rPr>
              <a:t>BETTER</a:t>
            </a:r>
            <a:endParaRPr lang="en-US" sz="2600"/>
          </a:p>
        </p:txBody>
      </p:sp>
      <p:pic>
        <p:nvPicPr>
          <p:cNvPr id="24" name="Picture 23">
            <a:extLst>
              <a:ext uri="{FF2B5EF4-FFF2-40B4-BE49-F238E27FC236}">
                <a16:creationId xmlns:a16="http://schemas.microsoft.com/office/drawing/2014/main" id="{A4A56FE1-F1A1-574B-9FEC-10D6CF7BF9B0}"/>
              </a:ext>
            </a:extLst>
          </p:cNvPr>
          <p:cNvPicPr>
            <a:picLocks noChangeAspect="1"/>
          </p:cNvPicPr>
          <p:nvPr/>
        </p:nvPicPr>
        <p:blipFill>
          <a:blip r:embed="rId4"/>
          <a:stretch>
            <a:fillRect/>
          </a:stretch>
        </p:blipFill>
        <p:spPr>
          <a:xfrm>
            <a:off x="11562888" y="339702"/>
            <a:ext cx="237156" cy="2751008"/>
          </a:xfrm>
          <a:prstGeom prst="rect">
            <a:avLst/>
          </a:prstGeom>
        </p:spPr>
      </p:pic>
      <p:pic>
        <p:nvPicPr>
          <p:cNvPr id="26" name="Picture 25">
            <a:extLst>
              <a:ext uri="{FF2B5EF4-FFF2-40B4-BE49-F238E27FC236}">
                <a16:creationId xmlns:a16="http://schemas.microsoft.com/office/drawing/2014/main" id="{BFC93AA8-6009-2048-BA85-214B0866C785}"/>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11094375" y="5562108"/>
            <a:ext cx="705669" cy="705669"/>
          </a:xfrm>
          <a:prstGeom prst="rect">
            <a:avLst/>
          </a:prstGeom>
        </p:spPr>
      </p:pic>
    </p:spTree>
    <p:extLst>
      <p:ext uri="{BB962C8B-B14F-4D97-AF65-F5344CB8AC3E}">
        <p14:creationId xmlns:p14="http://schemas.microsoft.com/office/powerpoint/2010/main" val="6714042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22" presetClass="entr" presetSubtype="8" fill="hold" grpId="0" nodeType="withEffect">
                                  <p:stCondLst>
                                    <p:cond delay="55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8" fill="hold" grpId="0" nodeType="withEffect">
                                  <p:stCondLst>
                                    <p:cond delay="60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grpId="0" nodeType="withEffect">
                                  <p:stCondLst>
                                    <p:cond delay="155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par>
                                <p:cTn id="35" presetID="22" presetClass="entr" presetSubtype="8" fill="hold" grpId="0" nodeType="withEffect">
                                  <p:stCondLst>
                                    <p:cond delay="160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grpId="0" nodeType="withEffect">
                                  <p:stCondLst>
                                    <p:cond delay="255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8" fill="hold" grpId="0" nodeType="withEffect">
                                  <p:stCondLst>
                                    <p:cond delay="260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9" grpId="0"/>
      <p:bldP spid="30" grpId="0"/>
      <p:bldP spid="31" grpId="0"/>
      <p:bldP spid="32" grpId="0"/>
      <p:bldP spid="33" grpId="0"/>
      <p:bldP spid="34" grpId="0"/>
      <p:bldP spid="35" grpId="0"/>
      <p:bldP spid="36" grpId="0"/>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00" y="0"/>
            <a:ext cx="122047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2600" y="2805953"/>
            <a:ext cx="3596640" cy="768096"/>
          </a:xfrm>
          <a:prstGeom prst="rect">
            <a:avLst/>
          </a:prstGeom>
        </p:spPr>
      </p:pic>
    </p:spTree>
    <p:extLst>
      <p:ext uri="{BB962C8B-B14F-4D97-AF65-F5344CB8AC3E}">
        <p14:creationId xmlns:p14="http://schemas.microsoft.com/office/powerpoint/2010/main" val="75652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00FCC0E-A78F-8D42-8BE6-17B8404F46DC}"/>
              </a:ext>
            </a:extLst>
          </p:cNvPr>
          <p:cNvPicPr>
            <a:picLocks noChangeAspect="1"/>
          </p:cNvPicPr>
          <p:nvPr/>
        </p:nvPicPr>
        <p:blipFill>
          <a:blip r:embed="rId3"/>
          <a:stretch>
            <a:fillRect/>
          </a:stretch>
        </p:blipFill>
        <p:spPr>
          <a:xfrm>
            <a:off x="2733010" y="2476982"/>
            <a:ext cx="6030668" cy="1587018"/>
          </a:xfrm>
          <a:prstGeom prst="rect">
            <a:avLst/>
          </a:prstGeom>
        </p:spPr>
      </p:pic>
      <p:sp>
        <p:nvSpPr>
          <p:cNvPr id="12" name="Rectangle 11">
            <a:extLst>
              <a:ext uri="{FF2B5EF4-FFF2-40B4-BE49-F238E27FC236}">
                <a16:creationId xmlns:a16="http://schemas.microsoft.com/office/drawing/2014/main" id="{4524195C-D0DF-7644-8DBA-EA0EB1765662}"/>
              </a:ext>
            </a:extLst>
          </p:cNvPr>
          <p:cNvSpPr/>
          <p:nvPr/>
        </p:nvSpPr>
        <p:spPr>
          <a:xfrm>
            <a:off x="-12700" y="0"/>
            <a:ext cx="122047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E19767E-BB77-4546-949E-7B5E5303AC3F}"/>
              </a:ext>
            </a:extLst>
          </p:cNvPr>
          <p:cNvSpPr txBox="1"/>
          <p:nvPr/>
        </p:nvSpPr>
        <p:spPr>
          <a:xfrm>
            <a:off x="1769877" y="34557956"/>
            <a:ext cx="8605946" cy="1200329"/>
          </a:xfrm>
          <a:prstGeom prst="rect">
            <a:avLst/>
          </a:prstGeom>
          <a:noFill/>
        </p:spPr>
        <p:txBody>
          <a:bodyPr wrap="none" rtlCol="0">
            <a:spAutoFit/>
          </a:bodyPr>
          <a:lstStyle/>
          <a:p>
            <a:pPr algn="ctr"/>
            <a:r>
              <a:rPr lang="en-US" sz="3600" b="1">
                <a:solidFill>
                  <a:schemeClr val="bg1"/>
                </a:solidFill>
                <a:latin typeface="Arial" panose="020B0604020202020204" pitchFamily="34" charset="0"/>
                <a:cs typeface="Arial" panose="020B0604020202020204" pitchFamily="34" charset="0"/>
              </a:rPr>
              <a:t>We are on a Mission to Make</a:t>
            </a:r>
          </a:p>
          <a:p>
            <a:pPr algn="ctr"/>
            <a:r>
              <a:rPr lang="en-US" sz="3600" b="1">
                <a:solidFill>
                  <a:schemeClr val="bg1"/>
                </a:solidFill>
                <a:latin typeface="Arial" panose="020B0604020202020204" pitchFamily="34" charset="0"/>
                <a:cs typeface="Arial" panose="020B0604020202020204" pitchFamily="34" charset="0"/>
              </a:rPr>
              <a:t>the World a Healthier &amp; Happier Place</a:t>
            </a:r>
          </a:p>
        </p:txBody>
      </p:sp>
      <p:pic>
        <p:nvPicPr>
          <p:cNvPr id="17" name="Picture 16">
            <a:extLst>
              <a:ext uri="{FF2B5EF4-FFF2-40B4-BE49-F238E27FC236}">
                <a16:creationId xmlns:a16="http://schemas.microsoft.com/office/drawing/2014/main" id="{A4E27C6A-9FA2-3D42-89EC-55B3D63113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7536" y="20032973"/>
            <a:ext cx="1828800" cy="1828800"/>
          </a:xfrm>
          <a:prstGeom prst="ellipse">
            <a:avLst/>
          </a:prstGeom>
        </p:spPr>
      </p:pic>
      <p:pic>
        <p:nvPicPr>
          <p:cNvPr id="24" name="Picture 23">
            <a:extLst>
              <a:ext uri="{FF2B5EF4-FFF2-40B4-BE49-F238E27FC236}">
                <a16:creationId xmlns:a16="http://schemas.microsoft.com/office/drawing/2014/main" id="{CB6E2755-6D80-8344-B130-A309ABA9A7D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53472" y="26381065"/>
            <a:ext cx="1828800" cy="1828800"/>
          </a:xfrm>
          <a:prstGeom prst="ellipse">
            <a:avLst/>
          </a:prstGeom>
        </p:spPr>
      </p:pic>
      <p:pic>
        <p:nvPicPr>
          <p:cNvPr id="26" name="Picture 25">
            <a:extLst>
              <a:ext uri="{FF2B5EF4-FFF2-40B4-BE49-F238E27FC236}">
                <a16:creationId xmlns:a16="http://schemas.microsoft.com/office/drawing/2014/main" id="{1B7ED5FD-98A3-1645-A0F5-E56618B727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9728" y="32729156"/>
            <a:ext cx="1828800" cy="1828800"/>
          </a:xfrm>
          <a:prstGeom prst="ellipse">
            <a:avLst/>
          </a:prstGeom>
        </p:spPr>
      </p:pic>
      <p:pic>
        <p:nvPicPr>
          <p:cNvPr id="28" name="Picture 27">
            <a:extLst>
              <a:ext uri="{FF2B5EF4-FFF2-40B4-BE49-F238E27FC236}">
                <a16:creationId xmlns:a16="http://schemas.microsoft.com/office/drawing/2014/main" id="{44D3A978-C8E4-C44B-B1FE-FD2DFC9000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81600" y="7336790"/>
            <a:ext cx="1828800" cy="1828800"/>
          </a:xfrm>
          <a:prstGeom prst="ellipse">
            <a:avLst/>
          </a:prstGeom>
        </p:spPr>
      </p:pic>
      <p:pic>
        <p:nvPicPr>
          <p:cNvPr id="30" name="Picture 29">
            <a:extLst>
              <a:ext uri="{FF2B5EF4-FFF2-40B4-BE49-F238E27FC236}">
                <a16:creationId xmlns:a16="http://schemas.microsoft.com/office/drawing/2014/main" id="{352B3937-4C9A-014C-BAB3-BAD0F8E5289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45664" y="13944092"/>
            <a:ext cx="1828800" cy="1828800"/>
          </a:xfrm>
          <a:prstGeom prst="ellipse">
            <a:avLst/>
          </a:prstGeom>
        </p:spPr>
      </p:pic>
    </p:spTree>
    <p:extLst>
      <p:ext uri="{BB962C8B-B14F-4D97-AF65-F5344CB8AC3E}">
        <p14:creationId xmlns:p14="http://schemas.microsoft.com/office/powerpoint/2010/main" val="23466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grpId="0" nodeType="withEffect">
                                  <p:stCondLst>
                                    <p:cond delay="0"/>
                                  </p:stCondLst>
                                  <p:childTnLst>
                                    <p:animClr clrSpc="rgb" dir="cw">
                                      <p:cBhvr override="childStyle">
                                        <p:cTn id="6" dur="325" autoRev="1" fill="remove"/>
                                        <p:tgtEl>
                                          <p:spTgt spid="12"/>
                                        </p:tgtEl>
                                        <p:attrNameLst>
                                          <p:attrName>style.color</p:attrName>
                                        </p:attrNameLst>
                                      </p:cBhvr>
                                      <p:to>
                                        <a:schemeClr val="bg1"/>
                                      </p:to>
                                    </p:animClr>
                                    <p:animClr clrSpc="rgb" dir="cw">
                                      <p:cBhvr>
                                        <p:cTn id="7" dur="325" autoRev="1" fill="remove"/>
                                        <p:tgtEl>
                                          <p:spTgt spid="12"/>
                                        </p:tgtEl>
                                        <p:attrNameLst>
                                          <p:attrName>fillcolor</p:attrName>
                                        </p:attrNameLst>
                                      </p:cBhvr>
                                      <p:to>
                                        <a:schemeClr val="bg1"/>
                                      </p:to>
                                    </p:animClr>
                                    <p:set>
                                      <p:cBhvr>
                                        <p:cTn id="8" dur="325" autoRev="1" fill="remove"/>
                                        <p:tgtEl>
                                          <p:spTgt spid="12"/>
                                        </p:tgtEl>
                                        <p:attrNameLst>
                                          <p:attrName>fill.type</p:attrName>
                                        </p:attrNameLst>
                                      </p:cBhvr>
                                      <p:to>
                                        <p:strVal val="solid"/>
                                      </p:to>
                                    </p:set>
                                    <p:set>
                                      <p:cBhvr>
                                        <p:cTn id="9" dur="325" autoRev="1" fill="remove"/>
                                        <p:tgtEl>
                                          <p:spTgt spid="12"/>
                                        </p:tgtEl>
                                        <p:attrNameLst>
                                          <p:attrName>fill.on</p:attrName>
                                        </p:attrNameLst>
                                      </p:cBhvr>
                                      <p:to>
                                        <p:strVal val="true"/>
                                      </p:to>
                                    </p:set>
                                  </p:childTnLst>
                                </p:cTn>
                              </p:par>
                              <p:par>
                                <p:cTn id="10" presetID="19" presetClass="emph" presetSubtype="0" fill="hold" grpId="1" nodeType="withEffect">
                                  <p:stCondLst>
                                    <p:cond delay="0"/>
                                  </p:stCondLst>
                                  <p:childTnLst>
                                    <p:animClr clrSpc="rgb" dir="cw">
                                      <p:cBhvr override="childStyle">
                                        <p:cTn id="11" dur="500" fill="hold"/>
                                        <p:tgtEl>
                                          <p:spTgt spid="12"/>
                                        </p:tgtEl>
                                        <p:attrNameLst>
                                          <p:attrName>style.color</p:attrName>
                                        </p:attrNameLst>
                                      </p:cBhvr>
                                      <p:to>
                                        <a:schemeClr val="bg1"/>
                                      </p:to>
                                    </p:animClr>
                                    <p:animClr clrSpc="rgb" dir="cw">
                                      <p:cBhvr>
                                        <p:cTn id="12" dur="500" fill="hold"/>
                                        <p:tgtEl>
                                          <p:spTgt spid="12"/>
                                        </p:tgtEl>
                                        <p:attrNameLst>
                                          <p:attrName>fillcolor</p:attrName>
                                        </p:attrNameLst>
                                      </p:cBhvr>
                                      <p:to>
                                        <a:schemeClr val="bg1"/>
                                      </p:to>
                                    </p:animClr>
                                    <p:set>
                                      <p:cBhvr>
                                        <p:cTn id="13" dur="500" fill="hold"/>
                                        <p:tgtEl>
                                          <p:spTgt spid="12"/>
                                        </p:tgtEl>
                                        <p:attrNameLst>
                                          <p:attrName>fill.type</p:attrName>
                                        </p:attrNameLst>
                                      </p:cBhvr>
                                      <p:to>
                                        <p:strVal val="solid"/>
                                      </p:to>
                                    </p:set>
                                    <p:set>
                                      <p:cBhvr>
                                        <p:cTn id="14" dur="500" fill="hold"/>
                                        <p:tgtEl>
                                          <p:spTgt spid="12"/>
                                        </p:tgtEl>
                                        <p:attrNameLst>
                                          <p:attrName>fill.on</p:attrName>
                                        </p:attrNameLst>
                                      </p:cBhvr>
                                      <p:to>
                                        <p:strVal val="true"/>
                                      </p:to>
                                    </p:set>
                                  </p:childTnLst>
                                </p:cTn>
                              </p:par>
                            </p:childTnLst>
                          </p:cTn>
                        </p:par>
                        <p:par>
                          <p:cTn id="15" fill="hold">
                            <p:stCondLst>
                              <p:cond delay="650"/>
                            </p:stCondLst>
                            <p:childTnLst>
                              <p:par>
                                <p:cTn id="16" presetID="10" presetClass="exit" presetSubtype="0" fill="hold" grpId="2" nodeType="afterEffect">
                                  <p:stCondLst>
                                    <p:cond delay="0"/>
                                  </p:stCondLst>
                                  <p:childTnLst>
                                    <p:animEffect transition="out" filter="fade">
                                      <p:cBhvr>
                                        <p:cTn id="17" dur="350"/>
                                        <p:tgtEl>
                                          <p:spTgt spid="12"/>
                                        </p:tgtEl>
                                      </p:cBhvr>
                                    </p:animEffect>
                                    <p:set>
                                      <p:cBhvr>
                                        <p:cTn id="18" dur="1" fill="hold">
                                          <p:stCondLst>
                                            <p:cond delay="3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C62DBE-C4E3-C54E-B045-F0BB015A08A0}"/>
              </a:ext>
            </a:extLst>
          </p:cNvPr>
          <p:cNvSpPr txBox="1"/>
          <p:nvPr/>
        </p:nvSpPr>
        <p:spPr>
          <a:xfrm>
            <a:off x="1769877" y="3278848"/>
            <a:ext cx="8605946" cy="1200329"/>
          </a:xfrm>
          <a:prstGeom prst="rect">
            <a:avLst/>
          </a:prstGeom>
          <a:noFill/>
        </p:spPr>
        <p:txBody>
          <a:bodyPr wrap="none" rtlCol="0">
            <a:spAutoFit/>
          </a:bodyPr>
          <a:lstStyle/>
          <a:p>
            <a:pPr algn="ctr"/>
            <a:r>
              <a:rPr lang="en-US" sz="3600" b="1">
                <a:solidFill>
                  <a:schemeClr val="bg1"/>
                </a:solidFill>
                <a:latin typeface="Arial" panose="020B0604020202020204" pitchFamily="34" charset="0"/>
                <a:cs typeface="Arial" panose="020B0604020202020204" pitchFamily="34" charset="0"/>
              </a:rPr>
              <a:t>We are on a Mission to Make</a:t>
            </a:r>
          </a:p>
          <a:p>
            <a:pPr algn="ctr"/>
            <a:r>
              <a:rPr lang="en-US" sz="3600" b="1">
                <a:solidFill>
                  <a:schemeClr val="bg1"/>
                </a:solidFill>
                <a:latin typeface="Arial" panose="020B0604020202020204" pitchFamily="34" charset="0"/>
                <a:cs typeface="Arial" panose="020B0604020202020204" pitchFamily="34" charset="0"/>
              </a:rPr>
              <a:t>the World a Healthier &amp; Happier Place</a:t>
            </a:r>
          </a:p>
        </p:txBody>
      </p:sp>
      <p:pic>
        <p:nvPicPr>
          <p:cNvPr id="8" name="Picture 7">
            <a:extLst>
              <a:ext uri="{FF2B5EF4-FFF2-40B4-BE49-F238E27FC236}">
                <a16:creationId xmlns:a16="http://schemas.microsoft.com/office/drawing/2014/main" id="{4DF4D7E5-4302-EF41-A7F2-0E0D3FBC91D6}"/>
              </a:ext>
            </a:extLst>
          </p:cNvPr>
          <p:cNvPicPr>
            <a:picLocks noChangeAspect="1"/>
          </p:cNvPicPr>
          <p:nvPr/>
        </p:nvPicPr>
        <p:blipFill>
          <a:blip r:embed="rId3"/>
          <a:stretch>
            <a:fillRect/>
          </a:stretch>
        </p:blipFill>
        <p:spPr>
          <a:xfrm>
            <a:off x="3057516" y="-15042922"/>
            <a:ext cx="6030668" cy="1587018"/>
          </a:xfrm>
          <a:prstGeom prst="rect">
            <a:avLst/>
          </a:prstGeom>
        </p:spPr>
      </p:pic>
      <p:pic>
        <p:nvPicPr>
          <p:cNvPr id="20" name="Picture 19">
            <a:extLst>
              <a:ext uri="{FF2B5EF4-FFF2-40B4-BE49-F238E27FC236}">
                <a16:creationId xmlns:a16="http://schemas.microsoft.com/office/drawing/2014/main" id="{7C5EF767-ED01-8E49-A472-ECE0181612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09584" y="11430426"/>
            <a:ext cx="1739900" cy="1574800"/>
          </a:xfrm>
          <a:prstGeom prst="rect">
            <a:avLst/>
          </a:prstGeom>
        </p:spPr>
      </p:pic>
      <p:pic>
        <p:nvPicPr>
          <p:cNvPr id="21" name="Picture 20">
            <a:extLst>
              <a:ext uri="{FF2B5EF4-FFF2-40B4-BE49-F238E27FC236}">
                <a16:creationId xmlns:a16="http://schemas.microsoft.com/office/drawing/2014/main" id="{7E7F9254-A8BF-374D-ADEB-7EA73D8CAA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06727" y="14260005"/>
            <a:ext cx="736600" cy="1168400"/>
          </a:xfrm>
          <a:prstGeom prst="rect">
            <a:avLst/>
          </a:prstGeom>
        </p:spPr>
      </p:pic>
      <p:pic>
        <p:nvPicPr>
          <p:cNvPr id="22" name="Picture 21">
            <a:extLst>
              <a:ext uri="{FF2B5EF4-FFF2-40B4-BE49-F238E27FC236}">
                <a16:creationId xmlns:a16="http://schemas.microsoft.com/office/drawing/2014/main" id="{77E775B6-AF9C-964F-85D4-1E74EC1F7A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53467" y="23823464"/>
            <a:ext cx="1727200" cy="419100"/>
          </a:xfrm>
          <a:prstGeom prst="rect">
            <a:avLst/>
          </a:prstGeom>
        </p:spPr>
      </p:pic>
      <p:pic>
        <p:nvPicPr>
          <p:cNvPr id="23" name="Picture 22">
            <a:extLst>
              <a:ext uri="{FF2B5EF4-FFF2-40B4-BE49-F238E27FC236}">
                <a16:creationId xmlns:a16="http://schemas.microsoft.com/office/drawing/2014/main" id="{A94268FC-9AF3-F242-A136-489ECAD2421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3339612">
            <a:off x="9391572" y="22883600"/>
            <a:ext cx="1968500" cy="698500"/>
          </a:xfrm>
          <a:prstGeom prst="rect">
            <a:avLst/>
          </a:prstGeom>
        </p:spPr>
      </p:pic>
      <p:pic>
        <p:nvPicPr>
          <p:cNvPr id="24" name="Picture 23">
            <a:extLst>
              <a:ext uri="{FF2B5EF4-FFF2-40B4-BE49-F238E27FC236}">
                <a16:creationId xmlns:a16="http://schemas.microsoft.com/office/drawing/2014/main" id="{E66982A5-6697-734A-91D6-30ADA91A43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43388" y="14260005"/>
            <a:ext cx="800100" cy="1346200"/>
          </a:xfrm>
          <a:prstGeom prst="rect">
            <a:avLst/>
          </a:prstGeom>
        </p:spPr>
      </p:pic>
      <p:pic>
        <p:nvPicPr>
          <p:cNvPr id="25" name="Picture 24">
            <a:extLst>
              <a:ext uri="{FF2B5EF4-FFF2-40B4-BE49-F238E27FC236}">
                <a16:creationId xmlns:a16="http://schemas.microsoft.com/office/drawing/2014/main" id="{C77DEA5F-585D-F04D-B8AA-9AD8D77B33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43327" y="21191684"/>
            <a:ext cx="2260600" cy="2705100"/>
          </a:xfrm>
          <a:prstGeom prst="rect">
            <a:avLst/>
          </a:prstGeom>
        </p:spPr>
      </p:pic>
      <p:pic>
        <p:nvPicPr>
          <p:cNvPr id="46" name="Picture 45">
            <a:extLst>
              <a:ext uri="{FF2B5EF4-FFF2-40B4-BE49-F238E27FC236}">
                <a16:creationId xmlns:a16="http://schemas.microsoft.com/office/drawing/2014/main" id="{B6381A40-3539-F349-8D5A-15B59B9C56C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479792" y="1001280"/>
            <a:ext cx="1828800" cy="1828800"/>
          </a:xfrm>
          <a:prstGeom prst="ellipse">
            <a:avLst/>
          </a:prstGeom>
        </p:spPr>
      </p:pic>
      <p:pic>
        <p:nvPicPr>
          <p:cNvPr id="47" name="Picture 46">
            <a:extLst>
              <a:ext uri="{FF2B5EF4-FFF2-40B4-BE49-F238E27FC236}">
                <a16:creationId xmlns:a16="http://schemas.microsoft.com/office/drawing/2014/main" id="{381BF50F-85CC-154D-894C-21742AF65DA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77984" y="1378685"/>
            <a:ext cx="1828800" cy="1828800"/>
          </a:xfrm>
          <a:prstGeom prst="ellipse">
            <a:avLst/>
          </a:prstGeom>
        </p:spPr>
      </p:pic>
      <p:pic>
        <p:nvPicPr>
          <p:cNvPr id="48" name="Picture 47">
            <a:extLst>
              <a:ext uri="{FF2B5EF4-FFF2-40B4-BE49-F238E27FC236}">
                <a16:creationId xmlns:a16="http://schemas.microsoft.com/office/drawing/2014/main" id="{4A0EAD41-0842-CE44-9E53-93A85B376A8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85216" y="1378685"/>
            <a:ext cx="1828800" cy="1828800"/>
          </a:xfrm>
          <a:prstGeom prst="ellipse">
            <a:avLst/>
          </a:prstGeom>
        </p:spPr>
      </p:pic>
      <p:pic>
        <p:nvPicPr>
          <p:cNvPr id="49" name="Picture 48">
            <a:extLst>
              <a:ext uri="{FF2B5EF4-FFF2-40B4-BE49-F238E27FC236}">
                <a16:creationId xmlns:a16="http://schemas.microsoft.com/office/drawing/2014/main" id="{99E5759D-0D83-1C44-8E46-EF9F9693343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181600" y="676355"/>
            <a:ext cx="1828800" cy="1828800"/>
          </a:xfrm>
          <a:prstGeom prst="ellipse">
            <a:avLst/>
          </a:prstGeom>
        </p:spPr>
      </p:pic>
      <p:pic>
        <p:nvPicPr>
          <p:cNvPr id="50" name="Picture 49">
            <a:extLst>
              <a:ext uri="{FF2B5EF4-FFF2-40B4-BE49-F238E27FC236}">
                <a16:creationId xmlns:a16="http://schemas.microsoft.com/office/drawing/2014/main" id="{D9A0E1B9-F730-7E4B-AE64-D9489D30051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883408" y="1001280"/>
            <a:ext cx="1828800" cy="1828800"/>
          </a:xfrm>
          <a:prstGeom prst="ellipse">
            <a:avLst/>
          </a:prstGeom>
        </p:spPr>
      </p:pic>
      <p:sp>
        <p:nvSpPr>
          <p:cNvPr id="51" name="TextBox 50">
            <a:extLst>
              <a:ext uri="{FF2B5EF4-FFF2-40B4-BE49-F238E27FC236}">
                <a16:creationId xmlns:a16="http://schemas.microsoft.com/office/drawing/2014/main" id="{E976EC32-056D-C948-BEAD-A6BCDECAE0DD}"/>
              </a:ext>
            </a:extLst>
          </p:cNvPr>
          <p:cNvSpPr txBox="1"/>
          <p:nvPr/>
        </p:nvSpPr>
        <p:spPr>
          <a:xfrm>
            <a:off x="674040" y="13964720"/>
            <a:ext cx="6997776"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Helping People Get Charged Up On Good Nutrition...</a:t>
            </a:r>
          </a:p>
        </p:txBody>
      </p:sp>
      <p:sp>
        <p:nvSpPr>
          <p:cNvPr id="52" name="Rectangle 51">
            <a:extLst>
              <a:ext uri="{FF2B5EF4-FFF2-40B4-BE49-F238E27FC236}">
                <a16:creationId xmlns:a16="http://schemas.microsoft.com/office/drawing/2014/main" id="{DEA4D983-59F3-CE49-8257-D8A481061DC4}"/>
              </a:ext>
            </a:extLst>
          </p:cNvPr>
          <p:cNvSpPr/>
          <p:nvPr/>
        </p:nvSpPr>
        <p:spPr>
          <a:xfrm>
            <a:off x="1703790" y="22544234"/>
            <a:ext cx="4938275" cy="646331"/>
          </a:xfrm>
          <a:prstGeom prst="rect">
            <a:avLst/>
          </a:prstGeom>
        </p:spPr>
        <p:txBody>
          <a:bodyPr wrap="none">
            <a:spAutoFit/>
          </a:bodyPr>
          <a:lstStyle/>
          <a:p>
            <a:r>
              <a:rPr lang="en-US" sz="3600" b="1">
                <a:solidFill>
                  <a:schemeClr val="bg1"/>
                </a:solidFill>
                <a:latin typeface="Arial" panose="020B0604020202020204" pitchFamily="34" charset="0"/>
                <a:cs typeface="Arial" panose="020B0604020202020204" pitchFamily="34" charset="0"/>
              </a:rPr>
              <a:t>STARTING WITH YOU</a:t>
            </a:r>
            <a:endParaRPr lang="en-US" sz="3600"/>
          </a:p>
        </p:txBody>
      </p:sp>
    </p:spTree>
    <p:extLst>
      <p:ext uri="{BB962C8B-B14F-4D97-AF65-F5344CB8AC3E}">
        <p14:creationId xmlns:p14="http://schemas.microsoft.com/office/powerpoint/2010/main" val="6266854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
                                  </p:stCondLst>
                                  <p:childTnLst>
                                    <p:animEffect transition="out" filter="fade">
                                      <p:cBhvr>
                                        <p:cTn id="6" dur="150" tmFilter="0, 0; .2, .5; .8, .5; 1, 0"/>
                                        <p:tgtEl>
                                          <p:spTgt spid="48"/>
                                        </p:tgtEl>
                                      </p:cBhvr>
                                    </p:animEffect>
                                    <p:animScale>
                                      <p:cBhvr>
                                        <p:cTn id="7" dur="75" autoRev="1" fill="hold"/>
                                        <p:tgtEl>
                                          <p:spTgt spid="48"/>
                                        </p:tgtEl>
                                      </p:cBhvr>
                                      <p:by x="105000" y="105000"/>
                                    </p:animScale>
                                  </p:childTnLst>
                                </p:cTn>
                              </p:par>
                              <p:par>
                                <p:cTn id="8" presetID="26" presetClass="emph" presetSubtype="0" fill="hold" nodeType="withEffect">
                                  <p:stCondLst>
                                    <p:cond delay="200"/>
                                  </p:stCondLst>
                                  <p:childTnLst>
                                    <p:animEffect transition="out" filter="fade">
                                      <p:cBhvr>
                                        <p:cTn id="9" dur="150" tmFilter="0, 0; .2, .5; .8, .5; 1, 0"/>
                                        <p:tgtEl>
                                          <p:spTgt spid="50"/>
                                        </p:tgtEl>
                                      </p:cBhvr>
                                    </p:animEffect>
                                    <p:animScale>
                                      <p:cBhvr>
                                        <p:cTn id="10" dur="75" autoRev="1" fill="hold"/>
                                        <p:tgtEl>
                                          <p:spTgt spid="50"/>
                                        </p:tgtEl>
                                      </p:cBhvr>
                                      <p:by x="105000" y="105000"/>
                                    </p:animScale>
                                  </p:childTnLst>
                                </p:cTn>
                              </p:par>
                              <p:par>
                                <p:cTn id="11" presetID="26" presetClass="emph" presetSubtype="0" fill="hold" nodeType="withEffect">
                                  <p:stCondLst>
                                    <p:cond delay="250"/>
                                  </p:stCondLst>
                                  <p:childTnLst>
                                    <p:animEffect transition="out" filter="fade">
                                      <p:cBhvr>
                                        <p:cTn id="12" dur="150" tmFilter="0, 0; .2, .5; .8, .5; 1, 0"/>
                                        <p:tgtEl>
                                          <p:spTgt spid="49"/>
                                        </p:tgtEl>
                                      </p:cBhvr>
                                    </p:animEffect>
                                    <p:animScale>
                                      <p:cBhvr>
                                        <p:cTn id="13" dur="75" autoRev="1" fill="hold"/>
                                        <p:tgtEl>
                                          <p:spTgt spid="49"/>
                                        </p:tgtEl>
                                      </p:cBhvr>
                                      <p:by x="105000" y="105000"/>
                                    </p:animScale>
                                  </p:childTnLst>
                                </p:cTn>
                              </p:par>
                              <p:par>
                                <p:cTn id="14" presetID="26" presetClass="emph" presetSubtype="0" fill="hold" nodeType="withEffect">
                                  <p:stCondLst>
                                    <p:cond delay="300"/>
                                  </p:stCondLst>
                                  <p:childTnLst>
                                    <p:animEffect transition="out" filter="fade">
                                      <p:cBhvr>
                                        <p:cTn id="15" dur="150" tmFilter="0, 0; .2, .5; .8, .5; 1, 0"/>
                                        <p:tgtEl>
                                          <p:spTgt spid="46"/>
                                        </p:tgtEl>
                                      </p:cBhvr>
                                    </p:animEffect>
                                    <p:animScale>
                                      <p:cBhvr>
                                        <p:cTn id="16" dur="75" autoRev="1" fill="hold"/>
                                        <p:tgtEl>
                                          <p:spTgt spid="46"/>
                                        </p:tgtEl>
                                      </p:cBhvr>
                                      <p:by x="105000" y="105000"/>
                                    </p:animScale>
                                  </p:childTnLst>
                                </p:cTn>
                              </p:par>
                              <p:par>
                                <p:cTn id="17" presetID="26" presetClass="emph" presetSubtype="0" fill="hold" nodeType="withEffect">
                                  <p:stCondLst>
                                    <p:cond delay="350"/>
                                  </p:stCondLst>
                                  <p:childTnLst>
                                    <p:animEffect transition="out" filter="fade">
                                      <p:cBhvr>
                                        <p:cTn id="18" dur="150" tmFilter="0, 0; .2, .5; .8, .5; 1, 0"/>
                                        <p:tgtEl>
                                          <p:spTgt spid="47"/>
                                        </p:tgtEl>
                                      </p:cBhvr>
                                    </p:animEffect>
                                    <p:animScale>
                                      <p:cBhvr>
                                        <p:cTn id="19" dur="75"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C508264-D398-9140-BA4D-B861D0B92596}"/>
              </a:ext>
            </a:extLst>
          </p:cNvPr>
          <p:cNvPicPr>
            <a:picLocks noChangeAspect="1"/>
          </p:cNvPicPr>
          <p:nvPr/>
        </p:nvPicPr>
        <p:blipFill>
          <a:blip r:embed="rId3" cstate="print">
            <a:alphaModFix amt="85000"/>
            <a:extLst>
              <a:ext uri="{28A0092B-C50C-407E-A947-70E740481C1C}">
                <a14:useLocalDpi xmlns:a14="http://schemas.microsoft.com/office/drawing/2010/main"/>
              </a:ext>
            </a:extLst>
          </a:blip>
          <a:stretch>
            <a:fillRect/>
          </a:stretch>
        </p:blipFill>
        <p:spPr>
          <a:xfrm>
            <a:off x="7860137" y="1655255"/>
            <a:ext cx="3340100" cy="3340100"/>
          </a:xfrm>
          <a:prstGeom prst="rect">
            <a:avLst/>
          </a:prstGeom>
        </p:spPr>
      </p:pic>
      <p:sp>
        <p:nvSpPr>
          <p:cNvPr id="7" name="TextBox 6">
            <a:extLst>
              <a:ext uri="{FF2B5EF4-FFF2-40B4-BE49-F238E27FC236}">
                <a16:creationId xmlns:a16="http://schemas.microsoft.com/office/drawing/2014/main" id="{34C62DBE-C4E3-C54E-B045-F0BB015A08A0}"/>
              </a:ext>
            </a:extLst>
          </p:cNvPr>
          <p:cNvSpPr txBox="1"/>
          <p:nvPr/>
        </p:nvSpPr>
        <p:spPr>
          <a:xfrm>
            <a:off x="674040" y="2305443"/>
            <a:ext cx="6997776"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Helping People Get Charged Up On Good Nutrition...</a:t>
            </a:r>
          </a:p>
        </p:txBody>
      </p:sp>
      <p:pic>
        <p:nvPicPr>
          <p:cNvPr id="24" name="Picture 23">
            <a:extLst>
              <a:ext uri="{FF2B5EF4-FFF2-40B4-BE49-F238E27FC236}">
                <a16:creationId xmlns:a16="http://schemas.microsoft.com/office/drawing/2014/main" id="{6C9264E0-D08B-214A-8918-D50443DE29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09584" y="1156354"/>
            <a:ext cx="1739900" cy="1574800"/>
          </a:xfrm>
          <a:prstGeom prst="rect">
            <a:avLst/>
          </a:prstGeom>
        </p:spPr>
      </p:pic>
      <p:pic>
        <p:nvPicPr>
          <p:cNvPr id="26" name="Picture 25">
            <a:extLst>
              <a:ext uri="{FF2B5EF4-FFF2-40B4-BE49-F238E27FC236}">
                <a16:creationId xmlns:a16="http://schemas.microsoft.com/office/drawing/2014/main" id="{270DD7E1-056F-0043-9C7A-41085D6B9E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06727" y="1904476"/>
            <a:ext cx="736600" cy="1168400"/>
          </a:xfrm>
          <a:prstGeom prst="rect">
            <a:avLst/>
          </a:prstGeom>
        </p:spPr>
      </p:pic>
      <p:pic>
        <p:nvPicPr>
          <p:cNvPr id="30" name="Picture 29">
            <a:extLst>
              <a:ext uri="{FF2B5EF4-FFF2-40B4-BE49-F238E27FC236}">
                <a16:creationId xmlns:a16="http://schemas.microsoft.com/office/drawing/2014/main" id="{E1CA1CDC-240C-C948-9647-E96D4893CA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53467" y="4708230"/>
            <a:ext cx="1727200" cy="419100"/>
          </a:xfrm>
          <a:prstGeom prst="rect">
            <a:avLst/>
          </a:prstGeom>
        </p:spPr>
      </p:pic>
      <p:pic>
        <p:nvPicPr>
          <p:cNvPr id="28" name="Picture 27">
            <a:extLst>
              <a:ext uri="{FF2B5EF4-FFF2-40B4-BE49-F238E27FC236}">
                <a16:creationId xmlns:a16="http://schemas.microsoft.com/office/drawing/2014/main" id="{81BB8727-A7B8-8E4F-AF9C-5E1D39D6B53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89552" y="3060896"/>
            <a:ext cx="1968500" cy="698500"/>
          </a:xfrm>
          <a:prstGeom prst="rect">
            <a:avLst/>
          </a:prstGeom>
        </p:spPr>
      </p:pic>
      <p:pic>
        <p:nvPicPr>
          <p:cNvPr id="20" name="Picture 19">
            <a:extLst>
              <a:ext uri="{FF2B5EF4-FFF2-40B4-BE49-F238E27FC236}">
                <a16:creationId xmlns:a16="http://schemas.microsoft.com/office/drawing/2014/main" id="{0C3A815B-583A-B248-B098-463ED3EFE50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43388" y="1688150"/>
            <a:ext cx="800100" cy="1346200"/>
          </a:xfrm>
          <a:prstGeom prst="rect">
            <a:avLst/>
          </a:prstGeom>
        </p:spPr>
      </p:pic>
      <p:pic>
        <p:nvPicPr>
          <p:cNvPr id="22" name="Picture 21">
            <a:extLst>
              <a:ext uri="{FF2B5EF4-FFF2-40B4-BE49-F238E27FC236}">
                <a16:creationId xmlns:a16="http://schemas.microsoft.com/office/drawing/2014/main" id="{BEAD07A1-024E-364A-B2AB-7C05867C96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43327" y="2076450"/>
            <a:ext cx="2260600" cy="2705100"/>
          </a:xfrm>
          <a:prstGeom prst="rect">
            <a:avLst/>
          </a:prstGeom>
        </p:spPr>
      </p:pic>
      <p:sp>
        <p:nvSpPr>
          <p:cNvPr id="33" name="Rectangle 32">
            <a:extLst>
              <a:ext uri="{FF2B5EF4-FFF2-40B4-BE49-F238E27FC236}">
                <a16:creationId xmlns:a16="http://schemas.microsoft.com/office/drawing/2014/main" id="{6271644E-A0F2-F64A-8052-15750BB51B18}"/>
              </a:ext>
            </a:extLst>
          </p:cNvPr>
          <p:cNvSpPr/>
          <p:nvPr/>
        </p:nvSpPr>
        <p:spPr>
          <a:xfrm>
            <a:off x="1703790" y="3519684"/>
            <a:ext cx="4938275" cy="646331"/>
          </a:xfrm>
          <a:prstGeom prst="rect">
            <a:avLst/>
          </a:prstGeom>
        </p:spPr>
        <p:txBody>
          <a:bodyPr wrap="none">
            <a:spAutoFit/>
          </a:bodyPr>
          <a:lstStyle/>
          <a:p>
            <a:r>
              <a:rPr lang="en-US" sz="3600" b="1">
                <a:solidFill>
                  <a:schemeClr val="bg1"/>
                </a:solidFill>
                <a:latin typeface="Arial" panose="020B0604020202020204" pitchFamily="34" charset="0"/>
                <a:cs typeface="Arial" panose="020B0604020202020204" pitchFamily="34" charset="0"/>
              </a:rPr>
              <a:t>STARTING WITH YOU</a:t>
            </a:r>
            <a:endParaRPr lang="en-US" sz="3600"/>
          </a:p>
        </p:txBody>
      </p:sp>
      <p:pic>
        <p:nvPicPr>
          <p:cNvPr id="34" name="Picture 33">
            <a:extLst>
              <a:ext uri="{FF2B5EF4-FFF2-40B4-BE49-F238E27FC236}">
                <a16:creationId xmlns:a16="http://schemas.microsoft.com/office/drawing/2014/main" id="{ECEC851A-D7CC-4E4D-BED5-7166656C700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479792" y="-11980298"/>
            <a:ext cx="1828800" cy="1828800"/>
          </a:xfrm>
          <a:prstGeom prst="ellipse">
            <a:avLst/>
          </a:prstGeom>
        </p:spPr>
      </p:pic>
      <p:pic>
        <p:nvPicPr>
          <p:cNvPr id="35" name="Picture 34">
            <a:extLst>
              <a:ext uri="{FF2B5EF4-FFF2-40B4-BE49-F238E27FC236}">
                <a16:creationId xmlns:a16="http://schemas.microsoft.com/office/drawing/2014/main" id="{BC455FDF-6D15-404E-9715-1F2DFC754AB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777984" y="-5162521"/>
            <a:ext cx="1828800" cy="1828800"/>
          </a:xfrm>
          <a:prstGeom prst="ellipse">
            <a:avLst/>
          </a:prstGeom>
        </p:spPr>
      </p:pic>
      <p:pic>
        <p:nvPicPr>
          <p:cNvPr id="36" name="Picture 35">
            <a:extLst>
              <a:ext uri="{FF2B5EF4-FFF2-40B4-BE49-F238E27FC236}">
                <a16:creationId xmlns:a16="http://schemas.microsoft.com/office/drawing/2014/main" id="{530B3A73-AA56-FB44-B304-F04AE7B6112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85216" y="-2108641"/>
            <a:ext cx="1828800" cy="1828800"/>
          </a:xfrm>
          <a:prstGeom prst="ellipse">
            <a:avLst/>
          </a:prstGeom>
        </p:spPr>
      </p:pic>
      <p:pic>
        <p:nvPicPr>
          <p:cNvPr id="37" name="Picture 36">
            <a:extLst>
              <a:ext uri="{FF2B5EF4-FFF2-40B4-BE49-F238E27FC236}">
                <a16:creationId xmlns:a16="http://schemas.microsoft.com/office/drawing/2014/main" id="{FAB705C4-6D3F-5243-A5F7-9A6C2705A47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181600" y="-15759634"/>
            <a:ext cx="1828800" cy="1828800"/>
          </a:xfrm>
          <a:prstGeom prst="ellipse">
            <a:avLst/>
          </a:prstGeom>
        </p:spPr>
      </p:pic>
      <p:pic>
        <p:nvPicPr>
          <p:cNvPr id="38" name="Picture 37">
            <a:extLst>
              <a:ext uri="{FF2B5EF4-FFF2-40B4-BE49-F238E27FC236}">
                <a16:creationId xmlns:a16="http://schemas.microsoft.com/office/drawing/2014/main" id="{8EC89975-20E6-064B-B0E7-D7BDE48365F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883408" y="-8156085"/>
            <a:ext cx="1828800" cy="1828800"/>
          </a:xfrm>
          <a:prstGeom prst="ellipse">
            <a:avLst/>
          </a:prstGeom>
        </p:spPr>
      </p:pic>
      <p:pic>
        <p:nvPicPr>
          <p:cNvPr id="39" name="Picture 38">
            <a:extLst>
              <a:ext uri="{FF2B5EF4-FFF2-40B4-BE49-F238E27FC236}">
                <a16:creationId xmlns:a16="http://schemas.microsoft.com/office/drawing/2014/main" id="{D2369722-49EC-D44A-97B7-6AB5CE125E1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0045152" y="23656927"/>
            <a:ext cx="1828800" cy="1828800"/>
          </a:xfrm>
          <a:prstGeom prst="ellipse">
            <a:avLst/>
          </a:prstGeom>
        </p:spPr>
      </p:pic>
      <p:pic>
        <p:nvPicPr>
          <p:cNvPr id="40" name="Picture 39">
            <a:extLst>
              <a:ext uri="{FF2B5EF4-FFF2-40B4-BE49-F238E27FC236}">
                <a16:creationId xmlns:a16="http://schemas.microsoft.com/office/drawing/2014/main" id="{CEC56873-9EA6-C840-9A96-A81F4A19D3A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734916" y="9908992"/>
            <a:ext cx="1828800" cy="1828800"/>
          </a:xfrm>
          <a:prstGeom prst="ellipse">
            <a:avLst/>
          </a:prstGeom>
        </p:spPr>
      </p:pic>
      <p:pic>
        <p:nvPicPr>
          <p:cNvPr id="41" name="Picture 40">
            <a:extLst>
              <a:ext uri="{FF2B5EF4-FFF2-40B4-BE49-F238E27FC236}">
                <a16:creationId xmlns:a16="http://schemas.microsoft.com/office/drawing/2014/main" id="{2BC82530-6C17-A249-B14E-06FF67E90AAA}"/>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98170" y="18562412"/>
            <a:ext cx="1828800" cy="1828800"/>
          </a:xfrm>
          <a:prstGeom prst="ellipse">
            <a:avLst/>
          </a:prstGeom>
        </p:spPr>
      </p:pic>
      <p:pic>
        <p:nvPicPr>
          <p:cNvPr id="42" name="Picture 41">
            <a:extLst>
              <a:ext uri="{FF2B5EF4-FFF2-40B4-BE49-F238E27FC236}">
                <a16:creationId xmlns:a16="http://schemas.microsoft.com/office/drawing/2014/main" id="{3A0EA35C-5B10-5F45-A395-0931B508F3E5}"/>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608408" y="12779155"/>
            <a:ext cx="1828800" cy="1828800"/>
          </a:xfrm>
          <a:prstGeom prst="ellipse">
            <a:avLst/>
          </a:prstGeom>
        </p:spPr>
      </p:pic>
      <p:pic>
        <p:nvPicPr>
          <p:cNvPr id="43" name="Picture 42">
            <a:extLst>
              <a:ext uri="{FF2B5EF4-FFF2-40B4-BE49-F238E27FC236}">
                <a16:creationId xmlns:a16="http://schemas.microsoft.com/office/drawing/2014/main" id="{140B965E-0AE9-9144-8CB6-F41877EE8DD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171662" y="7018580"/>
            <a:ext cx="1828800" cy="1828800"/>
          </a:xfrm>
          <a:prstGeom prst="ellipse">
            <a:avLst/>
          </a:prstGeom>
        </p:spPr>
      </p:pic>
      <p:sp>
        <p:nvSpPr>
          <p:cNvPr id="44" name="Rectangle 43">
            <a:extLst>
              <a:ext uri="{FF2B5EF4-FFF2-40B4-BE49-F238E27FC236}">
                <a16:creationId xmlns:a16="http://schemas.microsoft.com/office/drawing/2014/main" id="{10D6AFD4-D999-BC44-8A44-657F7559417C}"/>
              </a:ext>
            </a:extLst>
          </p:cNvPr>
          <p:cNvSpPr/>
          <p:nvPr/>
        </p:nvSpPr>
        <p:spPr>
          <a:xfrm>
            <a:off x="0" y="26892772"/>
            <a:ext cx="12192000" cy="1754326"/>
          </a:xfrm>
          <a:prstGeom prst="rect">
            <a:avLst/>
          </a:prstGeom>
        </p:spPr>
        <p:txBody>
          <a:bodyPr wrap="square">
            <a:spAutoFit/>
          </a:bodyPr>
          <a:lstStyle/>
          <a:p>
            <a:pPr algn="ctr"/>
            <a:r>
              <a:rPr lang="en-US" sz="3600" b="1">
                <a:solidFill>
                  <a:schemeClr val="bg1"/>
                </a:solidFill>
                <a:latin typeface="Arial" panose="020B0604020202020204" pitchFamily="34" charset="0"/>
                <a:cs typeface="Arial" panose="020B0604020202020204" pitchFamily="34" charset="0"/>
              </a:rPr>
              <a:t>The finest whole food ingredients...</a:t>
            </a:r>
          </a:p>
          <a:p>
            <a:pPr algn="ctr"/>
            <a:r>
              <a:rPr lang="en-US" sz="3600" b="1">
                <a:solidFill>
                  <a:schemeClr val="bg1"/>
                </a:solidFill>
                <a:latin typeface="Arial" panose="020B0604020202020204" pitchFamily="34" charset="0"/>
                <a:cs typeface="Arial" panose="020B0604020202020204" pitchFamily="34" charset="0"/>
              </a:rPr>
              <a:t>Products that are based in nature, and backed by leading edge science</a:t>
            </a:r>
          </a:p>
        </p:txBody>
      </p:sp>
    </p:spTree>
    <p:extLst>
      <p:ext uri="{BB962C8B-B14F-4D97-AF65-F5344CB8AC3E}">
        <p14:creationId xmlns:p14="http://schemas.microsoft.com/office/powerpoint/2010/main" val="3357675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24"/>
                                        </p:tgtEl>
                                        <p:attrNameLst>
                                          <p:attrName>r</p:attrName>
                                        </p:attrNameLst>
                                      </p:cBhvr>
                                    </p:animRot>
                                    <p:animRot by="-240000">
                                      <p:cBhvr>
                                        <p:cTn id="7" dur="400" fill="hold">
                                          <p:stCondLst>
                                            <p:cond delay="400"/>
                                          </p:stCondLst>
                                        </p:cTn>
                                        <p:tgtEl>
                                          <p:spTgt spid="24"/>
                                        </p:tgtEl>
                                        <p:attrNameLst>
                                          <p:attrName>r</p:attrName>
                                        </p:attrNameLst>
                                      </p:cBhvr>
                                    </p:animRot>
                                    <p:animRot by="240000">
                                      <p:cBhvr>
                                        <p:cTn id="8" dur="400" fill="hold">
                                          <p:stCondLst>
                                            <p:cond delay="800"/>
                                          </p:stCondLst>
                                        </p:cTn>
                                        <p:tgtEl>
                                          <p:spTgt spid="24"/>
                                        </p:tgtEl>
                                        <p:attrNameLst>
                                          <p:attrName>r</p:attrName>
                                        </p:attrNameLst>
                                      </p:cBhvr>
                                    </p:animRot>
                                    <p:animRot by="-240000">
                                      <p:cBhvr>
                                        <p:cTn id="9" dur="400" fill="hold">
                                          <p:stCondLst>
                                            <p:cond delay="1200"/>
                                          </p:stCondLst>
                                        </p:cTn>
                                        <p:tgtEl>
                                          <p:spTgt spid="24"/>
                                        </p:tgtEl>
                                        <p:attrNameLst>
                                          <p:attrName>r</p:attrName>
                                        </p:attrNameLst>
                                      </p:cBhvr>
                                    </p:animRot>
                                    <p:animRot by="120000">
                                      <p:cBhvr>
                                        <p:cTn id="10" dur="400" fill="hold">
                                          <p:stCondLst>
                                            <p:cond delay="1600"/>
                                          </p:stCondLst>
                                        </p:cTn>
                                        <p:tgtEl>
                                          <p:spTgt spid="24"/>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350" tmFilter="0, 0; .2, .5; .8, .5; 1, 0"/>
                                        <p:tgtEl>
                                          <p:spTgt spid="20"/>
                                        </p:tgtEl>
                                      </p:cBhvr>
                                    </p:animEffect>
                                    <p:animScale>
                                      <p:cBhvr>
                                        <p:cTn id="13" dur="175" autoRev="1" fill="hold"/>
                                        <p:tgtEl>
                                          <p:spTgt spid="20"/>
                                        </p:tgtEl>
                                      </p:cBhvr>
                                      <p:by x="105000" y="105000"/>
                                    </p:animScale>
                                  </p:childTnLst>
                                </p:cTn>
                              </p:par>
                              <p:par>
                                <p:cTn id="14" presetID="26" presetClass="emph" presetSubtype="0" repeatCount="2000" fill="hold" nodeType="withEffect">
                                  <p:stCondLst>
                                    <p:cond delay="0"/>
                                  </p:stCondLst>
                                  <p:childTnLst>
                                    <p:animEffect transition="out" filter="fade">
                                      <p:cBhvr>
                                        <p:cTn id="15" dur="350" tmFilter="0, 0; .2, .5; .8, .5; 1, 0"/>
                                        <p:tgtEl>
                                          <p:spTgt spid="26"/>
                                        </p:tgtEl>
                                      </p:cBhvr>
                                    </p:animEffect>
                                    <p:animScale>
                                      <p:cBhvr>
                                        <p:cTn id="16" dur="175" autoRev="1" fill="hold"/>
                                        <p:tgtEl>
                                          <p:spTgt spid="26"/>
                                        </p:tgtEl>
                                      </p:cBhvr>
                                      <p:by x="105000" y="105000"/>
                                    </p:animScale>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28"/>
                                        </p:tgtEl>
                                        <p:attrNameLst>
                                          <p:attrName>r</p:attrName>
                                        </p:attrNameLst>
                                      </p:cBhvr>
                                    </p:animRot>
                                    <p:animRot by="-240000">
                                      <p:cBhvr>
                                        <p:cTn id="19" dur="200" fill="hold">
                                          <p:stCondLst>
                                            <p:cond delay="200"/>
                                          </p:stCondLst>
                                        </p:cTn>
                                        <p:tgtEl>
                                          <p:spTgt spid="28"/>
                                        </p:tgtEl>
                                        <p:attrNameLst>
                                          <p:attrName>r</p:attrName>
                                        </p:attrNameLst>
                                      </p:cBhvr>
                                    </p:animRot>
                                    <p:animRot by="240000">
                                      <p:cBhvr>
                                        <p:cTn id="20" dur="200" fill="hold">
                                          <p:stCondLst>
                                            <p:cond delay="400"/>
                                          </p:stCondLst>
                                        </p:cTn>
                                        <p:tgtEl>
                                          <p:spTgt spid="28"/>
                                        </p:tgtEl>
                                        <p:attrNameLst>
                                          <p:attrName>r</p:attrName>
                                        </p:attrNameLst>
                                      </p:cBhvr>
                                    </p:animRot>
                                    <p:animRot by="-240000">
                                      <p:cBhvr>
                                        <p:cTn id="21" dur="200" fill="hold">
                                          <p:stCondLst>
                                            <p:cond delay="600"/>
                                          </p:stCondLst>
                                        </p:cTn>
                                        <p:tgtEl>
                                          <p:spTgt spid="28"/>
                                        </p:tgtEl>
                                        <p:attrNameLst>
                                          <p:attrName>r</p:attrName>
                                        </p:attrNameLst>
                                      </p:cBhvr>
                                    </p:animRot>
                                    <p:animRot by="120000">
                                      <p:cBhvr>
                                        <p:cTn id="22"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0" y="3481123"/>
            <a:ext cx="12192000"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FICTION?</a:t>
            </a:r>
          </a:p>
        </p:txBody>
      </p:sp>
      <p:sp>
        <p:nvSpPr>
          <p:cNvPr id="2" name="Rectangle 1"/>
          <p:cNvSpPr/>
          <p:nvPr/>
        </p:nvSpPr>
        <p:spPr>
          <a:xfrm>
            <a:off x="0" y="504343"/>
            <a:ext cx="12192000" cy="646331"/>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THE SCIENCE OF HEALTHY AGING:</a:t>
            </a:r>
          </a:p>
        </p:txBody>
      </p:sp>
      <p:sp>
        <p:nvSpPr>
          <p:cNvPr id="5" name="Rectangle 4"/>
          <p:cNvSpPr/>
          <p:nvPr/>
        </p:nvSpPr>
        <p:spPr>
          <a:xfrm>
            <a:off x="-1" y="1828865"/>
            <a:ext cx="12192002" cy="1323439"/>
          </a:xfrm>
          <a:prstGeom prst="rect">
            <a:avLst/>
          </a:prstGeom>
        </p:spPr>
        <p:txBody>
          <a:bodyPr wrap="square">
            <a:spAutoFit/>
          </a:bodyPr>
          <a:lstStyle/>
          <a:p>
            <a:pPr algn="ctr"/>
            <a:r>
              <a:rPr lang="en-US" sz="8000" b="1" dirty="0">
                <a:solidFill>
                  <a:schemeClr val="bg1"/>
                </a:solidFill>
                <a:latin typeface="Arial" charset="0"/>
                <a:ea typeface="Arial" charset="0"/>
                <a:cs typeface="Arial" charset="0"/>
              </a:rPr>
              <a:t>FACT</a:t>
            </a:r>
            <a:endParaRPr lang="en-US" sz="8000" dirty="0"/>
          </a:p>
        </p:txBody>
      </p:sp>
      <p:sp>
        <p:nvSpPr>
          <p:cNvPr id="6" name="Rectangle 5"/>
          <p:cNvSpPr/>
          <p:nvPr/>
        </p:nvSpPr>
        <p:spPr>
          <a:xfrm>
            <a:off x="-2" y="2762842"/>
            <a:ext cx="12192002" cy="1015663"/>
          </a:xfrm>
          <a:prstGeom prst="rect">
            <a:avLst/>
          </a:prstGeom>
        </p:spPr>
        <p:txBody>
          <a:bodyPr wrap="square">
            <a:spAutoFit/>
          </a:bodyPr>
          <a:lstStyle/>
          <a:p>
            <a:pPr algn="ctr"/>
            <a:r>
              <a:rPr lang="en-US" sz="6000" dirty="0">
                <a:solidFill>
                  <a:schemeClr val="bg1"/>
                </a:solidFill>
                <a:latin typeface="Arial" charset="0"/>
                <a:ea typeface="Arial" charset="0"/>
                <a:cs typeface="Arial" charset="0"/>
              </a:rPr>
              <a:t>or</a:t>
            </a:r>
            <a:endParaRPr lang="en-US" sz="6000" dirty="0"/>
          </a:p>
        </p:txBody>
      </p:sp>
      <p:pic>
        <p:nvPicPr>
          <p:cNvPr id="7" name="Picture 6"/>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Tree>
    <p:extLst>
      <p:ext uri="{BB962C8B-B14F-4D97-AF65-F5344CB8AC3E}">
        <p14:creationId xmlns:p14="http://schemas.microsoft.com/office/powerpoint/2010/main" val="18410671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C62DBE-C4E3-C54E-B045-F0BB015A08A0}"/>
              </a:ext>
            </a:extLst>
          </p:cNvPr>
          <p:cNvSpPr txBox="1"/>
          <p:nvPr/>
        </p:nvSpPr>
        <p:spPr>
          <a:xfrm>
            <a:off x="674040" y="-23094557"/>
            <a:ext cx="6997776"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Helping People Get Charged Up On Good Nutrition...</a:t>
            </a:r>
          </a:p>
        </p:txBody>
      </p:sp>
      <p:pic>
        <p:nvPicPr>
          <p:cNvPr id="24" name="Picture 23">
            <a:extLst>
              <a:ext uri="{FF2B5EF4-FFF2-40B4-BE49-F238E27FC236}">
                <a16:creationId xmlns:a16="http://schemas.microsoft.com/office/drawing/2014/main" id="{6C9264E0-D08B-214A-8918-D50443DE29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4027" y="-20838916"/>
            <a:ext cx="1739900" cy="1574800"/>
          </a:xfrm>
          <a:prstGeom prst="rect">
            <a:avLst/>
          </a:prstGeom>
        </p:spPr>
      </p:pic>
      <p:pic>
        <p:nvPicPr>
          <p:cNvPr id="26" name="Picture 25">
            <a:extLst>
              <a:ext uri="{FF2B5EF4-FFF2-40B4-BE49-F238E27FC236}">
                <a16:creationId xmlns:a16="http://schemas.microsoft.com/office/drawing/2014/main" id="{270DD7E1-056F-0043-9C7A-41085D6B9E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1471" y="-2011123"/>
            <a:ext cx="511856" cy="811910"/>
          </a:xfrm>
          <a:prstGeom prst="rect">
            <a:avLst/>
          </a:prstGeom>
        </p:spPr>
      </p:pic>
      <p:pic>
        <p:nvPicPr>
          <p:cNvPr id="30" name="Picture 29">
            <a:extLst>
              <a:ext uri="{FF2B5EF4-FFF2-40B4-BE49-F238E27FC236}">
                <a16:creationId xmlns:a16="http://schemas.microsoft.com/office/drawing/2014/main" id="{E1CA1CDC-240C-C948-9647-E96D4893CA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3467" y="-2084443"/>
            <a:ext cx="1727200" cy="419100"/>
          </a:xfrm>
          <a:prstGeom prst="rect">
            <a:avLst/>
          </a:prstGeom>
        </p:spPr>
      </p:pic>
      <p:pic>
        <p:nvPicPr>
          <p:cNvPr id="28" name="Picture 27">
            <a:extLst>
              <a:ext uri="{FF2B5EF4-FFF2-40B4-BE49-F238E27FC236}">
                <a16:creationId xmlns:a16="http://schemas.microsoft.com/office/drawing/2014/main" id="{81BB8727-A7B8-8E4F-AF9C-5E1D39D6B5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336669">
            <a:off x="9390058" y="-3024078"/>
            <a:ext cx="1968500" cy="698500"/>
          </a:xfrm>
          <a:prstGeom prst="rect">
            <a:avLst/>
          </a:prstGeom>
        </p:spPr>
      </p:pic>
      <p:pic>
        <p:nvPicPr>
          <p:cNvPr id="20" name="Picture 19">
            <a:extLst>
              <a:ext uri="{FF2B5EF4-FFF2-40B4-BE49-F238E27FC236}">
                <a16:creationId xmlns:a16="http://schemas.microsoft.com/office/drawing/2014/main" id="{0C3A815B-583A-B248-B098-463ED3EFE5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43388" y="-1513423"/>
            <a:ext cx="523013" cy="879990"/>
          </a:xfrm>
          <a:prstGeom prst="rect">
            <a:avLst/>
          </a:prstGeom>
        </p:spPr>
      </p:pic>
      <p:pic>
        <p:nvPicPr>
          <p:cNvPr id="22" name="Picture 21">
            <a:extLst>
              <a:ext uri="{FF2B5EF4-FFF2-40B4-BE49-F238E27FC236}">
                <a16:creationId xmlns:a16="http://schemas.microsoft.com/office/drawing/2014/main" id="{BEAD07A1-024E-364A-B2AB-7C05867C961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43327" y="-4716223"/>
            <a:ext cx="2260600" cy="2705100"/>
          </a:xfrm>
          <a:prstGeom prst="rect">
            <a:avLst/>
          </a:prstGeom>
        </p:spPr>
      </p:pic>
      <p:sp>
        <p:nvSpPr>
          <p:cNvPr id="33" name="Rectangle 32">
            <a:extLst>
              <a:ext uri="{FF2B5EF4-FFF2-40B4-BE49-F238E27FC236}">
                <a16:creationId xmlns:a16="http://schemas.microsoft.com/office/drawing/2014/main" id="{6271644E-A0F2-F64A-8052-15750BB51B18}"/>
              </a:ext>
            </a:extLst>
          </p:cNvPr>
          <p:cNvSpPr/>
          <p:nvPr/>
        </p:nvSpPr>
        <p:spPr>
          <a:xfrm>
            <a:off x="1703790" y="-11669516"/>
            <a:ext cx="4938275" cy="646331"/>
          </a:xfrm>
          <a:prstGeom prst="rect">
            <a:avLst/>
          </a:prstGeom>
        </p:spPr>
        <p:txBody>
          <a:bodyPr wrap="none">
            <a:spAutoFit/>
          </a:bodyPr>
          <a:lstStyle/>
          <a:p>
            <a:r>
              <a:rPr lang="en-US" sz="3600" b="1">
                <a:solidFill>
                  <a:schemeClr val="bg1"/>
                </a:solidFill>
                <a:latin typeface="Arial" panose="020B0604020202020204" pitchFamily="34" charset="0"/>
                <a:cs typeface="Arial" panose="020B0604020202020204" pitchFamily="34" charset="0"/>
              </a:rPr>
              <a:t>STARTING WITH YOU</a:t>
            </a:r>
            <a:endParaRPr lang="en-US" sz="3600"/>
          </a:p>
        </p:txBody>
      </p:sp>
      <p:sp>
        <p:nvSpPr>
          <p:cNvPr id="2" name="Rectangle 1">
            <a:extLst>
              <a:ext uri="{FF2B5EF4-FFF2-40B4-BE49-F238E27FC236}">
                <a16:creationId xmlns:a16="http://schemas.microsoft.com/office/drawing/2014/main" id="{DB8D6BBF-6B19-2C4F-95ED-A3859275BB61}"/>
              </a:ext>
            </a:extLst>
          </p:cNvPr>
          <p:cNvSpPr/>
          <p:nvPr/>
        </p:nvSpPr>
        <p:spPr>
          <a:xfrm>
            <a:off x="0" y="3524708"/>
            <a:ext cx="12192000" cy="1754326"/>
          </a:xfrm>
          <a:prstGeom prst="rect">
            <a:avLst/>
          </a:prstGeom>
        </p:spPr>
        <p:txBody>
          <a:bodyPr wrap="square">
            <a:spAutoFit/>
          </a:bodyPr>
          <a:lstStyle/>
          <a:p>
            <a:pPr algn="ctr"/>
            <a:r>
              <a:rPr lang="en-US" sz="3600" b="1">
                <a:solidFill>
                  <a:schemeClr val="bg1"/>
                </a:solidFill>
                <a:latin typeface="Arial" panose="020B0604020202020204" pitchFamily="34" charset="0"/>
                <a:cs typeface="Arial" panose="020B0604020202020204" pitchFamily="34" charset="0"/>
              </a:rPr>
              <a:t>The finest whole food ingredients...</a:t>
            </a:r>
          </a:p>
          <a:p>
            <a:pPr algn="ctr"/>
            <a:r>
              <a:rPr lang="en-US" sz="3600" b="1">
                <a:solidFill>
                  <a:schemeClr val="bg1"/>
                </a:solidFill>
                <a:latin typeface="Arial" panose="020B0604020202020204" pitchFamily="34" charset="0"/>
                <a:cs typeface="Arial" panose="020B0604020202020204" pitchFamily="34" charset="0"/>
              </a:rPr>
              <a:t>Products that are based in nature, and backed by leading edge science</a:t>
            </a:r>
          </a:p>
        </p:txBody>
      </p:sp>
      <p:pic>
        <p:nvPicPr>
          <p:cNvPr id="4" name="Picture 3">
            <a:extLst>
              <a:ext uri="{FF2B5EF4-FFF2-40B4-BE49-F238E27FC236}">
                <a16:creationId xmlns:a16="http://schemas.microsoft.com/office/drawing/2014/main" id="{571BE0C3-E217-8348-B024-C73AA17A911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045152" y="1627071"/>
            <a:ext cx="1828800" cy="1828800"/>
          </a:xfrm>
          <a:prstGeom prst="ellipse">
            <a:avLst/>
          </a:prstGeom>
        </p:spPr>
      </p:pic>
      <p:pic>
        <p:nvPicPr>
          <p:cNvPr id="6" name="Picture 5">
            <a:extLst>
              <a:ext uri="{FF2B5EF4-FFF2-40B4-BE49-F238E27FC236}">
                <a16:creationId xmlns:a16="http://schemas.microsoft.com/office/drawing/2014/main" id="{86F2E3B6-C731-F04F-811A-2A3E7D3A040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734916" y="1039757"/>
            <a:ext cx="1828800" cy="1828800"/>
          </a:xfrm>
          <a:prstGeom prst="ellipse">
            <a:avLst/>
          </a:prstGeom>
        </p:spPr>
      </p:pic>
      <p:pic>
        <p:nvPicPr>
          <p:cNvPr id="10" name="Picture 9">
            <a:extLst>
              <a:ext uri="{FF2B5EF4-FFF2-40B4-BE49-F238E27FC236}">
                <a16:creationId xmlns:a16="http://schemas.microsoft.com/office/drawing/2014/main" id="{C2A1B0DB-34D2-0E4B-9DE9-43EB5864D49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98170" y="1627071"/>
            <a:ext cx="1828800" cy="1828800"/>
          </a:xfrm>
          <a:prstGeom prst="ellipse">
            <a:avLst/>
          </a:prstGeom>
        </p:spPr>
      </p:pic>
      <p:pic>
        <p:nvPicPr>
          <p:cNvPr id="12" name="Picture 11">
            <a:extLst>
              <a:ext uri="{FF2B5EF4-FFF2-40B4-BE49-F238E27FC236}">
                <a16:creationId xmlns:a16="http://schemas.microsoft.com/office/drawing/2014/main" id="{854A93CF-BB99-8445-8334-AC7BD534A35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608408" y="1039757"/>
            <a:ext cx="1828800" cy="1828800"/>
          </a:xfrm>
          <a:prstGeom prst="ellipse">
            <a:avLst/>
          </a:prstGeom>
        </p:spPr>
      </p:pic>
      <p:pic>
        <p:nvPicPr>
          <p:cNvPr id="14" name="Picture 13">
            <a:extLst>
              <a:ext uri="{FF2B5EF4-FFF2-40B4-BE49-F238E27FC236}">
                <a16:creationId xmlns:a16="http://schemas.microsoft.com/office/drawing/2014/main" id="{7ED6C7C2-4710-9046-942F-DCFA4070138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171662" y="607024"/>
            <a:ext cx="1828800" cy="1828800"/>
          </a:xfrm>
          <a:prstGeom prst="ellipse">
            <a:avLst/>
          </a:prstGeom>
        </p:spPr>
      </p:pic>
      <p:sp>
        <p:nvSpPr>
          <p:cNvPr id="25" name="Rectangle 24">
            <a:extLst>
              <a:ext uri="{FF2B5EF4-FFF2-40B4-BE49-F238E27FC236}">
                <a16:creationId xmlns:a16="http://schemas.microsoft.com/office/drawing/2014/main" id="{651629EF-3D72-5F4A-9C2C-9B0C4591DBD6}"/>
              </a:ext>
            </a:extLst>
          </p:cNvPr>
          <p:cNvSpPr/>
          <p:nvPr/>
        </p:nvSpPr>
        <p:spPr>
          <a:xfrm>
            <a:off x="0" y="753775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39">
            <a:extLst>
              <a:ext uri="{FF2B5EF4-FFF2-40B4-BE49-F238E27FC236}">
                <a16:creationId xmlns:a16="http://schemas.microsoft.com/office/drawing/2014/main" id="{D3A6CC76-4A90-7142-A487-35BA00885969}"/>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a:fillRect/>
          </a:stretch>
        </p:blipFill>
        <p:spPr bwMode="auto">
          <a:xfrm>
            <a:off x="0" y="753775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9AA4FB7E-C0FC-514E-B16F-EC3C3D2B033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7863" y="11083163"/>
            <a:ext cx="2057804" cy="2118167"/>
          </a:xfrm>
          <a:prstGeom prst="rect">
            <a:avLst/>
          </a:prstGeom>
        </p:spPr>
      </p:pic>
      <p:sp>
        <p:nvSpPr>
          <p:cNvPr id="54" name="TextBox 53">
            <a:extLst>
              <a:ext uri="{FF2B5EF4-FFF2-40B4-BE49-F238E27FC236}">
                <a16:creationId xmlns:a16="http://schemas.microsoft.com/office/drawing/2014/main" id="{40C7BA0D-DD80-EB43-A6CC-432F078FE1A4}"/>
              </a:ext>
            </a:extLst>
          </p:cNvPr>
          <p:cNvSpPr txBox="1">
            <a:spLocks noChangeArrowheads="1"/>
          </p:cNvSpPr>
          <p:nvPr/>
        </p:nvSpPr>
        <p:spPr bwMode="auto">
          <a:xfrm>
            <a:off x="3213332" y="15075789"/>
            <a:ext cx="58277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1600" spc="300">
                <a:solidFill>
                  <a:srgbClr val="000000"/>
                </a:solidFill>
              </a:rPr>
              <a:t>RICH SCIENTIFIC HERITAGE</a:t>
            </a:r>
            <a:endParaRPr lang="en-GB" altLang="en-US" sz="1600" spc="300">
              <a:solidFill>
                <a:srgbClr val="000000"/>
              </a:solidFill>
            </a:endParaRPr>
          </a:p>
        </p:txBody>
      </p:sp>
      <p:sp>
        <p:nvSpPr>
          <p:cNvPr id="55" name="Title 3">
            <a:extLst>
              <a:ext uri="{FF2B5EF4-FFF2-40B4-BE49-F238E27FC236}">
                <a16:creationId xmlns:a16="http://schemas.microsoft.com/office/drawing/2014/main" id="{C063BA30-2B3F-7E4B-98AB-8EBA539A13B2}"/>
              </a:ext>
            </a:extLst>
          </p:cNvPr>
          <p:cNvSpPr txBox="1">
            <a:spLocks/>
          </p:cNvSpPr>
          <p:nvPr/>
        </p:nvSpPr>
        <p:spPr>
          <a:xfrm>
            <a:off x="527862" y="13671885"/>
            <a:ext cx="2798933" cy="615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dirty="0">
                <a:latin typeface="Arial" charset="0"/>
                <a:ea typeface="Arial" charset="0"/>
                <a:cs typeface="Arial" charset="0"/>
              </a:rPr>
              <a:t>Founding Member Emeritus</a:t>
            </a:r>
          </a:p>
          <a:p>
            <a:pPr>
              <a:lnSpc>
                <a:spcPct val="100000"/>
              </a:lnSpc>
            </a:pPr>
            <a:r>
              <a:rPr lang="en-US" sz="2100" b="1" dirty="0">
                <a:latin typeface="Arial" charset="0"/>
                <a:ea typeface="Arial" charset="0"/>
                <a:cs typeface="Arial" charset="0"/>
              </a:rPr>
              <a:t>Dr. Arthur Furst</a:t>
            </a:r>
            <a:endParaRPr lang="fr-FR" sz="2100" b="1" dirty="0">
              <a:latin typeface="Arial" charset="0"/>
              <a:ea typeface="Arial" charset="0"/>
              <a:cs typeface="Arial" charset="0"/>
            </a:endParaRPr>
          </a:p>
        </p:txBody>
      </p:sp>
      <p:sp>
        <p:nvSpPr>
          <p:cNvPr id="56" name="Title 3">
            <a:extLst>
              <a:ext uri="{FF2B5EF4-FFF2-40B4-BE49-F238E27FC236}">
                <a16:creationId xmlns:a16="http://schemas.microsoft.com/office/drawing/2014/main" id="{7D53307B-C7C7-B640-B85F-61ABA3E723FD}"/>
              </a:ext>
            </a:extLst>
          </p:cNvPr>
          <p:cNvSpPr txBox="1">
            <a:spLocks/>
          </p:cNvSpPr>
          <p:nvPr/>
        </p:nvSpPr>
        <p:spPr>
          <a:xfrm>
            <a:off x="527863" y="15696349"/>
            <a:ext cx="2798932" cy="481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latin typeface="Arial" charset="0"/>
                <a:ea typeface="Arial" charset="0"/>
                <a:cs typeface="Arial" charset="0"/>
              </a:rPr>
              <a:t>Pioneer in Cancer</a:t>
            </a:r>
          </a:p>
          <a:p>
            <a:r>
              <a:rPr lang="en-US" sz="1400">
                <a:latin typeface="Arial" charset="0"/>
                <a:ea typeface="Arial" charset="0"/>
                <a:cs typeface="Arial" charset="0"/>
              </a:rPr>
              <a:t>Research &amp; Toxicology</a:t>
            </a:r>
            <a:endParaRPr lang="fr-FR" sz="1400">
              <a:latin typeface="Arial" charset="0"/>
              <a:ea typeface="Arial" charset="0"/>
              <a:cs typeface="Arial" charset="0"/>
            </a:endParaRPr>
          </a:p>
        </p:txBody>
      </p:sp>
      <p:sp>
        <p:nvSpPr>
          <p:cNvPr id="57" name="TextBox 56">
            <a:extLst>
              <a:ext uri="{FF2B5EF4-FFF2-40B4-BE49-F238E27FC236}">
                <a16:creationId xmlns:a16="http://schemas.microsoft.com/office/drawing/2014/main" id="{5BAA236D-76B7-0A4D-B97B-8ACE5534298A}"/>
              </a:ext>
            </a:extLst>
          </p:cNvPr>
          <p:cNvSpPr txBox="1">
            <a:spLocks noChangeArrowheads="1"/>
          </p:cNvSpPr>
          <p:nvPr/>
        </p:nvSpPr>
        <p:spPr bwMode="auto">
          <a:xfrm>
            <a:off x="3213332" y="16422864"/>
            <a:ext cx="85707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4400" b="1">
                <a:solidFill>
                  <a:srgbClr val="000000"/>
                </a:solidFill>
              </a:rPr>
              <a:t>SCIENTIFIC ADVISORY BOARD</a:t>
            </a:r>
            <a:endParaRPr lang="en-GB" altLang="en-US" sz="4400" b="1">
              <a:solidFill>
                <a:srgbClr val="000000"/>
              </a:solidFill>
            </a:endParaRPr>
          </a:p>
        </p:txBody>
      </p:sp>
      <p:pic>
        <p:nvPicPr>
          <p:cNvPr id="59" name="Picture 58">
            <a:extLst>
              <a:ext uri="{FF2B5EF4-FFF2-40B4-BE49-F238E27FC236}">
                <a16:creationId xmlns:a16="http://schemas.microsoft.com/office/drawing/2014/main" id="{454D85DC-8268-7B46-865D-5C91E09B17A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90883" y="22396758"/>
            <a:ext cx="1245439" cy="1245438"/>
          </a:xfrm>
          <a:prstGeom prst="ellipse">
            <a:avLst/>
          </a:prstGeom>
        </p:spPr>
      </p:pic>
      <p:pic>
        <p:nvPicPr>
          <p:cNvPr id="60" name="Picture 59">
            <a:extLst>
              <a:ext uri="{FF2B5EF4-FFF2-40B4-BE49-F238E27FC236}">
                <a16:creationId xmlns:a16="http://schemas.microsoft.com/office/drawing/2014/main" id="{FA435FCC-3063-154A-B083-738908094D8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76859" y="31946104"/>
            <a:ext cx="1245439" cy="1245438"/>
          </a:xfrm>
          <a:prstGeom prst="ellipse">
            <a:avLst/>
          </a:prstGeom>
        </p:spPr>
      </p:pic>
      <p:pic>
        <p:nvPicPr>
          <p:cNvPr id="61" name="Picture 60">
            <a:extLst>
              <a:ext uri="{FF2B5EF4-FFF2-40B4-BE49-F238E27FC236}">
                <a16:creationId xmlns:a16="http://schemas.microsoft.com/office/drawing/2014/main" id="{08175B47-E253-D14E-95E1-6F3E1FFF8CA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176860" y="23886843"/>
            <a:ext cx="1245439" cy="1245438"/>
          </a:xfrm>
          <a:prstGeom prst="ellipse">
            <a:avLst/>
          </a:prstGeom>
        </p:spPr>
      </p:pic>
      <p:pic>
        <p:nvPicPr>
          <p:cNvPr id="62" name="Picture 61">
            <a:extLst>
              <a:ext uri="{FF2B5EF4-FFF2-40B4-BE49-F238E27FC236}">
                <a16:creationId xmlns:a16="http://schemas.microsoft.com/office/drawing/2014/main" id="{1414A0A5-7A5C-9D4B-970C-ADA32910FEF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983871" y="28880976"/>
            <a:ext cx="1245439" cy="1245438"/>
          </a:xfrm>
          <a:prstGeom prst="ellipse">
            <a:avLst/>
          </a:prstGeom>
        </p:spPr>
      </p:pic>
      <p:pic>
        <p:nvPicPr>
          <p:cNvPr id="63" name="Picture 62">
            <a:extLst>
              <a:ext uri="{FF2B5EF4-FFF2-40B4-BE49-F238E27FC236}">
                <a16:creationId xmlns:a16="http://schemas.microsoft.com/office/drawing/2014/main" id="{6CBA8D24-460C-CB4C-8C80-1403C5A8B31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369849" y="20758352"/>
            <a:ext cx="1245439" cy="1245438"/>
          </a:xfrm>
          <a:prstGeom prst="ellipse">
            <a:avLst/>
          </a:prstGeom>
        </p:spPr>
      </p:pic>
      <p:pic>
        <p:nvPicPr>
          <p:cNvPr id="64" name="Picture 63">
            <a:extLst>
              <a:ext uri="{FF2B5EF4-FFF2-40B4-BE49-F238E27FC236}">
                <a16:creationId xmlns:a16="http://schemas.microsoft.com/office/drawing/2014/main" id="{D2685474-73AC-9745-A1C0-6BF8B7CB4AA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983871" y="20679320"/>
            <a:ext cx="1245439" cy="1245438"/>
          </a:xfrm>
          <a:prstGeom prst="ellipse">
            <a:avLst/>
          </a:prstGeom>
        </p:spPr>
      </p:pic>
      <p:pic>
        <p:nvPicPr>
          <p:cNvPr id="65" name="Picture 64">
            <a:extLst>
              <a:ext uri="{FF2B5EF4-FFF2-40B4-BE49-F238E27FC236}">
                <a16:creationId xmlns:a16="http://schemas.microsoft.com/office/drawing/2014/main" id="{6794E78E-46B8-2A4F-A843-3AF634160D78}"/>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369847" y="28202007"/>
            <a:ext cx="1245439" cy="1245438"/>
          </a:xfrm>
          <a:prstGeom prst="ellipse">
            <a:avLst/>
          </a:prstGeom>
        </p:spPr>
      </p:pic>
      <p:pic>
        <p:nvPicPr>
          <p:cNvPr id="66" name="Picture 65">
            <a:extLst>
              <a:ext uri="{FF2B5EF4-FFF2-40B4-BE49-F238E27FC236}">
                <a16:creationId xmlns:a16="http://schemas.microsoft.com/office/drawing/2014/main" id="{BA1945B0-89BD-1D41-832C-46A452FA866D}"/>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790882" y="30878165"/>
            <a:ext cx="1245439" cy="1245438"/>
          </a:xfrm>
          <a:prstGeom prst="ellipse">
            <a:avLst/>
          </a:prstGeom>
        </p:spPr>
      </p:pic>
      <p:sp>
        <p:nvSpPr>
          <p:cNvPr id="67" name="TextBox 66">
            <a:extLst>
              <a:ext uri="{FF2B5EF4-FFF2-40B4-BE49-F238E27FC236}">
                <a16:creationId xmlns:a16="http://schemas.microsoft.com/office/drawing/2014/main" id="{82037600-C1A1-0A42-B893-C331045E7499}"/>
              </a:ext>
            </a:extLst>
          </p:cNvPr>
          <p:cNvSpPr txBox="1"/>
          <p:nvPr/>
        </p:nvSpPr>
        <p:spPr>
          <a:xfrm>
            <a:off x="3294177" y="22975314"/>
            <a:ext cx="1396778" cy="307777"/>
          </a:xfrm>
          <a:prstGeom prst="rect">
            <a:avLst/>
          </a:prstGeom>
          <a:noFill/>
        </p:spPr>
        <p:txBody>
          <a:bodyPr wrap="square" rtlCol="0">
            <a:spAutoFit/>
          </a:bodyPr>
          <a:lstStyle/>
          <a:p>
            <a:pPr algn="ctr"/>
            <a:r>
              <a:rPr lang="en-US" sz="1400" b="1">
                <a:latin typeface="Arial" charset="0"/>
                <a:ea typeface="Arial" charset="0"/>
                <a:cs typeface="Arial" charset="0"/>
              </a:rPr>
              <a:t>John R. Miller</a:t>
            </a:r>
          </a:p>
        </p:txBody>
      </p:sp>
      <p:sp>
        <p:nvSpPr>
          <p:cNvPr id="68" name="TextBox 67">
            <a:extLst>
              <a:ext uri="{FF2B5EF4-FFF2-40B4-BE49-F238E27FC236}">
                <a16:creationId xmlns:a16="http://schemas.microsoft.com/office/drawing/2014/main" id="{58647D38-3558-3A49-869D-4552D9FFA1A5}"/>
              </a:ext>
            </a:extLst>
          </p:cNvPr>
          <p:cNvSpPr txBox="1"/>
          <p:nvPr/>
        </p:nvSpPr>
        <p:spPr>
          <a:xfrm>
            <a:off x="3113530" y="26143360"/>
            <a:ext cx="1758072" cy="400110"/>
          </a:xfrm>
          <a:prstGeom prst="rect">
            <a:avLst/>
          </a:prstGeom>
          <a:noFill/>
        </p:spPr>
        <p:txBody>
          <a:bodyPr wrap="square" rtlCol="0">
            <a:spAutoFit/>
          </a:bodyPr>
          <a:lstStyle/>
          <a:p>
            <a:pPr algn="ctr"/>
            <a:r>
              <a:rPr lang="en-US" sz="1000">
                <a:latin typeface="Arial" charset="0"/>
                <a:ea typeface="Arial" charset="0"/>
                <a:cs typeface="Arial" charset="0"/>
              </a:rPr>
              <a:t>SAB Director, Product Technologist, Researcher </a:t>
            </a:r>
            <a:endParaRPr lang="en-US" sz="1000">
              <a:solidFill>
                <a:schemeClr val="bg1">
                  <a:lumMod val="50000"/>
                </a:schemeClr>
              </a:solidFill>
              <a:latin typeface="Arial" charset="0"/>
              <a:ea typeface="Arial" charset="0"/>
              <a:cs typeface="Arial" charset="0"/>
            </a:endParaRPr>
          </a:p>
        </p:txBody>
      </p:sp>
      <p:sp>
        <p:nvSpPr>
          <p:cNvPr id="69" name="TextBox 68">
            <a:extLst>
              <a:ext uri="{FF2B5EF4-FFF2-40B4-BE49-F238E27FC236}">
                <a16:creationId xmlns:a16="http://schemas.microsoft.com/office/drawing/2014/main" id="{A4A020ED-DDD9-3F43-AD27-EB0E1DD15869}"/>
              </a:ext>
            </a:extLst>
          </p:cNvPr>
          <p:cNvSpPr txBox="1"/>
          <p:nvPr/>
        </p:nvSpPr>
        <p:spPr>
          <a:xfrm>
            <a:off x="5055355" y="27402427"/>
            <a:ext cx="1488446" cy="307777"/>
          </a:xfrm>
          <a:prstGeom prst="rect">
            <a:avLst/>
          </a:prstGeom>
          <a:noFill/>
        </p:spPr>
        <p:txBody>
          <a:bodyPr wrap="square" rtlCol="0">
            <a:spAutoFit/>
          </a:bodyPr>
          <a:lstStyle/>
          <a:p>
            <a:pPr algn="ctr"/>
            <a:r>
              <a:rPr lang="en-US" sz="1400" b="1">
                <a:latin typeface="Arial" charset="0"/>
                <a:ea typeface="Arial" charset="0"/>
                <a:cs typeface="Arial" charset="0"/>
              </a:rPr>
              <a:t>Fred G. Hooper</a:t>
            </a:r>
          </a:p>
        </p:txBody>
      </p:sp>
      <p:sp>
        <p:nvSpPr>
          <p:cNvPr id="70" name="TextBox 69">
            <a:extLst>
              <a:ext uri="{FF2B5EF4-FFF2-40B4-BE49-F238E27FC236}">
                <a16:creationId xmlns:a16="http://schemas.microsoft.com/office/drawing/2014/main" id="{3B9ABEC5-CF87-AD4A-BBE3-514EA28B0B98}"/>
              </a:ext>
            </a:extLst>
          </p:cNvPr>
          <p:cNvSpPr txBox="1"/>
          <p:nvPr/>
        </p:nvSpPr>
        <p:spPr>
          <a:xfrm>
            <a:off x="6690108" y="23485042"/>
            <a:ext cx="1832964" cy="307777"/>
          </a:xfrm>
          <a:prstGeom prst="rect">
            <a:avLst/>
          </a:prstGeom>
          <a:noFill/>
        </p:spPr>
        <p:txBody>
          <a:bodyPr wrap="square" rtlCol="0">
            <a:spAutoFit/>
          </a:bodyPr>
          <a:lstStyle/>
          <a:p>
            <a:pPr algn="ctr"/>
            <a:r>
              <a:rPr lang="en-US" sz="1400" b="1" dirty="0">
                <a:latin typeface="Arial" charset="0"/>
                <a:ea typeface="Arial" charset="0"/>
                <a:cs typeface="Arial" charset="0"/>
              </a:rPr>
              <a:t>Laszlo P. Somogyi</a:t>
            </a:r>
          </a:p>
        </p:txBody>
      </p:sp>
      <p:sp>
        <p:nvSpPr>
          <p:cNvPr id="71" name="TextBox 70">
            <a:extLst>
              <a:ext uri="{FF2B5EF4-FFF2-40B4-BE49-F238E27FC236}">
                <a16:creationId xmlns:a16="http://schemas.microsoft.com/office/drawing/2014/main" id="{3FA4FAA2-AF87-E941-9766-CE8898526AA6}"/>
              </a:ext>
            </a:extLst>
          </p:cNvPr>
          <p:cNvSpPr txBox="1"/>
          <p:nvPr/>
        </p:nvSpPr>
        <p:spPr>
          <a:xfrm>
            <a:off x="8523073" y="24321180"/>
            <a:ext cx="1781056" cy="307777"/>
          </a:xfrm>
          <a:prstGeom prst="rect">
            <a:avLst/>
          </a:prstGeom>
          <a:noFill/>
        </p:spPr>
        <p:txBody>
          <a:bodyPr wrap="square" rtlCol="0">
            <a:spAutoFit/>
          </a:bodyPr>
          <a:lstStyle/>
          <a:p>
            <a:pPr algn="ctr"/>
            <a:r>
              <a:rPr lang="en-US" sz="1400" b="1" dirty="0">
                <a:latin typeface="Arial" charset="0"/>
                <a:ea typeface="Arial" charset="0"/>
                <a:cs typeface="Arial" charset="0"/>
              </a:rPr>
              <a:t>Arianna Carughi</a:t>
            </a:r>
          </a:p>
        </p:txBody>
      </p:sp>
      <p:sp>
        <p:nvSpPr>
          <p:cNvPr id="72" name="TextBox 71">
            <a:extLst>
              <a:ext uri="{FF2B5EF4-FFF2-40B4-BE49-F238E27FC236}">
                <a16:creationId xmlns:a16="http://schemas.microsoft.com/office/drawing/2014/main" id="{17A7D9F3-1BDA-BC49-8317-30DF142300D0}"/>
              </a:ext>
            </a:extLst>
          </p:cNvPr>
          <p:cNvSpPr txBox="1"/>
          <p:nvPr/>
        </p:nvSpPr>
        <p:spPr>
          <a:xfrm>
            <a:off x="3190671" y="31105982"/>
            <a:ext cx="1605352" cy="307777"/>
          </a:xfrm>
          <a:prstGeom prst="rect">
            <a:avLst/>
          </a:prstGeom>
          <a:noFill/>
        </p:spPr>
        <p:txBody>
          <a:bodyPr wrap="square" rtlCol="0">
            <a:spAutoFit/>
          </a:bodyPr>
          <a:lstStyle/>
          <a:p>
            <a:pPr algn="ctr"/>
            <a:r>
              <a:rPr lang="en-US" sz="1400" b="1">
                <a:latin typeface="Arial" charset="0"/>
                <a:ea typeface="Arial" charset="0"/>
                <a:cs typeface="Arial" charset="0"/>
              </a:rPr>
              <a:t>David Shepherd</a:t>
            </a:r>
          </a:p>
        </p:txBody>
      </p:sp>
      <p:sp>
        <p:nvSpPr>
          <p:cNvPr id="73" name="TextBox 72">
            <a:extLst>
              <a:ext uri="{FF2B5EF4-FFF2-40B4-BE49-F238E27FC236}">
                <a16:creationId xmlns:a16="http://schemas.microsoft.com/office/drawing/2014/main" id="{039E61FC-22B5-2240-9ECB-0FFB29A5E7B7}"/>
              </a:ext>
            </a:extLst>
          </p:cNvPr>
          <p:cNvSpPr txBox="1"/>
          <p:nvPr/>
        </p:nvSpPr>
        <p:spPr>
          <a:xfrm>
            <a:off x="5055355" y="33975935"/>
            <a:ext cx="1488446" cy="307777"/>
          </a:xfrm>
          <a:prstGeom prst="rect">
            <a:avLst/>
          </a:prstGeom>
          <a:noFill/>
        </p:spPr>
        <p:txBody>
          <a:bodyPr wrap="square" rtlCol="0">
            <a:spAutoFit/>
          </a:bodyPr>
          <a:lstStyle/>
          <a:p>
            <a:pPr algn="ctr"/>
            <a:r>
              <a:rPr lang="en-US" sz="1400" b="1">
                <a:latin typeface="Arial" charset="0"/>
                <a:ea typeface="Arial" charset="0"/>
                <a:cs typeface="Arial" charset="0"/>
              </a:rPr>
              <a:t>Diane Clayton</a:t>
            </a:r>
          </a:p>
        </p:txBody>
      </p:sp>
      <p:sp>
        <p:nvSpPr>
          <p:cNvPr id="74" name="TextBox 73">
            <a:extLst>
              <a:ext uri="{FF2B5EF4-FFF2-40B4-BE49-F238E27FC236}">
                <a16:creationId xmlns:a16="http://schemas.microsoft.com/office/drawing/2014/main" id="{E2078E94-BBBF-1342-84FA-18044EF82EC0}"/>
              </a:ext>
            </a:extLst>
          </p:cNvPr>
          <p:cNvSpPr txBox="1"/>
          <p:nvPr/>
        </p:nvSpPr>
        <p:spPr>
          <a:xfrm>
            <a:off x="6690108" y="32261046"/>
            <a:ext cx="1832964" cy="307777"/>
          </a:xfrm>
          <a:prstGeom prst="rect">
            <a:avLst/>
          </a:prstGeom>
          <a:noFill/>
        </p:spPr>
        <p:txBody>
          <a:bodyPr wrap="square" rtlCol="0">
            <a:spAutoFit/>
          </a:bodyPr>
          <a:lstStyle/>
          <a:p>
            <a:pPr algn="ctr"/>
            <a:r>
              <a:rPr lang="en-US" sz="1400" b="1">
                <a:latin typeface="Arial" charset="0"/>
                <a:ea typeface="Arial" charset="0"/>
                <a:cs typeface="Arial" charset="0"/>
              </a:rPr>
              <a:t>Mark Lowman</a:t>
            </a:r>
          </a:p>
        </p:txBody>
      </p:sp>
      <p:sp>
        <p:nvSpPr>
          <p:cNvPr id="75" name="TextBox 74">
            <a:extLst>
              <a:ext uri="{FF2B5EF4-FFF2-40B4-BE49-F238E27FC236}">
                <a16:creationId xmlns:a16="http://schemas.microsoft.com/office/drawing/2014/main" id="{CE715F2E-5D2F-E446-8DD0-C7DE33356A7A}"/>
              </a:ext>
            </a:extLst>
          </p:cNvPr>
          <p:cNvSpPr txBox="1"/>
          <p:nvPr/>
        </p:nvSpPr>
        <p:spPr>
          <a:xfrm>
            <a:off x="8523073" y="33097184"/>
            <a:ext cx="1781056" cy="307777"/>
          </a:xfrm>
          <a:prstGeom prst="rect">
            <a:avLst/>
          </a:prstGeom>
          <a:noFill/>
        </p:spPr>
        <p:txBody>
          <a:bodyPr wrap="square" rtlCol="0">
            <a:spAutoFit/>
          </a:bodyPr>
          <a:lstStyle/>
          <a:p>
            <a:pPr algn="ctr"/>
            <a:r>
              <a:rPr lang="en-US" sz="1400" b="1">
                <a:latin typeface="Arial" charset="0"/>
                <a:ea typeface="Arial" charset="0"/>
                <a:cs typeface="Arial" charset="0"/>
              </a:rPr>
              <a:t>Liz Applegate</a:t>
            </a:r>
          </a:p>
        </p:txBody>
      </p:sp>
      <p:sp>
        <p:nvSpPr>
          <p:cNvPr id="76" name="TextBox 75">
            <a:extLst>
              <a:ext uri="{FF2B5EF4-FFF2-40B4-BE49-F238E27FC236}">
                <a16:creationId xmlns:a16="http://schemas.microsoft.com/office/drawing/2014/main" id="{651B9104-73D2-3142-8B4E-DF7BB3061BB9}"/>
              </a:ext>
            </a:extLst>
          </p:cNvPr>
          <p:cNvSpPr txBox="1"/>
          <p:nvPr/>
        </p:nvSpPr>
        <p:spPr>
          <a:xfrm>
            <a:off x="5019367" y="29760909"/>
            <a:ext cx="1588262" cy="400110"/>
          </a:xfrm>
          <a:prstGeom prst="rect">
            <a:avLst/>
          </a:prstGeom>
          <a:noFill/>
        </p:spPr>
        <p:txBody>
          <a:bodyPr wrap="square" rtlCol="0">
            <a:spAutoFit/>
          </a:bodyPr>
          <a:lstStyle/>
          <a:p>
            <a:pPr algn="ctr"/>
            <a:r>
              <a:rPr lang="en-US" sz="1000">
                <a:latin typeface="Arial" charset="0"/>
                <a:ea typeface="Arial" charset="0"/>
                <a:cs typeface="Arial" charset="0"/>
              </a:rPr>
              <a:t>Ph.D. </a:t>
            </a:r>
            <a:br>
              <a:rPr lang="en-US" sz="1000">
                <a:latin typeface="Arial" charset="0"/>
                <a:ea typeface="Arial" charset="0"/>
                <a:cs typeface="Arial" charset="0"/>
              </a:rPr>
            </a:br>
            <a:r>
              <a:rPr lang="en-US" sz="1000">
                <a:latin typeface="Arial" charset="0"/>
                <a:ea typeface="Arial" charset="0"/>
                <a:cs typeface="Arial" charset="0"/>
              </a:rPr>
              <a:t>Biochemist, Nutritionist </a:t>
            </a:r>
            <a:endParaRPr lang="en-US" sz="1000">
              <a:solidFill>
                <a:schemeClr val="bg1">
                  <a:lumMod val="50000"/>
                </a:schemeClr>
              </a:solidFill>
              <a:latin typeface="Arial" charset="0"/>
              <a:ea typeface="Arial" charset="0"/>
              <a:cs typeface="Arial" charset="0"/>
            </a:endParaRPr>
          </a:p>
        </p:txBody>
      </p:sp>
      <p:sp>
        <p:nvSpPr>
          <p:cNvPr id="77" name="TextBox 76">
            <a:extLst>
              <a:ext uri="{FF2B5EF4-FFF2-40B4-BE49-F238E27FC236}">
                <a16:creationId xmlns:a16="http://schemas.microsoft.com/office/drawing/2014/main" id="{5D1E0E13-3BA2-6B48-8F26-AB39B1BE16CD}"/>
              </a:ext>
            </a:extLst>
          </p:cNvPr>
          <p:cNvSpPr txBox="1"/>
          <p:nvPr/>
        </p:nvSpPr>
        <p:spPr>
          <a:xfrm>
            <a:off x="6753936" y="26519963"/>
            <a:ext cx="1769136" cy="400110"/>
          </a:xfrm>
          <a:prstGeom prst="rect">
            <a:avLst/>
          </a:prstGeom>
          <a:noFill/>
        </p:spPr>
        <p:txBody>
          <a:bodyPr wrap="square" rtlCol="0">
            <a:spAutoFit/>
          </a:bodyPr>
          <a:lstStyle/>
          <a:p>
            <a:pPr algn="ctr"/>
            <a:r>
              <a:rPr lang="en-US" sz="1000">
                <a:latin typeface="Arial" charset="0"/>
                <a:ea typeface="Arial" charset="0"/>
                <a:cs typeface="Arial" charset="0"/>
              </a:rPr>
              <a:t>Ph.D. </a:t>
            </a:r>
            <a:br>
              <a:rPr lang="en-US" sz="1000">
                <a:latin typeface="Arial" charset="0"/>
                <a:ea typeface="Arial" charset="0"/>
                <a:cs typeface="Arial" charset="0"/>
              </a:rPr>
            </a:br>
            <a:r>
              <a:rPr lang="en-US" sz="1000">
                <a:latin typeface="Arial" charset="0"/>
                <a:ea typeface="Arial" charset="0"/>
                <a:cs typeface="Arial" charset="0"/>
              </a:rPr>
              <a:t>Food Scientist, Nutritionist</a:t>
            </a:r>
            <a:endParaRPr lang="en-US" sz="1000">
              <a:solidFill>
                <a:schemeClr val="bg1">
                  <a:lumMod val="50000"/>
                </a:schemeClr>
              </a:solidFill>
              <a:latin typeface="Arial" charset="0"/>
              <a:ea typeface="Arial" charset="0"/>
              <a:cs typeface="Arial" charset="0"/>
            </a:endParaRPr>
          </a:p>
        </p:txBody>
      </p:sp>
      <p:sp>
        <p:nvSpPr>
          <p:cNvPr id="78" name="TextBox 77">
            <a:extLst>
              <a:ext uri="{FF2B5EF4-FFF2-40B4-BE49-F238E27FC236}">
                <a16:creationId xmlns:a16="http://schemas.microsoft.com/office/drawing/2014/main" id="{F4A15F7F-AE92-C54E-BC76-DB7CBD55CB2E}"/>
              </a:ext>
            </a:extLst>
          </p:cNvPr>
          <p:cNvSpPr txBox="1"/>
          <p:nvPr/>
        </p:nvSpPr>
        <p:spPr>
          <a:xfrm>
            <a:off x="8706825" y="28001952"/>
            <a:ext cx="1413552" cy="400110"/>
          </a:xfrm>
          <a:prstGeom prst="rect">
            <a:avLst/>
          </a:prstGeom>
          <a:noFill/>
        </p:spPr>
        <p:txBody>
          <a:bodyPr wrap="square" rtlCol="0">
            <a:spAutoFit/>
          </a:bodyPr>
          <a:lstStyle/>
          <a:p>
            <a:pPr algn="ctr"/>
            <a:r>
              <a:rPr lang="en-US" sz="1000">
                <a:latin typeface="Arial" charset="0"/>
                <a:ea typeface="Arial" charset="0"/>
                <a:cs typeface="Arial" charset="0"/>
              </a:rPr>
              <a:t>Ph.D., C.N.S. </a:t>
            </a:r>
            <a:br>
              <a:rPr lang="en-US" sz="1000">
                <a:latin typeface="Arial" charset="0"/>
                <a:ea typeface="Arial" charset="0"/>
                <a:cs typeface="Arial" charset="0"/>
              </a:rPr>
            </a:br>
            <a:r>
              <a:rPr lang="en-US" sz="1000">
                <a:latin typeface="Arial" charset="0"/>
                <a:ea typeface="Arial" charset="0"/>
                <a:cs typeface="Arial" charset="0"/>
              </a:rPr>
              <a:t>Nutritional Scientist</a:t>
            </a:r>
            <a:endParaRPr lang="en-US" sz="1000">
              <a:solidFill>
                <a:schemeClr val="bg1">
                  <a:lumMod val="50000"/>
                </a:schemeClr>
              </a:solidFill>
              <a:latin typeface="Arial" charset="0"/>
              <a:ea typeface="Arial" charset="0"/>
              <a:cs typeface="Arial" charset="0"/>
            </a:endParaRPr>
          </a:p>
        </p:txBody>
      </p:sp>
      <p:sp>
        <p:nvSpPr>
          <p:cNvPr id="79" name="TextBox 78">
            <a:extLst>
              <a:ext uri="{FF2B5EF4-FFF2-40B4-BE49-F238E27FC236}">
                <a16:creationId xmlns:a16="http://schemas.microsoft.com/office/drawing/2014/main" id="{3789BCE1-618A-D24B-A9D3-8AB87BDBE6A7}"/>
              </a:ext>
            </a:extLst>
          </p:cNvPr>
          <p:cNvSpPr txBox="1"/>
          <p:nvPr/>
        </p:nvSpPr>
        <p:spPr>
          <a:xfrm>
            <a:off x="3113530" y="36073526"/>
            <a:ext cx="1758072" cy="400110"/>
          </a:xfrm>
          <a:prstGeom prst="rect">
            <a:avLst/>
          </a:prstGeom>
          <a:noFill/>
        </p:spPr>
        <p:txBody>
          <a:bodyPr wrap="square" rtlCol="0">
            <a:spAutoFit/>
          </a:bodyPr>
          <a:lstStyle/>
          <a:p>
            <a:pPr algn="ctr"/>
            <a:r>
              <a:rPr lang="en-US" sz="1000">
                <a:latin typeface="Arial" charset="0"/>
                <a:ea typeface="Arial" charset="0"/>
                <a:cs typeface="Arial" charset="0"/>
              </a:rPr>
              <a:t>Ph.D. </a:t>
            </a:r>
            <a:br>
              <a:rPr lang="en-US" sz="1000">
                <a:latin typeface="Arial" charset="0"/>
                <a:ea typeface="Arial" charset="0"/>
                <a:cs typeface="Arial" charset="0"/>
              </a:rPr>
            </a:br>
            <a:r>
              <a:rPr lang="en-US" sz="1000">
                <a:latin typeface="Arial" charset="0"/>
                <a:ea typeface="Arial" charset="0"/>
                <a:cs typeface="Arial" charset="0"/>
              </a:rPr>
              <a:t>Microbial Biochemist</a:t>
            </a:r>
            <a:endParaRPr lang="en-US" sz="1000">
              <a:solidFill>
                <a:schemeClr val="bg1">
                  <a:lumMod val="50000"/>
                </a:schemeClr>
              </a:solidFill>
              <a:latin typeface="Arial" charset="0"/>
              <a:ea typeface="Arial" charset="0"/>
              <a:cs typeface="Arial" charset="0"/>
            </a:endParaRPr>
          </a:p>
        </p:txBody>
      </p:sp>
      <p:sp>
        <p:nvSpPr>
          <p:cNvPr id="80" name="TextBox 79">
            <a:extLst>
              <a:ext uri="{FF2B5EF4-FFF2-40B4-BE49-F238E27FC236}">
                <a16:creationId xmlns:a16="http://schemas.microsoft.com/office/drawing/2014/main" id="{BFC6F350-7701-9746-9CEB-532261457A19}"/>
              </a:ext>
            </a:extLst>
          </p:cNvPr>
          <p:cNvSpPr txBox="1"/>
          <p:nvPr/>
        </p:nvSpPr>
        <p:spPr>
          <a:xfrm>
            <a:off x="4759105" y="36978011"/>
            <a:ext cx="2108786" cy="400110"/>
          </a:xfrm>
          <a:prstGeom prst="rect">
            <a:avLst/>
          </a:prstGeom>
          <a:noFill/>
        </p:spPr>
        <p:txBody>
          <a:bodyPr wrap="square" rtlCol="0">
            <a:spAutoFit/>
          </a:bodyPr>
          <a:lstStyle/>
          <a:p>
            <a:pPr algn="ctr"/>
            <a:r>
              <a:rPr lang="en-US" sz="1000">
                <a:latin typeface="Arial" charset="0"/>
                <a:ea typeface="Arial" charset="0"/>
                <a:cs typeface="Arial" charset="0"/>
              </a:rPr>
              <a:t>Ph.D., R.Nutr., Biochemist, </a:t>
            </a:r>
          </a:p>
          <a:p>
            <a:pPr algn="ctr"/>
            <a:r>
              <a:rPr lang="en-US" sz="1000">
                <a:latin typeface="Arial" charset="0"/>
                <a:ea typeface="Arial" charset="0"/>
                <a:cs typeface="Arial" charset="0"/>
              </a:rPr>
              <a:t> Health Practitioner</a:t>
            </a:r>
            <a:endParaRPr lang="en-US" sz="1000">
              <a:solidFill>
                <a:schemeClr val="bg1">
                  <a:lumMod val="50000"/>
                </a:schemeClr>
              </a:solidFill>
              <a:latin typeface="Arial" charset="0"/>
              <a:ea typeface="Arial" charset="0"/>
              <a:cs typeface="Arial" charset="0"/>
            </a:endParaRPr>
          </a:p>
        </p:txBody>
      </p:sp>
      <p:sp>
        <p:nvSpPr>
          <p:cNvPr id="81" name="TextBox 80">
            <a:extLst>
              <a:ext uri="{FF2B5EF4-FFF2-40B4-BE49-F238E27FC236}">
                <a16:creationId xmlns:a16="http://schemas.microsoft.com/office/drawing/2014/main" id="{125D6584-8D7A-8844-A7E2-D88A55EF53F7}"/>
              </a:ext>
            </a:extLst>
          </p:cNvPr>
          <p:cNvSpPr txBox="1"/>
          <p:nvPr/>
        </p:nvSpPr>
        <p:spPr>
          <a:xfrm>
            <a:off x="6753936" y="34889118"/>
            <a:ext cx="1769136" cy="400110"/>
          </a:xfrm>
          <a:prstGeom prst="rect">
            <a:avLst/>
          </a:prstGeom>
          <a:noFill/>
        </p:spPr>
        <p:txBody>
          <a:bodyPr wrap="square" rtlCol="0">
            <a:spAutoFit/>
          </a:bodyPr>
          <a:lstStyle/>
          <a:p>
            <a:pPr algn="ctr"/>
            <a:r>
              <a:rPr lang="en-US" sz="1000">
                <a:latin typeface="Arial" charset="0"/>
                <a:ea typeface="Arial" charset="0"/>
                <a:cs typeface="Arial" charset="0"/>
              </a:rPr>
              <a:t>Biologist, Formulator, Quality Expert</a:t>
            </a:r>
            <a:endParaRPr lang="en-US" sz="1000">
              <a:solidFill>
                <a:schemeClr val="bg1">
                  <a:lumMod val="50000"/>
                </a:schemeClr>
              </a:solidFill>
              <a:latin typeface="Arial" charset="0"/>
              <a:ea typeface="Arial" charset="0"/>
              <a:cs typeface="Arial" charset="0"/>
            </a:endParaRPr>
          </a:p>
        </p:txBody>
      </p:sp>
      <p:sp>
        <p:nvSpPr>
          <p:cNvPr id="82" name="TextBox 81">
            <a:extLst>
              <a:ext uri="{FF2B5EF4-FFF2-40B4-BE49-F238E27FC236}">
                <a16:creationId xmlns:a16="http://schemas.microsoft.com/office/drawing/2014/main" id="{F38450DA-5DAB-384D-A77B-5D001F95EE61}"/>
              </a:ext>
            </a:extLst>
          </p:cNvPr>
          <p:cNvSpPr txBox="1"/>
          <p:nvPr/>
        </p:nvSpPr>
        <p:spPr>
          <a:xfrm>
            <a:off x="8706825" y="36777956"/>
            <a:ext cx="1413552" cy="400110"/>
          </a:xfrm>
          <a:prstGeom prst="rect">
            <a:avLst/>
          </a:prstGeom>
          <a:noFill/>
        </p:spPr>
        <p:txBody>
          <a:bodyPr wrap="square" rtlCol="0">
            <a:spAutoFit/>
          </a:bodyPr>
          <a:lstStyle/>
          <a:p>
            <a:pPr algn="ctr"/>
            <a:r>
              <a:rPr lang="en-US" sz="1000">
                <a:latin typeface="Arial" charset="0"/>
                <a:ea typeface="Arial" charset="0"/>
                <a:cs typeface="Arial" charset="0"/>
              </a:rPr>
              <a:t>Ph.D., Nutrition, Sports Nutritionist </a:t>
            </a:r>
            <a:endParaRPr lang="en-US" sz="1000">
              <a:solidFill>
                <a:schemeClr val="bg1">
                  <a:lumMod val="50000"/>
                </a:schemeClr>
              </a:solidFill>
              <a:latin typeface="Arial" charset="0"/>
              <a:ea typeface="Arial" charset="0"/>
              <a:cs typeface="Arial" charset="0"/>
            </a:endParaRPr>
          </a:p>
        </p:txBody>
      </p:sp>
      <p:sp>
        <p:nvSpPr>
          <p:cNvPr id="83" name="TextBox 82">
            <a:extLst>
              <a:ext uri="{FF2B5EF4-FFF2-40B4-BE49-F238E27FC236}">
                <a16:creationId xmlns:a16="http://schemas.microsoft.com/office/drawing/2014/main" id="{A726799B-712C-D448-BAC5-4750640A678E}"/>
              </a:ext>
            </a:extLst>
          </p:cNvPr>
          <p:cNvSpPr txBox="1">
            <a:spLocks noChangeArrowheads="1"/>
          </p:cNvSpPr>
          <p:nvPr/>
        </p:nvSpPr>
        <p:spPr bwMode="auto">
          <a:xfrm>
            <a:off x="3213333" y="18672105"/>
            <a:ext cx="64990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1600" dirty="0">
                <a:solidFill>
                  <a:srgbClr val="000000"/>
                </a:solidFill>
              </a:rPr>
              <a:t>World Renowned Scientists &amp; Nutrition Experts</a:t>
            </a:r>
          </a:p>
          <a:p>
            <a:pPr>
              <a:spcBef>
                <a:spcPct val="0"/>
              </a:spcBef>
              <a:buNone/>
            </a:pPr>
            <a:r>
              <a:rPr lang="fr-CH" altLang="en-US" sz="1600" dirty="0">
                <a:solidFill>
                  <a:srgbClr val="000000"/>
                </a:solidFill>
              </a:rPr>
              <a:t>Active, Published, Respected</a:t>
            </a:r>
            <a:endParaRPr lang="en-GB" altLang="en-US" sz="1600" dirty="0">
              <a:solidFill>
                <a:srgbClr val="000000"/>
              </a:solidFill>
            </a:endParaRPr>
          </a:p>
        </p:txBody>
      </p:sp>
      <p:pic>
        <p:nvPicPr>
          <p:cNvPr id="84" name="Picture 83">
            <a:extLst>
              <a:ext uri="{FF2B5EF4-FFF2-40B4-BE49-F238E27FC236}">
                <a16:creationId xmlns:a16="http://schemas.microsoft.com/office/drawing/2014/main" id="{96B61A9F-E668-8744-81AA-E9806359CCC5}"/>
              </a:ext>
            </a:extLst>
          </p:cNvPr>
          <p:cNvPicPr>
            <a:picLocks noChangeAspect="1"/>
          </p:cNvPicPr>
          <p:nvPr/>
        </p:nvPicPr>
        <p:blipFill>
          <a:blip r:embed="rId24"/>
          <a:stretch>
            <a:fillRect/>
          </a:stretch>
        </p:blipFill>
        <p:spPr>
          <a:xfrm>
            <a:off x="527862" y="9088351"/>
            <a:ext cx="1172922" cy="1172922"/>
          </a:xfrm>
          <a:prstGeom prst="rect">
            <a:avLst/>
          </a:prstGeom>
        </p:spPr>
      </p:pic>
    </p:spTree>
    <p:extLst>
      <p:ext uri="{BB962C8B-B14F-4D97-AF65-F5344CB8AC3E}">
        <p14:creationId xmlns:p14="http://schemas.microsoft.com/office/powerpoint/2010/main" val="2344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9">
            <a:extLst>
              <a:ext uri="{FF2B5EF4-FFF2-40B4-BE49-F238E27FC236}">
                <a16:creationId xmlns:a16="http://schemas.microsoft.com/office/drawing/2014/main" id="{1946714E-73DA-1F40-82AE-9B011A9419E8}"/>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863" y="180573"/>
            <a:ext cx="2057804" cy="2118167"/>
          </a:xfrm>
          <a:prstGeom prst="rect">
            <a:avLst/>
          </a:prstGeom>
        </p:spPr>
      </p:pic>
      <p:sp>
        <p:nvSpPr>
          <p:cNvPr id="45" name="TextBox 44"/>
          <p:cNvSpPr txBox="1">
            <a:spLocks noChangeArrowheads="1"/>
          </p:cNvSpPr>
          <p:nvPr/>
        </p:nvSpPr>
        <p:spPr bwMode="auto">
          <a:xfrm>
            <a:off x="3213332" y="354827"/>
            <a:ext cx="58277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1600" spc="300">
                <a:solidFill>
                  <a:srgbClr val="000000"/>
                </a:solidFill>
              </a:rPr>
              <a:t>RICH SCIENTIFIC HERITAGE</a:t>
            </a:r>
            <a:endParaRPr lang="en-GB" altLang="en-US" sz="1600" spc="300">
              <a:solidFill>
                <a:srgbClr val="000000"/>
              </a:solidFill>
            </a:endParaRPr>
          </a:p>
        </p:txBody>
      </p:sp>
      <p:sp>
        <p:nvSpPr>
          <p:cNvPr id="47" name="Title 3"/>
          <p:cNvSpPr txBox="1">
            <a:spLocks/>
          </p:cNvSpPr>
          <p:nvPr/>
        </p:nvSpPr>
        <p:spPr>
          <a:xfrm>
            <a:off x="527862" y="2352105"/>
            <a:ext cx="2798933" cy="615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200" dirty="0">
                <a:latin typeface="Arial" charset="0"/>
                <a:ea typeface="Arial" charset="0"/>
                <a:cs typeface="Arial" charset="0"/>
              </a:rPr>
              <a:t>Founding Member Emeritus</a:t>
            </a:r>
          </a:p>
          <a:p>
            <a:pPr>
              <a:lnSpc>
                <a:spcPct val="100000"/>
              </a:lnSpc>
            </a:pPr>
            <a:r>
              <a:rPr lang="en-US" sz="2100" b="1" dirty="0">
                <a:latin typeface="Arial" charset="0"/>
                <a:ea typeface="Arial" charset="0"/>
                <a:cs typeface="Arial" charset="0"/>
              </a:rPr>
              <a:t>Dr. Arthur Furst</a:t>
            </a:r>
            <a:endParaRPr lang="fr-FR" sz="2100" b="1" dirty="0">
              <a:latin typeface="Arial" charset="0"/>
              <a:ea typeface="Arial" charset="0"/>
              <a:cs typeface="Arial" charset="0"/>
            </a:endParaRPr>
          </a:p>
        </p:txBody>
      </p:sp>
      <p:sp>
        <p:nvSpPr>
          <p:cNvPr id="48" name="Title 3"/>
          <p:cNvSpPr txBox="1">
            <a:spLocks/>
          </p:cNvSpPr>
          <p:nvPr/>
        </p:nvSpPr>
        <p:spPr>
          <a:xfrm>
            <a:off x="527863" y="2956176"/>
            <a:ext cx="2798932" cy="481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latin typeface="Arial" charset="0"/>
                <a:ea typeface="Arial" charset="0"/>
                <a:cs typeface="Arial" charset="0"/>
              </a:rPr>
              <a:t>Pioneer in Cancer</a:t>
            </a:r>
          </a:p>
          <a:p>
            <a:r>
              <a:rPr lang="en-US" sz="1400">
                <a:latin typeface="Arial" charset="0"/>
                <a:ea typeface="Arial" charset="0"/>
                <a:cs typeface="Arial" charset="0"/>
              </a:rPr>
              <a:t>Research &amp; Toxicology</a:t>
            </a:r>
            <a:endParaRPr lang="fr-FR" sz="1400">
              <a:latin typeface="Arial" charset="0"/>
              <a:ea typeface="Arial" charset="0"/>
              <a:cs typeface="Arial" charset="0"/>
            </a:endParaRPr>
          </a:p>
        </p:txBody>
      </p:sp>
      <p:sp>
        <p:nvSpPr>
          <p:cNvPr id="49" name="TextBox 48"/>
          <p:cNvSpPr txBox="1">
            <a:spLocks noChangeArrowheads="1"/>
          </p:cNvSpPr>
          <p:nvPr/>
        </p:nvSpPr>
        <p:spPr bwMode="auto">
          <a:xfrm>
            <a:off x="3213332" y="685243"/>
            <a:ext cx="85707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4400" b="1">
                <a:solidFill>
                  <a:srgbClr val="000000"/>
                </a:solidFill>
              </a:rPr>
              <a:t>SCIENTIFIC ADVISORY BOARD</a:t>
            </a:r>
            <a:endParaRPr lang="en-GB" altLang="en-US" sz="4400" b="1">
              <a:solidFill>
                <a:srgbClr val="000000"/>
              </a:solidFill>
            </a:endParaRPr>
          </a:p>
        </p:txBody>
      </p:sp>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0883" y="2262164"/>
            <a:ext cx="1245439" cy="1245438"/>
          </a:xfrm>
          <a:prstGeom prst="ellipse">
            <a:avLst/>
          </a:prstGeom>
        </p:spPr>
      </p:pic>
      <p:pic>
        <p:nvPicPr>
          <p:cNvPr id="52" name="Picture 5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6859" y="4440681"/>
            <a:ext cx="1245439" cy="1245438"/>
          </a:xfrm>
          <a:prstGeom prst="ellipse">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76860" y="2262167"/>
            <a:ext cx="1245439" cy="1245438"/>
          </a:xfrm>
          <a:prstGeom prst="ellipse">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3871" y="4440681"/>
            <a:ext cx="1245439" cy="1245438"/>
          </a:xfrm>
          <a:prstGeom prst="ellipse">
            <a:avLst/>
          </a:prstGeom>
        </p:spPr>
      </p:pic>
      <p:pic>
        <p:nvPicPr>
          <p:cNvPr id="55" name="Picture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69849" y="2262167"/>
            <a:ext cx="1245439" cy="1245438"/>
          </a:xfrm>
          <a:prstGeom prst="ellipse">
            <a:avLst/>
          </a:prstGeom>
        </p:spPr>
      </p:pic>
      <p:pic>
        <p:nvPicPr>
          <p:cNvPr id="56" name="Picture 5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83871" y="2262165"/>
            <a:ext cx="1245439" cy="1245438"/>
          </a:xfrm>
          <a:prstGeom prst="ellipse">
            <a:avLst/>
          </a:prstGeom>
        </p:spPr>
      </p:pic>
      <p:pic>
        <p:nvPicPr>
          <p:cNvPr id="57" name="Picture 5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69847" y="4440681"/>
            <a:ext cx="1245439" cy="1245438"/>
          </a:xfrm>
          <a:prstGeom prst="ellipse">
            <a:avLst/>
          </a:prstGeom>
        </p:spPr>
      </p:pic>
      <p:pic>
        <p:nvPicPr>
          <p:cNvPr id="58" name="Picture 5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90882" y="4440681"/>
            <a:ext cx="1245439" cy="1245438"/>
          </a:xfrm>
          <a:prstGeom prst="ellipse">
            <a:avLst/>
          </a:prstGeom>
        </p:spPr>
      </p:pic>
      <p:sp>
        <p:nvSpPr>
          <p:cNvPr id="59" name="TextBox 58"/>
          <p:cNvSpPr txBox="1"/>
          <p:nvPr/>
        </p:nvSpPr>
        <p:spPr>
          <a:xfrm>
            <a:off x="3294177" y="3582038"/>
            <a:ext cx="1396778" cy="307777"/>
          </a:xfrm>
          <a:prstGeom prst="rect">
            <a:avLst/>
          </a:prstGeom>
          <a:noFill/>
        </p:spPr>
        <p:txBody>
          <a:bodyPr wrap="square" rtlCol="0">
            <a:spAutoFit/>
          </a:bodyPr>
          <a:lstStyle/>
          <a:p>
            <a:pPr algn="ctr"/>
            <a:r>
              <a:rPr lang="en-US" sz="1400" b="1">
                <a:latin typeface="Arial" charset="0"/>
                <a:ea typeface="Arial" charset="0"/>
                <a:cs typeface="Arial" charset="0"/>
              </a:rPr>
              <a:t>John R. Miller</a:t>
            </a:r>
          </a:p>
        </p:txBody>
      </p:sp>
      <p:sp>
        <p:nvSpPr>
          <p:cNvPr id="60" name="TextBox 59"/>
          <p:cNvSpPr txBox="1"/>
          <p:nvPr/>
        </p:nvSpPr>
        <p:spPr>
          <a:xfrm>
            <a:off x="3113530" y="3811925"/>
            <a:ext cx="1758072" cy="400110"/>
          </a:xfrm>
          <a:prstGeom prst="rect">
            <a:avLst/>
          </a:prstGeom>
          <a:noFill/>
        </p:spPr>
        <p:txBody>
          <a:bodyPr wrap="square" rtlCol="0">
            <a:spAutoFit/>
          </a:bodyPr>
          <a:lstStyle/>
          <a:p>
            <a:pPr algn="ctr"/>
            <a:r>
              <a:rPr lang="en-US" sz="1000">
                <a:latin typeface="Arial" charset="0"/>
                <a:ea typeface="Arial" charset="0"/>
                <a:cs typeface="Arial" charset="0"/>
              </a:rPr>
              <a:t>SAB Director, Product Technologist, Researcher </a:t>
            </a:r>
            <a:endParaRPr lang="en-US" sz="1000">
              <a:solidFill>
                <a:schemeClr val="bg1">
                  <a:lumMod val="50000"/>
                </a:schemeClr>
              </a:solidFill>
              <a:latin typeface="Arial" charset="0"/>
              <a:ea typeface="Arial" charset="0"/>
              <a:cs typeface="Arial" charset="0"/>
            </a:endParaRPr>
          </a:p>
        </p:txBody>
      </p:sp>
      <p:sp>
        <p:nvSpPr>
          <p:cNvPr id="61" name="TextBox 60"/>
          <p:cNvSpPr txBox="1"/>
          <p:nvPr/>
        </p:nvSpPr>
        <p:spPr>
          <a:xfrm>
            <a:off x="5055355" y="3582038"/>
            <a:ext cx="1488446" cy="307777"/>
          </a:xfrm>
          <a:prstGeom prst="rect">
            <a:avLst/>
          </a:prstGeom>
          <a:noFill/>
        </p:spPr>
        <p:txBody>
          <a:bodyPr wrap="square" rtlCol="0">
            <a:spAutoFit/>
          </a:bodyPr>
          <a:lstStyle/>
          <a:p>
            <a:pPr algn="ctr"/>
            <a:r>
              <a:rPr lang="en-US" sz="1400" b="1">
                <a:latin typeface="Arial" charset="0"/>
                <a:ea typeface="Arial" charset="0"/>
                <a:cs typeface="Arial" charset="0"/>
              </a:rPr>
              <a:t>Fred G. Hooper</a:t>
            </a:r>
          </a:p>
        </p:txBody>
      </p:sp>
      <p:sp>
        <p:nvSpPr>
          <p:cNvPr id="62" name="TextBox 61"/>
          <p:cNvSpPr txBox="1"/>
          <p:nvPr/>
        </p:nvSpPr>
        <p:spPr>
          <a:xfrm>
            <a:off x="6690108" y="3582038"/>
            <a:ext cx="1832964" cy="307777"/>
          </a:xfrm>
          <a:prstGeom prst="rect">
            <a:avLst/>
          </a:prstGeom>
          <a:noFill/>
        </p:spPr>
        <p:txBody>
          <a:bodyPr wrap="square" rtlCol="0">
            <a:spAutoFit/>
          </a:bodyPr>
          <a:lstStyle/>
          <a:p>
            <a:pPr algn="ctr"/>
            <a:r>
              <a:rPr lang="en-US" sz="1400" b="1" dirty="0">
                <a:latin typeface="Arial" charset="0"/>
                <a:ea typeface="Arial" charset="0"/>
                <a:cs typeface="Arial" charset="0"/>
              </a:rPr>
              <a:t>Laszlo P. Somogyi</a:t>
            </a:r>
          </a:p>
        </p:txBody>
      </p:sp>
      <p:sp>
        <p:nvSpPr>
          <p:cNvPr id="63" name="TextBox 62"/>
          <p:cNvSpPr txBox="1"/>
          <p:nvPr/>
        </p:nvSpPr>
        <p:spPr>
          <a:xfrm>
            <a:off x="8523073" y="3582038"/>
            <a:ext cx="1781056" cy="307777"/>
          </a:xfrm>
          <a:prstGeom prst="rect">
            <a:avLst/>
          </a:prstGeom>
          <a:noFill/>
        </p:spPr>
        <p:txBody>
          <a:bodyPr wrap="square" rtlCol="0">
            <a:spAutoFit/>
          </a:bodyPr>
          <a:lstStyle/>
          <a:p>
            <a:pPr algn="ctr"/>
            <a:r>
              <a:rPr lang="en-US" sz="1400" b="1" dirty="0">
                <a:latin typeface="Arial" charset="0"/>
                <a:ea typeface="Arial" charset="0"/>
                <a:cs typeface="Arial" charset="0"/>
              </a:rPr>
              <a:t>Arianna Carughi</a:t>
            </a:r>
          </a:p>
        </p:txBody>
      </p:sp>
      <p:sp>
        <p:nvSpPr>
          <p:cNvPr id="64" name="TextBox 63"/>
          <p:cNvSpPr txBox="1"/>
          <p:nvPr/>
        </p:nvSpPr>
        <p:spPr>
          <a:xfrm>
            <a:off x="3190671" y="5856295"/>
            <a:ext cx="1605352" cy="307777"/>
          </a:xfrm>
          <a:prstGeom prst="rect">
            <a:avLst/>
          </a:prstGeom>
          <a:noFill/>
        </p:spPr>
        <p:txBody>
          <a:bodyPr wrap="square" rtlCol="0">
            <a:spAutoFit/>
          </a:bodyPr>
          <a:lstStyle/>
          <a:p>
            <a:pPr algn="ctr"/>
            <a:r>
              <a:rPr lang="en-US" sz="1400" b="1">
                <a:latin typeface="Arial" charset="0"/>
                <a:ea typeface="Arial" charset="0"/>
                <a:cs typeface="Arial" charset="0"/>
              </a:rPr>
              <a:t>David Shepherd</a:t>
            </a:r>
          </a:p>
        </p:txBody>
      </p:sp>
      <p:sp>
        <p:nvSpPr>
          <p:cNvPr id="65" name="TextBox 64"/>
          <p:cNvSpPr txBox="1"/>
          <p:nvPr/>
        </p:nvSpPr>
        <p:spPr>
          <a:xfrm>
            <a:off x="5055355" y="5856295"/>
            <a:ext cx="1488446" cy="307777"/>
          </a:xfrm>
          <a:prstGeom prst="rect">
            <a:avLst/>
          </a:prstGeom>
          <a:noFill/>
        </p:spPr>
        <p:txBody>
          <a:bodyPr wrap="square" rtlCol="0">
            <a:spAutoFit/>
          </a:bodyPr>
          <a:lstStyle/>
          <a:p>
            <a:pPr algn="ctr"/>
            <a:r>
              <a:rPr lang="en-US" sz="1400" b="1">
                <a:latin typeface="Arial" charset="0"/>
                <a:ea typeface="Arial" charset="0"/>
                <a:cs typeface="Arial" charset="0"/>
              </a:rPr>
              <a:t>Diane Clayton</a:t>
            </a:r>
          </a:p>
        </p:txBody>
      </p:sp>
      <p:sp>
        <p:nvSpPr>
          <p:cNvPr id="66" name="TextBox 65"/>
          <p:cNvSpPr txBox="1"/>
          <p:nvPr/>
        </p:nvSpPr>
        <p:spPr>
          <a:xfrm>
            <a:off x="6690108" y="5856295"/>
            <a:ext cx="1832964" cy="307777"/>
          </a:xfrm>
          <a:prstGeom prst="rect">
            <a:avLst/>
          </a:prstGeom>
          <a:noFill/>
        </p:spPr>
        <p:txBody>
          <a:bodyPr wrap="square" rtlCol="0">
            <a:spAutoFit/>
          </a:bodyPr>
          <a:lstStyle/>
          <a:p>
            <a:pPr algn="ctr"/>
            <a:r>
              <a:rPr lang="en-US" sz="1400" b="1">
                <a:latin typeface="Arial" charset="0"/>
                <a:ea typeface="Arial" charset="0"/>
                <a:cs typeface="Arial" charset="0"/>
              </a:rPr>
              <a:t>Mark Lowman</a:t>
            </a:r>
          </a:p>
        </p:txBody>
      </p:sp>
      <p:sp>
        <p:nvSpPr>
          <p:cNvPr id="67" name="TextBox 66"/>
          <p:cNvSpPr txBox="1"/>
          <p:nvPr/>
        </p:nvSpPr>
        <p:spPr>
          <a:xfrm>
            <a:off x="8523073" y="5856295"/>
            <a:ext cx="1781056" cy="307777"/>
          </a:xfrm>
          <a:prstGeom prst="rect">
            <a:avLst/>
          </a:prstGeom>
          <a:noFill/>
        </p:spPr>
        <p:txBody>
          <a:bodyPr wrap="square" rtlCol="0">
            <a:spAutoFit/>
          </a:bodyPr>
          <a:lstStyle/>
          <a:p>
            <a:pPr algn="ctr"/>
            <a:r>
              <a:rPr lang="en-US" sz="1400" b="1">
                <a:latin typeface="Arial" charset="0"/>
                <a:ea typeface="Arial" charset="0"/>
                <a:cs typeface="Arial" charset="0"/>
              </a:rPr>
              <a:t>Liz Applegate</a:t>
            </a:r>
          </a:p>
        </p:txBody>
      </p:sp>
      <p:sp>
        <p:nvSpPr>
          <p:cNvPr id="68" name="TextBox 67"/>
          <p:cNvSpPr txBox="1"/>
          <p:nvPr/>
        </p:nvSpPr>
        <p:spPr>
          <a:xfrm>
            <a:off x="5019367" y="3811925"/>
            <a:ext cx="1588262" cy="400110"/>
          </a:xfrm>
          <a:prstGeom prst="rect">
            <a:avLst/>
          </a:prstGeom>
          <a:noFill/>
        </p:spPr>
        <p:txBody>
          <a:bodyPr wrap="square" rtlCol="0">
            <a:spAutoFit/>
          </a:bodyPr>
          <a:lstStyle/>
          <a:p>
            <a:pPr algn="ctr"/>
            <a:r>
              <a:rPr lang="en-US" sz="1000">
                <a:latin typeface="Arial" charset="0"/>
                <a:ea typeface="Arial" charset="0"/>
                <a:cs typeface="Arial" charset="0"/>
              </a:rPr>
              <a:t>Ph.D. </a:t>
            </a:r>
            <a:br>
              <a:rPr lang="en-US" sz="1000">
                <a:latin typeface="Arial" charset="0"/>
                <a:ea typeface="Arial" charset="0"/>
                <a:cs typeface="Arial" charset="0"/>
              </a:rPr>
            </a:br>
            <a:r>
              <a:rPr lang="en-US" sz="1000">
                <a:latin typeface="Arial" charset="0"/>
                <a:ea typeface="Arial" charset="0"/>
                <a:cs typeface="Arial" charset="0"/>
              </a:rPr>
              <a:t>Biochemist, Nutritionist </a:t>
            </a:r>
            <a:endParaRPr lang="en-US" sz="1000">
              <a:solidFill>
                <a:schemeClr val="bg1">
                  <a:lumMod val="50000"/>
                </a:schemeClr>
              </a:solidFill>
              <a:latin typeface="Arial" charset="0"/>
              <a:ea typeface="Arial" charset="0"/>
              <a:cs typeface="Arial" charset="0"/>
            </a:endParaRPr>
          </a:p>
        </p:txBody>
      </p:sp>
      <p:sp>
        <p:nvSpPr>
          <p:cNvPr id="69" name="TextBox 68"/>
          <p:cNvSpPr txBox="1"/>
          <p:nvPr/>
        </p:nvSpPr>
        <p:spPr>
          <a:xfrm>
            <a:off x="6753936" y="3811925"/>
            <a:ext cx="1769136" cy="400110"/>
          </a:xfrm>
          <a:prstGeom prst="rect">
            <a:avLst/>
          </a:prstGeom>
          <a:noFill/>
        </p:spPr>
        <p:txBody>
          <a:bodyPr wrap="square" rtlCol="0">
            <a:spAutoFit/>
          </a:bodyPr>
          <a:lstStyle/>
          <a:p>
            <a:pPr algn="ctr"/>
            <a:r>
              <a:rPr lang="en-US" sz="1000">
                <a:latin typeface="Arial" charset="0"/>
                <a:ea typeface="Arial" charset="0"/>
                <a:cs typeface="Arial" charset="0"/>
              </a:rPr>
              <a:t>Ph.D. </a:t>
            </a:r>
            <a:br>
              <a:rPr lang="en-US" sz="1000">
                <a:latin typeface="Arial" charset="0"/>
                <a:ea typeface="Arial" charset="0"/>
                <a:cs typeface="Arial" charset="0"/>
              </a:rPr>
            </a:br>
            <a:r>
              <a:rPr lang="en-US" sz="1000">
                <a:latin typeface="Arial" charset="0"/>
                <a:ea typeface="Arial" charset="0"/>
                <a:cs typeface="Arial" charset="0"/>
              </a:rPr>
              <a:t>Food Scientist, Nutritionist</a:t>
            </a:r>
            <a:endParaRPr lang="en-US" sz="1000">
              <a:solidFill>
                <a:schemeClr val="bg1">
                  <a:lumMod val="50000"/>
                </a:schemeClr>
              </a:solidFill>
              <a:latin typeface="Arial" charset="0"/>
              <a:ea typeface="Arial" charset="0"/>
              <a:cs typeface="Arial" charset="0"/>
            </a:endParaRPr>
          </a:p>
        </p:txBody>
      </p:sp>
      <p:sp>
        <p:nvSpPr>
          <p:cNvPr id="70" name="TextBox 69"/>
          <p:cNvSpPr txBox="1"/>
          <p:nvPr/>
        </p:nvSpPr>
        <p:spPr>
          <a:xfrm>
            <a:off x="8706825" y="3811925"/>
            <a:ext cx="1413552" cy="400110"/>
          </a:xfrm>
          <a:prstGeom prst="rect">
            <a:avLst/>
          </a:prstGeom>
          <a:noFill/>
        </p:spPr>
        <p:txBody>
          <a:bodyPr wrap="square" rtlCol="0">
            <a:spAutoFit/>
          </a:bodyPr>
          <a:lstStyle/>
          <a:p>
            <a:pPr algn="ctr"/>
            <a:r>
              <a:rPr lang="en-US" sz="1000">
                <a:latin typeface="Arial" charset="0"/>
                <a:ea typeface="Arial" charset="0"/>
                <a:cs typeface="Arial" charset="0"/>
              </a:rPr>
              <a:t>Ph.D., C.N.S. </a:t>
            </a:r>
            <a:br>
              <a:rPr lang="en-US" sz="1000">
                <a:latin typeface="Arial" charset="0"/>
                <a:ea typeface="Arial" charset="0"/>
                <a:cs typeface="Arial" charset="0"/>
              </a:rPr>
            </a:br>
            <a:r>
              <a:rPr lang="en-US" sz="1000">
                <a:latin typeface="Arial" charset="0"/>
                <a:ea typeface="Arial" charset="0"/>
                <a:cs typeface="Arial" charset="0"/>
              </a:rPr>
              <a:t>Nutritional Scientist</a:t>
            </a:r>
            <a:endParaRPr lang="en-US" sz="1000">
              <a:solidFill>
                <a:schemeClr val="bg1">
                  <a:lumMod val="50000"/>
                </a:schemeClr>
              </a:solidFill>
              <a:latin typeface="Arial" charset="0"/>
              <a:ea typeface="Arial" charset="0"/>
              <a:cs typeface="Arial" charset="0"/>
            </a:endParaRPr>
          </a:p>
        </p:txBody>
      </p:sp>
      <p:sp>
        <p:nvSpPr>
          <p:cNvPr id="71" name="TextBox 70"/>
          <p:cNvSpPr txBox="1"/>
          <p:nvPr/>
        </p:nvSpPr>
        <p:spPr>
          <a:xfrm>
            <a:off x="3113530" y="6111043"/>
            <a:ext cx="1758072" cy="400110"/>
          </a:xfrm>
          <a:prstGeom prst="rect">
            <a:avLst/>
          </a:prstGeom>
          <a:noFill/>
        </p:spPr>
        <p:txBody>
          <a:bodyPr wrap="square" rtlCol="0">
            <a:spAutoFit/>
          </a:bodyPr>
          <a:lstStyle/>
          <a:p>
            <a:pPr algn="ctr"/>
            <a:r>
              <a:rPr lang="en-US" sz="1000">
                <a:latin typeface="Arial" charset="0"/>
                <a:ea typeface="Arial" charset="0"/>
                <a:cs typeface="Arial" charset="0"/>
              </a:rPr>
              <a:t>Ph.D. </a:t>
            </a:r>
            <a:br>
              <a:rPr lang="en-US" sz="1000">
                <a:latin typeface="Arial" charset="0"/>
                <a:ea typeface="Arial" charset="0"/>
                <a:cs typeface="Arial" charset="0"/>
              </a:rPr>
            </a:br>
            <a:r>
              <a:rPr lang="en-US" sz="1000">
                <a:latin typeface="Arial" charset="0"/>
                <a:ea typeface="Arial" charset="0"/>
                <a:cs typeface="Arial" charset="0"/>
              </a:rPr>
              <a:t>Microbial Biochemist</a:t>
            </a:r>
            <a:endParaRPr lang="en-US" sz="1000">
              <a:solidFill>
                <a:schemeClr val="bg1">
                  <a:lumMod val="50000"/>
                </a:schemeClr>
              </a:solidFill>
              <a:latin typeface="Arial" charset="0"/>
              <a:ea typeface="Arial" charset="0"/>
              <a:cs typeface="Arial" charset="0"/>
            </a:endParaRPr>
          </a:p>
        </p:txBody>
      </p:sp>
      <p:sp>
        <p:nvSpPr>
          <p:cNvPr id="72" name="TextBox 71"/>
          <p:cNvSpPr txBox="1"/>
          <p:nvPr/>
        </p:nvSpPr>
        <p:spPr>
          <a:xfrm>
            <a:off x="4759105" y="6111043"/>
            <a:ext cx="2108786" cy="400110"/>
          </a:xfrm>
          <a:prstGeom prst="rect">
            <a:avLst/>
          </a:prstGeom>
          <a:noFill/>
        </p:spPr>
        <p:txBody>
          <a:bodyPr wrap="square" rtlCol="0">
            <a:spAutoFit/>
          </a:bodyPr>
          <a:lstStyle/>
          <a:p>
            <a:pPr algn="ctr"/>
            <a:r>
              <a:rPr lang="en-US" sz="1000">
                <a:latin typeface="Arial" charset="0"/>
                <a:ea typeface="Arial" charset="0"/>
                <a:cs typeface="Arial" charset="0"/>
              </a:rPr>
              <a:t>Ph.D., R.Nutr., Biochemist, </a:t>
            </a:r>
          </a:p>
          <a:p>
            <a:pPr algn="ctr"/>
            <a:r>
              <a:rPr lang="en-US" sz="1000">
                <a:latin typeface="Arial" charset="0"/>
                <a:ea typeface="Arial" charset="0"/>
                <a:cs typeface="Arial" charset="0"/>
              </a:rPr>
              <a:t> Health Practitioner</a:t>
            </a:r>
            <a:endParaRPr lang="en-US" sz="1000">
              <a:solidFill>
                <a:schemeClr val="bg1">
                  <a:lumMod val="50000"/>
                </a:schemeClr>
              </a:solidFill>
              <a:latin typeface="Arial" charset="0"/>
              <a:ea typeface="Arial" charset="0"/>
              <a:cs typeface="Arial" charset="0"/>
            </a:endParaRPr>
          </a:p>
        </p:txBody>
      </p:sp>
      <p:sp>
        <p:nvSpPr>
          <p:cNvPr id="73" name="TextBox 72"/>
          <p:cNvSpPr txBox="1"/>
          <p:nvPr/>
        </p:nvSpPr>
        <p:spPr>
          <a:xfrm>
            <a:off x="6753936" y="6111043"/>
            <a:ext cx="1769136" cy="400110"/>
          </a:xfrm>
          <a:prstGeom prst="rect">
            <a:avLst/>
          </a:prstGeom>
          <a:noFill/>
        </p:spPr>
        <p:txBody>
          <a:bodyPr wrap="square" rtlCol="0">
            <a:spAutoFit/>
          </a:bodyPr>
          <a:lstStyle/>
          <a:p>
            <a:pPr algn="ctr"/>
            <a:r>
              <a:rPr lang="en-US" sz="1000">
                <a:latin typeface="Arial" charset="0"/>
                <a:ea typeface="Arial" charset="0"/>
                <a:cs typeface="Arial" charset="0"/>
              </a:rPr>
              <a:t>Biologist, Formulator, Quality Expert</a:t>
            </a:r>
            <a:endParaRPr lang="en-US" sz="1000">
              <a:solidFill>
                <a:schemeClr val="bg1">
                  <a:lumMod val="50000"/>
                </a:schemeClr>
              </a:solidFill>
              <a:latin typeface="Arial" charset="0"/>
              <a:ea typeface="Arial" charset="0"/>
              <a:cs typeface="Arial" charset="0"/>
            </a:endParaRPr>
          </a:p>
        </p:txBody>
      </p:sp>
      <p:sp>
        <p:nvSpPr>
          <p:cNvPr id="74" name="TextBox 73"/>
          <p:cNvSpPr txBox="1"/>
          <p:nvPr/>
        </p:nvSpPr>
        <p:spPr>
          <a:xfrm>
            <a:off x="8706825" y="6111043"/>
            <a:ext cx="1413552" cy="400110"/>
          </a:xfrm>
          <a:prstGeom prst="rect">
            <a:avLst/>
          </a:prstGeom>
          <a:noFill/>
        </p:spPr>
        <p:txBody>
          <a:bodyPr wrap="square" rtlCol="0">
            <a:spAutoFit/>
          </a:bodyPr>
          <a:lstStyle/>
          <a:p>
            <a:pPr algn="ctr"/>
            <a:r>
              <a:rPr lang="en-US" sz="1000">
                <a:latin typeface="Arial" charset="0"/>
                <a:ea typeface="Arial" charset="0"/>
                <a:cs typeface="Arial" charset="0"/>
              </a:rPr>
              <a:t>Ph.D., Nutrition, Sports Nutritionist </a:t>
            </a:r>
            <a:endParaRPr lang="en-US" sz="1000">
              <a:solidFill>
                <a:schemeClr val="bg1">
                  <a:lumMod val="50000"/>
                </a:schemeClr>
              </a:solidFill>
              <a:latin typeface="Arial" charset="0"/>
              <a:ea typeface="Arial" charset="0"/>
              <a:cs typeface="Arial" charset="0"/>
            </a:endParaRPr>
          </a:p>
        </p:txBody>
      </p:sp>
      <p:sp>
        <p:nvSpPr>
          <p:cNvPr id="75" name="TextBox 74"/>
          <p:cNvSpPr txBox="1">
            <a:spLocks noChangeArrowheads="1"/>
          </p:cNvSpPr>
          <p:nvPr/>
        </p:nvSpPr>
        <p:spPr bwMode="auto">
          <a:xfrm>
            <a:off x="3213333" y="1410309"/>
            <a:ext cx="64990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fr-CH" altLang="en-US" sz="1600" dirty="0">
                <a:solidFill>
                  <a:srgbClr val="000000"/>
                </a:solidFill>
              </a:rPr>
              <a:t>World Renowned Scientists &amp; Nutrition Experts</a:t>
            </a:r>
          </a:p>
          <a:p>
            <a:pPr>
              <a:spcBef>
                <a:spcPct val="0"/>
              </a:spcBef>
              <a:buNone/>
            </a:pPr>
            <a:r>
              <a:rPr lang="fr-CH" altLang="en-US" sz="1600" dirty="0">
                <a:solidFill>
                  <a:srgbClr val="000000"/>
                </a:solidFill>
              </a:rPr>
              <a:t>Active, Published, Respected</a:t>
            </a:r>
            <a:endParaRPr lang="en-GB" altLang="en-US" sz="1600" dirty="0">
              <a:solidFill>
                <a:srgbClr val="000000"/>
              </a:solidFill>
            </a:endParaRPr>
          </a:p>
        </p:txBody>
      </p:sp>
      <p:pic>
        <p:nvPicPr>
          <p:cNvPr id="2" name="Picture 1"/>
          <p:cNvPicPr>
            <a:picLocks noChangeAspect="1"/>
          </p:cNvPicPr>
          <p:nvPr/>
        </p:nvPicPr>
        <p:blipFill>
          <a:blip r:embed="rId13"/>
          <a:stretch>
            <a:fillRect/>
          </a:stretch>
        </p:blipFill>
        <p:spPr>
          <a:xfrm>
            <a:off x="527862" y="3657070"/>
            <a:ext cx="1172922" cy="1172922"/>
          </a:xfrm>
          <a:prstGeom prst="rect">
            <a:avLst/>
          </a:prstGeom>
        </p:spPr>
      </p:pic>
      <p:sp>
        <p:nvSpPr>
          <p:cNvPr id="38" name="Rectangle 37">
            <a:extLst>
              <a:ext uri="{FF2B5EF4-FFF2-40B4-BE49-F238E27FC236}">
                <a16:creationId xmlns:a16="http://schemas.microsoft.com/office/drawing/2014/main" id="{899001B9-4E1A-3F41-8ABF-C29BF35828CF}"/>
              </a:ext>
            </a:extLst>
          </p:cNvPr>
          <p:cNvSpPr/>
          <p:nvPr/>
        </p:nvSpPr>
        <p:spPr>
          <a:xfrm>
            <a:off x="0" y="-2418892"/>
            <a:ext cx="12192000" cy="1754326"/>
          </a:xfrm>
          <a:prstGeom prst="rect">
            <a:avLst/>
          </a:prstGeom>
        </p:spPr>
        <p:txBody>
          <a:bodyPr wrap="square">
            <a:spAutoFit/>
          </a:bodyPr>
          <a:lstStyle/>
          <a:p>
            <a:pPr algn="ctr"/>
            <a:r>
              <a:rPr lang="en-US" sz="3600" b="1">
                <a:solidFill>
                  <a:schemeClr val="bg1"/>
                </a:solidFill>
                <a:latin typeface="Arial" panose="020B0604020202020204" pitchFamily="34" charset="0"/>
                <a:cs typeface="Arial" panose="020B0604020202020204" pitchFamily="34" charset="0"/>
              </a:rPr>
              <a:t>The finest whole food ingredients...</a:t>
            </a:r>
          </a:p>
          <a:p>
            <a:pPr algn="ctr"/>
            <a:r>
              <a:rPr lang="en-US" sz="3600" b="1">
                <a:solidFill>
                  <a:schemeClr val="bg1"/>
                </a:solidFill>
                <a:latin typeface="Arial" panose="020B0604020202020204" pitchFamily="34" charset="0"/>
                <a:cs typeface="Arial" panose="020B0604020202020204" pitchFamily="34" charset="0"/>
              </a:rPr>
              <a:t>Products that are based in nature, and backed by leading edge science</a:t>
            </a:r>
          </a:p>
        </p:txBody>
      </p:sp>
      <p:pic>
        <p:nvPicPr>
          <p:cNvPr id="39" name="Picture 38">
            <a:extLst>
              <a:ext uri="{FF2B5EF4-FFF2-40B4-BE49-F238E27FC236}">
                <a16:creationId xmlns:a16="http://schemas.microsoft.com/office/drawing/2014/main" id="{16EDE720-0B90-3C42-A1E6-C4F79E478F7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045152" y="-10154325"/>
            <a:ext cx="1828800" cy="1828800"/>
          </a:xfrm>
          <a:prstGeom prst="ellipse">
            <a:avLst/>
          </a:prstGeom>
        </p:spPr>
      </p:pic>
      <p:pic>
        <p:nvPicPr>
          <p:cNvPr id="40" name="Picture 39">
            <a:extLst>
              <a:ext uri="{FF2B5EF4-FFF2-40B4-BE49-F238E27FC236}">
                <a16:creationId xmlns:a16="http://schemas.microsoft.com/office/drawing/2014/main" id="{AD3F870B-1BBE-524D-B440-1A9C5030D4D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734916" y="-12085854"/>
            <a:ext cx="1828800" cy="1828800"/>
          </a:xfrm>
          <a:prstGeom prst="ellipse">
            <a:avLst/>
          </a:prstGeom>
        </p:spPr>
      </p:pic>
      <p:pic>
        <p:nvPicPr>
          <p:cNvPr id="41" name="Picture 40">
            <a:extLst>
              <a:ext uri="{FF2B5EF4-FFF2-40B4-BE49-F238E27FC236}">
                <a16:creationId xmlns:a16="http://schemas.microsoft.com/office/drawing/2014/main" id="{E219FB63-6AA2-944E-BCC3-BDC056C1BBA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8170" y="-6519044"/>
            <a:ext cx="1828800" cy="1828800"/>
          </a:xfrm>
          <a:prstGeom prst="ellipse">
            <a:avLst/>
          </a:prstGeom>
        </p:spPr>
      </p:pic>
      <p:pic>
        <p:nvPicPr>
          <p:cNvPr id="42" name="Picture 41">
            <a:extLst>
              <a:ext uri="{FF2B5EF4-FFF2-40B4-BE49-F238E27FC236}">
                <a16:creationId xmlns:a16="http://schemas.microsoft.com/office/drawing/2014/main" id="{58CD531D-21A0-DA42-A405-5CB77F2D87B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608408" y="-17276166"/>
            <a:ext cx="1828800" cy="1828800"/>
          </a:xfrm>
          <a:prstGeom prst="ellipse">
            <a:avLst/>
          </a:prstGeom>
        </p:spPr>
      </p:pic>
      <p:pic>
        <p:nvPicPr>
          <p:cNvPr id="43" name="Picture 42">
            <a:extLst>
              <a:ext uri="{FF2B5EF4-FFF2-40B4-BE49-F238E27FC236}">
                <a16:creationId xmlns:a16="http://schemas.microsoft.com/office/drawing/2014/main" id="{420AB42C-7556-2141-AE1D-452D771A88B4}"/>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171662" y="-21773692"/>
            <a:ext cx="1828800" cy="1828800"/>
          </a:xfrm>
          <a:prstGeom prst="ellipse">
            <a:avLst/>
          </a:prstGeom>
        </p:spPr>
      </p:pic>
      <p:sp>
        <p:nvSpPr>
          <p:cNvPr id="46" name="Rectangle 45">
            <a:extLst>
              <a:ext uri="{FF2B5EF4-FFF2-40B4-BE49-F238E27FC236}">
                <a16:creationId xmlns:a16="http://schemas.microsoft.com/office/drawing/2014/main" id="{80A4E42C-B014-3F4F-9081-98392E8EEC7F}"/>
              </a:ext>
            </a:extLst>
          </p:cNvPr>
          <p:cNvSpPr/>
          <p:nvPr/>
        </p:nvSpPr>
        <p:spPr>
          <a:xfrm>
            <a:off x="0" y="68580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81B5E4A0-78B8-1046-8364-8ED33FB15FE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685489" y="31807388"/>
            <a:ext cx="2908920" cy="4363380"/>
          </a:xfrm>
          <a:prstGeom prst="rect">
            <a:avLst/>
          </a:prstGeom>
        </p:spPr>
      </p:pic>
      <p:pic>
        <p:nvPicPr>
          <p:cNvPr id="77" name="Picture 76">
            <a:extLst>
              <a:ext uri="{FF2B5EF4-FFF2-40B4-BE49-F238E27FC236}">
                <a16:creationId xmlns:a16="http://schemas.microsoft.com/office/drawing/2014/main" id="{20F3B13E-C211-F140-AE60-83B9ABD6494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490428" y="19778470"/>
            <a:ext cx="2908921" cy="4363382"/>
          </a:xfrm>
          <a:prstGeom prst="rect">
            <a:avLst/>
          </a:prstGeom>
        </p:spPr>
      </p:pic>
      <p:pic>
        <p:nvPicPr>
          <p:cNvPr id="78" name="Picture 77">
            <a:extLst>
              <a:ext uri="{FF2B5EF4-FFF2-40B4-BE49-F238E27FC236}">
                <a16:creationId xmlns:a16="http://schemas.microsoft.com/office/drawing/2014/main" id="{BEA03697-2DC5-DA44-8397-E7648F62C20B}"/>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56774" y="52080465"/>
            <a:ext cx="2908921" cy="4363382"/>
          </a:xfrm>
          <a:prstGeom prst="rect">
            <a:avLst/>
          </a:prstGeom>
        </p:spPr>
      </p:pic>
      <p:pic>
        <p:nvPicPr>
          <p:cNvPr id="79" name="Picture 78">
            <a:extLst>
              <a:ext uri="{FF2B5EF4-FFF2-40B4-BE49-F238E27FC236}">
                <a16:creationId xmlns:a16="http://schemas.microsoft.com/office/drawing/2014/main" id="{9DF6E023-CC6D-2D46-9FC4-F88105071D3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98533" y="12803959"/>
            <a:ext cx="4584214" cy="3054639"/>
          </a:xfrm>
          <a:prstGeom prst="rect">
            <a:avLst/>
          </a:prstGeom>
        </p:spPr>
      </p:pic>
      <p:sp>
        <p:nvSpPr>
          <p:cNvPr id="80" name="TextBox 79">
            <a:extLst>
              <a:ext uri="{FF2B5EF4-FFF2-40B4-BE49-F238E27FC236}">
                <a16:creationId xmlns:a16="http://schemas.microsoft.com/office/drawing/2014/main" id="{B0A8B081-0CCB-AF44-B708-E5ECE864B791}"/>
              </a:ext>
            </a:extLst>
          </p:cNvPr>
          <p:cNvSpPr txBox="1"/>
          <p:nvPr/>
        </p:nvSpPr>
        <p:spPr>
          <a:xfrm>
            <a:off x="8732041" y="57961220"/>
            <a:ext cx="2698175" cy="1200329"/>
          </a:xfrm>
          <a:prstGeom prst="rect">
            <a:avLst/>
          </a:prstGeom>
          <a:noFill/>
        </p:spPr>
        <p:txBody>
          <a:bodyPr wrap="none" rtlCol="0">
            <a:spAutoFit/>
          </a:bodyPr>
          <a:lstStyle/>
          <a:p>
            <a:r>
              <a:rPr lang="en-US" sz="3600" b="1">
                <a:solidFill>
                  <a:schemeClr val="tx1">
                    <a:lumMod val="50000"/>
                    <a:lumOff val="50000"/>
                  </a:schemeClr>
                </a:solidFill>
                <a:latin typeface="Arial" panose="020B0604020202020204" pitchFamily="34" charset="0"/>
                <a:cs typeface="Arial" panose="020B0604020202020204" pitchFamily="34" charset="0"/>
              </a:rPr>
              <a:t>CORE</a:t>
            </a:r>
          </a:p>
          <a:p>
            <a:r>
              <a:rPr lang="en-US" sz="3600" b="1">
                <a:solidFill>
                  <a:schemeClr val="tx1">
                    <a:lumMod val="50000"/>
                    <a:lumOff val="50000"/>
                  </a:schemeClr>
                </a:solidFill>
                <a:latin typeface="Arial" panose="020B0604020202020204" pitchFamily="34" charset="0"/>
                <a:cs typeface="Arial" panose="020B0604020202020204" pitchFamily="34" charset="0"/>
              </a:rPr>
              <a:t>NUTRITION</a:t>
            </a:r>
          </a:p>
        </p:txBody>
      </p:sp>
    </p:spTree>
    <p:extLst>
      <p:ext uri="{BB962C8B-B14F-4D97-AF65-F5344CB8AC3E}">
        <p14:creationId xmlns:p14="http://schemas.microsoft.com/office/powerpoint/2010/main" val="3307401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EAA3716-82C1-8A4A-9D4D-23BDCBA25AC2}"/>
              </a:ext>
            </a:extLst>
          </p:cNvPr>
          <p:cNvSpPr/>
          <p:nvPr/>
        </p:nvSpPr>
        <p:spPr>
          <a:xfrm>
            <a:off x="0" y="0"/>
            <a:ext cx="12192000" cy="6858000"/>
          </a:xfrm>
          <a:prstGeom prst="rect">
            <a:avLst/>
          </a:prstGeom>
          <a:gradFill>
            <a:gsLst>
              <a:gs pos="75000">
                <a:schemeClr val="accent1">
                  <a:lumMod val="5000"/>
                  <a:lumOff val="9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58D912-DB55-9845-8D55-B8017824C2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85489" y="930275"/>
            <a:ext cx="2908920" cy="4363380"/>
          </a:xfrm>
          <a:prstGeom prst="rect">
            <a:avLst/>
          </a:prstGeom>
        </p:spPr>
      </p:pic>
      <p:sp>
        <p:nvSpPr>
          <p:cNvPr id="3" name="Rectangle 2">
            <a:extLst>
              <a:ext uri="{FF2B5EF4-FFF2-40B4-BE49-F238E27FC236}">
                <a16:creationId xmlns:a16="http://schemas.microsoft.com/office/drawing/2014/main" id="{CA90BA80-2A2C-AB4F-85AE-F2FD1F14471E}"/>
              </a:ext>
            </a:extLst>
          </p:cNvPr>
          <p:cNvSpPr/>
          <p:nvPr/>
        </p:nvSpPr>
        <p:spPr>
          <a:xfrm>
            <a:off x="0" y="-68580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9">
            <a:extLst>
              <a:ext uri="{FF2B5EF4-FFF2-40B4-BE49-F238E27FC236}">
                <a16:creationId xmlns:a16="http://schemas.microsoft.com/office/drawing/2014/main" id="{31FC637F-BF0E-564B-BBD9-653799107F1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a:fillRect/>
          </a:stretch>
        </p:blipFill>
        <p:spPr bwMode="auto">
          <a:xfrm>
            <a:off x="0" y="-68580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FEF1D04-A880-4049-87D4-E845B4C982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3592" y="-6858000"/>
            <a:ext cx="3024816" cy="3033508"/>
          </a:xfrm>
          <a:prstGeom prst="rect">
            <a:avLst/>
          </a:prstGeom>
        </p:spPr>
      </p:pic>
      <p:pic>
        <p:nvPicPr>
          <p:cNvPr id="35" name="Picture 34">
            <a:extLst>
              <a:ext uri="{FF2B5EF4-FFF2-40B4-BE49-F238E27FC236}">
                <a16:creationId xmlns:a16="http://schemas.microsoft.com/office/drawing/2014/main" id="{CCC80647-50D2-DD42-AF6F-423902F069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3489" y="-9033713"/>
            <a:ext cx="1245439" cy="1245438"/>
          </a:xfrm>
          <a:prstGeom prst="ellipse">
            <a:avLst/>
          </a:prstGeom>
        </p:spPr>
      </p:pic>
      <p:pic>
        <p:nvPicPr>
          <p:cNvPr id="36" name="Picture 35">
            <a:extLst>
              <a:ext uri="{FF2B5EF4-FFF2-40B4-BE49-F238E27FC236}">
                <a16:creationId xmlns:a16="http://schemas.microsoft.com/office/drawing/2014/main" id="{5E5FD9EA-1E57-8846-97CC-A2C647AAC7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73073" y="-21397295"/>
            <a:ext cx="1245439" cy="1245438"/>
          </a:xfrm>
          <a:prstGeom prst="ellipse">
            <a:avLst/>
          </a:prstGeom>
        </p:spPr>
      </p:pic>
      <p:pic>
        <p:nvPicPr>
          <p:cNvPr id="40" name="Picture 39">
            <a:extLst>
              <a:ext uri="{FF2B5EF4-FFF2-40B4-BE49-F238E27FC236}">
                <a16:creationId xmlns:a16="http://schemas.microsoft.com/office/drawing/2014/main" id="{51313884-12DC-CF4C-857B-8D9BB6AB4A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3074" y="-29639683"/>
            <a:ext cx="1245439" cy="1245438"/>
          </a:xfrm>
          <a:prstGeom prst="ellipse">
            <a:avLst/>
          </a:prstGeom>
        </p:spPr>
      </p:pic>
      <p:pic>
        <p:nvPicPr>
          <p:cNvPr id="41" name="Picture 40">
            <a:extLst>
              <a:ext uri="{FF2B5EF4-FFF2-40B4-BE49-F238E27FC236}">
                <a16:creationId xmlns:a16="http://schemas.microsoft.com/office/drawing/2014/main" id="{D9B7EF6A-9C9A-574E-AEF2-BA4FF7F471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73489" y="-17276101"/>
            <a:ext cx="1245439" cy="1245438"/>
          </a:xfrm>
          <a:prstGeom prst="ellipse">
            <a:avLst/>
          </a:prstGeom>
        </p:spPr>
      </p:pic>
      <p:pic>
        <p:nvPicPr>
          <p:cNvPr id="38" name="Picture 37">
            <a:extLst>
              <a:ext uri="{FF2B5EF4-FFF2-40B4-BE49-F238E27FC236}">
                <a16:creationId xmlns:a16="http://schemas.microsoft.com/office/drawing/2014/main" id="{8AC80645-7359-B045-8E03-7C97D0FD46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53695" y="-13154907"/>
            <a:ext cx="1245439" cy="1245438"/>
          </a:xfrm>
          <a:prstGeom prst="ellipse">
            <a:avLst/>
          </a:prstGeom>
        </p:spPr>
      </p:pic>
      <p:pic>
        <p:nvPicPr>
          <p:cNvPr id="39" name="Picture 38">
            <a:extLst>
              <a:ext uri="{FF2B5EF4-FFF2-40B4-BE49-F238E27FC236}">
                <a16:creationId xmlns:a16="http://schemas.microsoft.com/office/drawing/2014/main" id="{CBDF8EE1-8151-DB46-963E-E9365C545A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53695" y="-33760877"/>
            <a:ext cx="1245439" cy="1245438"/>
          </a:xfrm>
          <a:prstGeom prst="ellipse">
            <a:avLst/>
          </a:prstGeom>
        </p:spPr>
      </p:pic>
      <p:pic>
        <p:nvPicPr>
          <p:cNvPr id="37" name="Picture 36">
            <a:extLst>
              <a:ext uri="{FF2B5EF4-FFF2-40B4-BE49-F238E27FC236}">
                <a16:creationId xmlns:a16="http://schemas.microsoft.com/office/drawing/2014/main" id="{A25AC540-D98F-704B-8459-372B9D1C52B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61488" y="-25518489"/>
            <a:ext cx="1245439" cy="1245438"/>
          </a:xfrm>
          <a:prstGeom prst="ellipse">
            <a:avLst/>
          </a:prstGeom>
        </p:spPr>
      </p:pic>
      <p:pic>
        <p:nvPicPr>
          <p:cNvPr id="42" name="Picture 41">
            <a:extLst>
              <a:ext uri="{FF2B5EF4-FFF2-40B4-BE49-F238E27FC236}">
                <a16:creationId xmlns:a16="http://schemas.microsoft.com/office/drawing/2014/main" id="{570B0D18-6863-5843-953E-22EE5B22D54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92867" y="-4912519"/>
            <a:ext cx="1245439" cy="1245438"/>
          </a:xfrm>
          <a:prstGeom prst="ellipse">
            <a:avLst/>
          </a:prstGeom>
        </p:spPr>
      </p:pic>
      <p:pic>
        <p:nvPicPr>
          <p:cNvPr id="16" name="Picture 15">
            <a:extLst>
              <a:ext uri="{FF2B5EF4-FFF2-40B4-BE49-F238E27FC236}">
                <a16:creationId xmlns:a16="http://schemas.microsoft.com/office/drawing/2014/main" id="{027D54E0-C420-A84F-B0CB-6B27A66ADB5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490428" y="930275"/>
            <a:ext cx="2908921" cy="4363382"/>
          </a:xfrm>
          <a:prstGeom prst="rect">
            <a:avLst/>
          </a:prstGeom>
        </p:spPr>
      </p:pic>
      <p:pic>
        <p:nvPicPr>
          <p:cNvPr id="34" name="Picture 33">
            <a:extLst>
              <a:ext uri="{FF2B5EF4-FFF2-40B4-BE49-F238E27FC236}">
                <a16:creationId xmlns:a16="http://schemas.microsoft.com/office/drawing/2014/main" id="{33781145-704B-2C40-A19C-55CDD4BD2D9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156774" y="1453827"/>
            <a:ext cx="2908921" cy="4363382"/>
          </a:xfrm>
          <a:prstGeom prst="rect">
            <a:avLst/>
          </a:prstGeom>
        </p:spPr>
      </p:pic>
      <p:pic>
        <p:nvPicPr>
          <p:cNvPr id="13" name="Picture 12">
            <a:extLst>
              <a:ext uri="{FF2B5EF4-FFF2-40B4-BE49-F238E27FC236}">
                <a16:creationId xmlns:a16="http://schemas.microsoft.com/office/drawing/2014/main" id="{B52B6E1A-9DE8-CE4F-90A1-7D925B46CDB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98533" y="2568348"/>
            <a:ext cx="4584214" cy="3054639"/>
          </a:xfrm>
          <a:prstGeom prst="rect">
            <a:avLst/>
          </a:prstGeom>
        </p:spPr>
      </p:pic>
      <p:sp>
        <p:nvSpPr>
          <p:cNvPr id="24" name="TextBox 23">
            <a:extLst>
              <a:ext uri="{FF2B5EF4-FFF2-40B4-BE49-F238E27FC236}">
                <a16:creationId xmlns:a16="http://schemas.microsoft.com/office/drawing/2014/main" id="{AD54C315-FF86-FE44-9D97-A5D36797ABA4}"/>
              </a:ext>
            </a:extLst>
          </p:cNvPr>
          <p:cNvSpPr txBox="1"/>
          <p:nvPr/>
        </p:nvSpPr>
        <p:spPr>
          <a:xfrm>
            <a:off x="8732041" y="2895338"/>
            <a:ext cx="2698175" cy="1200329"/>
          </a:xfrm>
          <a:prstGeom prst="rect">
            <a:avLst/>
          </a:prstGeom>
          <a:noFill/>
        </p:spPr>
        <p:txBody>
          <a:bodyPr wrap="none" rtlCol="0">
            <a:spAutoFit/>
          </a:bodyPr>
          <a:lstStyle/>
          <a:p>
            <a:r>
              <a:rPr lang="en-US" sz="3600" b="1">
                <a:solidFill>
                  <a:schemeClr val="tx1">
                    <a:lumMod val="50000"/>
                    <a:lumOff val="50000"/>
                  </a:schemeClr>
                </a:solidFill>
                <a:latin typeface="Arial" panose="020B0604020202020204" pitchFamily="34" charset="0"/>
                <a:cs typeface="Arial" panose="020B0604020202020204" pitchFamily="34" charset="0"/>
              </a:rPr>
              <a:t>CORE</a:t>
            </a:r>
          </a:p>
          <a:p>
            <a:r>
              <a:rPr lang="en-US" sz="3600" b="1">
                <a:solidFill>
                  <a:schemeClr val="tx1">
                    <a:lumMod val="50000"/>
                    <a:lumOff val="50000"/>
                  </a:schemeClr>
                </a:solidFill>
                <a:latin typeface="Arial" panose="020B0604020202020204" pitchFamily="34" charset="0"/>
                <a:cs typeface="Arial" panose="020B0604020202020204" pitchFamily="34" charset="0"/>
              </a:rPr>
              <a:t>NUTRITION</a:t>
            </a:r>
          </a:p>
        </p:txBody>
      </p:sp>
      <p:pic>
        <p:nvPicPr>
          <p:cNvPr id="46" name="Picture 45">
            <a:extLst>
              <a:ext uri="{FF2B5EF4-FFF2-40B4-BE49-F238E27FC236}">
                <a16:creationId xmlns:a16="http://schemas.microsoft.com/office/drawing/2014/main" id="{A2CEBB05-CD23-F441-A3C2-B8AD4882369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90874" y="8019759"/>
            <a:ext cx="3082681" cy="4624022"/>
          </a:xfrm>
          <a:prstGeom prst="rect">
            <a:avLst/>
          </a:prstGeom>
        </p:spPr>
      </p:pic>
      <p:pic>
        <p:nvPicPr>
          <p:cNvPr id="47" name="Picture 46">
            <a:extLst>
              <a:ext uri="{FF2B5EF4-FFF2-40B4-BE49-F238E27FC236}">
                <a16:creationId xmlns:a16="http://schemas.microsoft.com/office/drawing/2014/main" id="{E719613F-5DF6-7D49-B937-56072206B143}"/>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797517" y="20006875"/>
            <a:ext cx="2201150" cy="3058740"/>
          </a:xfrm>
          <a:prstGeom prst="rect">
            <a:avLst/>
          </a:prstGeom>
        </p:spPr>
      </p:pic>
      <p:pic>
        <p:nvPicPr>
          <p:cNvPr id="48" name="Picture 47">
            <a:extLst>
              <a:ext uri="{FF2B5EF4-FFF2-40B4-BE49-F238E27FC236}">
                <a16:creationId xmlns:a16="http://schemas.microsoft.com/office/drawing/2014/main" id="{7580C544-03F1-664B-9D62-D4153E6AA2B7}"/>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277128" y="33035385"/>
            <a:ext cx="2264040" cy="2892940"/>
          </a:xfrm>
          <a:prstGeom prst="rect">
            <a:avLst/>
          </a:prstGeom>
        </p:spPr>
      </p:pic>
    </p:spTree>
    <p:extLst>
      <p:ext uri="{BB962C8B-B14F-4D97-AF65-F5344CB8AC3E}">
        <p14:creationId xmlns:p14="http://schemas.microsoft.com/office/powerpoint/2010/main" val="4067036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EE5FC8-E052-F740-8EE9-43490672D52E}"/>
              </a:ext>
            </a:extLst>
          </p:cNvPr>
          <p:cNvSpPr/>
          <p:nvPr/>
        </p:nvSpPr>
        <p:spPr>
          <a:xfrm>
            <a:off x="0" y="0"/>
            <a:ext cx="12192000" cy="6858000"/>
          </a:xfrm>
          <a:prstGeom prst="rect">
            <a:avLst/>
          </a:prstGeom>
          <a:gradFill>
            <a:gsLst>
              <a:gs pos="75000">
                <a:schemeClr val="accent1">
                  <a:lumMod val="5000"/>
                  <a:lumOff val="9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F098AFE-DC6F-9744-B146-33EEEC6B90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0874" y="854533"/>
            <a:ext cx="3082681" cy="4624022"/>
          </a:xfrm>
          <a:prstGeom prst="rect">
            <a:avLst/>
          </a:prstGeom>
        </p:spPr>
      </p:pic>
      <p:pic>
        <p:nvPicPr>
          <p:cNvPr id="29" name="Picture 28">
            <a:extLst>
              <a:ext uri="{FF2B5EF4-FFF2-40B4-BE49-F238E27FC236}">
                <a16:creationId xmlns:a16="http://schemas.microsoft.com/office/drawing/2014/main" id="{E6F6E832-DA3F-DA4C-A30B-D422254DE9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7517" y="2060588"/>
            <a:ext cx="2201150" cy="3058740"/>
          </a:xfrm>
          <a:prstGeom prst="rect">
            <a:avLst/>
          </a:prstGeom>
        </p:spPr>
      </p:pic>
      <p:pic>
        <p:nvPicPr>
          <p:cNvPr id="30" name="Picture 29">
            <a:extLst>
              <a:ext uri="{FF2B5EF4-FFF2-40B4-BE49-F238E27FC236}">
                <a16:creationId xmlns:a16="http://schemas.microsoft.com/office/drawing/2014/main" id="{E8D10B78-898A-914D-BC24-B3A580BAEB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7128" y="2226388"/>
            <a:ext cx="2264040" cy="2892940"/>
          </a:xfrm>
          <a:prstGeom prst="rect">
            <a:avLst/>
          </a:prstGeom>
        </p:spPr>
      </p:pic>
      <p:sp>
        <p:nvSpPr>
          <p:cNvPr id="44" name="TextBox 43">
            <a:extLst>
              <a:ext uri="{FF2B5EF4-FFF2-40B4-BE49-F238E27FC236}">
                <a16:creationId xmlns:a16="http://schemas.microsoft.com/office/drawing/2014/main" id="{9CCB4B45-AE00-534F-9519-B9A76CAE67FA}"/>
              </a:ext>
            </a:extLst>
          </p:cNvPr>
          <p:cNvSpPr txBox="1"/>
          <p:nvPr/>
        </p:nvSpPr>
        <p:spPr>
          <a:xfrm>
            <a:off x="7850127" y="3166544"/>
            <a:ext cx="2646878" cy="1200329"/>
          </a:xfrm>
          <a:prstGeom prst="rect">
            <a:avLst/>
          </a:prstGeom>
          <a:noFill/>
        </p:spPr>
        <p:txBody>
          <a:bodyPr wrap="none" rtlCol="0">
            <a:spAutoFit/>
          </a:bodyPr>
          <a:lstStyle/>
          <a:p>
            <a:r>
              <a:rPr lang="en-US" sz="3600" b="1">
                <a:solidFill>
                  <a:schemeClr val="tx1">
                    <a:lumMod val="50000"/>
                    <a:lumOff val="50000"/>
                  </a:schemeClr>
                </a:solidFill>
                <a:latin typeface="Arial" panose="020B0604020202020204" pitchFamily="34" charset="0"/>
                <a:cs typeface="Arial" panose="020B0604020202020204" pitchFamily="34" charset="0"/>
              </a:rPr>
              <a:t>DIGESTIVE</a:t>
            </a:r>
          </a:p>
          <a:p>
            <a:r>
              <a:rPr lang="en-US" sz="3600" b="1">
                <a:solidFill>
                  <a:schemeClr val="tx1">
                    <a:lumMod val="50000"/>
                    <a:lumOff val="50000"/>
                  </a:schemeClr>
                </a:solidFill>
                <a:latin typeface="Arial" panose="020B0604020202020204" pitchFamily="34" charset="0"/>
                <a:cs typeface="Arial" panose="020B0604020202020204" pitchFamily="34" charset="0"/>
              </a:rPr>
              <a:t>HEALTH</a:t>
            </a:r>
          </a:p>
        </p:txBody>
      </p:sp>
      <p:pic>
        <p:nvPicPr>
          <p:cNvPr id="45" name="Picture 44">
            <a:extLst>
              <a:ext uri="{FF2B5EF4-FFF2-40B4-BE49-F238E27FC236}">
                <a16:creationId xmlns:a16="http://schemas.microsoft.com/office/drawing/2014/main" id="{9E6111E1-E564-EE4E-B879-C20A2396BF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20504" y="46114507"/>
            <a:ext cx="2324797" cy="3426016"/>
          </a:xfrm>
          <a:prstGeom prst="rect">
            <a:avLst/>
          </a:prstGeom>
        </p:spPr>
      </p:pic>
      <p:pic>
        <p:nvPicPr>
          <p:cNvPr id="46" name="Picture 45">
            <a:extLst>
              <a:ext uri="{FF2B5EF4-FFF2-40B4-BE49-F238E27FC236}">
                <a16:creationId xmlns:a16="http://schemas.microsoft.com/office/drawing/2014/main" id="{459B55C8-3202-1E45-8891-235637074F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28232" y="15336592"/>
            <a:ext cx="2626950" cy="3425162"/>
          </a:xfrm>
          <a:prstGeom prst="rect">
            <a:avLst/>
          </a:prstGeom>
        </p:spPr>
      </p:pic>
      <p:pic>
        <p:nvPicPr>
          <p:cNvPr id="47" name="Picture 46">
            <a:extLst>
              <a:ext uri="{FF2B5EF4-FFF2-40B4-BE49-F238E27FC236}">
                <a16:creationId xmlns:a16="http://schemas.microsoft.com/office/drawing/2014/main" id="{DF99CDEF-2F16-8441-A42C-067A2DCF183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22507" y="27858336"/>
            <a:ext cx="2686930" cy="3221990"/>
          </a:xfrm>
          <a:prstGeom prst="rect">
            <a:avLst/>
          </a:prstGeom>
        </p:spPr>
      </p:pic>
      <p:pic>
        <p:nvPicPr>
          <p:cNvPr id="48" name="Picture 47">
            <a:extLst>
              <a:ext uri="{FF2B5EF4-FFF2-40B4-BE49-F238E27FC236}">
                <a16:creationId xmlns:a16="http://schemas.microsoft.com/office/drawing/2014/main" id="{9CE5B463-E8D3-BB42-8F23-2C920E7895B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022" y="7539143"/>
            <a:ext cx="3263145" cy="4161301"/>
          </a:xfrm>
          <a:prstGeom prst="rect">
            <a:avLst/>
          </a:prstGeom>
        </p:spPr>
      </p:pic>
      <p:pic>
        <p:nvPicPr>
          <p:cNvPr id="49" name="Picture 48">
            <a:extLst>
              <a:ext uri="{FF2B5EF4-FFF2-40B4-BE49-F238E27FC236}">
                <a16:creationId xmlns:a16="http://schemas.microsoft.com/office/drawing/2014/main" id="{10A93D60-CA26-7445-B86A-D63FDCD20C3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93602" y="-49076391"/>
            <a:ext cx="2908920" cy="4363380"/>
          </a:xfrm>
          <a:prstGeom prst="rect">
            <a:avLst/>
          </a:prstGeom>
        </p:spPr>
      </p:pic>
      <p:pic>
        <p:nvPicPr>
          <p:cNvPr id="50" name="Picture 49">
            <a:extLst>
              <a:ext uri="{FF2B5EF4-FFF2-40B4-BE49-F238E27FC236}">
                <a16:creationId xmlns:a16="http://schemas.microsoft.com/office/drawing/2014/main" id="{04BDB318-9F5E-A347-842E-A4AAE9BFDF2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98541" y="-30650652"/>
            <a:ext cx="2908921" cy="4363382"/>
          </a:xfrm>
          <a:prstGeom prst="rect">
            <a:avLst/>
          </a:prstGeom>
        </p:spPr>
      </p:pic>
      <p:pic>
        <p:nvPicPr>
          <p:cNvPr id="51" name="Picture 50">
            <a:extLst>
              <a:ext uri="{FF2B5EF4-FFF2-40B4-BE49-F238E27FC236}">
                <a16:creationId xmlns:a16="http://schemas.microsoft.com/office/drawing/2014/main" id="{D466B376-167D-FA4A-9892-307742055DA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64887" y="-12477643"/>
            <a:ext cx="2908921" cy="4363382"/>
          </a:xfrm>
          <a:prstGeom prst="rect">
            <a:avLst/>
          </a:prstGeom>
        </p:spPr>
      </p:pic>
      <p:pic>
        <p:nvPicPr>
          <p:cNvPr id="52" name="Picture 51">
            <a:extLst>
              <a:ext uri="{FF2B5EF4-FFF2-40B4-BE49-F238E27FC236}">
                <a16:creationId xmlns:a16="http://schemas.microsoft.com/office/drawing/2014/main" id="{F646CE00-0096-CD47-8C0A-DDD2C89B03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0420" y="-4105206"/>
            <a:ext cx="4584214" cy="3054639"/>
          </a:xfrm>
          <a:prstGeom prst="rect">
            <a:avLst/>
          </a:prstGeom>
        </p:spPr>
      </p:pic>
    </p:spTree>
    <p:extLst>
      <p:ext uri="{BB962C8B-B14F-4D97-AF65-F5344CB8AC3E}">
        <p14:creationId xmlns:p14="http://schemas.microsoft.com/office/powerpoint/2010/main" val="3349009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EE5FC8-E052-F740-8EE9-43490672D52E}"/>
              </a:ext>
            </a:extLst>
          </p:cNvPr>
          <p:cNvSpPr/>
          <p:nvPr/>
        </p:nvSpPr>
        <p:spPr>
          <a:xfrm>
            <a:off x="0" y="0"/>
            <a:ext cx="12192000" cy="6858000"/>
          </a:xfrm>
          <a:prstGeom prst="rect">
            <a:avLst/>
          </a:prstGeom>
          <a:gradFill>
            <a:gsLst>
              <a:gs pos="75000">
                <a:schemeClr val="accent1">
                  <a:lumMod val="5000"/>
                  <a:lumOff val="9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F098AFE-DC6F-9744-B146-33EEEC6B90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0874" y="-7473038"/>
            <a:ext cx="3082681" cy="4624022"/>
          </a:xfrm>
          <a:prstGeom prst="rect">
            <a:avLst/>
          </a:prstGeom>
        </p:spPr>
      </p:pic>
      <p:pic>
        <p:nvPicPr>
          <p:cNvPr id="29" name="Picture 28">
            <a:extLst>
              <a:ext uri="{FF2B5EF4-FFF2-40B4-BE49-F238E27FC236}">
                <a16:creationId xmlns:a16="http://schemas.microsoft.com/office/drawing/2014/main" id="{E6F6E832-DA3F-DA4C-A30B-D422254DE9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7517" y="-14716816"/>
            <a:ext cx="2201150" cy="3058740"/>
          </a:xfrm>
          <a:prstGeom prst="rect">
            <a:avLst/>
          </a:prstGeom>
        </p:spPr>
      </p:pic>
      <p:pic>
        <p:nvPicPr>
          <p:cNvPr id="30" name="Picture 29">
            <a:extLst>
              <a:ext uri="{FF2B5EF4-FFF2-40B4-BE49-F238E27FC236}">
                <a16:creationId xmlns:a16="http://schemas.microsoft.com/office/drawing/2014/main" id="{E8D10B78-898A-914D-BC24-B3A580BAEB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7128" y="-23344155"/>
            <a:ext cx="2264040" cy="2892940"/>
          </a:xfrm>
          <a:prstGeom prst="rect">
            <a:avLst/>
          </a:prstGeom>
        </p:spPr>
      </p:pic>
      <p:pic>
        <p:nvPicPr>
          <p:cNvPr id="4" name="Picture 3">
            <a:extLst>
              <a:ext uri="{FF2B5EF4-FFF2-40B4-BE49-F238E27FC236}">
                <a16:creationId xmlns:a16="http://schemas.microsoft.com/office/drawing/2014/main" id="{F92591D9-F47A-FC45-82D1-614A0C1534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20504" y="1878848"/>
            <a:ext cx="2324797" cy="3426016"/>
          </a:xfrm>
          <a:prstGeom prst="rect">
            <a:avLst/>
          </a:prstGeom>
        </p:spPr>
      </p:pic>
      <p:pic>
        <p:nvPicPr>
          <p:cNvPr id="6" name="Picture 5">
            <a:extLst>
              <a:ext uri="{FF2B5EF4-FFF2-40B4-BE49-F238E27FC236}">
                <a16:creationId xmlns:a16="http://schemas.microsoft.com/office/drawing/2014/main" id="{5B7922DD-7C3A-2C42-86AC-62480F1BB7B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28232" y="2012252"/>
            <a:ext cx="2626950" cy="3425162"/>
          </a:xfrm>
          <a:prstGeom prst="rect">
            <a:avLst/>
          </a:prstGeom>
        </p:spPr>
      </p:pic>
      <p:pic>
        <p:nvPicPr>
          <p:cNvPr id="8" name="Picture 7">
            <a:extLst>
              <a:ext uri="{FF2B5EF4-FFF2-40B4-BE49-F238E27FC236}">
                <a16:creationId xmlns:a16="http://schemas.microsoft.com/office/drawing/2014/main" id="{B52CF430-0DEE-B94C-B0C4-C779A2F8D4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22507" y="2337678"/>
            <a:ext cx="2686930" cy="3221990"/>
          </a:xfrm>
          <a:prstGeom prst="rect">
            <a:avLst/>
          </a:prstGeom>
        </p:spPr>
      </p:pic>
      <p:pic>
        <p:nvPicPr>
          <p:cNvPr id="10" name="Picture 9">
            <a:extLst>
              <a:ext uri="{FF2B5EF4-FFF2-40B4-BE49-F238E27FC236}">
                <a16:creationId xmlns:a16="http://schemas.microsoft.com/office/drawing/2014/main" id="{1F9C3813-5071-0B4C-8257-6BDB17C5707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022" y="1276113"/>
            <a:ext cx="3263145" cy="4161301"/>
          </a:xfrm>
          <a:prstGeom prst="rect">
            <a:avLst/>
          </a:prstGeom>
        </p:spPr>
      </p:pic>
      <p:sp>
        <p:nvSpPr>
          <p:cNvPr id="22" name="TextBox 21">
            <a:extLst>
              <a:ext uri="{FF2B5EF4-FFF2-40B4-BE49-F238E27FC236}">
                <a16:creationId xmlns:a16="http://schemas.microsoft.com/office/drawing/2014/main" id="{A9025763-9877-9F41-958C-F87904933F7D}"/>
              </a:ext>
            </a:extLst>
          </p:cNvPr>
          <p:cNvSpPr txBox="1"/>
          <p:nvPr/>
        </p:nvSpPr>
        <p:spPr>
          <a:xfrm>
            <a:off x="7850127" y="3166544"/>
            <a:ext cx="3005951" cy="1200329"/>
          </a:xfrm>
          <a:prstGeom prst="rect">
            <a:avLst/>
          </a:prstGeom>
          <a:noFill/>
        </p:spPr>
        <p:txBody>
          <a:bodyPr wrap="none" rtlCol="0">
            <a:spAutoFit/>
          </a:bodyPr>
          <a:lstStyle/>
          <a:p>
            <a:r>
              <a:rPr lang="en-US" sz="3600" b="1">
                <a:solidFill>
                  <a:schemeClr val="tx1">
                    <a:lumMod val="50000"/>
                    <a:lumOff val="50000"/>
                  </a:schemeClr>
                </a:solidFill>
                <a:latin typeface="Arial" panose="020B0604020202020204" pitchFamily="34" charset="0"/>
                <a:cs typeface="Arial" panose="020B0604020202020204" pitchFamily="34" charset="0"/>
              </a:rPr>
              <a:t>CHILDREN’S</a:t>
            </a:r>
          </a:p>
          <a:p>
            <a:r>
              <a:rPr lang="en-US" sz="3600" b="1">
                <a:solidFill>
                  <a:schemeClr val="tx1">
                    <a:lumMod val="50000"/>
                    <a:lumOff val="50000"/>
                  </a:schemeClr>
                </a:solidFill>
                <a:latin typeface="Arial" panose="020B0604020202020204" pitchFamily="34" charset="0"/>
                <a:cs typeface="Arial" panose="020B0604020202020204" pitchFamily="34" charset="0"/>
              </a:rPr>
              <a:t>NUTRITION</a:t>
            </a:r>
          </a:p>
        </p:txBody>
      </p:sp>
      <p:pic>
        <p:nvPicPr>
          <p:cNvPr id="24" name="Picture 23">
            <a:extLst>
              <a:ext uri="{FF2B5EF4-FFF2-40B4-BE49-F238E27FC236}">
                <a16:creationId xmlns:a16="http://schemas.microsoft.com/office/drawing/2014/main" id="{0E7C43B2-273A-DD47-91B0-9A842BAAC4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48344" y="26360835"/>
            <a:ext cx="2039617" cy="3058621"/>
          </a:xfrm>
          <a:prstGeom prst="rect">
            <a:avLst/>
          </a:prstGeom>
        </p:spPr>
      </p:pic>
      <p:pic>
        <p:nvPicPr>
          <p:cNvPr id="25" name="Picture 24">
            <a:extLst>
              <a:ext uri="{FF2B5EF4-FFF2-40B4-BE49-F238E27FC236}">
                <a16:creationId xmlns:a16="http://schemas.microsoft.com/office/drawing/2014/main" id="{50347CE1-FF4C-0D45-845C-5BB70BBEA58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77553" y="38053555"/>
            <a:ext cx="2041173" cy="3060954"/>
          </a:xfrm>
          <a:prstGeom prst="rect">
            <a:avLst/>
          </a:prstGeom>
        </p:spPr>
      </p:pic>
      <p:pic>
        <p:nvPicPr>
          <p:cNvPr id="26" name="Picture 25">
            <a:extLst>
              <a:ext uri="{FF2B5EF4-FFF2-40B4-BE49-F238E27FC236}">
                <a16:creationId xmlns:a16="http://schemas.microsoft.com/office/drawing/2014/main" id="{469C34B2-B2C9-D249-9DDC-3005CB024A4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51" y="6991404"/>
            <a:ext cx="3322449" cy="4983674"/>
          </a:xfrm>
          <a:prstGeom prst="rect">
            <a:avLst/>
          </a:prstGeom>
        </p:spPr>
      </p:pic>
      <p:pic>
        <p:nvPicPr>
          <p:cNvPr id="27" name="Picture 26">
            <a:extLst>
              <a:ext uri="{FF2B5EF4-FFF2-40B4-BE49-F238E27FC236}">
                <a16:creationId xmlns:a16="http://schemas.microsoft.com/office/drawing/2014/main" id="{BB9AC8D2-6DFA-8444-9307-0603F48DD4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10804" y="16950954"/>
            <a:ext cx="4695365" cy="3130243"/>
          </a:xfrm>
          <a:prstGeom prst="rect">
            <a:avLst/>
          </a:prstGeom>
        </p:spPr>
      </p:pic>
      <p:pic>
        <p:nvPicPr>
          <p:cNvPr id="31" name="Picture 30">
            <a:extLst>
              <a:ext uri="{FF2B5EF4-FFF2-40B4-BE49-F238E27FC236}">
                <a16:creationId xmlns:a16="http://schemas.microsoft.com/office/drawing/2014/main" id="{9A792191-C0CC-F342-94E9-AD88C3FBE6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107389" y="52433521"/>
            <a:ext cx="2041173" cy="3060954"/>
          </a:xfrm>
          <a:prstGeom prst="rect">
            <a:avLst/>
          </a:prstGeom>
        </p:spPr>
      </p:pic>
    </p:spTree>
    <p:extLst>
      <p:ext uri="{BB962C8B-B14F-4D97-AF65-F5344CB8AC3E}">
        <p14:creationId xmlns:p14="http://schemas.microsoft.com/office/powerpoint/2010/main" val="2865293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EE5FC8-E052-F740-8EE9-43490672D52E}"/>
              </a:ext>
            </a:extLst>
          </p:cNvPr>
          <p:cNvSpPr/>
          <p:nvPr/>
        </p:nvSpPr>
        <p:spPr>
          <a:xfrm>
            <a:off x="0" y="0"/>
            <a:ext cx="12192000" cy="6858000"/>
          </a:xfrm>
          <a:prstGeom prst="rect">
            <a:avLst/>
          </a:prstGeom>
          <a:gradFill>
            <a:gsLst>
              <a:gs pos="75000">
                <a:schemeClr val="accent1">
                  <a:lumMod val="5000"/>
                  <a:lumOff val="9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2591D9-F47A-FC45-82D1-614A0C1534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0504" y="-34519632"/>
            <a:ext cx="2324797" cy="3426016"/>
          </a:xfrm>
          <a:prstGeom prst="rect">
            <a:avLst/>
          </a:prstGeom>
        </p:spPr>
      </p:pic>
      <p:pic>
        <p:nvPicPr>
          <p:cNvPr id="6" name="Picture 5">
            <a:extLst>
              <a:ext uri="{FF2B5EF4-FFF2-40B4-BE49-F238E27FC236}">
                <a16:creationId xmlns:a16="http://schemas.microsoft.com/office/drawing/2014/main" id="{5B7922DD-7C3A-2C42-86AC-62480F1BB7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8232" y="-16624893"/>
            <a:ext cx="2626950" cy="3425162"/>
          </a:xfrm>
          <a:prstGeom prst="rect">
            <a:avLst/>
          </a:prstGeom>
        </p:spPr>
      </p:pic>
      <p:pic>
        <p:nvPicPr>
          <p:cNvPr id="8" name="Picture 7">
            <a:extLst>
              <a:ext uri="{FF2B5EF4-FFF2-40B4-BE49-F238E27FC236}">
                <a16:creationId xmlns:a16="http://schemas.microsoft.com/office/drawing/2014/main" id="{B52CF430-0DEE-B94C-B0C4-C779A2F8D4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2507" y="-26196290"/>
            <a:ext cx="2686930" cy="3221990"/>
          </a:xfrm>
          <a:prstGeom prst="rect">
            <a:avLst/>
          </a:prstGeom>
        </p:spPr>
      </p:pic>
      <p:pic>
        <p:nvPicPr>
          <p:cNvPr id="10" name="Picture 9">
            <a:extLst>
              <a:ext uri="{FF2B5EF4-FFF2-40B4-BE49-F238E27FC236}">
                <a16:creationId xmlns:a16="http://schemas.microsoft.com/office/drawing/2014/main" id="{1F9C3813-5071-0B4C-8257-6BDB17C5707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021" y="-5647201"/>
            <a:ext cx="3263145" cy="4161301"/>
          </a:xfrm>
          <a:prstGeom prst="rect">
            <a:avLst/>
          </a:prstGeom>
        </p:spPr>
      </p:pic>
      <p:sp>
        <p:nvSpPr>
          <p:cNvPr id="12" name="TextBox 11">
            <a:extLst>
              <a:ext uri="{FF2B5EF4-FFF2-40B4-BE49-F238E27FC236}">
                <a16:creationId xmlns:a16="http://schemas.microsoft.com/office/drawing/2014/main" id="{AC09BED1-2C43-7E41-97F1-579A2EFCCE00}"/>
              </a:ext>
            </a:extLst>
          </p:cNvPr>
          <p:cNvSpPr txBox="1"/>
          <p:nvPr/>
        </p:nvSpPr>
        <p:spPr>
          <a:xfrm>
            <a:off x="7850127" y="3166544"/>
            <a:ext cx="2698175" cy="1200329"/>
          </a:xfrm>
          <a:prstGeom prst="rect">
            <a:avLst/>
          </a:prstGeom>
          <a:noFill/>
        </p:spPr>
        <p:txBody>
          <a:bodyPr wrap="none" rtlCol="0">
            <a:spAutoFit/>
          </a:bodyPr>
          <a:lstStyle/>
          <a:p>
            <a:r>
              <a:rPr lang="en-US" sz="3600" b="1">
                <a:solidFill>
                  <a:schemeClr val="tx1">
                    <a:lumMod val="50000"/>
                    <a:lumOff val="50000"/>
                  </a:schemeClr>
                </a:solidFill>
                <a:latin typeface="Arial" panose="020B0604020202020204" pitchFamily="34" charset="0"/>
                <a:cs typeface="Arial" panose="020B0604020202020204" pitchFamily="34" charset="0"/>
              </a:rPr>
              <a:t>SPORT</a:t>
            </a:r>
          </a:p>
          <a:p>
            <a:r>
              <a:rPr lang="en-US" sz="3600" b="1">
                <a:solidFill>
                  <a:schemeClr val="tx1">
                    <a:lumMod val="50000"/>
                    <a:lumOff val="50000"/>
                  </a:schemeClr>
                </a:solidFill>
                <a:latin typeface="Arial" panose="020B0604020202020204" pitchFamily="34" charset="0"/>
                <a:cs typeface="Arial" panose="020B0604020202020204" pitchFamily="34" charset="0"/>
              </a:rPr>
              <a:t>NUTRITION</a:t>
            </a:r>
          </a:p>
        </p:txBody>
      </p:sp>
      <p:pic>
        <p:nvPicPr>
          <p:cNvPr id="3" name="Picture 2">
            <a:extLst>
              <a:ext uri="{FF2B5EF4-FFF2-40B4-BE49-F238E27FC236}">
                <a16:creationId xmlns:a16="http://schemas.microsoft.com/office/drawing/2014/main" id="{FD502F8C-B4BE-1547-A40E-0F07E531E2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48344" y="2108688"/>
            <a:ext cx="2039617" cy="3058621"/>
          </a:xfrm>
          <a:prstGeom prst="rect">
            <a:avLst/>
          </a:prstGeom>
        </p:spPr>
      </p:pic>
      <p:pic>
        <p:nvPicPr>
          <p:cNvPr id="13" name="Picture 12">
            <a:extLst>
              <a:ext uri="{FF2B5EF4-FFF2-40B4-BE49-F238E27FC236}">
                <a16:creationId xmlns:a16="http://schemas.microsoft.com/office/drawing/2014/main" id="{EB122337-CF5E-4644-BEE5-C8C87D790C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77553" y="2106355"/>
            <a:ext cx="2041173" cy="3060954"/>
          </a:xfrm>
          <a:prstGeom prst="rect">
            <a:avLst/>
          </a:prstGeom>
        </p:spPr>
      </p:pic>
      <p:pic>
        <p:nvPicPr>
          <p:cNvPr id="18" name="Picture 17">
            <a:extLst>
              <a:ext uri="{FF2B5EF4-FFF2-40B4-BE49-F238E27FC236}">
                <a16:creationId xmlns:a16="http://schemas.microsoft.com/office/drawing/2014/main" id="{664C688F-AB91-5C42-BDAE-29728EF7496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51" y="937163"/>
            <a:ext cx="3322449" cy="4983674"/>
          </a:xfrm>
          <a:prstGeom prst="rect">
            <a:avLst/>
          </a:prstGeom>
        </p:spPr>
      </p:pic>
      <p:pic>
        <p:nvPicPr>
          <p:cNvPr id="15" name="Picture 14">
            <a:extLst>
              <a:ext uri="{FF2B5EF4-FFF2-40B4-BE49-F238E27FC236}">
                <a16:creationId xmlns:a16="http://schemas.microsoft.com/office/drawing/2014/main" id="{52F753A1-F034-5E49-B524-F03977F4FAF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10804" y="2790594"/>
            <a:ext cx="4695365" cy="3130243"/>
          </a:xfrm>
          <a:prstGeom prst="rect">
            <a:avLst/>
          </a:prstGeom>
        </p:spPr>
      </p:pic>
      <p:pic>
        <p:nvPicPr>
          <p:cNvPr id="7" name="Picture 6">
            <a:extLst>
              <a:ext uri="{FF2B5EF4-FFF2-40B4-BE49-F238E27FC236}">
                <a16:creationId xmlns:a16="http://schemas.microsoft.com/office/drawing/2014/main" id="{BE10E666-FDE8-E44B-92B6-48A28C46214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07389" y="2472115"/>
            <a:ext cx="2041173" cy="3060954"/>
          </a:xfrm>
          <a:prstGeom prst="rect">
            <a:avLst/>
          </a:prstGeom>
        </p:spPr>
      </p:pic>
      <p:pic>
        <p:nvPicPr>
          <p:cNvPr id="26" name="Picture 25">
            <a:extLst>
              <a:ext uri="{FF2B5EF4-FFF2-40B4-BE49-F238E27FC236}">
                <a16:creationId xmlns:a16="http://schemas.microsoft.com/office/drawing/2014/main" id="{CF6362B7-2E40-CB4A-8D83-A36076A9E53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021505" y="33886859"/>
            <a:ext cx="1828800" cy="1828800"/>
          </a:xfrm>
          <a:prstGeom prst="ellipse">
            <a:avLst/>
          </a:prstGeom>
        </p:spPr>
      </p:pic>
      <p:pic>
        <p:nvPicPr>
          <p:cNvPr id="27" name="Picture 26">
            <a:extLst>
              <a:ext uri="{FF2B5EF4-FFF2-40B4-BE49-F238E27FC236}">
                <a16:creationId xmlns:a16="http://schemas.microsoft.com/office/drawing/2014/main" id="{DE99B64C-EDC4-7C4B-9E5E-3B059ABA5D6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467600" y="31554271"/>
            <a:ext cx="1828800" cy="1828800"/>
          </a:xfrm>
          <a:prstGeom prst="ellipse">
            <a:avLst/>
          </a:prstGeom>
        </p:spPr>
      </p:pic>
      <p:pic>
        <p:nvPicPr>
          <p:cNvPr id="31" name="Picture 30">
            <a:extLst>
              <a:ext uri="{FF2B5EF4-FFF2-40B4-BE49-F238E27FC236}">
                <a16:creationId xmlns:a16="http://schemas.microsoft.com/office/drawing/2014/main" id="{66D7C271-A661-F345-8288-9E59CDA2B58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771525" y="29039457"/>
            <a:ext cx="1828800" cy="1828800"/>
          </a:xfrm>
          <a:prstGeom prst="ellipse">
            <a:avLst/>
          </a:prstGeom>
        </p:spPr>
      </p:pic>
      <p:pic>
        <p:nvPicPr>
          <p:cNvPr id="32" name="Picture 31">
            <a:extLst>
              <a:ext uri="{FF2B5EF4-FFF2-40B4-BE49-F238E27FC236}">
                <a16:creationId xmlns:a16="http://schemas.microsoft.com/office/drawing/2014/main" id="{30207127-2633-0041-A024-68B00A4761F5}"/>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328704" y="30996648"/>
            <a:ext cx="1828800" cy="1828800"/>
          </a:xfrm>
          <a:prstGeom prst="ellipse">
            <a:avLst/>
          </a:prstGeom>
        </p:spPr>
      </p:pic>
      <p:pic>
        <p:nvPicPr>
          <p:cNvPr id="33" name="Picture 32">
            <a:extLst>
              <a:ext uri="{FF2B5EF4-FFF2-40B4-BE49-F238E27FC236}">
                <a16:creationId xmlns:a16="http://schemas.microsoft.com/office/drawing/2014/main" id="{1027957D-22B3-3B40-BE85-AA579D290AB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234162" y="27349506"/>
            <a:ext cx="1828800" cy="1828800"/>
          </a:xfrm>
          <a:prstGeom prst="ellipse">
            <a:avLst/>
          </a:prstGeom>
        </p:spPr>
      </p:pic>
      <p:pic>
        <p:nvPicPr>
          <p:cNvPr id="34" name="Picture 33">
            <a:extLst>
              <a:ext uri="{FF2B5EF4-FFF2-40B4-BE49-F238E27FC236}">
                <a16:creationId xmlns:a16="http://schemas.microsoft.com/office/drawing/2014/main" id="{815283B5-EBE5-2343-9B61-CA5A8322A73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688421" y="23905481"/>
            <a:ext cx="1828800" cy="1828800"/>
          </a:xfrm>
          <a:prstGeom prst="ellipse">
            <a:avLst/>
          </a:prstGeom>
        </p:spPr>
      </p:pic>
      <p:pic>
        <p:nvPicPr>
          <p:cNvPr id="35" name="Picture 34">
            <a:extLst>
              <a:ext uri="{FF2B5EF4-FFF2-40B4-BE49-F238E27FC236}">
                <a16:creationId xmlns:a16="http://schemas.microsoft.com/office/drawing/2014/main" id="{6E4A14A6-F83E-014B-A4D5-32D11C9EBFB0}"/>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942725" y="16189353"/>
            <a:ext cx="1828800" cy="1828800"/>
          </a:xfrm>
          <a:prstGeom prst="ellipse">
            <a:avLst/>
          </a:prstGeom>
        </p:spPr>
      </p:pic>
      <p:pic>
        <p:nvPicPr>
          <p:cNvPr id="36" name="Picture 35">
            <a:extLst>
              <a:ext uri="{FF2B5EF4-FFF2-40B4-BE49-F238E27FC236}">
                <a16:creationId xmlns:a16="http://schemas.microsoft.com/office/drawing/2014/main" id="{50B0E70D-155C-EB43-9D2E-25783033FBFD}"/>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763678" y="12248963"/>
            <a:ext cx="1828800" cy="1828800"/>
          </a:xfrm>
          <a:prstGeom prst="ellipse">
            <a:avLst/>
          </a:prstGeom>
        </p:spPr>
      </p:pic>
      <p:pic>
        <p:nvPicPr>
          <p:cNvPr id="37" name="Picture 36">
            <a:extLst>
              <a:ext uri="{FF2B5EF4-FFF2-40B4-BE49-F238E27FC236}">
                <a16:creationId xmlns:a16="http://schemas.microsoft.com/office/drawing/2014/main" id="{D1198199-3BA0-9545-AE20-75914EBA6729}"/>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t="-1807"/>
          <a:stretch/>
        </p:blipFill>
        <p:spPr>
          <a:xfrm>
            <a:off x="5935905" y="7884458"/>
            <a:ext cx="1828800" cy="1828800"/>
          </a:xfrm>
          <a:prstGeom prst="ellipse">
            <a:avLst/>
          </a:prstGeom>
        </p:spPr>
      </p:pic>
      <p:pic>
        <p:nvPicPr>
          <p:cNvPr id="38" name="Picture 37">
            <a:extLst>
              <a:ext uri="{FF2B5EF4-FFF2-40B4-BE49-F238E27FC236}">
                <a16:creationId xmlns:a16="http://schemas.microsoft.com/office/drawing/2014/main" id="{B3691584-1A7F-0242-BB2C-73BD18014205}"/>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b="-155"/>
          <a:stretch/>
        </p:blipFill>
        <p:spPr>
          <a:xfrm>
            <a:off x="6113925" y="19897753"/>
            <a:ext cx="1828800" cy="1828800"/>
          </a:xfrm>
          <a:prstGeom prst="ellipse">
            <a:avLst/>
          </a:prstGeom>
        </p:spPr>
      </p:pic>
      <p:pic>
        <p:nvPicPr>
          <p:cNvPr id="39" name="Picture 38">
            <a:extLst>
              <a:ext uri="{FF2B5EF4-FFF2-40B4-BE49-F238E27FC236}">
                <a16:creationId xmlns:a16="http://schemas.microsoft.com/office/drawing/2014/main" id="{586E981C-ACCD-C948-8164-CA3E75B8010D}"/>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3842199" y="9330021"/>
            <a:ext cx="1828800" cy="1828800"/>
          </a:xfrm>
          <a:prstGeom prst="ellipse">
            <a:avLst/>
          </a:prstGeom>
        </p:spPr>
      </p:pic>
      <p:pic>
        <p:nvPicPr>
          <p:cNvPr id="40" name="Picture 39">
            <a:extLst>
              <a:ext uri="{FF2B5EF4-FFF2-40B4-BE49-F238E27FC236}">
                <a16:creationId xmlns:a16="http://schemas.microsoft.com/office/drawing/2014/main" id="{8D12C709-42DA-B941-BD9D-B0CBDE3052EF}"/>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1822076" y="12248963"/>
            <a:ext cx="1828800" cy="1828800"/>
          </a:xfrm>
          <a:prstGeom prst="ellipse">
            <a:avLst/>
          </a:prstGeom>
        </p:spPr>
      </p:pic>
      <p:pic>
        <p:nvPicPr>
          <p:cNvPr id="41" name="Picture 40">
            <a:extLst>
              <a:ext uri="{FF2B5EF4-FFF2-40B4-BE49-F238E27FC236}">
                <a16:creationId xmlns:a16="http://schemas.microsoft.com/office/drawing/2014/main" id="{E77D68A2-089C-6B46-9348-5F1A5CECE27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173905" y="48255438"/>
            <a:ext cx="1828800" cy="1828800"/>
          </a:xfrm>
          <a:prstGeom prst="ellipse">
            <a:avLst/>
          </a:prstGeom>
        </p:spPr>
      </p:pic>
      <p:pic>
        <p:nvPicPr>
          <p:cNvPr id="42" name="Picture 41">
            <a:extLst>
              <a:ext uri="{FF2B5EF4-FFF2-40B4-BE49-F238E27FC236}">
                <a16:creationId xmlns:a16="http://schemas.microsoft.com/office/drawing/2014/main" id="{DB3C21F4-661D-3F4D-AADB-DFACB3DD446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033001" y="40896473"/>
            <a:ext cx="1828800" cy="1828800"/>
          </a:xfrm>
          <a:prstGeom prst="ellipse">
            <a:avLst/>
          </a:prstGeom>
        </p:spPr>
      </p:pic>
      <p:pic>
        <p:nvPicPr>
          <p:cNvPr id="43" name="Picture 42">
            <a:extLst>
              <a:ext uri="{FF2B5EF4-FFF2-40B4-BE49-F238E27FC236}">
                <a16:creationId xmlns:a16="http://schemas.microsoft.com/office/drawing/2014/main" id="{09D67735-3E79-944D-BE10-B36A6D3CCE0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34458" y="49791684"/>
            <a:ext cx="1828800" cy="1828800"/>
          </a:xfrm>
          <a:prstGeom prst="ellipse">
            <a:avLst/>
          </a:prstGeom>
        </p:spPr>
      </p:pic>
      <p:pic>
        <p:nvPicPr>
          <p:cNvPr id="44" name="Picture 43">
            <a:extLst>
              <a:ext uri="{FF2B5EF4-FFF2-40B4-BE49-F238E27FC236}">
                <a16:creationId xmlns:a16="http://schemas.microsoft.com/office/drawing/2014/main" id="{2485D543-12FF-DD4A-B832-E19FC4A9914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481104" y="37648128"/>
            <a:ext cx="1828800" cy="1828800"/>
          </a:xfrm>
          <a:prstGeom prst="ellipse">
            <a:avLst/>
          </a:prstGeom>
        </p:spPr>
      </p:pic>
      <p:pic>
        <p:nvPicPr>
          <p:cNvPr id="45" name="Picture 44">
            <a:extLst>
              <a:ext uri="{FF2B5EF4-FFF2-40B4-BE49-F238E27FC236}">
                <a16:creationId xmlns:a16="http://schemas.microsoft.com/office/drawing/2014/main" id="{E1747549-FADC-9E4B-B95A-FD74200A5F5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386562" y="36354025"/>
            <a:ext cx="1828800" cy="1828800"/>
          </a:xfrm>
          <a:prstGeom prst="ellipse">
            <a:avLst/>
          </a:prstGeom>
        </p:spPr>
      </p:pic>
      <p:pic>
        <p:nvPicPr>
          <p:cNvPr id="46" name="Picture 45">
            <a:extLst>
              <a:ext uri="{FF2B5EF4-FFF2-40B4-BE49-F238E27FC236}">
                <a16:creationId xmlns:a16="http://schemas.microsoft.com/office/drawing/2014/main" id="{1E934143-95A3-AF4E-9D0F-B1E3467BF5C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261164" y="52484880"/>
            <a:ext cx="1828800" cy="1828800"/>
          </a:xfrm>
          <a:prstGeom prst="ellipse">
            <a:avLst/>
          </a:prstGeom>
        </p:spPr>
      </p:pic>
      <p:pic>
        <p:nvPicPr>
          <p:cNvPr id="47" name="Picture 46">
            <a:extLst>
              <a:ext uri="{FF2B5EF4-FFF2-40B4-BE49-F238E27FC236}">
                <a16:creationId xmlns:a16="http://schemas.microsoft.com/office/drawing/2014/main" id="{D54FA500-6CF3-A64F-B05C-577346B16D14}"/>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8095125" y="48614542"/>
            <a:ext cx="1828800" cy="1828800"/>
          </a:xfrm>
          <a:prstGeom prst="ellipse">
            <a:avLst/>
          </a:prstGeom>
        </p:spPr>
      </p:pic>
      <p:pic>
        <p:nvPicPr>
          <p:cNvPr id="48" name="Picture 47">
            <a:extLst>
              <a:ext uri="{FF2B5EF4-FFF2-40B4-BE49-F238E27FC236}">
                <a16:creationId xmlns:a16="http://schemas.microsoft.com/office/drawing/2014/main" id="{C7228222-199D-3F40-9CD2-481937A339AA}"/>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916078" y="61309199"/>
            <a:ext cx="1828800" cy="1828800"/>
          </a:xfrm>
          <a:prstGeom prst="ellipse">
            <a:avLst/>
          </a:prstGeom>
        </p:spPr>
      </p:pic>
      <p:pic>
        <p:nvPicPr>
          <p:cNvPr id="49" name="Picture 48">
            <a:extLst>
              <a:ext uri="{FF2B5EF4-FFF2-40B4-BE49-F238E27FC236}">
                <a16:creationId xmlns:a16="http://schemas.microsoft.com/office/drawing/2014/main" id="{E39E0176-F6B3-FC40-B9E7-BA0CBA200F74}"/>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t="-1807"/>
          <a:stretch/>
        </p:blipFill>
        <p:spPr>
          <a:xfrm>
            <a:off x="6777296" y="41943879"/>
            <a:ext cx="1828800" cy="1828800"/>
          </a:xfrm>
          <a:prstGeom prst="ellipse">
            <a:avLst/>
          </a:prstGeom>
        </p:spPr>
      </p:pic>
      <p:pic>
        <p:nvPicPr>
          <p:cNvPr id="50" name="Picture 49">
            <a:extLst>
              <a:ext uri="{FF2B5EF4-FFF2-40B4-BE49-F238E27FC236}">
                <a16:creationId xmlns:a16="http://schemas.microsoft.com/office/drawing/2014/main" id="{284C1824-DB26-7248-8641-93059EBC3A75}"/>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b="-155"/>
          <a:stretch/>
        </p:blipFill>
        <p:spPr>
          <a:xfrm>
            <a:off x="9678078" y="46147376"/>
            <a:ext cx="1828800" cy="1828800"/>
          </a:xfrm>
          <a:prstGeom prst="ellipse">
            <a:avLst/>
          </a:prstGeom>
        </p:spPr>
      </p:pic>
      <p:pic>
        <p:nvPicPr>
          <p:cNvPr id="51" name="Picture 50">
            <a:extLst>
              <a:ext uri="{FF2B5EF4-FFF2-40B4-BE49-F238E27FC236}">
                <a16:creationId xmlns:a16="http://schemas.microsoft.com/office/drawing/2014/main" id="{BA9E05E0-27BE-2A44-B5F5-AE8B99D6AE4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8997049" y="40372415"/>
            <a:ext cx="1828800" cy="1828800"/>
          </a:xfrm>
          <a:prstGeom prst="ellipse">
            <a:avLst/>
          </a:prstGeom>
        </p:spPr>
      </p:pic>
      <p:pic>
        <p:nvPicPr>
          <p:cNvPr id="52" name="Picture 51">
            <a:extLst>
              <a:ext uri="{FF2B5EF4-FFF2-40B4-BE49-F238E27FC236}">
                <a16:creationId xmlns:a16="http://schemas.microsoft.com/office/drawing/2014/main" id="{4C3C3249-A31C-0F4D-96BE-3A21257E03AC}"/>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947401" y="44185259"/>
            <a:ext cx="1828800" cy="1828800"/>
          </a:xfrm>
          <a:prstGeom prst="ellipse">
            <a:avLst/>
          </a:prstGeom>
        </p:spPr>
      </p:pic>
    </p:spTree>
    <p:extLst>
      <p:ext uri="{BB962C8B-B14F-4D97-AF65-F5344CB8AC3E}">
        <p14:creationId xmlns:p14="http://schemas.microsoft.com/office/powerpoint/2010/main" val="276571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0EBA09-ACF3-434E-A32D-37570C140F76}"/>
              </a:ext>
            </a:extLst>
          </p:cNvPr>
          <p:cNvPicPr>
            <a:picLocks noChangeAspect="1"/>
          </p:cNvPicPr>
          <p:nvPr/>
        </p:nvPicPr>
        <p:blipFill>
          <a:blip r:embed="rId3"/>
          <a:stretch>
            <a:fillRect/>
          </a:stretch>
        </p:blipFill>
        <p:spPr>
          <a:xfrm>
            <a:off x="2733010" y="2476982"/>
            <a:ext cx="6030668" cy="1587018"/>
          </a:xfrm>
          <a:prstGeom prst="rect">
            <a:avLst/>
          </a:prstGeom>
        </p:spPr>
      </p:pic>
      <p:pic>
        <p:nvPicPr>
          <p:cNvPr id="9" name="Picture 8">
            <a:extLst>
              <a:ext uri="{FF2B5EF4-FFF2-40B4-BE49-F238E27FC236}">
                <a16:creationId xmlns:a16="http://schemas.microsoft.com/office/drawing/2014/main" id="{E89B1199-613C-5B49-A662-D68642B5B8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1505" y="-3099913"/>
            <a:ext cx="1828800" cy="1828800"/>
          </a:xfrm>
          <a:prstGeom prst="ellipse">
            <a:avLst/>
          </a:prstGeom>
        </p:spPr>
      </p:pic>
      <p:pic>
        <p:nvPicPr>
          <p:cNvPr id="16" name="Picture 15">
            <a:extLst>
              <a:ext uri="{FF2B5EF4-FFF2-40B4-BE49-F238E27FC236}">
                <a16:creationId xmlns:a16="http://schemas.microsoft.com/office/drawing/2014/main" id="{91864CA9-B483-0A4C-8FB6-F7B18E44CA4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67600" y="-7340069"/>
            <a:ext cx="1828800" cy="1828800"/>
          </a:xfrm>
          <a:prstGeom prst="ellipse">
            <a:avLst/>
          </a:prstGeom>
        </p:spPr>
      </p:pic>
      <p:pic>
        <p:nvPicPr>
          <p:cNvPr id="20" name="Picture 19">
            <a:extLst>
              <a:ext uri="{FF2B5EF4-FFF2-40B4-BE49-F238E27FC236}">
                <a16:creationId xmlns:a16="http://schemas.microsoft.com/office/drawing/2014/main" id="{DC1A8AD6-5539-9141-A8F5-C7E9D4124C4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71525" y="-6092451"/>
            <a:ext cx="1828800" cy="1828800"/>
          </a:xfrm>
          <a:prstGeom prst="ellipse">
            <a:avLst/>
          </a:prstGeom>
        </p:spPr>
      </p:pic>
      <p:pic>
        <p:nvPicPr>
          <p:cNvPr id="22" name="Picture 21">
            <a:extLst>
              <a:ext uri="{FF2B5EF4-FFF2-40B4-BE49-F238E27FC236}">
                <a16:creationId xmlns:a16="http://schemas.microsoft.com/office/drawing/2014/main" id="{9C825396-7AE9-2A4D-B2C2-0B08C06BC46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28704" y="-8572799"/>
            <a:ext cx="1828800" cy="1828800"/>
          </a:xfrm>
          <a:prstGeom prst="ellipse">
            <a:avLst/>
          </a:prstGeom>
        </p:spPr>
      </p:pic>
      <p:pic>
        <p:nvPicPr>
          <p:cNvPr id="24" name="Picture 23">
            <a:extLst>
              <a:ext uri="{FF2B5EF4-FFF2-40B4-BE49-F238E27FC236}">
                <a16:creationId xmlns:a16="http://schemas.microsoft.com/office/drawing/2014/main" id="{2DE1C0A9-0332-B442-9190-8ACA651F44B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34162" y="-7921722"/>
            <a:ext cx="1828800" cy="1828800"/>
          </a:xfrm>
          <a:prstGeom prst="ellipse">
            <a:avLst/>
          </a:prstGeom>
        </p:spPr>
      </p:pic>
      <p:pic>
        <p:nvPicPr>
          <p:cNvPr id="26" name="Picture 25">
            <a:extLst>
              <a:ext uri="{FF2B5EF4-FFF2-40B4-BE49-F238E27FC236}">
                <a16:creationId xmlns:a16="http://schemas.microsoft.com/office/drawing/2014/main" id="{E8126DF0-850F-F24A-BD88-B138D070DED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88421" y="-10046914"/>
            <a:ext cx="1828800" cy="1828800"/>
          </a:xfrm>
          <a:prstGeom prst="ellipse">
            <a:avLst/>
          </a:prstGeom>
        </p:spPr>
      </p:pic>
      <p:pic>
        <p:nvPicPr>
          <p:cNvPr id="28" name="Picture 27">
            <a:extLst>
              <a:ext uri="{FF2B5EF4-FFF2-40B4-BE49-F238E27FC236}">
                <a16:creationId xmlns:a16="http://schemas.microsoft.com/office/drawing/2014/main" id="{6D5C8DF3-8EF9-A64D-AF5D-281600A1807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942725" y="-4929616"/>
            <a:ext cx="1828800" cy="1828800"/>
          </a:xfrm>
          <a:prstGeom prst="ellipse">
            <a:avLst/>
          </a:prstGeom>
        </p:spPr>
      </p:pic>
      <p:pic>
        <p:nvPicPr>
          <p:cNvPr id="30" name="Picture 29">
            <a:extLst>
              <a:ext uri="{FF2B5EF4-FFF2-40B4-BE49-F238E27FC236}">
                <a16:creationId xmlns:a16="http://schemas.microsoft.com/office/drawing/2014/main" id="{3B709213-62D8-B14C-94D6-4E4EF0F6DF9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763678" y="-2936708"/>
            <a:ext cx="1828800" cy="1828800"/>
          </a:xfrm>
          <a:prstGeom prst="ellipse">
            <a:avLst/>
          </a:prstGeom>
        </p:spPr>
      </p:pic>
      <p:pic>
        <p:nvPicPr>
          <p:cNvPr id="32" name="Picture 31">
            <a:extLst>
              <a:ext uri="{FF2B5EF4-FFF2-40B4-BE49-F238E27FC236}">
                <a16:creationId xmlns:a16="http://schemas.microsoft.com/office/drawing/2014/main" id="{34240FAA-8DF7-B443-8DA3-80B07CFA272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1807"/>
          <a:stretch/>
        </p:blipFill>
        <p:spPr>
          <a:xfrm>
            <a:off x="5935905" y="-12002564"/>
            <a:ext cx="1828800" cy="1828800"/>
          </a:xfrm>
          <a:prstGeom prst="ellipse">
            <a:avLst/>
          </a:prstGeom>
        </p:spPr>
      </p:pic>
      <p:pic>
        <p:nvPicPr>
          <p:cNvPr id="34" name="Picture 33">
            <a:extLst>
              <a:ext uri="{FF2B5EF4-FFF2-40B4-BE49-F238E27FC236}">
                <a16:creationId xmlns:a16="http://schemas.microsoft.com/office/drawing/2014/main" id="{9D4E57D1-8D95-EA4E-A99B-FD697C62242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55"/>
          <a:stretch/>
        </p:blipFill>
        <p:spPr>
          <a:xfrm>
            <a:off x="6113925" y="-5547624"/>
            <a:ext cx="1828800" cy="1828800"/>
          </a:xfrm>
          <a:prstGeom prst="ellipse">
            <a:avLst/>
          </a:prstGeom>
        </p:spPr>
      </p:pic>
      <p:pic>
        <p:nvPicPr>
          <p:cNvPr id="36" name="Picture 35">
            <a:extLst>
              <a:ext uri="{FF2B5EF4-FFF2-40B4-BE49-F238E27FC236}">
                <a16:creationId xmlns:a16="http://schemas.microsoft.com/office/drawing/2014/main" id="{810822B8-E49D-CC4D-98AF-A84969B94CC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842199" y="-3955100"/>
            <a:ext cx="1828800" cy="1828800"/>
          </a:xfrm>
          <a:prstGeom prst="ellipse">
            <a:avLst/>
          </a:prstGeom>
        </p:spPr>
      </p:pic>
      <p:pic>
        <p:nvPicPr>
          <p:cNvPr id="38" name="Picture 37">
            <a:extLst>
              <a:ext uri="{FF2B5EF4-FFF2-40B4-BE49-F238E27FC236}">
                <a16:creationId xmlns:a16="http://schemas.microsoft.com/office/drawing/2014/main" id="{47D8B4AB-573F-7E41-A429-42F7EF11088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822076" y="-5085903"/>
            <a:ext cx="1828800" cy="1828800"/>
          </a:xfrm>
          <a:prstGeom prst="ellipse">
            <a:avLst/>
          </a:prstGeom>
        </p:spPr>
      </p:pic>
      <p:pic>
        <p:nvPicPr>
          <p:cNvPr id="40" name="Picture 39">
            <a:extLst>
              <a:ext uri="{FF2B5EF4-FFF2-40B4-BE49-F238E27FC236}">
                <a16:creationId xmlns:a16="http://schemas.microsoft.com/office/drawing/2014/main" id="{BBB2AC33-54E0-E543-91FB-92C30066C0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3905" y="-8876315"/>
            <a:ext cx="1828800" cy="1828800"/>
          </a:xfrm>
          <a:prstGeom prst="ellipse">
            <a:avLst/>
          </a:prstGeom>
        </p:spPr>
      </p:pic>
      <p:pic>
        <p:nvPicPr>
          <p:cNvPr id="41" name="Picture 40">
            <a:extLst>
              <a:ext uri="{FF2B5EF4-FFF2-40B4-BE49-F238E27FC236}">
                <a16:creationId xmlns:a16="http://schemas.microsoft.com/office/drawing/2014/main" id="{A25902CC-CF0F-CB46-BF42-D72794CA2A4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33001" y="-16235280"/>
            <a:ext cx="1828800" cy="1828800"/>
          </a:xfrm>
          <a:prstGeom prst="ellipse">
            <a:avLst/>
          </a:prstGeom>
        </p:spPr>
      </p:pic>
      <p:pic>
        <p:nvPicPr>
          <p:cNvPr id="42" name="Picture 41">
            <a:extLst>
              <a:ext uri="{FF2B5EF4-FFF2-40B4-BE49-F238E27FC236}">
                <a16:creationId xmlns:a16="http://schemas.microsoft.com/office/drawing/2014/main" id="{3EE01C7E-44EA-9648-877A-873D54B6BF3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4458" y="-7340069"/>
            <a:ext cx="1828800" cy="1828800"/>
          </a:xfrm>
          <a:prstGeom prst="ellipse">
            <a:avLst/>
          </a:prstGeom>
        </p:spPr>
      </p:pic>
      <p:pic>
        <p:nvPicPr>
          <p:cNvPr id="43" name="Picture 42">
            <a:extLst>
              <a:ext uri="{FF2B5EF4-FFF2-40B4-BE49-F238E27FC236}">
                <a16:creationId xmlns:a16="http://schemas.microsoft.com/office/drawing/2014/main" id="{FA5999AF-E614-2F4C-867A-5CA8C3B84B7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81104" y="-19483625"/>
            <a:ext cx="1828800" cy="1828800"/>
          </a:xfrm>
          <a:prstGeom prst="ellipse">
            <a:avLst/>
          </a:prstGeom>
        </p:spPr>
      </p:pic>
      <p:pic>
        <p:nvPicPr>
          <p:cNvPr id="44" name="Picture 43">
            <a:extLst>
              <a:ext uri="{FF2B5EF4-FFF2-40B4-BE49-F238E27FC236}">
                <a16:creationId xmlns:a16="http://schemas.microsoft.com/office/drawing/2014/main" id="{305480C1-EFC2-9C41-81D6-C3721A2757F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86562" y="-18832548"/>
            <a:ext cx="1828800" cy="1828800"/>
          </a:xfrm>
          <a:prstGeom prst="ellipse">
            <a:avLst/>
          </a:prstGeom>
        </p:spPr>
      </p:pic>
      <p:pic>
        <p:nvPicPr>
          <p:cNvPr id="45" name="Picture 44">
            <a:extLst>
              <a:ext uri="{FF2B5EF4-FFF2-40B4-BE49-F238E27FC236}">
                <a16:creationId xmlns:a16="http://schemas.microsoft.com/office/drawing/2014/main" id="{01557BFB-3347-2B4F-8A8A-8B50F1BEC39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261164" y="-6765540"/>
            <a:ext cx="1828800" cy="1828800"/>
          </a:xfrm>
          <a:prstGeom prst="ellipse">
            <a:avLst/>
          </a:prstGeom>
        </p:spPr>
      </p:pic>
      <p:pic>
        <p:nvPicPr>
          <p:cNvPr id="46" name="Picture 45">
            <a:extLst>
              <a:ext uri="{FF2B5EF4-FFF2-40B4-BE49-F238E27FC236}">
                <a16:creationId xmlns:a16="http://schemas.microsoft.com/office/drawing/2014/main" id="{0DC2AAE7-D8AB-0D4D-92F4-B37983B7550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095125" y="-10606496"/>
            <a:ext cx="1828800" cy="1828800"/>
          </a:xfrm>
          <a:prstGeom prst="ellipse">
            <a:avLst/>
          </a:prstGeom>
        </p:spPr>
      </p:pic>
      <p:pic>
        <p:nvPicPr>
          <p:cNvPr id="47" name="Picture 46">
            <a:extLst>
              <a:ext uri="{FF2B5EF4-FFF2-40B4-BE49-F238E27FC236}">
                <a16:creationId xmlns:a16="http://schemas.microsoft.com/office/drawing/2014/main" id="{C4E05613-2465-9642-A3C9-D884E8857F0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916078" y="-5511269"/>
            <a:ext cx="1828800" cy="1828800"/>
          </a:xfrm>
          <a:prstGeom prst="ellipse">
            <a:avLst/>
          </a:prstGeom>
        </p:spPr>
      </p:pic>
      <p:pic>
        <p:nvPicPr>
          <p:cNvPr id="48" name="Picture 47">
            <a:extLst>
              <a:ext uri="{FF2B5EF4-FFF2-40B4-BE49-F238E27FC236}">
                <a16:creationId xmlns:a16="http://schemas.microsoft.com/office/drawing/2014/main" id="{6DE4EF6D-4489-BA49-ADF2-16933687EDF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1807"/>
          <a:stretch/>
        </p:blipFill>
        <p:spPr>
          <a:xfrm>
            <a:off x="6777296" y="-15187874"/>
            <a:ext cx="1828800" cy="1828800"/>
          </a:xfrm>
          <a:prstGeom prst="ellipse">
            <a:avLst/>
          </a:prstGeom>
        </p:spPr>
      </p:pic>
      <p:pic>
        <p:nvPicPr>
          <p:cNvPr id="49" name="Picture 48">
            <a:extLst>
              <a:ext uri="{FF2B5EF4-FFF2-40B4-BE49-F238E27FC236}">
                <a16:creationId xmlns:a16="http://schemas.microsoft.com/office/drawing/2014/main" id="{C3B8DAE7-C29C-0D4A-A150-8384BF166E0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55"/>
          <a:stretch/>
        </p:blipFill>
        <p:spPr>
          <a:xfrm>
            <a:off x="9678078" y="-12882825"/>
            <a:ext cx="1828800" cy="1828800"/>
          </a:xfrm>
          <a:prstGeom prst="ellipse">
            <a:avLst/>
          </a:prstGeom>
        </p:spPr>
      </p:pic>
      <p:pic>
        <p:nvPicPr>
          <p:cNvPr id="50" name="Picture 49">
            <a:extLst>
              <a:ext uri="{FF2B5EF4-FFF2-40B4-BE49-F238E27FC236}">
                <a16:creationId xmlns:a16="http://schemas.microsoft.com/office/drawing/2014/main" id="{02C7C358-8225-A345-B87E-82180F577FC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997049" y="-16759338"/>
            <a:ext cx="1828800" cy="1828800"/>
          </a:xfrm>
          <a:prstGeom prst="ellipse">
            <a:avLst/>
          </a:prstGeom>
        </p:spPr>
      </p:pic>
      <p:pic>
        <p:nvPicPr>
          <p:cNvPr id="51" name="Picture 50">
            <a:extLst>
              <a:ext uri="{FF2B5EF4-FFF2-40B4-BE49-F238E27FC236}">
                <a16:creationId xmlns:a16="http://schemas.microsoft.com/office/drawing/2014/main" id="{FD264195-B175-0246-BC11-7500E1A2015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947401" y="-12946494"/>
            <a:ext cx="1828800" cy="1828800"/>
          </a:xfrm>
          <a:prstGeom prst="ellipse">
            <a:avLst/>
          </a:prstGeom>
        </p:spPr>
      </p:pic>
    </p:spTree>
    <p:extLst>
      <p:ext uri="{BB962C8B-B14F-4D97-AF65-F5344CB8AC3E}">
        <p14:creationId xmlns:p14="http://schemas.microsoft.com/office/powerpoint/2010/main" val="2256953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CDE42-FB3C-F140-A809-A1DBB8A4474A}"/>
              </a:ext>
            </a:extLst>
          </p:cNvPr>
          <p:cNvSpPr txBox="1"/>
          <p:nvPr/>
        </p:nvSpPr>
        <p:spPr>
          <a:xfrm>
            <a:off x="584617" y="419041"/>
            <a:ext cx="4838283"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CLUB MEMBER BENEFITS</a:t>
            </a:r>
          </a:p>
        </p:txBody>
      </p:sp>
      <p:sp>
        <p:nvSpPr>
          <p:cNvPr id="29" name="TextBox 28">
            <a:extLst>
              <a:ext uri="{FF2B5EF4-FFF2-40B4-BE49-F238E27FC236}">
                <a16:creationId xmlns:a16="http://schemas.microsoft.com/office/drawing/2014/main" id="{9C3D3B3E-7B21-0A48-A96E-41E3CED57AD8}"/>
              </a:ext>
            </a:extLst>
          </p:cNvPr>
          <p:cNvSpPr txBox="1"/>
          <p:nvPr/>
        </p:nvSpPr>
        <p:spPr>
          <a:xfrm>
            <a:off x="584617" y="1510654"/>
            <a:ext cx="6250898"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Free to Join</a:t>
            </a:r>
          </a:p>
        </p:txBody>
      </p:sp>
      <p:sp>
        <p:nvSpPr>
          <p:cNvPr id="33" name="TextBox 32">
            <a:extLst>
              <a:ext uri="{FF2B5EF4-FFF2-40B4-BE49-F238E27FC236}">
                <a16:creationId xmlns:a16="http://schemas.microsoft.com/office/drawing/2014/main" id="{C3A8EB46-C1A2-F146-A869-AFEB71C430A1}"/>
              </a:ext>
            </a:extLst>
          </p:cNvPr>
          <p:cNvSpPr txBox="1"/>
          <p:nvPr/>
        </p:nvSpPr>
        <p:spPr>
          <a:xfrm>
            <a:off x="584616" y="2459383"/>
            <a:ext cx="4977984"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15% Discount</a:t>
            </a:r>
          </a:p>
        </p:txBody>
      </p:sp>
      <p:sp>
        <p:nvSpPr>
          <p:cNvPr id="37" name="TextBox 36">
            <a:extLst>
              <a:ext uri="{FF2B5EF4-FFF2-40B4-BE49-F238E27FC236}">
                <a16:creationId xmlns:a16="http://schemas.microsoft.com/office/drawing/2014/main" id="{2BE40DE4-EF36-8746-80F0-43958C277D01}"/>
              </a:ext>
            </a:extLst>
          </p:cNvPr>
          <p:cNvSpPr txBox="1"/>
          <p:nvPr/>
        </p:nvSpPr>
        <p:spPr>
          <a:xfrm>
            <a:off x="584616" y="3403595"/>
            <a:ext cx="3428584"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UNLOCK:</a:t>
            </a:r>
          </a:p>
        </p:txBody>
      </p:sp>
      <p:sp>
        <p:nvSpPr>
          <p:cNvPr id="4" name="Rectangle 3">
            <a:extLst>
              <a:ext uri="{FF2B5EF4-FFF2-40B4-BE49-F238E27FC236}">
                <a16:creationId xmlns:a16="http://schemas.microsoft.com/office/drawing/2014/main" id="{C43DA391-BA8F-7345-827F-615AD375470C}"/>
              </a:ext>
            </a:extLst>
          </p:cNvPr>
          <p:cNvSpPr/>
          <p:nvPr/>
        </p:nvSpPr>
        <p:spPr>
          <a:xfrm>
            <a:off x="584616" y="4268221"/>
            <a:ext cx="7225055" cy="1754326"/>
          </a:xfrm>
          <a:prstGeom prst="rect">
            <a:avLst/>
          </a:prstGeom>
        </p:spPr>
        <p:txBody>
          <a:bodyPr wrap="square">
            <a:spAutoFit/>
          </a:bodyPr>
          <a:lstStyle/>
          <a:p>
            <a:r>
              <a:rPr lang="en-US" sz="5400" b="1">
                <a:solidFill>
                  <a:schemeClr val="bg1"/>
                </a:solidFill>
                <a:latin typeface="Arial" panose="020B0604020202020204" pitchFamily="34" charset="0"/>
                <a:cs typeface="Arial" panose="020B0604020202020204" pitchFamily="34" charset="0"/>
              </a:rPr>
              <a:t>Whole Sale Discount </a:t>
            </a:r>
            <a:endParaRPr lang="en-US" sz="5400"/>
          </a:p>
        </p:txBody>
      </p:sp>
      <p:sp>
        <p:nvSpPr>
          <p:cNvPr id="5" name="Rectangle 4">
            <a:extLst>
              <a:ext uri="{FF2B5EF4-FFF2-40B4-BE49-F238E27FC236}">
                <a16:creationId xmlns:a16="http://schemas.microsoft.com/office/drawing/2014/main" id="{F55880E7-FCC0-EB40-8F9A-21EDDF255DC0}"/>
              </a:ext>
            </a:extLst>
          </p:cNvPr>
          <p:cNvSpPr/>
          <p:nvPr/>
        </p:nvSpPr>
        <p:spPr>
          <a:xfrm>
            <a:off x="3986462" y="3428994"/>
            <a:ext cx="1569660" cy="923330"/>
          </a:xfrm>
          <a:prstGeom prst="rect">
            <a:avLst/>
          </a:prstGeom>
        </p:spPr>
        <p:txBody>
          <a:bodyPr wrap="none">
            <a:spAutoFit/>
          </a:bodyPr>
          <a:lstStyle/>
          <a:p>
            <a:r>
              <a:rPr lang="en-US" sz="5400" b="1">
                <a:solidFill>
                  <a:schemeClr val="bg1"/>
                </a:solidFill>
                <a:latin typeface="Arial" panose="020B0604020202020204" pitchFamily="34" charset="0"/>
                <a:cs typeface="Arial" panose="020B0604020202020204" pitchFamily="34" charset="0"/>
              </a:rPr>
              <a:t>25%</a:t>
            </a:r>
            <a:endParaRPr lang="en-US" sz="5400"/>
          </a:p>
        </p:txBody>
      </p:sp>
      <p:sp>
        <p:nvSpPr>
          <p:cNvPr id="39" name="Rectangle 38">
            <a:extLst>
              <a:ext uri="{FF2B5EF4-FFF2-40B4-BE49-F238E27FC236}">
                <a16:creationId xmlns:a16="http://schemas.microsoft.com/office/drawing/2014/main" id="{B79DA2C0-3672-A240-B85D-A703EB8B0E5E}"/>
              </a:ext>
            </a:extLst>
          </p:cNvPr>
          <p:cNvSpPr/>
          <p:nvPr/>
        </p:nvSpPr>
        <p:spPr>
          <a:xfrm>
            <a:off x="3986463" y="3428994"/>
            <a:ext cx="1569660" cy="923330"/>
          </a:xfrm>
          <a:prstGeom prst="rect">
            <a:avLst/>
          </a:prstGeom>
        </p:spPr>
        <p:txBody>
          <a:bodyPr wrap="none">
            <a:spAutoFit/>
          </a:bodyPr>
          <a:lstStyle/>
          <a:p>
            <a:r>
              <a:rPr lang="en-US" sz="5400" b="1">
                <a:solidFill>
                  <a:schemeClr val="bg1"/>
                </a:solidFill>
                <a:latin typeface="Arial" panose="020B0604020202020204" pitchFamily="34" charset="0"/>
                <a:cs typeface="Arial" panose="020B0604020202020204" pitchFamily="34" charset="0"/>
              </a:rPr>
              <a:t>30%</a:t>
            </a:r>
            <a:endParaRPr lang="en-US" sz="5400"/>
          </a:p>
        </p:txBody>
      </p:sp>
      <p:sp>
        <p:nvSpPr>
          <p:cNvPr id="52" name="Rectangle 51">
            <a:extLst>
              <a:ext uri="{FF2B5EF4-FFF2-40B4-BE49-F238E27FC236}">
                <a16:creationId xmlns:a16="http://schemas.microsoft.com/office/drawing/2014/main" id="{7D773B9D-CFEB-E247-AA2D-6C003BC8C6D1}"/>
              </a:ext>
            </a:extLst>
          </p:cNvPr>
          <p:cNvSpPr/>
          <p:nvPr/>
        </p:nvSpPr>
        <p:spPr>
          <a:xfrm>
            <a:off x="5541945" y="3403595"/>
            <a:ext cx="1069524" cy="923330"/>
          </a:xfrm>
          <a:prstGeom prst="rect">
            <a:avLst/>
          </a:prstGeom>
        </p:spPr>
        <p:txBody>
          <a:bodyPr wrap="none">
            <a:spAutoFit/>
          </a:bodyPr>
          <a:lstStyle/>
          <a:p>
            <a:r>
              <a:rPr lang="en-US" sz="5400" b="1">
                <a:solidFill>
                  <a:schemeClr val="bg1"/>
                </a:solidFill>
                <a:latin typeface="Arial" panose="020B0604020202020204" pitchFamily="34" charset="0"/>
                <a:cs typeface="Arial" panose="020B0604020202020204" pitchFamily="34" charset="0"/>
              </a:rPr>
              <a:t>off</a:t>
            </a:r>
            <a:endParaRPr lang="en-US" sz="5400"/>
          </a:p>
        </p:txBody>
      </p:sp>
      <p:sp>
        <p:nvSpPr>
          <p:cNvPr id="53" name="Rectangle 52">
            <a:extLst>
              <a:ext uri="{FF2B5EF4-FFF2-40B4-BE49-F238E27FC236}">
                <a16:creationId xmlns:a16="http://schemas.microsoft.com/office/drawing/2014/main" id="{6EAAF312-3811-8047-BA58-C7FEBCACC314}"/>
              </a:ext>
            </a:extLst>
          </p:cNvPr>
          <p:cNvSpPr/>
          <p:nvPr/>
        </p:nvSpPr>
        <p:spPr>
          <a:xfrm>
            <a:off x="584617" y="4268221"/>
            <a:ext cx="9245184" cy="1754326"/>
          </a:xfrm>
          <a:prstGeom prst="rect">
            <a:avLst/>
          </a:prstGeom>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all Nutriance Organic when on Auto-Ship</a:t>
            </a:r>
            <a:endParaRPr lang="en-US" sz="5400" dirty="0"/>
          </a:p>
        </p:txBody>
      </p:sp>
      <p:pic>
        <p:nvPicPr>
          <p:cNvPr id="13" name="Picture 12">
            <a:extLst>
              <a:ext uri="{FF2B5EF4-FFF2-40B4-BE49-F238E27FC236}">
                <a16:creationId xmlns:a16="http://schemas.microsoft.com/office/drawing/2014/main" id="{ACDBBAFE-3919-A649-BF77-AB98ACC7AA13}"/>
              </a:ext>
            </a:extLst>
          </p:cNvPr>
          <p:cNvPicPr>
            <a:picLocks noChangeAspect="1"/>
          </p:cNvPicPr>
          <p:nvPr/>
        </p:nvPicPr>
        <p:blipFill rotWithShape="1">
          <a:blip r:embed="rId3"/>
          <a:srcRect l="17837" r="17837"/>
          <a:stretch/>
        </p:blipFill>
        <p:spPr>
          <a:xfrm>
            <a:off x="2374900" y="13976096"/>
            <a:ext cx="7442200" cy="4775200"/>
          </a:xfrm>
          <a:prstGeom prst="rect">
            <a:avLst/>
          </a:prstGeom>
          <a:effectLst>
            <a:outerShdw blurRad="50800" dist="50800" dir="5400000" algn="ctr" rotWithShape="0">
              <a:schemeClr val="accent6">
                <a:lumMod val="75000"/>
              </a:schemeClr>
            </a:outerShdw>
          </a:effectLst>
        </p:spPr>
      </p:pic>
      <p:sp>
        <p:nvSpPr>
          <p:cNvPr id="15" name="TextBox 14">
            <a:extLst>
              <a:ext uri="{FF2B5EF4-FFF2-40B4-BE49-F238E27FC236}">
                <a16:creationId xmlns:a16="http://schemas.microsoft.com/office/drawing/2014/main" id="{C42DDF1A-096F-1449-B1C7-2618A90D5A0A}"/>
              </a:ext>
            </a:extLst>
          </p:cNvPr>
          <p:cNvSpPr txBox="1"/>
          <p:nvPr/>
        </p:nvSpPr>
        <p:spPr>
          <a:xfrm>
            <a:off x="737017" y="7721600"/>
            <a:ext cx="483828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NEOLIFE CLUB WEBSITE</a:t>
            </a:r>
          </a:p>
        </p:txBody>
      </p:sp>
      <p:pic>
        <p:nvPicPr>
          <p:cNvPr id="16" name="Picture 15">
            <a:extLst>
              <a:ext uri="{FF2B5EF4-FFF2-40B4-BE49-F238E27FC236}">
                <a16:creationId xmlns:a16="http://schemas.microsoft.com/office/drawing/2014/main" id="{8B448F93-FF88-EA42-93C8-9C6A8DDADE07}"/>
              </a:ext>
            </a:extLst>
          </p:cNvPr>
          <p:cNvPicPr>
            <a:picLocks noChangeAspect="1"/>
          </p:cNvPicPr>
          <p:nvPr/>
        </p:nvPicPr>
        <p:blipFill>
          <a:blip r:embed="rId4"/>
          <a:stretch>
            <a:fillRect/>
          </a:stretch>
        </p:blipFill>
        <p:spPr>
          <a:xfrm>
            <a:off x="10091261" y="478276"/>
            <a:ext cx="1538055" cy="404751"/>
          </a:xfrm>
          <a:prstGeom prst="rect">
            <a:avLst/>
          </a:prstGeom>
        </p:spPr>
      </p:pic>
    </p:spTree>
    <p:extLst>
      <p:ext uri="{BB962C8B-B14F-4D97-AF65-F5344CB8AC3E}">
        <p14:creationId xmlns:p14="http://schemas.microsoft.com/office/powerpoint/2010/main" val="27805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
                                        <p:tgtEl>
                                          <p:spTgt spid="33"/>
                                        </p:tgtEl>
                                      </p:cBhvr>
                                    </p:animEffect>
                                  </p:childTnLst>
                                </p:cTn>
                              </p:par>
                              <p:par>
                                <p:cTn id="13" presetID="3" presetClass="emph" presetSubtype="2" fill="hold" grpId="0" nodeType="withEffect">
                                  <p:stCondLst>
                                    <p:cond delay="0"/>
                                  </p:stCondLst>
                                  <p:childTnLst>
                                    <p:animClr clrSpc="rgb" dir="cw">
                                      <p:cBhvr override="childStyle">
                                        <p:cTn id="14" dur="100" fill="hold"/>
                                        <p:tgtEl>
                                          <p:spTgt spid="29"/>
                                        </p:tgtEl>
                                        <p:attrNameLst>
                                          <p:attrName>style.color</p:attrName>
                                        </p:attrNameLst>
                                      </p:cBhvr>
                                      <p:to>
                                        <a:srgbClr val="9DC851"/>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
                                        <p:tgtEl>
                                          <p:spTgt spid="52"/>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
                                        <p:tgtEl>
                                          <p:spTgt spid="4"/>
                                        </p:tgtEl>
                                      </p:cBhvr>
                                    </p:animEffect>
                                  </p:childTnLst>
                                </p:cTn>
                              </p:par>
                              <p:par>
                                <p:cTn id="29" presetID="3" presetClass="emph" presetSubtype="2" fill="hold" grpId="1" nodeType="withEffect">
                                  <p:stCondLst>
                                    <p:cond delay="0"/>
                                  </p:stCondLst>
                                  <p:childTnLst>
                                    <p:animClr clrSpc="rgb" dir="cw">
                                      <p:cBhvr override="childStyle">
                                        <p:cTn id="30" dur="100" fill="hold"/>
                                        <p:tgtEl>
                                          <p:spTgt spid="33"/>
                                        </p:tgtEl>
                                        <p:attrNameLst>
                                          <p:attrName>style.color</p:attrName>
                                        </p:attrNameLst>
                                      </p:cBhvr>
                                      <p:to>
                                        <a:srgbClr val="9DC851"/>
                                      </p:to>
                                    </p:animClr>
                                  </p:childTnLst>
                                </p:cTn>
                              </p:par>
                            </p:childTnLst>
                          </p:cTn>
                        </p:par>
                      </p:childTnLst>
                    </p:cTn>
                  </p:par>
                  <p:par>
                    <p:cTn id="31" fill="hold">
                      <p:stCondLst>
                        <p:cond delay="indefinite"/>
                      </p:stCondLst>
                      <p:childTnLst>
                        <p:par>
                          <p:cTn id="32" fill="hold">
                            <p:stCondLst>
                              <p:cond delay="0"/>
                            </p:stCondLst>
                            <p:childTnLst>
                              <p:par>
                                <p:cTn id="33" presetID="36" presetClass="emph" presetSubtype="0" fill="hold" grpId="1" nodeType="clickEffect">
                                  <p:stCondLst>
                                    <p:cond delay="0"/>
                                  </p:stCondLst>
                                  <p:iterate type="lt">
                                    <p:tmPct val="10000"/>
                                  </p:iterate>
                                  <p:childTnLst>
                                    <p:animScale>
                                      <p:cBhvr>
                                        <p:cTn id="34" dur="250" autoRev="1" fill="hold">
                                          <p:stCondLst>
                                            <p:cond delay="0"/>
                                          </p:stCondLst>
                                        </p:cTn>
                                        <p:tgtEl>
                                          <p:spTgt spid="5"/>
                                        </p:tgtEl>
                                      </p:cBhvr>
                                      <p:to x="80000" y="100000"/>
                                    </p:animScale>
                                    <p:anim by="(#ppt_w*0.10)" calcmode="lin" valueType="num">
                                      <p:cBhvr>
                                        <p:cTn id="35" dur="250" autoRev="1" fill="hold">
                                          <p:stCondLst>
                                            <p:cond delay="0"/>
                                          </p:stCondLst>
                                        </p:cTn>
                                        <p:tgtEl>
                                          <p:spTgt spid="5"/>
                                        </p:tgtEl>
                                        <p:attrNameLst>
                                          <p:attrName>ppt_x</p:attrName>
                                        </p:attrNameLst>
                                      </p:cBhvr>
                                    </p:anim>
                                    <p:anim by="(-#ppt_w*0.10)" calcmode="lin" valueType="num">
                                      <p:cBhvr>
                                        <p:cTn id="36" dur="250" autoRev="1" fill="hold">
                                          <p:stCondLst>
                                            <p:cond delay="0"/>
                                          </p:stCondLst>
                                        </p:cTn>
                                        <p:tgtEl>
                                          <p:spTgt spid="5"/>
                                        </p:tgtEl>
                                        <p:attrNameLst>
                                          <p:attrName>ppt_y</p:attrName>
                                        </p:attrNameLst>
                                      </p:cBhvr>
                                    </p:anim>
                                    <p:animRot by="-480000">
                                      <p:cBhvr>
                                        <p:cTn id="37" dur="250" autoRev="1" fill="hold">
                                          <p:stCondLst>
                                            <p:cond delay="0"/>
                                          </p:stCondLst>
                                        </p:cTn>
                                        <p:tgtEl>
                                          <p:spTgt spid="5"/>
                                        </p:tgtEl>
                                        <p:attrNameLst>
                                          <p:attrName>r</p:attrName>
                                        </p:attrNameLst>
                                      </p:cBhvr>
                                    </p:animRot>
                                  </p:childTnLst>
                                </p:cTn>
                              </p:par>
                            </p:childTnLst>
                          </p:cTn>
                        </p:par>
                        <p:par>
                          <p:cTn id="38" fill="hold">
                            <p:stCondLst>
                              <p:cond delay="600"/>
                            </p:stCondLst>
                            <p:childTnLst>
                              <p:par>
                                <p:cTn id="39" presetID="1" presetClass="exit" presetSubtype="0" fill="hold" grpId="2" nodeType="afterEffect">
                                  <p:stCondLst>
                                    <p:cond delay="0"/>
                                  </p:stCondLst>
                                  <p:iterate type="lt">
                                    <p:tmAbs val="0"/>
                                  </p:iterate>
                                  <p:childTnLst>
                                    <p:set>
                                      <p:cBhvr>
                                        <p:cTn id="40" dur="1" fill="hold">
                                          <p:stCondLst>
                                            <p:cond delay="0"/>
                                          </p:stCondLst>
                                        </p:cTn>
                                        <p:tgtEl>
                                          <p:spTgt spid="5"/>
                                        </p:tgtEl>
                                        <p:attrNameLst>
                                          <p:attrName>style.visibility</p:attrName>
                                        </p:attrNameLst>
                                      </p:cBhvr>
                                      <p:to>
                                        <p:strVal val="hidden"/>
                                      </p:to>
                                    </p:set>
                                  </p:childTnLst>
                                </p:cTn>
                              </p:par>
                              <p:par>
                                <p:cTn id="41" presetID="10" presetClass="entr" presetSubtype="0" fill="hold" grpId="0" nodeType="withEffect">
                                  <p:stCondLst>
                                    <p:cond delay="0"/>
                                  </p:stCondLst>
                                  <p:iterate type="lt">
                                    <p:tmPct val="0"/>
                                  </p:iterate>
                                  <p:childTnLst>
                                    <p:set>
                                      <p:cBhvr>
                                        <p:cTn id="42" dur="1" fill="hold">
                                          <p:stCondLst>
                                            <p:cond delay="0"/>
                                          </p:stCondLst>
                                        </p:cTn>
                                        <p:tgtEl>
                                          <p:spTgt spid="39"/>
                                        </p:tgtEl>
                                        <p:attrNameLst>
                                          <p:attrName>style.visibility</p:attrName>
                                        </p:attrNameLst>
                                      </p:cBhvr>
                                      <p:to>
                                        <p:strVal val="visible"/>
                                      </p:to>
                                    </p:set>
                                    <p:animEffect transition="in" filter="fade">
                                      <p:cBhvr>
                                        <p:cTn id="43" dur="100"/>
                                        <p:tgtEl>
                                          <p:spTgt spid="39"/>
                                        </p:tgtEl>
                                      </p:cBhvr>
                                    </p:animEffect>
                                  </p:childTnLst>
                                </p:cTn>
                              </p:par>
                            </p:childTnLst>
                          </p:cTn>
                        </p:par>
                        <p:par>
                          <p:cTn id="44" fill="hold">
                            <p:stCondLst>
                              <p:cond delay="700"/>
                            </p:stCondLst>
                            <p:childTnLst>
                              <p:par>
                                <p:cTn id="45" presetID="1" presetClass="exit" presetSubtype="0" fill="hold" grpId="1" nodeType="afterEffect">
                                  <p:stCondLst>
                                    <p:cond delay="0"/>
                                  </p:stCondLst>
                                  <p:childTnLst>
                                    <p:set>
                                      <p:cBhvr>
                                        <p:cTn id="46" dur="1" fill="hold">
                                          <p:stCondLst>
                                            <p:cond delay="0"/>
                                          </p:stCondLst>
                                        </p:cTn>
                                        <p:tgtEl>
                                          <p:spTgt spid="4"/>
                                        </p:tgtEl>
                                        <p:attrNameLst>
                                          <p:attrName>style.visibility</p:attrName>
                                        </p:attrNameLst>
                                      </p:cBhvr>
                                      <p:to>
                                        <p:strVal val="hidden"/>
                                      </p:to>
                                    </p:set>
                                  </p:childTnLst>
                                </p:cTn>
                              </p:par>
                            </p:childTnLst>
                          </p:cTn>
                        </p:par>
                        <p:par>
                          <p:cTn id="47" fill="hold">
                            <p:stCondLst>
                              <p:cond delay="7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3" grpId="0"/>
      <p:bldP spid="33" grpId="1"/>
      <p:bldP spid="37" grpId="0"/>
      <p:bldP spid="4" grpId="0"/>
      <p:bldP spid="4" grpId="1"/>
      <p:bldP spid="5" grpId="0"/>
      <p:bldP spid="5" grpId="1"/>
      <p:bldP spid="5" grpId="2"/>
      <p:bldP spid="39" grpId="0"/>
      <p:bldP spid="52" grpId="0"/>
      <p:bldP spid="5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CDE42-FB3C-F140-A809-A1DBB8A4474A}"/>
              </a:ext>
            </a:extLst>
          </p:cNvPr>
          <p:cNvSpPr txBox="1"/>
          <p:nvPr/>
        </p:nvSpPr>
        <p:spPr>
          <a:xfrm>
            <a:off x="584617" y="419041"/>
            <a:ext cx="483828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NEOLIFE CLUB WEBSITE</a:t>
            </a:r>
          </a:p>
        </p:txBody>
      </p:sp>
      <p:pic>
        <p:nvPicPr>
          <p:cNvPr id="6" name="Picture 5">
            <a:extLst>
              <a:ext uri="{FF2B5EF4-FFF2-40B4-BE49-F238E27FC236}">
                <a16:creationId xmlns:a16="http://schemas.microsoft.com/office/drawing/2014/main" id="{166BB864-22F8-8247-A51D-2838E24CE058}"/>
              </a:ext>
            </a:extLst>
          </p:cNvPr>
          <p:cNvPicPr>
            <a:picLocks noChangeAspect="1"/>
          </p:cNvPicPr>
          <p:nvPr/>
        </p:nvPicPr>
        <p:blipFill rotWithShape="1">
          <a:blip r:embed="rId3"/>
          <a:srcRect l="17837" r="17837"/>
          <a:stretch/>
        </p:blipFill>
        <p:spPr>
          <a:xfrm>
            <a:off x="2374900" y="1562100"/>
            <a:ext cx="7442200" cy="4775200"/>
          </a:xfrm>
          <a:prstGeom prst="rect">
            <a:avLst/>
          </a:prstGeom>
          <a:effectLst>
            <a:outerShdw blurRad="50800" dist="50800" dir="5400000" algn="ctr" rotWithShape="0">
              <a:schemeClr val="accent6">
                <a:lumMod val="75000"/>
              </a:schemeClr>
            </a:outerShdw>
          </a:effectLst>
        </p:spPr>
      </p:pic>
      <p:sp>
        <p:nvSpPr>
          <p:cNvPr id="14" name="TextBox 13">
            <a:extLst>
              <a:ext uri="{FF2B5EF4-FFF2-40B4-BE49-F238E27FC236}">
                <a16:creationId xmlns:a16="http://schemas.microsoft.com/office/drawing/2014/main" id="{C9F12136-FA90-3F48-8428-4E64F933DFA3}"/>
              </a:ext>
            </a:extLst>
          </p:cNvPr>
          <p:cNvSpPr txBox="1"/>
          <p:nvPr/>
        </p:nvSpPr>
        <p:spPr>
          <a:xfrm>
            <a:off x="584617" y="7522406"/>
            <a:ext cx="483828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WHY NEOLIFE</a:t>
            </a:r>
          </a:p>
        </p:txBody>
      </p:sp>
      <p:pic>
        <p:nvPicPr>
          <p:cNvPr id="15" name="Picture 14">
            <a:extLst>
              <a:ext uri="{FF2B5EF4-FFF2-40B4-BE49-F238E27FC236}">
                <a16:creationId xmlns:a16="http://schemas.microsoft.com/office/drawing/2014/main" id="{5DB89A70-3116-D845-B8EA-67249F8CC955}"/>
              </a:ext>
            </a:extLst>
          </p:cNvPr>
          <p:cNvPicPr>
            <a:picLocks noChangeAspect="1"/>
          </p:cNvPicPr>
          <p:nvPr/>
        </p:nvPicPr>
        <p:blipFill>
          <a:blip r:embed="rId4"/>
          <a:stretch>
            <a:fillRect/>
          </a:stretch>
        </p:blipFill>
        <p:spPr>
          <a:xfrm>
            <a:off x="3453722" y="13725813"/>
            <a:ext cx="5284556" cy="3388184"/>
          </a:xfrm>
          <a:prstGeom prst="rect">
            <a:avLst/>
          </a:prstGeom>
        </p:spPr>
      </p:pic>
      <p:pic>
        <p:nvPicPr>
          <p:cNvPr id="17" name="Picture 16">
            <a:extLst>
              <a:ext uri="{FF2B5EF4-FFF2-40B4-BE49-F238E27FC236}">
                <a16:creationId xmlns:a16="http://schemas.microsoft.com/office/drawing/2014/main" id="{31DE79EA-D56B-1440-898D-E6C06F6E7703}"/>
              </a:ext>
            </a:extLst>
          </p:cNvPr>
          <p:cNvPicPr>
            <a:picLocks noChangeAspect="1"/>
          </p:cNvPicPr>
          <p:nvPr/>
        </p:nvPicPr>
        <p:blipFill>
          <a:blip r:embed="rId5"/>
          <a:stretch>
            <a:fillRect/>
          </a:stretch>
        </p:blipFill>
        <p:spPr>
          <a:xfrm>
            <a:off x="10091261" y="478276"/>
            <a:ext cx="1538055" cy="404751"/>
          </a:xfrm>
          <a:prstGeom prst="rect">
            <a:avLst/>
          </a:prstGeom>
        </p:spPr>
      </p:pic>
    </p:spTree>
    <p:extLst>
      <p:ext uri="{BB962C8B-B14F-4D97-AF65-F5344CB8AC3E}">
        <p14:creationId xmlns:p14="http://schemas.microsoft.com/office/powerpoint/2010/main" val="1546911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4BF4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21954-CB9D-A742-8A02-57C5D2C994E4}"/>
              </a:ext>
            </a:extLst>
          </p:cNvPr>
          <p:cNvSpPr txBox="1"/>
          <p:nvPr/>
        </p:nvSpPr>
        <p:spPr>
          <a:xfrm>
            <a:off x="584617" y="419041"/>
            <a:ext cx="483828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WHY NEOLIFE</a:t>
            </a:r>
          </a:p>
        </p:txBody>
      </p:sp>
      <p:pic>
        <p:nvPicPr>
          <p:cNvPr id="7" name="Picture 6">
            <a:extLst>
              <a:ext uri="{FF2B5EF4-FFF2-40B4-BE49-F238E27FC236}">
                <a16:creationId xmlns:a16="http://schemas.microsoft.com/office/drawing/2014/main" id="{45EE6A59-4D5A-8047-B61C-FD3280A6DA91}"/>
              </a:ext>
            </a:extLst>
          </p:cNvPr>
          <p:cNvPicPr>
            <a:picLocks noChangeAspect="1"/>
          </p:cNvPicPr>
          <p:nvPr/>
        </p:nvPicPr>
        <p:blipFill>
          <a:blip r:embed="rId3"/>
          <a:stretch>
            <a:fillRect/>
          </a:stretch>
        </p:blipFill>
        <p:spPr>
          <a:xfrm>
            <a:off x="3453722" y="1671408"/>
            <a:ext cx="5284556" cy="3388184"/>
          </a:xfrm>
          <a:prstGeom prst="rect">
            <a:avLst/>
          </a:prstGeom>
        </p:spPr>
      </p:pic>
      <p:sp>
        <p:nvSpPr>
          <p:cNvPr id="6" name="TextBox 5">
            <a:extLst>
              <a:ext uri="{FF2B5EF4-FFF2-40B4-BE49-F238E27FC236}">
                <a16:creationId xmlns:a16="http://schemas.microsoft.com/office/drawing/2014/main" id="{B52607DB-8279-154B-94E8-1EBD3BAB255F}"/>
              </a:ext>
            </a:extLst>
          </p:cNvPr>
          <p:cNvSpPr txBox="1"/>
          <p:nvPr/>
        </p:nvSpPr>
        <p:spPr>
          <a:xfrm>
            <a:off x="584617" y="-1355026"/>
            <a:ext cx="4838283"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NEOLIFE CLUB WEBSITE</a:t>
            </a:r>
          </a:p>
        </p:txBody>
      </p:sp>
      <p:pic>
        <p:nvPicPr>
          <p:cNvPr id="8" name="Picture 7">
            <a:extLst>
              <a:ext uri="{FF2B5EF4-FFF2-40B4-BE49-F238E27FC236}">
                <a16:creationId xmlns:a16="http://schemas.microsoft.com/office/drawing/2014/main" id="{0EE6605C-9C24-844B-8613-88724632175E}"/>
              </a:ext>
            </a:extLst>
          </p:cNvPr>
          <p:cNvPicPr>
            <a:picLocks noChangeAspect="1"/>
          </p:cNvPicPr>
          <p:nvPr/>
        </p:nvPicPr>
        <p:blipFill rotWithShape="1">
          <a:blip r:embed="rId4"/>
          <a:srcRect l="17837" r="17837"/>
          <a:stretch/>
        </p:blipFill>
        <p:spPr>
          <a:xfrm>
            <a:off x="2374900" y="-6539484"/>
            <a:ext cx="7442200" cy="4775200"/>
          </a:xfrm>
          <a:prstGeom prst="rect">
            <a:avLst/>
          </a:prstGeom>
          <a:effectLst>
            <a:outerShdw blurRad="50800" dist="50800" dir="5400000" algn="ctr" rotWithShape="0">
              <a:schemeClr val="accent6">
                <a:lumMod val="75000"/>
              </a:schemeClr>
            </a:outerShdw>
          </a:effectLst>
        </p:spPr>
      </p:pic>
      <p:pic>
        <p:nvPicPr>
          <p:cNvPr id="10" name="Picture 9">
            <a:extLst>
              <a:ext uri="{FF2B5EF4-FFF2-40B4-BE49-F238E27FC236}">
                <a16:creationId xmlns:a16="http://schemas.microsoft.com/office/drawing/2014/main" id="{3DACD26F-B0AF-3B4B-B97A-804D58996830}"/>
              </a:ext>
            </a:extLst>
          </p:cNvPr>
          <p:cNvPicPr>
            <a:picLocks noChangeAspect="1"/>
          </p:cNvPicPr>
          <p:nvPr/>
        </p:nvPicPr>
        <p:blipFill>
          <a:blip r:embed="rId5"/>
          <a:stretch>
            <a:fillRect/>
          </a:stretch>
        </p:blipFill>
        <p:spPr>
          <a:xfrm>
            <a:off x="10091261" y="478276"/>
            <a:ext cx="1538055" cy="404751"/>
          </a:xfrm>
          <a:prstGeom prst="rect">
            <a:avLst/>
          </a:prstGeom>
        </p:spPr>
      </p:pic>
    </p:spTree>
    <p:extLst>
      <p:ext uri="{BB962C8B-B14F-4D97-AF65-F5344CB8AC3E}">
        <p14:creationId xmlns:p14="http://schemas.microsoft.com/office/powerpoint/2010/main" val="767516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2957265"/>
            <a:ext cx="12192000"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FICTION</a:t>
            </a:r>
          </a:p>
        </p:txBody>
      </p:sp>
      <p:sp>
        <p:nvSpPr>
          <p:cNvPr id="7" name="Rectangle 6"/>
          <p:cNvSpPr/>
          <p:nvPr/>
        </p:nvSpPr>
        <p:spPr>
          <a:xfrm>
            <a:off x="0" y="2004764"/>
            <a:ext cx="12192000" cy="646331"/>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SKIN AGING IS DETERMINED BY GENETICS</a:t>
            </a:r>
          </a:p>
        </p:txBody>
      </p:sp>
      <p:sp>
        <p:nvSpPr>
          <p:cNvPr id="10" name="Rectangle 9"/>
          <p:cNvSpPr/>
          <p:nvPr/>
        </p:nvSpPr>
        <p:spPr>
          <a:xfrm>
            <a:off x="0" y="4163971"/>
            <a:ext cx="12192000" cy="646331"/>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(MOSTLY)</a:t>
            </a:r>
          </a:p>
        </p:txBody>
      </p:sp>
      <p:pic>
        <p:nvPicPr>
          <p:cNvPr id="11" name="Picture 10"/>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grpSp>
        <p:nvGrpSpPr>
          <p:cNvPr id="2" name="Group 1"/>
          <p:cNvGrpSpPr/>
          <p:nvPr/>
        </p:nvGrpSpPr>
        <p:grpSpPr>
          <a:xfrm>
            <a:off x="-2" y="379812"/>
            <a:ext cx="12192003" cy="873146"/>
            <a:chOff x="-2" y="1828865"/>
            <a:chExt cx="12192003" cy="873146"/>
          </a:xfrm>
        </p:grpSpPr>
        <p:sp>
          <p:nvSpPr>
            <p:cNvPr id="8" name="TextBox 7"/>
            <p:cNvSpPr txBox="1"/>
            <p:nvPr/>
          </p:nvSpPr>
          <p:spPr>
            <a:xfrm>
              <a:off x="0" y="2286513"/>
              <a:ext cx="12192000" cy="415498"/>
            </a:xfrm>
            <a:prstGeom prst="rect">
              <a:avLst/>
            </a:prstGeom>
            <a:noFill/>
          </p:spPr>
          <p:txBody>
            <a:bodyPr wrap="square" rtlCol="0">
              <a:spAutoFit/>
            </a:bodyPr>
            <a:lstStyle/>
            <a:p>
              <a:pPr algn="ctr"/>
              <a:r>
                <a:rPr lang="en-US" sz="2100" b="1" dirty="0">
                  <a:solidFill>
                    <a:schemeClr val="bg1"/>
                  </a:solidFill>
                  <a:latin typeface="Arial" charset="0"/>
                  <a:ea typeface="Arial" charset="0"/>
                  <a:cs typeface="Arial" charset="0"/>
                </a:rPr>
                <a:t>FICTION?</a:t>
              </a:r>
            </a:p>
          </p:txBody>
        </p:sp>
        <p:sp>
          <p:nvSpPr>
            <p:cNvPr id="9" name="Rectangle 8"/>
            <p:cNvSpPr/>
            <p:nvPr/>
          </p:nvSpPr>
          <p:spPr>
            <a:xfrm>
              <a:off x="-1" y="1828865"/>
              <a:ext cx="12192002" cy="415498"/>
            </a:xfrm>
            <a:prstGeom prst="rect">
              <a:avLst/>
            </a:prstGeom>
          </p:spPr>
          <p:txBody>
            <a:bodyPr wrap="square">
              <a:spAutoFit/>
            </a:bodyPr>
            <a:lstStyle/>
            <a:p>
              <a:pPr algn="ctr"/>
              <a:r>
                <a:rPr lang="en-US" sz="2100" b="1" dirty="0">
                  <a:solidFill>
                    <a:schemeClr val="bg1"/>
                  </a:solidFill>
                  <a:latin typeface="Arial" charset="0"/>
                  <a:ea typeface="Arial" charset="0"/>
                  <a:cs typeface="Arial" charset="0"/>
                </a:rPr>
                <a:t>FACT</a:t>
              </a:r>
              <a:endParaRPr lang="en-US" sz="2100" dirty="0"/>
            </a:p>
          </p:txBody>
        </p:sp>
        <p:sp>
          <p:nvSpPr>
            <p:cNvPr id="12" name="Rectangle 11"/>
            <p:cNvSpPr/>
            <p:nvPr/>
          </p:nvSpPr>
          <p:spPr>
            <a:xfrm>
              <a:off x="-2" y="2114151"/>
              <a:ext cx="12192002" cy="276999"/>
            </a:xfrm>
            <a:prstGeom prst="rect">
              <a:avLst/>
            </a:prstGeom>
          </p:spPr>
          <p:txBody>
            <a:bodyPr wrap="square">
              <a:spAutoFit/>
            </a:bodyPr>
            <a:lstStyle/>
            <a:p>
              <a:pPr algn="ctr"/>
              <a:r>
                <a:rPr lang="en-US" sz="1200" dirty="0">
                  <a:solidFill>
                    <a:schemeClr val="bg1"/>
                  </a:solidFill>
                  <a:latin typeface="Arial" charset="0"/>
                  <a:ea typeface="Arial" charset="0"/>
                  <a:cs typeface="Arial" charset="0"/>
                </a:rPr>
                <a:t>or</a:t>
              </a:r>
              <a:endParaRPr lang="en-US" sz="1200" dirty="0"/>
            </a:p>
          </p:txBody>
        </p:sp>
      </p:grpSp>
    </p:spTree>
    <p:extLst>
      <p:ext uri="{BB962C8B-B14F-4D97-AF65-F5344CB8AC3E}">
        <p14:creationId xmlns:p14="http://schemas.microsoft.com/office/powerpoint/2010/main" val="1685304622"/>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FA39208-1DA7-AE42-B0E8-CEBFA4D605EC}"/>
              </a:ext>
            </a:extLst>
          </p:cNvPr>
          <p:cNvSpPr txBox="1"/>
          <p:nvPr/>
        </p:nvSpPr>
        <p:spPr>
          <a:xfrm>
            <a:off x="610017" y="1797887"/>
            <a:ext cx="2159566" cy="2308324"/>
          </a:xfrm>
          <a:prstGeom prst="rect">
            <a:avLst/>
          </a:prstGeom>
          <a:noFill/>
        </p:spPr>
        <p:txBody>
          <a:bodyPr wrap="none" rtlCol="0">
            <a:spAutoFit/>
          </a:bodyPr>
          <a:lstStyle/>
          <a:p>
            <a:r>
              <a:rPr lang="en-US" sz="7200" b="1" spc="-300">
                <a:solidFill>
                  <a:schemeClr val="bg1"/>
                </a:solidFill>
                <a:latin typeface="Arial" panose="020B0604020202020204" pitchFamily="34" charset="0"/>
                <a:cs typeface="Arial" panose="020B0604020202020204" pitchFamily="34" charset="0"/>
              </a:rPr>
              <a:t>2018</a:t>
            </a:r>
          </a:p>
          <a:p>
            <a:r>
              <a:rPr lang="en-US" sz="7200" b="1" spc="-300">
                <a:solidFill>
                  <a:schemeClr val="bg1"/>
                </a:solidFill>
                <a:latin typeface="Arial" panose="020B0604020202020204" pitchFamily="34" charset="0"/>
                <a:cs typeface="Arial" panose="020B0604020202020204" pitchFamily="34" charset="0"/>
              </a:rPr>
              <a:t>2020</a:t>
            </a:r>
          </a:p>
        </p:txBody>
      </p:sp>
      <p:sp>
        <p:nvSpPr>
          <p:cNvPr id="2" name="TextBox 1">
            <a:extLst>
              <a:ext uri="{FF2B5EF4-FFF2-40B4-BE49-F238E27FC236}">
                <a16:creationId xmlns:a16="http://schemas.microsoft.com/office/drawing/2014/main" id="{A15B9E8C-67AF-EF4D-8DBE-950D8087F431}"/>
              </a:ext>
            </a:extLst>
          </p:cNvPr>
          <p:cNvSpPr txBox="1"/>
          <p:nvPr/>
        </p:nvSpPr>
        <p:spPr>
          <a:xfrm>
            <a:off x="4053032" y="1797887"/>
            <a:ext cx="7314824" cy="33332202"/>
          </a:xfrm>
          <a:prstGeom prst="rect">
            <a:avLst/>
          </a:prstGeom>
          <a:noFill/>
        </p:spPr>
        <p:txBody>
          <a:bodyPr wrap="none" rtlCol="0">
            <a:spAutoFit/>
          </a:bodyPr>
          <a:lstStyle/>
          <a:p>
            <a:pPr algn="r"/>
            <a:r>
              <a:rPr lang="en-US" sz="7200" b="1" spc="-150">
                <a:solidFill>
                  <a:schemeClr val="bg1"/>
                </a:solidFill>
                <a:latin typeface="Arial" panose="020B0604020202020204" pitchFamily="34" charset="0"/>
                <a:cs typeface="Arial" panose="020B0604020202020204" pitchFamily="34" charset="0"/>
              </a:rPr>
              <a:t>0</a:t>
            </a:r>
          </a:p>
          <a:p>
            <a:pPr algn="r"/>
            <a:r>
              <a:rPr lang="en-US" sz="7200" b="1" spc="-150">
                <a:solidFill>
                  <a:schemeClr val="bg1"/>
                </a:solidFill>
                <a:latin typeface="Arial" panose="020B0604020202020204" pitchFamily="34" charset="0"/>
                <a:cs typeface="Arial" panose="020B0604020202020204" pitchFamily="34" charset="0"/>
              </a:rPr>
              <a:t>10</a:t>
            </a:r>
          </a:p>
          <a:p>
            <a:pPr algn="r"/>
            <a:r>
              <a:rPr lang="en-US" sz="7200" b="1" spc="-150">
                <a:solidFill>
                  <a:schemeClr val="bg1"/>
                </a:solidFill>
                <a:latin typeface="Arial" panose="020B0604020202020204" pitchFamily="34" charset="0"/>
                <a:cs typeface="Arial" panose="020B0604020202020204" pitchFamily="34" charset="0"/>
              </a:rPr>
              <a:t>15</a:t>
            </a:r>
          </a:p>
          <a:p>
            <a:pPr algn="r"/>
            <a:r>
              <a:rPr lang="en-US" sz="7200" b="1" spc="-150">
                <a:solidFill>
                  <a:schemeClr val="bg1"/>
                </a:solidFill>
                <a:latin typeface="Arial" panose="020B0604020202020204" pitchFamily="34" charset="0"/>
                <a:cs typeface="Arial" panose="020B0604020202020204" pitchFamily="34" charset="0"/>
              </a:rPr>
              <a:t>20</a:t>
            </a:r>
          </a:p>
          <a:p>
            <a:pPr algn="r"/>
            <a:r>
              <a:rPr lang="en-US" sz="7200" b="1" spc="-150">
                <a:solidFill>
                  <a:schemeClr val="bg1"/>
                </a:solidFill>
                <a:latin typeface="Arial" panose="020B0604020202020204" pitchFamily="34" charset="0"/>
                <a:cs typeface="Arial" panose="020B0604020202020204" pitchFamily="34" charset="0"/>
              </a:rPr>
              <a:t>50</a:t>
            </a:r>
          </a:p>
          <a:p>
            <a:pPr algn="r"/>
            <a:r>
              <a:rPr lang="en-US" sz="7200" b="1" spc="-150">
                <a:solidFill>
                  <a:schemeClr val="bg1"/>
                </a:solidFill>
                <a:latin typeface="Arial" panose="020B0604020202020204" pitchFamily="34" charset="0"/>
                <a:cs typeface="Arial" panose="020B0604020202020204" pitchFamily="34" charset="0"/>
              </a:rPr>
              <a:t>80</a:t>
            </a:r>
          </a:p>
          <a:p>
            <a:pPr algn="r"/>
            <a:r>
              <a:rPr lang="en-US" sz="7200" b="1" spc="-150">
                <a:solidFill>
                  <a:schemeClr val="bg1"/>
                </a:solidFill>
                <a:latin typeface="Arial" panose="020B0604020202020204" pitchFamily="34" charset="0"/>
                <a:cs typeface="Arial" panose="020B0604020202020204" pitchFamily="34" charset="0"/>
              </a:rPr>
              <a:t>100</a:t>
            </a:r>
          </a:p>
          <a:p>
            <a:pPr algn="r"/>
            <a:r>
              <a:rPr lang="en-US" sz="7200" b="1" spc="-150">
                <a:solidFill>
                  <a:schemeClr val="bg1"/>
                </a:solidFill>
                <a:latin typeface="Arial" panose="020B0604020202020204" pitchFamily="34" charset="0"/>
                <a:cs typeface="Arial" panose="020B0604020202020204" pitchFamily="34" charset="0"/>
              </a:rPr>
              <a:t>150</a:t>
            </a:r>
          </a:p>
          <a:p>
            <a:pPr algn="r"/>
            <a:r>
              <a:rPr lang="en-US" sz="7200" b="1" spc="-150">
                <a:solidFill>
                  <a:schemeClr val="bg1"/>
                </a:solidFill>
                <a:latin typeface="Arial" panose="020B0604020202020204" pitchFamily="34" charset="0"/>
                <a:cs typeface="Arial" panose="020B0604020202020204" pitchFamily="34" charset="0"/>
              </a:rPr>
              <a:t>200</a:t>
            </a:r>
          </a:p>
          <a:p>
            <a:pPr algn="r"/>
            <a:r>
              <a:rPr lang="en-US" sz="7200" b="1" spc="-150">
                <a:solidFill>
                  <a:schemeClr val="bg1"/>
                </a:solidFill>
                <a:latin typeface="Arial" panose="020B0604020202020204" pitchFamily="34" charset="0"/>
                <a:cs typeface="Arial" panose="020B0604020202020204" pitchFamily="34" charset="0"/>
              </a:rPr>
              <a:t>500</a:t>
            </a:r>
          </a:p>
          <a:p>
            <a:pPr algn="r"/>
            <a:r>
              <a:rPr lang="en-US" sz="7200" b="1" spc="-150">
                <a:solidFill>
                  <a:schemeClr val="bg1"/>
                </a:solidFill>
                <a:latin typeface="Arial" panose="020B0604020202020204" pitchFamily="34" charset="0"/>
                <a:cs typeface="Arial" panose="020B0604020202020204" pitchFamily="34" charset="0"/>
              </a:rPr>
              <a:t>800</a:t>
            </a:r>
          </a:p>
          <a:p>
            <a:pPr algn="r"/>
            <a:r>
              <a:rPr lang="en-US" sz="7200" b="1" spc="-150">
                <a:solidFill>
                  <a:schemeClr val="bg1"/>
                </a:solidFill>
                <a:latin typeface="Arial" panose="020B0604020202020204" pitchFamily="34" charset="0"/>
                <a:cs typeface="Arial" panose="020B0604020202020204" pitchFamily="34" charset="0"/>
              </a:rPr>
              <a:t>1,000</a:t>
            </a:r>
          </a:p>
          <a:p>
            <a:pPr algn="r"/>
            <a:r>
              <a:rPr lang="en-US" sz="7200" b="1" spc="-150">
                <a:solidFill>
                  <a:schemeClr val="bg1"/>
                </a:solidFill>
                <a:latin typeface="Arial" panose="020B0604020202020204" pitchFamily="34" charset="0"/>
                <a:cs typeface="Arial" panose="020B0604020202020204" pitchFamily="34" charset="0"/>
              </a:rPr>
              <a:t>1,250</a:t>
            </a:r>
          </a:p>
          <a:p>
            <a:pPr algn="r"/>
            <a:r>
              <a:rPr lang="en-US" sz="7200" b="1" spc="-150">
                <a:solidFill>
                  <a:schemeClr val="bg1"/>
                </a:solidFill>
                <a:latin typeface="Arial" panose="020B0604020202020204" pitchFamily="34" charset="0"/>
                <a:cs typeface="Arial" panose="020B0604020202020204" pitchFamily="34" charset="0"/>
              </a:rPr>
              <a:t>1,500</a:t>
            </a:r>
          </a:p>
          <a:p>
            <a:pPr algn="r"/>
            <a:r>
              <a:rPr lang="en-US" sz="7200" b="1" spc="-150">
                <a:solidFill>
                  <a:schemeClr val="bg1"/>
                </a:solidFill>
                <a:latin typeface="Arial" panose="020B0604020202020204" pitchFamily="34" charset="0"/>
                <a:cs typeface="Arial" panose="020B0604020202020204" pitchFamily="34" charset="0"/>
              </a:rPr>
              <a:t>1,750</a:t>
            </a:r>
          </a:p>
          <a:p>
            <a:pPr algn="r"/>
            <a:r>
              <a:rPr lang="en-US" sz="7200" b="1" spc="-150">
                <a:solidFill>
                  <a:schemeClr val="bg1"/>
                </a:solidFill>
                <a:latin typeface="Arial" panose="020B0604020202020204" pitchFamily="34" charset="0"/>
                <a:cs typeface="Arial" panose="020B0604020202020204" pitchFamily="34" charset="0"/>
              </a:rPr>
              <a:t>2,000</a:t>
            </a:r>
          </a:p>
          <a:p>
            <a:pPr algn="r"/>
            <a:r>
              <a:rPr lang="en-US" sz="7200" b="1" spc="-150">
                <a:solidFill>
                  <a:schemeClr val="bg1"/>
                </a:solidFill>
                <a:latin typeface="Arial" panose="020B0604020202020204" pitchFamily="34" charset="0"/>
                <a:cs typeface="Arial" panose="020B0604020202020204" pitchFamily="34" charset="0"/>
              </a:rPr>
              <a:t>2,500</a:t>
            </a:r>
            <a:br>
              <a:rPr lang="en-US" sz="7200" b="1" spc="-150">
                <a:solidFill>
                  <a:schemeClr val="bg1"/>
                </a:solidFill>
                <a:latin typeface="Arial" panose="020B0604020202020204" pitchFamily="34" charset="0"/>
                <a:cs typeface="Arial" panose="020B0604020202020204" pitchFamily="34" charset="0"/>
              </a:rPr>
            </a:br>
            <a:r>
              <a:rPr lang="en-US" sz="7200" b="1" spc="-150">
                <a:solidFill>
                  <a:schemeClr val="bg1"/>
                </a:solidFill>
                <a:latin typeface="Arial" panose="020B0604020202020204" pitchFamily="34" charset="0"/>
                <a:cs typeface="Arial" panose="020B0604020202020204" pitchFamily="34" charset="0"/>
              </a:rPr>
              <a:t>2,750</a:t>
            </a:r>
            <a:br>
              <a:rPr lang="en-US" sz="7200" b="1" spc="-150">
                <a:solidFill>
                  <a:schemeClr val="bg1"/>
                </a:solidFill>
                <a:latin typeface="Arial" panose="020B0604020202020204" pitchFamily="34" charset="0"/>
                <a:cs typeface="Arial" panose="020B0604020202020204" pitchFamily="34" charset="0"/>
              </a:rPr>
            </a:br>
            <a:r>
              <a:rPr lang="en-US" sz="7200" b="1" spc="-150">
                <a:solidFill>
                  <a:schemeClr val="bg1"/>
                </a:solidFill>
                <a:latin typeface="Arial" panose="020B0604020202020204" pitchFamily="34" charset="0"/>
                <a:cs typeface="Arial" panose="020B0604020202020204" pitchFamily="34" charset="0"/>
              </a:rPr>
              <a:t>4,500</a:t>
            </a:r>
            <a:br>
              <a:rPr lang="en-US" sz="7200" b="1" spc="-150">
                <a:solidFill>
                  <a:schemeClr val="bg1"/>
                </a:solidFill>
                <a:latin typeface="Arial" panose="020B0604020202020204" pitchFamily="34" charset="0"/>
                <a:cs typeface="Arial" panose="020B0604020202020204" pitchFamily="34" charset="0"/>
              </a:rPr>
            </a:br>
            <a:r>
              <a:rPr lang="en-US" sz="7200" b="1" spc="-150">
                <a:solidFill>
                  <a:schemeClr val="bg1"/>
                </a:solidFill>
                <a:latin typeface="Arial" panose="020B0604020202020204" pitchFamily="34" charset="0"/>
                <a:cs typeface="Arial" panose="020B0604020202020204" pitchFamily="34" charset="0"/>
              </a:rPr>
              <a:t>5,000</a:t>
            </a:r>
          </a:p>
          <a:p>
            <a:pPr algn="r"/>
            <a:r>
              <a:rPr lang="en-US" sz="7200" b="1" spc="-150">
                <a:solidFill>
                  <a:schemeClr val="bg1"/>
                </a:solidFill>
                <a:latin typeface="Arial" panose="020B0604020202020204" pitchFamily="34" charset="0"/>
                <a:cs typeface="Arial" panose="020B0604020202020204" pitchFamily="34" charset="0"/>
              </a:rPr>
              <a:t>5,500</a:t>
            </a:r>
            <a:br>
              <a:rPr lang="en-US" sz="7200" b="1" spc="-150">
                <a:solidFill>
                  <a:schemeClr val="bg1"/>
                </a:solidFill>
                <a:latin typeface="Arial" panose="020B0604020202020204" pitchFamily="34" charset="0"/>
                <a:cs typeface="Arial" panose="020B0604020202020204" pitchFamily="34" charset="0"/>
              </a:rPr>
            </a:br>
            <a:r>
              <a:rPr lang="en-US" sz="7200" b="1" spc="-150">
                <a:solidFill>
                  <a:schemeClr val="bg1"/>
                </a:solidFill>
                <a:latin typeface="Arial" panose="020B0604020202020204" pitchFamily="34" charset="0"/>
                <a:cs typeface="Arial" panose="020B0604020202020204" pitchFamily="34" charset="0"/>
              </a:rPr>
              <a:t>8,000</a:t>
            </a:r>
          </a:p>
          <a:p>
            <a:pPr algn="r"/>
            <a:r>
              <a:rPr lang="en-US" sz="7200" b="1" spc="-150">
                <a:solidFill>
                  <a:schemeClr val="bg1"/>
                </a:solidFill>
                <a:latin typeface="Arial" panose="020B0604020202020204" pitchFamily="34" charset="0"/>
                <a:cs typeface="Arial" panose="020B0604020202020204" pitchFamily="34" charset="0"/>
              </a:rPr>
              <a:t>8,500</a:t>
            </a:r>
          </a:p>
          <a:p>
            <a:pPr algn="r"/>
            <a:r>
              <a:rPr lang="en-US" sz="7200" b="1" spc="-150">
                <a:solidFill>
                  <a:schemeClr val="bg1"/>
                </a:solidFill>
                <a:latin typeface="Arial" panose="020B0604020202020204" pitchFamily="34" charset="0"/>
                <a:cs typeface="Arial" panose="020B0604020202020204" pitchFamily="34" charset="0"/>
              </a:rPr>
              <a:t>8,750</a:t>
            </a:r>
          </a:p>
          <a:p>
            <a:pPr algn="r"/>
            <a:r>
              <a:rPr lang="en-US" sz="7200" b="1" spc="-150">
                <a:solidFill>
                  <a:schemeClr val="bg1"/>
                </a:solidFill>
                <a:latin typeface="Arial" panose="020B0604020202020204" pitchFamily="34" charset="0"/>
                <a:cs typeface="Arial" panose="020B0604020202020204" pitchFamily="34" charset="0"/>
              </a:rPr>
              <a:t>10,000</a:t>
            </a:r>
          </a:p>
          <a:p>
            <a:pPr algn="r"/>
            <a:r>
              <a:rPr lang="en-US" sz="7200" b="1" spc="-150">
                <a:solidFill>
                  <a:schemeClr val="bg1"/>
                </a:solidFill>
                <a:latin typeface="Arial" panose="020B0604020202020204" pitchFamily="34" charset="0"/>
                <a:cs typeface="Arial" panose="020B0604020202020204" pitchFamily="34" charset="0"/>
              </a:rPr>
              <a:t>999,000,000,000</a:t>
            </a:r>
          </a:p>
          <a:p>
            <a:pPr algn="r"/>
            <a:r>
              <a:rPr lang="en-US" sz="7200" b="1" spc="-150">
                <a:solidFill>
                  <a:schemeClr val="bg1"/>
                </a:solidFill>
                <a:latin typeface="Arial" panose="020B0604020202020204" pitchFamily="34" charset="0"/>
                <a:cs typeface="Arial" panose="020B0604020202020204" pitchFamily="34" charset="0"/>
              </a:rPr>
              <a:t>100,000,000,000</a:t>
            </a:r>
          </a:p>
          <a:p>
            <a:pPr algn="r"/>
            <a:r>
              <a:rPr lang="en-US" sz="7200" b="1" spc="-150">
                <a:solidFill>
                  <a:schemeClr val="bg1"/>
                </a:solidFill>
                <a:latin typeface="Arial" panose="020B0604020202020204" pitchFamily="34" charset="0"/>
                <a:cs typeface="Arial" panose="020B0604020202020204" pitchFamily="34" charset="0"/>
              </a:rPr>
              <a:t>130,000,000,000</a:t>
            </a:r>
          </a:p>
          <a:p>
            <a:pPr algn="r"/>
            <a:r>
              <a:rPr lang="en-US" sz="7200" b="1" spc="-150">
                <a:solidFill>
                  <a:schemeClr val="bg1"/>
                </a:solidFill>
                <a:latin typeface="Arial" panose="020B0604020202020204" pitchFamily="34" charset="0"/>
                <a:cs typeface="Arial" panose="020B0604020202020204" pitchFamily="34" charset="0"/>
              </a:rPr>
              <a:t>135,000,000,000</a:t>
            </a:r>
          </a:p>
          <a:p>
            <a:pPr algn="r"/>
            <a:r>
              <a:rPr lang="en-US" sz="7200" b="1" spc="-150">
                <a:solidFill>
                  <a:schemeClr val="bg1"/>
                </a:solidFill>
                <a:latin typeface="Arial" panose="020B0604020202020204" pitchFamily="34" charset="0"/>
                <a:cs typeface="Arial" panose="020B0604020202020204" pitchFamily="34" charset="0"/>
              </a:rPr>
              <a:t>$139,000,000,000</a:t>
            </a:r>
          </a:p>
        </p:txBody>
      </p:sp>
      <p:sp>
        <p:nvSpPr>
          <p:cNvPr id="8" name="Rectangle 7">
            <a:extLst>
              <a:ext uri="{FF2B5EF4-FFF2-40B4-BE49-F238E27FC236}">
                <a16:creationId xmlns:a16="http://schemas.microsoft.com/office/drawing/2014/main" id="{0FD07ED4-74D9-4546-A794-07989979402A}"/>
              </a:ext>
            </a:extLst>
          </p:cNvPr>
          <p:cNvSpPr/>
          <p:nvPr/>
        </p:nvSpPr>
        <p:spPr>
          <a:xfrm>
            <a:off x="0" y="2993344"/>
            <a:ext cx="12192000" cy="386465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F35021-5044-DF4A-B7BA-E37B562AE6E5}"/>
              </a:ext>
            </a:extLst>
          </p:cNvPr>
          <p:cNvSpPr/>
          <p:nvPr/>
        </p:nvSpPr>
        <p:spPr>
          <a:xfrm>
            <a:off x="0" y="-44407"/>
            <a:ext cx="12192000" cy="20607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621954-CB9D-A742-8A02-57C5D2C994E4}"/>
              </a:ext>
            </a:extLst>
          </p:cNvPr>
          <p:cNvSpPr txBox="1"/>
          <p:nvPr/>
        </p:nvSpPr>
        <p:spPr>
          <a:xfrm>
            <a:off x="584617" y="412893"/>
            <a:ext cx="4838283"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INDUSTRY POTENTIAL</a:t>
            </a:r>
          </a:p>
        </p:txBody>
      </p:sp>
      <p:sp>
        <p:nvSpPr>
          <p:cNvPr id="15" name="TextBox 14">
            <a:extLst>
              <a:ext uri="{FF2B5EF4-FFF2-40B4-BE49-F238E27FC236}">
                <a16:creationId xmlns:a16="http://schemas.microsoft.com/office/drawing/2014/main" id="{11D61F5E-14A9-4D42-883C-5A3ACCED508E}"/>
              </a:ext>
            </a:extLst>
          </p:cNvPr>
          <p:cNvSpPr txBox="1"/>
          <p:nvPr/>
        </p:nvSpPr>
        <p:spPr>
          <a:xfrm>
            <a:off x="584617" y="3182881"/>
            <a:ext cx="12662460" cy="2308324"/>
          </a:xfrm>
          <a:prstGeom prst="rect">
            <a:avLst/>
          </a:prstGeom>
          <a:noFill/>
        </p:spPr>
        <p:txBody>
          <a:bodyPr wrap="square" rtlCol="0">
            <a:spAutoFit/>
          </a:bodyPr>
          <a:lstStyle/>
          <a:p>
            <a:r>
              <a:rPr lang="en-US" sz="7200" b="1">
                <a:solidFill>
                  <a:schemeClr val="bg1"/>
                </a:solidFill>
                <a:latin typeface="Arial" panose="020B0604020202020204" pitchFamily="34" charset="0"/>
                <a:cs typeface="Arial" panose="020B0604020202020204" pitchFamily="34" charset="0"/>
              </a:rPr>
              <a:t>Next trillion dollar</a:t>
            </a:r>
          </a:p>
          <a:p>
            <a:r>
              <a:rPr lang="en-US" sz="7200" b="1">
                <a:solidFill>
                  <a:schemeClr val="bg1"/>
                </a:solidFill>
                <a:latin typeface="Arial" panose="020B0604020202020204" pitchFamily="34" charset="0"/>
                <a:cs typeface="Arial" panose="020B0604020202020204" pitchFamily="34" charset="0"/>
              </a:rPr>
              <a:t>industry</a:t>
            </a:r>
          </a:p>
        </p:txBody>
      </p:sp>
      <p:pic>
        <p:nvPicPr>
          <p:cNvPr id="18" name="Picture 17">
            <a:extLst>
              <a:ext uri="{FF2B5EF4-FFF2-40B4-BE49-F238E27FC236}">
                <a16:creationId xmlns:a16="http://schemas.microsoft.com/office/drawing/2014/main" id="{5FDA3B59-3D2A-A349-80C2-92A66C2CC3F2}"/>
              </a:ext>
            </a:extLst>
          </p:cNvPr>
          <p:cNvPicPr>
            <a:picLocks noChangeAspect="1"/>
          </p:cNvPicPr>
          <p:nvPr/>
        </p:nvPicPr>
        <p:blipFill>
          <a:blip r:embed="rId3"/>
          <a:stretch>
            <a:fillRect/>
          </a:stretch>
        </p:blipFill>
        <p:spPr>
          <a:xfrm>
            <a:off x="10091261" y="478276"/>
            <a:ext cx="1538055" cy="404751"/>
          </a:xfrm>
          <a:prstGeom prst="rect">
            <a:avLst/>
          </a:prstGeom>
        </p:spPr>
      </p:pic>
    </p:spTree>
    <p:extLst>
      <p:ext uri="{BB962C8B-B14F-4D97-AF65-F5344CB8AC3E}">
        <p14:creationId xmlns:p14="http://schemas.microsoft.com/office/powerpoint/2010/main" val="297734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2" presetClass="path" presetSubtype="0" fill="hold" grpId="0" nodeType="withEffect">
                                  <p:stCondLst>
                                    <p:cond delay="0"/>
                                  </p:stCondLst>
                                  <p:childTnLst>
                                    <p:animMotion origin="layout" path="M -1.875E-6 -4.63958 L -1.875E-6 0.25 " pathEditMode="relative" rAng="0" ptsTypes="AA">
                                      <p:cBhvr>
                                        <p:cTn id="9" dur="1000" spd="-100000" fill="hold"/>
                                        <p:tgtEl>
                                          <p:spTgt spid="2"/>
                                        </p:tgtEl>
                                        <p:attrNameLst>
                                          <p:attrName>ppt_x</p:attrName>
                                          <p:attrName>ppt_y</p:attrName>
                                        </p:attrNameLst>
                                      </p:cBhvr>
                                      <p:rCtr x="0" y="244468"/>
                                    </p:animMotion>
                                  </p:childTnLst>
                                </p:cTn>
                              </p:par>
                              <p:par>
                                <p:cTn id="10" presetID="42" presetClass="path" presetSubtype="0" fill="hold" grpId="0" nodeType="withEffect">
                                  <p:stCondLst>
                                    <p:cond delay="0"/>
                                  </p:stCondLst>
                                  <p:childTnLst>
                                    <p:animMotion origin="layout" path="M -1.66667E-6 -0.16181 L -1.66667E-6 0.03726 " pathEditMode="relative" rAng="0" ptsTypes="AA">
                                      <p:cBhvr>
                                        <p:cTn id="11" dur="1000" spd="-100000" fill="hold"/>
                                        <p:tgtEl>
                                          <p:spTgt spid="13"/>
                                        </p:tgtEl>
                                        <p:attrNameLst>
                                          <p:attrName>ppt_x</p:attrName>
                                          <p:attrName>ppt_y</p:attrName>
                                        </p:attrNameLst>
                                      </p:cBhvr>
                                      <p:rCtr x="0" y="9954"/>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
                                        <p:tgtEl>
                                          <p:spTgt spid="15"/>
                                        </p:tgtEl>
                                      </p:cBhvr>
                                    </p:animEffect>
                                  </p:childTnLst>
                                </p:cTn>
                              </p:par>
                              <p:par>
                                <p:cTn id="17" presetID="3" presetClass="emph" presetSubtype="2" fill="hold" grpId="1" nodeType="withEffect">
                                  <p:stCondLst>
                                    <p:cond delay="0"/>
                                  </p:stCondLst>
                                  <p:childTnLst>
                                    <p:animClr clrSpc="rgb" dir="cw">
                                      <p:cBhvr override="childStyle">
                                        <p:cTn id="18" dur="100" fill="hold"/>
                                        <p:tgtEl>
                                          <p:spTgt spid="13"/>
                                        </p:tgtEl>
                                        <p:attrNameLst>
                                          <p:attrName>style.color</p:attrName>
                                        </p:attrNameLst>
                                      </p:cBhvr>
                                      <p:to>
                                        <a:srgbClr val="9C9C9C"/>
                                      </p:to>
                                    </p:animClr>
                                  </p:childTnLst>
                                </p:cTn>
                              </p:par>
                              <p:par>
                                <p:cTn id="19" presetID="3" presetClass="emph" presetSubtype="2" fill="hold" grpId="2" nodeType="withEffect">
                                  <p:stCondLst>
                                    <p:cond delay="0"/>
                                  </p:stCondLst>
                                  <p:childTnLst>
                                    <p:animClr clrSpc="rgb" dir="cw">
                                      <p:cBhvr override="childStyle">
                                        <p:cTn id="20" dur="100" fill="hold"/>
                                        <p:tgtEl>
                                          <p:spTgt spid="2"/>
                                        </p:tgtEl>
                                        <p:attrNameLst>
                                          <p:attrName>style.color</p:attrName>
                                        </p:attrNameLst>
                                      </p:cBhvr>
                                      <p:to>
                                        <a:srgbClr val="9C9C9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2" grpId="1"/>
      <p:bldP spid="2" grpId="2"/>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63F17A-CA37-7F4C-AAA3-5C142CE6CA15}"/>
              </a:ext>
            </a:extLst>
          </p:cNvPr>
          <p:cNvSpPr/>
          <p:nvPr/>
        </p:nvSpPr>
        <p:spPr>
          <a:xfrm>
            <a:off x="0" y="2916087"/>
            <a:ext cx="12191999" cy="1200329"/>
          </a:xfrm>
          <a:prstGeom prst="rect">
            <a:avLst/>
          </a:prstGeom>
        </p:spPr>
        <p:txBody>
          <a:bodyPr wrap="square">
            <a:spAutoFit/>
          </a:bodyPr>
          <a:lstStyle/>
          <a:p>
            <a:pPr algn="ctr"/>
            <a:r>
              <a:rPr lang="en-US" sz="7200" b="1">
                <a:solidFill>
                  <a:schemeClr val="bg1"/>
                </a:solidFill>
                <a:latin typeface="Arial" panose="020B0604020202020204" pitchFamily="34" charset="0"/>
                <a:ea typeface="Calibri" panose="020F0502020204030204" pitchFamily="34" charset="0"/>
                <a:cs typeface="Arial" panose="020B0604020202020204" pitchFamily="34" charset="0"/>
              </a:rPr>
              <a:t>HUGE OPPORTUNITY</a:t>
            </a:r>
            <a:endParaRPr lang="en-US" sz="7200" b="1">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6F67CDA-1215-BF4D-A42F-A60E791DD635}"/>
              </a:ext>
            </a:extLst>
          </p:cNvPr>
          <p:cNvPicPr>
            <a:picLocks noChangeAspect="1"/>
          </p:cNvPicPr>
          <p:nvPr/>
        </p:nvPicPr>
        <p:blipFill>
          <a:blip r:embed="rId3"/>
          <a:stretch>
            <a:fillRect/>
          </a:stretch>
        </p:blipFill>
        <p:spPr>
          <a:xfrm>
            <a:off x="10091261" y="478276"/>
            <a:ext cx="1538055" cy="404751"/>
          </a:xfrm>
          <a:prstGeom prst="rect">
            <a:avLst/>
          </a:prstGeom>
        </p:spPr>
      </p:pic>
      <p:sp>
        <p:nvSpPr>
          <p:cNvPr id="16" name="TextBox 15">
            <a:extLst>
              <a:ext uri="{FF2B5EF4-FFF2-40B4-BE49-F238E27FC236}">
                <a16:creationId xmlns:a16="http://schemas.microsoft.com/office/drawing/2014/main" id="{A3240BA5-CFD7-B243-9EE0-71148FE55FC8}"/>
              </a:ext>
            </a:extLst>
          </p:cNvPr>
          <p:cNvSpPr txBox="1"/>
          <p:nvPr/>
        </p:nvSpPr>
        <p:spPr>
          <a:xfrm>
            <a:off x="584617" y="412893"/>
            <a:ext cx="4838283"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INDUSTRY POTENTIAL</a:t>
            </a:r>
          </a:p>
        </p:txBody>
      </p:sp>
    </p:spTree>
    <p:extLst>
      <p:ext uri="{BB962C8B-B14F-4D97-AF65-F5344CB8AC3E}">
        <p14:creationId xmlns:p14="http://schemas.microsoft.com/office/powerpoint/2010/main" val="3193611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CB7FBA88-578C-754F-B1BC-4F8084A79DB3}"/>
              </a:ext>
            </a:extLst>
          </p:cNvPr>
          <p:cNvSpPr txBox="1"/>
          <p:nvPr/>
        </p:nvSpPr>
        <p:spPr>
          <a:xfrm>
            <a:off x="584617" y="2710248"/>
            <a:ext cx="4901783" cy="1169551"/>
          </a:xfrm>
          <a:prstGeom prst="rect">
            <a:avLst/>
          </a:prstGeom>
          <a:noFill/>
        </p:spPr>
        <p:txBody>
          <a:bodyPr wrap="square" rtlCol="0">
            <a:spAutoFit/>
          </a:bodyPr>
          <a:lstStyle/>
          <a:p>
            <a:r>
              <a:rPr lang="en-US" sz="7000" b="1">
                <a:solidFill>
                  <a:schemeClr val="bg1"/>
                </a:solidFill>
                <a:latin typeface="Arial" panose="020B0604020202020204" pitchFamily="34" charset="0"/>
                <a:cs typeface="Arial" panose="020B0604020202020204" pitchFamily="34" charset="0"/>
              </a:rPr>
              <a:t>Promoters</a:t>
            </a:r>
          </a:p>
        </p:txBody>
      </p:sp>
      <p:pic>
        <p:nvPicPr>
          <p:cNvPr id="41" name="Picture 40">
            <a:extLst>
              <a:ext uri="{FF2B5EF4-FFF2-40B4-BE49-F238E27FC236}">
                <a16:creationId xmlns:a16="http://schemas.microsoft.com/office/drawing/2014/main" id="{8B30974D-FE7C-614A-B14F-CA2F634EE244}"/>
              </a:ext>
            </a:extLst>
          </p:cNvPr>
          <p:cNvPicPr>
            <a:picLocks noChangeAspect="1"/>
          </p:cNvPicPr>
          <p:nvPr/>
        </p:nvPicPr>
        <p:blipFill>
          <a:blip r:embed="rId3"/>
          <a:stretch>
            <a:fillRect/>
          </a:stretch>
        </p:blipFill>
        <p:spPr>
          <a:xfrm>
            <a:off x="10628088" y="31846520"/>
            <a:ext cx="1549400" cy="1854200"/>
          </a:xfrm>
          <a:prstGeom prst="rect">
            <a:avLst/>
          </a:prstGeom>
        </p:spPr>
      </p:pic>
      <p:pic>
        <p:nvPicPr>
          <p:cNvPr id="42" name="Picture 41">
            <a:extLst>
              <a:ext uri="{FF2B5EF4-FFF2-40B4-BE49-F238E27FC236}">
                <a16:creationId xmlns:a16="http://schemas.microsoft.com/office/drawing/2014/main" id="{5BE2ECB3-A76A-9144-BDCB-8B47A14D5EF5}"/>
              </a:ext>
            </a:extLst>
          </p:cNvPr>
          <p:cNvPicPr>
            <a:picLocks noChangeAspect="1"/>
          </p:cNvPicPr>
          <p:nvPr/>
        </p:nvPicPr>
        <p:blipFill>
          <a:blip r:embed="rId4"/>
          <a:stretch>
            <a:fillRect/>
          </a:stretch>
        </p:blipFill>
        <p:spPr>
          <a:xfrm>
            <a:off x="10628088" y="11613877"/>
            <a:ext cx="1549400" cy="1828800"/>
          </a:xfrm>
          <a:prstGeom prst="rect">
            <a:avLst/>
          </a:prstGeom>
        </p:spPr>
      </p:pic>
      <p:pic>
        <p:nvPicPr>
          <p:cNvPr id="43" name="Picture 42">
            <a:extLst>
              <a:ext uri="{FF2B5EF4-FFF2-40B4-BE49-F238E27FC236}">
                <a16:creationId xmlns:a16="http://schemas.microsoft.com/office/drawing/2014/main" id="{92C3DA05-3894-7643-8B5F-A59743FA7552}"/>
              </a:ext>
            </a:extLst>
          </p:cNvPr>
          <p:cNvPicPr>
            <a:picLocks noChangeAspect="1"/>
          </p:cNvPicPr>
          <p:nvPr/>
        </p:nvPicPr>
        <p:blipFill>
          <a:blip r:embed="rId5"/>
          <a:stretch>
            <a:fillRect/>
          </a:stretch>
        </p:blipFill>
        <p:spPr>
          <a:xfrm>
            <a:off x="9102530" y="23549610"/>
            <a:ext cx="1549400" cy="1828800"/>
          </a:xfrm>
          <a:prstGeom prst="rect">
            <a:avLst/>
          </a:prstGeom>
        </p:spPr>
      </p:pic>
      <p:pic>
        <p:nvPicPr>
          <p:cNvPr id="44" name="Picture 43">
            <a:extLst>
              <a:ext uri="{FF2B5EF4-FFF2-40B4-BE49-F238E27FC236}">
                <a16:creationId xmlns:a16="http://schemas.microsoft.com/office/drawing/2014/main" id="{28F24FC6-5E64-C845-9FD1-6BC9763F3B5E}"/>
              </a:ext>
            </a:extLst>
          </p:cNvPr>
          <p:cNvPicPr>
            <a:picLocks noChangeAspect="1"/>
          </p:cNvPicPr>
          <p:nvPr/>
        </p:nvPicPr>
        <p:blipFill>
          <a:blip r:embed="rId6"/>
          <a:stretch>
            <a:fillRect/>
          </a:stretch>
        </p:blipFill>
        <p:spPr>
          <a:xfrm>
            <a:off x="9296400" y="18712180"/>
            <a:ext cx="1536700" cy="1828800"/>
          </a:xfrm>
          <a:prstGeom prst="rect">
            <a:avLst/>
          </a:prstGeom>
        </p:spPr>
      </p:pic>
      <p:pic>
        <p:nvPicPr>
          <p:cNvPr id="45" name="Picture 44">
            <a:extLst>
              <a:ext uri="{FF2B5EF4-FFF2-40B4-BE49-F238E27FC236}">
                <a16:creationId xmlns:a16="http://schemas.microsoft.com/office/drawing/2014/main" id="{CECDA641-29F5-DB41-8F4E-3CDDEC219B64}"/>
              </a:ext>
            </a:extLst>
          </p:cNvPr>
          <p:cNvPicPr>
            <a:picLocks noChangeAspect="1"/>
          </p:cNvPicPr>
          <p:nvPr/>
        </p:nvPicPr>
        <p:blipFill>
          <a:blip r:embed="rId7"/>
          <a:stretch>
            <a:fillRect/>
          </a:stretch>
        </p:blipFill>
        <p:spPr>
          <a:xfrm>
            <a:off x="7602375" y="26878280"/>
            <a:ext cx="1524000" cy="1854200"/>
          </a:xfrm>
          <a:prstGeom prst="rect">
            <a:avLst/>
          </a:prstGeom>
        </p:spPr>
      </p:pic>
      <p:pic>
        <p:nvPicPr>
          <p:cNvPr id="46" name="Picture 45">
            <a:extLst>
              <a:ext uri="{FF2B5EF4-FFF2-40B4-BE49-F238E27FC236}">
                <a16:creationId xmlns:a16="http://schemas.microsoft.com/office/drawing/2014/main" id="{EE99828D-8629-984F-B91E-22404AD67248}"/>
              </a:ext>
            </a:extLst>
          </p:cNvPr>
          <p:cNvPicPr>
            <a:picLocks noChangeAspect="1"/>
          </p:cNvPicPr>
          <p:nvPr/>
        </p:nvPicPr>
        <p:blipFill>
          <a:blip r:embed="rId8"/>
          <a:stretch>
            <a:fillRect/>
          </a:stretch>
        </p:blipFill>
        <p:spPr>
          <a:xfrm>
            <a:off x="7755465" y="15438120"/>
            <a:ext cx="1536700" cy="1841500"/>
          </a:xfrm>
          <a:prstGeom prst="rect">
            <a:avLst/>
          </a:prstGeom>
        </p:spPr>
      </p:pic>
      <p:pic>
        <p:nvPicPr>
          <p:cNvPr id="47" name="Picture 46">
            <a:extLst>
              <a:ext uri="{FF2B5EF4-FFF2-40B4-BE49-F238E27FC236}">
                <a16:creationId xmlns:a16="http://schemas.microsoft.com/office/drawing/2014/main" id="{1A9B765E-C260-504F-B1ED-FFA1213CCF6E}"/>
              </a:ext>
            </a:extLst>
          </p:cNvPr>
          <p:cNvPicPr>
            <a:picLocks noChangeAspect="1"/>
          </p:cNvPicPr>
          <p:nvPr/>
        </p:nvPicPr>
        <p:blipFill>
          <a:blip r:embed="rId9"/>
          <a:stretch>
            <a:fillRect/>
          </a:stretch>
        </p:blipFill>
        <p:spPr>
          <a:xfrm>
            <a:off x="6102220" y="23380700"/>
            <a:ext cx="1524000" cy="1854200"/>
          </a:xfrm>
          <a:prstGeom prst="rect">
            <a:avLst/>
          </a:prstGeom>
        </p:spPr>
      </p:pic>
      <p:pic>
        <p:nvPicPr>
          <p:cNvPr id="48" name="Picture 47">
            <a:extLst>
              <a:ext uri="{FF2B5EF4-FFF2-40B4-BE49-F238E27FC236}">
                <a16:creationId xmlns:a16="http://schemas.microsoft.com/office/drawing/2014/main" id="{13846342-96B8-504B-A40B-4BB1F952AABB}"/>
              </a:ext>
            </a:extLst>
          </p:cNvPr>
          <p:cNvPicPr>
            <a:picLocks noChangeAspect="1"/>
          </p:cNvPicPr>
          <p:nvPr/>
        </p:nvPicPr>
        <p:blipFill>
          <a:blip r:embed="rId10"/>
          <a:stretch>
            <a:fillRect/>
          </a:stretch>
        </p:blipFill>
        <p:spPr>
          <a:xfrm>
            <a:off x="6201832" y="12686030"/>
            <a:ext cx="1549400" cy="1854200"/>
          </a:xfrm>
          <a:prstGeom prst="rect">
            <a:avLst/>
          </a:prstGeom>
        </p:spPr>
      </p:pic>
      <p:pic>
        <p:nvPicPr>
          <p:cNvPr id="49" name="Picture 48">
            <a:extLst>
              <a:ext uri="{FF2B5EF4-FFF2-40B4-BE49-F238E27FC236}">
                <a16:creationId xmlns:a16="http://schemas.microsoft.com/office/drawing/2014/main" id="{DCFEFD59-0717-E742-98BB-30F66298FD41}"/>
              </a:ext>
            </a:extLst>
          </p:cNvPr>
          <p:cNvPicPr>
            <a:picLocks noChangeAspect="1"/>
          </p:cNvPicPr>
          <p:nvPr/>
        </p:nvPicPr>
        <p:blipFill>
          <a:blip r:embed="rId11"/>
          <a:stretch>
            <a:fillRect/>
          </a:stretch>
        </p:blipFill>
        <p:spPr>
          <a:xfrm>
            <a:off x="4576665" y="15252700"/>
            <a:ext cx="1549400" cy="1828800"/>
          </a:xfrm>
          <a:prstGeom prst="rect">
            <a:avLst/>
          </a:prstGeom>
        </p:spPr>
      </p:pic>
      <p:pic>
        <p:nvPicPr>
          <p:cNvPr id="50" name="Picture 49">
            <a:extLst>
              <a:ext uri="{FF2B5EF4-FFF2-40B4-BE49-F238E27FC236}">
                <a16:creationId xmlns:a16="http://schemas.microsoft.com/office/drawing/2014/main" id="{CAC81365-DFA5-E74A-B33F-058D76F52D32}"/>
              </a:ext>
            </a:extLst>
          </p:cNvPr>
          <p:cNvPicPr>
            <a:picLocks noChangeAspect="1"/>
          </p:cNvPicPr>
          <p:nvPr/>
        </p:nvPicPr>
        <p:blipFill>
          <a:blip r:embed="rId12"/>
          <a:stretch>
            <a:fillRect/>
          </a:stretch>
        </p:blipFill>
        <p:spPr>
          <a:xfrm>
            <a:off x="4648199" y="8813800"/>
            <a:ext cx="1549400" cy="1854200"/>
          </a:xfrm>
          <a:prstGeom prst="rect">
            <a:avLst/>
          </a:prstGeom>
        </p:spPr>
      </p:pic>
      <p:pic>
        <p:nvPicPr>
          <p:cNvPr id="51" name="Picture 50">
            <a:extLst>
              <a:ext uri="{FF2B5EF4-FFF2-40B4-BE49-F238E27FC236}">
                <a16:creationId xmlns:a16="http://schemas.microsoft.com/office/drawing/2014/main" id="{B157C5DA-AC75-D641-A1EE-CA856C4C60E9}"/>
              </a:ext>
            </a:extLst>
          </p:cNvPr>
          <p:cNvPicPr>
            <a:picLocks noChangeAspect="1"/>
          </p:cNvPicPr>
          <p:nvPr/>
        </p:nvPicPr>
        <p:blipFill>
          <a:blip r:embed="rId13"/>
          <a:stretch>
            <a:fillRect/>
          </a:stretch>
        </p:blipFill>
        <p:spPr>
          <a:xfrm>
            <a:off x="3051110" y="30190440"/>
            <a:ext cx="1549400" cy="1854200"/>
          </a:xfrm>
          <a:prstGeom prst="rect">
            <a:avLst/>
          </a:prstGeom>
        </p:spPr>
      </p:pic>
      <p:pic>
        <p:nvPicPr>
          <p:cNvPr id="52" name="Picture 51">
            <a:extLst>
              <a:ext uri="{FF2B5EF4-FFF2-40B4-BE49-F238E27FC236}">
                <a16:creationId xmlns:a16="http://schemas.microsoft.com/office/drawing/2014/main" id="{5245258F-C10F-0948-96FD-8CD6FB24B7E1}"/>
              </a:ext>
            </a:extLst>
          </p:cNvPr>
          <p:cNvPicPr>
            <a:picLocks noChangeAspect="1"/>
          </p:cNvPicPr>
          <p:nvPr/>
        </p:nvPicPr>
        <p:blipFill>
          <a:blip r:embed="rId14"/>
          <a:stretch>
            <a:fillRect/>
          </a:stretch>
        </p:blipFill>
        <p:spPr>
          <a:xfrm>
            <a:off x="3094566" y="21044924"/>
            <a:ext cx="1549400" cy="1854200"/>
          </a:xfrm>
          <a:prstGeom prst="rect">
            <a:avLst/>
          </a:prstGeom>
        </p:spPr>
      </p:pic>
      <p:pic>
        <p:nvPicPr>
          <p:cNvPr id="53" name="Picture 52">
            <a:extLst>
              <a:ext uri="{FF2B5EF4-FFF2-40B4-BE49-F238E27FC236}">
                <a16:creationId xmlns:a16="http://schemas.microsoft.com/office/drawing/2014/main" id="{8782F990-58F5-7C4C-B138-064AFDE8F1D7}"/>
              </a:ext>
            </a:extLst>
          </p:cNvPr>
          <p:cNvPicPr>
            <a:picLocks noChangeAspect="1"/>
          </p:cNvPicPr>
          <p:nvPr/>
        </p:nvPicPr>
        <p:blipFill>
          <a:blip r:embed="rId15"/>
          <a:stretch>
            <a:fillRect/>
          </a:stretch>
        </p:blipFill>
        <p:spPr>
          <a:xfrm>
            <a:off x="1525555" y="16485624"/>
            <a:ext cx="1549400" cy="1828800"/>
          </a:xfrm>
          <a:prstGeom prst="rect">
            <a:avLst/>
          </a:prstGeom>
        </p:spPr>
      </p:pic>
      <p:pic>
        <p:nvPicPr>
          <p:cNvPr id="54" name="Picture 53">
            <a:extLst>
              <a:ext uri="{FF2B5EF4-FFF2-40B4-BE49-F238E27FC236}">
                <a16:creationId xmlns:a16="http://schemas.microsoft.com/office/drawing/2014/main" id="{CEEB094B-B305-A34C-A90D-FD947495B92F}"/>
              </a:ext>
            </a:extLst>
          </p:cNvPr>
          <p:cNvPicPr>
            <a:picLocks noChangeAspect="1"/>
          </p:cNvPicPr>
          <p:nvPr/>
        </p:nvPicPr>
        <p:blipFill>
          <a:blip r:embed="rId16"/>
          <a:stretch>
            <a:fillRect/>
          </a:stretch>
        </p:blipFill>
        <p:spPr>
          <a:xfrm>
            <a:off x="1540933" y="12125960"/>
            <a:ext cx="1549400" cy="1854200"/>
          </a:xfrm>
          <a:prstGeom prst="rect">
            <a:avLst/>
          </a:prstGeom>
        </p:spPr>
      </p:pic>
      <p:pic>
        <p:nvPicPr>
          <p:cNvPr id="55" name="Picture 54">
            <a:extLst>
              <a:ext uri="{FF2B5EF4-FFF2-40B4-BE49-F238E27FC236}">
                <a16:creationId xmlns:a16="http://schemas.microsoft.com/office/drawing/2014/main" id="{F29359E4-8571-4D48-ACBC-B25CDF125A53}"/>
              </a:ext>
            </a:extLst>
          </p:cNvPr>
          <p:cNvPicPr>
            <a:picLocks noChangeAspect="1"/>
          </p:cNvPicPr>
          <p:nvPr/>
        </p:nvPicPr>
        <p:blipFill>
          <a:blip r:embed="rId17"/>
          <a:stretch>
            <a:fillRect/>
          </a:stretch>
        </p:blipFill>
        <p:spPr>
          <a:xfrm>
            <a:off x="0" y="25234900"/>
            <a:ext cx="1549400" cy="1841500"/>
          </a:xfrm>
          <a:prstGeom prst="rect">
            <a:avLst/>
          </a:prstGeom>
        </p:spPr>
      </p:pic>
      <p:pic>
        <p:nvPicPr>
          <p:cNvPr id="56" name="Picture 55">
            <a:extLst>
              <a:ext uri="{FF2B5EF4-FFF2-40B4-BE49-F238E27FC236}">
                <a16:creationId xmlns:a16="http://schemas.microsoft.com/office/drawing/2014/main" id="{DB442280-CE3A-8F45-93E6-9C53AC191D78}"/>
              </a:ext>
            </a:extLst>
          </p:cNvPr>
          <p:cNvPicPr>
            <a:picLocks noChangeAspect="1"/>
          </p:cNvPicPr>
          <p:nvPr/>
        </p:nvPicPr>
        <p:blipFill>
          <a:blip r:embed="rId18"/>
          <a:stretch>
            <a:fillRect/>
          </a:stretch>
        </p:blipFill>
        <p:spPr>
          <a:xfrm>
            <a:off x="0" y="13782040"/>
            <a:ext cx="1536700" cy="1854200"/>
          </a:xfrm>
          <a:prstGeom prst="rect">
            <a:avLst/>
          </a:prstGeom>
        </p:spPr>
      </p:pic>
      <p:pic>
        <p:nvPicPr>
          <p:cNvPr id="64" name="Picture 63">
            <a:extLst>
              <a:ext uri="{FF2B5EF4-FFF2-40B4-BE49-F238E27FC236}">
                <a16:creationId xmlns:a16="http://schemas.microsoft.com/office/drawing/2014/main" id="{A21A0F9B-4742-9540-8ACB-98121D8F6A59}"/>
              </a:ext>
            </a:extLst>
          </p:cNvPr>
          <p:cNvPicPr>
            <a:picLocks noChangeAspect="1"/>
          </p:cNvPicPr>
          <p:nvPr/>
        </p:nvPicPr>
        <p:blipFill>
          <a:blip r:embed="rId19"/>
          <a:stretch>
            <a:fillRect/>
          </a:stretch>
        </p:blipFill>
        <p:spPr>
          <a:xfrm>
            <a:off x="10091261" y="478276"/>
            <a:ext cx="1538055" cy="404751"/>
          </a:xfrm>
          <a:prstGeom prst="rect">
            <a:avLst/>
          </a:prstGeom>
        </p:spPr>
      </p:pic>
    </p:spTree>
    <p:extLst>
      <p:ext uri="{BB962C8B-B14F-4D97-AF65-F5344CB8AC3E}">
        <p14:creationId xmlns:p14="http://schemas.microsoft.com/office/powerpoint/2010/main" val="2842432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390DBC-AC76-C745-9FC1-C5C71520DC1B}"/>
              </a:ext>
            </a:extLst>
          </p:cNvPr>
          <p:cNvPicPr>
            <a:picLocks noChangeAspect="1"/>
          </p:cNvPicPr>
          <p:nvPr/>
        </p:nvPicPr>
        <p:blipFill>
          <a:blip r:embed="rId3"/>
          <a:stretch>
            <a:fillRect/>
          </a:stretch>
        </p:blipFill>
        <p:spPr>
          <a:xfrm>
            <a:off x="10628088" y="5003800"/>
            <a:ext cx="1549400" cy="1854200"/>
          </a:xfrm>
          <a:prstGeom prst="rect">
            <a:avLst/>
          </a:prstGeom>
        </p:spPr>
      </p:pic>
      <p:pic>
        <p:nvPicPr>
          <p:cNvPr id="5" name="Picture 4">
            <a:extLst>
              <a:ext uri="{FF2B5EF4-FFF2-40B4-BE49-F238E27FC236}">
                <a16:creationId xmlns:a16="http://schemas.microsoft.com/office/drawing/2014/main" id="{0C8A0668-3C8F-6046-8E18-ECB72E8BA056}"/>
              </a:ext>
            </a:extLst>
          </p:cNvPr>
          <p:cNvPicPr>
            <a:picLocks noChangeAspect="1"/>
          </p:cNvPicPr>
          <p:nvPr/>
        </p:nvPicPr>
        <p:blipFill>
          <a:blip r:embed="rId4"/>
          <a:stretch>
            <a:fillRect/>
          </a:stretch>
        </p:blipFill>
        <p:spPr>
          <a:xfrm>
            <a:off x="10628088" y="0"/>
            <a:ext cx="1549400" cy="1828800"/>
          </a:xfrm>
          <a:prstGeom prst="rect">
            <a:avLst/>
          </a:prstGeom>
        </p:spPr>
      </p:pic>
      <p:pic>
        <p:nvPicPr>
          <p:cNvPr id="6" name="Picture 5">
            <a:extLst>
              <a:ext uri="{FF2B5EF4-FFF2-40B4-BE49-F238E27FC236}">
                <a16:creationId xmlns:a16="http://schemas.microsoft.com/office/drawing/2014/main" id="{573BF555-D8D3-6848-854E-737CAA0BEEC4}"/>
              </a:ext>
            </a:extLst>
          </p:cNvPr>
          <p:cNvPicPr>
            <a:picLocks noChangeAspect="1"/>
          </p:cNvPicPr>
          <p:nvPr/>
        </p:nvPicPr>
        <p:blipFill>
          <a:blip r:embed="rId5"/>
          <a:stretch>
            <a:fillRect/>
          </a:stretch>
        </p:blipFill>
        <p:spPr>
          <a:xfrm>
            <a:off x="9102530" y="5003800"/>
            <a:ext cx="1549400" cy="1828800"/>
          </a:xfrm>
          <a:prstGeom prst="rect">
            <a:avLst/>
          </a:prstGeom>
        </p:spPr>
      </p:pic>
      <p:pic>
        <p:nvPicPr>
          <p:cNvPr id="7" name="Picture 6">
            <a:extLst>
              <a:ext uri="{FF2B5EF4-FFF2-40B4-BE49-F238E27FC236}">
                <a16:creationId xmlns:a16="http://schemas.microsoft.com/office/drawing/2014/main" id="{7FD115F3-B001-E14B-8C09-83061D184819}"/>
              </a:ext>
            </a:extLst>
          </p:cNvPr>
          <p:cNvPicPr>
            <a:picLocks noChangeAspect="1"/>
          </p:cNvPicPr>
          <p:nvPr/>
        </p:nvPicPr>
        <p:blipFill>
          <a:blip r:embed="rId6"/>
          <a:stretch>
            <a:fillRect/>
          </a:stretch>
        </p:blipFill>
        <p:spPr>
          <a:xfrm>
            <a:off x="9296400" y="0"/>
            <a:ext cx="1536700" cy="1828800"/>
          </a:xfrm>
          <a:prstGeom prst="rect">
            <a:avLst/>
          </a:prstGeom>
        </p:spPr>
      </p:pic>
      <p:pic>
        <p:nvPicPr>
          <p:cNvPr id="8" name="Picture 7">
            <a:extLst>
              <a:ext uri="{FF2B5EF4-FFF2-40B4-BE49-F238E27FC236}">
                <a16:creationId xmlns:a16="http://schemas.microsoft.com/office/drawing/2014/main" id="{0378E3AB-E26D-9847-94E8-35B7EA75C2AD}"/>
              </a:ext>
            </a:extLst>
          </p:cNvPr>
          <p:cNvPicPr>
            <a:picLocks noChangeAspect="1"/>
          </p:cNvPicPr>
          <p:nvPr/>
        </p:nvPicPr>
        <p:blipFill>
          <a:blip r:embed="rId7"/>
          <a:stretch>
            <a:fillRect/>
          </a:stretch>
        </p:blipFill>
        <p:spPr>
          <a:xfrm>
            <a:off x="7602375" y="5003800"/>
            <a:ext cx="1524000" cy="1854200"/>
          </a:xfrm>
          <a:prstGeom prst="rect">
            <a:avLst/>
          </a:prstGeom>
        </p:spPr>
      </p:pic>
      <p:pic>
        <p:nvPicPr>
          <p:cNvPr id="9" name="Picture 8">
            <a:extLst>
              <a:ext uri="{FF2B5EF4-FFF2-40B4-BE49-F238E27FC236}">
                <a16:creationId xmlns:a16="http://schemas.microsoft.com/office/drawing/2014/main" id="{9BFA82A0-8452-A44B-AC0E-FDF30174C359}"/>
              </a:ext>
            </a:extLst>
          </p:cNvPr>
          <p:cNvPicPr>
            <a:picLocks noChangeAspect="1"/>
          </p:cNvPicPr>
          <p:nvPr/>
        </p:nvPicPr>
        <p:blipFill>
          <a:blip r:embed="rId8"/>
          <a:stretch>
            <a:fillRect/>
          </a:stretch>
        </p:blipFill>
        <p:spPr>
          <a:xfrm>
            <a:off x="7755465" y="-12700"/>
            <a:ext cx="1536700" cy="1841500"/>
          </a:xfrm>
          <a:prstGeom prst="rect">
            <a:avLst/>
          </a:prstGeom>
        </p:spPr>
      </p:pic>
      <p:pic>
        <p:nvPicPr>
          <p:cNvPr id="10" name="Picture 9">
            <a:extLst>
              <a:ext uri="{FF2B5EF4-FFF2-40B4-BE49-F238E27FC236}">
                <a16:creationId xmlns:a16="http://schemas.microsoft.com/office/drawing/2014/main" id="{228B1602-DA33-444E-A959-F6A0B1325E47}"/>
              </a:ext>
            </a:extLst>
          </p:cNvPr>
          <p:cNvPicPr>
            <a:picLocks noChangeAspect="1"/>
          </p:cNvPicPr>
          <p:nvPr/>
        </p:nvPicPr>
        <p:blipFill>
          <a:blip r:embed="rId9"/>
          <a:stretch>
            <a:fillRect/>
          </a:stretch>
        </p:blipFill>
        <p:spPr>
          <a:xfrm>
            <a:off x="6102220" y="5003800"/>
            <a:ext cx="1524000" cy="1854200"/>
          </a:xfrm>
          <a:prstGeom prst="rect">
            <a:avLst/>
          </a:prstGeom>
        </p:spPr>
      </p:pic>
      <p:pic>
        <p:nvPicPr>
          <p:cNvPr id="11" name="Picture 10">
            <a:extLst>
              <a:ext uri="{FF2B5EF4-FFF2-40B4-BE49-F238E27FC236}">
                <a16:creationId xmlns:a16="http://schemas.microsoft.com/office/drawing/2014/main" id="{7F984230-E1D0-C543-A1A1-779A745CDC99}"/>
              </a:ext>
            </a:extLst>
          </p:cNvPr>
          <p:cNvPicPr>
            <a:picLocks noChangeAspect="1"/>
          </p:cNvPicPr>
          <p:nvPr/>
        </p:nvPicPr>
        <p:blipFill>
          <a:blip r:embed="rId10"/>
          <a:stretch>
            <a:fillRect/>
          </a:stretch>
        </p:blipFill>
        <p:spPr>
          <a:xfrm>
            <a:off x="6201832" y="-25400"/>
            <a:ext cx="1549400" cy="1854200"/>
          </a:xfrm>
          <a:prstGeom prst="rect">
            <a:avLst/>
          </a:prstGeom>
        </p:spPr>
      </p:pic>
      <p:pic>
        <p:nvPicPr>
          <p:cNvPr id="12" name="Picture 11">
            <a:extLst>
              <a:ext uri="{FF2B5EF4-FFF2-40B4-BE49-F238E27FC236}">
                <a16:creationId xmlns:a16="http://schemas.microsoft.com/office/drawing/2014/main" id="{FBBB4DC5-CE93-EC4D-97B8-64EB830CCC9E}"/>
              </a:ext>
            </a:extLst>
          </p:cNvPr>
          <p:cNvPicPr>
            <a:picLocks noChangeAspect="1"/>
          </p:cNvPicPr>
          <p:nvPr/>
        </p:nvPicPr>
        <p:blipFill>
          <a:blip r:embed="rId11"/>
          <a:stretch>
            <a:fillRect/>
          </a:stretch>
        </p:blipFill>
        <p:spPr>
          <a:xfrm>
            <a:off x="4576665" y="5003800"/>
            <a:ext cx="1549400" cy="1828800"/>
          </a:xfrm>
          <a:prstGeom prst="rect">
            <a:avLst/>
          </a:prstGeom>
        </p:spPr>
      </p:pic>
      <p:pic>
        <p:nvPicPr>
          <p:cNvPr id="13" name="Picture 12">
            <a:extLst>
              <a:ext uri="{FF2B5EF4-FFF2-40B4-BE49-F238E27FC236}">
                <a16:creationId xmlns:a16="http://schemas.microsoft.com/office/drawing/2014/main" id="{9D5BDB4C-B47A-1A45-BD08-894A37A50124}"/>
              </a:ext>
            </a:extLst>
          </p:cNvPr>
          <p:cNvPicPr>
            <a:picLocks noChangeAspect="1"/>
          </p:cNvPicPr>
          <p:nvPr/>
        </p:nvPicPr>
        <p:blipFill>
          <a:blip r:embed="rId12"/>
          <a:stretch>
            <a:fillRect/>
          </a:stretch>
        </p:blipFill>
        <p:spPr>
          <a:xfrm>
            <a:off x="4648199" y="-25400"/>
            <a:ext cx="1549400" cy="1854200"/>
          </a:xfrm>
          <a:prstGeom prst="rect">
            <a:avLst/>
          </a:prstGeom>
        </p:spPr>
      </p:pic>
      <p:pic>
        <p:nvPicPr>
          <p:cNvPr id="14" name="Picture 13">
            <a:extLst>
              <a:ext uri="{FF2B5EF4-FFF2-40B4-BE49-F238E27FC236}">
                <a16:creationId xmlns:a16="http://schemas.microsoft.com/office/drawing/2014/main" id="{8F36E3E0-C154-F24F-92E8-7280282E566C}"/>
              </a:ext>
            </a:extLst>
          </p:cNvPr>
          <p:cNvPicPr>
            <a:picLocks noChangeAspect="1"/>
          </p:cNvPicPr>
          <p:nvPr/>
        </p:nvPicPr>
        <p:blipFill>
          <a:blip r:embed="rId13"/>
          <a:stretch>
            <a:fillRect/>
          </a:stretch>
        </p:blipFill>
        <p:spPr>
          <a:xfrm>
            <a:off x="3051110" y="5003800"/>
            <a:ext cx="1549400" cy="1854200"/>
          </a:xfrm>
          <a:prstGeom prst="rect">
            <a:avLst/>
          </a:prstGeom>
        </p:spPr>
      </p:pic>
      <p:pic>
        <p:nvPicPr>
          <p:cNvPr id="15" name="Picture 14">
            <a:extLst>
              <a:ext uri="{FF2B5EF4-FFF2-40B4-BE49-F238E27FC236}">
                <a16:creationId xmlns:a16="http://schemas.microsoft.com/office/drawing/2014/main" id="{6237B038-1086-D444-B5F1-D36FA0236B59}"/>
              </a:ext>
            </a:extLst>
          </p:cNvPr>
          <p:cNvPicPr>
            <a:picLocks noChangeAspect="1"/>
          </p:cNvPicPr>
          <p:nvPr/>
        </p:nvPicPr>
        <p:blipFill>
          <a:blip r:embed="rId14"/>
          <a:stretch>
            <a:fillRect/>
          </a:stretch>
        </p:blipFill>
        <p:spPr>
          <a:xfrm>
            <a:off x="3094566" y="-25400"/>
            <a:ext cx="1549400" cy="1854200"/>
          </a:xfrm>
          <a:prstGeom prst="rect">
            <a:avLst/>
          </a:prstGeom>
        </p:spPr>
      </p:pic>
      <p:pic>
        <p:nvPicPr>
          <p:cNvPr id="16" name="Picture 15">
            <a:extLst>
              <a:ext uri="{FF2B5EF4-FFF2-40B4-BE49-F238E27FC236}">
                <a16:creationId xmlns:a16="http://schemas.microsoft.com/office/drawing/2014/main" id="{36DDB207-ADCD-8347-ADC8-03312DABD504}"/>
              </a:ext>
            </a:extLst>
          </p:cNvPr>
          <p:cNvPicPr>
            <a:picLocks noChangeAspect="1"/>
          </p:cNvPicPr>
          <p:nvPr/>
        </p:nvPicPr>
        <p:blipFill>
          <a:blip r:embed="rId15"/>
          <a:stretch>
            <a:fillRect/>
          </a:stretch>
        </p:blipFill>
        <p:spPr>
          <a:xfrm>
            <a:off x="1525555" y="5003800"/>
            <a:ext cx="1549400" cy="1828800"/>
          </a:xfrm>
          <a:prstGeom prst="rect">
            <a:avLst/>
          </a:prstGeom>
        </p:spPr>
      </p:pic>
      <p:pic>
        <p:nvPicPr>
          <p:cNvPr id="17" name="Picture 16">
            <a:extLst>
              <a:ext uri="{FF2B5EF4-FFF2-40B4-BE49-F238E27FC236}">
                <a16:creationId xmlns:a16="http://schemas.microsoft.com/office/drawing/2014/main" id="{CFF2DC85-9D89-134F-B6DA-7D43BCB53733}"/>
              </a:ext>
            </a:extLst>
          </p:cNvPr>
          <p:cNvPicPr>
            <a:picLocks noChangeAspect="1"/>
          </p:cNvPicPr>
          <p:nvPr/>
        </p:nvPicPr>
        <p:blipFill>
          <a:blip r:embed="rId16"/>
          <a:stretch>
            <a:fillRect/>
          </a:stretch>
        </p:blipFill>
        <p:spPr>
          <a:xfrm>
            <a:off x="1540933" y="-25400"/>
            <a:ext cx="1549400" cy="1854200"/>
          </a:xfrm>
          <a:prstGeom prst="rect">
            <a:avLst/>
          </a:prstGeom>
        </p:spPr>
      </p:pic>
      <p:pic>
        <p:nvPicPr>
          <p:cNvPr id="18" name="Picture 17">
            <a:extLst>
              <a:ext uri="{FF2B5EF4-FFF2-40B4-BE49-F238E27FC236}">
                <a16:creationId xmlns:a16="http://schemas.microsoft.com/office/drawing/2014/main" id="{AD402CAE-0160-E145-92EC-0888BDB81E52}"/>
              </a:ext>
            </a:extLst>
          </p:cNvPr>
          <p:cNvPicPr>
            <a:picLocks noChangeAspect="1"/>
          </p:cNvPicPr>
          <p:nvPr/>
        </p:nvPicPr>
        <p:blipFill>
          <a:blip r:embed="rId17"/>
          <a:stretch>
            <a:fillRect/>
          </a:stretch>
        </p:blipFill>
        <p:spPr>
          <a:xfrm>
            <a:off x="0" y="5003800"/>
            <a:ext cx="1549400" cy="1841500"/>
          </a:xfrm>
          <a:prstGeom prst="rect">
            <a:avLst/>
          </a:prstGeom>
        </p:spPr>
      </p:pic>
      <p:pic>
        <p:nvPicPr>
          <p:cNvPr id="19" name="Picture 18">
            <a:extLst>
              <a:ext uri="{FF2B5EF4-FFF2-40B4-BE49-F238E27FC236}">
                <a16:creationId xmlns:a16="http://schemas.microsoft.com/office/drawing/2014/main" id="{559C5F5A-EB3E-AA48-9570-798CB1B7BA1A}"/>
              </a:ext>
            </a:extLst>
          </p:cNvPr>
          <p:cNvPicPr>
            <a:picLocks noChangeAspect="1"/>
          </p:cNvPicPr>
          <p:nvPr/>
        </p:nvPicPr>
        <p:blipFill>
          <a:blip r:embed="rId18"/>
          <a:stretch>
            <a:fillRect/>
          </a:stretch>
        </p:blipFill>
        <p:spPr>
          <a:xfrm>
            <a:off x="0" y="-25400"/>
            <a:ext cx="1536700" cy="1854200"/>
          </a:xfrm>
          <a:prstGeom prst="rect">
            <a:avLst/>
          </a:prstGeom>
        </p:spPr>
      </p:pic>
      <p:sp>
        <p:nvSpPr>
          <p:cNvPr id="20" name="TextBox 19">
            <a:extLst>
              <a:ext uri="{FF2B5EF4-FFF2-40B4-BE49-F238E27FC236}">
                <a16:creationId xmlns:a16="http://schemas.microsoft.com/office/drawing/2014/main" id="{67A813F5-A4D9-9644-A239-8B8B166984E2}"/>
              </a:ext>
            </a:extLst>
          </p:cNvPr>
          <p:cNvSpPr txBox="1"/>
          <p:nvPr/>
        </p:nvSpPr>
        <p:spPr>
          <a:xfrm>
            <a:off x="584617" y="2710248"/>
            <a:ext cx="4901783" cy="1169551"/>
          </a:xfrm>
          <a:prstGeom prst="rect">
            <a:avLst/>
          </a:prstGeom>
          <a:noFill/>
        </p:spPr>
        <p:txBody>
          <a:bodyPr wrap="square" rtlCol="0">
            <a:spAutoFit/>
          </a:bodyPr>
          <a:lstStyle/>
          <a:p>
            <a:r>
              <a:rPr lang="en-US" sz="7000" b="1">
                <a:solidFill>
                  <a:schemeClr val="bg1"/>
                </a:solidFill>
                <a:latin typeface="Arial" panose="020B0604020202020204" pitchFamily="34" charset="0"/>
                <a:cs typeface="Arial" panose="020B0604020202020204" pitchFamily="34" charset="0"/>
              </a:rPr>
              <a:t>Promoters</a:t>
            </a:r>
          </a:p>
        </p:txBody>
      </p:sp>
      <p:sp>
        <p:nvSpPr>
          <p:cNvPr id="21" name="TextBox 20">
            <a:extLst>
              <a:ext uri="{FF2B5EF4-FFF2-40B4-BE49-F238E27FC236}">
                <a16:creationId xmlns:a16="http://schemas.microsoft.com/office/drawing/2014/main" id="{5CE5196B-7AC6-644B-868B-1D8F22E94DA9}"/>
              </a:ext>
            </a:extLst>
          </p:cNvPr>
          <p:cNvSpPr txBox="1"/>
          <p:nvPr/>
        </p:nvSpPr>
        <p:spPr>
          <a:xfrm>
            <a:off x="4643966" y="2710248"/>
            <a:ext cx="6897410" cy="1169551"/>
          </a:xfrm>
          <a:prstGeom prst="rect">
            <a:avLst/>
          </a:prstGeom>
          <a:noFill/>
        </p:spPr>
        <p:txBody>
          <a:bodyPr wrap="square" rtlCol="0">
            <a:spAutoFit/>
          </a:bodyPr>
          <a:lstStyle/>
          <a:p>
            <a:pPr algn="r"/>
            <a:r>
              <a:rPr lang="en-US" sz="7000" b="1">
                <a:solidFill>
                  <a:schemeClr val="bg1"/>
                </a:solidFill>
                <a:latin typeface="Arial" panose="020B0604020202020204" pitchFamily="34" charset="0"/>
                <a:cs typeface="Arial" panose="020B0604020202020204" pitchFamily="34" charset="0"/>
              </a:rPr>
              <a:t>Real People.</a:t>
            </a:r>
          </a:p>
        </p:txBody>
      </p:sp>
      <p:sp>
        <p:nvSpPr>
          <p:cNvPr id="22" name="Rectangle 21">
            <a:extLst>
              <a:ext uri="{FF2B5EF4-FFF2-40B4-BE49-F238E27FC236}">
                <a16:creationId xmlns:a16="http://schemas.microsoft.com/office/drawing/2014/main" id="{0C5663E1-1B26-D748-8563-9F1AA5A9A531}"/>
              </a:ext>
            </a:extLst>
          </p:cNvPr>
          <p:cNvSpPr/>
          <p:nvPr/>
        </p:nvSpPr>
        <p:spPr>
          <a:xfrm>
            <a:off x="5311024" y="2817824"/>
            <a:ext cx="708848" cy="1169551"/>
          </a:xfrm>
          <a:prstGeom prst="rect">
            <a:avLst/>
          </a:prstGeom>
        </p:spPr>
        <p:txBody>
          <a:bodyPr wrap="none">
            <a:spAutoFit/>
          </a:bodyPr>
          <a:lstStyle/>
          <a:p>
            <a:r>
              <a:rPr lang="en-US" sz="7000" b="1">
                <a:solidFill>
                  <a:schemeClr val="bg1"/>
                </a:solidFill>
                <a:latin typeface="Arial" panose="020B0604020202020204" pitchFamily="34" charset="0"/>
                <a:cs typeface="Arial" panose="020B0604020202020204" pitchFamily="34" charset="0"/>
              </a:rPr>
              <a:t>=</a:t>
            </a:r>
            <a:endParaRPr lang="en-US" sz="7000"/>
          </a:p>
        </p:txBody>
      </p:sp>
    </p:spTree>
    <p:extLst>
      <p:ext uri="{BB962C8B-B14F-4D97-AF65-F5344CB8AC3E}">
        <p14:creationId xmlns:p14="http://schemas.microsoft.com/office/powerpoint/2010/main" val="131900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7E349F2-E897-7448-A973-72267DFDD9AB}"/>
              </a:ext>
            </a:extLst>
          </p:cNvPr>
          <p:cNvPicPr>
            <a:picLocks noChangeAspect="1"/>
          </p:cNvPicPr>
          <p:nvPr/>
        </p:nvPicPr>
        <p:blipFill>
          <a:blip r:embed="rId3"/>
          <a:stretch>
            <a:fillRect/>
          </a:stretch>
        </p:blipFill>
        <p:spPr>
          <a:xfrm>
            <a:off x="10628088" y="-4127500"/>
            <a:ext cx="1549400" cy="1854200"/>
          </a:xfrm>
          <a:prstGeom prst="rect">
            <a:avLst/>
          </a:prstGeom>
        </p:spPr>
      </p:pic>
      <p:pic>
        <p:nvPicPr>
          <p:cNvPr id="24" name="Picture 23">
            <a:extLst>
              <a:ext uri="{FF2B5EF4-FFF2-40B4-BE49-F238E27FC236}">
                <a16:creationId xmlns:a16="http://schemas.microsoft.com/office/drawing/2014/main" id="{215C0136-1702-9A46-9B07-05F575D9E004}"/>
              </a:ext>
            </a:extLst>
          </p:cNvPr>
          <p:cNvPicPr>
            <a:picLocks noChangeAspect="1"/>
          </p:cNvPicPr>
          <p:nvPr/>
        </p:nvPicPr>
        <p:blipFill>
          <a:blip r:embed="rId4"/>
          <a:stretch>
            <a:fillRect/>
          </a:stretch>
        </p:blipFill>
        <p:spPr>
          <a:xfrm>
            <a:off x="10628088" y="-25504140"/>
            <a:ext cx="1549400" cy="1828800"/>
          </a:xfrm>
          <a:prstGeom prst="rect">
            <a:avLst/>
          </a:prstGeom>
        </p:spPr>
      </p:pic>
      <p:pic>
        <p:nvPicPr>
          <p:cNvPr id="25" name="Picture 24">
            <a:extLst>
              <a:ext uri="{FF2B5EF4-FFF2-40B4-BE49-F238E27FC236}">
                <a16:creationId xmlns:a16="http://schemas.microsoft.com/office/drawing/2014/main" id="{A5DD48EA-D116-D844-B493-1528EF99F427}"/>
              </a:ext>
            </a:extLst>
          </p:cNvPr>
          <p:cNvPicPr>
            <a:picLocks noChangeAspect="1"/>
          </p:cNvPicPr>
          <p:nvPr/>
        </p:nvPicPr>
        <p:blipFill>
          <a:blip r:embed="rId5"/>
          <a:stretch>
            <a:fillRect/>
          </a:stretch>
        </p:blipFill>
        <p:spPr>
          <a:xfrm>
            <a:off x="9102530" y="-10688320"/>
            <a:ext cx="1549400" cy="1828800"/>
          </a:xfrm>
          <a:prstGeom prst="rect">
            <a:avLst/>
          </a:prstGeom>
        </p:spPr>
      </p:pic>
      <p:pic>
        <p:nvPicPr>
          <p:cNvPr id="26" name="Picture 25">
            <a:extLst>
              <a:ext uri="{FF2B5EF4-FFF2-40B4-BE49-F238E27FC236}">
                <a16:creationId xmlns:a16="http://schemas.microsoft.com/office/drawing/2014/main" id="{2E9E0453-C074-FE4C-9314-AAE2B78EF64D}"/>
              </a:ext>
            </a:extLst>
          </p:cNvPr>
          <p:cNvPicPr>
            <a:picLocks noChangeAspect="1"/>
          </p:cNvPicPr>
          <p:nvPr/>
        </p:nvPicPr>
        <p:blipFill>
          <a:blip r:embed="rId6"/>
          <a:stretch>
            <a:fillRect/>
          </a:stretch>
        </p:blipFill>
        <p:spPr>
          <a:xfrm>
            <a:off x="9296400" y="-15631160"/>
            <a:ext cx="1536700" cy="1828800"/>
          </a:xfrm>
          <a:prstGeom prst="rect">
            <a:avLst/>
          </a:prstGeom>
        </p:spPr>
      </p:pic>
      <p:pic>
        <p:nvPicPr>
          <p:cNvPr id="27" name="Picture 26">
            <a:extLst>
              <a:ext uri="{FF2B5EF4-FFF2-40B4-BE49-F238E27FC236}">
                <a16:creationId xmlns:a16="http://schemas.microsoft.com/office/drawing/2014/main" id="{9AB6FB88-E4A8-8344-AD96-044A57E19836}"/>
              </a:ext>
            </a:extLst>
          </p:cNvPr>
          <p:cNvPicPr>
            <a:picLocks noChangeAspect="1"/>
          </p:cNvPicPr>
          <p:nvPr/>
        </p:nvPicPr>
        <p:blipFill>
          <a:blip r:embed="rId7"/>
          <a:stretch>
            <a:fillRect/>
          </a:stretch>
        </p:blipFill>
        <p:spPr>
          <a:xfrm>
            <a:off x="7602375" y="-32793974"/>
            <a:ext cx="1524000" cy="1854200"/>
          </a:xfrm>
          <a:prstGeom prst="rect">
            <a:avLst/>
          </a:prstGeom>
        </p:spPr>
      </p:pic>
      <p:pic>
        <p:nvPicPr>
          <p:cNvPr id="28" name="Picture 27">
            <a:extLst>
              <a:ext uri="{FF2B5EF4-FFF2-40B4-BE49-F238E27FC236}">
                <a16:creationId xmlns:a16="http://schemas.microsoft.com/office/drawing/2014/main" id="{AC16C06B-78EB-9147-84AF-AF2BD620B487}"/>
              </a:ext>
            </a:extLst>
          </p:cNvPr>
          <p:cNvPicPr>
            <a:picLocks noChangeAspect="1"/>
          </p:cNvPicPr>
          <p:nvPr/>
        </p:nvPicPr>
        <p:blipFill>
          <a:blip r:embed="rId8"/>
          <a:stretch>
            <a:fillRect/>
          </a:stretch>
        </p:blipFill>
        <p:spPr>
          <a:xfrm>
            <a:off x="7755465" y="-17274540"/>
            <a:ext cx="1536700" cy="1841500"/>
          </a:xfrm>
          <a:prstGeom prst="rect">
            <a:avLst/>
          </a:prstGeom>
        </p:spPr>
      </p:pic>
      <p:pic>
        <p:nvPicPr>
          <p:cNvPr id="29" name="Picture 28">
            <a:extLst>
              <a:ext uri="{FF2B5EF4-FFF2-40B4-BE49-F238E27FC236}">
                <a16:creationId xmlns:a16="http://schemas.microsoft.com/office/drawing/2014/main" id="{848E3396-1979-6E4C-848F-E7750FD301EA}"/>
              </a:ext>
            </a:extLst>
          </p:cNvPr>
          <p:cNvPicPr>
            <a:picLocks noChangeAspect="1"/>
          </p:cNvPicPr>
          <p:nvPr/>
        </p:nvPicPr>
        <p:blipFill>
          <a:blip r:embed="rId9"/>
          <a:stretch>
            <a:fillRect/>
          </a:stretch>
        </p:blipFill>
        <p:spPr>
          <a:xfrm>
            <a:off x="6102220" y="-12344400"/>
            <a:ext cx="1524000" cy="1854200"/>
          </a:xfrm>
          <a:prstGeom prst="rect">
            <a:avLst/>
          </a:prstGeom>
        </p:spPr>
      </p:pic>
      <p:pic>
        <p:nvPicPr>
          <p:cNvPr id="30" name="Picture 29">
            <a:extLst>
              <a:ext uri="{FF2B5EF4-FFF2-40B4-BE49-F238E27FC236}">
                <a16:creationId xmlns:a16="http://schemas.microsoft.com/office/drawing/2014/main" id="{4A7F3791-4944-9A4B-BFA6-77D3E3657D8F}"/>
              </a:ext>
            </a:extLst>
          </p:cNvPr>
          <p:cNvPicPr>
            <a:picLocks noChangeAspect="1"/>
          </p:cNvPicPr>
          <p:nvPr/>
        </p:nvPicPr>
        <p:blipFill>
          <a:blip r:embed="rId10"/>
          <a:stretch>
            <a:fillRect/>
          </a:stretch>
        </p:blipFill>
        <p:spPr>
          <a:xfrm>
            <a:off x="6201832" y="-22217380"/>
            <a:ext cx="1549400" cy="1854200"/>
          </a:xfrm>
          <a:prstGeom prst="rect">
            <a:avLst/>
          </a:prstGeom>
        </p:spPr>
      </p:pic>
      <p:pic>
        <p:nvPicPr>
          <p:cNvPr id="31" name="Picture 30">
            <a:extLst>
              <a:ext uri="{FF2B5EF4-FFF2-40B4-BE49-F238E27FC236}">
                <a16:creationId xmlns:a16="http://schemas.microsoft.com/office/drawing/2014/main" id="{602572D2-0BCF-E04B-B82E-C3665A3711C2}"/>
              </a:ext>
            </a:extLst>
          </p:cNvPr>
          <p:cNvPicPr>
            <a:picLocks noChangeAspect="1"/>
          </p:cNvPicPr>
          <p:nvPr/>
        </p:nvPicPr>
        <p:blipFill>
          <a:blip r:embed="rId11"/>
          <a:stretch>
            <a:fillRect/>
          </a:stretch>
        </p:blipFill>
        <p:spPr>
          <a:xfrm>
            <a:off x="4576665" y="-18905220"/>
            <a:ext cx="1549400" cy="1828800"/>
          </a:xfrm>
          <a:prstGeom prst="rect">
            <a:avLst/>
          </a:prstGeom>
        </p:spPr>
      </p:pic>
      <p:pic>
        <p:nvPicPr>
          <p:cNvPr id="32" name="Picture 31">
            <a:extLst>
              <a:ext uri="{FF2B5EF4-FFF2-40B4-BE49-F238E27FC236}">
                <a16:creationId xmlns:a16="http://schemas.microsoft.com/office/drawing/2014/main" id="{A84E91B2-64AB-8F4D-97E5-2FF835874420}"/>
              </a:ext>
            </a:extLst>
          </p:cNvPr>
          <p:cNvPicPr>
            <a:picLocks noChangeAspect="1"/>
          </p:cNvPicPr>
          <p:nvPr/>
        </p:nvPicPr>
        <p:blipFill>
          <a:blip r:embed="rId12"/>
          <a:stretch>
            <a:fillRect/>
          </a:stretch>
        </p:blipFill>
        <p:spPr>
          <a:xfrm>
            <a:off x="4648199" y="-27160220"/>
            <a:ext cx="1549400" cy="1854200"/>
          </a:xfrm>
          <a:prstGeom prst="rect">
            <a:avLst/>
          </a:prstGeom>
        </p:spPr>
      </p:pic>
      <p:pic>
        <p:nvPicPr>
          <p:cNvPr id="33" name="Picture 32">
            <a:extLst>
              <a:ext uri="{FF2B5EF4-FFF2-40B4-BE49-F238E27FC236}">
                <a16:creationId xmlns:a16="http://schemas.microsoft.com/office/drawing/2014/main" id="{318EBC26-319B-1A4E-A13D-5A1816336637}"/>
              </a:ext>
            </a:extLst>
          </p:cNvPr>
          <p:cNvPicPr>
            <a:picLocks noChangeAspect="1"/>
          </p:cNvPicPr>
          <p:nvPr/>
        </p:nvPicPr>
        <p:blipFill>
          <a:blip r:embed="rId13"/>
          <a:stretch>
            <a:fillRect/>
          </a:stretch>
        </p:blipFill>
        <p:spPr>
          <a:xfrm>
            <a:off x="3051110" y="-7414260"/>
            <a:ext cx="1549400" cy="1854200"/>
          </a:xfrm>
          <a:prstGeom prst="rect">
            <a:avLst/>
          </a:prstGeom>
        </p:spPr>
      </p:pic>
      <p:pic>
        <p:nvPicPr>
          <p:cNvPr id="34" name="Picture 33">
            <a:extLst>
              <a:ext uri="{FF2B5EF4-FFF2-40B4-BE49-F238E27FC236}">
                <a16:creationId xmlns:a16="http://schemas.microsoft.com/office/drawing/2014/main" id="{F0E402A3-F15B-9D4F-8D66-1641EC25D7C7}"/>
              </a:ext>
            </a:extLst>
          </p:cNvPr>
          <p:cNvPicPr>
            <a:picLocks noChangeAspect="1"/>
          </p:cNvPicPr>
          <p:nvPr/>
        </p:nvPicPr>
        <p:blipFill>
          <a:blip r:embed="rId14"/>
          <a:stretch>
            <a:fillRect/>
          </a:stretch>
        </p:blipFill>
        <p:spPr>
          <a:xfrm>
            <a:off x="3094566" y="-14000480"/>
            <a:ext cx="1549400" cy="1854200"/>
          </a:xfrm>
          <a:prstGeom prst="rect">
            <a:avLst/>
          </a:prstGeom>
        </p:spPr>
      </p:pic>
      <p:pic>
        <p:nvPicPr>
          <p:cNvPr id="35" name="Picture 34">
            <a:extLst>
              <a:ext uri="{FF2B5EF4-FFF2-40B4-BE49-F238E27FC236}">
                <a16:creationId xmlns:a16="http://schemas.microsoft.com/office/drawing/2014/main" id="{29A1A522-E4D6-404D-A07A-879900912E0B}"/>
              </a:ext>
            </a:extLst>
          </p:cNvPr>
          <p:cNvPicPr>
            <a:picLocks noChangeAspect="1"/>
          </p:cNvPicPr>
          <p:nvPr/>
        </p:nvPicPr>
        <p:blipFill>
          <a:blip r:embed="rId15"/>
          <a:stretch>
            <a:fillRect/>
          </a:stretch>
        </p:blipFill>
        <p:spPr>
          <a:xfrm>
            <a:off x="1525555" y="-5758180"/>
            <a:ext cx="1549400" cy="1828800"/>
          </a:xfrm>
          <a:prstGeom prst="rect">
            <a:avLst/>
          </a:prstGeom>
        </p:spPr>
      </p:pic>
      <p:pic>
        <p:nvPicPr>
          <p:cNvPr id="36" name="Picture 35">
            <a:extLst>
              <a:ext uri="{FF2B5EF4-FFF2-40B4-BE49-F238E27FC236}">
                <a16:creationId xmlns:a16="http://schemas.microsoft.com/office/drawing/2014/main" id="{BF46A484-6300-574F-ACF0-B9E179F9D4B3}"/>
              </a:ext>
            </a:extLst>
          </p:cNvPr>
          <p:cNvPicPr>
            <a:picLocks noChangeAspect="1"/>
          </p:cNvPicPr>
          <p:nvPr/>
        </p:nvPicPr>
        <p:blipFill>
          <a:blip r:embed="rId16"/>
          <a:stretch>
            <a:fillRect/>
          </a:stretch>
        </p:blipFill>
        <p:spPr>
          <a:xfrm>
            <a:off x="1540933" y="-23873460"/>
            <a:ext cx="1549400" cy="1854200"/>
          </a:xfrm>
          <a:prstGeom prst="rect">
            <a:avLst/>
          </a:prstGeom>
        </p:spPr>
      </p:pic>
      <p:pic>
        <p:nvPicPr>
          <p:cNvPr id="37" name="Picture 36">
            <a:extLst>
              <a:ext uri="{FF2B5EF4-FFF2-40B4-BE49-F238E27FC236}">
                <a16:creationId xmlns:a16="http://schemas.microsoft.com/office/drawing/2014/main" id="{39E83CBE-5797-E54B-8680-4F3920421FB8}"/>
              </a:ext>
            </a:extLst>
          </p:cNvPr>
          <p:cNvPicPr>
            <a:picLocks noChangeAspect="1"/>
          </p:cNvPicPr>
          <p:nvPr/>
        </p:nvPicPr>
        <p:blipFill>
          <a:blip r:embed="rId17"/>
          <a:stretch>
            <a:fillRect/>
          </a:stretch>
        </p:blipFill>
        <p:spPr>
          <a:xfrm>
            <a:off x="0" y="-9057640"/>
            <a:ext cx="1549400" cy="1841500"/>
          </a:xfrm>
          <a:prstGeom prst="rect">
            <a:avLst/>
          </a:prstGeom>
        </p:spPr>
      </p:pic>
      <p:pic>
        <p:nvPicPr>
          <p:cNvPr id="38" name="Picture 37">
            <a:extLst>
              <a:ext uri="{FF2B5EF4-FFF2-40B4-BE49-F238E27FC236}">
                <a16:creationId xmlns:a16="http://schemas.microsoft.com/office/drawing/2014/main" id="{F1E68677-0374-1942-8B32-F446D85CC817}"/>
              </a:ext>
            </a:extLst>
          </p:cNvPr>
          <p:cNvPicPr>
            <a:picLocks noChangeAspect="1"/>
          </p:cNvPicPr>
          <p:nvPr/>
        </p:nvPicPr>
        <p:blipFill>
          <a:blip r:embed="rId18"/>
          <a:stretch>
            <a:fillRect/>
          </a:stretch>
        </p:blipFill>
        <p:spPr>
          <a:xfrm>
            <a:off x="0" y="-20561300"/>
            <a:ext cx="1536700" cy="1854200"/>
          </a:xfrm>
          <a:prstGeom prst="rect">
            <a:avLst/>
          </a:prstGeom>
        </p:spPr>
      </p:pic>
      <p:pic>
        <p:nvPicPr>
          <p:cNvPr id="39" name="Picture 38">
            <a:extLst>
              <a:ext uri="{FF2B5EF4-FFF2-40B4-BE49-F238E27FC236}">
                <a16:creationId xmlns:a16="http://schemas.microsoft.com/office/drawing/2014/main" id="{80FA0785-2601-CD4A-BFE9-3FBAECAF459A}"/>
              </a:ext>
            </a:extLst>
          </p:cNvPr>
          <p:cNvPicPr>
            <a:picLocks noChangeAspect="1"/>
          </p:cNvPicPr>
          <p:nvPr/>
        </p:nvPicPr>
        <p:blipFill>
          <a:blip r:embed="rId19"/>
          <a:stretch>
            <a:fillRect/>
          </a:stretch>
        </p:blipFill>
        <p:spPr>
          <a:xfrm>
            <a:off x="10091261" y="478276"/>
            <a:ext cx="1538055" cy="404751"/>
          </a:xfrm>
          <a:prstGeom prst="rect">
            <a:avLst/>
          </a:prstGeom>
        </p:spPr>
      </p:pic>
      <p:sp>
        <p:nvSpPr>
          <p:cNvPr id="21" name="TextBox 20">
            <a:extLst>
              <a:ext uri="{FF2B5EF4-FFF2-40B4-BE49-F238E27FC236}">
                <a16:creationId xmlns:a16="http://schemas.microsoft.com/office/drawing/2014/main" id="{FB80339D-D16E-A341-83A1-1149D9631E73}"/>
              </a:ext>
            </a:extLst>
          </p:cNvPr>
          <p:cNvSpPr txBox="1"/>
          <p:nvPr/>
        </p:nvSpPr>
        <p:spPr>
          <a:xfrm>
            <a:off x="584617" y="1901497"/>
            <a:ext cx="9506644" cy="2246769"/>
          </a:xfrm>
          <a:prstGeom prst="rect">
            <a:avLst/>
          </a:prstGeom>
          <a:noFill/>
        </p:spPr>
        <p:txBody>
          <a:bodyPr wrap="square" rtlCol="0">
            <a:spAutoFit/>
          </a:bodyPr>
          <a:lstStyle/>
          <a:p>
            <a:r>
              <a:rPr lang="en-US" sz="7000" b="1">
                <a:solidFill>
                  <a:schemeClr val="bg1"/>
                </a:solidFill>
                <a:latin typeface="Arial" panose="020B0604020202020204" pitchFamily="34" charset="0"/>
                <a:cs typeface="Arial" panose="020B0604020202020204" pitchFamily="34" charset="0"/>
              </a:rPr>
              <a:t>Because we believe in people.</a:t>
            </a:r>
          </a:p>
        </p:txBody>
      </p:sp>
    </p:spTree>
    <p:extLst>
      <p:ext uri="{BB962C8B-B14F-4D97-AF65-F5344CB8AC3E}">
        <p14:creationId xmlns:p14="http://schemas.microsoft.com/office/powerpoint/2010/main" val="1903940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7A813F5-A4D9-9644-A239-8B8B166984E2}"/>
              </a:ext>
            </a:extLst>
          </p:cNvPr>
          <p:cNvSpPr txBox="1"/>
          <p:nvPr/>
        </p:nvSpPr>
        <p:spPr>
          <a:xfrm>
            <a:off x="584617" y="1901497"/>
            <a:ext cx="9506644" cy="4401205"/>
          </a:xfrm>
          <a:prstGeom prst="rect">
            <a:avLst/>
          </a:prstGeom>
          <a:noFill/>
        </p:spPr>
        <p:txBody>
          <a:bodyPr wrap="square" rtlCol="0">
            <a:spAutoFit/>
          </a:bodyPr>
          <a:lstStyle/>
          <a:p>
            <a:r>
              <a:rPr lang="en-US" sz="7000" b="1" dirty="0">
                <a:solidFill>
                  <a:schemeClr val="bg1"/>
                </a:solidFill>
                <a:latin typeface="Arial" panose="020B0604020202020204" pitchFamily="34" charset="0"/>
                <a:cs typeface="Arial" panose="020B0604020202020204" pitchFamily="34" charset="0"/>
              </a:rPr>
              <a:t>With NeoLife,</a:t>
            </a:r>
          </a:p>
          <a:p>
            <a:r>
              <a:rPr lang="en-US" sz="7000" b="1" dirty="0">
                <a:solidFill>
                  <a:schemeClr val="bg1"/>
                </a:solidFill>
                <a:latin typeface="Arial" panose="020B0604020202020204" pitchFamily="34" charset="0"/>
                <a:cs typeface="Arial" panose="020B0604020202020204" pitchFamily="34" charset="0"/>
              </a:rPr>
              <a:t>you’re in business for yourself, but not by yourself.</a:t>
            </a:r>
          </a:p>
        </p:txBody>
      </p:sp>
      <p:pic>
        <p:nvPicPr>
          <p:cNvPr id="23" name="Picture 22">
            <a:extLst>
              <a:ext uri="{FF2B5EF4-FFF2-40B4-BE49-F238E27FC236}">
                <a16:creationId xmlns:a16="http://schemas.microsoft.com/office/drawing/2014/main" id="{97E349F2-E897-7448-A973-72267DFDD9AB}"/>
              </a:ext>
            </a:extLst>
          </p:cNvPr>
          <p:cNvPicPr>
            <a:picLocks noChangeAspect="1"/>
          </p:cNvPicPr>
          <p:nvPr/>
        </p:nvPicPr>
        <p:blipFill>
          <a:blip r:embed="rId3"/>
          <a:stretch>
            <a:fillRect/>
          </a:stretch>
        </p:blipFill>
        <p:spPr>
          <a:xfrm>
            <a:off x="10628088" y="-4127500"/>
            <a:ext cx="1549400" cy="1854200"/>
          </a:xfrm>
          <a:prstGeom prst="rect">
            <a:avLst/>
          </a:prstGeom>
        </p:spPr>
      </p:pic>
      <p:pic>
        <p:nvPicPr>
          <p:cNvPr id="24" name="Picture 23">
            <a:extLst>
              <a:ext uri="{FF2B5EF4-FFF2-40B4-BE49-F238E27FC236}">
                <a16:creationId xmlns:a16="http://schemas.microsoft.com/office/drawing/2014/main" id="{215C0136-1702-9A46-9B07-05F575D9E004}"/>
              </a:ext>
            </a:extLst>
          </p:cNvPr>
          <p:cNvPicPr>
            <a:picLocks noChangeAspect="1"/>
          </p:cNvPicPr>
          <p:nvPr/>
        </p:nvPicPr>
        <p:blipFill>
          <a:blip r:embed="rId4"/>
          <a:stretch>
            <a:fillRect/>
          </a:stretch>
        </p:blipFill>
        <p:spPr>
          <a:xfrm>
            <a:off x="10628088" y="-25504140"/>
            <a:ext cx="1549400" cy="1828800"/>
          </a:xfrm>
          <a:prstGeom prst="rect">
            <a:avLst/>
          </a:prstGeom>
        </p:spPr>
      </p:pic>
      <p:pic>
        <p:nvPicPr>
          <p:cNvPr id="25" name="Picture 24">
            <a:extLst>
              <a:ext uri="{FF2B5EF4-FFF2-40B4-BE49-F238E27FC236}">
                <a16:creationId xmlns:a16="http://schemas.microsoft.com/office/drawing/2014/main" id="{A5DD48EA-D116-D844-B493-1528EF99F427}"/>
              </a:ext>
            </a:extLst>
          </p:cNvPr>
          <p:cNvPicPr>
            <a:picLocks noChangeAspect="1"/>
          </p:cNvPicPr>
          <p:nvPr/>
        </p:nvPicPr>
        <p:blipFill>
          <a:blip r:embed="rId5"/>
          <a:stretch>
            <a:fillRect/>
          </a:stretch>
        </p:blipFill>
        <p:spPr>
          <a:xfrm>
            <a:off x="9102530" y="-10688320"/>
            <a:ext cx="1549400" cy="1828800"/>
          </a:xfrm>
          <a:prstGeom prst="rect">
            <a:avLst/>
          </a:prstGeom>
        </p:spPr>
      </p:pic>
      <p:pic>
        <p:nvPicPr>
          <p:cNvPr id="26" name="Picture 25">
            <a:extLst>
              <a:ext uri="{FF2B5EF4-FFF2-40B4-BE49-F238E27FC236}">
                <a16:creationId xmlns:a16="http://schemas.microsoft.com/office/drawing/2014/main" id="{2E9E0453-C074-FE4C-9314-AAE2B78EF64D}"/>
              </a:ext>
            </a:extLst>
          </p:cNvPr>
          <p:cNvPicPr>
            <a:picLocks noChangeAspect="1"/>
          </p:cNvPicPr>
          <p:nvPr/>
        </p:nvPicPr>
        <p:blipFill>
          <a:blip r:embed="rId6"/>
          <a:stretch>
            <a:fillRect/>
          </a:stretch>
        </p:blipFill>
        <p:spPr>
          <a:xfrm>
            <a:off x="9296400" y="-15631160"/>
            <a:ext cx="1536700" cy="1828800"/>
          </a:xfrm>
          <a:prstGeom prst="rect">
            <a:avLst/>
          </a:prstGeom>
        </p:spPr>
      </p:pic>
      <p:pic>
        <p:nvPicPr>
          <p:cNvPr id="27" name="Picture 26">
            <a:extLst>
              <a:ext uri="{FF2B5EF4-FFF2-40B4-BE49-F238E27FC236}">
                <a16:creationId xmlns:a16="http://schemas.microsoft.com/office/drawing/2014/main" id="{9AB6FB88-E4A8-8344-AD96-044A57E19836}"/>
              </a:ext>
            </a:extLst>
          </p:cNvPr>
          <p:cNvPicPr>
            <a:picLocks noChangeAspect="1"/>
          </p:cNvPicPr>
          <p:nvPr/>
        </p:nvPicPr>
        <p:blipFill>
          <a:blip r:embed="rId7"/>
          <a:stretch>
            <a:fillRect/>
          </a:stretch>
        </p:blipFill>
        <p:spPr>
          <a:xfrm>
            <a:off x="7602375" y="-32793974"/>
            <a:ext cx="1524000" cy="1854200"/>
          </a:xfrm>
          <a:prstGeom prst="rect">
            <a:avLst/>
          </a:prstGeom>
        </p:spPr>
      </p:pic>
      <p:pic>
        <p:nvPicPr>
          <p:cNvPr id="28" name="Picture 27">
            <a:extLst>
              <a:ext uri="{FF2B5EF4-FFF2-40B4-BE49-F238E27FC236}">
                <a16:creationId xmlns:a16="http://schemas.microsoft.com/office/drawing/2014/main" id="{AC16C06B-78EB-9147-84AF-AF2BD620B487}"/>
              </a:ext>
            </a:extLst>
          </p:cNvPr>
          <p:cNvPicPr>
            <a:picLocks noChangeAspect="1"/>
          </p:cNvPicPr>
          <p:nvPr/>
        </p:nvPicPr>
        <p:blipFill>
          <a:blip r:embed="rId8"/>
          <a:stretch>
            <a:fillRect/>
          </a:stretch>
        </p:blipFill>
        <p:spPr>
          <a:xfrm>
            <a:off x="7755465" y="-17274540"/>
            <a:ext cx="1536700" cy="1841500"/>
          </a:xfrm>
          <a:prstGeom prst="rect">
            <a:avLst/>
          </a:prstGeom>
        </p:spPr>
      </p:pic>
      <p:pic>
        <p:nvPicPr>
          <p:cNvPr id="29" name="Picture 28">
            <a:extLst>
              <a:ext uri="{FF2B5EF4-FFF2-40B4-BE49-F238E27FC236}">
                <a16:creationId xmlns:a16="http://schemas.microsoft.com/office/drawing/2014/main" id="{848E3396-1979-6E4C-848F-E7750FD301EA}"/>
              </a:ext>
            </a:extLst>
          </p:cNvPr>
          <p:cNvPicPr>
            <a:picLocks noChangeAspect="1"/>
          </p:cNvPicPr>
          <p:nvPr/>
        </p:nvPicPr>
        <p:blipFill>
          <a:blip r:embed="rId9"/>
          <a:stretch>
            <a:fillRect/>
          </a:stretch>
        </p:blipFill>
        <p:spPr>
          <a:xfrm>
            <a:off x="6102220" y="-12344400"/>
            <a:ext cx="1524000" cy="1854200"/>
          </a:xfrm>
          <a:prstGeom prst="rect">
            <a:avLst/>
          </a:prstGeom>
        </p:spPr>
      </p:pic>
      <p:pic>
        <p:nvPicPr>
          <p:cNvPr id="30" name="Picture 29">
            <a:extLst>
              <a:ext uri="{FF2B5EF4-FFF2-40B4-BE49-F238E27FC236}">
                <a16:creationId xmlns:a16="http://schemas.microsoft.com/office/drawing/2014/main" id="{4A7F3791-4944-9A4B-BFA6-77D3E3657D8F}"/>
              </a:ext>
            </a:extLst>
          </p:cNvPr>
          <p:cNvPicPr>
            <a:picLocks noChangeAspect="1"/>
          </p:cNvPicPr>
          <p:nvPr/>
        </p:nvPicPr>
        <p:blipFill>
          <a:blip r:embed="rId10"/>
          <a:stretch>
            <a:fillRect/>
          </a:stretch>
        </p:blipFill>
        <p:spPr>
          <a:xfrm>
            <a:off x="6201832" y="-22217380"/>
            <a:ext cx="1549400" cy="1854200"/>
          </a:xfrm>
          <a:prstGeom prst="rect">
            <a:avLst/>
          </a:prstGeom>
        </p:spPr>
      </p:pic>
      <p:pic>
        <p:nvPicPr>
          <p:cNvPr id="31" name="Picture 30">
            <a:extLst>
              <a:ext uri="{FF2B5EF4-FFF2-40B4-BE49-F238E27FC236}">
                <a16:creationId xmlns:a16="http://schemas.microsoft.com/office/drawing/2014/main" id="{602572D2-0BCF-E04B-B82E-C3665A3711C2}"/>
              </a:ext>
            </a:extLst>
          </p:cNvPr>
          <p:cNvPicPr>
            <a:picLocks noChangeAspect="1"/>
          </p:cNvPicPr>
          <p:nvPr/>
        </p:nvPicPr>
        <p:blipFill>
          <a:blip r:embed="rId11"/>
          <a:stretch>
            <a:fillRect/>
          </a:stretch>
        </p:blipFill>
        <p:spPr>
          <a:xfrm>
            <a:off x="4576665" y="-18905220"/>
            <a:ext cx="1549400" cy="1828800"/>
          </a:xfrm>
          <a:prstGeom prst="rect">
            <a:avLst/>
          </a:prstGeom>
        </p:spPr>
      </p:pic>
      <p:pic>
        <p:nvPicPr>
          <p:cNvPr id="32" name="Picture 31">
            <a:extLst>
              <a:ext uri="{FF2B5EF4-FFF2-40B4-BE49-F238E27FC236}">
                <a16:creationId xmlns:a16="http://schemas.microsoft.com/office/drawing/2014/main" id="{A84E91B2-64AB-8F4D-97E5-2FF835874420}"/>
              </a:ext>
            </a:extLst>
          </p:cNvPr>
          <p:cNvPicPr>
            <a:picLocks noChangeAspect="1"/>
          </p:cNvPicPr>
          <p:nvPr/>
        </p:nvPicPr>
        <p:blipFill>
          <a:blip r:embed="rId12"/>
          <a:stretch>
            <a:fillRect/>
          </a:stretch>
        </p:blipFill>
        <p:spPr>
          <a:xfrm>
            <a:off x="4648199" y="-27160220"/>
            <a:ext cx="1549400" cy="1854200"/>
          </a:xfrm>
          <a:prstGeom prst="rect">
            <a:avLst/>
          </a:prstGeom>
        </p:spPr>
      </p:pic>
      <p:pic>
        <p:nvPicPr>
          <p:cNvPr id="33" name="Picture 32">
            <a:extLst>
              <a:ext uri="{FF2B5EF4-FFF2-40B4-BE49-F238E27FC236}">
                <a16:creationId xmlns:a16="http://schemas.microsoft.com/office/drawing/2014/main" id="{318EBC26-319B-1A4E-A13D-5A1816336637}"/>
              </a:ext>
            </a:extLst>
          </p:cNvPr>
          <p:cNvPicPr>
            <a:picLocks noChangeAspect="1"/>
          </p:cNvPicPr>
          <p:nvPr/>
        </p:nvPicPr>
        <p:blipFill>
          <a:blip r:embed="rId13"/>
          <a:stretch>
            <a:fillRect/>
          </a:stretch>
        </p:blipFill>
        <p:spPr>
          <a:xfrm>
            <a:off x="3051110" y="-7414260"/>
            <a:ext cx="1549400" cy="1854200"/>
          </a:xfrm>
          <a:prstGeom prst="rect">
            <a:avLst/>
          </a:prstGeom>
        </p:spPr>
      </p:pic>
      <p:pic>
        <p:nvPicPr>
          <p:cNvPr id="34" name="Picture 33">
            <a:extLst>
              <a:ext uri="{FF2B5EF4-FFF2-40B4-BE49-F238E27FC236}">
                <a16:creationId xmlns:a16="http://schemas.microsoft.com/office/drawing/2014/main" id="{F0E402A3-F15B-9D4F-8D66-1641EC25D7C7}"/>
              </a:ext>
            </a:extLst>
          </p:cNvPr>
          <p:cNvPicPr>
            <a:picLocks noChangeAspect="1"/>
          </p:cNvPicPr>
          <p:nvPr/>
        </p:nvPicPr>
        <p:blipFill>
          <a:blip r:embed="rId14"/>
          <a:stretch>
            <a:fillRect/>
          </a:stretch>
        </p:blipFill>
        <p:spPr>
          <a:xfrm>
            <a:off x="3094566" y="-14000480"/>
            <a:ext cx="1549400" cy="1854200"/>
          </a:xfrm>
          <a:prstGeom prst="rect">
            <a:avLst/>
          </a:prstGeom>
        </p:spPr>
      </p:pic>
      <p:pic>
        <p:nvPicPr>
          <p:cNvPr id="35" name="Picture 34">
            <a:extLst>
              <a:ext uri="{FF2B5EF4-FFF2-40B4-BE49-F238E27FC236}">
                <a16:creationId xmlns:a16="http://schemas.microsoft.com/office/drawing/2014/main" id="{29A1A522-E4D6-404D-A07A-879900912E0B}"/>
              </a:ext>
            </a:extLst>
          </p:cNvPr>
          <p:cNvPicPr>
            <a:picLocks noChangeAspect="1"/>
          </p:cNvPicPr>
          <p:nvPr/>
        </p:nvPicPr>
        <p:blipFill>
          <a:blip r:embed="rId15"/>
          <a:stretch>
            <a:fillRect/>
          </a:stretch>
        </p:blipFill>
        <p:spPr>
          <a:xfrm>
            <a:off x="1525555" y="-5758180"/>
            <a:ext cx="1549400" cy="1828800"/>
          </a:xfrm>
          <a:prstGeom prst="rect">
            <a:avLst/>
          </a:prstGeom>
        </p:spPr>
      </p:pic>
      <p:pic>
        <p:nvPicPr>
          <p:cNvPr id="36" name="Picture 35">
            <a:extLst>
              <a:ext uri="{FF2B5EF4-FFF2-40B4-BE49-F238E27FC236}">
                <a16:creationId xmlns:a16="http://schemas.microsoft.com/office/drawing/2014/main" id="{BF46A484-6300-574F-ACF0-B9E179F9D4B3}"/>
              </a:ext>
            </a:extLst>
          </p:cNvPr>
          <p:cNvPicPr>
            <a:picLocks noChangeAspect="1"/>
          </p:cNvPicPr>
          <p:nvPr/>
        </p:nvPicPr>
        <p:blipFill>
          <a:blip r:embed="rId16"/>
          <a:stretch>
            <a:fillRect/>
          </a:stretch>
        </p:blipFill>
        <p:spPr>
          <a:xfrm>
            <a:off x="1540933" y="-23873460"/>
            <a:ext cx="1549400" cy="1854200"/>
          </a:xfrm>
          <a:prstGeom prst="rect">
            <a:avLst/>
          </a:prstGeom>
        </p:spPr>
      </p:pic>
      <p:pic>
        <p:nvPicPr>
          <p:cNvPr id="37" name="Picture 36">
            <a:extLst>
              <a:ext uri="{FF2B5EF4-FFF2-40B4-BE49-F238E27FC236}">
                <a16:creationId xmlns:a16="http://schemas.microsoft.com/office/drawing/2014/main" id="{39E83CBE-5797-E54B-8680-4F3920421FB8}"/>
              </a:ext>
            </a:extLst>
          </p:cNvPr>
          <p:cNvPicPr>
            <a:picLocks noChangeAspect="1"/>
          </p:cNvPicPr>
          <p:nvPr/>
        </p:nvPicPr>
        <p:blipFill>
          <a:blip r:embed="rId17"/>
          <a:stretch>
            <a:fillRect/>
          </a:stretch>
        </p:blipFill>
        <p:spPr>
          <a:xfrm>
            <a:off x="0" y="-9057640"/>
            <a:ext cx="1549400" cy="1841500"/>
          </a:xfrm>
          <a:prstGeom prst="rect">
            <a:avLst/>
          </a:prstGeom>
        </p:spPr>
      </p:pic>
      <p:pic>
        <p:nvPicPr>
          <p:cNvPr id="38" name="Picture 37">
            <a:extLst>
              <a:ext uri="{FF2B5EF4-FFF2-40B4-BE49-F238E27FC236}">
                <a16:creationId xmlns:a16="http://schemas.microsoft.com/office/drawing/2014/main" id="{F1E68677-0374-1942-8B32-F446D85CC817}"/>
              </a:ext>
            </a:extLst>
          </p:cNvPr>
          <p:cNvPicPr>
            <a:picLocks noChangeAspect="1"/>
          </p:cNvPicPr>
          <p:nvPr/>
        </p:nvPicPr>
        <p:blipFill>
          <a:blip r:embed="rId18"/>
          <a:stretch>
            <a:fillRect/>
          </a:stretch>
        </p:blipFill>
        <p:spPr>
          <a:xfrm>
            <a:off x="0" y="-20561300"/>
            <a:ext cx="1536700" cy="1854200"/>
          </a:xfrm>
          <a:prstGeom prst="rect">
            <a:avLst/>
          </a:prstGeom>
        </p:spPr>
      </p:pic>
      <p:pic>
        <p:nvPicPr>
          <p:cNvPr id="39" name="Picture 38">
            <a:extLst>
              <a:ext uri="{FF2B5EF4-FFF2-40B4-BE49-F238E27FC236}">
                <a16:creationId xmlns:a16="http://schemas.microsoft.com/office/drawing/2014/main" id="{80FA0785-2601-CD4A-BFE9-3FBAECAF459A}"/>
              </a:ext>
            </a:extLst>
          </p:cNvPr>
          <p:cNvPicPr>
            <a:picLocks noChangeAspect="1"/>
          </p:cNvPicPr>
          <p:nvPr/>
        </p:nvPicPr>
        <p:blipFill>
          <a:blip r:embed="rId19"/>
          <a:stretch>
            <a:fillRect/>
          </a:stretch>
        </p:blipFill>
        <p:spPr>
          <a:xfrm>
            <a:off x="10091261" y="478276"/>
            <a:ext cx="1538055" cy="404751"/>
          </a:xfrm>
          <a:prstGeom prst="rect">
            <a:avLst/>
          </a:prstGeom>
        </p:spPr>
      </p:pic>
    </p:spTree>
    <p:extLst>
      <p:ext uri="{BB962C8B-B14F-4D97-AF65-F5344CB8AC3E}">
        <p14:creationId xmlns:p14="http://schemas.microsoft.com/office/powerpoint/2010/main" val="171529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476368"/>
            <a:ext cx="12192000" cy="33816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26721" y="1767585"/>
            <a:ext cx="3915634" cy="643253"/>
          </a:xfrm>
          <a:prstGeom prst="rect">
            <a:avLst/>
          </a:prstGeom>
          <a:noFill/>
        </p:spPr>
        <p:txBody>
          <a:bodyPr wrap="square" rtlCol="0">
            <a:spAutoFit/>
          </a:bodyPr>
          <a:lstStyle/>
          <a:p>
            <a:r>
              <a:rPr lang="en-US" sz="3200" b="1">
                <a:solidFill>
                  <a:schemeClr val="tx1">
                    <a:lumMod val="50000"/>
                    <a:lumOff val="50000"/>
                  </a:schemeClr>
                </a:solidFill>
                <a:latin typeface="Arial" charset="0"/>
                <a:ea typeface="Arial" charset="0"/>
                <a:cs typeface="Arial" charset="0"/>
              </a:rPr>
              <a:t>AGE-DEFYING</a:t>
            </a:r>
          </a:p>
        </p:txBody>
      </p:sp>
      <p:sp>
        <p:nvSpPr>
          <p:cNvPr id="7" name="TextBox 6"/>
          <p:cNvSpPr txBox="1"/>
          <p:nvPr/>
        </p:nvSpPr>
        <p:spPr>
          <a:xfrm>
            <a:off x="7502007" y="2179473"/>
            <a:ext cx="3915634" cy="643253"/>
          </a:xfrm>
          <a:prstGeom prst="rect">
            <a:avLst/>
          </a:prstGeom>
          <a:noFill/>
        </p:spPr>
        <p:txBody>
          <a:bodyPr wrap="square" rtlCol="0">
            <a:spAutoFit/>
          </a:bodyPr>
          <a:lstStyle/>
          <a:p>
            <a:r>
              <a:rPr lang="en-US" sz="3200" b="1">
                <a:solidFill>
                  <a:schemeClr val="tx1">
                    <a:lumMod val="50000"/>
                    <a:lumOff val="50000"/>
                  </a:schemeClr>
                </a:solidFill>
                <a:latin typeface="Arial" charset="0"/>
                <a:ea typeface="Arial" charset="0"/>
                <a:cs typeface="Arial" charset="0"/>
              </a:rPr>
              <a:t>CELL ACTIVIATING</a:t>
            </a:r>
          </a:p>
        </p:txBody>
      </p:sp>
      <p:sp>
        <p:nvSpPr>
          <p:cNvPr id="10" name="TextBox 9"/>
          <p:cNvSpPr txBox="1"/>
          <p:nvPr/>
        </p:nvSpPr>
        <p:spPr>
          <a:xfrm>
            <a:off x="7526721" y="2626628"/>
            <a:ext cx="3915634" cy="643253"/>
          </a:xfrm>
          <a:prstGeom prst="rect">
            <a:avLst/>
          </a:prstGeom>
          <a:noFill/>
        </p:spPr>
        <p:txBody>
          <a:bodyPr wrap="square" rtlCol="0">
            <a:spAutoFit/>
          </a:bodyPr>
          <a:lstStyle/>
          <a:p>
            <a:r>
              <a:rPr lang="en-US" sz="3200" b="1">
                <a:solidFill>
                  <a:schemeClr val="tx1">
                    <a:lumMod val="50000"/>
                    <a:lumOff val="50000"/>
                  </a:schemeClr>
                </a:solidFill>
                <a:latin typeface="Arial" charset="0"/>
                <a:ea typeface="Arial" charset="0"/>
                <a:cs typeface="Arial" charset="0"/>
              </a:rPr>
              <a:t>SYSTEM</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023" y="-1203157"/>
            <a:ext cx="9783482" cy="9783482"/>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1888" y="1423727"/>
            <a:ext cx="4211361" cy="4332428"/>
          </a:xfrm>
          <a:prstGeom prst="rect">
            <a:avLst/>
          </a:prstGeom>
        </p:spPr>
      </p:pic>
      <p:pic>
        <p:nvPicPr>
          <p:cNvPr id="24" name="Picture 23"/>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Tree>
    <p:extLst>
      <p:ext uri="{BB962C8B-B14F-4D97-AF65-F5344CB8AC3E}">
        <p14:creationId xmlns:p14="http://schemas.microsoft.com/office/powerpoint/2010/main" val="6573995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3476368"/>
            <a:ext cx="12192000" cy="33816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8835" y="839998"/>
            <a:ext cx="3046801" cy="3942919"/>
          </a:xfrm>
          <a:prstGeom prst="rect">
            <a:avLst/>
          </a:prstGeom>
          <a:ln w="1905">
            <a:solidFill>
              <a:schemeClr val="tx1">
                <a:alpha val="30000"/>
              </a:schemeClr>
            </a:solidFill>
          </a:ln>
        </p:spPr>
      </p:pic>
      <p:pic>
        <p:nvPicPr>
          <p:cNvPr id="17" name="Picture 16"/>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
        <p:nvSpPr>
          <p:cNvPr id="13" name="TextBox 12"/>
          <p:cNvSpPr txBox="1"/>
          <p:nvPr/>
        </p:nvSpPr>
        <p:spPr>
          <a:xfrm>
            <a:off x="7526720" y="2013492"/>
            <a:ext cx="4011075" cy="1200329"/>
          </a:xfrm>
          <a:prstGeom prst="rect">
            <a:avLst/>
          </a:prstGeom>
          <a:noFill/>
        </p:spPr>
        <p:txBody>
          <a:bodyPr wrap="square" rtlCol="0">
            <a:spAutoFit/>
          </a:bodyPr>
          <a:lstStyle/>
          <a:p>
            <a:r>
              <a:rPr lang="en-US" sz="3600" b="1" dirty="0">
                <a:latin typeface="Arial" charset="0"/>
                <a:ea typeface="Arial" charset="0"/>
                <a:cs typeface="Arial" charset="0"/>
              </a:rPr>
              <a:t>LAUNCH PARTNER PACK</a:t>
            </a:r>
          </a:p>
        </p:txBody>
      </p:sp>
      <p:sp>
        <p:nvSpPr>
          <p:cNvPr id="16" name="TextBox 15"/>
          <p:cNvSpPr txBox="1"/>
          <p:nvPr/>
        </p:nvSpPr>
        <p:spPr>
          <a:xfrm>
            <a:off x="7526720" y="3841256"/>
            <a:ext cx="4857785" cy="1323439"/>
          </a:xfrm>
          <a:prstGeom prst="rect">
            <a:avLst/>
          </a:prstGeom>
          <a:noFill/>
        </p:spPr>
        <p:txBody>
          <a:bodyPr wrap="square" rtlCol="0">
            <a:spAutoFit/>
          </a:bodyPr>
          <a:lstStyle/>
          <a:p>
            <a:r>
              <a:rPr lang="en-US" sz="2000" b="1" dirty="0">
                <a:solidFill>
                  <a:schemeClr val="bg1"/>
                </a:solidFill>
                <a:latin typeface="Arial" charset="0"/>
                <a:ea typeface="Arial" charset="0"/>
                <a:cs typeface="Arial" charset="0"/>
              </a:rPr>
              <a:t>BUY FOUR 3-Step Systems</a:t>
            </a:r>
          </a:p>
          <a:p>
            <a:r>
              <a:rPr lang="en-US" sz="2000" b="1" dirty="0">
                <a:solidFill>
                  <a:schemeClr val="bg1"/>
                </a:solidFill>
                <a:latin typeface="Arial" charset="0"/>
                <a:ea typeface="Arial" charset="0"/>
                <a:cs typeface="Arial" charset="0"/>
              </a:rPr>
              <a:t>&amp;</a:t>
            </a:r>
          </a:p>
          <a:p>
            <a:r>
              <a:rPr lang="en-US" sz="2000" b="1" dirty="0">
                <a:solidFill>
                  <a:schemeClr val="bg1"/>
                </a:solidFill>
                <a:latin typeface="Arial" charset="0"/>
                <a:ea typeface="Arial" charset="0"/>
                <a:cs typeface="Arial" charset="0"/>
              </a:rPr>
              <a:t>GET FREE</a:t>
            </a:r>
          </a:p>
          <a:p>
            <a:r>
              <a:rPr lang="en-US" sz="2000" b="1" dirty="0">
                <a:solidFill>
                  <a:schemeClr val="bg1"/>
                </a:solidFill>
                <a:latin typeface="Arial" charset="0"/>
                <a:ea typeface="Arial" charset="0"/>
                <a:cs typeface="Arial" charset="0"/>
              </a:rPr>
              <a:t>(1) Spa Hour Guide</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455" y="911970"/>
            <a:ext cx="5232838" cy="5232838"/>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31" y="1134826"/>
            <a:ext cx="5232838" cy="5232838"/>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324" y="1349261"/>
            <a:ext cx="5232838" cy="5232838"/>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15" y="1537704"/>
            <a:ext cx="5232838" cy="5232838"/>
          </a:xfrm>
          <a:prstGeom prst="rect">
            <a:avLst/>
          </a:prstGeom>
        </p:spPr>
      </p:pic>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76894" y="2942731"/>
            <a:ext cx="2252508" cy="2317263"/>
          </a:xfrm>
          <a:prstGeom prst="rect">
            <a:avLst/>
          </a:prstGeom>
        </p:spPr>
      </p:pic>
    </p:spTree>
    <p:extLst>
      <p:ext uri="{BB962C8B-B14F-4D97-AF65-F5344CB8AC3E}">
        <p14:creationId xmlns:p14="http://schemas.microsoft.com/office/powerpoint/2010/main" val="1316022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2" presetClass="entr" presetSubtype="1" fill="hold" nodeType="withEffect">
                                  <p:stCondLst>
                                    <p:cond delay="4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00" y="0"/>
            <a:ext cx="122047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77980" y="2670374"/>
            <a:ext cx="7636042" cy="1292662"/>
          </a:xfrm>
          <a:prstGeom prst="rect">
            <a:avLst/>
          </a:prstGeom>
          <a:noFill/>
        </p:spPr>
        <p:txBody>
          <a:bodyPr wrap="square" rtlCol="0">
            <a:spAutoFit/>
          </a:bodyPr>
          <a:lstStyle/>
          <a:p>
            <a:pPr algn="ctr"/>
            <a:r>
              <a:rPr lang="en-US" sz="7800">
                <a:solidFill>
                  <a:schemeClr val="bg1">
                    <a:lumMod val="95000"/>
                  </a:schemeClr>
                </a:solidFill>
                <a:latin typeface="Arial" charset="0"/>
                <a:ea typeface="Arial" charset="0"/>
                <a:cs typeface="Arial" charset="0"/>
              </a:rPr>
              <a:t>THANK YOU!</a:t>
            </a:r>
          </a:p>
        </p:txBody>
      </p:sp>
      <p:pic>
        <p:nvPicPr>
          <p:cNvPr id="7" name="Picture 6"/>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pic>
        <p:nvPicPr>
          <p:cNvPr id="9" name="Picture 8">
            <a:extLst>
              <a:ext uri="{FF2B5EF4-FFF2-40B4-BE49-F238E27FC236}">
                <a16:creationId xmlns:a16="http://schemas.microsoft.com/office/drawing/2014/main" id="{A4D9E119-E555-6A46-A22A-09885E47C2CB}"/>
              </a:ext>
            </a:extLst>
          </p:cNvPr>
          <p:cNvPicPr>
            <a:picLocks noChangeAspect="1"/>
          </p:cNvPicPr>
          <p:nvPr/>
        </p:nvPicPr>
        <p:blipFill>
          <a:blip r:embed="rId4"/>
          <a:stretch>
            <a:fillRect/>
          </a:stretch>
        </p:blipFill>
        <p:spPr>
          <a:xfrm>
            <a:off x="436676" y="339702"/>
            <a:ext cx="237156" cy="2751008"/>
          </a:xfrm>
          <a:prstGeom prst="rect">
            <a:avLst/>
          </a:prstGeom>
        </p:spPr>
      </p:pic>
    </p:spTree>
    <p:extLst>
      <p:ext uri="{BB962C8B-B14F-4D97-AF65-F5344CB8AC3E}">
        <p14:creationId xmlns:p14="http://schemas.microsoft.com/office/powerpoint/2010/main" val="32078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0" y="2952644"/>
            <a:ext cx="12192000"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FICTION</a:t>
            </a:r>
          </a:p>
        </p:txBody>
      </p:sp>
      <p:sp>
        <p:nvSpPr>
          <p:cNvPr id="7" name="Rectangle 6"/>
          <p:cNvSpPr/>
          <p:nvPr/>
        </p:nvSpPr>
        <p:spPr>
          <a:xfrm>
            <a:off x="0" y="1987563"/>
            <a:ext cx="12192000" cy="646331"/>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DIET HAS NOTHING TO DO WITH SKIN AGING</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grpSp>
        <p:nvGrpSpPr>
          <p:cNvPr id="9" name="Group 8"/>
          <p:cNvGrpSpPr/>
          <p:nvPr/>
        </p:nvGrpSpPr>
        <p:grpSpPr>
          <a:xfrm>
            <a:off x="-2" y="379812"/>
            <a:ext cx="12192003" cy="873146"/>
            <a:chOff x="-2" y="1828865"/>
            <a:chExt cx="12192003" cy="873146"/>
          </a:xfrm>
        </p:grpSpPr>
        <p:sp>
          <p:nvSpPr>
            <p:cNvPr id="10" name="TextBox 9"/>
            <p:cNvSpPr txBox="1"/>
            <p:nvPr/>
          </p:nvSpPr>
          <p:spPr>
            <a:xfrm>
              <a:off x="0" y="2286513"/>
              <a:ext cx="12192000" cy="415498"/>
            </a:xfrm>
            <a:prstGeom prst="rect">
              <a:avLst/>
            </a:prstGeom>
            <a:noFill/>
          </p:spPr>
          <p:txBody>
            <a:bodyPr wrap="square" rtlCol="0">
              <a:spAutoFit/>
            </a:bodyPr>
            <a:lstStyle/>
            <a:p>
              <a:pPr algn="ctr"/>
              <a:r>
                <a:rPr lang="en-US" sz="2100" b="1" dirty="0">
                  <a:solidFill>
                    <a:schemeClr val="bg1"/>
                  </a:solidFill>
                  <a:latin typeface="Arial" charset="0"/>
                  <a:ea typeface="Arial" charset="0"/>
                  <a:cs typeface="Arial" charset="0"/>
                </a:rPr>
                <a:t>FICTION?</a:t>
              </a:r>
            </a:p>
          </p:txBody>
        </p:sp>
        <p:sp>
          <p:nvSpPr>
            <p:cNvPr id="11" name="Rectangle 10"/>
            <p:cNvSpPr/>
            <p:nvPr/>
          </p:nvSpPr>
          <p:spPr>
            <a:xfrm>
              <a:off x="-1" y="1828865"/>
              <a:ext cx="12192002" cy="415498"/>
            </a:xfrm>
            <a:prstGeom prst="rect">
              <a:avLst/>
            </a:prstGeom>
          </p:spPr>
          <p:txBody>
            <a:bodyPr wrap="square">
              <a:spAutoFit/>
            </a:bodyPr>
            <a:lstStyle/>
            <a:p>
              <a:pPr algn="ctr"/>
              <a:r>
                <a:rPr lang="en-US" sz="2100" b="1" dirty="0">
                  <a:solidFill>
                    <a:schemeClr val="bg1"/>
                  </a:solidFill>
                  <a:latin typeface="Arial" charset="0"/>
                  <a:ea typeface="Arial" charset="0"/>
                  <a:cs typeface="Arial" charset="0"/>
                </a:rPr>
                <a:t>FACT</a:t>
              </a:r>
              <a:endParaRPr lang="en-US" sz="2100" dirty="0"/>
            </a:p>
          </p:txBody>
        </p:sp>
        <p:sp>
          <p:nvSpPr>
            <p:cNvPr id="12" name="Rectangle 11"/>
            <p:cNvSpPr/>
            <p:nvPr/>
          </p:nvSpPr>
          <p:spPr>
            <a:xfrm>
              <a:off x="-2" y="2114151"/>
              <a:ext cx="12192002" cy="276999"/>
            </a:xfrm>
            <a:prstGeom prst="rect">
              <a:avLst/>
            </a:prstGeom>
          </p:spPr>
          <p:txBody>
            <a:bodyPr wrap="square">
              <a:spAutoFit/>
            </a:bodyPr>
            <a:lstStyle/>
            <a:p>
              <a:pPr algn="ctr"/>
              <a:r>
                <a:rPr lang="en-US" sz="1200" dirty="0">
                  <a:solidFill>
                    <a:schemeClr val="bg1"/>
                  </a:solidFill>
                  <a:latin typeface="Arial" charset="0"/>
                  <a:ea typeface="Arial" charset="0"/>
                  <a:cs typeface="Arial" charset="0"/>
                </a:rPr>
                <a:t>or</a:t>
              </a:r>
              <a:endParaRPr lang="en-US" sz="1200" dirty="0"/>
            </a:p>
          </p:txBody>
        </p:sp>
      </p:grpSp>
    </p:spTree>
    <p:extLst>
      <p:ext uri="{BB962C8B-B14F-4D97-AF65-F5344CB8AC3E}">
        <p14:creationId xmlns:p14="http://schemas.microsoft.com/office/powerpoint/2010/main" val="1752961671"/>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152891" y="1709467"/>
            <a:ext cx="7886218" cy="1200329"/>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SKIN AGING IS A REFLECTION</a:t>
            </a:r>
          </a:p>
          <a:p>
            <a:pPr algn="ctr"/>
            <a:r>
              <a:rPr lang="en-US" sz="3600" dirty="0">
                <a:solidFill>
                  <a:schemeClr val="bg1"/>
                </a:solidFill>
                <a:latin typeface="Arial" charset="0"/>
                <a:ea typeface="Arial" charset="0"/>
                <a:cs typeface="Arial" charset="0"/>
              </a:rPr>
              <a:t>OF OUR OVERALL HEALTH</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grpSp>
        <p:nvGrpSpPr>
          <p:cNvPr id="9" name="Group 8"/>
          <p:cNvGrpSpPr/>
          <p:nvPr/>
        </p:nvGrpSpPr>
        <p:grpSpPr>
          <a:xfrm>
            <a:off x="-2" y="379812"/>
            <a:ext cx="12192003" cy="873146"/>
            <a:chOff x="-2" y="1828865"/>
            <a:chExt cx="12192003" cy="873146"/>
          </a:xfrm>
        </p:grpSpPr>
        <p:sp>
          <p:nvSpPr>
            <p:cNvPr id="10" name="TextBox 9"/>
            <p:cNvSpPr txBox="1"/>
            <p:nvPr/>
          </p:nvSpPr>
          <p:spPr>
            <a:xfrm>
              <a:off x="0" y="2286513"/>
              <a:ext cx="12192000" cy="415498"/>
            </a:xfrm>
            <a:prstGeom prst="rect">
              <a:avLst/>
            </a:prstGeom>
            <a:noFill/>
          </p:spPr>
          <p:txBody>
            <a:bodyPr wrap="square" rtlCol="0">
              <a:spAutoFit/>
            </a:bodyPr>
            <a:lstStyle/>
            <a:p>
              <a:pPr algn="ctr"/>
              <a:r>
                <a:rPr lang="en-US" sz="2100" b="1" dirty="0">
                  <a:solidFill>
                    <a:schemeClr val="bg1"/>
                  </a:solidFill>
                  <a:latin typeface="Arial" charset="0"/>
                  <a:ea typeface="Arial" charset="0"/>
                  <a:cs typeface="Arial" charset="0"/>
                </a:rPr>
                <a:t>FICTION?</a:t>
              </a:r>
            </a:p>
          </p:txBody>
        </p:sp>
        <p:sp>
          <p:nvSpPr>
            <p:cNvPr id="11" name="Rectangle 10"/>
            <p:cNvSpPr/>
            <p:nvPr/>
          </p:nvSpPr>
          <p:spPr>
            <a:xfrm>
              <a:off x="-1" y="1828865"/>
              <a:ext cx="12192002" cy="415498"/>
            </a:xfrm>
            <a:prstGeom prst="rect">
              <a:avLst/>
            </a:prstGeom>
          </p:spPr>
          <p:txBody>
            <a:bodyPr wrap="square">
              <a:spAutoFit/>
            </a:bodyPr>
            <a:lstStyle/>
            <a:p>
              <a:pPr algn="ctr"/>
              <a:r>
                <a:rPr lang="en-US" sz="2100" b="1" dirty="0">
                  <a:solidFill>
                    <a:schemeClr val="bg1"/>
                  </a:solidFill>
                  <a:latin typeface="Arial" charset="0"/>
                  <a:ea typeface="Arial" charset="0"/>
                  <a:cs typeface="Arial" charset="0"/>
                </a:rPr>
                <a:t>FACT</a:t>
              </a:r>
              <a:endParaRPr lang="en-US" sz="2100" dirty="0"/>
            </a:p>
          </p:txBody>
        </p:sp>
        <p:sp>
          <p:nvSpPr>
            <p:cNvPr id="12" name="Rectangle 11"/>
            <p:cNvSpPr/>
            <p:nvPr/>
          </p:nvSpPr>
          <p:spPr>
            <a:xfrm>
              <a:off x="-2" y="2114151"/>
              <a:ext cx="12192002" cy="276999"/>
            </a:xfrm>
            <a:prstGeom prst="rect">
              <a:avLst/>
            </a:prstGeom>
          </p:spPr>
          <p:txBody>
            <a:bodyPr wrap="square">
              <a:spAutoFit/>
            </a:bodyPr>
            <a:lstStyle/>
            <a:p>
              <a:pPr algn="ctr"/>
              <a:r>
                <a:rPr lang="en-US" sz="1200" dirty="0">
                  <a:solidFill>
                    <a:schemeClr val="bg1"/>
                  </a:solidFill>
                  <a:latin typeface="Arial" charset="0"/>
                  <a:ea typeface="Arial" charset="0"/>
                  <a:cs typeface="Arial" charset="0"/>
                </a:rPr>
                <a:t>or</a:t>
              </a:r>
              <a:endParaRPr lang="en-US" sz="1200" dirty="0"/>
            </a:p>
          </p:txBody>
        </p:sp>
      </p:grpSp>
      <p:sp>
        <p:nvSpPr>
          <p:cNvPr id="13" name="TextBox 12"/>
          <p:cNvSpPr txBox="1"/>
          <p:nvPr/>
        </p:nvSpPr>
        <p:spPr>
          <a:xfrm>
            <a:off x="0" y="2952644"/>
            <a:ext cx="12192000"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FACT</a:t>
            </a:r>
          </a:p>
        </p:txBody>
      </p:sp>
    </p:spTree>
    <p:extLst>
      <p:ext uri="{BB962C8B-B14F-4D97-AF65-F5344CB8AC3E}">
        <p14:creationId xmlns:p14="http://schemas.microsoft.com/office/powerpoint/2010/main" val="698651304"/>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861867"/>
            <a:ext cx="12192000" cy="1200329"/>
          </a:xfrm>
          <a:prstGeom prst="rect">
            <a:avLst/>
          </a:prstGeom>
        </p:spPr>
        <p:txBody>
          <a:bodyPr wrap="square">
            <a:spAutoFit/>
          </a:bodyPr>
          <a:lstStyle/>
          <a:p>
            <a:pPr algn="ctr"/>
            <a:r>
              <a:rPr lang="en-US" sz="3600" dirty="0">
                <a:solidFill>
                  <a:schemeClr val="bg1"/>
                </a:solidFill>
                <a:latin typeface="Arial" charset="0"/>
                <a:ea typeface="Arial" charset="0"/>
                <a:cs typeface="Arial" charset="0"/>
              </a:rPr>
              <a:t>ONCE THE SIGNS OF AGING APPEAR,</a:t>
            </a:r>
          </a:p>
          <a:p>
            <a:pPr algn="ctr"/>
            <a:r>
              <a:rPr lang="en-US" sz="3600" dirty="0">
                <a:solidFill>
                  <a:schemeClr val="bg1"/>
                </a:solidFill>
                <a:latin typeface="Arial" charset="0"/>
                <a:ea typeface="Arial" charset="0"/>
                <a:cs typeface="Arial" charset="0"/>
              </a:rPr>
              <a:t>IT’S TOO LATE TO CHANGE</a:t>
            </a:r>
          </a:p>
        </p:txBody>
      </p:sp>
      <p:pic>
        <p:nvPicPr>
          <p:cNvPr id="8" name="Picture 7"/>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10955139" y="5562108"/>
            <a:ext cx="705669" cy="705669"/>
          </a:xfrm>
          <a:prstGeom prst="rect">
            <a:avLst/>
          </a:prstGeom>
        </p:spPr>
      </p:pic>
      <p:sp>
        <p:nvSpPr>
          <p:cNvPr id="9" name="TextBox 8"/>
          <p:cNvSpPr txBox="1"/>
          <p:nvPr/>
        </p:nvSpPr>
        <p:spPr>
          <a:xfrm>
            <a:off x="0" y="3114825"/>
            <a:ext cx="12192000" cy="1323439"/>
          </a:xfrm>
          <a:prstGeom prst="rect">
            <a:avLst/>
          </a:prstGeom>
          <a:noFill/>
        </p:spPr>
        <p:txBody>
          <a:bodyPr wrap="square" rtlCol="0">
            <a:spAutoFit/>
          </a:bodyPr>
          <a:lstStyle/>
          <a:p>
            <a:pPr algn="ctr"/>
            <a:r>
              <a:rPr lang="en-US" sz="8000" b="1" dirty="0">
                <a:solidFill>
                  <a:schemeClr val="bg1"/>
                </a:solidFill>
                <a:latin typeface="Arial" charset="0"/>
                <a:ea typeface="Arial" charset="0"/>
                <a:cs typeface="Arial" charset="0"/>
              </a:rPr>
              <a:t>FICTION</a:t>
            </a:r>
          </a:p>
        </p:txBody>
      </p:sp>
      <p:grpSp>
        <p:nvGrpSpPr>
          <p:cNvPr id="10" name="Group 9"/>
          <p:cNvGrpSpPr/>
          <p:nvPr/>
        </p:nvGrpSpPr>
        <p:grpSpPr>
          <a:xfrm>
            <a:off x="-2" y="379812"/>
            <a:ext cx="12192003" cy="873146"/>
            <a:chOff x="-2" y="1828865"/>
            <a:chExt cx="12192003" cy="873146"/>
          </a:xfrm>
        </p:grpSpPr>
        <p:sp>
          <p:nvSpPr>
            <p:cNvPr id="11" name="TextBox 10"/>
            <p:cNvSpPr txBox="1"/>
            <p:nvPr/>
          </p:nvSpPr>
          <p:spPr>
            <a:xfrm>
              <a:off x="0" y="2286513"/>
              <a:ext cx="12192000" cy="415498"/>
            </a:xfrm>
            <a:prstGeom prst="rect">
              <a:avLst/>
            </a:prstGeom>
            <a:noFill/>
          </p:spPr>
          <p:txBody>
            <a:bodyPr wrap="square" rtlCol="0">
              <a:spAutoFit/>
            </a:bodyPr>
            <a:lstStyle/>
            <a:p>
              <a:pPr algn="ctr"/>
              <a:r>
                <a:rPr lang="en-US" sz="2100" b="1" dirty="0">
                  <a:solidFill>
                    <a:schemeClr val="bg1"/>
                  </a:solidFill>
                  <a:latin typeface="Arial" charset="0"/>
                  <a:ea typeface="Arial" charset="0"/>
                  <a:cs typeface="Arial" charset="0"/>
                </a:rPr>
                <a:t>FICTION?</a:t>
              </a:r>
            </a:p>
          </p:txBody>
        </p:sp>
        <p:sp>
          <p:nvSpPr>
            <p:cNvPr id="12" name="Rectangle 11"/>
            <p:cNvSpPr/>
            <p:nvPr/>
          </p:nvSpPr>
          <p:spPr>
            <a:xfrm>
              <a:off x="-1" y="1828865"/>
              <a:ext cx="12192002" cy="415498"/>
            </a:xfrm>
            <a:prstGeom prst="rect">
              <a:avLst/>
            </a:prstGeom>
          </p:spPr>
          <p:txBody>
            <a:bodyPr wrap="square">
              <a:spAutoFit/>
            </a:bodyPr>
            <a:lstStyle/>
            <a:p>
              <a:pPr algn="ctr"/>
              <a:r>
                <a:rPr lang="en-US" sz="2100" b="1" dirty="0">
                  <a:solidFill>
                    <a:schemeClr val="bg1"/>
                  </a:solidFill>
                  <a:latin typeface="Arial" charset="0"/>
                  <a:ea typeface="Arial" charset="0"/>
                  <a:cs typeface="Arial" charset="0"/>
                </a:rPr>
                <a:t>FACT</a:t>
              </a:r>
              <a:endParaRPr lang="en-US" sz="2100" dirty="0"/>
            </a:p>
          </p:txBody>
        </p:sp>
        <p:sp>
          <p:nvSpPr>
            <p:cNvPr id="13" name="Rectangle 12"/>
            <p:cNvSpPr/>
            <p:nvPr/>
          </p:nvSpPr>
          <p:spPr>
            <a:xfrm>
              <a:off x="-2" y="2114151"/>
              <a:ext cx="12192002" cy="276999"/>
            </a:xfrm>
            <a:prstGeom prst="rect">
              <a:avLst/>
            </a:prstGeom>
          </p:spPr>
          <p:txBody>
            <a:bodyPr wrap="square">
              <a:spAutoFit/>
            </a:bodyPr>
            <a:lstStyle/>
            <a:p>
              <a:pPr algn="ctr"/>
              <a:r>
                <a:rPr lang="en-US" sz="1200" dirty="0">
                  <a:solidFill>
                    <a:schemeClr val="bg1"/>
                  </a:solidFill>
                  <a:latin typeface="Arial" charset="0"/>
                  <a:ea typeface="Arial" charset="0"/>
                  <a:cs typeface="Arial" charset="0"/>
                </a:rPr>
                <a:t>or</a:t>
              </a:r>
              <a:endParaRPr lang="en-US" sz="1200" dirty="0"/>
            </a:p>
          </p:txBody>
        </p:sp>
      </p:grpSp>
    </p:spTree>
    <p:extLst>
      <p:ext uri="{BB962C8B-B14F-4D97-AF65-F5344CB8AC3E}">
        <p14:creationId xmlns:p14="http://schemas.microsoft.com/office/powerpoint/2010/main" val="1939368179"/>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25223</TotalTime>
  <Words>5643</Words>
  <Application>Microsoft Macintosh PowerPoint</Application>
  <PresentationFormat>Widescreen</PresentationFormat>
  <Paragraphs>754</Paragraphs>
  <Slides>68</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MS PGothic</vt:lpstr>
      <vt:lpstr>Arial</vt:lpstr>
      <vt:lpstr>Calibri</vt:lpstr>
      <vt:lpstr>Calibri Light</vt:lpstr>
      <vt:lpstr>Mangal</vt:lpstr>
      <vt:lpstr>Office Theme</vt:lpstr>
      <vt:lpstr>PowerPoint Presentation</vt:lpstr>
      <vt:lpstr>PowerPoint Presentation</vt:lpstr>
      <vt:lpstr>DID YOU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YOUR SKIN CARE ROUTINE PASS THE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REMOVE</vt:lpstr>
      <vt:lpstr>PowerPoint Presentation</vt:lpstr>
      <vt:lpstr>PowerPoint Presentation</vt:lpstr>
      <vt:lpstr>PowerPoint Presentation</vt:lpstr>
      <vt:lpstr>CLEANSE</vt:lpstr>
      <vt:lpstr>PowerPoint Presentation</vt:lpstr>
      <vt:lpstr>BALANCE</vt:lpstr>
      <vt:lpstr>PowerPoint Presentation</vt:lpstr>
      <vt:lpstr>PowerPoint Presentation</vt:lpstr>
      <vt:lpstr>PowerPoint Presentation</vt:lpstr>
      <vt:lpstr>ACTIVATE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Kendra Brassfield</dc:creator>
  <cp:lastModifiedBy>Daniel Mcglaughlin</cp:lastModifiedBy>
  <cp:revision>653</cp:revision>
  <cp:lastPrinted>2018-01-09T18:35:06Z</cp:lastPrinted>
  <dcterms:created xsi:type="dcterms:W3CDTF">2017-12-21T01:19:48Z</dcterms:created>
  <dcterms:modified xsi:type="dcterms:W3CDTF">2018-04-04T19:52:59Z</dcterms:modified>
</cp:coreProperties>
</file>