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 id="2147483678" r:id="rId6"/>
  </p:sldMasterIdLst>
  <p:notesMasterIdLst>
    <p:notesMasterId r:id="rId46"/>
  </p:notesMasterIdLst>
  <p:handoutMasterIdLst>
    <p:handoutMasterId r:id="rId47"/>
  </p:handoutMasterIdLst>
  <p:sldIdLst>
    <p:sldId id="473" r:id="rId7"/>
    <p:sldId id="458" r:id="rId8"/>
    <p:sldId id="485" r:id="rId9"/>
    <p:sldId id="464" r:id="rId10"/>
    <p:sldId id="544" r:id="rId11"/>
    <p:sldId id="486" r:id="rId12"/>
    <p:sldId id="256" r:id="rId13"/>
    <p:sldId id="301" r:id="rId14"/>
    <p:sldId id="266" r:id="rId15"/>
    <p:sldId id="323" r:id="rId16"/>
    <p:sldId id="307" r:id="rId17"/>
    <p:sldId id="257" r:id="rId18"/>
    <p:sldId id="263" r:id="rId19"/>
    <p:sldId id="322" r:id="rId20"/>
    <p:sldId id="313" r:id="rId21"/>
    <p:sldId id="330" r:id="rId22"/>
    <p:sldId id="331" r:id="rId23"/>
    <p:sldId id="262" r:id="rId24"/>
    <p:sldId id="325" r:id="rId25"/>
    <p:sldId id="318" r:id="rId26"/>
    <p:sldId id="319" r:id="rId27"/>
    <p:sldId id="309" r:id="rId28"/>
    <p:sldId id="324" r:id="rId29"/>
    <p:sldId id="326" r:id="rId30"/>
    <p:sldId id="545" r:id="rId31"/>
    <p:sldId id="302" r:id="rId32"/>
    <p:sldId id="327" r:id="rId33"/>
    <p:sldId id="332" r:id="rId34"/>
    <p:sldId id="267" r:id="rId35"/>
    <p:sldId id="328" r:id="rId36"/>
    <p:sldId id="269" r:id="rId37"/>
    <p:sldId id="271" r:id="rId38"/>
    <p:sldId id="329" r:id="rId39"/>
    <p:sldId id="334" r:id="rId40"/>
    <p:sldId id="333" r:id="rId41"/>
    <p:sldId id="284" r:id="rId42"/>
    <p:sldId id="315" r:id="rId43"/>
    <p:sldId id="469" r:id="rId44"/>
    <p:sldId id="470" r:id="rId45"/>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328">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kery, Helen G" initials="" lastIdx="1" clrIdx="0"/>
  <p:cmAuthor id="2" name="Soungpradith, Phetsamay" initials="" lastIdx="1" clrIdx="1"/>
  <p:cmAuthor id="3" name="Mills, Amy"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B5C"/>
    <a:srgbClr val="FF671D"/>
    <a:srgbClr val="E26031"/>
    <a:srgbClr val="666666"/>
    <a:srgbClr val="5E9CAE"/>
    <a:srgbClr val="E85B1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34" autoAdjust="0"/>
    <p:restoredTop sz="84000" autoAdjust="0"/>
  </p:normalViewPr>
  <p:slideViewPr>
    <p:cSldViewPr snapToGrid="0" snapToObjects="1">
      <p:cViewPr>
        <p:scale>
          <a:sx n="66" d="100"/>
          <a:sy n="66" d="100"/>
        </p:scale>
        <p:origin x="754" y="144"/>
      </p:cViewPr>
      <p:guideLst>
        <p:guide orient="horz" pos="2328"/>
        <p:guide pos="3840"/>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66" d="100"/>
        <a:sy n="66" d="100"/>
      </p:scale>
      <p:origin x="0" y="0"/>
    </p:cViewPr>
  </p:sorterViewPr>
  <p:notesViewPr>
    <p:cSldViewPr snapToGrid="0" snapToObjects="1">
      <p:cViewPr varScale="1">
        <p:scale>
          <a:sx n="89" d="100"/>
          <a:sy n="89" d="100"/>
        </p:scale>
        <p:origin x="3840" y="1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0025C8-9D89-90DA-008C-39FFF2E40D1D}"/>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a:extLst>
              <a:ext uri="{FF2B5EF4-FFF2-40B4-BE49-F238E27FC236}">
                <a16:creationId xmlns:a16="http://schemas.microsoft.com/office/drawing/2014/main" id="{D9A8737A-BD19-92D2-6C46-F9B6F48F80B9}"/>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eaLnBrk="1" fontAlgn="auto" hangingPunct="1">
              <a:spcBef>
                <a:spcPts val="0"/>
              </a:spcBef>
              <a:spcAft>
                <a:spcPts val="0"/>
              </a:spcAft>
              <a:defRPr sz="1300" smtClean="0">
                <a:latin typeface="+mn-lt"/>
              </a:defRPr>
            </a:lvl1pPr>
          </a:lstStyle>
          <a:p>
            <a:pPr>
              <a:defRPr/>
            </a:pPr>
            <a:fld id="{A21F31D6-E53E-49D6-91B4-FF335487082A}" type="datetimeFigureOut">
              <a:rPr lang="en-US"/>
              <a:pPr>
                <a:defRPr/>
              </a:pPr>
              <a:t>8/28/2023</a:t>
            </a:fld>
            <a:endParaRPr lang="en-US"/>
          </a:p>
        </p:txBody>
      </p:sp>
      <p:sp>
        <p:nvSpPr>
          <p:cNvPr id="4" name="Footer Placeholder 3">
            <a:extLst>
              <a:ext uri="{FF2B5EF4-FFF2-40B4-BE49-F238E27FC236}">
                <a16:creationId xmlns:a16="http://schemas.microsoft.com/office/drawing/2014/main" id="{8DDFCAA6-96BD-A36F-8330-8E1FFCF441F0}"/>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9B548A9-607E-C6D5-A5A8-BCFFD9DC72E6}"/>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eaLnBrk="1" fontAlgn="auto" hangingPunct="1">
              <a:spcBef>
                <a:spcPts val="0"/>
              </a:spcBef>
              <a:spcAft>
                <a:spcPts val="0"/>
              </a:spcAft>
              <a:defRPr sz="1300" smtClean="0">
                <a:latin typeface="+mn-lt"/>
              </a:defRPr>
            </a:lvl1pPr>
          </a:lstStyle>
          <a:p>
            <a:pPr>
              <a:defRPr/>
            </a:pPr>
            <a:fld id="{CAF6D9B9-84F1-4584-8A2B-95E9CF65773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B2BC1D-3467-0F54-0F84-FF3F9A4A67D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a:extLst>
              <a:ext uri="{FF2B5EF4-FFF2-40B4-BE49-F238E27FC236}">
                <a16:creationId xmlns:a16="http://schemas.microsoft.com/office/drawing/2014/main" id="{7141BA80-35B9-1B93-BB5D-569CC0926279}"/>
              </a:ext>
            </a:extLst>
          </p:cNvPr>
          <p:cNvSpPr>
            <a:spLocks noGrp="1"/>
          </p:cNvSpPr>
          <p:nvPr>
            <p:ph type="dt" idx="1"/>
          </p:nvPr>
        </p:nvSpPr>
        <p:spPr>
          <a:xfrm>
            <a:off x="4143587" y="0"/>
            <a:ext cx="3169920" cy="481727"/>
          </a:xfrm>
          <a:prstGeom prst="rect">
            <a:avLst/>
          </a:prstGeom>
        </p:spPr>
        <p:txBody>
          <a:bodyPr vert="horz" lIns="96661" tIns="48331" rIns="96661" bIns="48331" rtlCol="0"/>
          <a:lstStyle>
            <a:lvl1pPr algn="r" eaLnBrk="1" fontAlgn="auto" hangingPunct="1">
              <a:spcBef>
                <a:spcPts val="0"/>
              </a:spcBef>
              <a:spcAft>
                <a:spcPts val="0"/>
              </a:spcAft>
              <a:defRPr sz="1300" smtClean="0">
                <a:latin typeface="+mn-lt"/>
              </a:defRPr>
            </a:lvl1pPr>
          </a:lstStyle>
          <a:p>
            <a:pPr>
              <a:defRPr/>
            </a:pPr>
            <a:fld id="{EACDB41D-49D1-4062-9846-3B9E02DD7DFB}" type="datetimeFigureOut">
              <a:rPr lang="en-US"/>
              <a:pPr>
                <a:defRPr/>
              </a:pPr>
              <a:t>8/28/2023</a:t>
            </a:fld>
            <a:endParaRPr lang="en-US"/>
          </a:p>
        </p:txBody>
      </p:sp>
      <p:sp>
        <p:nvSpPr>
          <p:cNvPr id="4" name="Slide Image Placeholder 3">
            <a:extLst>
              <a:ext uri="{FF2B5EF4-FFF2-40B4-BE49-F238E27FC236}">
                <a16:creationId xmlns:a16="http://schemas.microsoft.com/office/drawing/2014/main" id="{09E51AD1-1495-01B6-6094-408B3B0A61C1}"/>
              </a:ext>
            </a:extLst>
          </p:cNvPr>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a:extLst>
              <a:ext uri="{FF2B5EF4-FFF2-40B4-BE49-F238E27FC236}">
                <a16:creationId xmlns:a16="http://schemas.microsoft.com/office/drawing/2014/main" id="{DEF3225F-ED5C-8D6D-F0C0-31A6A89E26B2}"/>
              </a:ext>
            </a:extLst>
          </p:cNvPr>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375B292-74D6-A549-EFA2-3CC5D96F254E}"/>
              </a:ext>
            </a:extLst>
          </p:cNvPr>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a:p>
        </p:txBody>
      </p:sp>
      <p:sp>
        <p:nvSpPr>
          <p:cNvPr id="7" name="Slide Number Placeholder 6">
            <a:extLst>
              <a:ext uri="{FF2B5EF4-FFF2-40B4-BE49-F238E27FC236}">
                <a16:creationId xmlns:a16="http://schemas.microsoft.com/office/drawing/2014/main" id="{AD7FDF83-D543-1527-F97F-074409DDAEDC}"/>
              </a:ext>
            </a:extLst>
          </p:cNvPr>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eaLnBrk="1" fontAlgn="auto" hangingPunct="1">
              <a:spcBef>
                <a:spcPts val="0"/>
              </a:spcBef>
              <a:spcAft>
                <a:spcPts val="0"/>
              </a:spcAft>
              <a:defRPr sz="1300" smtClean="0">
                <a:latin typeface="+mn-lt"/>
              </a:defRPr>
            </a:lvl1pPr>
          </a:lstStyle>
          <a:p>
            <a:pPr>
              <a:defRPr/>
            </a:pPr>
            <a:fld id="{84905DC7-A650-41F1-A704-DD3E1D9A96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mailto:OneAZWealth@oneazcu.co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oneazwealth@oneazcu.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presentation will begin shortly… </a:t>
            </a:r>
          </a:p>
        </p:txBody>
      </p:sp>
      <p:sp>
        <p:nvSpPr>
          <p:cNvPr id="7" name="Slide Number Placeholder 6">
            <a:extLst>
              <a:ext uri="{FF2B5EF4-FFF2-40B4-BE49-F238E27FC236}">
                <a16:creationId xmlns:a16="http://schemas.microsoft.com/office/drawing/2014/main" id="{48B24E94-7A8B-EA1C-EC9A-A7AABC96B6EC}"/>
              </a:ext>
            </a:extLst>
          </p:cNvPr>
          <p:cNvSpPr>
            <a:spLocks noGrp="1"/>
          </p:cNvSpPr>
          <p:nvPr>
            <p:ph type="sldNum" sz="quarter" idx="5"/>
          </p:nvPr>
        </p:nvSpPr>
        <p:spPr/>
        <p:txBody>
          <a:bodyPr/>
          <a:lstStyle/>
          <a:p>
            <a:pPr defTabSz="1021742">
              <a:defRPr/>
            </a:pPr>
            <a:fld id="{FA41E740-A33C-4EDC-A7FF-54C6BCFC745E}" type="slidenum">
              <a:rPr lang="en-US">
                <a:solidFill>
                  <a:prstClr val="black"/>
                </a:solidFill>
                <a:latin typeface="Calibri" panose="020F0502020204030204"/>
              </a:rPr>
              <a:pPr defTabSz="1021742">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081501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25BE577-B6C5-976E-F5A8-3D802404F9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3CF8295D-5A1B-C552-782D-1CCD0E4E48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So it's great that you're here and interested in learning more about Medicare. It's especially important to understand the costs involved. Decisions you make will impact your income during retirement. </a:t>
            </a:r>
          </a:p>
          <a:p>
            <a:pPr>
              <a:spcBef>
                <a:spcPct val="0"/>
              </a:spcBef>
            </a:pPr>
            <a:endParaRPr lang="en-US" altLang="en-US" dirty="0"/>
          </a:p>
          <a:p>
            <a:pPr>
              <a:spcBef>
                <a:spcPct val="0"/>
              </a:spcBef>
            </a:pPr>
            <a:r>
              <a:rPr lang="en-US" altLang="en-US" dirty="0"/>
              <a:t>Today I'll be sharing an overview of Medicare, including enrollment, Medicare coverages and costs, the options you have to select supplemental policies or a Medicare Advantage plan, and addressing costs in retirement.</a:t>
            </a:r>
          </a:p>
        </p:txBody>
      </p:sp>
      <p:sp>
        <p:nvSpPr>
          <p:cNvPr id="15364" name="Slide Number Placeholder 3">
            <a:extLst>
              <a:ext uri="{FF2B5EF4-FFF2-40B4-BE49-F238E27FC236}">
                <a16:creationId xmlns:a16="http://schemas.microsoft.com/office/drawing/2014/main" id="{3E009EF1-6F80-AF61-3E01-BEED9AEE58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E225C32-0447-44D9-9AFE-527189CF8710}" type="slidenum">
              <a:rPr lang="en-US" altLang="en-US"/>
              <a:pPr fontAlgn="base">
                <a:spcBef>
                  <a:spcPct val="0"/>
                </a:spcBef>
                <a:spcAft>
                  <a:spcPct val="0"/>
                </a:spcAft>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85807EA-EDB5-6C50-D0A9-8EC5CE966F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A43ADE0-3592-C710-B3C0-F8C27C1407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But first, you may be asking why Nationwide is associated with a Medicare presentation. Nationwide doesn’t sell any products that have to do with Medicare.</a:t>
            </a:r>
          </a:p>
          <a:p>
            <a:pPr>
              <a:spcBef>
                <a:spcPct val="0"/>
              </a:spcBef>
            </a:pPr>
            <a:r>
              <a:rPr lang="en-US" altLang="en-US" dirty="0"/>
              <a:t> </a:t>
            </a:r>
          </a:p>
          <a:p>
            <a:pPr>
              <a:spcBef>
                <a:spcPct val="0"/>
              </a:spcBef>
            </a:pPr>
            <a:r>
              <a:rPr lang="en-US" altLang="en-US" dirty="0"/>
              <a:t>But Nationwide is one of the country’s largest financial services providers, and a lot of the work we do is focused on helping people prepare for and live in retirement. It's important to budget for Medicare costs in retirement, so Nationwide created materials — such as this presentation — that provide useful information.</a:t>
            </a:r>
          </a:p>
          <a:p>
            <a:pPr>
              <a:spcBef>
                <a:spcPct val="0"/>
              </a:spcBef>
            </a:pPr>
            <a:r>
              <a:rPr lang="en-US" altLang="en-US" dirty="0"/>
              <a:t> </a:t>
            </a:r>
          </a:p>
          <a:p>
            <a:pPr>
              <a:spcBef>
                <a:spcPct val="0"/>
              </a:spcBef>
            </a:pPr>
            <a:r>
              <a:rPr lang="en-US" altLang="en-US" dirty="0"/>
              <a:t>Nationwide also teamed up with the National Council on Aging, which is the country’s longest-serving national organization focused on aging.</a:t>
            </a:r>
            <a:r>
              <a:rPr lang="en-US" altLang="en-US" baseline="30000" dirty="0"/>
              <a:t>1</a:t>
            </a:r>
            <a:r>
              <a:rPr lang="en-US" altLang="en-US" dirty="0"/>
              <a:t> The Nationwide/NCOA partnership is intended to increase the financial well-being of older adults. The two organizations work together to provide you access to an unbiased tool that helps you sort through your Medicare options. We’ll talk more about that at the end of this presentation.</a:t>
            </a:r>
          </a:p>
          <a:p>
            <a:pPr>
              <a:spcBef>
                <a:spcPct val="0"/>
              </a:spcBef>
            </a:pPr>
            <a:endParaRPr lang="en-US" altLang="en-US" dirty="0"/>
          </a:p>
          <a:p>
            <a:pPr>
              <a:spcBef>
                <a:spcPct val="0"/>
              </a:spcBef>
            </a:pPr>
            <a:r>
              <a:rPr lang="en-US" altLang="en-US" sz="1000" baseline="30000" dirty="0"/>
              <a:t>1</a:t>
            </a:r>
            <a:r>
              <a:rPr lang="en-US" altLang="en-US" sz="1000" dirty="0"/>
              <a:t> Ncoa.org.</a:t>
            </a:r>
          </a:p>
          <a:p>
            <a:pPr>
              <a:spcBef>
                <a:spcPct val="0"/>
              </a:spcBef>
            </a:pPr>
            <a:endParaRPr lang="en-US" altLang="en-US" dirty="0"/>
          </a:p>
        </p:txBody>
      </p:sp>
      <p:sp>
        <p:nvSpPr>
          <p:cNvPr id="17412" name="Slide Number Placeholder 3">
            <a:extLst>
              <a:ext uri="{FF2B5EF4-FFF2-40B4-BE49-F238E27FC236}">
                <a16:creationId xmlns:a16="http://schemas.microsoft.com/office/drawing/2014/main" id="{1677C377-375C-D999-ACFA-772CEFA6BF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8311369-AB64-483A-8387-9D27FE0975C6}" type="slidenum">
              <a:rPr lang="en-US" altLang="en-US"/>
              <a:pPr fontAlgn="base">
                <a:spcBef>
                  <a:spcPct val="0"/>
                </a:spcBef>
                <a:spcAft>
                  <a:spcPct val="0"/>
                </a:spcAft>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10C4BF5-ABF8-FCE9-14A4-9F840F21CF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9AE2F68-C93E-565B-D606-C3E90A564F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So what is Medicare? It’s a federal health insurance program and is for people age 65 or older, or those who are disabled or suffer from certain diseases. </a:t>
            </a:r>
          </a:p>
        </p:txBody>
      </p:sp>
      <p:sp>
        <p:nvSpPr>
          <p:cNvPr id="19460" name="Slide Number Placeholder 3">
            <a:extLst>
              <a:ext uri="{FF2B5EF4-FFF2-40B4-BE49-F238E27FC236}">
                <a16:creationId xmlns:a16="http://schemas.microsoft.com/office/drawing/2014/main" id="{82595EA6-F8FA-22EE-417E-2FCAAC2353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EC8C3FD-0354-4FE8-B573-7F016B18B907}" type="slidenum">
              <a:rPr lang="en-US" altLang="en-US"/>
              <a:pPr fontAlgn="base">
                <a:spcBef>
                  <a:spcPct val="0"/>
                </a:spcBef>
                <a:spcAft>
                  <a:spcPct val="0"/>
                </a:spcAft>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48689F1-3BA2-BB3C-4C94-9576B66359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74AA5C2-FA67-F990-FC44-6B474CC2A2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Generally speaking, someone age 65 or older</a:t>
            </a:r>
            <a:r>
              <a:rPr lang="en-US" altLang="en-US" b="1" dirty="0"/>
              <a:t> </a:t>
            </a:r>
            <a:r>
              <a:rPr lang="en-US" altLang="en-US" dirty="0"/>
              <a:t>is eligible for Medicare if they have qualified to collect Social Security benefits, are a citizen, or are a permanent resident for at least five years.</a:t>
            </a:r>
          </a:p>
          <a:p>
            <a:pPr>
              <a:spcBef>
                <a:spcPct val="0"/>
              </a:spcBef>
            </a:pPr>
            <a:r>
              <a:rPr lang="en-US" altLang="en-US" dirty="0"/>
              <a:t> </a:t>
            </a:r>
          </a:p>
          <a:p>
            <a:pPr>
              <a:spcBef>
                <a:spcPct val="0"/>
              </a:spcBef>
            </a:pPr>
            <a:r>
              <a:rPr lang="en-US" altLang="en-US" dirty="0"/>
              <a:t>And even though they may not receive Social Security benefits, public sector employees also qualify, but the rules may be somewhat different in terms of enrollment and payment, depending on the amount of time they worked in a governmental job.</a:t>
            </a:r>
          </a:p>
        </p:txBody>
      </p:sp>
      <p:sp>
        <p:nvSpPr>
          <p:cNvPr id="21508" name="Slide Number Placeholder 3">
            <a:extLst>
              <a:ext uri="{FF2B5EF4-FFF2-40B4-BE49-F238E27FC236}">
                <a16:creationId xmlns:a16="http://schemas.microsoft.com/office/drawing/2014/main" id="{7D6D1D54-7582-B2A9-1B2F-CF8482EBF5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490CD78-9605-4FC1-98A7-594036051461}" type="slidenum">
              <a:rPr lang="en-US" altLang="en-US"/>
              <a:pPr fontAlgn="base">
                <a:spcBef>
                  <a:spcPct val="0"/>
                </a:spcBef>
                <a:spcAft>
                  <a:spcPct val="0"/>
                </a:spcAft>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88CFC91-6B81-6A67-4F8F-538FF98235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2223DEB-AED5-CFF0-BC98-25A2517142BD}"/>
              </a:ext>
            </a:extLst>
          </p:cNvPr>
          <p:cNvSpPr>
            <a:spLocks noGrp="1"/>
          </p:cNvSpPr>
          <p:nvPr>
            <p:ph type="body" idx="1"/>
          </p:nvPr>
        </p:nvSpPr>
        <p:spPr/>
        <p:txBody>
          <a:bodyPr/>
          <a:lstStyle/>
          <a:p>
            <a:pPr fontAlgn="auto">
              <a:spcBef>
                <a:spcPts val="0"/>
              </a:spcBef>
              <a:spcAft>
                <a:spcPts val="0"/>
              </a:spcAft>
              <a:defRPr/>
            </a:pPr>
            <a:r>
              <a:rPr lang="en-US" dirty="0">
                <a:latin typeface="+mn-lt"/>
              </a:rPr>
              <a:t>People </a:t>
            </a:r>
            <a:r>
              <a:rPr lang="en-US" b="1" dirty="0">
                <a:latin typeface="+mn-lt"/>
              </a:rPr>
              <a:t>under 65 </a:t>
            </a:r>
            <a:r>
              <a:rPr lang="en-US" dirty="0">
                <a:latin typeface="+mn-lt"/>
              </a:rPr>
              <a:t>can apply for Medicare if they have a qualifying disability or one of two diseases: ALS, known as Lou Gehrig’s disease, or advanced kidney disease.</a:t>
            </a:r>
          </a:p>
          <a:p>
            <a:pPr fontAlgn="auto">
              <a:spcBef>
                <a:spcPts val="0"/>
              </a:spcBef>
              <a:spcAft>
                <a:spcPts val="0"/>
              </a:spcAft>
              <a:defRPr/>
            </a:pPr>
            <a:endParaRPr lang="en-US" dirty="0">
              <a:latin typeface="+mn-lt"/>
            </a:endParaRPr>
          </a:p>
          <a:p>
            <a:pPr fontAlgn="auto">
              <a:spcBef>
                <a:spcPts val="0"/>
              </a:spcBef>
              <a:spcAft>
                <a:spcPts val="0"/>
              </a:spcAft>
              <a:defRPr/>
            </a:pPr>
            <a:r>
              <a:rPr lang="en-US" dirty="0">
                <a:solidFill>
                  <a:schemeClr val="tx1">
                    <a:lumMod val="65000"/>
                    <a:lumOff val="35000"/>
                  </a:schemeClr>
                </a:solidFill>
                <a:latin typeface="+mn-lt"/>
                <a:cs typeface="Arial" panose="020B0604020202020204" pitchFamily="34" charset="0"/>
              </a:rPr>
              <a:t>Exception: If the individual has Lou Gehrig’s disease (amyotrophic lateral sclerosis, or ALS), there is no waiting period, and they are eligible for Medicare when they start receiving SSDI. </a:t>
            </a:r>
          </a:p>
          <a:p>
            <a:pPr fontAlgn="auto">
              <a:spcBef>
                <a:spcPts val="0"/>
              </a:spcBef>
              <a:spcAft>
                <a:spcPts val="0"/>
              </a:spcAft>
              <a:defRPr/>
            </a:pPr>
            <a:endParaRPr lang="en-US" dirty="0">
              <a:latin typeface="+mn-lt"/>
            </a:endParaRPr>
          </a:p>
        </p:txBody>
      </p:sp>
      <p:sp>
        <p:nvSpPr>
          <p:cNvPr id="23556" name="Slide Number Placeholder 3">
            <a:extLst>
              <a:ext uri="{FF2B5EF4-FFF2-40B4-BE49-F238E27FC236}">
                <a16:creationId xmlns:a16="http://schemas.microsoft.com/office/drawing/2014/main" id="{49BA4F20-9188-5865-D4DF-2BFDB2DB7C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E4BE957-7A14-4AEF-8CD4-146CD34C963B}" type="slidenum">
              <a:rPr lang="en-US" altLang="en-US"/>
              <a:pPr fontAlgn="base">
                <a:spcBef>
                  <a:spcPct val="0"/>
                </a:spcBef>
                <a:spcAft>
                  <a:spcPct val="0"/>
                </a:spcAft>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1AC70F8-FBF3-F496-E5D8-3001F63635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705B8FA1-9D04-7369-B7B2-62361A5D91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000" dirty="0"/>
              <a:t>We’ll talk about the various parts of Medicare in a moment, but first let’s learn about enrollment. </a:t>
            </a:r>
          </a:p>
          <a:p>
            <a:pPr>
              <a:spcBef>
                <a:spcPct val="0"/>
              </a:spcBef>
            </a:pPr>
            <a:r>
              <a:rPr lang="en-US" altLang="en-US" sz="1000" dirty="0"/>
              <a:t> </a:t>
            </a:r>
          </a:p>
          <a:p>
            <a:pPr>
              <a:spcBef>
                <a:spcPct val="0"/>
              </a:spcBef>
            </a:pPr>
            <a:r>
              <a:rPr lang="en-US" altLang="en-US" sz="1000" dirty="0"/>
              <a:t>If you are already collecting Social Security benefits, you will be automatically enrolled in Medicare Parts A and B starting the first day of the month you turn 65 — unless your birthday </a:t>
            </a:r>
            <a:r>
              <a:rPr lang="en-US" altLang="en-US" sz="1000" i="1" dirty="0"/>
              <a:t>is</a:t>
            </a:r>
            <a:r>
              <a:rPr lang="en-US" altLang="en-US" sz="1000" dirty="0"/>
              <a:t> the first of the month, in which case your Medicare coverage will begin on the first day of the </a:t>
            </a:r>
            <a:r>
              <a:rPr lang="en-US" altLang="en-US" sz="1000" i="1" dirty="0"/>
              <a:t>previous </a:t>
            </a:r>
            <a:r>
              <a:rPr lang="en-US" altLang="en-US" sz="1000" dirty="0"/>
              <a:t>month. </a:t>
            </a:r>
          </a:p>
          <a:p>
            <a:pPr>
              <a:spcBef>
                <a:spcPct val="0"/>
              </a:spcBef>
            </a:pPr>
            <a:r>
              <a:rPr lang="en-US" altLang="en-US" sz="1000" dirty="0"/>
              <a:t> </a:t>
            </a:r>
          </a:p>
          <a:p>
            <a:pPr>
              <a:spcBef>
                <a:spcPct val="0"/>
              </a:spcBef>
            </a:pPr>
            <a:r>
              <a:rPr lang="en-US" altLang="en-US" sz="1000" dirty="0"/>
              <a:t>If auto-enrollment applies to you, you’ll receive a “Welcome to Medicare” packet three months before you turn 65, and it will have information about additional steps you need to take. </a:t>
            </a:r>
          </a:p>
          <a:p>
            <a:pPr>
              <a:spcBef>
                <a:spcPct val="0"/>
              </a:spcBef>
            </a:pPr>
            <a:r>
              <a:rPr lang="en-US" altLang="en-US" sz="1000" dirty="0"/>
              <a:t> </a:t>
            </a:r>
          </a:p>
          <a:p>
            <a:pPr>
              <a:spcBef>
                <a:spcPct val="0"/>
              </a:spcBef>
            </a:pPr>
            <a:r>
              <a:rPr lang="en-US" altLang="en-US" sz="1000" dirty="0">
                <a:solidFill>
                  <a:srgbClr val="3F3F3F"/>
                </a:solidFill>
              </a:rPr>
              <a:t>There is an exception to the Initial Enrollment Period if you continue working past age 65 and have health insurance through your employer. If that’s the case, or depending on other specific facts and circumstances, you might qualify for a Special Enrollment Period. If so, your coverage will generally begin the first of the month after you sign up.</a:t>
            </a:r>
          </a:p>
          <a:p>
            <a:pPr>
              <a:spcBef>
                <a:spcPct val="0"/>
              </a:spcBef>
            </a:pPr>
            <a:br>
              <a:rPr lang="en-US" altLang="en-US" sz="1000" dirty="0">
                <a:solidFill>
                  <a:srgbClr val="3F3F3F"/>
                </a:solidFill>
              </a:rPr>
            </a:br>
            <a:endParaRPr lang="en-US" altLang="en-US" sz="1000" dirty="0">
              <a:solidFill>
                <a:srgbClr val="3F3F3F"/>
              </a:solidFill>
            </a:endParaRPr>
          </a:p>
          <a:p>
            <a:pPr>
              <a:spcBef>
                <a:spcPct val="0"/>
              </a:spcBef>
            </a:pPr>
            <a:r>
              <a:rPr lang="en-US" altLang="en-US" sz="1000" dirty="0">
                <a:solidFill>
                  <a:srgbClr val="3F3F3F"/>
                </a:solidFill>
              </a:rPr>
              <a:t>However, if you do miss the Initial or Special Enrollment Period, you can still enroll during Medicare’s annual General Enrollment Period. It runs from January 1 to March 31 each year, and your coverage will start the first of the month after you sign up. </a:t>
            </a:r>
          </a:p>
          <a:p>
            <a:pPr>
              <a:spcBef>
                <a:spcPct val="0"/>
              </a:spcBef>
            </a:pPr>
            <a:br>
              <a:rPr lang="en-US" altLang="en-US" sz="1000" dirty="0">
                <a:solidFill>
                  <a:srgbClr val="3F3F3F"/>
                </a:solidFill>
              </a:rPr>
            </a:br>
            <a:endParaRPr lang="en-US" altLang="en-US" sz="1000" dirty="0">
              <a:solidFill>
                <a:srgbClr val="3F3F3F"/>
              </a:solidFill>
            </a:endParaRPr>
          </a:p>
          <a:p>
            <a:pPr>
              <a:spcBef>
                <a:spcPct val="0"/>
              </a:spcBef>
            </a:pPr>
            <a:r>
              <a:rPr lang="en-US" altLang="en-US" sz="1000" dirty="0">
                <a:solidFill>
                  <a:srgbClr val="3F3F3F"/>
                </a:solidFill>
              </a:rPr>
              <a:t>Source: https://www.ssa.gov/medicare/plan/when-to-sign-up</a:t>
            </a:r>
          </a:p>
          <a:p>
            <a:pPr>
              <a:spcBef>
                <a:spcPct val="0"/>
              </a:spcBef>
            </a:pPr>
            <a:endParaRPr lang="en-US" altLang="en-US" sz="1000" dirty="0"/>
          </a:p>
        </p:txBody>
      </p:sp>
      <p:sp>
        <p:nvSpPr>
          <p:cNvPr id="25604" name="Slide Number Placeholder 3">
            <a:extLst>
              <a:ext uri="{FF2B5EF4-FFF2-40B4-BE49-F238E27FC236}">
                <a16:creationId xmlns:a16="http://schemas.microsoft.com/office/drawing/2014/main" id="{B1CA7E17-A82B-D854-80EE-4B7381FB7F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CF9014-2992-4791-8E8B-4070BB377F1B}" type="slidenum">
              <a:rPr lang="en-US" altLang="en-US"/>
              <a:pPr fontAlgn="base">
                <a:spcBef>
                  <a:spcPct val="0"/>
                </a:spcBef>
                <a:spcAft>
                  <a:spcPct val="0"/>
                </a:spcAft>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D61F1E0-21B0-7EF4-1244-06369DA17A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C5791D4-4424-40DA-F50F-499E563CC5DA}"/>
              </a:ext>
            </a:extLst>
          </p:cNvPr>
          <p:cNvSpPr>
            <a:spLocks noGrp="1"/>
          </p:cNvSpPr>
          <p:nvPr>
            <p:ph type="body" idx="1"/>
          </p:nvPr>
        </p:nvSpPr>
        <p:spPr/>
        <p:txBody>
          <a:bodyPr/>
          <a:lstStyle/>
          <a:p>
            <a:pPr fontAlgn="auto">
              <a:spcBef>
                <a:spcPts val="0"/>
              </a:spcBef>
              <a:spcAft>
                <a:spcPts val="0"/>
              </a:spcAft>
              <a:defRPr/>
            </a:pPr>
            <a:r>
              <a:rPr lang="en-US" dirty="0"/>
              <a:t>If you work past 65, you have a few options: </a:t>
            </a:r>
          </a:p>
          <a:p>
            <a:pPr fontAlgn="auto">
              <a:spcBef>
                <a:spcPts val="0"/>
              </a:spcBef>
              <a:spcAft>
                <a:spcPts val="0"/>
              </a:spcAft>
              <a:defRPr/>
            </a:pPr>
            <a:endParaRPr lang="en-US" dirty="0"/>
          </a:p>
          <a:p>
            <a:pPr marL="241653" indent="-241653" fontAlgn="auto">
              <a:spcBef>
                <a:spcPts val="0"/>
              </a:spcBef>
              <a:spcAft>
                <a:spcPts val="0"/>
              </a:spcAft>
              <a:buFontTx/>
              <a:buAutoNum type="arabicPeriod"/>
              <a:defRPr/>
            </a:pPr>
            <a:r>
              <a:rPr lang="en-US" dirty="0"/>
              <a:t>Stay enrolled in your employer's plan; you will have a penalty-free opportunity to enroll in Medicare later, when your employer’s coverage ends. </a:t>
            </a:r>
          </a:p>
          <a:p>
            <a:pPr marL="241653" indent="-241653" fontAlgn="auto">
              <a:spcBef>
                <a:spcPts val="0"/>
              </a:spcBef>
              <a:spcAft>
                <a:spcPts val="0"/>
              </a:spcAft>
              <a:buFontTx/>
              <a:buAutoNum type="arabicPeriod"/>
              <a:defRPr/>
            </a:pPr>
            <a:endParaRPr lang="en-US" dirty="0"/>
          </a:p>
          <a:p>
            <a:pPr marL="241653" indent="-241653" fontAlgn="auto">
              <a:spcBef>
                <a:spcPts val="0"/>
              </a:spcBef>
              <a:spcAft>
                <a:spcPts val="0"/>
              </a:spcAft>
              <a:buFontTx/>
              <a:buAutoNum type="arabicPeriod"/>
              <a:defRPr/>
            </a:pPr>
            <a:r>
              <a:rPr lang="en-US" dirty="0"/>
              <a:t>Drop your employer’s coverage and enroll in Medicare only.</a:t>
            </a:r>
          </a:p>
          <a:p>
            <a:pPr marL="241653" indent="-241653" fontAlgn="auto">
              <a:spcBef>
                <a:spcPts val="0"/>
              </a:spcBef>
              <a:spcAft>
                <a:spcPts val="0"/>
              </a:spcAft>
              <a:buFontTx/>
              <a:buAutoNum type="arabicPeriod"/>
              <a:defRPr/>
            </a:pPr>
            <a:endParaRPr lang="en-US" dirty="0"/>
          </a:p>
          <a:p>
            <a:pPr marL="241653" indent="-241653" fontAlgn="auto">
              <a:spcBef>
                <a:spcPts val="0"/>
              </a:spcBef>
              <a:spcAft>
                <a:spcPts val="0"/>
              </a:spcAft>
              <a:buFontTx/>
              <a:buAutoNum type="arabicPeriod"/>
              <a:defRPr/>
            </a:pPr>
            <a:r>
              <a:rPr lang="en-US" dirty="0"/>
              <a:t>Explore a combination of both. </a:t>
            </a:r>
          </a:p>
          <a:p>
            <a:pPr marL="241653" indent="-241653" fontAlgn="auto">
              <a:spcBef>
                <a:spcPts val="0"/>
              </a:spcBef>
              <a:spcAft>
                <a:spcPts val="0"/>
              </a:spcAft>
              <a:buFontTx/>
              <a:buAutoNum type="arabicPeriod"/>
              <a:defRPr/>
            </a:pPr>
            <a:endParaRPr lang="en-US" dirty="0"/>
          </a:p>
          <a:p>
            <a:pPr fontAlgn="auto">
              <a:spcBef>
                <a:spcPts val="0"/>
              </a:spcBef>
              <a:spcAft>
                <a:spcPts val="0"/>
              </a:spcAft>
              <a:defRPr/>
            </a:pPr>
            <a:r>
              <a:rPr lang="en-US" dirty="0"/>
              <a:t>We will learn more about the parts of Medicare coming up; just remember that enrolling in Part A and Part B can be done separately if you continue to work.</a:t>
            </a:r>
          </a:p>
          <a:p>
            <a:pPr fontAlgn="auto">
              <a:spcBef>
                <a:spcPts val="0"/>
              </a:spcBef>
              <a:spcAft>
                <a:spcPts val="0"/>
              </a:spcAft>
              <a:defRPr/>
            </a:pPr>
            <a:endParaRPr lang="en-US" dirty="0"/>
          </a:p>
          <a:p>
            <a:pPr fontAlgn="auto">
              <a:spcBef>
                <a:spcPts val="0"/>
              </a:spcBef>
              <a:spcAft>
                <a:spcPts val="0"/>
              </a:spcAft>
              <a:defRPr/>
            </a:pPr>
            <a:r>
              <a:rPr lang="en-US" dirty="0"/>
              <a:t>If you stick with your employer’s plan, Medicare doesn’t know that you are still covered. You may receive mail insisting that you sign up, or even receive your Medicare card. In that case, you will need to return the card.</a:t>
            </a:r>
          </a:p>
          <a:p>
            <a:pPr fontAlgn="auto">
              <a:spcBef>
                <a:spcPts val="0"/>
              </a:spcBef>
              <a:spcAft>
                <a:spcPts val="0"/>
              </a:spcAft>
              <a:defRPr/>
            </a:pPr>
            <a:r>
              <a:rPr lang="en-US" dirty="0"/>
              <a:t> </a:t>
            </a:r>
          </a:p>
          <a:p>
            <a:pPr fontAlgn="auto">
              <a:spcBef>
                <a:spcPts val="0"/>
              </a:spcBef>
              <a:spcAft>
                <a:spcPts val="0"/>
              </a:spcAft>
              <a:defRPr/>
            </a:pPr>
            <a:r>
              <a:rPr lang="en-US" dirty="0"/>
              <a:t>In any case, it’s worth taking the time to compare Medicare coverage to your employer-provided coverage. Medicare may be more comprehensive or less costly. Therefore, some individuals who work past 65 may want to enroll in Medicare.</a:t>
            </a:r>
          </a:p>
        </p:txBody>
      </p:sp>
      <p:sp>
        <p:nvSpPr>
          <p:cNvPr id="27652" name="Slide Number Placeholder 3">
            <a:extLst>
              <a:ext uri="{FF2B5EF4-FFF2-40B4-BE49-F238E27FC236}">
                <a16:creationId xmlns:a16="http://schemas.microsoft.com/office/drawing/2014/main" id="{1AD7CAF2-7B05-EA37-5A04-12B1697ED1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E75A6A9-7DB6-4775-A59C-EB53BBF1D528}" type="slidenum">
              <a:rPr lang="en-US" altLang="en-US"/>
              <a:pPr fontAlgn="base">
                <a:spcBef>
                  <a:spcPct val="0"/>
                </a:spcBef>
                <a:spcAft>
                  <a:spcPct val="0"/>
                </a:spcAft>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D8F7A4C-AD2D-5390-3DDE-69D41E4AEF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7FF3190C-C406-61DA-FBBF-1F0EFD9764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Now let’s take a look at what Medicare covers — and what it doesn’t. We'll also go into what the costs of coverages are.</a:t>
            </a:r>
          </a:p>
        </p:txBody>
      </p:sp>
      <p:sp>
        <p:nvSpPr>
          <p:cNvPr id="29700" name="Slide Number Placeholder 3">
            <a:extLst>
              <a:ext uri="{FF2B5EF4-FFF2-40B4-BE49-F238E27FC236}">
                <a16:creationId xmlns:a16="http://schemas.microsoft.com/office/drawing/2014/main" id="{A682DD29-9D01-897A-63BB-99BCD36AFD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41C35F0-D647-48EF-AE09-935A11C1E629}" type="slidenum">
              <a:rPr lang="en-US" altLang="en-US"/>
              <a:pPr fontAlgn="base">
                <a:spcBef>
                  <a:spcPct val="0"/>
                </a:spcBef>
                <a:spcAft>
                  <a:spcPct val="0"/>
                </a:spcAft>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B2D2743-CED9-8043-81FD-AFCE7554E0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27E599D-DF2B-673E-5929-394C23DE5E16}"/>
              </a:ext>
            </a:extLst>
          </p:cNvPr>
          <p:cNvSpPr>
            <a:spLocks noGrp="1"/>
          </p:cNvSpPr>
          <p:nvPr>
            <p:ph type="body" idx="1"/>
          </p:nvPr>
        </p:nvSpPr>
        <p:spPr/>
        <p:txBody>
          <a:bodyPr/>
          <a:lstStyle/>
          <a:p>
            <a:pPr fontAlgn="auto">
              <a:spcBef>
                <a:spcPts val="0"/>
              </a:spcBef>
              <a:spcAft>
                <a:spcPts val="0"/>
              </a:spcAft>
              <a:defRPr/>
            </a:pPr>
            <a:r>
              <a:rPr lang="en-US" dirty="0"/>
              <a:t>Let’s dive deeper into what’s covered and the costs. Part A covers inpatient services, which are:</a:t>
            </a:r>
          </a:p>
          <a:p>
            <a:pPr marL="181240" indent="-181240" fontAlgn="auto">
              <a:spcBef>
                <a:spcPts val="0"/>
              </a:spcBef>
              <a:spcAft>
                <a:spcPts val="0"/>
              </a:spcAft>
              <a:buFont typeface="Arial" panose="020B0604020202020204" pitchFamily="34" charset="0"/>
              <a:buChar char="•"/>
              <a:defRPr/>
            </a:pPr>
            <a:r>
              <a:rPr lang="en-US" dirty="0"/>
              <a:t>Inpatient care at a hospital</a:t>
            </a:r>
          </a:p>
          <a:p>
            <a:pPr marL="181240" indent="-181240" fontAlgn="auto">
              <a:spcBef>
                <a:spcPts val="0"/>
              </a:spcBef>
              <a:spcAft>
                <a:spcPts val="0"/>
              </a:spcAft>
              <a:buFont typeface="Arial" panose="020B0604020202020204" pitchFamily="34" charset="0"/>
              <a:buChar char="•"/>
              <a:defRPr/>
            </a:pPr>
            <a:r>
              <a:rPr lang="en-US" dirty="0"/>
              <a:t>Skilled nursing facility care for up to 100 days following a three-night (or longer) admittance to a hospital</a:t>
            </a:r>
          </a:p>
          <a:p>
            <a:pPr marL="181240" indent="-181240" fontAlgn="auto">
              <a:spcBef>
                <a:spcPts val="0"/>
              </a:spcBef>
              <a:spcAft>
                <a:spcPts val="0"/>
              </a:spcAft>
              <a:buFont typeface="Arial" panose="020B0604020202020204" pitchFamily="34" charset="0"/>
              <a:buChar char="•"/>
              <a:defRPr/>
            </a:pPr>
            <a:r>
              <a:rPr lang="en-US" dirty="0"/>
              <a:t>Hospice care</a:t>
            </a:r>
          </a:p>
          <a:p>
            <a:pPr marL="181240" indent="-181240" fontAlgn="auto">
              <a:spcBef>
                <a:spcPts val="0"/>
              </a:spcBef>
              <a:spcAft>
                <a:spcPts val="0"/>
              </a:spcAft>
              <a:buFont typeface="Arial" panose="020B0604020202020204" pitchFamily="34" charset="0"/>
              <a:buChar char="•"/>
              <a:defRPr/>
            </a:pPr>
            <a:r>
              <a:rPr lang="en-US" dirty="0"/>
              <a:t>Home health care — but only when certain physician-certified conditions are satisfied, such as the patient being homebound; otherwise, Medicare typically will not cover the expense of long-term care in your home (an example of what would be approved may be a homebound person recovering from a stroke who needs physical or speech therapy)</a:t>
            </a:r>
          </a:p>
        </p:txBody>
      </p:sp>
      <p:sp>
        <p:nvSpPr>
          <p:cNvPr id="33796" name="Slide Number Placeholder 3">
            <a:extLst>
              <a:ext uri="{FF2B5EF4-FFF2-40B4-BE49-F238E27FC236}">
                <a16:creationId xmlns:a16="http://schemas.microsoft.com/office/drawing/2014/main" id="{F28075EF-8B74-BE66-3D6B-B6B24C5641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3BD6F3-DB70-44BB-922A-1A764F4EF5EC}" type="slidenum">
              <a:rPr lang="en-US" altLang="en-US"/>
              <a:pPr fontAlgn="base">
                <a:spcBef>
                  <a:spcPct val="0"/>
                </a:spcBef>
                <a:spcAft>
                  <a:spcPct val="0"/>
                </a:spcAft>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984FF934-2A80-C628-9CD3-07D98F1349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ED6FF671-15A8-8B1A-4D55-66CCABB1B2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[Presenter: Read first paragraph if you have NOT provided printed copies of these slides.] </a:t>
            </a:r>
          </a:p>
          <a:p>
            <a:pPr>
              <a:spcBef>
                <a:spcPct val="0"/>
              </a:spcBef>
            </a:pPr>
            <a:endParaRPr lang="en-US" altLang="en-US" dirty="0"/>
          </a:p>
          <a:p>
            <a:pPr>
              <a:spcBef>
                <a:spcPct val="0"/>
              </a:spcBef>
            </a:pPr>
            <a:r>
              <a:rPr lang="en-US" altLang="en-US" dirty="0"/>
              <a:t>As we talk about specifics, you're going to see a lot of numbers on these slides. Don't worry about writing all this down because there are handouts that have the details.</a:t>
            </a:r>
          </a:p>
          <a:p>
            <a:pPr>
              <a:spcBef>
                <a:spcPct val="0"/>
              </a:spcBef>
            </a:pPr>
            <a:endParaRPr lang="en-US" altLang="en-US" dirty="0"/>
          </a:p>
          <a:p>
            <a:pPr>
              <a:spcBef>
                <a:spcPct val="0"/>
              </a:spcBef>
            </a:pPr>
            <a:r>
              <a:rPr lang="en-US" altLang="en-US" dirty="0"/>
              <a:t>Medicare Part A is premium free for most Americans, but Part A </a:t>
            </a:r>
            <a:r>
              <a:rPr lang="en-US" altLang="en-US" b="1" dirty="0"/>
              <a:t>may </a:t>
            </a:r>
            <a:r>
              <a:rPr lang="en-US" altLang="en-US" dirty="0"/>
              <a:t>require a monthly premium if the enrollee has not worked for long enough, as designated by the Social Security Administration.</a:t>
            </a:r>
          </a:p>
          <a:p>
            <a:pPr>
              <a:spcBef>
                <a:spcPct val="0"/>
              </a:spcBef>
            </a:pPr>
            <a:r>
              <a:rPr lang="en-US" altLang="en-US" dirty="0"/>
              <a:t> </a:t>
            </a:r>
          </a:p>
          <a:p>
            <a:pPr>
              <a:spcBef>
                <a:spcPct val="0"/>
              </a:spcBef>
            </a:pPr>
            <a:r>
              <a:rPr lang="en-US" altLang="en-US" dirty="0"/>
              <a:t>Note that while people file for Medicare as individuals, when it comes to Part A premiums, a spouse’s work history may be used to determine the price.</a:t>
            </a:r>
          </a:p>
          <a:p>
            <a:pPr>
              <a:spcBef>
                <a:spcPct val="0"/>
              </a:spcBef>
            </a:pPr>
            <a:r>
              <a:rPr lang="en-US" altLang="en-US" dirty="0"/>
              <a:t> </a:t>
            </a:r>
          </a:p>
          <a:p>
            <a:pPr>
              <a:spcBef>
                <a:spcPct val="0"/>
              </a:spcBef>
            </a:pPr>
            <a:r>
              <a:rPr lang="en-US" altLang="en-US" dirty="0"/>
              <a:t>Even when there is no Part A premium, there are co-pays and multiple deductibles that need to be paid. I’ll go further into Part A deductibles and co-payments in a moment, because it gets a little complicated.</a:t>
            </a:r>
          </a:p>
        </p:txBody>
      </p:sp>
      <p:sp>
        <p:nvSpPr>
          <p:cNvPr id="35844" name="Slide Number Placeholder 3">
            <a:extLst>
              <a:ext uri="{FF2B5EF4-FFF2-40B4-BE49-F238E27FC236}">
                <a16:creationId xmlns:a16="http://schemas.microsoft.com/office/drawing/2014/main" id="{5C8B6869-04A2-6AD7-63F2-2C44332AAD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2C2EF1-BD87-4EAA-B367-18FACBCD56DF}" type="slidenum">
              <a:rPr lang="en-US" altLang="en-US"/>
              <a:pPr fontAlgn="base">
                <a:spcBef>
                  <a:spcPct val="0"/>
                </a:spcBef>
                <a:spcAft>
                  <a:spcPct val="0"/>
                </a:spcAft>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dirty="0">
                <a:ea typeface="Calibri" panose="020F0502020204030204" pitchFamily="34" charset="0"/>
                <a:cs typeface="Times New Roman" panose="02020603050405020304" pitchFamily="18" charset="0"/>
              </a:rPr>
              <a:t>Hello,  Welcome to the OneAZ Wealth webinar on: Medicare: Planning </a:t>
            </a:r>
            <a:r>
              <a:rPr lang="en-US" sz="1300" dirty="0">
                <a:solidFill>
                  <a:srgbClr val="1A2F59"/>
                </a:solidFill>
              </a:rPr>
              <a:t>Healthcare Costs In Retirement</a:t>
            </a:r>
          </a:p>
          <a:p>
            <a:endParaRPr lang="en-US" sz="1300" dirty="0"/>
          </a:p>
        </p:txBody>
      </p:sp>
      <p:sp>
        <p:nvSpPr>
          <p:cNvPr id="7" name="Slide Number Placeholder 6">
            <a:extLst>
              <a:ext uri="{FF2B5EF4-FFF2-40B4-BE49-F238E27FC236}">
                <a16:creationId xmlns:a16="http://schemas.microsoft.com/office/drawing/2014/main" id="{1AABFCEE-7EA1-3D56-A9EF-69C0799A958D}"/>
              </a:ext>
            </a:extLst>
          </p:cNvPr>
          <p:cNvSpPr>
            <a:spLocks noGrp="1"/>
          </p:cNvSpPr>
          <p:nvPr>
            <p:ph type="sldNum" sz="quarter" idx="5"/>
          </p:nvPr>
        </p:nvSpPr>
        <p:spPr/>
        <p:txBody>
          <a:bodyPr/>
          <a:lstStyle/>
          <a:p>
            <a:pPr defTabSz="1021742">
              <a:defRPr/>
            </a:pPr>
            <a:fld id="{FA41E740-A33C-4EDC-A7FF-54C6BCFC745E}" type="slidenum">
              <a:rPr lang="en-US">
                <a:solidFill>
                  <a:prstClr val="black"/>
                </a:solidFill>
                <a:latin typeface="Calibri" panose="020F0502020204030204"/>
              </a:rPr>
              <a:pPr defTabSz="1021742">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489018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245D8DF-8F6F-142B-F0B6-E026ABBDC7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8EBFBA39-6D2A-8647-6227-B42FEE7121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There are a couple of tricky things to consider when it comes to a hospital stay. Let's talk about what is called a benefit period.</a:t>
            </a:r>
          </a:p>
          <a:p>
            <a:pPr>
              <a:spcBef>
                <a:spcPct val="0"/>
              </a:spcBef>
            </a:pPr>
            <a:r>
              <a:rPr lang="en-US" altLang="en-US" dirty="0"/>
              <a:t> </a:t>
            </a:r>
          </a:p>
          <a:p>
            <a:pPr>
              <a:spcBef>
                <a:spcPct val="0"/>
              </a:spcBef>
            </a:pPr>
            <a:r>
              <a:rPr lang="en-US" altLang="en-US" dirty="0"/>
              <a:t>This is the period of time that starts the day you are admitted to the hospital (not just there for observation). It ends 60 days after your hospital stay or inpatient care at a skilled nursing facility ends.</a:t>
            </a:r>
          </a:p>
          <a:p>
            <a:pPr>
              <a:spcBef>
                <a:spcPct val="0"/>
              </a:spcBef>
            </a:pPr>
            <a:r>
              <a:rPr lang="en-US" altLang="en-US" dirty="0"/>
              <a:t> </a:t>
            </a:r>
          </a:p>
          <a:p>
            <a:pPr>
              <a:spcBef>
                <a:spcPct val="0"/>
              </a:spcBef>
            </a:pPr>
            <a:r>
              <a:rPr lang="en-US" altLang="en-US" dirty="0"/>
              <a:t>Therefore, it is theoretically possible to have multiple hospital deductibles in one calendar year. Remember, Original Medicare has no maximum for out-of-pocket costs, so they could really add up if someone is unlucky enough to be hospitalized more than once.</a:t>
            </a:r>
          </a:p>
          <a:p>
            <a:pPr>
              <a:spcBef>
                <a:spcPct val="0"/>
              </a:spcBef>
            </a:pPr>
            <a:r>
              <a:rPr lang="en-US" altLang="en-US" dirty="0"/>
              <a:t> </a:t>
            </a:r>
          </a:p>
          <a:p>
            <a:pPr>
              <a:spcBef>
                <a:spcPct val="0"/>
              </a:spcBef>
            </a:pPr>
            <a:r>
              <a:rPr lang="en-US" altLang="en-US" dirty="0"/>
              <a:t>But, as I mentioned on the last slide, these out-of-pocket costs </a:t>
            </a:r>
            <a:r>
              <a:rPr lang="en-US" altLang="en-US" i="1" dirty="0"/>
              <a:t>are </a:t>
            </a:r>
            <a:r>
              <a:rPr lang="en-US" altLang="en-US" dirty="0"/>
              <a:t>covered by Medigap policies. This issue of benefit periods illustrates why a Medigap policy is an important companion to Parts A and B.</a:t>
            </a:r>
          </a:p>
        </p:txBody>
      </p:sp>
      <p:sp>
        <p:nvSpPr>
          <p:cNvPr id="44036" name="Slide Number Placeholder 3">
            <a:extLst>
              <a:ext uri="{FF2B5EF4-FFF2-40B4-BE49-F238E27FC236}">
                <a16:creationId xmlns:a16="http://schemas.microsoft.com/office/drawing/2014/main" id="{3F9E7F0B-CB2F-7A06-9831-2F82F91294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4EC66E9-E115-44CF-9FF5-1604A20BF97C}" type="slidenum">
              <a:rPr lang="en-US" altLang="en-US"/>
              <a:pPr fontAlgn="base">
                <a:spcBef>
                  <a:spcPct val="0"/>
                </a:spcBef>
                <a:spcAft>
                  <a:spcPct val="0"/>
                </a:spcAft>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F04208B-D9B6-5106-76B8-45BAF2C238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07E9F494-CCD1-DFFC-B550-66E2595CBF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After a Medicare patient has paid their hospital deductible, there are hospital co-payments to consider.</a:t>
            </a:r>
          </a:p>
          <a:p>
            <a:pPr>
              <a:spcBef>
                <a:spcPct val="0"/>
              </a:spcBef>
            </a:pPr>
            <a:r>
              <a:rPr lang="en-US" altLang="en-US" dirty="0"/>
              <a:t> </a:t>
            </a:r>
          </a:p>
          <a:p>
            <a:pPr>
              <a:spcBef>
                <a:spcPct val="0"/>
              </a:spcBef>
            </a:pPr>
            <a:r>
              <a:rPr lang="en-US" altLang="en-US" dirty="0"/>
              <a:t>The patient is covered completely for the first 60 days of a hospital stay.</a:t>
            </a:r>
          </a:p>
          <a:p>
            <a:pPr>
              <a:spcBef>
                <a:spcPct val="0"/>
              </a:spcBef>
            </a:pPr>
            <a:r>
              <a:rPr lang="en-US" altLang="en-US" dirty="0"/>
              <a:t> </a:t>
            </a:r>
          </a:p>
          <a:p>
            <a:pPr>
              <a:spcBef>
                <a:spcPct val="0"/>
              </a:spcBef>
            </a:pPr>
            <a:r>
              <a:rPr lang="en-US" altLang="en-US" dirty="0"/>
              <a:t>On day 61, the patient co-payment begins.</a:t>
            </a:r>
          </a:p>
          <a:p>
            <a:pPr>
              <a:spcBef>
                <a:spcPct val="0"/>
              </a:spcBef>
            </a:pPr>
            <a:r>
              <a:rPr lang="en-US" altLang="en-US" dirty="0"/>
              <a:t> </a:t>
            </a:r>
          </a:p>
          <a:p>
            <a:pPr>
              <a:spcBef>
                <a:spcPct val="0"/>
              </a:spcBef>
            </a:pPr>
            <a:r>
              <a:rPr lang="en-US" altLang="en-US" dirty="0"/>
              <a:t>Should the hospital stay continue beyond 90 days, the patient begins using up their lifetime reserve days. The price goes up AND the days are not renewable. After they have used their 60 lifetime reserve days, the patient must pay 100% of hospital costs.</a:t>
            </a:r>
          </a:p>
          <a:p>
            <a:pPr>
              <a:spcBef>
                <a:spcPct val="0"/>
              </a:spcBef>
            </a:pPr>
            <a:r>
              <a:rPr lang="en-US" altLang="en-US" dirty="0"/>
              <a:t> </a:t>
            </a:r>
          </a:p>
          <a:p>
            <a:pPr>
              <a:spcBef>
                <a:spcPct val="0"/>
              </a:spcBef>
            </a:pPr>
            <a:r>
              <a:rPr lang="en-US" altLang="en-US" dirty="0"/>
              <a:t>The average hospital stay can easily exceed $2,500 per day, so this unfortunate situation would be extremely costly. But again, these out-of-pocket expenses are covered by Medigap policies. </a:t>
            </a:r>
          </a:p>
        </p:txBody>
      </p:sp>
      <p:sp>
        <p:nvSpPr>
          <p:cNvPr id="46084" name="Slide Number Placeholder 3">
            <a:extLst>
              <a:ext uri="{FF2B5EF4-FFF2-40B4-BE49-F238E27FC236}">
                <a16:creationId xmlns:a16="http://schemas.microsoft.com/office/drawing/2014/main" id="{1A3154BF-3A1F-FDE6-0F8F-100BDF4B91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BBBE7D8-0101-479A-A8A9-1C155DD028DC}" type="slidenum">
              <a:rPr lang="en-US" altLang="en-US"/>
              <a:pPr fontAlgn="base">
                <a:spcBef>
                  <a:spcPct val="0"/>
                </a:spcBef>
                <a:spcAft>
                  <a:spcPct val="0"/>
                </a:spcAft>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9F769BD-92F2-BEE8-0AC6-DA862C4966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9FBD6E5D-9B88-344A-0E0C-E7B076C8CD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There are a lot of numbers on this slide, and it's not important to memorize them. What is important is to remember that Parts A and B have deductibles, co-pays and co-insurance. </a:t>
            </a:r>
          </a:p>
          <a:p>
            <a:pPr>
              <a:spcBef>
                <a:spcPct val="0"/>
              </a:spcBef>
            </a:pPr>
            <a:endParaRPr lang="en-US" altLang="en-US" dirty="0"/>
          </a:p>
          <a:p>
            <a:pPr>
              <a:spcBef>
                <a:spcPct val="0"/>
              </a:spcBef>
            </a:pPr>
            <a:r>
              <a:rPr lang="en-US" altLang="en-US" dirty="0"/>
              <a:t>A deductible is the spending threshold you must reach within a defined time frame before your Medicare starts to share the costs of covered services. </a:t>
            </a:r>
          </a:p>
          <a:p>
            <a:pPr>
              <a:spcBef>
                <a:spcPct val="0"/>
              </a:spcBef>
            </a:pPr>
            <a:endParaRPr lang="en-US" altLang="en-US" dirty="0"/>
          </a:p>
          <a:p>
            <a:pPr>
              <a:spcBef>
                <a:spcPct val="0"/>
              </a:spcBef>
            </a:pPr>
            <a:r>
              <a:rPr lang="en-US" altLang="en-US" dirty="0"/>
              <a:t>Co-payments are set dollar amounts you pay to your medical provider when you receive services. </a:t>
            </a:r>
          </a:p>
          <a:p>
            <a:pPr>
              <a:spcBef>
                <a:spcPct val="0"/>
              </a:spcBef>
            </a:pPr>
            <a:endParaRPr lang="en-US" altLang="en-US" dirty="0"/>
          </a:p>
          <a:p>
            <a:pPr>
              <a:spcBef>
                <a:spcPct val="0"/>
              </a:spcBef>
            </a:pPr>
            <a:r>
              <a:rPr lang="en-US" altLang="en-US" dirty="0"/>
              <a:t>Co-insurance is the percentage of medical expenses you pay after you've met your deductible.</a:t>
            </a:r>
          </a:p>
          <a:p>
            <a:pPr>
              <a:spcBef>
                <a:spcPct val="0"/>
              </a:spcBef>
            </a:pPr>
            <a:endParaRPr lang="en-US" altLang="en-US" dirty="0"/>
          </a:p>
          <a:p>
            <a:pPr>
              <a:spcBef>
                <a:spcPct val="0"/>
              </a:spcBef>
            </a:pPr>
            <a:r>
              <a:rPr lang="en-US" altLang="en-US" dirty="0"/>
              <a:t>Note that there is not a maximum for out-of-pocket expenses on either Part A or Part B, but a Medigap policy would cover many of those expenses. </a:t>
            </a:r>
          </a:p>
          <a:p>
            <a:pPr>
              <a:spcBef>
                <a:spcPct val="0"/>
              </a:spcBef>
            </a:pPr>
            <a:endParaRPr lang="en-US" altLang="en-US" dirty="0"/>
          </a:p>
          <a:p>
            <a:pPr>
              <a:spcBef>
                <a:spcPct val="0"/>
              </a:spcBef>
            </a:pPr>
            <a:r>
              <a:rPr lang="en-US" altLang="en-US" dirty="0"/>
              <a:t>Let's look more closely at a couple of the bulleted items under Part A.</a:t>
            </a:r>
          </a:p>
        </p:txBody>
      </p:sp>
      <p:sp>
        <p:nvSpPr>
          <p:cNvPr id="41988" name="Slide Number Placeholder 3">
            <a:extLst>
              <a:ext uri="{FF2B5EF4-FFF2-40B4-BE49-F238E27FC236}">
                <a16:creationId xmlns:a16="http://schemas.microsoft.com/office/drawing/2014/main" id="{5E5CB0A8-E391-5F46-1B86-BDA5AB6E08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22F3AD1-0D69-47A0-9EAD-B02D331B1578}" type="slidenum">
              <a:rPr lang="en-US" altLang="en-US"/>
              <a:pPr fontAlgn="base">
                <a:spcBef>
                  <a:spcPct val="0"/>
                </a:spcBef>
                <a:spcAft>
                  <a:spcPct val="0"/>
                </a:spcAft>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4E7EFBF-AA98-4713-806B-74911CFC8A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B2E43C2-4691-A551-9A31-A6312DB22803}"/>
              </a:ext>
            </a:extLst>
          </p:cNvPr>
          <p:cNvSpPr>
            <a:spLocks noGrp="1"/>
          </p:cNvSpPr>
          <p:nvPr>
            <p:ph type="body" idx="1"/>
          </p:nvPr>
        </p:nvSpPr>
        <p:spPr/>
        <p:txBody>
          <a:bodyPr/>
          <a:lstStyle/>
          <a:p>
            <a:pPr fontAlgn="auto">
              <a:spcBef>
                <a:spcPts val="0"/>
              </a:spcBef>
              <a:spcAft>
                <a:spcPts val="0"/>
              </a:spcAft>
              <a:defRPr/>
            </a:pPr>
            <a:r>
              <a:rPr lang="en-US" dirty="0"/>
              <a:t>Now let's talk about Part B, which covers outpatient care. That is:</a:t>
            </a:r>
          </a:p>
          <a:p>
            <a:pPr marL="181240" indent="-181240" fontAlgn="auto">
              <a:spcBef>
                <a:spcPts val="0"/>
              </a:spcBef>
              <a:spcAft>
                <a:spcPts val="0"/>
              </a:spcAft>
              <a:buFont typeface="Arial" panose="020B0604020202020204" pitchFamily="34" charset="0"/>
              <a:buChar char="•"/>
              <a:defRPr/>
            </a:pPr>
            <a:r>
              <a:rPr lang="en-US" dirty="0"/>
              <a:t>Doctor and physician services</a:t>
            </a:r>
          </a:p>
          <a:p>
            <a:pPr marL="181240" indent="-181240" fontAlgn="auto">
              <a:spcBef>
                <a:spcPts val="0"/>
              </a:spcBef>
              <a:spcAft>
                <a:spcPts val="0"/>
              </a:spcAft>
              <a:buFont typeface="Arial" panose="020B0604020202020204" pitchFamily="34" charset="0"/>
              <a:buChar char="•"/>
              <a:defRPr/>
            </a:pPr>
            <a:r>
              <a:rPr lang="en-US" dirty="0"/>
              <a:t>Ambulance services</a:t>
            </a:r>
          </a:p>
          <a:p>
            <a:pPr marL="181240" indent="-181240" fontAlgn="auto">
              <a:spcBef>
                <a:spcPts val="0"/>
              </a:spcBef>
              <a:spcAft>
                <a:spcPts val="0"/>
              </a:spcAft>
              <a:buFont typeface="Arial" panose="020B0604020202020204" pitchFamily="34" charset="0"/>
              <a:buChar char="•"/>
              <a:defRPr/>
            </a:pPr>
            <a:r>
              <a:rPr lang="en-US" dirty="0"/>
              <a:t>Durable medical equipment</a:t>
            </a:r>
          </a:p>
          <a:p>
            <a:pPr marL="181240" indent="-181240" fontAlgn="auto">
              <a:spcBef>
                <a:spcPts val="0"/>
              </a:spcBef>
              <a:spcAft>
                <a:spcPts val="0"/>
              </a:spcAft>
              <a:buFont typeface="Arial" panose="020B0604020202020204" pitchFamily="34" charset="0"/>
              <a:buChar char="•"/>
              <a:defRPr/>
            </a:pPr>
            <a:r>
              <a:rPr lang="en-US" dirty="0"/>
              <a:t>Outpatient services </a:t>
            </a:r>
          </a:p>
          <a:p>
            <a:pPr marL="181240" indent="-181240" fontAlgn="auto">
              <a:spcBef>
                <a:spcPts val="0"/>
              </a:spcBef>
              <a:spcAft>
                <a:spcPts val="0"/>
              </a:spcAft>
              <a:buFont typeface="Arial" panose="020B0604020202020204" pitchFamily="34" charset="0"/>
              <a:buChar char="•"/>
              <a:defRPr/>
            </a:pPr>
            <a:r>
              <a:rPr lang="en-US" dirty="0"/>
              <a:t>And preventive benefits, including:</a:t>
            </a:r>
          </a:p>
          <a:p>
            <a:pPr marL="664546" lvl="1" indent="-181240" fontAlgn="auto">
              <a:spcBef>
                <a:spcPts val="0"/>
              </a:spcBef>
              <a:spcAft>
                <a:spcPts val="0"/>
              </a:spcAft>
              <a:buFont typeface="Courier New" panose="02070309020205020404" pitchFamily="49" charset="0"/>
              <a:buChar char="o"/>
              <a:defRPr/>
            </a:pPr>
            <a:r>
              <a:rPr lang="en-US" dirty="0"/>
              <a:t>An annual wellness visit</a:t>
            </a:r>
          </a:p>
          <a:p>
            <a:pPr marL="664546" lvl="1" indent="-181240" fontAlgn="auto">
              <a:spcBef>
                <a:spcPts val="0"/>
              </a:spcBef>
              <a:spcAft>
                <a:spcPts val="0"/>
              </a:spcAft>
              <a:buFont typeface="Courier New" panose="02070309020205020404" pitchFamily="49" charset="0"/>
              <a:buChar char="o"/>
              <a:defRPr/>
            </a:pPr>
            <a:r>
              <a:rPr lang="en-US" dirty="0"/>
              <a:t>Mammograms</a:t>
            </a:r>
          </a:p>
          <a:p>
            <a:pPr marL="664546" lvl="1" indent="-181240" fontAlgn="auto">
              <a:spcBef>
                <a:spcPts val="0"/>
              </a:spcBef>
              <a:spcAft>
                <a:spcPts val="0"/>
              </a:spcAft>
              <a:buFont typeface="Courier New" panose="02070309020205020404" pitchFamily="49" charset="0"/>
              <a:buChar char="o"/>
              <a:defRPr/>
            </a:pPr>
            <a:r>
              <a:rPr lang="en-US" dirty="0"/>
              <a:t>Bone mass testing</a:t>
            </a:r>
          </a:p>
          <a:p>
            <a:pPr marL="664546" lvl="1" indent="-181240" fontAlgn="auto">
              <a:spcBef>
                <a:spcPts val="0"/>
              </a:spcBef>
              <a:spcAft>
                <a:spcPts val="0"/>
              </a:spcAft>
              <a:buFont typeface="Courier New" panose="02070309020205020404" pitchFamily="49" charset="0"/>
              <a:buChar char="o"/>
              <a:defRPr/>
            </a:pPr>
            <a:r>
              <a:rPr lang="en-US" dirty="0"/>
              <a:t>Screenings for cancer, cardiovascular disease and diabetes, among others</a:t>
            </a:r>
          </a:p>
        </p:txBody>
      </p:sp>
      <p:sp>
        <p:nvSpPr>
          <p:cNvPr id="37892" name="Slide Number Placeholder 3">
            <a:extLst>
              <a:ext uri="{FF2B5EF4-FFF2-40B4-BE49-F238E27FC236}">
                <a16:creationId xmlns:a16="http://schemas.microsoft.com/office/drawing/2014/main" id="{C8D104AC-2650-AC72-4485-BB570D24FE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3C96078-426D-4252-91D0-7B6C91E0D4BB}" type="slidenum">
              <a:rPr lang="en-US" altLang="en-US"/>
              <a:pPr fontAlgn="base">
                <a:spcBef>
                  <a:spcPct val="0"/>
                </a:spcBef>
                <a:spcAft>
                  <a:spcPct val="0"/>
                </a:spcAft>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4B7ABE4-C7CE-7C65-C11F-39CD143C2C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C8CC40E1-A415-6B81-46F3-337BA17F95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Let’s look at the monthly premium for Part B. The Part B premium in 2023 is $164.50 per month, though a surcharge may apply as income levels increase. This surcharge is called the Income-Related Monthly Adjustment Amount, or IRMAA. You can see here the income thresholds that trigger the surcharge. This is why it's important to work with your financial professional on ways to manage your taxable income as you move through retirement.</a:t>
            </a:r>
          </a:p>
          <a:p>
            <a:pPr>
              <a:spcBef>
                <a:spcPct val="0"/>
              </a:spcBef>
            </a:pPr>
            <a:r>
              <a:rPr lang="en-US" altLang="en-US" dirty="0"/>
              <a:t> </a:t>
            </a:r>
          </a:p>
          <a:p>
            <a:pPr>
              <a:spcBef>
                <a:spcPct val="0"/>
              </a:spcBef>
            </a:pPr>
            <a:r>
              <a:rPr lang="en-US" altLang="en-US" dirty="0"/>
              <a:t>It's worth knowing that if you are already collecting Social Security benefits when you enroll in Medicare, your Medicare premium will be deducted from your Social Security check. Many people are surprised to learn that not only is Medicare not free, it's deducted from your Social Security benefit!</a:t>
            </a:r>
          </a:p>
          <a:p>
            <a:pPr>
              <a:spcBef>
                <a:spcPct val="0"/>
              </a:spcBef>
            </a:pPr>
            <a:endParaRPr lang="en-US" altLang="en-US" dirty="0"/>
          </a:p>
          <a:p>
            <a:pPr>
              <a:spcBef>
                <a:spcPct val="0"/>
              </a:spcBef>
            </a:pPr>
            <a:r>
              <a:rPr lang="en-US" altLang="en-US" dirty="0"/>
              <a:t>However, if you’re not collecting Social Security benefits yet, you will have to self-pay the premium. Automatic payments can be set up and are highly recommended, because missed payments may lead to being unenrolled from Medicare, and getting re-enrolled is a cumbersome process.</a:t>
            </a:r>
          </a:p>
        </p:txBody>
      </p:sp>
      <p:sp>
        <p:nvSpPr>
          <p:cNvPr id="39940" name="Slide Number Placeholder 3">
            <a:extLst>
              <a:ext uri="{FF2B5EF4-FFF2-40B4-BE49-F238E27FC236}">
                <a16:creationId xmlns:a16="http://schemas.microsoft.com/office/drawing/2014/main" id="{83533773-0B4D-801C-731C-F928166B01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5A4A4B1-5FB4-4264-A98C-965F9FE31AF0}" type="slidenum">
              <a:rPr lang="en-US" altLang="en-US"/>
              <a:pPr fontAlgn="base">
                <a:spcBef>
                  <a:spcPct val="0"/>
                </a:spcBef>
                <a:spcAft>
                  <a:spcPct val="0"/>
                </a:spcAft>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9F769BD-92F2-BEE8-0AC6-DA862C4966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9FBD6E5D-9B88-344A-0E0C-E7B076C8CD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1240" indent="-181240">
              <a:spcBef>
                <a:spcPct val="0"/>
              </a:spcBef>
              <a:buFont typeface="Arial" panose="020B0604020202020204" pitchFamily="34" charset="0"/>
              <a:buChar char="•"/>
            </a:pPr>
            <a:r>
              <a:rPr lang="en-US" altLang="en-US" dirty="0"/>
              <a:t>Regular expenses</a:t>
            </a:r>
          </a:p>
          <a:p>
            <a:pPr marL="181240" indent="-181240">
              <a:spcBef>
                <a:spcPct val="0"/>
              </a:spcBef>
              <a:buFont typeface="Arial" panose="020B0604020202020204" pitchFamily="34" charset="0"/>
              <a:buChar char="•"/>
            </a:pPr>
            <a:r>
              <a:rPr lang="en-US" altLang="en-US" dirty="0"/>
              <a:t>20% of Medicare-approved cost has no cap</a:t>
            </a:r>
          </a:p>
          <a:p>
            <a:pPr marL="181240" indent="-181240">
              <a:spcBef>
                <a:spcPct val="0"/>
              </a:spcBef>
              <a:buFont typeface="Arial" panose="020B0604020202020204" pitchFamily="34" charset="0"/>
              <a:buChar char="•"/>
            </a:pPr>
            <a:r>
              <a:rPr lang="en-US" altLang="en-US" dirty="0"/>
              <a:t>80/20 split </a:t>
            </a:r>
          </a:p>
          <a:p>
            <a:pPr marL="181240" indent="-181240">
              <a:spcBef>
                <a:spcPct val="0"/>
              </a:spcBef>
              <a:buFont typeface="Arial" panose="020B0604020202020204" pitchFamily="34" charset="0"/>
              <a:buChar char="•"/>
            </a:pPr>
            <a:endParaRPr lang="en-US" altLang="en-US" dirty="0"/>
          </a:p>
          <a:p>
            <a:pPr marL="181240" indent="-181240">
              <a:spcBef>
                <a:spcPct val="0"/>
              </a:spcBef>
              <a:buFont typeface="Arial" panose="020B0604020202020204" pitchFamily="34" charset="0"/>
              <a:buChar char="•"/>
            </a:pPr>
            <a:endParaRPr lang="en-US" altLang="en-US" dirty="0"/>
          </a:p>
        </p:txBody>
      </p:sp>
      <p:sp>
        <p:nvSpPr>
          <p:cNvPr id="41988" name="Slide Number Placeholder 3">
            <a:extLst>
              <a:ext uri="{FF2B5EF4-FFF2-40B4-BE49-F238E27FC236}">
                <a16:creationId xmlns:a16="http://schemas.microsoft.com/office/drawing/2014/main" id="{5E5CB0A8-E391-5F46-1B86-BDA5AB6E08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22F3AD1-0D69-47A0-9EAD-B02D331B1578}" type="slidenum">
              <a:rPr lang="en-US" altLang="en-US"/>
              <a:pPr fontAlgn="base">
                <a:spcBef>
                  <a:spcPct val="0"/>
                </a:spcBef>
                <a:spcAft>
                  <a:spcPct val="0"/>
                </a:spcAft>
              </a:pPr>
              <a:t>25</a:t>
            </a:fld>
            <a:endParaRPr lang="en-US" altLang="en-US"/>
          </a:p>
        </p:txBody>
      </p:sp>
    </p:spTree>
    <p:extLst>
      <p:ext uri="{BB962C8B-B14F-4D97-AF65-F5344CB8AC3E}">
        <p14:creationId xmlns:p14="http://schemas.microsoft.com/office/powerpoint/2010/main" val="1556353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6B3D6379-B9E7-3C6A-9517-7136D1027D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F7990ADF-48F2-E3DD-D610-C1DDC8D5B3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000" dirty="0"/>
              <a:t>Original Medicare does not cover all health care services. The ones listed here are the most notable exclusions, and there may be others. Unfortunately, most Medigap plans don’t cover these services, either. One in particular I'd like to call out is long-term care. It's different from skilled nursing, which is covered by Medicare. </a:t>
            </a:r>
          </a:p>
          <a:p>
            <a:pPr>
              <a:spcBef>
                <a:spcPct val="0"/>
              </a:spcBef>
            </a:pPr>
            <a:endParaRPr lang="en-US" altLang="en-US" sz="1000" dirty="0"/>
          </a:p>
          <a:p>
            <a:pPr>
              <a:spcBef>
                <a:spcPct val="0"/>
              </a:spcBef>
            </a:pPr>
            <a:r>
              <a:rPr lang="en-US" altLang="en-US" sz="1000" dirty="0"/>
              <a:t>Long-term care provides the type of tasks that someone used to do on their own but now, due to frailty or dementia, cannot do without help. These activities of daily living include bathing; dressing; eating; moving from place to place, such as from a bed to a chair; continence; and using the toilet. Such activities are usually supported at first by family members or neighbors. If provided by professional caregivers, the costs can quickly add up. </a:t>
            </a:r>
          </a:p>
          <a:p>
            <a:pPr>
              <a:spcBef>
                <a:spcPct val="0"/>
              </a:spcBef>
            </a:pPr>
            <a:endParaRPr lang="en-US" altLang="en-US" sz="1000" dirty="0"/>
          </a:p>
          <a:p>
            <a:pPr>
              <a:spcBef>
                <a:spcPct val="0"/>
              </a:spcBef>
            </a:pPr>
            <a:r>
              <a:rPr lang="en-US" altLang="en-US" sz="1000" dirty="0"/>
              <a:t>Unfortunately, this type of custodial or long-term care is not covered by Original Medicare or Medigap. If you want additional services that are not covered by Original Medicare and Medigap, you may prefer a Medicare Advantage plan as an alternative. Those plans tend to come with more “extras.” But be careful, because they may have their own limitations. For example, some Medicare Advantage plans offer coverage for “in-home support services,” but it’s critical to read the fine print to understand the limitations of that coverage. It is typically not for comprehensive long-term care.</a:t>
            </a:r>
          </a:p>
          <a:p>
            <a:pPr>
              <a:spcBef>
                <a:spcPct val="0"/>
              </a:spcBef>
            </a:pPr>
            <a:r>
              <a:rPr lang="en-US" altLang="en-US" sz="1000" dirty="0"/>
              <a:t> </a:t>
            </a:r>
          </a:p>
          <a:p>
            <a:pPr>
              <a:spcBef>
                <a:spcPct val="0"/>
              </a:spcBef>
            </a:pPr>
            <a:r>
              <a:rPr lang="en-US" altLang="en-US" sz="1000" dirty="0"/>
              <a:t>Note that someone who chooses a Medicare Advantage plan may be able to get a Part D plan, but it’s not very common because prescription drug coverage is usually included in their Medicare Advantage plan. I’ll talk more about that in a moment. One last point on this slide: It’s important to know that it is not possible to have a Medicare Advantage plan while also having a Medigap policy. It’s one or the other.</a:t>
            </a:r>
          </a:p>
        </p:txBody>
      </p:sp>
      <p:sp>
        <p:nvSpPr>
          <p:cNvPr id="56324" name="Slide Number Placeholder 3">
            <a:extLst>
              <a:ext uri="{FF2B5EF4-FFF2-40B4-BE49-F238E27FC236}">
                <a16:creationId xmlns:a16="http://schemas.microsoft.com/office/drawing/2014/main" id="{517EEB14-2AF7-279F-8EDA-ADE14F74FA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96F5556-849B-496F-8DDE-170D7554AD95}" type="slidenum">
              <a:rPr lang="en-US" altLang="en-US"/>
              <a:pPr fontAlgn="base">
                <a:spcBef>
                  <a:spcPct val="0"/>
                </a:spcBef>
                <a:spcAft>
                  <a:spcPct val="0"/>
                </a:spcAft>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69B93CE5-84D5-ED3D-237A-C3130E7A41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7AC29038-7458-90C7-97CF-793C455746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000" dirty="0"/>
              <a:t>Like Medigap plans, Part D plans are run by private insurance companies approved by the government. There are multiple Part D and Medigap plans to choose from, and there is a lot of variation among them.</a:t>
            </a:r>
          </a:p>
          <a:p>
            <a:pPr>
              <a:spcBef>
                <a:spcPct val="0"/>
              </a:spcBef>
            </a:pPr>
            <a:r>
              <a:rPr lang="en-US" altLang="en-US" sz="1000" dirty="0"/>
              <a:t> </a:t>
            </a:r>
          </a:p>
          <a:p>
            <a:pPr>
              <a:spcBef>
                <a:spcPct val="0"/>
              </a:spcBef>
            </a:pPr>
            <a:r>
              <a:rPr lang="en-US" altLang="en-US" sz="1000" dirty="0"/>
              <a:t>Part D covers prescription drugs. But it’s important to know that the lists of approved drugs vary by plan.</a:t>
            </a:r>
          </a:p>
          <a:p>
            <a:pPr>
              <a:spcBef>
                <a:spcPct val="0"/>
              </a:spcBef>
            </a:pPr>
            <a:r>
              <a:rPr lang="en-US" altLang="en-US" sz="1000" dirty="0"/>
              <a:t> </a:t>
            </a:r>
          </a:p>
          <a:p>
            <a:pPr>
              <a:spcBef>
                <a:spcPct val="0"/>
              </a:spcBef>
            </a:pPr>
            <a:r>
              <a:rPr lang="en-US" altLang="en-US" sz="1000" dirty="0"/>
              <a:t>Plan premiums and formularies can change annually, so you should review them every year to ensure that the Part D plan you’ve chosen is still the best one for you. You can switch to another plan during the annual open enrollment period, which is October 15 – December 7.</a:t>
            </a:r>
          </a:p>
          <a:p>
            <a:pPr>
              <a:spcBef>
                <a:spcPct val="0"/>
              </a:spcBef>
            </a:pPr>
            <a:r>
              <a:rPr lang="en-US" altLang="en-US" sz="1000" dirty="0"/>
              <a:t> </a:t>
            </a:r>
          </a:p>
          <a:p>
            <a:pPr>
              <a:spcBef>
                <a:spcPct val="0"/>
              </a:spcBef>
            </a:pPr>
            <a:r>
              <a:rPr lang="en-US" altLang="en-US" sz="1000" dirty="0"/>
              <a:t>What you pay for Part D will depend on the plan you choose. Note that Part D premiums are also subject to late enrollment penalties and IRMAA surcharges, which you can see on this chart that is similar to the one I showed you regarding Part B surcharges. The Part D surcharges are triggered by the same income thresholds. </a:t>
            </a:r>
          </a:p>
        </p:txBody>
      </p:sp>
      <p:sp>
        <p:nvSpPr>
          <p:cNvPr id="54276" name="Slide Number Placeholder 3">
            <a:extLst>
              <a:ext uri="{FF2B5EF4-FFF2-40B4-BE49-F238E27FC236}">
                <a16:creationId xmlns:a16="http://schemas.microsoft.com/office/drawing/2014/main" id="{41A835BC-D2FD-6A7D-8F23-589E80D34B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2ED0469-14F3-494B-986C-CA18FD9F17B8}" type="slidenum">
              <a:rPr lang="en-US" altLang="en-US"/>
              <a:pPr fontAlgn="base">
                <a:spcBef>
                  <a:spcPct val="0"/>
                </a:spcBef>
                <a:spcAft>
                  <a:spcPct val="0"/>
                </a:spcAft>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45AC016-4653-3DB4-9F30-B21EA40AA8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318F9450-995B-07DA-5C56-71ACAD92D1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I’ve mentioned Medigap a few times. Let’s get into what it is, and also explore that alternative to Original Medicare: a Medicare Advantage plan.</a:t>
            </a:r>
          </a:p>
        </p:txBody>
      </p:sp>
      <p:sp>
        <p:nvSpPr>
          <p:cNvPr id="48132" name="Slide Number Placeholder 3">
            <a:extLst>
              <a:ext uri="{FF2B5EF4-FFF2-40B4-BE49-F238E27FC236}">
                <a16:creationId xmlns:a16="http://schemas.microsoft.com/office/drawing/2014/main" id="{892A7456-088F-EAF7-C515-597EEC33B4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A11D0A-6E0C-4B6B-A0E1-D34B8A073B4A}" type="slidenum">
              <a:rPr lang="en-US" altLang="en-US"/>
              <a:pPr fontAlgn="base">
                <a:spcBef>
                  <a:spcPct val="0"/>
                </a:spcBef>
                <a:spcAft>
                  <a:spcPct val="0"/>
                </a:spcAft>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F59EEAC-D919-AD2C-3B99-1FC034C66A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480B292-076E-B7F1-BCA9-A903BE6745DF}"/>
              </a:ext>
            </a:extLst>
          </p:cNvPr>
          <p:cNvSpPr>
            <a:spLocks noGrp="1"/>
          </p:cNvSpPr>
          <p:nvPr>
            <p:ph type="body" idx="1"/>
          </p:nvPr>
        </p:nvSpPr>
        <p:spPr/>
        <p:txBody>
          <a:bodyPr/>
          <a:lstStyle/>
          <a:p>
            <a:pPr fontAlgn="auto">
              <a:spcBef>
                <a:spcPts val="0"/>
              </a:spcBef>
              <a:spcAft>
                <a:spcPts val="0"/>
              </a:spcAft>
              <a:defRPr/>
            </a:pPr>
            <a:r>
              <a:rPr lang="en-US" sz="900" dirty="0"/>
              <a:t>You have two major options for Medicare coverage. You can think of them as two paths to choose from.</a:t>
            </a:r>
          </a:p>
          <a:p>
            <a:pPr fontAlgn="auto">
              <a:spcBef>
                <a:spcPts val="0"/>
              </a:spcBef>
              <a:spcAft>
                <a:spcPts val="0"/>
              </a:spcAft>
              <a:defRPr/>
            </a:pPr>
            <a:endParaRPr lang="en-US" sz="900" dirty="0"/>
          </a:p>
          <a:p>
            <a:pPr fontAlgn="auto">
              <a:spcBef>
                <a:spcPts val="0"/>
              </a:spcBef>
              <a:spcAft>
                <a:spcPts val="0"/>
              </a:spcAft>
              <a:defRPr/>
            </a:pPr>
            <a:r>
              <a:rPr lang="en-US" sz="900" dirty="0"/>
              <a:t>Whether married, single, divorced or widowed, everybody enrolls in Medicare as an individual. This is probably a change from employer-sponsored health care plans that you may be used to, which often cover a spouse. What this means is that each member of a couple can choose the Medicare option that works best for them. One might find that Original Medicare offers the coverage they want, while the other prefers a Medicare Advantage plan.</a:t>
            </a:r>
          </a:p>
          <a:p>
            <a:pPr fontAlgn="auto">
              <a:spcBef>
                <a:spcPts val="0"/>
              </a:spcBef>
              <a:spcAft>
                <a:spcPts val="0"/>
              </a:spcAft>
              <a:defRPr/>
            </a:pPr>
            <a:r>
              <a:rPr lang="en-US" sz="900" dirty="0"/>
              <a:t> </a:t>
            </a:r>
          </a:p>
          <a:p>
            <a:pPr fontAlgn="auto">
              <a:spcBef>
                <a:spcPts val="0"/>
              </a:spcBef>
              <a:spcAft>
                <a:spcPts val="0"/>
              </a:spcAft>
              <a:defRPr/>
            </a:pPr>
            <a:r>
              <a:rPr lang="en-US" sz="900" dirty="0"/>
              <a:t>Enrollees must choose one of two major options for Medicare coverage, and then there are additional choices once you’ve made that decision. Both of the major options offer coverage for the same core services, and both come with monthly premiums plus deductibles, co-payments and co-insurance. This is an important point, because many people think that Medicare will be free. It’s not free. We’ll take a deeper dive into costs in a minute or two.</a:t>
            </a:r>
          </a:p>
          <a:p>
            <a:pPr fontAlgn="auto">
              <a:spcBef>
                <a:spcPts val="0"/>
              </a:spcBef>
              <a:spcAft>
                <a:spcPts val="0"/>
              </a:spcAft>
              <a:defRPr/>
            </a:pPr>
            <a:r>
              <a:rPr lang="en-US" sz="900" b="1" dirty="0"/>
              <a:t> </a:t>
            </a:r>
          </a:p>
          <a:p>
            <a:pPr fontAlgn="auto">
              <a:spcBef>
                <a:spcPts val="0"/>
              </a:spcBef>
              <a:spcAft>
                <a:spcPts val="0"/>
              </a:spcAft>
              <a:defRPr/>
            </a:pPr>
            <a:r>
              <a:rPr lang="en-US" sz="900" dirty="0"/>
              <a:t>[CLICK]</a:t>
            </a:r>
          </a:p>
          <a:p>
            <a:pPr fontAlgn="auto">
              <a:spcBef>
                <a:spcPts val="0"/>
              </a:spcBef>
              <a:spcAft>
                <a:spcPts val="0"/>
              </a:spcAft>
              <a:defRPr/>
            </a:pPr>
            <a:r>
              <a:rPr lang="en-US" sz="900" b="1" dirty="0"/>
              <a:t>Option 1 is Original Medicare</a:t>
            </a:r>
            <a:endParaRPr lang="en-US" sz="900" dirty="0"/>
          </a:p>
          <a:p>
            <a:pPr fontAlgn="auto">
              <a:spcBef>
                <a:spcPts val="0"/>
              </a:spcBef>
              <a:spcAft>
                <a:spcPts val="0"/>
              </a:spcAft>
              <a:defRPr/>
            </a:pPr>
            <a:r>
              <a:rPr lang="en-US" sz="900" dirty="0"/>
              <a:t>It consists of two parts administered by the government:</a:t>
            </a:r>
          </a:p>
          <a:p>
            <a:pPr marL="181240" indent="-181240" fontAlgn="auto">
              <a:spcBef>
                <a:spcPts val="0"/>
              </a:spcBef>
              <a:spcAft>
                <a:spcPts val="0"/>
              </a:spcAft>
              <a:buFont typeface="Arial" panose="020B0604020202020204" pitchFamily="34" charset="0"/>
              <a:buChar char="•"/>
              <a:defRPr/>
            </a:pPr>
            <a:r>
              <a:rPr lang="en-US" sz="900" dirty="0"/>
              <a:t>Part A, which covers hospitalization (that is, inpatient care)</a:t>
            </a:r>
          </a:p>
          <a:p>
            <a:pPr marL="181240" indent="-181240" fontAlgn="auto">
              <a:spcBef>
                <a:spcPts val="0"/>
              </a:spcBef>
              <a:spcAft>
                <a:spcPts val="0"/>
              </a:spcAft>
              <a:buFont typeface="Arial" panose="020B0604020202020204" pitchFamily="34" charset="0"/>
              <a:buChar char="•"/>
              <a:defRPr/>
            </a:pPr>
            <a:r>
              <a:rPr lang="en-US" sz="900" dirty="0"/>
              <a:t>Part B, which is for doctor visits (outpatient care)</a:t>
            </a:r>
          </a:p>
          <a:p>
            <a:pPr fontAlgn="auto">
              <a:spcBef>
                <a:spcPts val="0"/>
              </a:spcBef>
              <a:spcAft>
                <a:spcPts val="0"/>
              </a:spcAft>
              <a:defRPr/>
            </a:pPr>
            <a:r>
              <a:rPr lang="en-US" sz="900" dirty="0"/>
              <a:t> </a:t>
            </a:r>
          </a:p>
          <a:p>
            <a:pPr fontAlgn="auto">
              <a:spcBef>
                <a:spcPts val="0"/>
              </a:spcBef>
              <a:spcAft>
                <a:spcPts val="0"/>
              </a:spcAft>
              <a:defRPr/>
            </a:pPr>
            <a:r>
              <a:rPr lang="en-US" sz="900" dirty="0"/>
              <a:t>And then there are two elective parts that many Medicare recipients choose to add on. These are provided by private health insurers:</a:t>
            </a:r>
          </a:p>
          <a:p>
            <a:pPr marL="181240" indent="-181240" fontAlgn="auto">
              <a:spcBef>
                <a:spcPts val="0"/>
              </a:spcBef>
              <a:spcAft>
                <a:spcPts val="0"/>
              </a:spcAft>
              <a:buFont typeface="Arial" panose="020B0604020202020204" pitchFamily="34" charset="0"/>
              <a:buChar char="•"/>
              <a:defRPr/>
            </a:pPr>
            <a:r>
              <a:rPr lang="en-US" sz="900" dirty="0"/>
              <a:t>Part D, which provides prescription drug coverage</a:t>
            </a:r>
          </a:p>
          <a:p>
            <a:pPr marL="181240" indent="-181240" fontAlgn="auto">
              <a:spcBef>
                <a:spcPts val="0"/>
              </a:spcBef>
              <a:spcAft>
                <a:spcPts val="0"/>
              </a:spcAft>
              <a:buFont typeface="Arial" panose="020B0604020202020204" pitchFamily="34" charset="0"/>
              <a:buChar char="•"/>
              <a:defRPr/>
            </a:pPr>
            <a:r>
              <a:rPr lang="en-US" sz="900" dirty="0" err="1"/>
              <a:t>Medigap</a:t>
            </a:r>
            <a:r>
              <a:rPr lang="en-US" sz="900" dirty="0"/>
              <a:t>, which is supplemental insurance that pays for the out-of-pocket costs a patient accumulates when covered by Original Medicare</a:t>
            </a:r>
          </a:p>
          <a:p>
            <a:pPr fontAlgn="auto">
              <a:spcBef>
                <a:spcPts val="0"/>
              </a:spcBef>
              <a:spcAft>
                <a:spcPts val="0"/>
              </a:spcAft>
              <a:defRPr/>
            </a:pPr>
            <a:r>
              <a:rPr lang="en-US" sz="900" dirty="0"/>
              <a:t> </a:t>
            </a:r>
          </a:p>
          <a:p>
            <a:pPr fontAlgn="auto">
              <a:spcBef>
                <a:spcPts val="0"/>
              </a:spcBef>
              <a:spcAft>
                <a:spcPts val="0"/>
              </a:spcAft>
              <a:defRPr/>
            </a:pPr>
            <a:r>
              <a:rPr lang="en-US" sz="900" dirty="0"/>
              <a:t>With the Original Medicare option, Medicare recipients may visit any doctor or facility in the United States that accepts Medicare patients. This is a nice feature for frequent travelers and snowbirds.</a:t>
            </a:r>
          </a:p>
          <a:p>
            <a:pPr fontAlgn="auto">
              <a:spcBef>
                <a:spcPts val="0"/>
              </a:spcBef>
              <a:spcAft>
                <a:spcPts val="0"/>
              </a:spcAft>
              <a:defRPr/>
            </a:pPr>
            <a:r>
              <a:rPr lang="en-US" sz="900" dirty="0"/>
              <a:t> </a:t>
            </a:r>
          </a:p>
          <a:p>
            <a:pPr fontAlgn="auto">
              <a:spcBef>
                <a:spcPts val="0"/>
              </a:spcBef>
              <a:spcAft>
                <a:spcPts val="0"/>
              </a:spcAft>
              <a:defRPr/>
            </a:pPr>
            <a:r>
              <a:rPr lang="en-US" sz="900" dirty="0"/>
              <a:t>As for foreign travel, most </a:t>
            </a:r>
            <a:r>
              <a:rPr lang="en-US" sz="900" dirty="0" err="1"/>
              <a:t>Medigap</a:t>
            </a:r>
            <a:r>
              <a:rPr lang="en-US" sz="900" dirty="0"/>
              <a:t> plans offer some coverage for emergency care. It’s usually just enough coverage to “patch you up” so you can travel home for more comprehensive treatment. </a:t>
            </a:r>
          </a:p>
          <a:p>
            <a:pPr fontAlgn="auto">
              <a:spcBef>
                <a:spcPts val="0"/>
              </a:spcBef>
              <a:spcAft>
                <a:spcPts val="0"/>
              </a:spcAft>
              <a:defRPr/>
            </a:pPr>
            <a:r>
              <a:rPr lang="en-US" sz="900" dirty="0"/>
              <a:t> </a:t>
            </a:r>
          </a:p>
          <a:p>
            <a:pPr fontAlgn="auto">
              <a:spcBef>
                <a:spcPts val="0"/>
              </a:spcBef>
              <a:spcAft>
                <a:spcPts val="0"/>
              </a:spcAft>
              <a:defRPr/>
            </a:pPr>
            <a:r>
              <a:rPr lang="en-US" sz="900" dirty="0"/>
              <a:t>Note that if you’re planning to </a:t>
            </a:r>
            <a:r>
              <a:rPr lang="en-US" sz="900" i="1" dirty="0"/>
              <a:t>live</a:t>
            </a:r>
            <a:r>
              <a:rPr lang="en-US" sz="900" dirty="0"/>
              <a:t> overseas after the age of 65, Medicare will not cover day-to-day care or non-emergency surgery outside the United States. You may still want to enroll in Part A, however, so you could either return to the United States for treatment or have it for when you move back permanently.</a:t>
            </a:r>
          </a:p>
          <a:p>
            <a:pPr fontAlgn="auto">
              <a:spcBef>
                <a:spcPts val="0"/>
              </a:spcBef>
              <a:spcAft>
                <a:spcPts val="0"/>
              </a:spcAft>
              <a:defRPr/>
            </a:pPr>
            <a:r>
              <a:rPr lang="en-US" sz="900" dirty="0"/>
              <a:t> </a:t>
            </a:r>
          </a:p>
          <a:p>
            <a:pPr fontAlgn="auto">
              <a:spcBef>
                <a:spcPts val="0"/>
              </a:spcBef>
              <a:spcAft>
                <a:spcPts val="0"/>
              </a:spcAft>
              <a:defRPr/>
            </a:pPr>
            <a:r>
              <a:rPr lang="en-US" sz="900" dirty="0"/>
              <a:t>[CLICK]</a:t>
            </a:r>
          </a:p>
          <a:p>
            <a:pPr fontAlgn="auto">
              <a:spcBef>
                <a:spcPts val="0"/>
              </a:spcBef>
              <a:spcAft>
                <a:spcPts val="0"/>
              </a:spcAft>
              <a:defRPr/>
            </a:pPr>
            <a:r>
              <a:rPr lang="en-US" sz="900" b="1" dirty="0"/>
              <a:t>Option 2 is Medicare Advantage</a:t>
            </a:r>
            <a:endParaRPr lang="en-US" sz="900" dirty="0"/>
          </a:p>
          <a:p>
            <a:pPr fontAlgn="auto">
              <a:spcBef>
                <a:spcPts val="0"/>
              </a:spcBef>
              <a:spcAft>
                <a:spcPts val="0"/>
              </a:spcAft>
              <a:defRPr/>
            </a:pPr>
            <a:r>
              <a:rPr lang="en-US" sz="900" dirty="0"/>
              <a:t>Also known as Part C, this choice is offered by private health insurance providers who are approved by the government. These are usually health maintenance organizations (HMOs) or preferred provider organizations (PPOs). </a:t>
            </a:r>
          </a:p>
          <a:p>
            <a:pPr fontAlgn="auto">
              <a:spcBef>
                <a:spcPts val="0"/>
              </a:spcBef>
              <a:spcAft>
                <a:spcPts val="0"/>
              </a:spcAft>
              <a:defRPr/>
            </a:pPr>
            <a:r>
              <a:rPr lang="en-US" sz="900" dirty="0"/>
              <a:t> </a:t>
            </a:r>
          </a:p>
          <a:p>
            <a:pPr fontAlgn="auto">
              <a:spcBef>
                <a:spcPts val="0"/>
              </a:spcBef>
              <a:spcAft>
                <a:spcPts val="0"/>
              </a:spcAft>
              <a:defRPr/>
            </a:pPr>
            <a:r>
              <a:rPr lang="en-US" sz="900" dirty="0"/>
              <a:t>Medicare Advantage plans replace Original Medicare and </a:t>
            </a:r>
            <a:r>
              <a:rPr lang="en-US" sz="900" dirty="0" err="1"/>
              <a:t>Medigap</a:t>
            </a:r>
            <a:r>
              <a:rPr lang="en-US" sz="900" dirty="0"/>
              <a:t> plans. Note that to choose Medicare Advantage, you first have to enroll in Original Medicare to obtain your Medicare number. Then you can make the switch.</a:t>
            </a:r>
          </a:p>
          <a:p>
            <a:pPr fontAlgn="auto">
              <a:spcBef>
                <a:spcPts val="0"/>
              </a:spcBef>
              <a:spcAft>
                <a:spcPts val="0"/>
              </a:spcAft>
              <a:defRPr/>
            </a:pPr>
            <a:r>
              <a:rPr lang="en-US" sz="900" dirty="0"/>
              <a:t> </a:t>
            </a:r>
          </a:p>
          <a:p>
            <a:pPr fontAlgn="auto">
              <a:spcBef>
                <a:spcPts val="0"/>
              </a:spcBef>
              <a:spcAft>
                <a:spcPts val="0"/>
              </a:spcAft>
              <a:defRPr/>
            </a:pPr>
            <a:r>
              <a:rPr lang="en-US" sz="900" dirty="0"/>
              <a:t>Remember on the last slide I mentioned that if someone is already collecting Social Security, they will be automatically enrolled in Medicare Parts A and B. Those people must take the initiative to sign up for Part D and </a:t>
            </a:r>
            <a:r>
              <a:rPr lang="en-US" sz="900" dirty="0" err="1"/>
              <a:t>Medigap</a:t>
            </a:r>
            <a:r>
              <a:rPr lang="en-US" sz="900" dirty="0"/>
              <a:t> on their own. Or, if they’d prefer Medicare Advantage, they have to initiate that instead. The point is that these private insurance parts of Medicare must be initiated by the individual, even if they qualify for automatic enrollment in Parts A and B.</a:t>
            </a:r>
          </a:p>
        </p:txBody>
      </p:sp>
      <p:sp>
        <p:nvSpPr>
          <p:cNvPr id="31748" name="Slide Number Placeholder 3">
            <a:extLst>
              <a:ext uri="{FF2B5EF4-FFF2-40B4-BE49-F238E27FC236}">
                <a16:creationId xmlns:a16="http://schemas.microsoft.com/office/drawing/2014/main" id="{C3545028-22FE-5C74-B6A1-96FA06D1F6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80471CD-BA73-4140-8BED-193A0185E76F}" type="slidenum">
              <a:rPr lang="en-US" altLang="en-US"/>
              <a:pPr fontAlgn="base">
                <a:spcBef>
                  <a:spcPct val="0"/>
                </a:spcBef>
                <a:spcAft>
                  <a:spcPct val="0"/>
                </a:spcAft>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93"/>
              </a:spcAft>
            </a:pPr>
            <a:r>
              <a:rPr lang="en-US" dirty="0">
                <a:latin typeface="+mn-lt"/>
                <a:ea typeface="Calibri" panose="020F0502020204030204" pitchFamily="34" charset="0"/>
                <a:cs typeface="Times New Roman" panose="02020603050405020304" pitchFamily="18" charset="0"/>
              </a:rPr>
              <a:t>My name is, Tom Mitchell and I have the </a:t>
            </a:r>
            <a:r>
              <a:rPr lang="en-US" u="sng" dirty="0">
                <a:latin typeface="+mn-lt"/>
                <a:ea typeface="Calibri" panose="020F0502020204030204" pitchFamily="34" charset="0"/>
                <a:cs typeface="Times New Roman" panose="02020603050405020304" pitchFamily="18" charset="0"/>
              </a:rPr>
              <a:t>honor of leading the OneAZ Wealth Management team of Wealth Advisors,  located here at the OneAZ Credit Union.</a:t>
            </a:r>
            <a:r>
              <a:rPr lang="en-US" dirty="0">
                <a:latin typeface="+mn-lt"/>
                <a:ea typeface="Calibri" panose="020F0502020204030204" pitchFamily="34" charset="0"/>
                <a:cs typeface="Times New Roman" panose="02020603050405020304" pitchFamily="18" charset="0"/>
              </a:rPr>
              <a:t>    Our full-time professional financial advisors, we are assisting clients and members of the OneAZ Credit Union all over the great state of Arizona!</a:t>
            </a:r>
          </a:p>
          <a:p>
            <a:pPr>
              <a:lnSpc>
                <a:spcPct val="107000"/>
              </a:lnSpc>
              <a:spcAft>
                <a:spcPts val="893"/>
              </a:spcAft>
            </a:pPr>
            <a:r>
              <a:rPr lang="en-US" dirty="0">
                <a:latin typeface="+mn-lt"/>
                <a:ea typeface="Calibri" panose="020F0502020204030204" pitchFamily="34" charset="0"/>
                <a:cs typeface="Times New Roman" panose="02020603050405020304" pitchFamily="18" charset="0"/>
              </a:rPr>
              <a:t>We are very excited to bring these educational topics directly to you and we are planning more later in the year,  with topics on Social Security, Women in Investing, and more…   </a:t>
            </a:r>
          </a:p>
          <a:p>
            <a:pPr>
              <a:lnSpc>
                <a:spcPct val="107000"/>
              </a:lnSpc>
              <a:spcAft>
                <a:spcPts val="893"/>
              </a:spcAft>
            </a:pPr>
            <a:r>
              <a:rPr lang="en-US" dirty="0">
                <a:latin typeface="+mn-lt"/>
                <a:ea typeface="Calibri" panose="020F0502020204030204" pitchFamily="34" charset="0"/>
                <a:cs typeface="Times New Roman" panose="02020603050405020304" pitchFamily="18" charset="0"/>
              </a:rPr>
              <a:t>As a heads up, our next webinar will be on </a:t>
            </a:r>
            <a:r>
              <a:rPr lang="en-US" b="1" dirty="0">
                <a:latin typeface="+mn-lt"/>
                <a:ea typeface="Calibri" panose="020F0502020204030204" pitchFamily="34" charset="0"/>
                <a:cs typeface="Times New Roman" panose="02020603050405020304" pitchFamily="18" charset="0"/>
              </a:rPr>
              <a:t>TBD WEBINAR DATE.</a:t>
            </a:r>
            <a:endParaRPr lang="en-US" dirty="0">
              <a:latin typeface="+mn-lt"/>
              <a:ea typeface="Calibri" panose="020F0502020204030204" pitchFamily="34" charset="0"/>
              <a:cs typeface="Times New Roman" panose="02020603050405020304" pitchFamily="18" charset="0"/>
            </a:endParaRPr>
          </a:p>
          <a:p>
            <a:endParaRPr lang="en-US" dirty="0">
              <a:latin typeface="+mn-lt"/>
            </a:endParaRPr>
          </a:p>
          <a:p>
            <a:endParaRPr lang="en-US" dirty="0">
              <a:latin typeface="+mn-lt"/>
            </a:endParaRPr>
          </a:p>
        </p:txBody>
      </p:sp>
      <p:sp>
        <p:nvSpPr>
          <p:cNvPr id="7" name="Slide Number Placeholder 6">
            <a:extLst>
              <a:ext uri="{FF2B5EF4-FFF2-40B4-BE49-F238E27FC236}">
                <a16:creationId xmlns:a16="http://schemas.microsoft.com/office/drawing/2014/main" id="{83B41FEA-157B-203B-DE66-1CF4BF832A50}"/>
              </a:ext>
            </a:extLst>
          </p:cNvPr>
          <p:cNvSpPr>
            <a:spLocks noGrp="1"/>
          </p:cNvSpPr>
          <p:nvPr>
            <p:ph type="sldNum" sz="quarter" idx="5"/>
          </p:nvPr>
        </p:nvSpPr>
        <p:spPr/>
        <p:txBody>
          <a:bodyPr/>
          <a:lstStyle/>
          <a:p>
            <a:pPr defTabSz="1021767">
              <a:defRPr/>
            </a:pPr>
            <a:fld id="{FA41E740-A33C-4EDC-A7FF-54C6BCFC745E}" type="slidenum">
              <a:rPr lang="en-US">
                <a:solidFill>
                  <a:prstClr val="black"/>
                </a:solidFill>
                <a:latin typeface="Calibri"/>
                <a:cs typeface="Arial"/>
                <a:sym typeface="Arial"/>
              </a:rPr>
              <a:pPr defTabSz="1021767">
                <a:defRPr/>
              </a:pPr>
              <a:t>3</a:t>
            </a:fld>
            <a:endParaRPr lang="en-US">
              <a:solidFill>
                <a:prstClr val="black"/>
              </a:solidFill>
              <a:latin typeface="Calibri"/>
              <a:cs typeface="Arial"/>
              <a:sym typeface="Arial"/>
            </a:endParaRPr>
          </a:p>
        </p:txBody>
      </p:sp>
    </p:spTree>
    <p:extLst>
      <p:ext uri="{BB962C8B-B14F-4D97-AF65-F5344CB8AC3E}">
        <p14:creationId xmlns:p14="http://schemas.microsoft.com/office/powerpoint/2010/main" val="2653304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C2962DE2-2CF1-3495-287E-967C7A20BD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3D415550-8467-9497-4974-2D095DA9AB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Medigap is private, supplemental insurance that helps cover out-of-pocket costs such as the deductibles, co-payments and co-insurance required under Parts A and B. </a:t>
            </a:r>
          </a:p>
          <a:p>
            <a:pPr>
              <a:spcBef>
                <a:spcPct val="0"/>
              </a:spcBef>
            </a:pPr>
            <a:r>
              <a:rPr lang="en-US" altLang="en-US" dirty="0"/>
              <a:t> </a:t>
            </a:r>
          </a:p>
          <a:p>
            <a:pPr>
              <a:spcBef>
                <a:spcPct val="0"/>
              </a:spcBef>
            </a:pPr>
            <a:r>
              <a:rPr lang="en-US" altLang="en-US" dirty="0"/>
              <a:t>Most Medigap policies will cover those out-of-pocket costs only if they were incurred on services approved by Original Medicare. We’ll discuss in a minute how some common services, such as vision care, are not covered by Original Medicare. And in those cases, Medigap will not pay a patient’s out-of-pocket costs. There may be a few exceptions, such as health care when traveling outside the U.S., but you really have to get to know the details of the plan.</a:t>
            </a:r>
          </a:p>
        </p:txBody>
      </p:sp>
      <p:sp>
        <p:nvSpPr>
          <p:cNvPr id="50180" name="Slide Number Placeholder 3">
            <a:extLst>
              <a:ext uri="{FF2B5EF4-FFF2-40B4-BE49-F238E27FC236}">
                <a16:creationId xmlns:a16="http://schemas.microsoft.com/office/drawing/2014/main" id="{76D91480-71AA-FFB2-20D5-2A637AF65B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6F3A0E-0D66-4085-9FEB-2AF0D9011575}" type="slidenum">
              <a:rPr lang="en-US" altLang="en-US"/>
              <a:pPr fontAlgn="base">
                <a:spcBef>
                  <a:spcPct val="0"/>
                </a:spcBef>
                <a:spcAft>
                  <a:spcPct val="0"/>
                </a:spcAft>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79A5F6E-7748-EF59-D5CE-791785F12B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A97B1444-A326-3451-BCE8-25E630979D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000" dirty="0"/>
              <a:t>There are 10 Medigap plans out there. But as of January 1, 2020, there are only eight to choose from for people new to Medicare. Plans C and F are no longer available to new Medicare enrollees. The various Medigap plans are offered by different insurance companies. Not every provider offers every plan, but the coverages are consistent from provider to provider. The plans have letters for names, but should not be confused with Parts A, B, D or Medicare Advantage plans (which are also referred to as Part C).</a:t>
            </a:r>
          </a:p>
          <a:p>
            <a:pPr>
              <a:spcBef>
                <a:spcPct val="0"/>
              </a:spcBef>
            </a:pPr>
            <a:r>
              <a:rPr lang="en-US" altLang="en-US" sz="1000" dirty="0"/>
              <a:t> </a:t>
            </a:r>
          </a:p>
          <a:p>
            <a:pPr>
              <a:spcBef>
                <a:spcPct val="0"/>
              </a:spcBef>
            </a:pPr>
            <a:r>
              <a:rPr lang="en-US" altLang="en-US" sz="1000" dirty="0"/>
              <a:t>An important thing to know about Medigap is that there’s what’s known as a “guaranteed issue right” for six months after enrolling in Medicare, or for 63 days after loss of other coverage. That means that even if an individual has pre-existing conditions, they cannot be denied Medigap coverage during this window. Wait longer, however, and they could be charged more or denied altogether. </a:t>
            </a:r>
          </a:p>
          <a:p>
            <a:pPr>
              <a:spcBef>
                <a:spcPct val="0"/>
              </a:spcBef>
            </a:pPr>
            <a:r>
              <a:rPr lang="en-US" altLang="en-US" sz="1000" dirty="0"/>
              <a:t> </a:t>
            </a:r>
          </a:p>
          <a:p>
            <a:pPr>
              <a:spcBef>
                <a:spcPct val="0"/>
              </a:spcBef>
            </a:pPr>
            <a:r>
              <a:rPr lang="en-US" altLang="en-US" sz="1000" dirty="0"/>
              <a:t>This issue of being charged more or denied also applies if someone wants to switch among Medigap plans later, so the net result is this: It may be wise for people with pre-existing conditions to buy the most robust plan they can afford when they first purchase Medigap.</a:t>
            </a:r>
          </a:p>
          <a:p>
            <a:pPr>
              <a:spcBef>
                <a:spcPct val="0"/>
              </a:spcBef>
            </a:pPr>
            <a:r>
              <a:rPr lang="en-US" altLang="en-US" sz="1000" dirty="0"/>
              <a:t> </a:t>
            </a:r>
          </a:p>
          <a:p>
            <a:pPr>
              <a:spcBef>
                <a:spcPct val="0"/>
              </a:spcBef>
            </a:pPr>
            <a:r>
              <a:rPr lang="en-US" altLang="en-US" sz="1000" dirty="0"/>
              <a:t>This chart shows what each plan covers, and you can see price ranges for the policies available to you at Medicare.gov. Monthly premiums will vary from company to company, so clients may want to shop around for providers after choosing the plan they want. </a:t>
            </a:r>
          </a:p>
          <a:p>
            <a:pPr>
              <a:spcBef>
                <a:spcPct val="0"/>
              </a:spcBef>
            </a:pPr>
            <a:endParaRPr lang="en-US" altLang="en-US" sz="1000" dirty="0"/>
          </a:p>
          <a:p>
            <a:pPr>
              <a:spcBef>
                <a:spcPct val="0"/>
              </a:spcBef>
            </a:pPr>
            <a:r>
              <a:rPr lang="en-US" altLang="en-US" sz="1000" b="1" dirty="0">
                <a:solidFill>
                  <a:srgbClr val="FF0000"/>
                </a:solidFill>
              </a:rPr>
              <a:t>[Include if applicable to audience]</a:t>
            </a:r>
          </a:p>
          <a:p>
            <a:pPr>
              <a:spcBef>
                <a:spcPct val="0"/>
              </a:spcBef>
            </a:pPr>
            <a:r>
              <a:rPr lang="en-US" altLang="en-US" sz="1000" dirty="0"/>
              <a:t>Note that people who live in Massachusetts, Minnesota or Wisconsin will find that Medigap policies are standardized in different ways. A good resource for clarity in any state is the State Health Insurance Assistance Program (SHIP) office.</a:t>
            </a:r>
          </a:p>
        </p:txBody>
      </p:sp>
      <p:sp>
        <p:nvSpPr>
          <p:cNvPr id="52228" name="Slide Number Placeholder 3">
            <a:extLst>
              <a:ext uri="{FF2B5EF4-FFF2-40B4-BE49-F238E27FC236}">
                <a16:creationId xmlns:a16="http://schemas.microsoft.com/office/drawing/2014/main" id="{ABEC557F-9A45-1EBA-89AD-7F51471CE8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76432A-915E-4E37-B994-03EA8D5B2FEC}" type="slidenum">
              <a:rPr lang="en-US" altLang="en-US"/>
              <a:pPr fontAlgn="base">
                <a:spcBef>
                  <a:spcPct val="0"/>
                </a:spcBef>
                <a:spcAft>
                  <a:spcPct val="0"/>
                </a:spcAft>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11E5870F-3371-3593-B5A3-DECACDDD17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47BFEBD1-8585-430B-C8D5-3AA969734A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000" dirty="0"/>
              <a:t>Everything we've talked about so far has been about Original Medicare. Now let's shift the discussion to the other major enrollment option, which is a Medicare Advantage plan.</a:t>
            </a:r>
          </a:p>
          <a:p>
            <a:pPr>
              <a:spcBef>
                <a:spcPct val="0"/>
              </a:spcBef>
            </a:pPr>
            <a:endParaRPr lang="en-US" altLang="en-US" sz="1000" dirty="0"/>
          </a:p>
          <a:p>
            <a:pPr>
              <a:spcBef>
                <a:spcPct val="0"/>
              </a:spcBef>
            </a:pPr>
            <a:r>
              <a:rPr lang="en-US" altLang="en-US" sz="1000" dirty="0"/>
              <a:t>Medicare Advantage plans are private insurance alternatives to Original Medicare. They are required to cover everything that Original Medicare covers, and most also offer coverage for prescription drugs. Some plans cover additional services such as hearing, vision, dental and more.</a:t>
            </a:r>
          </a:p>
          <a:p>
            <a:pPr>
              <a:spcBef>
                <a:spcPct val="0"/>
              </a:spcBef>
            </a:pPr>
            <a:r>
              <a:rPr lang="en-US" altLang="en-US" sz="1000" dirty="0"/>
              <a:t> </a:t>
            </a:r>
          </a:p>
          <a:p>
            <a:pPr>
              <a:spcBef>
                <a:spcPct val="0"/>
              </a:spcBef>
            </a:pPr>
            <a:r>
              <a:rPr lang="en-US" altLang="en-US" sz="1000" dirty="0"/>
              <a:t>Cost-sharing varies by service — and in many cases, these costs may be lower than the 20% co-insurance of Original Medicare. Premiums may be lower, too.</a:t>
            </a:r>
          </a:p>
          <a:p>
            <a:pPr>
              <a:spcBef>
                <a:spcPct val="0"/>
              </a:spcBef>
            </a:pPr>
            <a:r>
              <a:rPr lang="en-US" altLang="en-US" sz="1000" dirty="0"/>
              <a:t> </a:t>
            </a:r>
          </a:p>
          <a:p>
            <a:pPr>
              <a:spcBef>
                <a:spcPct val="0"/>
              </a:spcBef>
            </a:pPr>
            <a:r>
              <a:rPr lang="en-US" altLang="en-US" sz="1000" dirty="0"/>
              <a:t>The Medicare Advantage option does put a lot of coverage into one plan. However, service networks may be limited to a certain geographical area, so people who plan to travel a lot need to think this through. For example, if your retirement dream is to visit every state in your RV, the national coverage of Original Medicare may be important to you.</a:t>
            </a:r>
          </a:p>
          <a:p>
            <a:pPr>
              <a:spcBef>
                <a:spcPct val="0"/>
              </a:spcBef>
            </a:pPr>
            <a:r>
              <a:rPr lang="en-US" altLang="en-US" sz="1000" dirty="0"/>
              <a:t> </a:t>
            </a:r>
          </a:p>
          <a:p>
            <a:pPr>
              <a:spcBef>
                <a:spcPct val="0"/>
              </a:spcBef>
            </a:pPr>
            <a:r>
              <a:rPr lang="en-US" altLang="en-US" sz="1000" dirty="0"/>
              <a:t>With Medicare Advantage, while you can visit an emergency room or get urgent care anywhere, most of your health care would come from a specific network of doctors close to home. But some Medicare Advantage networks are bigger than others. Snowbirds who travel to only one destination could look toward larger Medicare Advantage plans that may have coverage in both locations.</a:t>
            </a:r>
          </a:p>
          <a:p>
            <a:pPr>
              <a:spcBef>
                <a:spcPct val="0"/>
              </a:spcBef>
            </a:pPr>
            <a:r>
              <a:rPr lang="en-US" altLang="en-US" sz="1000" dirty="0"/>
              <a:t> </a:t>
            </a:r>
          </a:p>
          <a:p>
            <a:pPr>
              <a:spcBef>
                <a:spcPct val="0"/>
              </a:spcBef>
            </a:pPr>
            <a:r>
              <a:rPr lang="en-US" altLang="en-US" sz="1000" dirty="0"/>
              <a:t>As for foreign travel, most Medicare Advantage plans offer coverage for worldwide emergencies. Purchasing a separate travel insurance policy may provide more comprehensive coverage.</a:t>
            </a:r>
          </a:p>
          <a:p>
            <a:pPr>
              <a:spcBef>
                <a:spcPct val="0"/>
              </a:spcBef>
            </a:pPr>
            <a:endParaRPr lang="en-US" altLang="en-US" sz="1000" dirty="0"/>
          </a:p>
        </p:txBody>
      </p:sp>
      <p:sp>
        <p:nvSpPr>
          <p:cNvPr id="58372" name="Slide Number Placeholder 3">
            <a:extLst>
              <a:ext uri="{FF2B5EF4-FFF2-40B4-BE49-F238E27FC236}">
                <a16:creationId xmlns:a16="http://schemas.microsoft.com/office/drawing/2014/main" id="{343FDF2A-8FB5-6F20-3FCF-D0B76A565E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969C973-F972-4AA8-81DE-62C43D379112}" type="slidenum">
              <a:rPr lang="en-US" altLang="en-US"/>
              <a:pPr fontAlgn="base">
                <a:spcBef>
                  <a:spcPct val="0"/>
                </a:spcBef>
                <a:spcAft>
                  <a:spcPct val="0"/>
                </a:spcAft>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70CEAA92-284A-FF1D-A65D-89CF682CEA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321529F0-0D90-7123-591C-00E3673762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But which is better? Original Medicare or a Medicare Advantage plan?</a:t>
            </a:r>
          </a:p>
          <a:p>
            <a:pPr>
              <a:spcBef>
                <a:spcPct val="0"/>
              </a:spcBef>
            </a:pPr>
            <a:endParaRPr lang="en-US" altLang="en-US" dirty="0"/>
          </a:p>
          <a:p>
            <a:pPr>
              <a:spcBef>
                <a:spcPct val="0"/>
              </a:spcBef>
            </a:pPr>
            <a:r>
              <a:rPr lang="en-US" altLang="en-US" dirty="0"/>
              <a:t>This question is the bottom line that a lot of people want help with. But there’s no solid answer because the decision depends on your personal circumstances.</a:t>
            </a:r>
          </a:p>
          <a:p>
            <a:pPr>
              <a:spcBef>
                <a:spcPct val="0"/>
              </a:spcBef>
            </a:pPr>
            <a:r>
              <a:rPr lang="en-US" altLang="en-US" dirty="0"/>
              <a:t> </a:t>
            </a:r>
          </a:p>
          <a:p>
            <a:pPr>
              <a:spcBef>
                <a:spcPct val="0"/>
              </a:spcBef>
            </a:pPr>
            <a:r>
              <a:rPr lang="en-US" altLang="en-US" dirty="0"/>
              <a:t>One good way to think about it is this:</a:t>
            </a:r>
          </a:p>
          <a:p>
            <a:pPr>
              <a:spcBef>
                <a:spcPct val="0"/>
              </a:spcBef>
            </a:pPr>
            <a:r>
              <a:rPr lang="en-US" altLang="en-US" dirty="0"/>
              <a:t> </a:t>
            </a:r>
          </a:p>
          <a:p>
            <a:pPr>
              <a:spcBef>
                <a:spcPct val="0"/>
              </a:spcBef>
            </a:pPr>
            <a:r>
              <a:rPr lang="en-US" altLang="en-US" dirty="0"/>
              <a:t>If cost is not an issue, Original Medicare plus Medigap offers the </a:t>
            </a:r>
            <a:r>
              <a:rPr lang="en-US" altLang="en-US" i="1" dirty="0"/>
              <a:t>most flexibility</a:t>
            </a:r>
            <a:r>
              <a:rPr lang="en-US" altLang="en-US" dirty="0"/>
              <a:t>. But for those who don’t intend to travel much or want more comprehensive coverage, Medicare Advantage may be a </a:t>
            </a:r>
            <a:r>
              <a:rPr lang="en-US" altLang="en-US" i="1" dirty="0"/>
              <a:t>better value</a:t>
            </a:r>
            <a:r>
              <a:rPr lang="en-US" altLang="en-US" dirty="0"/>
              <a:t>.</a:t>
            </a:r>
          </a:p>
        </p:txBody>
      </p:sp>
      <p:sp>
        <p:nvSpPr>
          <p:cNvPr id="60420" name="Slide Number Placeholder 3">
            <a:extLst>
              <a:ext uri="{FF2B5EF4-FFF2-40B4-BE49-F238E27FC236}">
                <a16:creationId xmlns:a16="http://schemas.microsoft.com/office/drawing/2014/main" id="{B3E1B347-5F6C-A0E0-6C22-00D97013D6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6F27E8-0D7F-4820-9982-29922DA0EF10}" type="slidenum">
              <a:rPr lang="en-US" altLang="en-US"/>
              <a:pPr fontAlgn="base">
                <a:spcBef>
                  <a:spcPct val="0"/>
                </a:spcBef>
                <a:spcAft>
                  <a:spcPct val="0"/>
                </a:spcAft>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66" indent="-302066" fontAlgn="auto">
              <a:spcBef>
                <a:spcPts val="0"/>
              </a:spcBef>
              <a:spcAft>
                <a:spcPts val="1057"/>
              </a:spcAft>
              <a:buClr>
                <a:srgbClr val="E26031"/>
              </a:buClr>
              <a:buFont typeface="Arial" panose="020B0604020202020204" pitchFamily="34" charset="0"/>
              <a:buChar char="•"/>
              <a:defRPr/>
            </a:pPr>
            <a:r>
              <a:rPr lang="en-US" sz="600" dirty="0">
                <a:solidFill>
                  <a:schemeClr val="tx1"/>
                </a:solidFill>
                <a:cs typeface="Arial" panose="020B0604020202020204" pitchFamily="34" charset="0"/>
              </a:rPr>
              <a:t>Understanding Medicare</a:t>
            </a:r>
          </a:p>
          <a:p>
            <a:pPr marL="328172" lvl="0" indent="-302066" fontAlgn="auto">
              <a:spcBef>
                <a:spcPts val="0"/>
              </a:spcBef>
              <a:spcAft>
                <a:spcPts val="1057"/>
              </a:spcAft>
              <a:buClr>
                <a:srgbClr val="E26031"/>
              </a:buClr>
              <a:buFont typeface="+mj-lt"/>
              <a:buAutoNum type="arabicPeriod"/>
              <a:defRPr/>
            </a:pPr>
            <a:r>
              <a:rPr lang="en-US" sz="600" dirty="0">
                <a:solidFill>
                  <a:schemeClr val="tx1"/>
                </a:solidFill>
              </a:rPr>
              <a:t>Health care costs are one of the largest expenses in retirement. Many people don’t understand the risks these costs pose to their retirement plan, so they aren’t preparing for them. </a:t>
            </a:r>
          </a:p>
          <a:p>
            <a:pPr marL="328172" lvl="0" indent="-302066" fontAlgn="auto">
              <a:spcBef>
                <a:spcPts val="0"/>
              </a:spcBef>
              <a:spcAft>
                <a:spcPts val="1057"/>
              </a:spcAft>
              <a:buClr>
                <a:srgbClr val="E26031"/>
              </a:buClr>
              <a:buFont typeface="+mj-lt"/>
              <a:buAutoNum type="arabicPeriod"/>
              <a:defRPr/>
            </a:pPr>
            <a:r>
              <a:rPr lang="en-US" sz="600" dirty="0">
                <a:solidFill>
                  <a:schemeClr val="tx1"/>
                </a:solidFill>
              </a:rPr>
              <a:t>Medicare and retiree health insurance benefits may cover a portion of these expenses, but many people will pay a significant amount of their retirement health care costs out of their own pocket. </a:t>
            </a:r>
          </a:p>
          <a:p>
            <a:pPr marL="328172" lvl="0" indent="-302066" fontAlgn="auto">
              <a:spcBef>
                <a:spcPts val="0"/>
              </a:spcBef>
              <a:spcAft>
                <a:spcPts val="1057"/>
              </a:spcAft>
              <a:buClr>
                <a:srgbClr val="E26031"/>
              </a:buClr>
              <a:buFont typeface="+mj-lt"/>
              <a:buAutoNum type="arabicPeriod"/>
              <a:defRPr/>
            </a:pPr>
            <a:r>
              <a:rPr lang="en-US" sz="600" dirty="0">
                <a:solidFill>
                  <a:schemeClr val="tx1"/>
                </a:solidFill>
              </a:rPr>
              <a:t>Add to this challenge the rising cost of health care and the likelihood of needing long-term care, and it becomes clear that planning for health care costs is important for achieving financial security in retirement.</a:t>
            </a:r>
          </a:p>
          <a:p>
            <a:pPr marL="302066" indent="-302066" fontAlgn="auto">
              <a:spcBef>
                <a:spcPts val="0"/>
              </a:spcBef>
              <a:spcAft>
                <a:spcPts val="1057"/>
              </a:spcAft>
              <a:buClr>
                <a:srgbClr val="E26031"/>
              </a:buClr>
              <a:buFont typeface="Arial" panose="020B0604020202020204" pitchFamily="34" charset="0"/>
              <a:buChar char="•"/>
              <a:defRPr/>
            </a:pPr>
            <a:r>
              <a:rPr lang="en-US" sz="600" dirty="0">
                <a:solidFill>
                  <a:schemeClr val="tx1"/>
                </a:solidFill>
                <a:cs typeface="Arial" panose="020B0604020202020204" pitchFamily="34" charset="0"/>
              </a:rPr>
              <a:t>How much is enough?</a:t>
            </a:r>
          </a:p>
          <a:p>
            <a:pPr marL="328172" lvl="0" indent="-302066" fontAlgn="auto">
              <a:spcBef>
                <a:spcPts val="0"/>
              </a:spcBef>
              <a:spcAft>
                <a:spcPts val="1057"/>
              </a:spcAft>
              <a:buClr>
                <a:srgbClr val="E26031"/>
              </a:buClr>
              <a:buFont typeface="+mj-lt"/>
              <a:buAutoNum type="arabicPeriod"/>
              <a:defRPr/>
            </a:pPr>
            <a:r>
              <a:rPr lang="en-US" sz="600" dirty="0">
                <a:solidFill>
                  <a:schemeClr val="tx1"/>
                </a:solidFill>
              </a:rPr>
              <a:t>According to the U.S. Bureau of Labor Statistics Consumer Expenditures report, health care costs are the third-largest expense in retirement, following housing and transportation. In fact, 68% of Americans say they are fearful of what health care costs may do to their retirement plans.</a:t>
            </a:r>
          </a:p>
          <a:p>
            <a:pPr marL="328172" lvl="0" indent="-302066" fontAlgn="auto">
              <a:spcBef>
                <a:spcPts val="0"/>
              </a:spcBef>
              <a:spcAft>
                <a:spcPts val="1057"/>
              </a:spcAft>
              <a:buClr>
                <a:srgbClr val="E26031"/>
              </a:buClr>
              <a:buFont typeface="+mj-lt"/>
              <a:buAutoNum type="arabicPeriod"/>
              <a:defRPr/>
            </a:pPr>
            <a:r>
              <a:rPr lang="en-US" sz="600" dirty="0">
                <a:solidFill>
                  <a:schemeClr val="tx1"/>
                </a:solidFill>
              </a:rPr>
              <a:t>Many financial professionals will use a broad-based approach to address health care costs in retirement. They might encourage you to set aside an amount of funds to cover these expenses, based on anticipated costs of an average retired couple. But a cookie-cutter approach doesn’t work for everyone and can sometimes lead to sticker shock and a lack of required action.</a:t>
            </a:r>
            <a:endParaRPr lang="en-US" sz="600" dirty="0">
              <a:solidFill>
                <a:schemeClr val="tx1"/>
              </a:solidFill>
              <a:cs typeface="Arial" panose="020B0604020202020204" pitchFamily="34" charset="0"/>
            </a:endParaRPr>
          </a:p>
          <a:p>
            <a:pPr marL="302066" indent="-302066" fontAlgn="auto">
              <a:spcBef>
                <a:spcPts val="0"/>
              </a:spcBef>
              <a:spcAft>
                <a:spcPts val="1057"/>
              </a:spcAft>
              <a:buClr>
                <a:srgbClr val="E26031"/>
              </a:buClr>
              <a:buFont typeface="Arial" panose="020B0604020202020204" pitchFamily="34" charset="0"/>
              <a:buChar char="•"/>
              <a:defRPr/>
            </a:pPr>
            <a:r>
              <a:rPr lang="en-US" sz="600" dirty="0">
                <a:solidFill>
                  <a:schemeClr val="tx1"/>
                </a:solidFill>
                <a:cs typeface="Arial" panose="020B0604020202020204" pitchFamily="34" charset="0"/>
              </a:rPr>
              <a:t>Education before and after retirement</a:t>
            </a:r>
          </a:p>
          <a:p>
            <a:pPr marL="328172" lvl="0" indent="-302066" fontAlgn="auto">
              <a:spcBef>
                <a:spcPts val="0"/>
              </a:spcBef>
              <a:spcAft>
                <a:spcPts val="1057"/>
              </a:spcAft>
              <a:buClr>
                <a:srgbClr val="E26031"/>
              </a:buClr>
              <a:buFont typeface="+mj-lt"/>
              <a:buAutoNum type="arabicPeriod"/>
              <a:defRPr/>
            </a:pPr>
            <a:r>
              <a:rPr lang="en-US" sz="600" dirty="0">
                <a:solidFill>
                  <a:schemeClr val="tx1"/>
                </a:solidFill>
              </a:rPr>
              <a:t>Retirees must plan for many decisions, most of them guided by law, between the ages of 55 and 72. These decisions may largely influence retirement behaviors as well as long-term financial adequacy: how and when you withdraw, and how to get the most from your retirement benefits such as Social Security and Medicare. This means that you need to develop a strong professional and personal relationship with your financial professional so you can be educated before and after retirement to make decisions at these key ages. </a:t>
            </a:r>
          </a:p>
          <a:p>
            <a:pPr marL="328172" lvl="0" indent="-302066" fontAlgn="auto">
              <a:spcBef>
                <a:spcPts val="0"/>
              </a:spcBef>
              <a:spcAft>
                <a:spcPts val="1057"/>
              </a:spcAft>
              <a:buClr>
                <a:srgbClr val="E26031"/>
              </a:buClr>
              <a:buFont typeface="+mj-lt"/>
              <a:buAutoNum type="arabicPeriod"/>
              <a:defRPr/>
            </a:pPr>
            <a:r>
              <a:rPr lang="en-US" sz="600" dirty="0">
                <a:solidFill>
                  <a:schemeClr val="tx1"/>
                </a:solidFill>
              </a:rPr>
              <a:t>While discussing how to manage the cost of health care in retirement can be difficult, a financial professional can play a major role in educating and guiding you now and in retirement to help achieve your goals and desired lifestyle. </a:t>
            </a:r>
            <a:endParaRPr lang="en-US" sz="600" dirty="0">
              <a:solidFill>
                <a:schemeClr val="tx1"/>
              </a:solidFill>
              <a:cs typeface="Arial" panose="020B0604020202020204" pitchFamily="34" charset="0"/>
            </a:endParaRPr>
          </a:p>
          <a:p>
            <a:pPr fontAlgn="auto">
              <a:spcBef>
                <a:spcPts val="0"/>
              </a:spcBef>
              <a:spcAft>
                <a:spcPts val="1057"/>
              </a:spcAft>
              <a:buClr>
                <a:srgbClr val="E26031"/>
              </a:buClr>
              <a:defRPr/>
            </a:pPr>
            <a:r>
              <a:rPr lang="en-US" sz="600" dirty="0">
                <a:solidFill>
                  <a:schemeClr val="tx1"/>
                </a:solidFill>
                <a:cs typeface="Arial" panose="020B0604020202020204" pitchFamily="34" charset="0"/>
              </a:rPr>
              <a:t>Sources:  </a:t>
            </a:r>
            <a:r>
              <a:rPr lang="en-US" sz="600" dirty="0">
                <a:solidFill>
                  <a:schemeClr val="tx1"/>
                </a:solidFill>
              </a:rPr>
              <a:t>U.S. Bureau of Labor Statistics Consumer Expenditures, bls.gov/</a:t>
            </a:r>
            <a:r>
              <a:rPr lang="en-US" sz="600" dirty="0" err="1">
                <a:solidFill>
                  <a:schemeClr val="tx1"/>
                </a:solidFill>
              </a:rPr>
              <a:t>cex</a:t>
            </a:r>
            <a:r>
              <a:rPr lang="en-US" sz="600" dirty="0">
                <a:solidFill>
                  <a:schemeClr val="tx1"/>
                </a:solidFill>
              </a:rPr>
              <a:t>/tables.htm (2020).  “Health Care Costs in Retirement Consumer Survey,” conducted for Nationwide by The Harris Poll (September 2021). </a:t>
            </a:r>
            <a:endParaRPr lang="en-US" sz="600" dirty="0">
              <a:solidFill>
                <a:schemeClr val="tx1"/>
              </a:solidFill>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4905DC7-A650-41F1-A704-DD3E1D9A96C8}" type="slidenum">
              <a:rPr lang="en-US" smtClean="0"/>
              <a:pPr>
                <a:defRPr/>
              </a:pPr>
              <a:t>34</a:t>
            </a:fld>
            <a:endParaRPr lang="en-US"/>
          </a:p>
        </p:txBody>
      </p:sp>
    </p:spTree>
    <p:extLst>
      <p:ext uri="{BB962C8B-B14F-4D97-AF65-F5344CB8AC3E}">
        <p14:creationId xmlns:p14="http://schemas.microsoft.com/office/powerpoint/2010/main" val="3756357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32D77A52-EC5B-F1FF-A5FF-90000BE22C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258ABE99-F6F2-07D1-05CE-1746C73419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Let’s recap the main points of this presentation and discuss what you can do next.</a:t>
            </a:r>
          </a:p>
        </p:txBody>
      </p:sp>
      <p:sp>
        <p:nvSpPr>
          <p:cNvPr id="62468" name="Slide Number Placeholder 3">
            <a:extLst>
              <a:ext uri="{FF2B5EF4-FFF2-40B4-BE49-F238E27FC236}">
                <a16:creationId xmlns:a16="http://schemas.microsoft.com/office/drawing/2014/main" id="{5479D8C5-8FF9-7F98-B73E-E6F46596B0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EC5D96-7521-4228-B09D-F35C9BC6735C}" type="slidenum">
              <a:rPr lang="en-US" altLang="en-US"/>
              <a:pPr fontAlgn="base">
                <a:spcBef>
                  <a:spcPct val="0"/>
                </a:spcBef>
                <a:spcAft>
                  <a:spcPct val="0"/>
                </a:spcAft>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180A7D49-F3C5-8ECE-5931-7689D0FD8E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85EE9337-F9CF-89DD-01BA-B0FD4C4617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900" dirty="0"/>
              <a:t>Medicare is a federal program that provides health care coverage for those age 65 or older, or with a qualifying disability or disease.</a:t>
            </a:r>
          </a:p>
          <a:p>
            <a:pPr>
              <a:spcBef>
                <a:spcPct val="0"/>
              </a:spcBef>
            </a:pPr>
            <a:r>
              <a:rPr lang="en-US" altLang="en-US" sz="900" dirty="0"/>
              <a:t> </a:t>
            </a:r>
          </a:p>
          <a:p>
            <a:pPr>
              <a:spcBef>
                <a:spcPct val="0"/>
              </a:spcBef>
            </a:pPr>
            <a:r>
              <a:rPr lang="en-US" altLang="en-US" sz="900" dirty="0"/>
              <a:t>Medicare coverage is subject to premiums, deductibles, co-payments and co-insurance.</a:t>
            </a:r>
          </a:p>
          <a:p>
            <a:pPr>
              <a:spcBef>
                <a:spcPct val="0"/>
              </a:spcBef>
            </a:pPr>
            <a:br>
              <a:rPr lang="en-US" altLang="en-US" sz="900" dirty="0"/>
            </a:br>
            <a:r>
              <a:rPr lang="en-US" altLang="en-US" sz="900" dirty="0"/>
              <a:t>It’s important to plan for these expenses.</a:t>
            </a:r>
          </a:p>
          <a:p>
            <a:pPr>
              <a:spcBef>
                <a:spcPct val="0"/>
              </a:spcBef>
            </a:pPr>
            <a:r>
              <a:rPr lang="en-US" altLang="en-US" sz="900" dirty="0"/>
              <a:t> </a:t>
            </a:r>
          </a:p>
          <a:p>
            <a:pPr>
              <a:spcBef>
                <a:spcPct val="0"/>
              </a:spcBef>
            </a:pPr>
            <a:r>
              <a:rPr lang="en-US" altLang="en-US" sz="900" dirty="0"/>
              <a:t>Someone already receiving Social Security benefits when they turn 65 will be automatically enrolled in Parts A and B. Signing up for Part D and Medigap or Medicare Advantage is up to the individual.</a:t>
            </a:r>
          </a:p>
          <a:p>
            <a:pPr>
              <a:spcBef>
                <a:spcPct val="0"/>
              </a:spcBef>
            </a:pPr>
            <a:r>
              <a:rPr lang="en-US" altLang="en-US" sz="900" dirty="0"/>
              <a:t> </a:t>
            </a:r>
          </a:p>
          <a:p>
            <a:pPr>
              <a:spcBef>
                <a:spcPct val="0"/>
              </a:spcBef>
            </a:pPr>
            <a:r>
              <a:rPr lang="en-US" altLang="en-US" sz="900" dirty="0"/>
              <a:t>Those not yet receiving Social Security benefits have a 7-month enrollment window called the Initial Enrollment Period. Missing the Initial Enrollment Period may lead to a lifelong penalty on the Part B premium. But don’t be alarmed by that, because there are exceptions. For instance, if you continue to work past age 65 and continue to be covered by your employer’s health plan, you can delay enrolling without penalty.</a:t>
            </a:r>
          </a:p>
          <a:p>
            <a:pPr>
              <a:spcBef>
                <a:spcPct val="0"/>
              </a:spcBef>
            </a:pPr>
            <a:endParaRPr lang="en-US" altLang="en-US" sz="900" dirty="0"/>
          </a:p>
          <a:p>
            <a:pPr>
              <a:spcBef>
                <a:spcPct val="0"/>
              </a:spcBef>
            </a:pPr>
            <a:r>
              <a:rPr lang="en-US" altLang="en-US" sz="900" dirty="0"/>
              <a:t>There are two major options for Medicare:</a:t>
            </a:r>
          </a:p>
          <a:p>
            <a:pPr>
              <a:spcBef>
                <a:spcPct val="0"/>
              </a:spcBef>
            </a:pPr>
            <a:r>
              <a:rPr lang="en-US" altLang="en-US" sz="900" dirty="0"/>
              <a:t>Original Medicare, which is Parts A and B, with the optional add-ons of Part D and Medigap. </a:t>
            </a:r>
          </a:p>
          <a:p>
            <a:pPr>
              <a:spcBef>
                <a:spcPct val="0"/>
              </a:spcBef>
            </a:pPr>
            <a:r>
              <a:rPr lang="en-US" altLang="en-US" sz="900" dirty="0"/>
              <a:t> </a:t>
            </a:r>
          </a:p>
          <a:p>
            <a:pPr>
              <a:spcBef>
                <a:spcPct val="0"/>
              </a:spcBef>
            </a:pPr>
            <a:r>
              <a:rPr lang="en-US" altLang="en-US" sz="900" dirty="0"/>
              <a:t>Or Medicare Advantage, which is Part C.</a:t>
            </a:r>
          </a:p>
          <a:p>
            <a:pPr>
              <a:spcBef>
                <a:spcPct val="0"/>
              </a:spcBef>
            </a:pPr>
            <a:r>
              <a:rPr lang="en-US" altLang="en-US" sz="900" dirty="0"/>
              <a:t> </a:t>
            </a:r>
          </a:p>
          <a:p>
            <a:pPr>
              <a:spcBef>
                <a:spcPct val="0"/>
              </a:spcBef>
            </a:pPr>
            <a:r>
              <a:rPr lang="en-US" altLang="en-US" sz="900" dirty="0"/>
              <a:t>Original Medicare has a national network, so a patient may see any doctor who accepts Medicare. However, a number of things are not covered by Original Medicare, including hearing, vision and dental care.</a:t>
            </a:r>
          </a:p>
          <a:p>
            <a:pPr>
              <a:spcBef>
                <a:spcPct val="0"/>
              </a:spcBef>
            </a:pPr>
            <a:r>
              <a:rPr lang="en-US" altLang="en-US" sz="900" dirty="0"/>
              <a:t> </a:t>
            </a:r>
          </a:p>
          <a:p>
            <a:pPr>
              <a:spcBef>
                <a:spcPct val="0"/>
              </a:spcBef>
            </a:pPr>
            <a:r>
              <a:rPr lang="en-US" altLang="en-US" sz="900" dirty="0"/>
              <a:t>Medicare Advantage provider networks are often geographically limited, BUT plans may offer additional benefits such as coverage for hearing, vision and dental care.</a:t>
            </a:r>
          </a:p>
        </p:txBody>
      </p:sp>
      <p:sp>
        <p:nvSpPr>
          <p:cNvPr id="64516" name="Slide Number Placeholder 3">
            <a:extLst>
              <a:ext uri="{FF2B5EF4-FFF2-40B4-BE49-F238E27FC236}">
                <a16:creationId xmlns:a16="http://schemas.microsoft.com/office/drawing/2014/main" id="{8C0D8290-0E83-FAAF-0360-0AEE965C6F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B886208-1A28-4A55-9086-7C33AA9DE102}" type="slidenum">
              <a:rPr lang="en-US" altLang="en-US"/>
              <a:pPr fontAlgn="base">
                <a:spcBef>
                  <a:spcPct val="0"/>
                </a:spcBef>
                <a:spcAft>
                  <a:spcPct val="0"/>
                </a:spcAft>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BED773FC-0A75-A789-9968-72B04154BB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77C3E379-D056-D43B-8F7F-03FEB773A8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I hope by now you are feeling better informed about Medicare. Your next step is to have a conversation with your financial professional about thinking ahead to include Medicare expenses in your retirement income plan.</a:t>
            </a:r>
          </a:p>
          <a:p>
            <a:pPr>
              <a:spcBef>
                <a:spcPct val="0"/>
              </a:spcBef>
            </a:pPr>
            <a:endParaRPr lang="en-US" altLang="en-US" dirty="0"/>
          </a:p>
          <a:p>
            <a:pPr>
              <a:spcBef>
                <a:spcPct val="0"/>
              </a:spcBef>
            </a:pPr>
            <a:r>
              <a:rPr lang="en-US" altLang="en-US" dirty="0"/>
              <a:t>Thank you for your attention today. Do you have any questions?</a:t>
            </a:r>
          </a:p>
        </p:txBody>
      </p:sp>
      <p:sp>
        <p:nvSpPr>
          <p:cNvPr id="66564" name="Slide Number Placeholder 3">
            <a:extLst>
              <a:ext uri="{FF2B5EF4-FFF2-40B4-BE49-F238E27FC236}">
                <a16:creationId xmlns:a16="http://schemas.microsoft.com/office/drawing/2014/main" id="{521D35A8-F65F-D7E9-E2EF-F2019A196A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8FE3BB-28DE-4581-805A-86D3A8227425}" type="slidenum">
              <a:rPr lang="en-US" altLang="en-US"/>
              <a:pPr fontAlgn="base">
                <a:spcBef>
                  <a:spcPct val="0"/>
                </a:spcBef>
                <a:spcAft>
                  <a:spcPct val="0"/>
                </a:spcAft>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59"/>
              </a:spcAft>
            </a:pPr>
            <a:r>
              <a:rPr lang="en-US" sz="1300" dirty="0">
                <a:ea typeface="Calibri" panose="020F0502020204030204" pitchFamily="34" charset="0"/>
                <a:cs typeface="Times New Roman" panose="02020603050405020304" pitchFamily="18" charset="0"/>
              </a:rPr>
              <a:t>We have a number of questions coming in now.  Please email any questions you have to </a:t>
            </a:r>
            <a:r>
              <a:rPr lang="en-US" sz="1300" u="sng" dirty="0">
                <a:solidFill>
                  <a:srgbClr val="0563C1"/>
                </a:solidFill>
                <a:ea typeface="Calibri" panose="020F0502020204030204" pitchFamily="34" charset="0"/>
                <a:cs typeface="Times New Roman" panose="02020603050405020304" pitchFamily="18" charset="0"/>
                <a:hlinkClick r:id="rId3"/>
              </a:rPr>
              <a:t>OneAZWealth@oneazcu.com</a:t>
            </a:r>
            <a:r>
              <a:rPr lang="en-US" sz="1300" dirty="0">
                <a:ea typeface="Calibri" panose="020F0502020204030204" pitchFamily="34" charset="0"/>
                <a:cs typeface="Times New Roman" panose="02020603050405020304" pitchFamily="18" charset="0"/>
              </a:rPr>
              <a:t>   ... And we will be sure to address them…</a:t>
            </a:r>
          </a:p>
          <a:p>
            <a:pPr>
              <a:lnSpc>
                <a:spcPct val="107000"/>
              </a:lnSpc>
              <a:spcAft>
                <a:spcPts val="859"/>
              </a:spcAft>
            </a:pPr>
            <a:r>
              <a:rPr lang="en-US" sz="1300" dirty="0">
                <a:ea typeface="Calibri" panose="020F0502020204030204" pitchFamily="34" charset="0"/>
                <a:cs typeface="Times New Roman" panose="02020603050405020304" pitchFamily="18" charset="0"/>
              </a:rPr>
              <a:t>So, our first question is: </a:t>
            </a:r>
            <a:r>
              <a:rPr lang="en-US" sz="1300" b="1" dirty="0">
                <a:ea typeface="Calibri" panose="020F0502020204030204" pitchFamily="34" charset="0"/>
                <a:cs typeface="Times New Roman" panose="02020603050405020304" pitchFamily="18" charset="0"/>
              </a:rPr>
              <a:t>(TBD)</a:t>
            </a:r>
          </a:p>
          <a:p>
            <a:pPr defTabSz="1062448">
              <a:defRPr/>
            </a:pPr>
            <a:endParaRPr lang="en-US" sz="1300" dirty="0">
              <a:ea typeface="Calibri" panose="020F0502020204030204" pitchFamily="34" charset="0"/>
              <a:cs typeface="Times New Roman" panose="02020603050405020304" pitchFamily="18" charset="0"/>
            </a:endParaRPr>
          </a:p>
          <a:p>
            <a:pPr defTabSz="1062448">
              <a:defRPr/>
            </a:pPr>
            <a:endParaRPr lang="en-US" sz="1300" dirty="0">
              <a:ea typeface="Calibri" panose="020F0502020204030204" pitchFamily="34" charset="0"/>
              <a:cs typeface="Times New Roman" panose="02020603050405020304" pitchFamily="18" charset="0"/>
            </a:endParaRPr>
          </a:p>
          <a:p>
            <a:pPr defTabSz="1062448">
              <a:defRPr/>
            </a:pPr>
            <a:r>
              <a:rPr lang="en-US" sz="1300" dirty="0">
                <a:ea typeface="Calibri" panose="020F0502020204030204" pitchFamily="34" charset="0"/>
                <a:cs typeface="Times New Roman" panose="02020603050405020304" pitchFamily="18" charset="0"/>
              </a:rPr>
              <a:t>If we do not get to your question, I promise we will respond to you directly.   </a:t>
            </a:r>
          </a:p>
          <a:p>
            <a:endParaRPr lang="en-US" sz="1300" dirty="0"/>
          </a:p>
        </p:txBody>
      </p:sp>
      <p:sp>
        <p:nvSpPr>
          <p:cNvPr id="7" name="Slide Number Placeholder 6">
            <a:extLst>
              <a:ext uri="{FF2B5EF4-FFF2-40B4-BE49-F238E27FC236}">
                <a16:creationId xmlns:a16="http://schemas.microsoft.com/office/drawing/2014/main" id="{5FD49895-93EE-492B-A890-91062A9FC854}"/>
              </a:ext>
            </a:extLst>
          </p:cNvPr>
          <p:cNvSpPr>
            <a:spLocks noGrp="1"/>
          </p:cNvSpPr>
          <p:nvPr>
            <p:ph type="sldNum" sz="quarter" idx="5"/>
          </p:nvPr>
        </p:nvSpPr>
        <p:spPr/>
        <p:txBody>
          <a:bodyPr/>
          <a:lstStyle/>
          <a:p>
            <a:pPr defTabSz="1021806">
              <a:defRPr/>
            </a:pPr>
            <a:fld id="{FA41E740-A33C-4EDC-A7FF-54C6BCFC745E}" type="slidenum">
              <a:rPr lang="en-US" sz="1400">
                <a:solidFill>
                  <a:prstClr val="black"/>
                </a:solidFill>
                <a:latin typeface="Calibri" panose="020F0502020204030204"/>
              </a:rPr>
              <a:pPr defTabSz="1021806">
                <a:defRPr/>
              </a:pPr>
              <a:t>38</a:t>
            </a:fld>
            <a:endParaRPr lang="en-US" sz="1400">
              <a:solidFill>
                <a:prstClr val="black"/>
              </a:solidFill>
              <a:latin typeface="Calibri" panose="020F0502020204030204"/>
            </a:endParaRPr>
          </a:p>
        </p:txBody>
      </p:sp>
    </p:spTree>
    <p:extLst>
      <p:ext uri="{BB962C8B-B14F-4D97-AF65-F5344CB8AC3E}">
        <p14:creationId xmlns:p14="http://schemas.microsoft.com/office/powerpoint/2010/main" val="38442664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59"/>
              </a:spcAft>
            </a:pPr>
            <a:r>
              <a:rPr lang="en-US" sz="1000" dirty="0">
                <a:ea typeface="Calibri" panose="020F0502020204030204" pitchFamily="34" charset="0"/>
                <a:cs typeface="Times New Roman" panose="02020603050405020304" pitchFamily="18" charset="0"/>
              </a:rPr>
              <a:t>As a wrap-up, </a:t>
            </a:r>
          </a:p>
          <a:p>
            <a:pPr>
              <a:lnSpc>
                <a:spcPct val="107000"/>
              </a:lnSpc>
              <a:spcAft>
                <a:spcPts val="859"/>
              </a:spcAft>
            </a:pPr>
            <a:r>
              <a:rPr lang="en-US" sz="1000" dirty="0">
                <a:ea typeface="Calibri" panose="020F0502020204030204" pitchFamily="34" charset="0"/>
                <a:cs typeface="Times New Roman" panose="02020603050405020304" pitchFamily="18" charset="0"/>
              </a:rPr>
              <a:t>Thank you,  Tim for your presentation and insights.  </a:t>
            </a:r>
          </a:p>
          <a:p>
            <a:pPr>
              <a:lnSpc>
                <a:spcPct val="107000"/>
              </a:lnSpc>
              <a:spcAft>
                <a:spcPts val="859"/>
              </a:spcAft>
            </a:pPr>
            <a:r>
              <a:rPr lang="en-US" sz="1000" dirty="0">
                <a:ea typeface="Calibri" panose="020F0502020204030204" pitchFamily="34" charset="0"/>
                <a:cs typeface="Times New Roman" panose="02020603050405020304" pitchFamily="18" charset="0"/>
              </a:rPr>
              <a:t>  </a:t>
            </a:r>
          </a:p>
          <a:p>
            <a:pPr>
              <a:lnSpc>
                <a:spcPct val="107000"/>
              </a:lnSpc>
              <a:spcAft>
                <a:spcPts val="859"/>
              </a:spcAft>
            </a:pPr>
            <a:r>
              <a:rPr lang="en-US" sz="1000" dirty="0">
                <a:ea typeface="Calibri" panose="020F0502020204030204" pitchFamily="34" charset="0"/>
                <a:cs typeface="Times New Roman" panose="02020603050405020304" pitchFamily="18" charset="0"/>
              </a:rPr>
              <a:t>For those watching and listening,  Thank you for joining, we hope our discussion today has helped to provide you some ideas on </a:t>
            </a:r>
            <a:r>
              <a:rPr lang="en-US" sz="1000" b="1" dirty="0">
                <a:ea typeface="Calibri" panose="020F0502020204030204" pitchFamily="34" charset="0"/>
                <a:cs typeface="Times New Roman" panose="02020603050405020304" pitchFamily="18" charset="0"/>
              </a:rPr>
              <a:t>Medicare: Planning Healthcare Costs In Retirement. </a:t>
            </a:r>
            <a:r>
              <a:rPr lang="en-US" sz="1000" dirty="0">
                <a:ea typeface="Calibri" panose="020F0502020204030204" pitchFamily="34" charset="0"/>
                <a:cs typeface="Times New Roman" panose="02020603050405020304" pitchFamily="18" charset="0"/>
              </a:rPr>
              <a:t>We all here at OneAZ Wealth Management welcome your feedback and comments.  So, Please email us any suggestions you have for future webinar topics</a:t>
            </a:r>
            <a:r>
              <a:rPr lang="en-US" sz="1000">
                <a:ea typeface="Calibri" panose="020F0502020204030204" pitchFamily="34" charset="0"/>
                <a:cs typeface="Times New Roman" panose="02020603050405020304" pitchFamily="18" charset="0"/>
              </a:rPr>
              <a:t>.  As </a:t>
            </a:r>
            <a:r>
              <a:rPr lang="en-US" sz="1000" dirty="0">
                <a:ea typeface="Calibri" panose="020F0502020204030204" pitchFamily="34" charset="0"/>
                <a:cs typeface="Times New Roman" panose="02020603050405020304" pitchFamily="18" charset="0"/>
              </a:rPr>
              <a:t>always, our entire OneAZ Wealth team of Advisors stands ready to assist you in reviewing your current financial plan and portfolio in light of today’s economy.   There is no better time than the present for a 2</a:t>
            </a:r>
            <a:r>
              <a:rPr lang="en-US" sz="1000" baseline="30000" dirty="0">
                <a:ea typeface="Calibri" panose="020F0502020204030204" pitchFamily="34" charset="0"/>
                <a:cs typeface="Times New Roman" panose="02020603050405020304" pitchFamily="18" charset="0"/>
              </a:rPr>
              <a:t>nd</a:t>
            </a:r>
            <a:r>
              <a:rPr lang="en-US" sz="1000" dirty="0">
                <a:ea typeface="Calibri" panose="020F0502020204030204" pitchFamily="34" charset="0"/>
                <a:cs typeface="Times New Roman" panose="02020603050405020304" pitchFamily="18" charset="0"/>
              </a:rPr>
              <a:t> opinion on your current plan.   Many of our clients had other advisors when they first come to us, and they learned and discovered new ideas and new strategies that are better suited to their needs.   We welcome your call!</a:t>
            </a:r>
          </a:p>
          <a:p>
            <a:pPr>
              <a:lnSpc>
                <a:spcPct val="107000"/>
              </a:lnSpc>
              <a:spcAft>
                <a:spcPts val="859"/>
              </a:spcAft>
            </a:pPr>
            <a:r>
              <a:rPr lang="en-US" sz="1000" dirty="0">
                <a:ea typeface="Calibri" panose="020F0502020204030204" pitchFamily="34" charset="0"/>
                <a:cs typeface="Times New Roman" panose="02020603050405020304" pitchFamily="18" charset="0"/>
              </a:rPr>
              <a:t>Please call our toll-free number: </a:t>
            </a:r>
            <a:r>
              <a:rPr lang="en-US" sz="1000" b="1" dirty="0">
                <a:ea typeface="Calibri" panose="020F0502020204030204" pitchFamily="34" charset="0"/>
                <a:cs typeface="Times New Roman" panose="02020603050405020304" pitchFamily="18" charset="0"/>
              </a:rPr>
              <a:t>877-566-0517</a:t>
            </a:r>
            <a:r>
              <a:rPr lang="en-US" sz="1000" dirty="0">
                <a:ea typeface="Calibri" panose="020F0502020204030204" pitchFamily="34" charset="0"/>
                <a:cs typeface="Times New Roman" panose="02020603050405020304" pitchFamily="18" charset="0"/>
              </a:rPr>
              <a:t> and visit our </a:t>
            </a:r>
            <a:r>
              <a:rPr lang="en-US" sz="1000" b="1" dirty="0">
                <a:ea typeface="Calibri" panose="020F0502020204030204" pitchFamily="34" charset="0"/>
                <a:cs typeface="Times New Roman" panose="02020603050405020304" pitchFamily="18" charset="0"/>
              </a:rPr>
              <a:t>OneAZWealth.com website </a:t>
            </a:r>
            <a:r>
              <a:rPr lang="en-US" sz="1000" dirty="0">
                <a:ea typeface="Calibri" panose="020F0502020204030204" pitchFamily="34" charset="0"/>
                <a:cs typeface="Times New Roman" panose="02020603050405020304" pitchFamily="18" charset="0"/>
              </a:rPr>
              <a:t>for more information in creating your personal financial and retirement plan.      </a:t>
            </a:r>
          </a:p>
          <a:p>
            <a:pPr>
              <a:lnSpc>
                <a:spcPct val="107000"/>
              </a:lnSpc>
              <a:spcAft>
                <a:spcPts val="859"/>
              </a:spcAft>
            </a:pPr>
            <a:r>
              <a:rPr lang="en-US" sz="1000" dirty="0">
                <a:ea typeface="Calibri" panose="020F0502020204030204" pitchFamily="34" charset="0"/>
                <a:cs typeface="Times New Roman" panose="02020603050405020304" pitchFamily="18" charset="0"/>
              </a:rPr>
              <a:t> Again, Thank you for joining us…  From all of us at OneAZ Wealth, we wish you the best 2023 for your Safety, Health and Wealth!   </a:t>
            </a:r>
          </a:p>
          <a:p>
            <a:endParaRPr lang="en-US" sz="1000" dirty="0"/>
          </a:p>
        </p:txBody>
      </p:sp>
      <p:sp>
        <p:nvSpPr>
          <p:cNvPr id="7" name="Slide Number Placeholder 6">
            <a:extLst>
              <a:ext uri="{FF2B5EF4-FFF2-40B4-BE49-F238E27FC236}">
                <a16:creationId xmlns:a16="http://schemas.microsoft.com/office/drawing/2014/main" id="{42FB991E-6E51-138D-CF02-88417149A619}"/>
              </a:ext>
            </a:extLst>
          </p:cNvPr>
          <p:cNvSpPr>
            <a:spLocks noGrp="1"/>
          </p:cNvSpPr>
          <p:nvPr>
            <p:ph type="sldNum" sz="quarter" idx="5"/>
          </p:nvPr>
        </p:nvSpPr>
        <p:spPr/>
        <p:txBody>
          <a:bodyPr/>
          <a:lstStyle/>
          <a:p>
            <a:pPr defTabSz="1021806">
              <a:defRPr/>
            </a:pPr>
            <a:fld id="{FA41E740-A33C-4EDC-A7FF-54C6BCFC745E}" type="slidenum">
              <a:rPr lang="en-US" sz="1400">
                <a:solidFill>
                  <a:prstClr val="black"/>
                </a:solidFill>
                <a:latin typeface="Calibri" panose="020F0502020204030204"/>
              </a:rPr>
              <a:pPr defTabSz="1021806">
                <a:defRPr/>
              </a:pPr>
              <a:t>39</a:t>
            </a:fld>
            <a:endParaRPr lang="en-US" sz="1400">
              <a:solidFill>
                <a:prstClr val="black"/>
              </a:solidFill>
              <a:latin typeface="Calibri" panose="020F0502020204030204"/>
            </a:endParaRPr>
          </a:p>
        </p:txBody>
      </p:sp>
    </p:spTree>
    <p:extLst>
      <p:ext uri="{BB962C8B-B14F-4D97-AF65-F5344CB8AC3E}">
        <p14:creationId xmlns:p14="http://schemas.microsoft.com/office/powerpoint/2010/main" val="2616134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94"/>
              </a:spcAft>
            </a:pPr>
            <a:r>
              <a:rPr lang="en-US" sz="1400" dirty="0">
                <a:latin typeface="Calibri" panose="020F0502020204030204" pitchFamily="34" charset="0"/>
                <a:ea typeface="Calibri" panose="020F0502020204030204" pitchFamily="34" charset="0"/>
                <a:cs typeface="Times New Roman" panose="02020603050405020304" pitchFamily="18" charset="0"/>
              </a:rPr>
              <a:t>First,</a:t>
            </a:r>
            <a:r>
              <a:rPr lang="en-US" sz="1400" b="1" dirty="0">
                <a:latin typeface="Calibri" panose="020F0502020204030204" pitchFamily="34" charset="0"/>
                <a:ea typeface="Calibri" panose="020F0502020204030204" pitchFamily="34" charset="0"/>
                <a:cs typeface="Times New Roman" panose="02020603050405020304" pitchFamily="18" charset="0"/>
              </a:rPr>
              <a:t> here is our Information page,  it contains our required legal disclosures for your convenience.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94"/>
              </a:spcAft>
            </a:pPr>
            <a:r>
              <a:rPr lang="en-US" sz="1400" dirty="0">
                <a:latin typeface="Calibri" panose="020F0502020204030204" pitchFamily="34" charset="0"/>
                <a:ea typeface="Calibri" panose="020F0502020204030204" pitchFamily="34" charset="0"/>
                <a:cs typeface="Times New Roman" panose="02020603050405020304" pitchFamily="18" charset="0"/>
              </a:rPr>
              <a:t>Please always check out our </a:t>
            </a:r>
            <a:r>
              <a:rPr lang="en-US" sz="1400" b="1" dirty="0">
                <a:latin typeface="Calibri" panose="020F0502020204030204" pitchFamily="34" charset="0"/>
                <a:ea typeface="Calibri" panose="020F0502020204030204" pitchFamily="34" charset="0"/>
                <a:cs typeface="Times New Roman" panose="02020603050405020304" pitchFamily="18" charset="0"/>
              </a:rPr>
              <a:t>OneAZWealth.com</a:t>
            </a:r>
            <a:r>
              <a:rPr lang="en-US" sz="1400" dirty="0">
                <a:latin typeface="Calibri" panose="020F0502020204030204" pitchFamily="34" charset="0"/>
                <a:ea typeface="Calibri" panose="020F0502020204030204" pitchFamily="34" charset="0"/>
                <a:cs typeface="Times New Roman" panose="02020603050405020304" pitchFamily="18" charset="0"/>
              </a:rPr>
              <a:t> website for upcoming webinar events. </a:t>
            </a:r>
          </a:p>
          <a:p>
            <a:endParaRPr lang="en-US" sz="1400" dirty="0"/>
          </a:p>
        </p:txBody>
      </p:sp>
      <p:sp>
        <p:nvSpPr>
          <p:cNvPr id="7" name="Slide Number Placeholder 6">
            <a:extLst>
              <a:ext uri="{FF2B5EF4-FFF2-40B4-BE49-F238E27FC236}">
                <a16:creationId xmlns:a16="http://schemas.microsoft.com/office/drawing/2014/main" id="{4466B76B-BE24-59C9-5522-39A9D9BFA720}"/>
              </a:ext>
            </a:extLst>
          </p:cNvPr>
          <p:cNvSpPr>
            <a:spLocks noGrp="1"/>
          </p:cNvSpPr>
          <p:nvPr>
            <p:ph type="sldNum" sz="quarter" idx="5"/>
          </p:nvPr>
        </p:nvSpPr>
        <p:spPr/>
        <p:txBody>
          <a:bodyPr/>
          <a:lstStyle/>
          <a:p>
            <a:pPr defTabSz="1021780">
              <a:defRPr/>
            </a:pPr>
            <a:fld id="{FA41E740-A33C-4EDC-A7FF-54C6BCFC745E}" type="slidenum">
              <a:rPr lang="en-US" sz="1400">
                <a:solidFill>
                  <a:prstClr val="black"/>
                </a:solidFill>
                <a:latin typeface="Calibri" panose="020F0502020204030204"/>
              </a:rPr>
              <a:pPr defTabSz="1021780">
                <a:defRPr/>
              </a:pPr>
              <a:t>4</a:t>
            </a:fld>
            <a:endParaRPr lang="en-US" sz="1400">
              <a:solidFill>
                <a:prstClr val="black"/>
              </a:solidFill>
              <a:latin typeface="Calibri" panose="020F0502020204030204"/>
            </a:endParaRPr>
          </a:p>
        </p:txBody>
      </p:sp>
    </p:spTree>
    <p:extLst>
      <p:ext uri="{BB962C8B-B14F-4D97-AF65-F5344CB8AC3E}">
        <p14:creationId xmlns:p14="http://schemas.microsoft.com/office/powerpoint/2010/main" val="2947653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756">
              <a:defRPr/>
            </a:pPr>
            <a:r>
              <a:rPr lang="en-US" sz="1300" dirty="0">
                <a:ea typeface="Calibri" panose="020F0502020204030204" pitchFamily="34" charset="0"/>
                <a:cs typeface="Times New Roman" panose="02020603050405020304" pitchFamily="18" charset="0"/>
              </a:rPr>
              <a:t>For better audio, the webinar will be </a:t>
            </a:r>
            <a:r>
              <a:rPr lang="en-US" sz="1300" b="1" dirty="0">
                <a:ea typeface="Calibri" panose="020F0502020204030204" pitchFamily="34" charset="0"/>
                <a:cs typeface="Times New Roman" panose="02020603050405020304" pitchFamily="18" charset="0"/>
              </a:rPr>
              <a:t>in “listen-only mode”…   </a:t>
            </a:r>
          </a:p>
          <a:p>
            <a:pPr defTabSz="1021756">
              <a:defRPr/>
            </a:pPr>
            <a:endParaRPr lang="en-US" sz="1300" dirty="0">
              <a:ea typeface="Calibri" panose="020F0502020204030204" pitchFamily="34" charset="0"/>
              <a:cs typeface="Times New Roman" panose="02020603050405020304" pitchFamily="18" charset="0"/>
            </a:endParaRPr>
          </a:p>
          <a:p>
            <a:pPr defTabSz="1021756">
              <a:defRPr/>
            </a:pPr>
            <a:r>
              <a:rPr lang="en-US" sz="1300" dirty="0">
                <a:ea typeface="Calibri" panose="020F0502020204030204" pitchFamily="34" charset="0"/>
                <a:cs typeface="Times New Roman" panose="02020603050405020304" pitchFamily="18" charset="0"/>
              </a:rPr>
              <a:t>We will be </a:t>
            </a:r>
            <a:r>
              <a:rPr lang="en-US" sz="1300" b="1" dirty="0">
                <a:ea typeface="Calibri" panose="020F0502020204030204" pitchFamily="34" charset="0"/>
                <a:cs typeface="Times New Roman" panose="02020603050405020304" pitchFamily="18" charset="0"/>
              </a:rPr>
              <a:t>fielding your questions at the end of the webinar</a:t>
            </a:r>
            <a:r>
              <a:rPr lang="en-US" sz="1300" dirty="0">
                <a:ea typeface="Calibri" panose="020F0502020204030204" pitchFamily="34" charset="0"/>
                <a:cs typeface="Times New Roman" panose="02020603050405020304" pitchFamily="18" charset="0"/>
              </a:rPr>
              <a:t>.  Please, </a:t>
            </a:r>
            <a:r>
              <a:rPr lang="en-US" sz="1300" b="1" dirty="0">
                <a:ea typeface="Calibri" panose="020F0502020204030204" pitchFamily="34" charset="0"/>
                <a:cs typeface="Times New Roman" panose="02020603050405020304" pitchFamily="18" charset="0"/>
              </a:rPr>
              <a:t>email any questions to:  </a:t>
            </a:r>
            <a:r>
              <a:rPr lang="en-US" sz="1300" b="1" u="sng" dirty="0">
                <a:solidFill>
                  <a:srgbClr val="0563C1"/>
                </a:solidFill>
                <a:ea typeface="Calibri" panose="020F0502020204030204" pitchFamily="34" charset="0"/>
                <a:cs typeface="Times New Roman" panose="02020603050405020304" pitchFamily="18" charset="0"/>
                <a:hlinkClick r:id="rId3"/>
              </a:rPr>
              <a:t>oneazwealth@oneazcu.com</a:t>
            </a:r>
            <a:r>
              <a:rPr lang="en-US" sz="1300" dirty="0">
                <a:ea typeface="Calibri" panose="020F0502020204030204" pitchFamily="34" charset="0"/>
                <a:cs typeface="Times New Roman" panose="02020603050405020304" pitchFamily="18" charset="0"/>
              </a:rPr>
              <a:t>.   We will be compiling your questions and will answer them at the end of today’s presentation.    If we do not get to your question, I promise we will respond to you directly.   </a:t>
            </a:r>
          </a:p>
          <a:p>
            <a:endParaRPr lang="en-US" sz="1300" dirty="0"/>
          </a:p>
          <a:p>
            <a:r>
              <a:rPr lang="en-US" sz="1300" dirty="0"/>
              <a:t>Last, </a:t>
            </a:r>
            <a:r>
              <a:rPr lang="en-US" sz="1300" b="1" dirty="0"/>
              <a:t>for more information about OneAZ Wealth Management </a:t>
            </a:r>
            <a:r>
              <a:rPr lang="en-US" sz="1300" dirty="0"/>
              <a:t>and our team of wealth advisors, </a:t>
            </a:r>
            <a:r>
              <a:rPr lang="en-US" sz="1300" b="1" dirty="0"/>
              <a:t>visit OneAZWealth.com or use your mobile device to scan the QR Code on the screen now.</a:t>
            </a:r>
          </a:p>
          <a:p>
            <a:endParaRPr lang="en-US" sz="1300" dirty="0"/>
          </a:p>
          <a:p>
            <a:r>
              <a:rPr lang="en-US" sz="1300" b="1" dirty="0"/>
              <a:t>You can also connect with us on social media </a:t>
            </a:r>
            <a:r>
              <a:rPr lang="en-US" sz="1300" dirty="0"/>
              <a:t>on Facebook, LinkedIn, and YouTube for more exciting resources and helpful information.</a:t>
            </a:r>
          </a:p>
        </p:txBody>
      </p:sp>
      <p:sp>
        <p:nvSpPr>
          <p:cNvPr id="7" name="Slide Number Placeholder 6">
            <a:extLst>
              <a:ext uri="{FF2B5EF4-FFF2-40B4-BE49-F238E27FC236}">
                <a16:creationId xmlns:a16="http://schemas.microsoft.com/office/drawing/2014/main" id="{B7858A79-8EF7-A7BA-ADEE-A6CAEF23BC38}"/>
              </a:ext>
            </a:extLst>
          </p:cNvPr>
          <p:cNvSpPr>
            <a:spLocks noGrp="1"/>
          </p:cNvSpPr>
          <p:nvPr>
            <p:ph type="sldNum" sz="quarter" idx="5"/>
          </p:nvPr>
        </p:nvSpPr>
        <p:spPr/>
        <p:txBody>
          <a:bodyPr/>
          <a:lstStyle/>
          <a:p>
            <a:pPr defTabSz="1021780">
              <a:defRPr/>
            </a:pPr>
            <a:fld id="{FA41E740-A33C-4EDC-A7FF-54C6BCFC745E}" type="slidenum">
              <a:rPr lang="en-US" sz="1400">
                <a:solidFill>
                  <a:prstClr val="black"/>
                </a:solidFill>
                <a:latin typeface="Calibri" panose="020F0502020204030204"/>
              </a:rPr>
              <a:pPr defTabSz="1021780">
                <a:defRPr/>
              </a:pPr>
              <a:t>5</a:t>
            </a:fld>
            <a:endParaRPr lang="en-US" sz="1400">
              <a:solidFill>
                <a:prstClr val="black"/>
              </a:solidFill>
              <a:latin typeface="Calibri" panose="020F0502020204030204"/>
            </a:endParaRPr>
          </a:p>
        </p:txBody>
      </p:sp>
    </p:spTree>
    <p:extLst>
      <p:ext uri="{BB962C8B-B14F-4D97-AF65-F5344CB8AC3E}">
        <p14:creationId xmlns:p14="http://schemas.microsoft.com/office/powerpoint/2010/main" val="182897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80"/>
              </a:spcAft>
            </a:pPr>
            <a:r>
              <a:rPr lang="en-US" sz="1000" dirty="0">
                <a:ea typeface="Calibri" panose="020F0502020204030204" pitchFamily="34" charset="0"/>
                <a:cs typeface="Times New Roman" panose="02020603050405020304" pitchFamily="18" charset="0"/>
              </a:rPr>
              <a:t>So, let’s get started…</a:t>
            </a:r>
          </a:p>
          <a:p>
            <a:pPr>
              <a:lnSpc>
                <a:spcPct val="107000"/>
              </a:lnSpc>
              <a:spcAft>
                <a:spcPts val="880"/>
              </a:spcAft>
            </a:pPr>
            <a:r>
              <a:rPr lang="en-US" sz="1000" dirty="0">
                <a:ea typeface="Calibri" panose="020F0502020204030204" pitchFamily="34" charset="0"/>
                <a:cs typeface="Times New Roman" panose="02020603050405020304" pitchFamily="18" charset="0"/>
              </a:rPr>
              <a:t>Our OneAZ Wealth topic today: </a:t>
            </a:r>
            <a:r>
              <a:rPr lang="en-US" sz="1000" b="1" dirty="0">
                <a:ea typeface="Calibri" panose="020F0502020204030204" pitchFamily="34" charset="0"/>
                <a:cs typeface="Times New Roman" panose="02020603050405020304" pitchFamily="18" charset="0"/>
              </a:rPr>
              <a:t>Medicare: Planning Healthcare Costs In Retirement</a:t>
            </a:r>
          </a:p>
          <a:p>
            <a:pPr>
              <a:lnSpc>
                <a:spcPct val="107000"/>
              </a:lnSpc>
              <a:spcAft>
                <a:spcPts val="880"/>
              </a:spcAft>
            </a:pPr>
            <a:endParaRPr lang="en-US" sz="1000" b="1" dirty="0">
              <a:cs typeface="Times New Roman" panose="02020603050405020304" pitchFamily="18" charset="0"/>
            </a:endParaRPr>
          </a:p>
          <a:p>
            <a:pPr>
              <a:lnSpc>
                <a:spcPct val="107000"/>
              </a:lnSpc>
              <a:spcAft>
                <a:spcPts val="880"/>
              </a:spcAft>
            </a:pPr>
            <a:r>
              <a:rPr lang="en-US" sz="1000" b="1" dirty="0">
                <a:cs typeface="Times New Roman" panose="02020603050405020304" pitchFamily="18" charset="0"/>
              </a:rPr>
              <a:t>Robert Savage bio:</a:t>
            </a:r>
          </a:p>
          <a:p>
            <a:pPr>
              <a:lnSpc>
                <a:spcPct val="107000"/>
              </a:lnSpc>
              <a:spcAft>
                <a:spcPts val="880"/>
              </a:spcAft>
            </a:pPr>
            <a:r>
              <a:rPr lang="en-US" sz="1000" dirty="0">
                <a:solidFill>
                  <a:srgbClr val="232333"/>
                </a:solidFill>
              </a:rPr>
              <a:t>Robert joined OneAZ Wealth Management in 2023. Previously at Banker’s Life Securities, Robert focuses on detailed wealth management strategies for clients at all life stages. He takes the time to get to know each client and create actionable steps in addressing their financial goals. In 2021, he completed the rigorous curriculum to earn the respected Retirement Income Certified Professional (RICP®) designation from the American College of Financial Planning. Prior to becoming a Financial Advisor, Robert was an accomplished civil litigation attorney with multiple published appellate decisions. Robert graduated from the University of Arizona College of Law in 2000 with a Juris Doctorate. He also holds a Bachelor’s Degree in History from Portland State University. Robert enjoys the outdoors and can often be found boating on one of Arizona’s beautiful lakes or coaching competitive youth softball.</a:t>
            </a:r>
          </a:p>
          <a:p>
            <a:pPr>
              <a:lnSpc>
                <a:spcPct val="107000"/>
              </a:lnSpc>
              <a:spcAft>
                <a:spcPts val="880"/>
              </a:spcAft>
            </a:pPr>
            <a:endParaRPr lang="en-US" sz="1000" dirty="0">
              <a:solidFill>
                <a:srgbClr val="232333"/>
              </a:solidFill>
            </a:endParaRPr>
          </a:p>
          <a:p>
            <a:pPr>
              <a:lnSpc>
                <a:spcPct val="107000"/>
              </a:lnSpc>
              <a:spcAft>
                <a:spcPts val="880"/>
              </a:spcAft>
            </a:pPr>
            <a:r>
              <a:rPr lang="en-US" sz="1000" dirty="0">
                <a:solidFill>
                  <a:srgbClr val="232333"/>
                </a:solidFill>
              </a:rPr>
              <a:t>Mr. Savage holds his Arizona Life and Health Insurance License. He is registered with LPL Financial with his SIE, Series 7, and Series 66 securities registrations.</a:t>
            </a:r>
          </a:p>
        </p:txBody>
      </p:sp>
      <p:sp>
        <p:nvSpPr>
          <p:cNvPr id="7" name="Slide Number Placeholder 6">
            <a:extLst>
              <a:ext uri="{FF2B5EF4-FFF2-40B4-BE49-F238E27FC236}">
                <a16:creationId xmlns:a16="http://schemas.microsoft.com/office/drawing/2014/main" id="{83B41FEA-157B-203B-DE66-1CF4BF832A50}"/>
              </a:ext>
            </a:extLst>
          </p:cNvPr>
          <p:cNvSpPr>
            <a:spLocks noGrp="1"/>
          </p:cNvSpPr>
          <p:nvPr>
            <p:ph type="sldNum" sz="quarter" idx="5"/>
          </p:nvPr>
        </p:nvSpPr>
        <p:spPr/>
        <p:txBody>
          <a:bodyPr/>
          <a:lstStyle/>
          <a:p>
            <a:pPr defTabSz="1021767">
              <a:defRPr/>
            </a:pPr>
            <a:fld id="{FA41E740-A33C-4EDC-A7FF-54C6BCFC745E}" type="slidenum">
              <a:rPr lang="en-US">
                <a:solidFill>
                  <a:prstClr val="black"/>
                </a:solidFill>
                <a:latin typeface="Calibri"/>
                <a:cs typeface="Arial"/>
                <a:sym typeface="Arial"/>
              </a:rPr>
              <a:pPr defTabSz="1021767">
                <a:defRPr/>
              </a:pPr>
              <a:t>6</a:t>
            </a:fld>
            <a:endParaRPr lang="en-US">
              <a:solidFill>
                <a:prstClr val="black"/>
              </a:solidFill>
              <a:latin typeface="Calibri"/>
              <a:cs typeface="Arial"/>
              <a:sym typeface="Arial"/>
            </a:endParaRPr>
          </a:p>
        </p:txBody>
      </p:sp>
    </p:spTree>
    <p:extLst>
      <p:ext uri="{BB962C8B-B14F-4D97-AF65-F5344CB8AC3E}">
        <p14:creationId xmlns:p14="http://schemas.microsoft.com/office/powerpoint/2010/main" val="1690128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30BD1E77-5411-120C-9E0A-FAC4DE95A2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5E85E53-6CCC-2C0E-BE27-5FD3285F57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Welcome to today’s discussion about Medicare.</a:t>
            </a:r>
          </a:p>
        </p:txBody>
      </p:sp>
      <p:sp>
        <p:nvSpPr>
          <p:cNvPr id="9220" name="Slide Number Placeholder 3">
            <a:extLst>
              <a:ext uri="{FF2B5EF4-FFF2-40B4-BE49-F238E27FC236}">
                <a16:creationId xmlns:a16="http://schemas.microsoft.com/office/drawing/2014/main" id="{951AE744-C77E-D8E7-1E92-3D68543410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E8A2832-F941-4812-96C2-BD51BB677A4C}" type="slidenum">
              <a:rPr lang="en-US" altLang="en-US"/>
              <a:pPr fontAlgn="base">
                <a:spcBef>
                  <a:spcPct val="0"/>
                </a:spcBef>
                <a:spcAft>
                  <a:spcPct val="0"/>
                </a:spcAft>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A623D8C2-E8C0-4125-56E2-006E4B7847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9A49A524-E224-C0B6-E0B5-A5A7926BF8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As we get started, please keep in mind that the content of this presentation is provided for informational purposes only and should not be construed as investment, tax or legal advice, or as a solicitation to buy or sell any specific securities product.</a:t>
            </a:r>
          </a:p>
          <a:p>
            <a:pPr>
              <a:spcBef>
                <a:spcPct val="0"/>
              </a:spcBef>
            </a:pPr>
            <a:r>
              <a:rPr lang="en-US" altLang="en-US" dirty="0"/>
              <a:t> </a:t>
            </a:r>
          </a:p>
          <a:p>
            <a:pPr>
              <a:spcBef>
                <a:spcPct val="0"/>
              </a:spcBef>
            </a:pPr>
            <a:r>
              <a:rPr lang="en-US" altLang="en-US" dirty="0"/>
              <a:t>The sample scenarios used in the presentation are based on assumptions that, if changed, may produce dramatically different results.</a:t>
            </a:r>
          </a:p>
          <a:p>
            <a:pPr>
              <a:spcBef>
                <a:spcPct val="0"/>
              </a:spcBef>
            </a:pPr>
            <a:r>
              <a:rPr lang="en-US" altLang="en-US" dirty="0"/>
              <a:t> </a:t>
            </a:r>
          </a:p>
          <a:p>
            <a:pPr>
              <a:spcBef>
                <a:spcPct val="0"/>
              </a:spcBef>
            </a:pPr>
            <a:r>
              <a:rPr lang="en-US" altLang="en-US" dirty="0"/>
              <a:t>All of these examples are purely hypothetical in nature and are not representative of any specific client situation.</a:t>
            </a:r>
          </a:p>
          <a:p>
            <a:pPr>
              <a:spcBef>
                <a:spcPct val="0"/>
              </a:spcBef>
            </a:pPr>
            <a:r>
              <a:rPr lang="en-US" altLang="en-US" dirty="0"/>
              <a:t> </a:t>
            </a:r>
          </a:p>
          <a:p>
            <a:pPr>
              <a:spcBef>
                <a:spcPct val="0"/>
              </a:spcBef>
            </a:pPr>
            <a:r>
              <a:rPr lang="en-US" altLang="en-US" dirty="0"/>
              <a:t>We encourage you to explore further resources on your own, for example at medicare.gov. And your financial professional can point you to an online tool that can help with your decision-making.</a:t>
            </a:r>
          </a:p>
        </p:txBody>
      </p:sp>
      <p:sp>
        <p:nvSpPr>
          <p:cNvPr id="11268" name="Slide Number Placeholder 3">
            <a:extLst>
              <a:ext uri="{FF2B5EF4-FFF2-40B4-BE49-F238E27FC236}">
                <a16:creationId xmlns:a16="http://schemas.microsoft.com/office/drawing/2014/main" id="{8AC5D732-166C-E239-0118-EB1EB6E5CF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1A0413-AFD5-4A04-B68E-D5C213C1715A}" type="slidenum">
              <a:rPr lang="en-US" altLang="en-US"/>
              <a:pPr fontAlgn="base">
                <a:spcBef>
                  <a:spcPct val="0"/>
                </a:spcBef>
                <a:spcAft>
                  <a:spcPct val="0"/>
                </a:spcAft>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AD23A73-5E29-1642-0D3E-E4221DFBCE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E3E2C7E7-6843-CAC0-F29D-5CA7BD71E4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There are many significant milestones in life, such as graduation, buying your first home, perhaps becoming a parent, and also turning 50. Who remembers all the mail that showed up then talking about your new “senior” discounts?</a:t>
            </a:r>
          </a:p>
          <a:p>
            <a:pPr>
              <a:spcBef>
                <a:spcPct val="0"/>
              </a:spcBef>
            </a:pPr>
            <a:endParaRPr lang="en-US" altLang="en-US" dirty="0"/>
          </a:p>
          <a:p>
            <a:pPr>
              <a:spcBef>
                <a:spcPct val="0"/>
              </a:spcBef>
            </a:pPr>
            <a:r>
              <a:rPr lang="en-US" altLang="en-US" dirty="0"/>
              <a:t>These days, if you’re approaching age 65, you may have already started to receive a lot of mail regarding Medicare. It can be confusing, perhaps even overwhelming if you don’t yet know the basics about the program.</a:t>
            </a:r>
          </a:p>
          <a:p>
            <a:pPr>
              <a:spcBef>
                <a:spcPct val="0"/>
              </a:spcBef>
            </a:pPr>
            <a:r>
              <a:rPr lang="en-US" altLang="en-US" dirty="0"/>
              <a:t> </a:t>
            </a:r>
          </a:p>
          <a:p>
            <a:pPr>
              <a:spcBef>
                <a:spcPct val="0"/>
              </a:spcBef>
            </a:pPr>
            <a:r>
              <a:rPr lang="en-US" altLang="en-US" dirty="0"/>
              <a:t>Today we’ll equip you with those basics, and point you to unbiased sources of information that will help you make the best choices for yourself.</a:t>
            </a:r>
          </a:p>
          <a:p>
            <a:pPr>
              <a:spcBef>
                <a:spcPct val="0"/>
              </a:spcBef>
            </a:pPr>
            <a:r>
              <a:rPr lang="en-US" altLang="en-US" dirty="0"/>
              <a:t> </a:t>
            </a:r>
          </a:p>
          <a:p>
            <a:pPr>
              <a:spcBef>
                <a:spcPct val="0"/>
              </a:spcBef>
            </a:pPr>
            <a:r>
              <a:rPr lang="en-US" altLang="en-US" dirty="0"/>
              <a:t>After all, unless those mailers are from Medicare.gov, it’s likely they are marketing pieces trying to persuade you to pick a certain plan — whether it’s supplement insurance to go with Original Medicare, or a Medicare Advantage plan that you’d choose instead of Original Medicare.</a:t>
            </a:r>
          </a:p>
          <a:p>
            <a:pPr>
              <a:spcBef>
                <a:spcPct val="0"/>
              </a:spcBef>
            </a:pPr>
            <a:r>
              <a:rPr lang="en-US" altLang="en-US" dirty="0"/>
              <a:t> </a:t>
            </a:r>
          </a:p>
          <a:p>
            <a:pPr>
              <a:spcBef>
                <a:spcPct val="0"/>
              </a:spcBef>
            </a:pPr>
            <a:r>
              <a:rPr lang="en-US" altLang="en-US" dirty="0"/>
              <a:t>Those plans may be perfectly legitimate and great choices for some people, but are they right for you? The more you know, the better you’ll be able to assess your choices.</a:t>
            </a:r>
          </a:p>
        </p:txBody>
      </p:sp>
      <p:sp>
        <p:nvSpPr>
          <p:cNvPr id="13316" name="Slide Number Placeholder 3">
            <a:extLst>
              <a:ext uri="{FF2B5EF4-FFF2-40B4-BE49-F238E27FC236}">
                <a16:creationId xmlns:a16="http://schemas.microsoft.com/office/drawing/2014/main" id="{72ACA787-7575-9C6D-3ACB-C124489A20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308E5CE-AD56-467B-960F-D2837BA36294}" type="slidenum">
              <a:rPr lang="en-US" altLang="en-US"/>
              <a:pPr fontAlgn="base">
                <a:spcBef>
                  <a:spcPct val="0"/>
                </a:spcBef>
                <a:spcAft>
                  <a:spcPct val="0"/>
                </a:spcAft>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number">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8CAF368-9DE4-E683-D20B-03277E8A69ED}"/>
              </a:ext>
            </a:extLst>
          </p:cNvPr>
          <p:cNvSpPr>
            <a:spLocks noGrp="1"/>
          </p:cNvSpPr>
          <p:nvPr>
            <p:ph type="sldNum" sz="quarter" idx="10"/>
          </p:nvPr>
        </p:nvSpPr>
        <p:spPr>
          <a:xfrm>
            <a:off x="9144000" y="6315075"/>
            <a:ext cx="2743200" cy="228600"/>
          </a:xfrm>
        </p:spPr>
        <p:txBody>
          <a:bodyPr/>
          <a:lstStyle>
            <a:lvl1pPr algn="r">
              <a:defRPr sz="900" baseline="0" smtClean="0">
                <a:solidFill>
                  <a:schemeClr val="tx1">
                    <a:lumMod val="65000"/>
                    <a:lumOff val="35000"/>
                  </a:schemeClr>
                </a:solidFill>
                <a:latin typeface="Arial" charset="0"/>
              </a:defRPr>
            </a:lvl1pPr>
          </a:lstStyle>
          <a:p>
            <a:pPr>
              <a:defRPr/>
            </a:pPr>
            <a:fld id="{56999B07-6F52-4E5E-924A-22253860E800}" type="slidenum">
              <a:rPr lang="en-US"/>
              <a:pPr>
                <a:defRPr/>
              </a:pPr>
              <a:t>‹#›</a:t>
            </a:fld>
            <a:endParaRPr lang="en-US" dirty="0"/>
          </a:p>
        </p:txBody>
      </p:sp>
    </p:spTree>
    <p:extLst>
      <p:ext uri="{BB962C8B-B14F-4D97-AF65-F5344CB8AC3E}">
        <p14:creationId xmlns:p14="http://schemas.microsoft.com/office/powerpoint/2010/main" val="61799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4732-61E1-466D-A74E-FB4DAFEDD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71674-6C09-4F90-BD10-0E795A431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84E1A4E-7D18-4D82-89B5-276977C51ED1}"/>
              </a:ext>
            </a:extLst>
          </p:cNvPr>
          <p:cNvSpPr/>
          <p:nvPr userDrawn="1"/>
        </p:nvSpPr>
        <p:spPr>
          <a:xfrm>
            <a:off x="1" y="6039854"/>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a:p>
        </p:txBody>
      </p:sp>
      <p:pic>
        <p:nvPicPr>
          <p:cNvPr id="8" name="Picture 7" descr="Logo&#10;&#10;Description automatically generated">
            <a:extLst>
              <a:ext uri="{FF2B5EF4-FFF2-40B4-BE49-F238E27FC236}">
                <a16:creationId xmlns:a16="http://schemas.microsoft.com/office/drawing/2014/main" id="{A94D29B6-F788-479F-BCAC-F7734A3ED6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8" y="6174501"/>
            <a:ext cx="2034545" cy="525239"/>
          </a:xfrm>
          <a:prstGeom prst="rect">
            <a:avLst/>
          </a:prstGeom>
        </p:spPr>
      </p:pic>
    </p:spTree>
    <p:extLst>
      <p:ext uri="{BB962C8B-B14F-4D97-AF65-F5344CB8AC3E}">
        <p14:creationId xmlns:p14="http://schemas.microsoft.com/office/powerpoint/2010/main" val="346158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48A6-A78C-42F7-A13B-5A3D978BD399}"/>
              </a:ext>
            </a:extLst>
          </p:cNvPr>
          <p:cNvSpPr>
            <a:spLocks noGrp="1"/>
          </p:cNvSpPr>
          <p:nvPr>
            <p:ph type="title"/>
          </p:nvPr>
        </p:nvSpPr>
        <p:spPr>
          <a:xfrm>
            <a:off x="831850" y="1709739"/>
            <a:ext cx="10515600" cy="2852737"/>
          </a:xfrm>
        </p:spPr>
        <p:txBody>
          <a:bodyPr anchor="b"/>
          <a:lstStyle>
            <a:lvl1pPr>
              <a:defRPr sz="5999"/>
            </a:lvl1pPr>
          </a:lstStyle>
          <a:p>
            <a:r>
              <a:rPr lang="en-US"/>
              <a:t>Click to edit Master title style</a:t>
            </a:r>
          </a:p>
        </p:txBody>
      </p:sp>
      <p:sp>
        <p:nvSpPr>
          <p:cNvPr id="3" name="Text Placeholder 2">
            <a:extLst>
              <a:ext uri="{FF2B5EF4-FFF2-40B4-BE49-F238E27FC236}">
                <a16:creationId xmlns:a16="http://schemas.microsoft.com/office/drawing/2014/main" id="{D28A9F58-059C-46CC-BF69-7935AD1584D5}"/>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27" indent="0">
              <a:buNone/>
              <a:defRPr sz="1999">
                <a:solidFill>
                  <a:schemeClr val="tx1">
                    <a:tint val="75000"/>
                  </a:schemeClr>
                </a:solidFill>
              </a:defRPr>
            </a:lvl2pPr>
            <a:lvl3pPr marL="914254" indent="0">
              <a:buNone/>
              <a:defRPr sz="1800">
                <a:solidFill>
                  <a:schemeClr val="tx1">
                    <a:tint val="75000"/>
                  </a:schemeClr>
                </a:solidFill>
              </a:defRPr>
            </a:lvl3pPr>
            <a:lvl4pPr marL="1371380" indent="0">
              <a:buNone/>
              <a:defRPr sz="1600">
                <a:solidFill>
                  <a:schemeClr val="tx1">
                    <a:tint val="75000"/>
                  </a:schemeClr>
                </a:solidFill>
              </a:defRPr>
            </a:lvl4pPr>
            <a:lvl5pPr marL="1828507" indent="0">
              <a:buNone/>
              <a:defRPr sz="1600">
                <a:solidFill>
                  <a:schemeClr val="tx1">
                    <a:tint val="75000"/>
                  </a:schemeClr>
                </a:solidFill>
              </a:defRPr>
            </a:lvl5pPr>
            <a:lvl6pPr marL="2285634" indent="0">
              <a:buNone/>
              <a:defRPr sz="1600">
                <a:solidFill>
                  <a:schemeClr val="tx1">
                    <a:tint val="75000"/>
                  </a:schemeClr>
                </a:solidFill>
              </a:defRPr>
            </a:lvl6pPr>
            <a:lvl7pPr marL="2742761" indent="0">
              <a:buNone/>
              <a:defRPr sz="1600">
                <a:solidFill>
                  <a:schemeClr val="tx1">
                    <a:tint val="75000"/>
                  </a:schemeClr>
                </a:solidFill>
              </a:defRPr>
            </a:lvl7pPr>
            <a:lvl8pPr marL="3199888" indent="0">
              <a:buNone/>
              <a:defRPr sz="1600">
                <a:solidFill>
                  <a:schemeClr val="tx1">
                    <a:tint val="75000"/>
                  </a:schemeClr>
                </a:solidFill>
              </a:defRPr>
            </a:lvl8pPr>
            <a:lvl9pPr marL="3657014"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1EE23415-3ACB-4D1C-A90D-59FD6C95E248}"/>
              </a:ext>
            </a:extLst>
          </p:cNvPr>
          <p:cNvSpPr/>
          <p:nvPr userDrawn="1"/>
        </p:nvSpPr>
        <p:spPr>
          <a:xfrm>
            <a:off x="1" y="6039854"/>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a:p>
        </p:txBody>
      </p:sp>
      <p:pic>
        <p:nvPicPr>
          <p:cNvPr id="8" name="Picture 7" descr="Logo&#10;&#10;Description automatically generated">
            <a:extLst>
              <a:ext uri="{FF2B5EF4-FFF2-40B4-BE49-F238E27FC236}">
                <a16:creationId xmlns:a16="http://schemas.microsoft.com/office/drawing/2014/main" id="{4C48B0F6-2052-4C59-B0F1-73CD037FB7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8" y="6174501"/>
            <a:ext cx="2034545" cy="525239"/>
          </a:xfrm>
          <a:prstGeom prst="rect">
            <a:avLst/>
          </a:prstGeom>
        </p:spPr>
      </p:pic>
    </p:spTree>
    <p:extLst>
      <p:ext uri="{BB962C8B-B14F-4D97-AF65-F5344CB8AC3E}">
        <p14:creationId xmlns:p14="http://schemas.microsoft.com/office/powerpoint/2010/main" val="170525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7930-8D09-4DBC-A567-9BF6EACF9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99DD7D-E09A-4141-BDC5-F3F9FCC23691}"/>
              </a:ext>
            </a:extLst>
          </p:cNvPr>
          <p:cNvSpPr>
            <a:spLocks noGrp="1"/>
          </p:cNvSpPr>
          <p:nvPr>
            <p:ph sz="half" idx="1"/>
          </p:nvPr>
        </p:nvSpPr>
        <p:spPr>
          <a:xfrm>
            <a:off x="838200" y="1825625"/>
            <a:ext cx="51816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EE64BC-A0A9-45AD-89D4-2A0F1BD6F06C}"/>
              </a:ext>
            </a:extLst>
          </p:cNvPr>
          <p:cNvSpPr>
            <a:spLocks noGrp="1"/>
          </p:cNvSpPr>
          <p:nvPr>
            <p:ph sz="half" idx="2"/>
          </p:nvPr>
        </p:nvSpPr>
        <p:spPr>
          <a:xfrm>
            <a:off x="6172199" y="1825625"/>
            <a:ext cx="51816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1A46B201-FB56-469B-93F3-CBF06A11B31B}"/>
              </a:ext>
            </a:extLst>
          </p:cNvPr>
          <p:cNvSpPr/>
          <p:nvPr userDrawn="1"/>
        </p:nvSpPr>
        <p:spPr>
          <a:xfrm>
            <a:off x="1" y="6039854"/>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a:p>
        </p:txBody>
      </p:sp>
      <p:pic>
        <p:nvPicPr>
          <p:cNvPr id="9" name="Picture 8" descr="Logo&#10;&#10;Description automatically generated">
            <a:extLst>
              <a:ext uri="{FF2B5EF4-FFF2-40B4-BE49-F238E27FC236}">
                <a16:creationId xmlns:a16="http://schemas.microsoft.com/office/drawing/2014/main" id="{AF53594F-8D7F-45AC-94AE-55A08DC7D3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8" y="6174501"/>
            <a:ext cx="2034545" cy="525239"/>
          </a:xfrm>
          <a:prstGeom prst="rect">
            <a:avLst/>
          </a:prstGeom>
        </p:spPr>
      </p:pic>
    </p:spTree>
    <p:extLst>
      <p:ext uri="{BB962C8B-B14F-4D97-AF65-F5344CB8AC3E}">
        <p14:creationId xmlns:p14="http://schemas.microsoft.com/office/powerpoint/2010/main" val="379126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16E1-BCB0-4F67-A0C7-B35ADABB20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1701BE-62B2-4CBF-8EC4-88B0BEDFC787}"/>
              </a:ext>
            </a:extLst>
          </p:cNvPr>
          <p:cNvSpPr>
            <a:spLocks noGrp="1"/>
          </p:cNvSpPr>
          <p:nvPr>
            <p:ph type="body" idx="1"/>
          </p:nvPr>
        </p:nvSpPr>
        <p:spPr>
          <a:xfrm>
            <a:off x="839789" y="1681163"/>
            <a:ext cx="5157786" cy="823912"/>
          </a:xfrm>
        </p:spPr>
        <p:txBody>
          <a:bodyPr anchor="b"/>
          <a:lstStyle>
            <a:lvl1pPr marL="0" indent="0">
              <a:buNone/>
              <a:defRPr sz="2400" b="1"/>
            </a:lvl1pPr>
            <a:lvl2pPr marL="457127" indent="0">
              <a:buNone/>
              <a:defRPr sz="1999" b="1"/>
            </a:lvl2pPr>
            <a:lvl3pPr marL="914254" indent="0">
              <a:buNone/>
              <a:defRPr sz="1800" b="1"/>
            </a:lvl3pPr>
            <a:lvl4pPr marL="1371380"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4"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C93E9E-4709-4004-A501-766576FBD635}"/>
              </a:ext>
            </a:extLst>
          </p:cNvPr>
          <p:cNvSpPr>
            <a:spLocks noGrp="1"/>
          </p:cNvSpPr>
          <p:nvPr>
            <p:ph sz="half" idx="2"/>
          </p:nvPr>
        </p:nvSpPr>
        <p:spPr>
          <a:xfrm>
            <a:off x="839789" y="2505076"/>
            <a:ext cx="515778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7C6151-CA24-4A6E-8028-3FAC92E23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127" indent="0">
              <a:buNone/>
              <a:defRPr sz="1999" b="1"/>
            </a:lvl2pPr>
            <a:lvl3pPr marL="914254" indent="0">
              <a:buNone/>
              <a:defRPr sz="1800" b="1"/>
            </a:lvl3pPr>
            <a:lvl4pPr marL="1371380"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4"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2CE443-BB93-42DD-B526-21837B2FC66C}"/>
              </a:ext>
            </a:extLst>
          </p:cNvPr>
          <p:cNvSpPr>
            <a:spLocks noGrp="1"/>
          </p:cNvSpPr>
          <p:nvPr>
            <p:ph sz="quarter" idx="4"/>
          </p:nvPr>
        </p:nvSpPr>
        <p:spPr>
          <a:xfrm>
            <a:off x="6172200"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52F9D2BB-3217-45EC-AEAE-F37136809753}"/>
              </a:ext>
            </a:extLst>
          </p:cNvPr>
          <p:cNvSpPr/>
          <p:nvPr userDrawn="1"/>
        </p:nvSpPr>
        <p:spPr>
          <a:xfrm>
            <a:off x="1" y="6039854"/>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a:p>
        </p:txBody>
      </p:sp>
      <p:pic>
        <p:nvPicPr>
          <p:cNvPr id="11" name="Picture 10" descr="Logo&#10;&#10;Description automatically generated">
            <a:extLst>
              <a:ext uri="{FF2B5EF4-FFF2-40B4-BE49-F238E27FC236}">
                <a16:creationId xmlns:a16="http://schemas.microsoft.com/office/drawing/2014/main" id="{CF9A67ED-3F0D-439D-B86E-EE65CA8C7F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8" y="6174501"/>
            <a:ext cx="2034545" cy="525239"/>
          </a:xfrm>
          <a:prstGeom prst="rect">
            <a:avLst/>
          </a:prstGeom>
        </p:spPr>
      </p:pic>
    </p:spTree>
    <p:extLst>
      <p:ext uri="{BB962C8B-B14F-4D97-AF65-F5344CB8AC3E}">
        <p14:creationId xmlns:p14="http://schemas.microsoft.com/office/powerpoint/2010/main" val="309116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E4F2-8DA6-4649-9F8F-4A3998A581D2}"/>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6" name="Rectangle 5">
            <a:extLst>
              <a:ext uri="{FF2B5EF4-FFF2-40B4-BE49-F238E27FC236}">
                <a16:creationId xmlns:a16="http://schemas.microsoft.com/office/drawing/2014/main" id="{6952646D-FC70-445D-94B7-517B33E562C2}"/>
              </a:ext>
            </a:extLst>
          </p:cNvPr>
          <p:cNvSpPr/>
          <p:nvPr userDrawn="1"/>
        </p:nvSpPr>
        <p:spPr>
          <a:xfrm>
            <a:off x="1" y="6039854"/>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a:p>
        </p:txBody>
      </p:sp>
      <p:pic>
        <p:nvPicPr>
          <p:cNvPr id="8" name="Picture 7" descr="Logo&#10;&#10;Description automatically generated">
            <a:extLst>
              <a:ext uri="{FF2B5EF4-FFF2-40B4-BE49-F238E27FC236}">
                <a16:creationId xmlns:a16="http://schemas.microsoft.com/office/drawing/2014/main" id="{CC203E4A-2054-4CFA-8539-C2BBC2DD8A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8" y="6174501"/>
            <a:ext cx="2034545" cy="525239"/>
          </a:xfrm>
          <a:prstGeom prst="rect">
            <a:avLst/>
          </a:prstGeom>
        </p:spPr>
      </p:pic>
    </p:spTree>
    <p:extLst>
      <p:ext uri="{BB962C8B-B14F-4D97-AF65-F5344CB8AC3E}">
        <p14:creationId xmlns:p14="http://schemas.microsoft.com/office/powerpoint/2010/main" val="343899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1EF1E8BB-7E16-44F0-9212-FD6645210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8" y="6174501"/>
            <a:ext cx="2034545" cy="525239"/>
          </a:xfrm>
          <a:prstGeom prst="rect">
            <a:avLst/>
          </a:prstGeom>
        </p:spPr>
      </p:pic>
    </p:spTree>
    <p:extLst>
      <p:ext uri="{BB962C8B-B14F-4D97-AF65-F5344CB8AC3E}">
        <p14:creationId xmlns:p14="http://schemas.microsoft.com/office/powerpoint/2010/main" val="421559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2C74-EE6D-46E6-B8A3-7787852EB94E}"/>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FE7FF051-086C-49EC-9378-92B3DAFA91F5}"/>
              </a:ext>
            </a:extLst>
          </p:cNvPr>
          <p:cNvSpPr>
            <a:spLocks noGrp="1"/>
          </p:cNvSpPr>
          <p:nvPr>
            <p:ph idx="1"/>
          </p:nvPr>
        </p:nvSpPr>
        <p:spPr>
          <a:xfrm>
            <a:off x="5183188" y="987426"/>
            <a:ext cx="6172201" cy="4873625"/>
          </a:xfrm>
        </p:spPr>
        <p:txBody>
          <a:bodyPr/>
          <a:lstStyle>
            <a:lvl1pPr>
              <a:defRPr sz="3199"/>
            </a:lvl1pPr>
            <a:lvl2pPr>
              <a:defRPr sz="2800"/>
            </a:lvl2pPr>
            <a:lvl3pPr>
              <a:defRPr sz="2400"/>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F38407-2B21-4CEB-9ADC-95A84EC50619}"/>
              </a:ext>
            </a:extLst>
          </p:cNvPr>
          <p:cNvSpPr>
            <a:spLocks noGrp="1"/>
          </p:cNvSpPr>
          <p:nvPr>
            <p:ph type="body" sz="half" idx="2"/>
          </p:nvPr>
        </p:nvSpPr>
        <p:spPr>
          <a:xfrm>
            <a:off x="839789" y="2057400"/>
            <a:ext cx="3932237" cy="3811588"/>
          </a:xfrm>
        </p:spPr>
        <p:txBody>
          <a:bodyPr/>
          <a:lstStyle>
            <a:lvl1pPr marL="0" indent="0">
              <a:buNone/>
              <a:defRPr sz="1600"/>
            </a:lvl1pPr>
            <a:lvl2pPr marL="457127" indent="0">
              <a:buNone/>
              <a:defRPr sz="1399"/>
            </a:lvl2pPr>
            <a:lvl3pPr marL="914254" indent="0">
              <a:buNone/>
              <a:defRPr sz="1200"/>
            </a:lvl3pPr>
            <a:lvl4pPr marL="1371380" indent="0">
              <a:buNone/>
              <a:defRPr sz="1000"/>
            </a:lvl4pPr>
            <a:lvl5pPr marL="1828507" indent="0">
              <a:buNone/>
              <a:defRPr sz="1000"/>
            </a:lvl5pPr>
            <a:lvl6pPr marL="2285634" indent="0">
              <a:buNone/>
              <a:defRPr sz="1000"/>
            </a:lvl6pPr>
            <a:lvl7pPr marL="2742761" indent="0">
              <a:buNone/>
              <a:defRPr sz="1000"/>
            </a:lvl7pPr>
            <a:lvl8pPr marL="3199888" indent="0">
              <a:buNone/>
              <a:defRPr sz="1000"/>
            </a:lvl8pPr>
            <a:lvl9pPr marL="3657014"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396D94D-5DAC-4C79-89DB-609A48CD27A8}"/>
              </a:ext>
            </a:extLst>
          </p:cNvPr>
          <p:cNvSpPr/>
          <p:nvPr userDrawn="1"/>
        </p:nvSpPr>
        <p:spPr>
          <a:xfrm>
            <a:off x="1" y="6039854"/>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a:p>
        </p:txBody>
      </p:sp>
      <p:pic>
        <p:nvPicPr>
          <p:cNvPr id="9" name="Picture 8" descr="Logo&#10;&#10;Description automatically generated">
            <a:extLst>
              <a:ext uri="{FF2B5EF4-FFF2-40B4-BE49-F238E27FC236}">
                <a16:creationId xmlns:a16="http://schemas.microsoft.com/office/drawing/2014/main" id="{F6A96B01-B66C-4509-9276-206441454F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8" y="6174501"/>
            <a:ext cx="2034545" cy="525239"/>
          </a:xfrm>
          <a:prstGeom prst="rect">
            <a:avLst/>
          </a:prstGeom>
        </p:spPr>
      </p:pic>
    </p:spTree>
    <p:extLst>
      <p:ext uri="{BB962C8B-B14F-4D97-AF65-F5344CB8AC3E}">
        <p14:creationId xmlns:p14="http://schemas.microsoft.com/office/powerpoint/2010/main" val="270814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F13B-93CE-4ED7-A54F-807652047B28}"/>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3D640DBF-3071-4357-9080-3402C23B8104}"/>
              </a:ext>
            </a:extLst>
          </p:cNvPr>
          <p:cNvSpPr>
            <a:spLocks noGrp="1"/>
          </p:cNvSpPr>
          <p:nvPr>
            <p:ph type="pic" idx="1"/>
          </p:nvPr>
        </p:nvSpPr>
        <p:spPr>
          <a:xfrm>
            <a:off x="5183188" y="987426"/>
            <a:ext cx="6172201" cy="4873625"/>
          </a:xfrm>
        </p:spPr>
        <p:txBody>
          <a:bodyPr/>
          <a:lstStyle>
            <a:lvl1pPr marL="0" indent="0">
              <a:buNone/>
              <a:defRPr sz="3199"/>
            </a:lvl1pPr>
            <a:lvl2pPr marL="457127" indent="0">
              <a:buNone/>
              <a:defRPr sz="2800"/>
            </a:lvl2pPr>
            <a:lvl3pPr marL="914254" indent="0">
              <a:buNone/>
              <a:defRPr sz="2400"/>
            </a:lvl3pPr>
            <a:lvl4pPr marL="1371380" indent="0">
              <a:buNone/>
              <a:defRPr sz="1999"/>
            </a:lvl4pPr>
            <a:lvl5pPr marL="1828507" indent="0">
              <a:buNone/>
              <a:defRPr sz="1999"/>
            </a:lvl5pPr>
            <a:lvl6pPr marL="2285634" indent="0">
              <a:buNone/>
              <a:defRPr sz="1999"/>
            </a:lvl6pPr>
            <a:lvl7pPr marL="2742761" indent="0">
              <a:buNone/>
              <a:defRPr sz="1999"/>
            </a:lvl7pPr>
            <a:lvl8pPr marL="3199888" indent="0">
              <a:buNone/>
              <a:defRPr sz="1999"/>
            </a:lvl8pPr>
            <a:lvl9pPr marL="3657014" indent="0">
              <a:buNone/>
              <a:defRPr sz="1999"/>
            </a:lvl9pPr>
          </a:lstStyle>
          <a:p>
            <a:endParaRPr lang="en-US"/>
          </a:p>
        </p:txBody>
      </p:sp>
      <p:sp>
        <p:nvSpPr>
          <p:cNvPr id="4" name="Text Placeholder 3">
            <a:extLst>
              <a:ext uri="{FF2B5EF4-FFF2-40B4-BE49-F238E27FC236}">
                <a16:creationId xmlns:a16="http://schemas.microsoft.com/office/drawing/2014/main" id="{59E69F44-E5C2-43A0-A2A3-1E3EF80E62B1}"/>
              </a:ext>
            </a:extLst>
          </p:cNvPr>
          <p:cNvSpPr>
            <a:spLocks noGrp="1"/>
          </p:cNvSpPr>
          <p:nvPr>
            <p:ph type="body" sz="half" idx="2"/>
          </p:nvPr>
        </p:nvSpPr>
        <p:spPr>
          <a:xfrm>
            <a:off x="839789" y="2057400"/>
            <a:ext cx="3932237" cy="3811588"/>
          </a:xfrm>
        </p:spPr>
        <p:txBody>
          <a:bodyPr/>
          <a:lstStyle>
            <a:lvl1pPr marL="0" indent="0">
              <a:buNone/>
              <a:defRPr sz="1600"/>
            </a:lvl1pPr>
            <a:lvl2pPr marL="457127" indent="0">
              <a:buNone/>
              <a:defRPr sz="1399"/>
            </a:lvl2pPr>
            <a:lvl3pPr marL="914254" indent="0">
              <a:buNone/>
              <a:defRPr sz="1200"/>
            </a:lvl3pPr>
            <a:lvl4pPr marL="1371380" indent="0">
              <a:buNone/>
              <a:defRPr sz="1000"/>
            </a:lvl4pPr>
            <a:lvl5pPr marL="1828507" indent="0">
              <a:buNone/>
              <a:defRPr sz="1000"/>
            </a:lvl5pPr>
            <a:lvl6pPr marL="2285634" indent="0">
              <a:buNone/>
              <a:defRPr sz="1000"/>
            </a:lvl6pPr>
            <a:lvl7pPr marL="2742761" indent="0">
              <a:buNone/>
              <a:defRPr sz="1000"/>
            </a:lvl7pPr>
            <a:lvl8pPr marL="3199888" indent="0">
              <a:buNone/>
              <a:defRPr sz="1000"/>
            </a:lvl8pPr>
            <a:lvl9pPr marL="3657014"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FC5AA1E5-8ED7-46CE-931D-B8796E721906}"/>
              </a:ext>
            </a:extLst>
          </p:cNvPr>
          <p:cNvSpPr/>
          <p:nvPr userDrawn="1"/>
        </p:nvSpPr>
        <p:spPr>
          <a:xfrm>
            <a:off x="1" y="6039854"/>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a:p>
        </p:txBody>
      </p:sp>
      <p:pic>
        <p:nvPicPr>
          <p:cNvPr id="9" name="Picture 8" descr="Logo&#10;&#10;Description automatically generated">
            <a:extLst>
              <a:ext uri="{FF2B5EF4-FFF2-40B4-BE49-F238E27FC236}">
                <a16:creationId xmlns:a16="http://schemas.microsoft.com/office/drawing/2014/main" id="{128E00C3-5C8B-434A-8AD3-3C89397C0B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8" y="6174501"/>
            <a:ext cx="2034545" cy="525239"/>
          </a:xfrm>
          <a:prstGeom prst="rect">
            <a:avLst/>
          </a:prstGeom>
        </p:spPr>
      </p:pic>
    </p:spTree>
    <p:extLst>
      <p:ext uri="{BB962C8B-B14F-4D97-AF65-F5344CB8AC3E}">
        <p14:creationId xmlns:p14="http://schemas.microsoft.com/office/powerpoint/2010/main" val="151475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4233-F888-454D-801C-E448814728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FD5B9A-FEA2-4682-9FAE-F50969D82D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142D0-66A5-463B-9F1B-42184D6AA4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F3167DC-6AC9-459C-B4F9-0598B1DF9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1AC87-D9CD-42CA-A292-D0E451A3F8C7}"/>
              </a:ext>
            </a:extLst>
          </p:cNvPr>
          <p:cNvSpPr>
            <a:spLocks noGrp="1"/>
          </p:cNvSpPr>
          <p:nvPr>
            <p:ph type="sldNum" sz="quarter" idx="12"/>
          </p:nvPr>
        </p:nvSpPr>
        <p:spPr/>
        <p:txBody>
          <a:bodyPr/>
          <a:lstStyle/>
          <a:p>
            <a:fld id="{0566D002-17E1-41BB-8809-A3EF77AA80C7}" type="slidenum">
              <a:rPr lang="en-US" smtClean="0"/>
              <a:t>‹#›</a:t>
            </a:fld>
            <a:endParaRPr lang="en-US"/>
          </a:p>
        </p:txBody>
      </p:sp>
    </p:spTree>
    <p:extLst>
      <p:ext uri="{BB962C8B-B14F-4D97-AF65-F5344CB8AC3E}">
        <p14:creationId xmlns:p14="http://schemas.microsoft.com/office/powerpoint/2010/main" val="2603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54205C-E077-407B-8D79-036EEEB354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74AC7A-3414-4D78-B9FB-580A1FB37347}"/>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121D3-F310-4BC9-B626-71DDF3C74D2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A368EF7-6B58-4E44-A4BF-D3ABEDCED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C8A7E-766E-4145-B07E-0584A265D676}"/>
              </a:ext>
            </a:extLst>
          </p:cNvPr>
          <p:cNvSpPr>
            <a:spLocks noGrp="1"/>
          </p:cNvSpPr>
          <p:nvPr>
            <p:ph type="sldNum" sz="quarter" idx="12"/>
          </p:nvPr>
        </p:nvSpPr>
        <p:spPr/>
        <p:txBody>
          <a:bodyPr/>
          <a:lstStyle/>
          <a:p>
            <a:fld id="{0566D002-17E1-41BB-8809-A3EF77AA80C7}" type="slidenum">
              <a:rPr lang="en-US" smtClean="0"/>
              <a:t>‹#›</a:t>
            </a:fld>
            <a:endParaRPr lang="en-US"/>
          </a:p>
        </p:txBody>
      </p:sp>
    </p:spTree>
    <p:extLst>
      <p:ext uri="{BB962C8B-B14F-4D97-AF65-F5344CB8AC3E}">
        <p14:creationId xmlns:p14="http://schemas.microsoft.com/office/powerpoint/2010/main" val="33167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1: The retirement landscape toda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57C99E-B594-D647-71E3-45A292169A21}"/>
              </a:ext>
            </a:extLst>
          </p:cNvPr>
          <p:cNvSpPr/>
          <p:nvPr userDrawn="1"/>
        </p:nvSpPr>
        <p:spPr>
          <a:xfrm>
            <a:off x="4159250" y="0"/>
            <a:ext cx="3635375" cy="41751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a:extLst>
              <a:ext uri="{FF2B5EF4-FFF2-40B4-BE49-F238E27FC236}">
                <a16:creationId xmlns:a16="http://schemas.microsoft.com/office/drawing/2014/main" id="{039773A8-964E-1778-ED1A-0B710E7D7E78}"/>
              </a:ext>
            </a:extLst>
          </p:cNvPr>
          <p:cNvSpPr txBox="1">
            <a:spLocks/>
          </p:cNvSpPr>
          <p:nvPr userDrawn="1"/>
        </p:nvSpPr>
        <p:spPr>
          <a:xfrm>
            <a:off x="4159250" y="0"/>
            <a:ext cx="3635375" cy="417513"/>
          </a:xfrm>
          <a:prstGeom prst="rect">
            <a:avLst/>
          </a:prstGeom>
          <a:noFill/>
        </p:spPr>
        <p:txBody>
          <a:bodyPr lIns="0" tIns="0" rIns="0" bIns="0"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fontAlgn="auto">
              <a:lnSpc>
                <a:spcPct val="100000"/>
              </a:lnSpc>
              <a:spcBef>
                <a:spcPts val="0"/>
              </a:spcBef>
              <a:spcAft>
                <a:spcPts val="0"/>
              </a:spcAft>
              <a:buFont typeface="Arial"/>
              <a:buNone/>
              <a:defRPr/>
            </a:pPr>
            <a:r>
              <a:rPr lang="en-US" sz="1400" b="1" dirty="0">
                <a:solidFill>
                  <a:srgbClr val="FF671D"/>
                </a:solidFill>
                <a:latin typeface="Arial" panose="020B0604020202020204" pitchFamily="34" charset="0"/>
                <a:cs typeface="Arial" panose="020B0604020202020204" pitchFamily="34" charset="0"/>
              </a:rPr>
              <a:t>1</a:t>
            </a:r>
            <a:r>
              <a:rPr lang="en-US" sz="1100" b="1" spc="100" dirty="0">
                <a:solidFill>
                  <a:srgbClr val="FFFFFF"/>
                </a:solidFill>
                <a:latin typeface="Arial" panose="020B0604020202020204" pitchFamily="34" charset="0"/>
                <a:cs typeface="Arial" panose="020B0604020202020204" pitchFamily="34" charset="0"/>
              </a:rPr>
              <a:t> </a:t>
            </a:r>
            <a:r>
              <a:rPr lang="en-US" sz="1800" spc="100" dirty="0">
                <a:solidFill>
                  <a:srgbClr val="FFFFFF"/>
                </a:solidFill>
                <a:latin typeface="Arial" panose="020B0604020202020204" pitchFamily="34" charset="0"/>
                <a:cs typeface="Arial" panose="020B0604020202020204" pitchFamily="34" charset="0"/>
              </a:rPr>
              <a:t>|</a:t>
            </a:r>
            <a:r>
              <a:rPr lang="en-US" sz="1400" spc="100" dirty="0">
                <a:solidFill>
                  <a:srgbClr val="FFFFFF"/>
                </a:solidFill>
                <a:latin typeface="Arial" panose="020B0604020202020204" pitchFamily="34" charset="0"/>
                <a:cs typeface="Arial" panose="020B0604020202020204" pitchFamily="34" charset="0"/>
              </a:rPr>
              <a:t> </a:t>
            </a:r>
            <a:r>
              <a:rPr lang="en-US" sz="1200" b="1" dirty="0">
                <a:solidFill>
                  <a:srgbClr val="FFFFFF"/>
                </a:solidFill>
                <a:latin typeface="Arial" panose="020B0604020202020204" pitchFamily="34" charset="0"/>
                <a:cs typeface="Arial" panose="020B0604020202020204" pitchFamily="34" charset="0"/>
              </a:rPr>
              <a:t>What is Medicare and when do you enroll?</a:t>
            </a:r>
          </a:p>
        </p:txBody>
      </p:sp>
      <p:sp>
        <p:nvSpPr>
          <p:cNvPr id="4" name="Slide Number Placeholder 5">
            <a:extLst>
              <a:ext uri="{FF2B5EF4-FFF2-40B4-BE49-F238E27FC236}">
                <a16:creationId xmlns:a16="http://schemas.microsoft.com/office/drawing/2014/main" id="{5A2A21E6-0D8F-9E00-FE4D-9D9DE7E21172}"/>
              </a:ext>
            </a:extLst>
          </p:cNvPr>
          <p:cNvSpPr>
            <a:spLocks noGrp="1"/>
          </p:cNvSpPr>
          <p:nvPr>
            <p:ph type="sldNum" sz="quarter" idx="10"/>
          </p:nvPr>
        </p:nvSpPr>
        <p:spPr>
          <a:xfrm>
            <a:off x="9144000" y="6315075"/>
            <a:ext cx="2743200" cy="228600"/>
          </a:xfrm>
        </p:spPr>
        <p:txBody>
          <a:bodyPr/>
          <a:lstStyle>
            <a:lvl1pPr algn="r">
              <a:defRPr sz="900" baseline="0" smtClean="0">
                <a:solidFill>
                  <a:schemeClr val="tx1">
                    <a:lumMod val="65000"/>
                    <a:lumOff val="35000"/>
                  </a:schemeClr>
                </a:solidFill>
                <a:latin typeface="Arial" charset="0"/>
              </a:defRPr>
            </a:lvl1pPr>
          </a:lstStyle>
          <a:p>
            <a:pPr>
              <a:defRPr/>
            </a:pPr>
            <a:fld id="{6D5814D1-F5BE-4F92-8A8F-12BD40E6658A}" type="slidenum">
              <a:rPr lang="en-US"/>
              <a:pPr>
                <a:defRPr/>
              </a:pPr>
              <a:t>‹#›</a:t>
            </a:fld>
            <a:endParaRPr lang="en-US" dirty="0"/>
          </a:p>
        </p:txBody>
      </p:sp>
    </p:spTree>
    <p:extLst>
      <p:ext uri="{BB962C8B-B14F-4D97-AF65-F5344CB8AC3E}">
        <p14:creationId xmlns:p14="http://schemas.microsoft.com/office/powerpoint/2010/main" val="345915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F25525CE-A9CF-4959-BD00-787B8C5EF3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9803" y="5701043"/>
            <a:ext cx="3015788" cy="856484"/>
          </a:xfrm>
          <a:prstGeom prst="rect">
            <a:avLst/>
          </a:prstGeom>
        </p:spPr>
      </p:pic>
      <p:sp>
        <p:nvSpPr>
          <p:cNvPr id="9" name="Rectangle 8">
            <a:extLst>
              <a:ext uri="{FF2B5EF4-FFF2-40B4-BE49-F238E27FC236}">
                <a16:creationId xmlns:a16="http://schemas.microsoft.com/office/drawing/2014/main" id="{5B1DEBFA-04D2-4D8B-A200-D4AD47AE2CC8}"/>
              </a:ext>
            </a:extLst>
          </p:cNvPr>
          <p:cNvSpPr/>
          <p:nvPr userDrawn="1"/>
        </p:nvSpPr>
        <p:spPr>
          <a:xfrm>
            <a:off x="1014151" y="0"/>
            <a:ext cx="756458" cy="686631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0FF2C7-E8C0-4792-AF1A-5C3A8366A2A5}"/>
              </a:ext>
            </a:extLst>
          </p:cNvPr>
          <p:cNvSpPr/>
          <p:nvPr userDrawn="1"/>
        </p:nvSpPr>
        <p:spPr>
          <a:xfrm>
            <a:off x="1995060" y="498764"/>
            <a:ext cx="756458" cy="6371705"/>
          </a:xfrm>
          <a:prstGeom prst="rect">
            <a:avLst/>
          </a:prstGeom>
          <a:solidFill>
            <a:srgbClr val="6BCC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84CE0D-5FD7-4C87-A6B8-A1C09CC459F8}"/>
              </a:ext>
            </a:extLst>
          </p:cNvPr>
          <p:cNvSpPr/>
          <p:nvPr userDrawn="1"/>
        </p:nvSpPr>
        <p:spPr>
          <a:xfrm>
            <a:off x="0" y="1862051"/>
            <a:ext cx="756458" cy="5012575"/>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35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1DEBFA-04D2-4D8B-A200-D4AD47AE2CC8}"/>
              </a:ext>
            </a:extLst>
          </p:cNvPr>
          <p:cNvSpPr/>
          <p:nvPr userDrawn="1"/>
        </p:nvSpPr>
        <p:spPr>
          <a:xfrm>
            <a:off x="1014151" y="0"/>
            <a:ext cx="756458" cy="686631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0FF2C7-E8C0-4792-AF1A-5C3A8366A2A5}"/>
              </a:ext>
            </a:extLst>
          </p:cNvPr>
          <p:cNvSpPr/>
          <p:nvPr userDrawn="1"/>
        </p:nvSpPr>
        <p:spPr>
          <a:xfrm>
            <a:off x="1995060" y="498764"/>
            <a:ext cx="756458" cy="6371705"/>
          </a:xfrm>
          <a:prstGeom prst="rect">
            <a:avLst/>
          </a:prstGeom>
          <a:solidFill>
            <a:srgbClr val="6BCC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84CE0D-5FD7-4C87-A6B8-A1C09CC459F8}"/>
              </a:ext>
            </a:extLst>
          </p:cNvPr>
          <p:cNvSpPr/>
          <p:nvPr userDrawn="1"/>
        </p:nvSpPr>
        <p:spPr>
          <a:xfrm>
            <a:off x="0" y="1862051"/>
            <a:ext cx="756458" cy="5012575"/>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15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F25525CE-A9CF-4959-BD00-787B8C5EF3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9803" y="5701043"/>
            <a:ext cx="3015788" cy="856484"/>
          </a:xfrm>
          <a:prstGeom prst="rect">
            <a:avLst/>
          </a:prstGeom>
        </p:spPr>
      </p:pic>
      <p:sp>
        <p:nvSpPr>
          <p:cNvPr id="11" name="Rectangle 10">
            <a:extLst>
              <a:ext uri="{FF2B5EF4-FFF2-40B4-BE49-F238E27FC236}">
                <a16:creationId xmlns:a16="http://schemas.microsoft.com/office/drawing/2014/main" id="{A084CE0D-5FD7-4C87-A6B8-A1C09CC459F8}"/>
              </a:ext>
            </a:extLst>
          </p:cNvPr>
          <p:cNvSpPr/>
          <p:nvPr userDrawn="1"/>
        </p:nvSpPr>
        <p:spPr>
          <a:xfrm rot="5400000">
            <a:off x="3665912" y="-3250276"/>
            <a:ext cx="756458" cy="8088286"/>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1AF8F6E-1819-49DC-A5C6-87C3DEEE33B7}"/>
              </a:ext>
            </a:extLst>
          </p:cNvPr>
          <p:cNvSpPr>
            <a:spLocks noGrp="1"/>
          </p:cNvSpPr>
          <p:nvPr>
            <p:ph type="title" hasCustomPrompt="1"/>
          </p:nvPr>
        </p:nvSpPr>
        <p:spPr>
          <a:xfrm>
            <a:off x="838200" y="415637"/>
            <a:ext cx="10515600" cy="756459"/>
          </a:xfrm>
        </p:spPr>
        <p:txBody>
          <a:bodyPr/>
          <a:lstStyle>
            <a:lvl1pPr>
              <a:defRPr>
                <a:solidFill>
                  <a:schemeClr val="bg1"/>
                </a:solidFill>
              </a:defRPr>
            </a:lvl1pPr>
          </a:lstStyle>
          <a:p>
            <a:r>
              <a:rPr lang="en-US" dirty="0"/>
              <a:t>Guest Speaker</a:t>
            </a:r>
          </a:p>
        </p:txBody>
      </p:sp>
      <p:sp>
        <p:nvSpPr>
          <p:cNvPr id="3" name="Picture Placeholder 2">
            <a:extLst>
              <a:ext uri="{FF2B5EF4-FFF2-40B4-BE49-F238E27FC236}">
                <a16:creationId xmlns:a16="http://schemas.microsoft.com/office/drawing/2014/main" id="{4D036F40-D3AB-4EF4-851F-AA634055DDC7}"/>
              </a:ext>
            </a:extLst>
          </p:cNvPr>
          <p:cNvSpPr>
            <a:spLocks noGrp="1"/>
          </p:cNvSpPr>
          <p:nvPr>
            <p:ph type="pic" sz="quarter" idx="10"/>
          </p:nvPr>
        </p:nvSpPr>
        <p:spPr>
          <a:xfrm>
            <a:off x="914400" y="1644981"/>
            <a:ext cx="3832225" cy="4056062"/>
          </a:xfrm>
        </p:spPr>
        <p:txBody>
          <a:bodyPr/>
          <a:lstStyle/>
          <a:p>
            <a:endParaRPr lang="en-US"/>
          </a:p>
        </p:txBody>
      </p:sp>
      <p:sp>
        <p:nvSpPr>
          <p:cNvPr id="5" name="Text Placeholder 4">
            <a:extLst>
              <a:ext uri="{FF2B5EF4-FFF2-40B4-BE49-F238E27FC236}">
                <a16:creationId xmlns:a16="http://schemas.microsoft.com/office/drawing/2014/main" id="{92C7B071-51CF-479C-AB80-F30CBC3D110F}"/>
              </a:ext>
            </a:extLst>
          </p:cNvPr>
          <p:cNvSpPr>
            <a:spLocks noGrp="1"/>
          </p:cNvSpPr>
          <p:nvPr>
            <p:ph type="body" sz="quarter" idx="11" hasCustomPrompt="1"/>
          </p:nvPr>
        </p:nvSpPr>
        <p:spPr>
          <a:xfrm>
            <a:off x="5669280" y="1644651"/>
            <a:ext cx="5608320" cy="591474"/>
          </a:xfrm>
        </p:spPr>
        <p:txBody>
          <a:bodyPr/>
          <a:lstStyle>
            <a:lvl1pPr marL="0" indent="0">
              <a:buNone/>
              <a:defRPr>
                <a:latin typeface="Avenir LT Std 65 Medium" panose="020B0603020203020204" pitchFamily="34" charset="0"/>
              </a:defRPr>
            </a:lvl1pPr>
          </a:lstStyle>
          <a:p>
            <a:pPr lvl="0"/>
            <a:r>
              <a:rPr lang="en-US" dirty="0"/>
              <a:t>First Last</a:t>
            </a:r>
          </a:p>
        </p:txBody>
      </p:sp>
      <p:sp>
        <p:nvSpPr>
          <p:cNvPr id="12" name="Text Placeholder 4">
            <a:extLst>
              <a:ext uri="{FF2B5EF4-FFF2-40B4-BE49-F238E27FC236}">
                <a16:creationId xmlns:a16="http://schemas.microsoft.com/office/drawing/2014/main" id="{8D396F27-FB12-48D3-AA62-14D1BC6FE324}"/>
              </a:ext>
            </a:extLst>
          </p:cNvPr>
          <p:cNvSpPr>
            <a:spLocks noGrp="1"/>
          </p:cNvSpPr>
          <p:nvPr>
            <p:ph type="body" sz="quarter" idx="12" hasCustomPrompt="1"/>
          </p:nvPr>
        </p:nvSpPr>
        <p:spPr>
          <a:xfrm>
            <a:off x="5669280" y="2518879"/>
            <a:ext cx="5608320" cy="3182164"/>
          </a:xfrm>
        </p:spPr>
        <p:txBody>
          <a:bodyPr>
            <a:normAutofit/>
          </a:bodyPr>
          <a:lstStyle>
            <a:lvl1pPr marL="457200" indent="-457200">
              <a:buFont typeface="Arial" panose="020B0604020202020204" pitchFamily="34" charset="0"/>
              <a:buChar char="•"/>
              <a:defRPr sz="2400">
                <a:latin typeface="Avenir LT Std 35 Light" panose="020B0402020203020204" pitchFamily="34" charset="0"/>
              </a:defRPr>
            </a:lvl1pPr>
          </a:lstStyle>
          <a:p>
            <a:pPr lvl="0"/>
            <a:r>
              <a:rPr lang="en-US" dirty="0"/>
              <a:t>Bio</a:t>
            </a:r>
          </a:p>
          <a:p>
            <a:pPr lvl="0"/>
            <a:r>
              <a:rPr lang="en-US" dirty="0"/>
              <a:t>Bio</a:t>
            </a:r>
          </a:p>
          <a:p>
            <a:pPr lvl="0"/>
            <a:r>
              <a:rPr lang="en-US" dirty="0"/>
              <a:t>Bio</a:t>
            </a:r>
          </a:p>
        </p:txBody>
      </p:sp>
    </p:spTree>
    <p:extLst>
      <p:ext uri="{BB962C8B-B14F-4D97-AF65-F5344CB8AC3E}">
        <p14:creationId xmlns:p14="http://schemas.microsoft.com/office/powerpoint/2010/main" val="325075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81AF-92AA-4CBE-AEC3-C9761548622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08E06809-A68C-4134-BDF0-DDA3C04084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9CC3CC3E-F31A-4A25-BCA1-1CAE97DD27F3}"/>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33E49408-F51E-4D24-86AA-FA9E180EE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424806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4732-61E1-466D-A74E-FB4DAFEDD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71674-6C09-4F90-BD10-0E795A431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84E1A4E-7D18-4D82-89B5-276977C51ED1}"/>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A94D29B6-F788-479F-BCAC-F7734A3ED6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2102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48A6-A78C-42F7-A13B-5A3D978BD3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8A9F58-059C-46CC-BF69-7935AD1584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1EE23415-3ACB-4D1C-A90D-59FD6C95E248}"/>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4C48B0F6-2052-4C59-B0F1-73CD037FB7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6683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7930-8D09-4DBC-A567-9BF6EACF9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99DD7D-E09A-4141-BDC5-F3F9FCC236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EE64BC-A0A9-45AD-89D4-2A0F1BD6F0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1A46B201-FB56-469B-93F3-CBF06A11B31B}"/>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AF53594F-8D7F-45AC-94AE-55A08DC7D3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191124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16E1-BCB0-4F67-A0C7-B35ADABB20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1701BE-62B2-4CBF-8EC4-88B0BEDFC7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C93E9E-4709-4004-A501-766576FBD6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7C6151-CA24-4A6E-8028-3FAC92E23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2CE443-BB93-42DD-B526-21837B2FC6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52F9D2BB-3217-45EC-AEAE-F37136809753}"/>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CF9A67ED-3F0D-439D-B86E-EE65CA8C7F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185775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E4F2-8DA6-4649-9F8F-4A3998A581D2}"/>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6" name="Rectangle 5">
            <a:extLst>
              <a:ext uri="{FF2B5EF4-FFF2-40B4-BE49-F238E27FC236}">
                <a16:creationId xmlns:a16="http://schemas.microsoft.com/office/drawing/2014/main" id="{6952646D-FC70-445D-94B7-517B33E562C2}"/>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CC203E4A-2054-4CFA-8539-C2BBC2DD8A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411151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1EF1E8BB-7E16-44F0-9212-FD6645210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168654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3: Logical insigh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1C8955-1D56-1162-FE9C-5C73E7511080}"/>
              </a:ext>
            </a:extLst>
          </p:cNvPr>
          <p:cNvSpPr/>
          <p:nvPr userDrawn="1"/>
        </p:nvSpPr>
        <p:spPr>
          <a:xfrm>
            <a:off x="3770313" y="0"/>
            <a:ext cx="4651375" cy="41751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a:extLst>
              <a:ext uri="{FF2B5EF4-FFF2-40B4-BE49-F238E27FC236}">
                <a16:creationId xmlns:a16="http://schemas.microsoft.com/office/drawing/2014/main" id="{F87D58A0-DEAE-3916-C1EA-85BF0562461E}"/>
              </a:ext>
            </a:extLst>
          </p:cNvPr>
          <p:cNvSpPr txBox="1">
            <a:spLocks/>
          </p:cNvSpPr>
          <p:nvPr userDrawn="1"/>
        </p:nvSpPr>
        <p:spPr>
          <a:xfrm>
            <a:off x="3816350" y="14288"/>
            <a:ext cx="4559300" cy="403225"/>
          </a:xfrm>
          <a:prstGeom prst="rect">
            <a:avLst/>
          </a:prstGeom>
          <a:noFill/>
        </p:spPr>
        <p:txBody>
          <a:bodyPr lIns="0" tIns="0" rIns="0" bIns="0"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fontAlgn="auto">
              <a:lnSpc>
                <a:spcPct val="100000"/>
              </a:lnSpc>
              <a:spcBef>
                <a:spcPts val="0"/>
              </a:spcBef>
              <a:spcAft>
                <a:spcPts val="0"/>
              </a:spcAft>
              <a:buFont typeface="Arial"/>
              <a:buNone/>
              <a:defRPr/>
            </a:pPr>
            <a:r>
              <a:rPr lang="en-US" sz="1400" b="1" dirty="0">
                <a:solidFill>
                  <a:srgbClr val="FF671D"/>
                </a:solidFill>
                <a:latin typeface="Arial" panose="020B0604020202020204" pitchFamily="34" charset="0"/>
                <a:cs typeface="Arial" panose="020B0604020202020204" pitchFamily="34" charset="0"/>
              </a:rPr>
              <a:t>2</a:t>
            </a:r>
            <a:r>
              <a:rPr lang="en-US" sz="1100" b="1" spc="200" dirty="0">
                <a:solidFill>
                  <a:srgbClr val="FFFFFF"/>
                </a:solidFill>
                <a:latin typeface="Arial" panose="020B0604020202020204" pitchFamily="34" charset="0"/>
                <a:cs typeface="Arial" panose="020B0604020202020204" pitchFamily="34" charset="0"/>
              </a:rPr>
              <a:t> </a:t>
            </a:r>
            <a:r>
              <a:rPr lang="en-US" sz="1800" spc="100" dirty="0">
                <a:solidFill>
                  <a:srgbClr val="FFFFFF"/>
                </a:solidFill>
                <a:latin typeface="Arial" panose="020B0604020202020204" pitchFamily="34" charset="0"/>
                <a:cs typeface="Arial" panose="020B0604020202020204" pitchFamily="34" charset="0"/>
              </a:rPr>
              <a:t>|</a:t>
            </a:r>
            <a:r>
              <a:rPr lang="en-US" sz="1400" spc="100" dirty="0">
                <a:solidFill>
                  <a:srgbClr val="FFFFFF"/>
                </a:solidFill>
                <a:latin typeface="Arial" panose="020B0604020202020204" pitchFamily="34" charset="0"/>
                <a:cs typeface="Arial" panose="020B0604020202020204" pitchFamily="34" charset="0"/>
              </a:rPr>
              <a:t> </a:t>
            </a:r>
            <a:r>
              <a:rPr lang="en-US" sz="1200" b="1" dirty="0">
                <a:solidFill>
                  <a:srgbClr val="FFFFFF"/>
                </a:solidFill>
                <a:latin typeface="Arial" panose="020B0604020202020204" pitchFamily="34" charset="0"/>
                <a:cs typeface="Arial" panose="020B0604020202020204" pitchFamily="34" charset="0"/>
              </a:rPr>
              <a:t>The different parts of Medicare, their coverages and costs</a:t>
            </a:r>
          </a:p>
        </p:txBody>
      </p:sp>
      <p:sp>
        <p:nvSpPr>
          <p:cNvPr id="4" name="Slide Number Placeholder 5">
            <a:extLst>
              <a:ext uri="{FF2B5EF4-FFF2-40B4-BE49-F238E27FC236}">
                <a16:creationId xmlns:a16="http://schemas.microsoft.com/office/drawing/2014/main" id="{3D57447C-87A2-F4F1-785C-9F661DAD4867}"/>
              </a:ext>
            </a:extLst>
          </p:cNvPr>
          <p:cNvSpPr>
            <a:spLocks noGrp="1"/>
          </p:cNvSpPr>
          <p:nvPr>
            <p:ph type="sldNum" sz="quarter" idx="10"/>
          </p:nvPr>
        </p:nvSpPr>
        <p:spPr>
          <a:xfrm>
            <a:off x="9144000" y="6315075"/>
            <a:ext cx="2743200" cy="228600"/>
          </a:xfrm>
        </p:spPr>
        <p:txBody>
          <a:bodyPr/>
          <a:lstStyle>
            <a:lvl1pPr algn="r">
              <a:defRPr sz="900" baseline="0" smtClean="0">
                <a:solidFill>
                  <a:schemeClr val="tx1">
                    <a:lumMod val="65000"/>
                    <a:lumOff val="35000"/>
                  </a:schemeClr>
                </a:solidFill>
                <a:latin typeface="Arial" charset="0"/>
              </a:defRPr>
            </a:lvl1pPr>
          </a:lstStyle>
          <a:p>
            <a:pPr>
              <a:defRPr/>
            </a:pPr>
            <a:fld id="{BF4B7523-27CE-4400-8396-5EC131CDC8F4}" type="slidenum">
              <a:rPr lang="en-US"/>
              <a:pPr>
                <a:defRPr/>
              </a:pPr>
              <a:t>‹#›</a:t>
            </a:fld>
            <a:endParaRPr lang="en-US" dirty="0"/>
          </a:p>
        </p:txBody>
      </p:sp>
    </p:spTree>
    <p:extLst>
      <p:ext uri="{BB962C8B-B14F-4D97-AF65-F5344CB8AC3E}">
        <p14:creationId xmlns:p14="http://schemas.microsoft.com/office/powerpoint/2010/main" val="208360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2C74-EE6D-46E6-B8A3-7787852EB9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7FF051-086C-49EC-9378-92B3DAFA9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F38407-2B21-4CEB-9ADC-95A84EC50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396D94D-5DAC-4C79-89DB-609A48CD27A8}"/>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F6A96B01-B66C-4509-9276-206441454F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361239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F13B-93CE-4ED7-A54F-807652047B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640DBF-3071-4357-9080-3402C23B81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69F44-E5C2-43A0-A2A3-1E3EF80E62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FC5AA1E5-8ED7-46CE-931D-B8796E721906}"/>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128E00C3-5C8B-434A-8AD3-3C89397C0B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179549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4233-F888-454D-801C-E448814728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FD5B9A-FEA2-4682-9FAE-F50969D82D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142D0-66A5-463B-9F1B-42184D6AA4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F3167DC-6AC9-459C-B4F9-0598B1DF9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1AC87-D9CD-42CA-A292-D0E451A3F8C7}"/>
              </a:ext>
            </a:extLst>
          </p:cNvPr>
          <p:cNvSpPr>
            <a:spLocks noGrp="1"/>
          </p:cNvSpPr>
          <p:nvPr>
            <p:ph type="sldNum" sz="quarter" idx="12"/>
          </p:nvPr>
        </p:nvSpPr>
        <p:spPr/>
        <p:txBody>
          <a:bodyPr/>
          <a:lstStyle/>
          <a:p>
            <a:fld id="{0566D002-17E1-41BB-8809-A3EF77AA80C7}" type="slidenum">
              <a:rPr lang="en-US" smtClean="0"/>
              <a:t>‹#›</a:t>
            </a:fld>
            <a:endParaRPr lang="en-US"/>
          </a:p>
        </p:txBody>
      </p:sp>
    </p:spTree>
    <p:extLst>
      <p:ext uri="{BB962C8B-B14F-4D97-AF65-F5344CB8AC3E}">
        <p14:creationId xmlns:p14="http://schemas.microsoft.com/office/powerpoint/2010/main" val="265308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54205C-E077-407B-8D79-036EEEB354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74AC7A-3414-4D78-B9FB-580A1FB373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121D3-F310-4BC9-B626-71DDF3C74D2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A368EF7-6B58-4E44-A4BF-D3ABEDCED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C8A7E-766E-4145-B07E-0584A265D676}"/>
              </a:ext>
            </a:extLst>
          </p:cNvPr>
          <p:cNvSpPr>
            <a:spLocks noGrp="1"/>
          </p:cNvSpPr>
          <p:nvPr>
            <p:ph type="sldNum" sz="quarter" idx="12"/>
          </p:nvPr>
        </p:nvSpPr>
        <p:spPr/>
        <p:txBody>
          <a:bodyPr/>
          <a:lstStyle/>
          <a:p>
            <a:fld id="{0566D002-17E1-41BB-8809-A3EF77AA80C7}" type="slidenum">
              <a:rPr lang="en-US" smtClean="0"/>
              <a:t>‹#›</a:t>
            </a:fld>
            <a:endParaRPr lang="en-US"/>
          </a:p>
        </p:txBody>
      </p:sp>
    </p:spTree>
    <p:extLst>
      <p:ext uri="{BB962C8B-B14F-4D97-AF65-F5344CB8AC3E}">
        <p14:creationId xmlns:p14="http://schemas.microsoft.com/office/powerpoint/2010/main" val="302700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2: Emotional insigh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F40990-2230-4016-C823-B5CCAD1778BC}"/>
              </a:ext>
            </a:extLst>
          </p:cNvPr>
          <p:cNvSpPr/>
          <p:nvPr userDrawn="1"/>
        </p:nvSpPr>
        <p:spPr>
          <a:xfrm>
            <a:off x="3895725" y="0"/>
            <a:ext cx="4400550" cy="41751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a:extLst>
              <a:ext uri="{FF2B5EF4-FFF2-40B4-BE49-F238E27FC236}">
                <a16:creationId xmlns:a16="http://schemas.microsoft.com/office/drawing/2014/main" id="{E7AFE385-8CCC-AA56-26B9-426E03438833}"/>
              </a:ext>
            </a:extLst>
          </p:cNvPr>
          <p:cNvSpPr txBox="1">
            <a:spLocks/>
          </p:cNvSpPr>
          <p:nvPr userDrawn="1"/>
        </p:nvSpPr>
        <p:spPr>
          <a:xfrm>
            <a:off x="3895725" y="0"/>
            <a:ext cx="4400550" cy="417513"/>
          </a:xfrm>
          <a:prstGeom prst="rect">
            <a:avLst/>
          </a:prstGeom>
          <a:noFill/>
        </p:spPr>
        <p:txBody>
          <a:bodyPr lIns="0" tIns="0" rIns="0" bIns="0"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fontAlgn="auto">
              <a:lnSpc>
                <a:spcPct val="100000"/>
              </a:lnSpc>
              <a:spcBef>
                <a:spcPts val="0"/>
              </a:spcBef>
              <a:spcAft>
                <a:spcPts val="0"/>
              </a:spcAft>
              <a:buFont typeface="Arial"/>
              <a:buNone/>
              <a:defRPr/>
            </a:pPr>
            <a:r>
              <a:rPr lang="en-US" sz="1400" b="1" dirty="0">
                <a:solidFill>
                  <a:srgbClr val="FF671D"/>
                </a:solidFill>
                <a:latin typeface="Arial" panose="020B0604020202020204" pitchFamily="34" charset="0"/>
                <a:cs typeface="Arial" panose="020B0604020202020204" pitchFamily="34" charset="0"/>
              </a:rPr>
              <a:t>3</a:t>
            </a:r>
            <a:r>
              <a:rPr lang="en-US" sz="1100" b="1" spc="200" dirty="0">
                <a:solidFill>
                  <a:srgbClr val="FFFFFF"/>
                </a:solidFill>
                <a:latin typeface="Arial" panose="020B0604020202020204" pitchFamily="34" charset="0"/>
                <a:cs typeface="Arial" panose="020B0604020202020204" pitchFamily="34" charset="0"/>
              </a:rPr>
              <a:t> </a:t>
            </a:r>
            <a:r>
              <a:rPr lang="en-US" sz="1800" spc="100" dirty="0">
                <a:solidFill>
                  <a:srgbClr val="FFFFFF"/>
                </a:solidFill>
                <a:latin typeface="Arial" panose="020B0604020202020204" pitchFamily="34" charset="0"/>
                <a:cs typeface="Arial" panose="020B0604020202020204" pitchFamily="34" charset="0"/>
              </a:rPr>
              <a:t>|</a:t>
            </a:r>
            <a:r>
              <a:rPr lang="en-US" sz="1400" spc="100" dirty="0">
                <a:solidFill>
                  <a:srgbClr val="FFFFFF"/>
                </a:solidFill>
                <a:latin typeface="Arial" panose="020B0604020202020204" pitchFamily="34" charset="0"/>
                <a:cs typeface="Arial" panose="020B0604020202020204" pitchFamily="34" charset="0"/>
              </a:rPr>
              <a:t> </a:t>
            </a:r>
            <a:r>
              <a:rPr lang="en-US" sz="1200" b="1" dirty="0">
                <a:solidFill>
                  <a:srgbClr val="FFFFFF"/>
                </a:solidFill>
                <a:latin typeface="Arial" panose="020B0604020202020204" pitchFamily="34" charset="0"/>
                <a:cs typeface="Arial" panose="020B0604020202020204" pitchFamily="34" charset="0"/>
              </a:rPr>
              <a:t>Supplemental policies and Medicare Advantage plans</a:t>
            </a:r>
          </a:p>
        </p:txBody>
      </p:sp>
      <p:sp>
        <p:nvSpPr>
          <p:cNvPr id="4" name="Slide Number Placeholder 5">
            <a:extLst>
              <a:ext uri="{FF2B5EF4-FFF2-40B4-BE49-F238E27FC236}">
                <a16:creationId xmlns:a16="http://schemas.microsoft.com/office/drawing/2014/main" id="{4A1577CC-04C8-044F-DCBB-EC5830EB3C54}"/>
              </a:ext>
            </a:extLst>
          </p:cNvPr>
          <p:cNvSpPr>
            <a:spLocks noGrp="1"/>
          </p:cNvSpPr>
          <p:nvPr>
            <p:ph type="sldNum" sz="quarter" idx="10"/>
          </p:nvPr>
        </p:nvSpPr>
        <p:spPr>
          <a:xfrm>
            <a:off x="9144000" y="6400800"/>
            <a:ext cx="2743200" cy="228600"/>
          </a:xfrm>
        </p:spPr>
        <p:txBody>
          <a:bodyPr/>
          <a:lstStyle>
            <a:lvl1pPr algn="r">
              <a:defRPr sz="900" baseline="0" smtClean="0">
                <a:solidFill>
                  <a:schemeClr val="tx1">
                    <a:lumMod val="65000"/>
                    <a:lumOff val="35000"/>
                  </a:schemeClr>
                </a:solidFill>
                <a:latin typeface="Arial" charset="0"/>
              </a:defRPr>
            </a:lvl1pPr>
          </a:lstStyle>
          <a:p>
            <a:pPr>
              <a:defRPr/>
            </a:pPr>
            <a:fld id="{6EC0EEA6-4CF4-49E2-A626-70FB1AA7EFF4}" type="slidenum">
              <a:rPr lang="en-US"/>
              <a:pPr>
                <a:defRPr/>
              </a:pPr>
              <a:t>‹#›</a:t>
            </a:fld>
            <a:endParaRPr lang="en-US" dirty="0"/>
          </a:p>
        </p:txBody>
      </p:sp>
    </p:spTree>
    <p:extLst>
      <p:ext uri="{BB962C8B-B14F-4D97-AF65-F5344CB8AC3E}">
        <p14:creationId xmlns:p14="http://schemas.microsoft.com/office/powerpoint/2010/main" val="198395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1DEBFA-04D2-4D8B-A200-D4AD47AE2CC8}"/>
              </a:ext>
            </a:extLst>
          </p:cNvPr>
          <p:cNvSpPr/>
          <p:nvPr userDrawn="1"/>
        </p:nvSpPr>
        <p:spPr>
          <a:xfrm>
            <a:off x="1014152" y="0"/>
            <a:ext cx="756458" cy="686631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99"/>
          </a:p>
        </p:txBody>
      </p:sp>
      <p:sp>
        <p:nvSpPr>
          <p:cNvPr id="10" name="Rectangle 9">
            <a:extLst>
              <a:ext uri="{FF2B5EF4-FFF2-40B4-BE49-F238E27FC236}">
                <a16:creationId xmlns:a16="http://schemas.microsoft.com/office/drawing/2014/main" id="{7E0FF2C7-E8C0-4792-AF1A-5C3A8366A2A5}"/>
              </a:ext>
            </a:extLst>
          </p:cNvPr>
          <p:cNvSpPr/>
          <p:nvPr userDrawn="1"/>
        </p:nvSpPr>
        <p:spPr>
          <a:xfrm>
            <a:off x="1995060" y="498764"/>
            <a:ext cx="756458" cy="6371705"/>
          </a:xfrm>
          <a:prstGeom prst="rect">
            <a:avLst/>
          </a:prstGeom>
          <a:solidFill>
            <a:srgbClr val="6BCC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99"/>
          </a:p>
        </p:txBody>
      </p:sp>
      <p:sp>
        <p:nvSpPr>
          <p:cNvPr id="11" name="Rectangle 10">
            <a:extLst>
              <a:ext uri="{FF2B5EF4-FFF2-40B4-BE49-F238E27FC236}">
                <a16:creationId xmlns:a16="http://schemas.microsoft.com/office/drawing/2014/main" id="{A084CE0D-5FD7-4C87-A6B8-A1C09CC459F8}"/>
              </a:ext>
            </a:extLst>
          </p:cNvPr>
          <p:cNvSpPr/>
          <p:nvPr userDrawn="1"/>
        </p:nvSpPr>
        <p:spPr>
          <a:xfrm>
            <a:off x="0" y="1862052"/>
            <a:ext cx="756458" cy="5012575"/>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99"/>
          </a:p>
        </p:txBody>
      </p:sp>
    </p:spTree>
    <p:extLst>
      <p:ext uri="{BB962C8B-B14F-4D97-AF65-F5344CB8AC3E}">
        <p14:creationId xmlns:p14="http://schemas.microsoft.com/office/powerpoint/2010/main" val="420985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F25525CE-A9CF-4959-BD00-787B8C5EF3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9803" y="5701044"/>
            <a:ext cx="3015788" cy="856484"/>
          </a:xfrm>
          <a:prstGeom prst="rect">
            <a:avLst/>
          </a:prstGeom>
        </p:spPr>
      </p:pic>
      <p:sp>
        <p:nvSpPr>
          <p:cNvPr id="9" name="Rectangle 8">
            <a:extLst>
              <a:ext uri="{FF2B5EF4-FFF2-40B4-BE49-F238E27FC236}">
                <a16:creationId xmlns:a16="http://schemas.microsoft.com/office/drawing/2014/main" id="{5B1DEBFA-04D2-4D8B-A200-D4AD47AE2CC8}"/>
              </a:ext>
            </a:extLst>
          </p:cNvPr>
          <p:cNvSpPr/>
          <p:nvPr userDrawn="1"/>
        </p:nvSpPr>
        <p:spPr>
          <a:xfrm>
            <a:off x="1014152" y="0"/>
            <a:ext cx="756458" cy="686631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99"/>
          </a:p>
        </p:txBody>
      </p:sp>
      <p:sp>
        <p:nvSpPr>
          <p:cNvPr id="10" name="Rectangle 9">
            <a:extLst>
              <a:ext uri="{FF2B5EF4-FFF2-40B4-BE49-F238E27FC236}">
                <a16:creationId xmlns:a16="http://schemas.microsoft.com/office/drawing/2014/main" id="{7E0FF2C7-E8C0-4792-AF1A-5C3A8366A2A5}"/>
              </a:ext>
            </a:extLst>
          </p:cNvPr>
          <p:cNvSpPr/>
          <p:nvPr userDrawn="1"/>
        </p:nvSpPr>
        <p:spPr>
          <a:xfrm>
            <a:off x="1995060" y="498764"/>
            <a:ext cx="756458" cy="6371705"/>
          </a:xfrm>
          <a:prstGeom prst="rect">
            <a:avLst/>
          </a:prstGeom>
          <a:solidFill>
            <a:srgbClr val="6BCC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99"/>
          </a:p>
        </p:txBody>
      </p:sp>
      <p:sp>
        <p:nvSpPr>
          <p:cNvPr id="11" name="Rectangle 10">
            <a:extLst>
              <a:ext uri="{FF2B5EF4-FFF2-40B4-BE49-F238E27FC236}">
                <a16:creationId xmlns:a16="http://schemas.microsoft.com/office/drawing/2014/main" id="{A084CE0D-5FD7-4C87-A6B8-A1C09CC459F8}"/>
              </a:ext>
            </a:extLst>
          </p:cNvPr>
          <p:cNvSpPr/>
          <p:nvPr userDrawn="1"/>
        </p:nvSpPr>
        <p:spPr>
          <a:xfrm>
            <a:off x="0" y="1862052"/>
            <a:ext cx="756458" cy="5012575"/>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99"/>
          </a:p>
        </p:txBody>
      </p:sp>
    </p:spTree>
    <p:extLst>
      <p:ext uri="{BB962C8B-B14F-4D97-AF65-F5344CB8AC3E}">
        <p14:creationId xmlns:p14="http://schemas.microsoft.com/office/powerpoint/2010/main" val="201108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1DEBFA-04D2-4D8B-A200-D4AD47AE2CC8}"/>
              </a:ext>
            </a:extLst>
          </p:cNvPr>
          <p:cNvSpPr/>
          <p:nvPr userDrawn="1"/>
        </p:nvSpPr>
        <p:spPr>
          <a:xfrm>
            <a:off x="1014152" y="0"/>
            <a:ext cx="756458" cy="686631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99"/>
          </a:p>
        </p:txBody>
      </p:sp>
      <p:sp>
        <p:nvSpPr>
          <p:cNvPr id="10" name="Rectangle 9">
            <a:extLst>
              <a:ext uri="{FF2B5EF4-FFF2-40B4-BE49-F238E27FC236}">
                <a16:creationId xmlns:a16="http://schemas.microsoft.com/office/drawing/2014/main" id="{7E0FF2C7-E8C0-4792-AF1A-5C3A8366A2A5}"/>
              </a:ext>
            </a:extLst>
          </p:cNvPr>
          <p:cNvSpPr/>
          <p:nvPr userDrawn="1"/>
        </p:nvSpPr>
        <p:spPr>
          <a:xfrm>
            <a:off x="1995060" y="498764"/>
            <a:ext cx="756458" cy="6371705"/>
          </a:xfrm>
          <a:prstGeom prst="rect">
            <a:avLst/>
          </a:prstGeom>
          <a:solidFill>
            <a:srgbClr val="6BCC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99"/>
          </a:p>
        </p:txBody>
      </p:sp>
      <p:sp>
        <p:nvSpPr>
          <p:cNvPr id="11" name="Rectangle 10">
            <a:extLst>
              <a:ext uri="{FF2B5EF4-FFF2-40B4-BE49-F238E27FC236}">
                <a16:creationId xmlns:a16="http://schemas.microsoft.com/office/drawing/2014/main" id="{A084CE0D-5FD7-4C87-A6B8-A1C09CC459F8}"/>
              </a:ext>
            </a:extLst>
          </p:cNvPr>
          <p:cNvSpPr/>
          <p:nvPr userDrawn="1"/>
        </p:nvSpPr>
        <p:spPr>
          <a:xfrm>
            <a:off x="0" y="1862052"/>
            <a:ext cx="756458" cy="5012575"/>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99"/>
          </a:p>
        </p:txBody>
      </p:sp>
    </p:spTree>
    <p:extLst>
      <p:ext uri="{BB962C8B-B14F-4D97-AF65-F5344CB8AC3E}">
        <p14:creationId xmlns:p14="http://schemas.microsoft.com/office/powerpoint/2010/main" val="344282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F25525CE-A9CF-4959-BD00-787B8C5EF3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9803" y="5701044"/>
            <a:ext cx="3015788" cy="856484"/>
          </a:xfrm>
          <a:prstGeom prst="rect">
            <a:avLst/>
          </a:prstGeom>
        </p:spPr>
      </p:pic>
      <p:sp>
        <p:nvSpPr>
          <p:cNvPr id="11" name="Rectangle 10">
            <a:extLst>
              <a:ext uri="{FF2B5EF4-FFF2-40B4-BE49-F238E27FC236}">
                <a16:creationId xmlns:a16="http://schemas.microsoft.com/office/drawing/2014/main" id="{A084CE0D-5FD7-4C87-A6B8-A1C09CC459F8}"/>
              </a:ext>
            </a:extLst>
          </p:cNvPr>
          <p:cNvSpPr/>
          <p:nvPr userDrawn="1"/>
        </p:nvSpPr>
        <p:spPr>
          <a:xfrm rot="5400000">
            <a:off x="3665912" y="-3250276"/>
            <a:ext cx="756458" cy="8088287"/>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99"/>
          </a:p>
        </p:txBody>
      </p:sp>
      <p:sp>
        <p:nvSpPr>
          <p:cNvPr id="7" name="Title 1">
            <a:extLst>
              <a:ext uri="{FF2B5EF4-FFF2-40B4-BE49-F238E27FC236}">
                <a16:creationId xmlns:a16="http://schemas.microsoft.com/office/drawing/2014/main" id="{61AF8F6E-1819-49DC-A5C6-87C3DEEE33B7}"/>
              </a:ext>
            </a:extLst>
          </p:cNvPr>
          <p:cNvSpPr>
            <a:spLocks noGrp="1"/>
          </p:cNvSpPr>
          <p:nvPr>
            <p:ph type="title" hasCustomPrompt="1"/>
          </p:nvPr>
        </p:nvSpPr>
        <p:spPr>
          <a:xfrm>
            <a:off x="838201" y="415637"/>
            <a:ext cx="10515600" cy="756460"/>
          </a:xfrm>
        </p:spPr>
        <p:txBody>
          <a:bodyPr/>
          <a:lstStyle>
            <a:lvl1pPr>
              <a:defRPr>
                <a:solidFill>
                  <a:schemeClr val="bg1"/>
                </a:solidFill>
              </a:defRPr>
            </a:lvl1pPr>
          </a:lstStyle>
          <a:p>
            <a:r>
              <a:rPr lang="en-US" dirty="0"/>
              <a:t>Guest Speaker</a:t>
            </a:r>
          </a:p>
        </p:txBody>
      </p:sp>
      <p:sp>
        <p:nvSpPr>
          <p:cNvPr id="3" name="Picture Placeholder 2">
            <a:extLst>
              <a:ext uri="{FF2B5EF4-FFF2-40B4-BE49-F238E27FC236}">
                <a16:creationId xmlns:a16="http://schemas.microsoft.com/office/drawing/2014/main" id="{4D036F40-D3AB-4EF4-851F-AA634055DDC7}"/>
              </a:ext>
            </a:extLst>
          </p:cNvPr>
          <p:cNvSpPr>
            <a:spLocks noGrp="1"/>
          </p:cNvSpPr>
          <p:nvPr>
            <p:ph type="pic" sz="quarter" idx="10"/>
          </p:nvPr>
        </p:nvSpPr>
        <p:spPr>
          <a:xfrm>
            <a:off x="914400" y="1644981"/>
            <a:ext cx="3832225" cy="4056062"/>
          </a:xfrm>
        </p:spPr>
        <p:txBody>
          <a:bodyPr/>
          <a:lstStyle/>
          <a:p>
            <a:endParaRPr lang="en-US"/>
          </a:p>
        </p:txBody>
      </p:sp>
      <p:sp>
        <p:nvSpPr>
          <p:cNvPr id="5" name="Text Placeholder 4">
            <a:extLst>
              <a:ext uri="{FF2B5EF4-FFF2-40B4-BE49-F238E27FC236}">
                <a16:creationId xmlns:a16="http://schemas.microsoft.com/office/drawing/2014/main" id="{92C7B071-51CF-479C-AB80-F30CBC3D110F}"/>
              </a:ext>
            </a:extLst>
          </p:cNvPr>
          <p:cNvSpPr>
            <a:spLocks noGrp="1"/>
          </p:cNvSpPr>
          <p:nvPr>
            <p:ph type="body" sz="quarter" idx="11" hasCustomPrompt="1"/>
          </p:nvPr>
        </p:nvSpPr>
        <p:spPr>
          <a:xfrm>
            <a:off x="5669280" y="1644652"/>
            <a:ext cx="5608320" cy="591474"/>
          </a:xfrm>
        </p:spPr>
        <p:txBody>
          <a:bodyPr/>
          <a:lstStyle>
            <a:lvl1pPr marL="0" indent="0">
              <a:buNone/>
              <a:defRPr>
                <a:latin typeface="Avenir LT Std 65 Medium" panose="020B0603020203020204" pitchFamily="34" charset="0"/>
              </a:defRPr>
            </a:lvl1pPr>
          </a:lstStyle>
          <a:p>
            <a:pPr lvl="0"/>
            <a:r>
              <a:rPr lang="en-US" dirty="0"/>
              <a:t>First Last</a:t>
            </a:r>
          </a:p>
        </p:txBody>
      </p:sp>
      <p:sp>
        <p:nvSpPr>
          <p:cNvPr id="12" name="Text Placeholder 4">
            <a:extLst>
              <a:ext uri="{FF2B5EF4-FFF2-40B4-BE49-F238E27FC236}">
                <a16:creationId xmlns:a16="http://schemas.microsoft.com/office/drawing/2014/main" id="{8D396F27-FB12-48D3-AA62-14D1BC6FE324}"/>
              </a:ext>
            </a:extLst>
          </p:cNvPr>
          <p:cNvSpPr>
            <a:spLocks noGrp="1"/>
          </p:cNvSpPr>
          <p:nvPr>
            <p:ph type="body" sz="quarter" idx="12" hasCustomPrompt="1"/>
          </p:nvPr>
        </p:nvSpPr>
        <p:spPr>
          <a:xfrm>
            <a:off x="5669280" y="2518880"/>
            <a:ext cx="5608320" cy="3182164"/>
          </a:xfrm>
        </p:spPr>
        <p:txBody>
          <a:bodyPr>
            <a:normAutofit/>
          </a:bodyPr>
          <a:lstStyle>
            <a:lvl1pPr marL="457127" indent="-457127">
              <a:buFont typeface="Arial" panose="020B0604020202020204" pitchFamily="34" charset="0"/>
              <a:buChar char="•"/>
              <a:defRPr sz="2400">
                <a:latin typeface="Avenir LT Std 35 Light" panose="020B0402020203020204" pitchFamily="34" charset="0"/>
              </a:defRPr>
            </a:lvl1pPr>
          </a:lstStyle>
          <a:p>
            <a:pPr lvl="0"/>
            <a:r>
              <a:rPr lang="en-US" dirty="0"/>
              <a:t>Bio</a:t>
            </a:r>
          </a:p>
          <a:p>
            <a:pPr lvl="0"/>
            <a:r>
              <a:rPr lang="en-US" dirty="0"/>
              <a:t>Bio</a:t>
            </a:r>
          </a:p>
          <a:p>
            <a:pPr lvl="0"/>
            <a:r>
              <a:rPr lang="en-US" dirty="0"/>
              <a:t>Bio</a:t>
            </a:r>
          </a:p>
        </p:txBody>
      </p:sp>
    </p:spTree>
    <p:extLst>
      <p:ext uri="{BB962C8B-B14F-4D97-AF65-F5344CB8AC3E}">
        <p14:creationId xmlns:p14="http://schemas.microsoft.com/office/powerpoint/2010/main" val="236007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81AF-92AA-4CBE-AEC3-C9761548622B}"/>
              </a:ext>
            </a:extLst>
          </p:cNvPr>
          <p:cNvSpPr>
            <a:spLocks noGrp="1"/>
          </p:cNvSpPr>
          <p:nvPr>
            <p:ph type="ctrTitle"/>
          </p:nvPr>
        </p:nvSpPr>
        <p:spPr>
          <a:xfrm>
            <a:off x="1524001" y="1122363"/>
            <a:ext cx="9144000" cy="2387600"/>
          </a:xfrm>
        </p:spPr>
        <p:txBody>
          <a:bodyPr anchor="b"/>
          <a:lstStyle>
            <a:lvl1pPr algn="ctr">
              <a:defRPr sz="5999"/>
            </a:lvl1pPr>
          </a:lstStyle>
          <a:p>
            <a:r>
              <a:rPr lang="en-US" dirty="0"/>
              <a:t>Click to edit Master title style</a:t>
            </a:r>
          </a:p>
        </p:txBody>
      </p:sp>
      <p:sp>
        <p:nvSpPr>
          <p:cNvPr id="3" name="Subtitle 2">
            <a:extLst>
              <a:ext uri="{FF2B5EF4-FFF2-40B4-BE49-F238E27FC236}">
                <a16:creationId xmlns:a16="http://schemas.microsoft.com/office/drawing/2014/main" id="{08E06809-A68C-4134-BDF0-DDA3C04084CA}"/>
              </a:ext>
            </a:extLst>
          </p:cNvPr>
          <p:cNvSpPr>
            <a:spLocks noGrp="1"/>
          </p:cNvSpPr>
          <p:nvPr>
            <p:ph type="subTitle" idx="1"/>
          </p:nvPr>
        </p:nvSpPr>
        <p:spPr>
          <a:xfrm>
            <a:off x="1524001" y="3602038"/>
            <a:ext cx="9144000" cy="1655762"/>
          </a:xfrm>
        </p:spPr>
        <p:txBody>
          <a:bodyPr/>
          <a:lstStyle>
            <a:lvl1pPr marL="0" indent="0" algn="ctr">
              <a:buNone/>
              <a:defRPr sz="2400"/>
            </a:lvl1pPr>
            <a:lvl2pPr marL="457127" indent="0" algn="ctr">
              <a:buNone/>
              <a:defRPr sz="1999"/>
            </a:lvl2pPr>
            <a:lvl3pPr marL="914254" indent="0" algn="ctr">
              <a:buNone/>
              <a:defRPr sz="1800"/>
            </a:lvl3pPr>
            <a:lvl4pPr marL="1371380" indent="0" algn="ctr">
              <a:buNone/>
              <a:defRPr sz="1600"/>
            </a:lvl4pPr>
            <a:lvl5pPr marL="1828507" indent="0" algn="ctr">
              <a:buNone/>
              <a:defRPr sz="1600"/>
            </a:lvl5pPr>
            <a:lvl6pPr marL="2285634" indent="0" algn="ctr">
              <a:buNone/>
              <a:defRPr sz="1600"/>
            </a:lvl6pPr>
            <a:lvl7pPr marL="2742761" indent="0" algn="ctr">
              <a:buNone/>
              <a:defRPr sz="1600"/>
            </a:lvl7pPr>
            <a:lvl8pPr marL="3199888" indent="0" algn="ctr">
              <a:buNone/>
              <a:defRPr sz="1600"/>
            </a:lvl8pPr>
            <a:lvl9pPr marL="3657014"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9CC3CC3E-F31A-4A25-BCA1-1CAE97DD27F3}"/>
              </a:ext>
            </a:extLst>
          </p:cNvPr>
          <p:cNvSpPr/>
          <p:nvPr userDrawn="1"/>
        </p:nvSpPr>
        <p:spPr>
          <a:xfrm>
            <a:off x="1" y="6039854"/>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a:p>
        </p:txBody>
      </p:sp>
      <p:pic>
        <p:nvPicPr>
          <p:cNvPr id="8" name="Picture 7" descr="Logo&#10;&#10;Description automatically generated">
            <a:extLst>
              <a:ext uri="{FF2B5EF4-FFF2-40B4-BE49-F238E27FC236}">
                <a16:creationId xmlns:a16="http://schemas.microsoft.com/office/drawing/2014/main" id="{33E49408-F51E-4D24-86AA-FA9E180EE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8" y="6174501"/>
            <a:ext cx="2034545" cy="525239"/>
          </a:xfrm>
          <a:prstGeom prst="rect">
            <a:avLst/>
          </a:prstGeom>
        </p:spPr>
      </p:pic>
    </p:spTree>
    <p:extLst>
      <p:ext uri="{BB962C8B-B14F-4D97-AF65-F5344CB8AC3E}">
        <p14:creationId xmlns:p14="http://schemas.microsoft.com/office/powerpoint/2010/main" val="206500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3.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5F20B2D-E055-FEA6-AF8D-C193C0F6D8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8C3D39A-6107-9FA8-4CEA-DDE363488E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49D6CC23-BAFC-47C0-89A6-138F11F448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595606-8298-4093-BC01-3C9488466F75}"/>
              </a:ext>
            </a:extLst>
          </p:cNvPr>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5C7384-31C9-4369-8C6A-E88289A1C89B}"/>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6DA04-9D70-4D6C-BEF5-CA9A170AA8C0}"/>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0E0FC53-829F-469C-BBD9-3A7B923E6E04}"/>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09DD76-CD1B-4427-A914-3F6E0EA536C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6D002-17E1-41BB-8809-A3EF77AA80C7}" type="slidenum">
              <a:rPr lang="en-US" smtClean="0"/>
              <a:t>‹#›</a:t>
            </a:fld>
            <a:endParaRPr lang="en-US"/>
          </a:p>
        </p:txBody>
      </p:sp>
    </p:spTree>
    <p:extLst>
      <p:ext uri="{BB962C8B-B14F-4D97-AF65-F5344CB8AC3E}">
        <p14:creationId xmlns:p14="http://schemas.microsoft.com/office/powerpoint/2010/main" val="220906428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254"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64" indent="-228564" algn="l" defTabSz="9142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91" indent="-228564" algn="l" defTabSz="9142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8" indent="-228564" algn="l" defTabSz="91425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944" indent="-228564" algn="l" defTabSz="9142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1" indent="-228564" algn="l" defTabSz="9142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98" indent="-228564" algn="l" defTabSz="9142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25" indent="-228564" algn="l" defTabSz="9142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2" indent="-228564" algn="l" defTabSz="9142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78" indent="-228564" algn="l" defTabSz="9142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4" rtl="0" eaLnBrk="1" latinLnBrk="0" hangingPunct="1">
        <a:defRPr sz="1800" kern="1200">
          <a:solidFill>
            <a:schemeClr val="tx1"/>
          </a:solidFill>
          <a:latin typeface="+mn-lt"/>
          <a:ea typeface="+mn-ea"/>
          <a:cs typeface="+mn-cs"/>
        </a:defRPr>
      </a:lvl1pPr>
      <a:lvl2pPr marL="457127" algn="l" defTabSz="914254" rtl="0" eaLnBrk="1" latinLnBrk="0" hangingPunct="1">
        <a:defRPr sz="1800" kern="1200">
          <a:solidFill>
            <a:schemeClr val="tx1"/>
          </a:solidFill>
          <a:latin typeface="+mn-lt"/>
          <a:ea typeface="+mn-ea"/>
          <a:cs typeface="+mn-cs"/>
        </a:defRPr>
      </a:lvl2pPr>
      <a:lvl3pPr marL="914254" algn="l" defTabSz="914254" rtl="0" eaLnBrk="1" latinLnBrk="0" hangingPunct="1">
        <a:defRPr sz="1800" kern="1200">
          <a:solidFill>
            <a:schemeClr val="tx1"/>
          </a:solidFill>
          <a:latin typeface="+mn-lt"/>
          <a:ea typeface="+mn-ea"/>
          <a:cs typeface="+mn-cs"/>
        </a:defRPr>
      </a:lvl3pPr>
      <a:lvl4pPr marL="1371380" algn="l" defTabSz="914254" rtl="0" eaLnBrk="1" latinLnBrk="0" hangingPunct="1">
        <a:defRPr sz="1800" kern="1200">
          <a:solidFill>
            <a:schemeClr val="tx1"/>
          </a:solidFill>
          <a:latin typeface="+mn-lt"/>
          <a:ea typeface="+mn-ea"/>
          <a:cs typeface="+mn-cs"/>
        </a:defRPr>
      </a:lvl4pPr>
      <a:lvl5pPr marL="1828507" algn="l" defTabSz="914254" rtl="0" eaLnBrk="1" latinLnBrk="0" hangingPunct="1">
        <a:defRPr sz="1800" kern="1200">
          <a:solidFill>
            <a:schemeClr val="tx1"/>
          </a:solidFill>
          <a:latin typeface="+mn-lt"/>
          <a:ea typeface="+mn-ea"/>
          <a:cs typeface="+mn-cs"/>
        </a:defRPr>
      </a:lvl5pPr>
      <a:lvl6pPr marL="2285634" algn="l" defTabSz="914254" rtl="0" eaLnBrk="1" latinLnBrk="0" hangingPunct="1">
        <a:defRPr sz="1800" kern="1200">
          <a:solidFill>
            <a:schemeClr val="tx1"/>
          </a:solidFill>
          <a:latin typeface="+mn-lt"/>
          <a:ea typeface="+mn-ea"/>
          <a:cs typeface="+mn-cs"/>
        </a:defRPr>
      </a:lvl6pPr>
      <a:lvl7pPr marL="2742761" algn="l" defTabSz="914254" rtl="0" eaLnBrk="1" latinLnBrk="0" hangingPunct="1">
        <a:defRPr sz="1800" kern="1200">
          <a:solidFill>
            <a:schemeClr val="tx1"/>
          </a:solidFill>
          <a:latin typeface="+mn-lt"/>
          <a:ea typeface="+mn-ea"/>
          <a:cs typeface="+mn-cs"/>
        </a:defRPr>
      </a:lvl7pPr>
      <a:lvl8pPr marL="3199888" algn="l" defTabSz="914254" rtl="0" eaLnBrk="1" latinLnBrk="0" hangingPunct="1">
        <a:defRPr sz="1800" kern="1200">
          <a:solidFill>
            <a:schemeClr val="tx1"/>
          </a:solidFill>
          <a:latin typeface="+mn-lt"/>
          <a:ea typeface="+mn-ea"/>
          <a:cs typeface="+mn-cs"/>
        </a:defRPr>
      </a:lvl8pPr>
      <a:lvl9pPr marL="3657014" algn="l" defTabSz="9142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595606-8298-4093-BC01-3C9488466F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5C7384-31C9-4369-8C6A-E88289A1C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6DA04-9D70-4D6C-BEF5-CA9A170AA8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0E0FC53-829F-469C-BBD9-3A7B923E6E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09DD76-CD1B-4427-A914-3F6E0EA536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6D002-17E1-41BB-8809-A3EF77AA80C7}" type="slidenum">
              <a:rPr lang="en-US" smtClean="0"/>
              <a:t>‹#›</a:t>
            </a:fld>
            <a:endParaRPr lang="en-US"/>
          </a:p>
        </p:txBody>
      </p:sp>
    </p:spTree>
    <p:extLst>
      <p:ext uri="{BB962C8B-B14F-4D97-AF65-F5344CB8AC3E}">
        <p14:creationId xmlns:p14="http://schemas.microsoft.com/office/powerpoint/2010/main" val="35052971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www.oneazwealth.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hyperlink" Target="http://www.oneazwealth.com/" TargetMode="External"/><Relationship Id="rId2" Type="http://schemas.openxmlformats.org/officeDocument/2006/relationships/notesSlide" Target="../notesSlides/notesSlide38.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hyperlink" Target="http://www.oneazwealth.com/" TargetMode="External"/><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hyperlink" Target="http://www.oneazwealth.com/" TargetMode="External"/><Relationship Id="rId3" Type="http://schemas.openxmlformats.org/officeDocument/2006/relationships/image" Target="../media/image3.jp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hyperlink" Target="http://www.oneazwealth.com/"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1448BDE0-C9AD-464B-8026-CE714F452439}"/>
              </a:ext>
            </a:extLst>
          </p:cNvPr>
          <p:cNvSpPr>
            <a:spLocks noChangeArrowheads="1"/>
          </p:cNvSpPr>
          <p:nvPr/>
        </p:nvSpPr>
        <p:spPr bwMode="auto">
          <a:xfrm>
            <a:off x="3025035" y="5798556"/>
            <a:ext cx="8869074" cy="53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9" tIns="34285" rIns="68569" bIns="34285" numCol="1" anchor="ctr" anchorCtr="0" compatLnSpc="1">
            <a:prstTxWarp prst="textNoShape">
              <a:avLst/>
            </a:prstTxWarp>
            <a:spAutoFit/>
          </a:bodyPr>
          <a:lstStyle/>
          <a:p>
            <a:pPr algn="just" defTabSz="914254">
              <a:defRPr/>
            </a:pPr>
            <a:r>
              <a:rPr lang="en-US" sz="750" b="1" dirty="0">
                <a:solidFill>
                  <a:srgbClr val="A5A5A5">
                    <a:lumMod val="25000"/>
                  </a:srgbClr>
                </a:solidFill>
                <a:latin typeface="Avenir Next LT Pro Demi" panose="020B0704020202020204" pitchFamily="34" charset="0"/>
              </a:rPr>
              <a:t>Securities and advisory services are offered through LPL Financial (LPL), a registered investment advisor and broker-dealer (member FINRA/SIPC). </a:t>
            </a:r>
            <a:r>
              <a:rPr lang="en-US" sz="750" dirty="0">
                <a:solidFill>
                  <a:srgbClr val="A5A5A5">
                    <a:lumMod val="25000"/>
                  </a:srgbClr>
                </a:solidFill>
                <a:latin typeface="Avenir LT Std 35 Light" panose="020B0402020203020204" pitchFamily="34" charset="0"/>
              </a:rPr>
              <a:t>Insurance products are offered through LPL or its licensed affiliates. OneAZ Credit Union (OneAZ CU) and OneAZ Wealth Management </a:t>
            </a:r>
            <a:r>
              <a:rPr lang="en-US" sz="750" b="1" u="sng" dirty="0">
                <a:solidFill>
                  <a:srgbClr val="A5A5A5">
                    <a:lumMod val="25000"/>
                  </a:srgbClr>
                </a:solidFill>
                <a:latin typeface="Avenir Next LT Pro Demi" panose="020B0704020202020204" pitchFamily="34" charset="0"/>
              </a:rPr>
              <a:t>are not</a:t>
            </a:r>
            <a:r>
              <a:rPr lang="en-US" sz="750" dirty="0">
                <a:solidFill>
                  <a:srgbClr val="A5A5A5">
                    <a:lumMod val="25000"/>
                  </a:srgbClr>
                </a:solidFill>
                <a:latin typeface="Avenir Next LT Pro Demi" panose="020B0704020202020204" pitchFamily="34" charset="0"/>
              </a:rPr>
              <a:t> </a:t>
            </a:r>
            <a:r>
              <a:rPr lang="en-US" sz="750" dirty="0">
                <a:solidFill>
                  <a:srgbClr val="A5A5A5">
                    <a:lumMod val="25000"/>
                  </a:srgbClr>
                </a:solidFill>
                <a:latin typeface="Avenir LT Std 35 Light" panose="020B0402020203020204" pitchFamily="34" charset="0"/>
              </a:rPr>
              <a:t>registered as a broker-dealer or investment advisor. Registered representatives of LPL offer products and services using OneAZ Wealth Management, and may also be employees of OneAZ CU. These products and services are being offered through LPL or its affiliates, which are separate entities from, and not affiliates of, OneAZ CU nor OneAZ Wealth Management. Securities and insurance offered through LPL or its affiliates are: </a:t>
            </a:r>
            <a:endParaRPr lang="en-US" altLang="en-US" sz="750" dirty="0">
              <a:solidFill>
                <a:srgbClr val="A5A5A5">
                  <a:lumMod val="25000"/>
                </a:srgbClr>
              </a:solidFill>
              <a:latin typeface="Avenir LT Std 35 Light" panose="020B0402020203020204" pitchFamily="34" charset="0"/>
            </a:endParaRPr>
          </a:p>
        </p:txBody>
      </p:sp>
      <p:pic>
        <p:nvPicPr>
          <p:cNvPr id="4" name="Picture 3">
            <a:extLst>
              <a:ext uri="{FF2B5EF4-FFF2-40B4-BE49-F238E27FC236}">
                <a16:creationId xmlns:a16="http://schemas.microsoft.com/office/drawing/2014/main" id="{D6D954B9-9D66-4F07-B707-D690AA0154DA}"/>
              </a:ext>
            </a:extLst>
          </p:cNvPr>
          <p:cNvPicPr>
            <a:picLocks noChangeAspect="1"/>
          </p:cNvPicPr>
          <p:nvPr/>
        </p:nvPicPr>
        <p:blipFill>
          <a:blip r:embed="rId3"/>
          <a:srcRect/>
          <a:stretch/>
        </p:blipFill>
        <p:spPr>
          <a:xfrm>
            <a:off x="5155147" y="886135"/>
            <a:ext cx="3870029" cy="1488473"/>
          </a:xfrm>
          <a:prstGeom prst="rect">
            <a:avLst/>
          </a:prstGeom>
        </p:spPr>
      </p:pic>
      <p:graphicFrame>
        <p:nvGraphicFramePr>
          <p:cNvPr id="5" name="Table 4">
            <a:extLst>
              <a:ext uri="{FF2B5EF4-FFF2-40B4-BE49-F238E27FC236}">
                <a16:creationId xmlns:a16="http://schemas.microsoft.com/office/drawing/2014/main" id="{CBDF1576-7D01-49D1-B2D9-16F462264C25}"/>
              </a:ext>
            </a:extLst>
          </p:cNvPr>
          <p:cNvGraphicFramePr>
            <a:graphicFrameLocks noGrp="1"/>
          </p:cNvGraphicFramePr>
          <p:nvPr/>
        </p:nvGraphicFramePr>
        <p:xfrm>
          <a:off x="3025035" y="6353397"/>
          <a:ext cx="8869075" cy="339842"/>
        </p:xfrm>
        <a:graphic>
          <a:graphicData uri="http://schemas.openxmlformats.org/drawingml/2006/table">
            <a:tbl>
              <a:tblPr firstRow="1" firstCol="1" lastRow="1" lastCol="1" bandRow="1" bandCol="1"/>
              <a:tblGrid>
                <a:gridCol w="2532191">
                  <a:extLst>
                    <a:ext uri="{9D8B030D-6E8A-4147-A177-3AD203B41FA5}">
                      <a16:colId xmlns:a16="http://schemas.microsoft.com/office/drawing/2014/main" val="3236136599"/>
                    </a:ext>
                  </a:extLst>
                </a:gridCol>
                <a:gridCol w="2240362">
                  <a:extLst>
                    <a:ext uri="{9D8B030D-6E8A-4147-A177-3AD203B41FA5}">
                      <a16:colId xmlns:a16="http://schemas.microsoft.com/office/drawing/2014/main" val="677956393"/>
                    </a:ext>
                  </a:extLst>
                </a:gridCol>
                <a:gridCol w="2815100">
                  <a:extLst>
                    <a:ext uri="{9D8B030D-6E8A-4147-A177-3AD203B41FA5}">
                      <a16:colId xmlns:a16="http://schemas.microsoft.com/office/drawing/2014/main" val="180355062"/>
                    </a:ext>
                  </a:extLst>
                </a:gridCol>
                <a:gridCol w="1281422">
                  <a:extLst>
                    <a:ext uri="{9D8B030D-6E8A-4147-A177-3AD203B41FA5}">
                      <a16:colId xmlns:a16="http://schemas.microsoft.com/office/drawing/2014/main" val="330343158"/>
                    </a:ext>
                  </a:extLst>
                </a:gridCol>
              </a:tblGrid>
              <a:tr h="339842">
                <a:tc>
                  <a:txBody>
                    <a:bodyPr/>
                    <a:lstStyle/>
                    <a:p>
                      <a:pPr marL="192405"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Insured by NCUA or</a:t>
                      </a:r>
                    </a:p>
                    <a:p>
                      <a:pPr marL="192405"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Any Other Government Agency</a:t>
                      </a:r>
                      <a:endParaRPr lang="en-US" sz="8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34285" marR="34285" marT="34285" marB="34285"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83515"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Credit Union Guaranteed</a:t>
                      </a:r>
                      <a:endParaRPr lang="en-US" sz="8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34285" marR="34285" marT="34285" marB="34285"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79070"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Credit Union Deposits or Obligations</a:t>
                      </a:r>
                      <a:endParaRPr lang="en-US" sz="8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34285" marR="34285" marT="34285" marB="34285"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79070"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May Lose Value</a:t>
                      </a:r>
                    </a:p>
                  </a:txBody>
                  <a:tcPr marL="34285" marR="34285" marT="34285" marB="34285"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extLst>
                  <a:ext uri="{0D108BD9-81ED-4DB2-BD59-A6C34878D82A}">
                    <a16:rowId xmlns:a16="http://schemas.microsoft.com/office/drawing/2014/main" val="2167034240"/>
                  </a:ext>
                </a:extLst>
              </a:tr>
            </a:tbl>
          </a:graphicData>
        </a:graphic>
      </p:graphicFrame>
      <p:sp>
        <p:nvSpPr>
          <p:cNvPr id="6" name="TextBox 5">
            <a:extLst>
              <a:ext uri="{FF2B5EF4-FFF2-40B4-BE49-F238E27FC236}">
                <a16:creationId xmlns:a16="http://schemas.microsoft.com/office/drawing/2014/main" id="{B710B081-7FF1-44AA-B461-8F3620372D74}"/>
              </a:ext>
            </a:extLst>
          </p:cNvPr>
          <p:cNvSpPr txBox="1"/>
          <p:nvPr/>
        </p:nvSpPr>
        <p:spPr>
          <a:xfrm>
            <a:off x="3025035" y="5512460"/>
            <a:ext cx="8869074" cy="323165"/>
          </a:xfrm>
          <a:prstGeom prst="rect">
            <a:avLst/>
          </a:prstGeom>
          <a:noFill/>
        </p:spPr>
        <p:txBody>
          <a:bodyPr wrap="square" rtlCol="0">
            <a:spAutoFit/>
          </a:bodyPr>
          <a:lstStyle/>
          <a:p>
            <a:pPr defTabSz="914254">
              <a:defRPr/>
            </a:pPr>
            <a:r>
              <a:rPr lang="en-US" sz="750" dirty="0">
                <a:solidFill>
                  <a:srgbClr val="A5A5A5">
                    <a:lumMod val="25000"/>
                  </a:srgbClr>
                </a:solidFill>
                <a:latin typeface="Avenir LT Std 35 Light" panose="020B0402020203020204" pitchFamily="34" charset="0"/>
              </a:rPr>
              <a:t>This presentation was created for educational and informational purposes only and is not intended as ERISA, tax, legal or investment advice. If you are seeking investment advice specific to your needs, such advice services must be obtained on your own separate from this educational presentation.</a:t>
            </a:r>
          </a:p>
        </p:txBody>
      </p:sp>
      <p:sp>
        <p:nvSpPr>
          <p:cNvPr id="8" name="TextBox 7">
            <a:extLst>
              <a:ext uri="{FF2B5EF4-FFF2-40B4-BE49-F238E27FC236}">
                <a16:creationId xmlns:a16="http://schemas.microsoft.com/office/drawing/2014/main" id="{1921B723-49B7-D7B5-C6E5-CB3F448E4CCC}"/>
              </a:ext>
            </a:extLst>
          </p:cNvPr>
          <p:cNvSpPr txBox="1"/>
          <p:nvPr/>
        </p:nvSpPr>
        <p:spPr>
          <a:xfrm>
            <a:off x="3025035" y="5101614"/>
            <a:ext cx="8869074" cy="553998"/>
          </a:xfrm>
          <a:prstGeom prst="rect">
            <a:avLst/>
          </a:prstGeom>
          <a:noFill/>
        </p:spPr>
        <p:txBody>
          <a:bodyPr wrap="square" rtlCol="0">
            <a:spAutoFit/>
          </a:bodyPr>
          <a:lstStyle/>
          <a:p>
            <a:pPr defTabSz="914254">
              <a:defRPr/>
            </a:pPr>
            <a:r>
              <a:rPr lang="en-US" sz="750" dirty="0">
                <a:solidFill>
                  <a:srgbClr val="A5A5A5">
                    <a:lumMod val="25000"/>
                  </a:srgbClr>
                </a:solidFill>
                <a:latin typeface="Avenir LT Std 35 Light" panose="020B0402020203020204" pitchFamily="34" charset="0"/>
              </a:rPr>
              <a:t>Your Credit Union (“Financial Institution”) provides referrals to financial professionals of LPL Financial LLC (“LPL”) pursuant to an agreement that allows LPL to pay the Financial Institution for these referrals. This creates an incentive for the Financial Institution to make these referrals, resulting in a conflict of interest. The Financial Institution is not a current client of LPL for brokerage or advisory services.</a:t>
            </a:r>
          </a:p>
          <a:p>
            <a:pPr defTabSz="914254">
              <a:defRPr/>
            </a:pPr>
            <a:r>
              <a:rPr lang="en-US" sz="750" dirty="0">
                <a:solidFill>
                  <a:srgbClr val="A5A5A5">
                    <a:lumMod val="25000"/>
                  </a:srgbClr>
                </a:solidFill>
                <a:latin typeface="Avenir LT Std 35 Light" panose="020B0402020203020204" pitchFamily="34" charset="0"/>
              </a:rPr>
              <a:t>Please visit https://www.lpl.com/disclosures/is-lpl-relationship-disclosure.html for more detailed information.</a:t>
            </a:r>
          </a:p>
          <a:p>
            <a:pPr defTabSz="914254">
              <a:defRPr/>
            </a:pPr>
            <a:r>
              <a:rPr lang="en-US" sz="750" dirty="0">
                <a:solidFill>
                  <a:srgbClr val="A5A5A5">
                    <a:lumMod val="25000"/>
                  </a:srgbClr>
                </a:solidFill>
                <a:latin typeface="Avenir LT Std 35 Light" panose="020B0402020203020204" pitchFamily="34" charset="0"/>
              </a:rPr>
              <a:t> </a:t>
            </a:r>
          </a:p>
        </p:txBody>
      </p:sp>
      <p:sp>
        <p:nvSpPr>
          <p:cNvPr id="2" name="Text Placeholder 4">
            <a:extLst>
              <a:ext uri="{FF2B5EF4-FFF2-40B4-BE49-F238E27FC236}">
                <a16:creationId xmlns:a16="http://schemas.microsoft.com/office/drawing/2014/main" id="{7362E761-6872-4859-C7A8-8B97A72C5CED}"/>
              </a:ext>
            </a:extLst>
          </p:cNvPr>
          <p:cNvSpPr txBox="1">
            <a:spLocks/>
          </p:cNvSpPr>
          <p:nvPr/>
        </p:nvSpPr>
        <p:spPr>
          <a:xfrm>
            <a:off x="4919081" y="3374793"/>
            <a:ext cx="5607444" cy="9185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254">
              <a:buNone/>
              <a:defRPr/>
            </a:pPr>
            <a:r>
              <a:rPr lang="en-US" sz="1999" b="1" dirty="0">
                <a:solidFill>
                  <a:srgbClr val="1A2F59"/>
                </a:solidFill>
                <a:latin typeface="Avenir LT Std 65 Medium"/>
              </a:rPr>
              <a:t>The presentation will begin shortly.</a:t>
            </a:r>
          </a:p>
        </p:txBody>
      </p:sp>
      <p:sp>
        <p:nvSpPr>
          <p:cNvPr id="10" name="TextBox 9">
            <a:extLst>
              <a:ext uri="{FF2B5EF4-FFF2-40B4-BE49-F238E27FC236}">
                <a16:creationId xmlns:a16="http://schemas.microsoft.com/office/drawing/2014/main" id="{BD0F8445-4CBA-31B2-EDFF-1CEAD3AAB92C}"/>
              </a:ext>
            </a:extLst>
          </p:cNvPr>
          <p:cNvSpPr txBox="1"/>
          <p:nvPr/>
        </p:nvSpPr>
        <p:spPr>
          <a:xfrm>
            <a:off x="4446182" y="6665187"/>
            <a:ext cx="6027204" cy="215444"/>
          </a:xfrm>
          <a:prstGeom prst="rect">
            <a:avLst/>
          </a:prstGeom>
          <a:noFill/>
        </p:spPr>
        <p:txBody>
          <a:bodyPr wrap="square" rtlCol="0">
            <a:spAutoFit/>
          </a:bodyPr>
          <a:lstStyle/>
          <a:p>
            <a:pPr eaLnBrk="1" fontAlgn="auto" hangingPunct="1">
              <a:spcBef>
                <a:spcPts val="0"/>
              </a:spcBef>
              <a:spcAft>
                <a:spcPts val="0"/>
              </a:spcAft>
              <a:defRPr/>
            </a:pPr>
            <a:r>
              <a:rPr lang="en-US" sz="800" b="1" dirty="0">
                <a:solidFill>
                  <a:srgbClr val="A5A5A5">
                    <a:lumMod val="25000"/>
                  </a:srgbClr>
                </a:solidFill>
                <a:latin typeface="Avenir LT Std 35 Light" panose="020B0402020203020204" pitchFamily="34" charset="0"/>
              </a:rPr>
              <a:t>OneAZ Wealth Management | (877) 566-0517 | </a:t>
            </a:r>
            <a:r>
              <a:rPr lang="en-US" sz="800" b="1" dirty="0">
                <a:latin typeface="Avenir LT Std 35 Light" panose="020B0402020203020204" pitchFamily="34" charset="0"/>
                <a:hlinkClick r:id="rId4">
                  <a:extLst>
                    <a:ext uri="{A12FA001-AC4F-418D-AE19-62706E023703}">
                      <ahyp:hlinkClr xmlns:ahyp="http://schemas.microsoft.com/office/drawing/2018/hyperlinkcolor" val="tx"/>
                    </a:ext>
                  </a:extLst>
                </a:hlinkClick>
              </a:rPr>
              <a:t>www.OneAZWealth.com</a:t>
            </a:r>
            <a:r>
              <a:rPr lang="en-US" sz="800" b="1" dirty="0">
                <a:latin typeface="Avenir LT Std 35 Light" panose="020B0402020203020204" pitchFamily="34" charset="0"/>
              </a:rPr>
              <a:t> </a:t>
            </a:r>
            <a:r>
              <a:rPr lang="en-US" sz="800" b="1" dirty="0">
                <a:solidFill>
                  <a:srgbClr val="A5A5A5">
                    <a:lumMod val="25000"/>
                  </a:srgbClr>
                </a:solidFill>
                <a:latin typeface="Avenir LT Std 35 Light" panose="020B0402020203020204" pitchFamily="34" charset="0"/>
              </a:rPr>
              <a:t>| Safe For Public Distribution.</a:t>
            </a:r>
          </a:p>
        </p:txBody>
      </p:sp>
      <p:sp>
        <p:nvSpPr>
          <p:cNvPr id="7" name="TextBox 6">
            <a:extLst>
              <a:ext uri="{FF2B5EF4-FFF2-40B4-BE49-F238E27FC236}">
                <a16:creationId xmlns:a16="http://schemas.microsoft.com/office/drawing/2014/main" id="{4726D39A-BE8C-1CA5-4725-A18B6F603DC6}"/>
              </a:ext>
            </a:extLst>
          </p:cNvPr>
          <p:cNvSpPr txBox="1"/>
          <p:nvPr/>
        </p:nvSpPr>
        <p:spPr>
          <a:xfrm>
            <a:off x="3013460" y="4962419"/>
            <a:ext cx="8869074" cy="207749"/>
          </a:xfrm>
          <a:prstGeom prst="rect">
            <a:avLst/>
          </a:prstGeom>
          <a:noFill/>
        </p:spPr>
        <p:txBody>
          <a:bodyPr wrap="square" rtlCol="0">
            <a:spAutoFit/>
          </a:bodyPr>
          <a:lstStyle/>
          <a:p>
            <a:pPr defTabSz="914254">
              <a:defRPr/>
            </a:pPr>
            <a:r>
              <a:rPr lang="en-US" sz="750" dirty="0">
                <a:solidFill>
                  <a:srgbClr val="A5A5A5">
                    <a:lumMod val="25000"/>
                  </a:srgbClr>
                </a:solidFill>
                <a:latin typeface="Avenir LT Std 35 Light" panose="020B0402020203020204" pitchFamily="34" charset="0"/>
              </a:rPr>
              <a:t>OneAZ Wealth Management, OneAZ Credit Union and LPL Financial are not affiliated with any other referenced entity.</a:t>
            </a:r>
          </a:p>
        </p:txBody>
      </p:sp>
    </p:spTree>
    <p:extLst>
      <p:ext uri="{BB962C8B-B14F-4D97-AF65-F5344CB8AC3E}">
        <p14:creationId xmlns:p14="http://schemas.microsoft.com/office/powerpoint/2010/main" val="63989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descr="&quot;&quot;">
            <a:extLst>
              <a:ext uri="{FF2B5EF4-FFF2-40B4-BE49-F238E27FC236}">
                <a16:creationId xmlns:a16="http://schemas.microsoft.com/office/drawing/2014/main" id="{7310FF23-68A1-B880-0524-17AF865207BE}"/>
              </a:ext>
            </a:extLst>
          </p:cNvPr>
          <p:cNvSpPr/>
          <p:nvPr/>
        </p:nvSpPr>
        <p:spPr>
          <a:xfrm>
            <a:off x="306388" y="300038"/>
            <a:ext cx="11579225" cy="6257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339" name="Slide Number Placeholder 5">
            <a:extLst>
              <a:ext uri="{FF2B5EF4-FFF2-40B4-BE49-F238E27FC236}">
                <a16:creationId xmlns:a16="http://schemas.microsoft.com/office/drawing/2014/main" id="{698B674D-EFAA-FD8C-3F21-9DA36E654A6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AF3D8C-B393-4DCF-B992-53CF6362A2C6}" type="slidenum">
              <a:rPr lang="en-US" altLang="en-US">
                <a:solidFill>
                  <a:srgbClr val="595959"/>
                </a:solidFill>
                <a:latin typeface="Arial" panose="020B0604020202020204" pitchFamily="34" charset="0"/>
              </a:rPr>
              <a:pPr fontAlgn="base">
                <a:spcBef>
                  <a:spcPct val="0"/>
                </a:spcBef>
                <a:spcAft>
                  <a:spcPct val="0"/>
                </a:spcAft>
              </a:pPr>
              <a:t>10</a:t>
            </a:fld>
            <a:endParaRPr lang="en-US" altLang="en-US">
              <a:solidFill>
                <a:srgbClr val="595959"/>
              </a:solidFill>
              <a:latin typeface="Arial" panose="020B0604020202020204" pitchFamily="34" charset="0"/>
            </a:endParaRPr>
          </a:p>
        </p:txBody>
      </p:sp>
      <p:cxnSp>
        <p:nvCxnSpPr>
          <p:cNvPr id="12" name="Straight Connector 11" descr="&quot;&quot;">
            <a:extLst>
              <a:ext uri="{FF2B5EF4-FFF2-40B4-BE49-F238E27FC236}">
                <a16:creationId xmlns:a16="http://schemas.microsoft.com/office/drawing/2014/main" id="{D0094267-8AFD-6C01-AF26-AE2C190C73CF}"/>
              </a:ext>
            </a:extLst>
          </p:cNvPr>
          <p:cNvCxnSpPr>
            <a:cxnSpLocks/>
          </p:cNvCxnSpPr>
          <p:nvPr/>
        </p:nvCxnSpPr>
        <p:spPr>
          <a:xfrm>
            <a:off x="1069975" y="1236663"/>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descr="&quot;&quot;">
            <a:extLst>
              <a:ext uri="{FF2B5EF4-FFF2-40B4-BE49-F238E27FC236}">
                <a16:creationId xmlns:a16="http://schemas.microsoft.com/office/drawing/2014/main" id="{AAC31581-D4FF-3E39-ED32-26A5B1758D1D}"/>
              </a:ext>
            </a:extLst>
          </p:cNvPr>
          <p:cNvCxnSpPr>
            <a:cxnSpLocks/>
          </p:cNvCxnSpPr>
          <p:nvPr/>
        </p:nvCxnSpPr>
        <p:spPr>
          <a:xfrm>
            <a:off x="1069975" y="673100"/>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41E6F69-8BE0-BE3E-F24F-EF8102B5615F}"/>
              </a:ext>
            </a:extLst>
          </p:cNvPr>
          <p:cNvSpPr txBox="1"/>
          <p:nvPr/>
        </p:nvSpPr>
        <p:spPr>
          <a:xfrm>
            <a:off x="2462213" y="2205017"/>
            <a:ext cx="7683500" cy="3416320"/>
          </a:xfrm>
          <a:prstGeom prst="rect">
            <a:avLst/>
          </a:prstGeom>
          <a:noFill/>
        </p:spPr>
        <p:txBody>
          <a:bodyPr lIns="0" rIns="0">
            <a:spAutoFit/>
          </a:bodyPr>
          <a:lstStyle/>
          <a:p>
            <a:pPr eaLnBrk="1" fontAlgn="auto" hangingPunct="1">
              <a:spcBef>
                <a:spcPts val="0"/>
              </a:spcBef>
              <a:spcAft>
                <a:spcPts val="2400"/>
              </a:spcAft>
              <a:defRPr/>
            </a:pPr>
            <a:r>
              <a:rPr lang="en-US" b="1" spc="100" dirty="0">
                <a:solidFill>
                  <a:srgbClr val="003B5C"/>
                </a:solidFill>
                <a:latin typeface="Arial" panose="020B0604020202020204" pitchFamily="34" charset="0"/>
                <a:cs typeface="Arial" panose="020B0604020202020204" pitchFamily="34" charset="0"/>
              </a:rPr>
              <a:t>INTRODUCTION</a:t>
            </a:r>
          </a:p>
          <a:p>
            <a:pPr marL="468313" indent="-457200" eaLnBrk="1" fontAlgn="auto" hangingPunct="1">
              <a:spcBef>
                <a:spcPts val="0"/>
              </a:spcBef>
              <a:spcAft>
                <a:spcPts val="2400"/>
              </a:spcAft>
              <a:buClr>
                <a:srgbClr val="FF671D"/>
              </a:buClr>
              <a:buAutoNum type="arabicPeriod"/>
              <a:tabLst>
                <a:tab pos="331788" algn="l"/>
              </a:tabLst>
              <a:defRPr/>
            </a:pPr>
            <a:r>
              <a:rPr lang="en-US" sz="2000" spc="50" dirty="0">
                <a:solidFill>
                  <a:srgbClr val="003B5C"/>
                </a:solidFill>
                <a:latin typeface="Arial" panose="020B0604020202020204" pitchFamily="34" charset="0"/>
                <a:cs typeface="Arial" panose="020B0604020202020204" pitchFamily="34" charset="0"/>
              </a:rPr>
              <a:t>What is Medicare and when do you enroll?</a:t>
            </a:r>
          </a:p>
          <a:p>
            <a:pPr marL="468313" indent="-457200" eaLnBrk="1" fontAlgn="auto" hangingPunct="1">
              <a:spcBef>
                <a:spcPts val="0"/>
              </a:spcBef>
              <a:spcAft>
                <a:spcPts val="2400"/>
              </a:spcAft>
              <a:buClr>
                <a:srgbClr val="FF671D"/>
              </a:buClr>
              <a:buAutoNum type="arabicPeriod"/>
              <a:tabLst>
                <a:tab pos="331788" algn="l"/>
              </a:tabLst>
              <a:defRPr/>
            </a:pPr>
            <a:r>
              <a:rPr lang="en-US" sz="2000" spc="50" dirty="0">
                <a:solidFill>
                  <a:srgbClr val="003B5C"/>
                </a:solidFill>
                <a:latin typeface="Arial" panose="020B0604020202020204" pitchFamily="34" charset="0"/>
                <a:cs typeface="Arial" panose="020B0604020202020204" pitchFamily="34" charset="0"/>
              </a:rPr>
              <a:t>The different parts of Medicare, their coverages and costs</a:t>
            </a:r>
          </a:p>
          <a:p>
            <a:pPr marL="468313" indent="-457200" eaLnBrk="1" fontAlgn="auto" hangingPunct="1">
              <a:spcBef>
                <a:spcPts val="0"/>
              </a:spcBef>
              <a:spcAft>
                <a:spcPts val="2400"/>
              </a:spcAft>
              <a:buClr>
                <a:srgbClr val="FF671D"/>
              </a:buClr>
              <a:buAutoNum type="arabicPeriod"/>
              <a:tabLst>
                <a:tab pos="331788" algn="l"/>
              </a:tabLst>
              <a:defRPr/>
            </a:pPr>
            <a:r>
              <a:rPr lang="en-US" sz="2000" spc="50" dirty="0">
                <a:solidFill>
                  <a:srgbClr val="003B5C"/>
                </a:solidFill>
                <a:latin typeface="Arial" panose="020B0604020202020204" pitchFamily="34" charset="0"/>
                <a:cs typeface="Arial" panose="020B0604020202020204" pitchFamily="34" charset="0"/>
              </a:rPr>
              <a:t>Supplemental policies and Medicare Advantage plans</a:t>
            </a:r>
          </a:p>
          <a:p>
            <a:pPr marL="468313" indent="-457200" eaLnBrk="1" fontAlgn="auto" hangingPunct="1">
              <a:spcBef>
                <a:spcPts val="0"/>
              </a:spcBef>
              <a:spcAft>
                <a:spcPts val="2400"/>
              </a:spcAft>
              <a:buClr>
                <a:srgbClr val="FF671D"/>
              </a:buClr>
              <a:buAutoNum type="arabicPeriod"/>
              <a:tabLst>
                <a:tab pos="331788" algn="l"/>
              </a:tabLst>
              <a:defRPr/>
            </a:pPr>
            <a:r>
              <a:rPr lang="en-US" sz="2000" spc="50" dirty="0">
                <a:solidFill>
                  <a:srgbClr val="003B5C"/>
                </a:solidFill>
                <a:latin typeface="Arial" panose="020B0604020202020204" pitchFamily="34" charset="0"/>
                <a:cs typeface="Arial" panose="020B0604020202020204" pitchFamily="34" charset="0"/>
              </a:rPr>
              <a:t>Addressing costs in retirement</a:t>
            </a:r>
          </a:p>
          <a:p>
            <a:pPr marL="12700" eaLnBrk="1" fontAlgn="auto" hangingPunct="1">
              <a:spcBef>
                <a:spcPts val="0"/>
              </a:spcBef>
              <a:spcAft>
                <a:spcPts val="2400"/>
              </a:spcAft>
              <a:buClr>
                <a:srgbClr val="FF671D"/>
              </a:buClr>
              <a:defRPr/>
            </a:pPr>
            <a:r>
              <a:rPr lang="en-US" b="1" spc="100" dirty="0">
                <a:solidFill>
                  <a:srgbClr val="003B5C"/>
                </a:solidFill>
                <a:latin typeface="Arial" panose="020B0604020202020204" pitchFamily="34" charset="0"/>
                <a:cs typeface="Arial" panose="020B0604020202020204" pitchFamily="34" charset="0"/>
              </a:rPr>
              <a:t>KEY TAKEAWAYS AND NEXT STEPS</a:t>
            </a:r>
          </a:p>
        </p:txBody>
      </p:sp>
      <p:sp>
        <p:nvSpPr>
          <p:cNvPr id="2" name="Title 1">
            <a:extLst>
              <a:ext uri="{FF2B5EF4-FFF2-40B4-BE49-F238E27FC236}">
                <a16:creationId xmlns:a16="http://schemas.microsoft.com/office/drawing/2014/main" id="{7BC3C55A-DFA6-CD0C-EBE4-B9BA1AE44F17}"/>
              </a:ext>
            </a:extLst>
          </p:cNvPr>
          <p:cNvSpPr>
            <a:spLocks noGrp="1"/>
          </p:cNvSpPr>
          <p:nvPr>
            <p:ph type="title" idx="4294967295"/>
          </p:nvPr>
        </p:nvSpPr>
        <p:spPr>
          <a:xfrm>
            <a:off x="838200" y="708025"/>
            <a:ext cx="10515600" cy="528638"/>
          </a:xfrm>
          <a:prstGeom prst="rect">
            <a:avLst/>
          </a:prstGeom>
        </p:spPr>
        <p:txBody>
          <a:bodyPr/>
          <a:lstStyle/>
          <a:p>
            <a:pPr algn="ctr" fontAlgn="auto">
              <a:spcAft>
                <a:spcPts val="600"/>
              </a:spcAft>
              <a:defRPr/>
            </a:pPr>
            <a:r>
              <a:rPr lang="en-US" sz="2800" b="1" spc="50" dirty="0">
                <a:solidFill>
                  <a:srgbClr val="003B5C"/>
                </a:solidFill>
                <a:latin typeface="Arial" charset="0"/>
                <a:ea typeface="Arial" charset="0"/>
                <a:cs typeface="Arial" charset="0"/>
              </a:rPr>
              <a:t>Agenda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descr="&quot;&quot;">
            <a:extLst>
              <a:ext uri="{FF2B5EF4-FFF2-40B4-BE49-F238E27FC236}">
                <a16:creationId xmlns:a16="http://schemas.microsoft.com/office/drawing/2014/main" id="{D868F8E9-F858-2E2F-7F7B-6A7A1BD66A40}"/>
              </a:ext>
            </a:extLst>
          </p:cNvPr>
          <p:cNvSpPr/>
          <p:nvPr/>
        </p:nvSpPr>
        <p:spPr>
          <a:xfrm>
            <a:off x="306388" y="242888"/>
            <a:ext cx="11579225" cy="6257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387" name="Slide Number Placeholder 5">
            <a:extLst>
              <a:ext uri="{FF2B5EF4-FFF2-40B4-BE49-F238E27FC236}">
                <a16:creationId xmlns:a16="http://schemas.microsoft.com/office/drawing/2014/main" id="{D1ADCF82-792B-F1F5-7381-C1EA6B693D4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5E2A170-3B45-4058-B19B-9EFDFE9D5751}" type="slidenum">
              <a:rPr lang="en-US" altLang="en-US">
                <a:solidFill>
                  <a:srgbClr val="595959"/>
                </a:solidFill>
                <a:latin typeface="Arial" panose="020B0604020202020204" pitchFamily="34" charset="0"/>
              </a:rPr>
              <a:pPr fontAlgn="base">
                <a:spcBef>
                  <a:spcPct val="0"/>
                </a:spcBef>
                <a:spcAft>
                  <a:spcPct val="0"/>
                </a:spcAft>
              </a:pPr>
              <a:t>11</a:t>
            </a:fld>
            <a:endParaRPr lang="en-US" altLang="en-US">
              <a:solidFill>
                <a:srgbClr val="595959"/>
              </a:solidFill>
              <a:latin typeface="Arial" panose="020B0604020202020204" pitchFamily="34" charset="0"/>
            </a:endParaRPr>
          </a:p>
        </p:txBody>
      </p:sp>
      <p:cxnSp>
        <p:nvCxnSpPr>
          <p:cNvPr id="91" name="Straight Connector 90" descr="&quot;&quot;">
            <a:extLst>
              <a:ext uri="{FF2B5EF4-FFF2-40B4-BE49-F238E27FC236}">
                <a16:creationId xmlns:a16="http://schemas.microsoft.com/office/drawing/2014/main" id="{02D948F0-68C1-6DA9-8697-C68A05355535}"/>
              </a:ext>
            </a:extLst>
          </p:cNvPr>
          <p:cNvCxnSpPr>
            <a:cxnSpLocks/>
          </p:cNvCxnSpPr>
          <p:nvPr/>
        </p:nvCxnSpPr>
        <p:spPr>
          <a:xfrm>
            <a:off x="1069975" y="1236663"/>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descr="&quot;&quot;">
            <a:extLst>
              <a:ext uri="{FF2B5EF4-FFF2-40B4-BE49-F238E27FC236}">
                <a16:creationId xmlns:a16="http://schemas.microsoft.com/office/drawing/2014/main" id="{15C3DFAD-E671-06BB-8EB1-D5F8EEFBB6DE}"/>
              </a:ext>
            </a:extLst>
          </p:cNvPr>
          <p:cNvCxnSpPr>
            <a:cxnSpLocks/>
          </p:cNvCxnSpPr>
          <p:nvPr/>
        </p:nvCxnSpPr>
        <p:spPr>
          <a:xfrm>
            <a:off x="1069975" y="673100"/>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D5A2F5-F8C0-523F-B22B-C39AE3F2D459}"/>
              </a:ext>
            </a:extLst>
          </p:cNvPr>
          <p:cNvSpPr>
            <a:spLocks noGrp="1"/>
          </p:cNvSpPr>
          <p:nvPr>
            <p:ph type="title" idx="4294967295"/>
          </p:nvPr>
        </p:nvSpPr>
        <p:spPr>
          <a:xfrm>
            <a:off x="838200" y="728663"/>
            <a:ext cx="10515600" cy="490537"/>
          </a:xfrm>
          <a:prstGeom prst="rect">
            <a:avLst/>
          </a:prstGeom>
        </p:spPr>
        <p:txBody>
          <a:bodyPr/>
          <a:lstStyle/>
          <a:p>
            <a:pPr algn="ctr" fontAlgn="auto">
              <a:spcAft>
                <a:spcPts val="600"/>
              </a:spcAft>
              <a:defRPr/>
            </a:pPr>
            <a:r>
              <a:rPr lang="en-US" sz="2800" b="1" spc="50" dirty="0">
                <a:solidFill>
                  <a:srgbClr val="003B5C"/>
                </a:solidFill>
                <a:latin typeface="Arial" charset="0"/>
                <a:ea typeface="Arial" charset="0"/>
                <a:cs typeface="Arial" charset="0"/>
              </a:rPr>
              <a:t>A source you can trust</a:t>
            </a:r>
          </a:p>
        </p:txBody>
      </p:sp>
      <p:pic>
        <p:nvPicPr>
          <p:cNvPr id="16391" name="Picture 3" descr="Logo, company name&#10;&#10;Description automatically generated">
            <a:extLst>
              <a:ext uri="{FF2B5EF4-FFF2-40B4-BE49-F238E27FC236}">
                <a16:creationId xmlns:a16="http://schemas.microsoft.com/office/drawing/2014/main" id="{BA51132B-E8A2-0523-79A4-D673BFC79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932113"/>
            <a:ext cx="48895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descr="&quot;&quot;">
            <a:extLst>
              <a:ext uri="{FF2B5EF4-FFF2-40B4-BE49-F238E27FC236}">
                <a16:creationId xmlns:a16="http://schemas.microsoft.com/office/drawing/2014/main" id="{12E046A1-006C-5B41-A1AB-14FE9E1245E4}"/>
              </a:ext>
            </a:extLst>
          </p:cNvPr>
          <p:cNvSpPr/>
          <p:nvPr/>
        </p:nvSpPr>
        <p:spPr>
          <a:xfrm>
            <a:off x="306388" y="300038"/>
            <a:ext cx="11579225" cy="6257925"/>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3B5C"/>
              </a:solidFill>
            </a:endParaRPr>
          </a:p>
        </p:txBody>
      </p:sp>
      <p:sp>
        <p:nvSpPr>
          <p:cNvPr id="18435" name="Slide Number Placeholder 5">
            <a:extLst>
              <a:ext uri="{FF2B5EF4-FFF2-40B4-BE49-F238E27FC236}">
                <a16:creationId xmlns:a16="http://schemas.microsoft.com/office/drawing/2014/main" id="{FFBF5E91-9CC8-9E72-C25C-AFF2DA57711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C07A21-F6AC-4B33-AAC1-B1B966F0FC76}" type="slidenum">
              <a:rPr lang="en-US" altLang="en-US">
                <a:solidFill>
                  <a:srgbClr val="FFFFFF"/>
                </a:solidFill>
                <a:latin typeface="Arial" panose="020B0604020202020204" pitchFamily="34" charset="0"/>
              </a:rPr>
              <a:pPr fontAlgn="base">
                <a:spcBef>
                  <a:spcPct val="0"/>
                </a:spcBef>
                <a:spcAft>
                  <a:spcPct val="0"/>
                </a:spcAft>
              </a:pPr>
              <a:t>12</a:t>
            </a:fld>
            <a:endParaRPr lang="en-US" altLang="en-US">
              <a:solidFill>
                <a:srgbClr val="FFFFFF"/>
              </a:solidFill>
              <a:latin typeface="Arial" panose="020B0604020202020204" pitchFamily="34" charset="0"/>
            </a:endParaRPr>
          </a:p>
        </p:txBody>
      </p:sp>
      <p:cxnSp>
        <p:nvCxnSpPr>
          <p:cNvPr id="17" name="Straight Connector 16" descr="&quot;&quot;">
            <a:extLst>
              <a:ext uri="{FF2B5EF4-FFF2-40B4-BE49-F238E27FC236}">
                <a16:creationId xmlns:a16="http://schemas.microsoft.com/office/drawing/2014/main" id="{20BE8EE9-9DBE-7BDF-7763-F34655F6153E}"/>
              </a:ext>
            </a:extLst>
          </p:cNvPr>
          <p:cNvCxnSpPr>
            <a:cxnSpLocks/>
          </p:cNvCxnSpPr>
          <p:nvPr/>
        </p:nvCxnSpPr>
        <p:spPr>
          <a:xfrm>
            <a:off x="6546850" y="2830513"/>
            <a:ext cx="4575175"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descr="&quot;&quot;">
            <a:extLst>
              <a:ext uri="{FF2B5EF4-FFF2-40B4-BE49-F238E27FC236}">
                <a16:creationId xmlns:a16="http://schemas.microsoft.com/office/drawing/2014/main" id="{0245C9A6-0E57-7321-85AB-484FA3ED4588}"/>
              </a:ext>
            </a:extLst>
          </p:cNvPr>
          <p:cNvCxnSpPr>
            <a:cxnSpLocks/>
          </p:cNvCxnSpPr>
          <p:nvPr/>
        </p:nvCxnSpPr>
        <p:spPr>
          <a:xfrm>
            <a:off x="1069975" y="2830513"/>
            <a:ext cx="4549775"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descr="&quot;&quot;">
            <a:extLst>
              <a:ext uri="{FF2B5EF4-FFF2-40B4-BE49-F238E27FC236}">
                <a16:creationId xmlns:a16="http://schemas.microsoft.com/office/drawing/2014/main" id="{D2B03706-A45E-9E7C-DABE-BEAE5203475A}"/>
              </a:ext>
            </a:extLst>
          </p:cNvPr>
          <p:cNvCxnSpPr>
            <a:cxnSpLocks/>
          </p:cNvCxnSpPr>
          <p:nvPr/>
        </p:nvCxnSpPr>
        <p:spPr>
          <a:xfrm>
            <a:off x="1069975" y="4427538"/>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439" name="Title 1">
            <a:extLst>
              <a:ext uri="{FF2B5EF4-FFF2-40B4-BE49-F238E27FC236}">
                <a16:creationId xmlns:a16="http://schemas.microsoft.com/office/drawing/2014/main" id="{7D74F818-E6E5-8493-904C-6A2A78A03ADE}"/>
              </a:ext>
            </a:extLst>
          </p:cNvPr>
          <p:cNvSpPr>
            <a:spLocks noGrp="1" noChangeArrowheads="1"/>
          </p:cNvSpPr>
          <p:nvPr>
            <p:ph type="title" idx="4294967295"/>
          </p:nvPr>
        </p:nvSpPr>
        <p:spPr bwMode="auto">
          <a:xfrm>
            <a:off x="838200" y="3408363"/>
            <a:ext cx="10515600" cy="579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600" b="1">
                <a:solidFill>
                  <a:schemeClr val="bg1"/>
                </a:solidFill>
                <a:latin typeface="Arial" panose="020B0604020202020204" pitchFamily="34" charset="0"/>
                <a:cs typeface="Arial" panose="020B0604020202020204" pitchFamily="34" charset="0"/>
              </a:rPr>
              <a:t>What is Medicare and when do you enroll?</a:t>
            </a:r>
          </a:p>
        </p:txBody>
      </p:sp>
      <p:sp>
        <p:nvSpPr>
          <p:cNvPr id="18440" name="Content Placeholder 2" descr="Section 1">
            <a:extLst>
              <a:ext uri="{FF2B5EF4-FFF2-40B4-BE49-F238E27FC236}">
                <a16:creationId xmlns:a16="http://schemas.microsoft.com/office/drawing/2014/main" id="{CAA9A207-0FCE-1AAD-DBAD-8864537DDE81}"/>
              </a:ext>
            </a:extLst>
          </p:cNvPr>
          <p:cNvSpPr txBox="1">
            <a:spLocks noChangeArrowheads="1"/>
          </p:cNvSpPr>
          <p:nvPr/>
        </p:nvSpPr>
        <p:spPr bwMode="auto">
          <a:xfrm>
            <a:off x="5791200" y="2481263"/>
            <a:ext cx="609600" cy="638175"/>
          </a:xfrm>
          <a:prstGeom prst="rect">
            <a:avLst/>
          </a:prstGeom>
          <a:solidFill>
            <a:srgbClr val="FF671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Bef>
                <a:spcPts val="1000"/>
              </a:spcBef>
              <a:buFont typeface="Arial" panose="020B0604020202020204" pitchFamily="34" charset="0"/>
              <a:buNone/>
            </a:pPr>
            <a:r>
              <a:rPr lang="en-US" altLang="en-US" sz="3600" b="1">
                <a:solidFill>
                  <a:srgbClr val="003B5C"/>
                </a:solidFill>
                <a:latin typeface="Arial" panose="020B0604020202020204" pitchFamily="34" charset="0"/>
                <a:cs typeface="Arial" panose="020B0604020202020204" pitchFamily="34" charset="0"/>
              </a:rPr>
              <a:t>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730AE840-AB62-4618-CE62-C5AB6CA2227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8A28B0-36A8-4410-BE03-A0B06963CF5C}" type="slidenum">
              <a:rPr lang="en-US" altLang="en-US">
                <a:solidFill>
                  <a:srgbClr val="595959"/>
                </a:solidFill>
                <a:latin typeface="Arial" panose="020B0604020202020204" pitchFamily="34" charset="0"/>
              </a:rPr>
              <a:pPr fontAlgn="base">
                <a:spcBef>
                  <a:spcPct val="0"/>
                </a:spcBef>
                <a:spcAft>
                  <a:spcPct val="0"/>
                </a:spcAft>
              </a:pPr>
              <a:t>13</a:t>
            </a:fld>
            <a:endParaRPr lang="en-US" altLang="en-US">
              <a:solidFill>
                <a:srgbClr val="595959"/>
              </a:solidFill>
              <a:latin typeface="Arial" panose="020B0604020202020204" pitchFamily="34" charset="0"/>
            </a:endParaRPr>
          </a:p>
        </p:txBody>
      </p:sp>
      <p:cxnSp>
        <p:nvCxnSpPr>
          <p:cNvPr id="15" name="Straight Connector 14" descr="&quot;&quot;">
            <a:extLst>
              <a:ext uri="{FF2B5EF4-FFF2-40B4-BE49-F238E27FC236}">
                <a16:creationId xmlns:a16="http://schemas.microsoft.com/office/drawing/2014/main" id="{A2083E87-4328-C462-07AA-85716CDBC544}"/>
              </a:ext>
            </a:extLst>
          </p:cNvPr>
          <p:cNvCxnSpPr>
            <a:cxnSpLocks/>
          </p:cNvCxnSpPr>
          <p:nvPr/>
        </p:nvCxnSpPr>
        <p:spPr>
          <a:xfrm>
            <a:off x="1069975" y="1236663"/>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descr="&quot;&quot;">
            <a:extLst>
              <a:ext uri="{FF2B5EF4-FFF2-40B4-BE49-F238E27FC236}">
                <a16:creationId xmlns:a16="http://schemas.microsoft.com/office/drawing/2014/main" id="{BDC0CDEA-FE13-B59D-1D50-A07A35E14C42}"/>
              </a:ext>
            </a:extLst>
          </p:cNvPr>
          <p:cNvCxnSpPr>
            <a:cxnSpLocks/>
          </p:cNvCxnSpPr>
          <p:nvPr/>
        </p:nvCxnSpPr>
        <p:spPr>
          <a:xfrm>
            <a:off x="1069975" y="673100"/>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0485" name="Picture 7">
            <a:extLst>
              <a:ext uri="{FF2B5EF4-FFF2-40B4-BE49-F238E27FC236}">
                <a16:creationId xmlns:a16="http://schemas.microsoft.com/office/drawing/2014/main" id="{7B6E4619-0CC7-B808-EC56-C6BC41A06C1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075" y="1566863"/>
            <a:ext cx="1539875" cy="462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EA3CC955-A46F-8993-80ED-21D85DD5A154}"/>
              </a:ext>
            </a:extLst>
          </p:cNvPr>
          <p:cNvSpPr txBox="1"/>
          <p:nvPr/>
        </p:nvSpPr>
        <p:spPr>
          <a:xfrm>
            <a:off x="3970338" y="2500313"/>
            <a:ext cx="5822950" cy="2938462"/>
          </a:xfrm>
          <a:prstGeom prst="rect">
            <a:avLst/>
          </a:prstGeom>
          <a:noFill/>
        </p:spPr>
        <p:txBody>
          <a:bodyPr rIns="0">
            <a:spAutoFit/>
          </a:bodyPr>
          <a:lstStyle/>
          <a:p>
            <a:pPr eaLnBrk="1" fontAlgn="auto" hangingPunct="1">
              <a:spcBef>
                <a:spcPts val="0"/>
              </a:spcBef>
              <a:spcAft>
                <a:spcPts val="1200"/>
              </a:spcAft>
              <a:buClr>
                <a:srgbClr val="E26031"/>
              </a:buClr>
              <a:buSzPct val="120000"/>
              <a:defRPr/>
            </a:pPr>
            <a:r>
              <a:rPr lang="en-US" sz="2000" b="1" dirty="0">
                <a:solidFill>
                  <a:schemeClr val="tx1">
                    <a:lumMod val="65000"/>
                    <a:lumOff val="35000"/>
                  </a:schemeClr>
                </a:solidFill>
                <a:latin typeface="Arial" charset="0"/>
                <a:ea typeface="Arial" charset="0"/>
                <a:cs typeface="Arial" charset="0"/>
              </a:rPr>
              <a:t>An individual </a:t>
            </a:r>
            <a:r>
              <a:rPr lang="en-US" sz="2000" b="1" dirty="0">
                <a:solidFill>
                  <a:srgbClr val="FF671D"/>
                </a:solidFill>
                <a:latin typeface="Arial" charset="0"/>
                <a:ea typeface="Arial" charset="0"/>
                <a:cs typeface="Arial" charset="0"/>
              </a:rPr>
              <a:t>age 65 or older</a:t>
            </a:r>
            <a:r>
              <a:rPr lang="en-US" sz="2000" b="1" dirty="0">
                <a:solidFill>
                  <a:schemeClr val="tx1">
                    <a:lumMod val="65000"/>
                    <a:lumOff val="35000"/>
                  </a:schemeClr>
                </a:solidFill>
                <a:latin typeface="Arial" charset="0"/>
                <a:ea typeface="Arial" charset="0"/>
                <a:cs typeface="Arial" charset="0"/>
              </a:rPr>
              <a:t> is eligible for Medicare if they:</a:t>
            </a:r>
          </a:p>
          <a:p>
            <a:pPr marL="285750" indent="-285750" eaLnBrk="1" fontAlgn="auto" hangingPunct="1">
              <a:spcBef>
                <a:spcPts val="0"/>
              </a:spcBef>
              <a:spcAft>
                <a:spcPts val="600"/>
              </a:spcAft>
              <a:buClr>
                <a:srgbClr val="E26031"/>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Collect (or qualify to collect) Social Security or Railroad Retirement benefits, or</a:t>
            </a:r>
          </a:p>
          <a:p>
            <a:pPr marL="285750" indent="-285750" eaLnBrk="1" fontAlgn="auto" hangingPunct="1">
              <a:spcBef>
                <a:spcPts val="0"/>
              </a:spcBef>
              <a:spcAft>
                <a:spcPts val="600"/>
              </a:spcAft>
              <a:buClr>
                <a:srgbClr val="E26031"/>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Are a current U.S. resident and either</a:t>
            </a:r>
          </a:p>
          <a:p>
            <a:pPr marL="742950" lvl="1" indent="-285750" eaLnBrk="1" fontAlgn="auto" hangingPunct="1">
              <a:spcBef>
                <a:spcPts val="0"/>
              </a:spcBef>
              <a:spcAft>
                <a:spcPts val="600"/>
              </a:spcAft>
              <a:buFont typeface="Arial" panose="020B0604020202020204" pitchFamily="34" charset="0"/>
              <a:buChar char="•"/>
              <a:defRPr/>
            </a:pPr>
            <a:r>
              <a:rPr lang="en-US" sz="2000" dirty="0">
                <a:solidFill>
                  <a:schemeClr val="tx1">
                    <a:lumMod val="65000"/>
                    <a:lumOff val="35000"/>
                  </a:schemeClr>
                </a:solidFill>
                <a:latin typeface="Arial" panose="020B0604020202020204" pitchFamily="34" charset="0"/>
                <a:cs typeface="Arial" panose="020B0604020202020204" pitchFamily="34" charset="0"/>
              </a:rPr>
              <a:t>A U.S. citizen or </a:t>
            </a:r>
          </a:p>
          <a:p>
            <a:pPr marL="742950" lvl="1" indent="-285750" eaLnBrk="1" fontAlgn="auto" hangingPunct="1">
              <a:spcBef>
                <a:spcPts val="0"/>
              </a:spcBef>
              <a:spcAft>
                <a:spcPts val="600"/>
              </a:spcAft>
              <a:buFont typeface="Arial" panose="020B0604020202020204" pitchFamily="34" charset="0"/>
              <a:buChar char="•"/>
              <a:defRPr/>
            </a:pPr>
            <a:r>
              <a:rPr lang="en-US" sz="2000" dirty="0">
                <a:solidFill>
                  <a:schemeClr val="tx1">
                    <a:lumMod val="65000"/>
                    <a:lumOff val="35000"/>
                  </a:schemeClr>
                </a:solidFill>
                <a:latin typeface="Arial" panose="020B0604020202020204" pitchFamily="34" charset="0"/>
                <a:cs typeface="Arial" panose="020B0604020202020204" pitchFamily="34" charset="0"/>
              </a:rPr>
              <a:t>A permanent resident having lived in the U.S. for five years in a row prior to applying </a:t>
            </a:r>
          </a:p>
        </p:txBody>
      </p:sp>
      <p:sp>
        <p:nvSpPr>
          <p:cNvPr id="2" name="Title 1">
            <a:extLst>
              <a:ext uri="{FF2B5EF4-FFF2-40B4-BE49-F238E27FC236}">
                <a16:creationId xmlns:a16="http://schemas.microsoft.com/office/drawing/2014/main" id="{F5E64358-E262-1CAD-5E1B-8AEDA815D726}"/>
              </a:ext>
            </a:extLst>
          </p:cNvPr>
          <p:cNvSpPr>
            <a:spLocks noGrp="1"/>
          </p:cNvSpPr>
          <p:nvPr>
            <p:ph type="title" idx="4294967295"/>
          </p:nvPr>
        </p:nvSpPr>
        <p:spPr>
          <a:xfrm>
            <a:off x="838200" y="723900"/>
            <a:ext cx="10515600" cy="495300"/>
          </a:xfrm>
          <a:prstGeom prst="rect">
            <a:avLst/>
          </a:prstGeom>
        </p:spPr>
        <p:txBody>
          <a:bodyPr/>
          <a:lstStyle/>
          <a:p>
            <a:pPr algn="ctr" fontAlgn="auto">
              <a:spcAft>
                <a:spcPts val="600"/>
              </a:spcAft>
              <a:defRPr/>
            </a:pPr>
            <a:r>
              <a:rPr lang="en-US" sz="2800" b="1" spc="50" dirty="0">
                <a:solidFill>
                  <a:srgbClr val="003B5C"/>
                </a:solidFill>
                <a:latin typeface="Arial" charset="0"/>
                <a:ea typeface="Arial" charset="0"/>
                <a:cs typeface="Arial" charset="0"/>
              </a:rPr>
              <a:t>Who is eligible for Medicare?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4CB89453-9213-8466-1C2C-B012A7362F7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FE2D49A-76AB-4802-B8C8-826996CF7540}" type="slidenum">
              <a:rPr lang="en-US" altLang="en-US">
                <a:solidFill>
                  <a:srgbClr val="595959"/>
                </a:solidFill>
                <a:latin typeface="Arial" panose="020B0604020202020204" pitchFamily="34" charset="0"/>
              </a:rPr>
              <a:pPr fontAlgn="base">
                <a:spcBef>
                  <a:spcPct val="0"/>
                </a:spcBef>
                <a:spcAft>
                  <a:spcPct val="0"/>
                </a:spcAft>
              </a:pPr>
              <a:t>14</a:t>
            </a:fld>
            <a:endParaRPr lang="en-US" altLang="en-US">
              <a:solidFill>
                <a:srgbClr val="595959"/>
              </a:solidFill>
              <a:latin typeface="Arial" panose="020B0604020202020204" pitchFamily="34" charset="0"/>
            </a:endParaRPr>
          </a:p>
        </p:txBody>
      </p:sp>
      <p:cxnSp>
        <p:nvCxnSpPr>
          <p:cNvPr id="15" name="Straight Connector 14" descr="&quot;&quot;">
            <a:extLst>
              <a:ext uri="{FF2B5EF4-FFF2-40B4-BE49-F238E27FC236}">
                <a16:creationId xmlns:a16="http://schemas.microsoft.com/office/drawing/2014/main" id="{089E291B-3BDE-275A-FED7-E9D318EDB14F}"/>
              </a:ext>
            </a:extLst>
          </p:cNvPr>
          <p:cNvCxnSpPr>
            <a:cxnSpLocks/>
          </p:cNvCxnSpPr>
          <p:nvPr/>
        </p:nvCxnSpPr>
        <p:spPr>
          <a:xfrm>
            <a:off x="1069975" y="1236663"/>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descr="&quot;&quot;">
            <a:extLst>
              <a:ext uri="{FF2B5EF4-FFF2-40B4-BE49-F238E27FC236}">
                <a16:creationId xmlns:a16="http://schemas.microsoft.com/office/drawing/2014/main" id="{49391982-0826-4D6A-8DD5-E89ADFCAC2EA}"/>
              </a:ext>
            </a:extLst>
          </p:cNvPr>
          <p:cNvCxnSpPr>
            <a:cxnSpLocks/>
          </p:cNvCxnSpPr>
          <p:nvPr/>
        </p:nvCxnSpPr>
        <p:spPr>
          <a:xfrm>
            <a:off x="1069975" y="673100"/>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2533" name="Picture 2">
            <a:extLst>
              <a:ext uri="{FF2B5EF4-FFF2-40B4-BE49-F238E27FC236}">
                <a16:creationId xmlns:a16="http://schemas.microsoft.com/office/drawing/2014/main" id="{36D23696-1DF9-6E9B-1331-153941AA213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75" y="1943100"/>
            <a:ext cx="2970213"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C05899F8-6B38-CA43-9B08-0B80B3442C7F}"/>
              </a:ext>
            </a:extLst>
          </p:cNvPr>
          <p:cNvSpPr txBox="1"/>
          <p:nvPr/>
        </p:nvSpPr>
        <p:spPr>
          <a:xfrm>
            <a:off x="4202113" y="2228850"/>
            <a:ext cx="6796087" cy="2554288"/>
          </a:xfrm>
          <a:prstGeom prst="rect">
            <a:avLst/>
          </a:prstGeom>
          <a:noFill/>
        </p:spPr>
        <p:txBody>
          <a:bodyPr rIns="0">
            <a:spAutoFit/>
          </a:bodyPr>
          <a:lstStyle/>
          <a:p>
            <a:pPr eaLnBrk="1" fontAlgn="auto" hangingPunct="1">
              <a:spcBef>
                <a:spcPts val="0"/>
              </a:spcBef>
              <a:spcAft>
                <a:spcPts val="1200"/>
              </a:spcAft>
              <a:buClr>
                <a:srgbClr val="E26031"/>
              </a:buClr>
              <a:buSzPct val="120000"/>
              <a:defRPr/>
            </a:pPr>
            <a:r>
              <a:rPr lang="en-US" sz="2000" b="1" dirty="0">
                <a:solidFill>
                  <a:schemeClr val="tx1">
                    <a:lumMod val="65000"/>
                    <a:lumOff val="35000"/>
                  </a:schemeClr>
                </a:solidFill>
                <a:latin typeface="Arial" charset="0"/>
                <a:ea typeface="Arial" charset="0"/>
                <a:cs typeface="Arial" charset="0"/>
              </a:rPr>
              <a:t>An individual </a:t>
            </a:r>
            <a:r>
              <a:rPr lang="en-US" sz="2000" b="1" dirty="0">
                <a:solidFill>
                  <a:srgbClr val="FF671D"/>
                </a:solidFill>
                <a:latin typeface="Arial" charset="0"/>
                <a:ea typeface="Arial" charset="0"/>
                <a:cs typeface="Arial" charset="0"/>
              </a:rPr>
              <a:t>under age 65 </a:t>
            </a:r>
            <a:r>
              <a:rPr lang="en-US" sz="2000" b="1" dirty="0">
                <a:solidFill>
                  <a:schemeClr val="tx1">
                    <a:lumMod val="65000"/>
                    <a:lumOff val="35000"/>
                  </a:schemeClr>
                </a:solidFill>
                <a:latin typeface="Arial" charset="0"/>
                <a:ea typeface="Arial" charset="0"/>
                <a:cs typeface="Arial" charset="0"/>
              </a:rPr>
              <a:t>is eligible for Medicare if:</a:t>
            </a:r>
          </a:p>
          <a:p>
            <a:pPr marL="285750" indent="-285750" eaLnBrk="1" fontAlgn="auto" hangingPunct="1">
              <a:spcBef>
                <a:spcPts val="0"/>
              </a:spcBef>
              <a:spcAft>
                <a:spcPts val="600"/>
              </a:spcAft>
              <a:buClr>
                <a:srgbClr val="E26031"/>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They have received Social Security Disability Insurance (SSDI) or Railroad Disability Annuity checks for total disability for at least 24 months </a:t>
            </a:r>
          </a:p>
          <a:p>
            <a:pPr marL="285750" indent="-285750" eaLnBrk="1" fontAlgn="auto" hangingPunct="1">
              <a:spcBef>
                <a:spcPts val="0"/>
              </a:spcBef>
              <a:spcAft>
                <a:spcPts val="600"/>
              </a:spcAft>
              <a:buClr>
                <a:srgbClr val="E26031"/>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They have amyotrophic lateral sclerosis (ALS)</a:t>
            </a:r>
          </a:p>
          <a:p>
            <a:pPr marL="285750" indent="-285750" eaLnBrk="1" fontAlgn="auto" hangingPunct="1">
              <a:spcBef>
                <a:spcPts val="0"/>
              </a:spcBef>
              <a:spcAft>
                <a:spcPts val="600"/>
              </a:spcAft>
              <a:buClr>
                <a:srgbClr val="E26031"/>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Or they have end-stage kidney disease, and they (or a family member) have enough Medicare work history </a:t>
            </a:r>
          </a:p>
        </p:txBody>
      </p:sp>
      <p:sp>
        <p:nvSpPr>
          <p:cNvPr id="2" name="Title 1">
            <a:extLst>
              <a:ext uri="{FF2B5EF4-FFF2-40B4-BE49-F238E27FC236}">
                <a16:creationId xmlns:a16="http://schemas.microsoft.com/office/drawing/2014/main" id="{5796BC5E-7982-AE9A-A64C-5D6B8CAABED9}"/>
              </a:ext>
            </a:extLst>
          </p:cNvPr>
          <p:cNvSpPr>
            <a:spLocks noGrp="1"/>
          </p:cNvSpPr>
          <p:nvPr>
            <p:ph type="title" idx="4294967295"/>
          </p:nvPr>
        </p:nvSpPr>
        <p:spPr>
          <a:xfrm>
            <a:off x="838200" y="714375"/>
            <a:ext cx="10515600" cy="541338"/>
          </a:xfrm>
          <a:prstGeom prst="rect">
            <a:avLst/>
          </a:prstGeom>
        </p:spPr>
        <p:txBody>
          <a:bodyPr/>
          <a:lstStyle/>
          <a:p>
            <a:pPr algn="ctr" fontAlgn="auto">
              <a:spcAft>
                <a:spcPts val="600"/>
              </a:spcAft>
              <a:defRPr/>
            </a:pPr>
            <a:r>
              <a:rPr lang="en-US" sz="2800" b="1" spc="50" dirty="0">
                <a:solidFill>
                  <a:srgbClr val="003B5C"/>
                </a:solidFill>
                <a:latin typeface="Arial" charset="0"/>
                <a:ea typeface="Arial" charset="0"/>
                <a:cs typeface="Arial" charset="0"/>
              </a:rPr>
              <a:t>Who is eligible for Medicare?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FC0547EE-67FB-FE74-997B-C5A2D479261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03E1B9-E1E7-49F0-AE3F-301F41D4A435}" type="slidenum">
              <a:rPr lang="en-US" altLang="en-US">
                <a:solidFill>
                  <a:srgbClr val="595959"/>
                </a:solidFill>
                <a:latin typeface="Arial" panose="020B0604020202020204" pitchFamily="34" charset="0"/>
              </a:rPr>
              <a:pPr fontAlgn="base">
                <a:spcBef>
                  <a:spcPct val="0"/>
                </a:spcBef>
                <a:spcAft>
                  <a:spcPct val="0"/>
                </a:spcAft>
              </a:pPr>
              <a:t>15</a:t>
            </a:fld>
            <a:endParaRPr lang="en-US" altLang="en-US">
              <a:solidFill>
                <a:srgbClr val="595959"/>
              </a:solidFill>
              <a:latin typeface="Arial" panose="020B0604020202020204" pitchFamily="34" charset="0"/>
            </a:endParaRPr>
          </a:p>
        </p:txBody>
      </p:sp>
      <p:pic>
        <p:nvPicPr>
          <p:cNvPr id="24579" name="Picture 3">
            <a:extLst>
              <a:ext uri="{FF2B5EF4-FFF2-40B4-BE49-F238E27FC236}">
                <a16:creationId xmlns:a16="http://schemas.microsoft.com/office/drawing/2014/main" id="{DCDB37C3-F9C4-3656-A170-CA4CB326DE5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738" y="1608138"/>
            <a:ext cx="7034212"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descr="&quot;&quot;">
            <a:extLst>
              <a:ext uri="{FF2B5EF4-FFF2-40B4-BE49-F238E27FC236}">
                <a16:creationId xmlns:a16="http://schemas.microsoft.com/office/drawing/2014/main" id="{EF4EEA33-38B4-42F1-28B0-20EBFDAE410E}"/>
              </a:ext>
            </a:extLst>
          </p:cNvPr>
          <p:cNvCxnSpPr>
            <a:cxnSpLocks/>
          </p:cNvCxnSpPr>
          <p:nvPr/>
        </p:nvCxnSpPr>
        <p:spPr>
          <a:xfrm>
            <a:off x="1069975" y="1236663"/>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descr="&quot;&quot;">
            <a:extLst>
              <a:ext uri="{FF2B5EF4-FFF2-40B4-BE49-F238E27FC236}">
                <a16:creationId xmlns:a16="http://schemas.microsoft.com/office/drawing/2014/main" id="{D2B23A89-362A-FB13-84BE-D3BA713DFCB6}"/>
              </a:ext>
            </a:extLst>
          </p:cNvPr>
          <p:cNvCxnSpPr>
            <a:cxnSpLocks/>
          </p:cNvCxnSpPr>
          <p:nvPr/>
        </p:nvCxnSpPr>
        <p:spPr>
          <a:xfrm>
            <a:off x="1069975" y="673100"/>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5A484ED-DEF9-3043-23B9-D8FC9DA061F1}"/>
              </a:ext>
            </a:extLst>
          </p:cNvPr>
          <p:cNvSpPr txBox="1"/>
          <p:nvPr/>
        </p:nvSpPr>
        <p:spPr>
          <a:xfrm>
            <a:off x="7394575" y="2551113"/>
            <a:ext cx="2695575" cy="1939925"/>
          </a:xfrm>
          <a:prstGeom prst="rect">
            <a:avLst/>
          </a:prstGeom>
          <a:noFill/>
        </p:spPr>
        <p:txBody>
          <a:bodyPr>
            <a:spAutoFit/>
          </a:bodyPr>
          <a:lstStyle/>
          <a:p>
            <a:pPr algn="ctr" eaLnBrk="1" fontAlgn="auto" hangingPunct="1">
              <a:spcBef>
                <a:spcPts val="0"/>
              </a:spcBef>
              <a:spcAft>
                <a:spcPts val="0"/>
              </a:spcAft>
              <a:defRPr/>
            </a:pPr>
            <a:r>
              <a:rPr lang="en-US" sz="3000" dirty="0">
                <a:solidFill>
                  <a:schemeClr val="tx1">
                    <a:lumMod val="65000"/>
                    <a:lumOff val="35000"/>
                  </a:schemeClr>
                </a:solidFill>
                <a:latin typeface="Arial" panose="020B0604020202020204" pitchFamily="34" charset="0"/>
                <a:cs typeface="Arial" panose="020B0604020202020204" pitchFamily="34" charset="0"/>
              </a:rPr>
              <a:t>3 months </a:t>
            </a:r>
            <a:r>
              <a:rPr lang="en-US" sz="3000" b="1" dirty="0">
                <a:solidFill>
                  <a:srgbClr val="003B5C"/>
                </a:solidFill>
                <a:latin typeface="Arial" panose="020B0604020202020204" pitchFamily="34" charset="0"/>
                <a:cs typeface="Arial" panose="020B0604020202020204" pitchFamily="34" charset="0"/>
              </a:rPr>
              <a:t>AFTER </a:t>
            </a:r>
            <a:r>
              <a:rPr lang="en-US" sz="3000" dirty="0">
                <a:solidFill>
                  <a:schemeClr val="tx1">
                    <a:lumMod val="65000"/>
                    <a:lumOff val="35000"/>
                  </a:schemeClr>
                </a:solidFill>
                <a:latin typeface="Arial" panose="020B0604020202020204" pitchFamily="34" charset="0"/>
                <a:cs typeface="Arial" panose="020B0604020202020204" pitchFamily="34" charset="0"/>
              </a:rPr>
              <a:t>the month you   turn 65</a:t>
            </a:r>
          </a:p>
        </p:txBody>
      </p:sp>
      <p:sp>
        <p:nvSpPr>
          <p:cNvPr id="37" name="TextBox 36">
            <a:extLst>
              <a:ext uri="{FF2B5EF4-FFF2-40B4-BE49-F238E27FC236}">
                <a16:creationId xmlns:a16="http://schemas.microsoft.com/office/drawing/2014/main" id="{65877B48-E1F3-6183-6EBC-A3B496654603}"/>
              </a:ext>
            </a:extLst>
          </p:cNvPr>
          <p:cNvSpPr txBox="1"/>
          <p:nvPr/>
        </p:nvSpPr>
        <p:spPr>
          <a:xfrm>
            <a:off x="1625600" y="2551113"/>
            <a:ext cx="2835275" cy="1939925"/>
          </a:xfrm>
          <a:prstGeom prst="rect">
            <a:avLst/>
          </a:prstGeom>
          <a:noFill/>
        </p:spPr>
        <p:txBody>
          <a:bodyPr>
            <a:spAutoFit/>
          </a:bodyPr>
          <a:lstStyle/>
          <a:p>
            <a:pPr algn="ctr" eaLnBrk="1" fontAlgn="auto" hangingPunct="1">
              <a:spcBef>
                <a:spcPts val="0"/>
              </a:spcBef>
              <a:spcAft>
                <a:spcPts val="0"/>
              </a:spcAft>
              <a:defRPr/>
            </a:pPr>
            <a:r>
              <a:rPr lang="en-US" sz="3000" dirty="0">
                <a:solidFill>
                  <a:schemeClr val="tx1">
                    <a:lumMod val="65000"/>
                    <a:lumOff val="35000"/>
                  </a:schemeClr>
                </a:solidFill>
                <a:latin typeface="Arial" panose="020B0604020202020204" pitchFamily="34" charset="0"/>
                <a:cs typeface="Arial" panose="020B0604020202020204" pitchFamily="34" charset="0"/>
              </a:rPr>
              <a:t>3 months </a:t>
            </a:r>
            <a:r>
              <a:rPr lang="en-US" sz="3000" b="1" dirty="0">
                <a:solidFill>
                  <a:srgbClr val="003B5C"/>
                </a:solidFill>
                <a:latin typeface="Arial" panose="020B0604020202020204" pitchFamily="34" charset="0"/>
                <a:cs typeface="Arial" panose="020B0604020202020204" pitchFamily="34" charset="0"/>
              </a:rPr>
              <a:t>BEFORE</a:t>
            </a:r>
            <a:r>
              <a:rPr lang="en-US" sz="3000" dirty="0">
                <a:solidFill>
                  <a:srgbClr val="666666"/>
                </a:solidFill>
                <a:latin typeface="Arial" panose="020B0604020202020204" pitchFamily="34" charset="0"/>
                <a:cs typeface="Arial" panose="020B0604020202020204" pitchFamily="34" charset="0"/>
              </a:rPr>
              <a:t> </a:t>
            </a:r>
            <a:r>
              <a:rPr lang="en-US" sz="3000" dirty="0">
                <a:solidFill>
                  <a:schemeClr val="tx1">
                    <a:lumMod val="65000"/>
                    <a:lumOff val="35000"/>
                  </a:schemeClr>
                </a:solidFill>
                <a:latin typeface="Arial" panose="020B0604020202020204" pitchFamily="34" charset="0"/>
                <a:cs typeface="Arial" panose="020B0604020202020204" pitchFamily="34" charset="0"/>
              </a:rPr>
              <a:t>the month you   turn 65</a:t>
            </a:r>
          </a:p>
        </p:txBody>
      </p:sp>
      <p:sp>
        <p:nvSpPr>
          <p:cNvPr id="2" name="Title 1">
            <a:extLst>
              <a:ext uri="{FF2B5EF4-FFF2-40B4-BE49-F238E27FC236}">
                <a16:creationId xmlns:a16="http://schemas.microsoft.com/office/drawing/2014/main" id="{BB81A865-E600-C4F2-9360-05A59E70B81C}"/>
              </a:ext>
            </a:extLst>
          </p:cNvPr>
          <p:cNvSpPr>
            <a:spLocks noGrp="1"/>
          </p:cNvSpPr>
          <p:nvPr>
            <p:ph type="title" idx="4294967295"/>
          </p:nvPr>
        </p:nvSpPr>
        <p:spPr>
          <a:xfrm>
            <a:off x="838200" y="744538"/>
            <a:ext cx="10515600" cy="441325"/>
          </a:xfrm>
          <a:prstGeom prst="rect">
            <a:avLst/>
          </a:prstGeom>
        </p:spPr>
        <p:txBody>
          <a:bodyPr/>
          <a:lstStyle/>
          <a:p>
            <a:pPr algn="ctr" fontAlgn="auto">
              <a:spcAft>
                <a:spcPts val="600"/>
              </a:spcAft>
              <a:defRPr/>
            </a:pPr>
            <a:r>
              <a:rPr lang="en-US" sz="2800" b="1" spc="50" dirty="0">
                <a:solidFill>
                  <a:srgbClr val="003B5C"/>
                </a:solidFill>
                <a:latin typeface="Arial" charset="0"/>
                <a:ea typeface="Arial" charset="0"/>
                <a:cs typeface="Arial" charset="0"/>
              </a:rPr>
              <a:t>7-month Initial Enrollment Period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id="{ABC59403-5FA0-1393-D638-68B38AECD3C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DF6C6B-B64C-428B-9567-CF05954462BF}" type="slidenum">
              <a:rPr lang="en-US" altLang="en-US">
                <a:solidFill>
                  <a:srgbClr val="595959"/>
                </a:solidFill>
                <a:latin typeface="Arial" panose="020B0604020202020204" pitchFamily="34" charset="0"/>
              </a:rPr>
              <a:pPr fontAlgn="base">
                <a:spcBef>
                  <a:spcPct val="0"/>
                </a:spcBef>
                <a:spcAft>
                  <a:spcPct val="0"/>
                </a:spcAft>
              </a:pPr>
              <a:t>16</a:t>
            </a:fld>
            <a:endParaRPr lang="en-US" altLang="en-US">
              <a:solidFill>
                <a:srgbClr val="595959"/>
              </a:solidFill>
              <a:latin typeface="Arial" panose="020B0604020202020204" pitchFamily="34" charset="0"/>
            </a:endParaRPr>
          </a:p>
        </p:txBody>
      </p:sp>
      <p:pic>
        <p:nvPicPr>
          <p:cNvPr id="26627" name="Picture 2">
            <a:extLst>
              <a:ext uri="{FF2B5EF4-FFF2-40B4-BE49-F238E27FC236}">
                <a16:creationId xmlns:a16="http://schemas.microsoft.com/office/drawing/2014/main" id="{CD9738AE-F6E2-87AD-789C-59BD827F47B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645"/>
          <a:stretch>
            <a:fillRect/>
          </a:stretch>
        </p:blipFill>
        <p:spPr bwMode="auto">
          <a:xfrm>
            <a:off x="4094163" y="700088"/>
            <a:ext cx="7775575"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descr="&quot;&quot;">
            <a:extLst>
              <a:ext uri="{FF2B5EF4-FFF2-40B4-BE49-F238E27FC236}">
                <a16:creationId xmlns:a16="http://schemas.microsoft.com/office/drawing/2014/main" id="{73B3BAA7-3EE4-7AAA-D38B-A63CC7254706}"/>
              </a:ext>
            </a:extLst>
          </p:cNvPr>
          <p:cNvCxnSpPr>
            <a:cxnSpLocks/>
          </p:cNvCxnSpPr>
          <p:nvPr/>
        </p:nvCxnSpPr>
        <p:spPr>
          <a:xfrm>
            <a:off x="777875" y="2794000"/>
            <a:ext cx="3908425"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descr="&quot;&quot;">
            <a:extLst>
              <a:ext uri="{FF2B5EF4-FFF2-40B4-BE49-F238E27FC236}">
                <a16:creationId xmlns:a16="http://schemas.microsoft.com/office/drawing/2014/main" id="{D975B734-0313-B78B-BB44-7BFEF242BE29}"/>
              </a:ext>
            </a:extLst>
          </p:cNvPr>
          <p:cNvCxnSpPr>
            <a:cxnSpLocks/>
          </p:cNvCxnSpPr>
          <p:nvPr/>
        </p:nvCxnSpPr>
        <p:spPr>
          <a:xfrm>
            <a:off x="777875" y="4633913"/>
            <a:ext cx="3908425"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630" name="Content Placeholder 2">
            <a:extLst>
              <a:ext uri="{FF2B5EF4-FFF2-40B4-BE49-F238E27FC236}">
                <a16:creationId xmlns:a16="http://schemas.microsoft.com/office/drawing/2014/main" id="{90E7DE1C-9A0B-35D7-2BE5-EC08ECC7B669}"/>
              </a:ext>
            </a:extLst>
          </p:cNvPr>
          <p:cNvSpPr txBox="1">
            <a:spLocks noChangeArrowheads="1"/>
          </p:cNvSpPr>
          <p:nvPr/>
        </p:nvSpPr>
        <p:spPr bwMode="auto">
          <a:xfrm>
            <a:off x="7527925" y="1296988"/>
            <a:ext cx="14097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Bef>
                <a:spcPts val="1000"/>
              </a:spcBef>
              <a:buFont typeface="Arial" panose="020B0604020202020204" pitchFamily="34" charset="0"/>
              <a:buNone/>
            </a:pPr>
            <a:r>
              <a:rPr lang="en-US" altLang="en-US" sz="1600" i="1">
                <a:solidFill>
                  <a:srgbClr val="003B5C"/>
                </a:solidFill>
                <a:latin typeface="Arial" panose="020B0604020202020204" pitchFamily="34" charset="0"/>
                <a:cs typeface="Arial" panose="020B0604020202020204" pitchFamily="34" charset="0"/>
              </a:rPr>
              <a:t>Combine coverages?</a:t>
            </a:r>
          </a:p>
        </p:txBody>
      </p:sp>
      <p:sp>
        <p:nvSpPr>
          <p:cNvPr id="26631" name="Content Placeholder 2">
            <a:extLst>
              <a:ext uri="{FF2B5EF4-FFF2-40B4-BE49-F238E27FC236}">
                <a16:creationId xmlns:a16="http://schemas.microsoft.com/office/drawing/2014/main" id="{1194A3AF-F198-F930-5D54-58F625FD17D1}"/>
              </a:ext>
            </a:extLst>
          </p:cNvPr>
          <p:cNvSpPr txBox="1">
            <a:spLocks noChangeArrowheads="1"/>
          </p:cNvSpPr>
          <p:nvPr/>
        </p:nvSpPr>
        <p:spPr bwMode="auto">
          <a:xfrm>
            <a:off x="5892800" y="1233488"/>
            <a:ext cx="16097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Bef>
                <a:spcPts val="1000"/>
              </a:spcBef>
              <a:buFont typeface="Arial" panose="020B0604020202020204" pitchFamily="34" charset="0"/>
              <a:buNone/>
            </a:pPr>
            <a:r>
              <a:rPr lang="en-US" altLang="en-US" sz="1600" i="1">
                <a:solidFill>
                  <a:srgbClr val="003B5C"/>
                </a:solidFill>
                <a:latin typeface="Arial" panose="020B0604020202020204" pitchFamily="34" charset="0"/>
                <a:cs typeface="Arial" panose="020B0604020202020204" pitchFamily="34" charset="0"/>
              </a:rPr>
              <a:t>Enroll in Medicare?</a:t>
            </a:r>
          </a:p>
        </p:txBody>
      </p:sp>
      <p:sp>
        <p:nvSpPr>
          <p:cNvPr id="26632" name="Content Placeholder 2">
            <a:extLst>
              <a:ext uri="{FF2B5EF4-FFF2-40B4-BE49-F238E27FC236}">
                <a16:creationId xmlns:a16="http://schemas.microsoft.com/office/drawing/2014/main" id="{82C43769-2334-8CEF-54BD-8F90442519F0}"/>
              </a:ext>
            </a:extLst>
          </p:cNvPr>
          <p:cNvSpPr txBox="1">
            <a:spLocks noChangeArrowheads="1"/>
          </p:cNvSpPr>
          <p:nvPr/>
        </p:nvSpPr>
        <p:spPr bwMode="auto">
          <a:xfrm>
            <a:off x="4410075" y="1227138"/>
            <a:ext cx="160972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Bef>
                <a:spcPts val="1000"/>
              </a:spcBef>
              <a:buFont typeface="Arial" panose="020B0604020202020204" pitchFamily="34" charset="0"/>
              <a:buNone/>
            </a:pPr>
            <a:r>
              <a:rPr lang="en-US" altLang="en-US" sz="1600" i="1">
                <a:solidFill>
                  <a:srgbClr val="003B5C"/>
                </a:solidFill>
                <a:latin typeface="Arial" panose="020B0604020202020204" pitchFamily="34" charset="0"/>
                <a:cs typeface="Arial" panose="020B0604020202020204" pitchFamily="34" charset="0"/>
              </a:rPr>
              <a:t>Stick with employer insurance?</a:t>
            </a:r>
          </a:p>
        </p:txBody>
      </p:sp>
      <p:sp>
        <p:nvSpPr>
          <p:cNvPr id="26633" name="Title 1">
            <a:extLst>
              <a:ext uri="{FF2B5EF4-FFF2-40B4-BE49-F238E27FC236}">
                <a16:creationId xmlns:a16="http://schemas.microsoft.com/office/drawing/2014/main" id="{570EA97D-7803-964D-6726-5945E71276E6}"/>
              </a:ext>
            </a:extLst>
          </p:cNvPr>
          <p:cNvSpPr>
            <a:spLocks noGrp="1" noChangeArrowheads="1"/>
          </p:cNvSpPr>
          <p:nvPr>
            <p:ph type="title" idx="4294967295"/>
          </p:nvPr>
        </p:nvSpPr>
        <p:spPr bwMode="auto">
          <a:xfrm>
            <a:off x="777875" y="2946400"/>
            <a:ext cx="3908425" cy="1325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800">
                <a:solidFill>
                  <a:srgbClr val="003B5C"/>
                </a:solidFill>
                <a:latin typeface="Arial" panose="020B0604020202020204" pitchFamily="34" charset="0"/>
                <a:cs typeface="Arial" panose="020B0604020202020204" pitchFamily="34" charset="0"/>
              </a:rPr>
              <a:t>For those still working after 65, who have </a:t>
            </a:r>
            <a:br>
              <a:rPr lang="en-US" altLang="en-US" sz="2800">
                <a:solidFill>
                  <a:srgbClr val="003B5C"/>
                </a:solidFill>
                <a:latin typeface="Arial" panose="020B0604020202020204" pitchFamily="34" charset="0"/>
                <a:cs typeface="Arial" panose="020B0604020202020204" pitchFamily="34" charset="0"/>
              </a:rPr>
            </a:br>
            <a:r>
              <a:rPr lang="en-US" altLang="en-US" sz="2800">
                <a:solidFill>
                  <a:srgbClr val="003B5C"/>
                </a:solidFill>
                <a:latin typeface="Arial" panose="020B0604020202020204" pitchFamily="34" charset="0"/>
                <a:cs typeface="Arial" panose="020B0604020202020204" pitchFamily="34" charset="0"/>
              </a:rPr>
              <a:t>job-related health care insurance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descr="&quot;&quot;">
            <a:extLst>
              <a:ext uri="{FF2B5EF4-FFF2-40B4-BE49-F238E27FC236}">
                <a16:creationId xmlns:a16="http://schemas.microsoft.com/office/drawing/2014/main" id="{C81146C2-3DEA-AD86-9F50-5C850DEDD608}"/>
              </a:ext>
            </a:extLst>
          </p:cNvPr>
          <p:cNvSpPr/>
          <p:nvPr/>
        </p:nvSpPr>
        <p:spPr>
          <a:xfrm>
            <a:off x="306388" y="300038"/>
            <a:ext cx="11579225" cy="6257925"/>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3B5C"/>
              </a:solidFill>
            </a:endParaRPr>
          </a:p>
        </p:txBody>
      </p:sp>
      <p:sp>
        <p:nvSpPr>
          <p:cNvPr id="28675" name="Slide Number Placeholder 5">
            <a:extLst>
              <a:ext uri="{FF2B5EF4-FFF2-40B4-BE49-F238E27FC236}">
                <a16:creationId xmlns:a16="http://schemas.microsoft.com/office/drawing/2014/main" id="{5F6C17C8-11BB-9233-1020-07B342B4FC5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FDC78AD-58CB-4837-B389-032E9021B2CF}" type="slidenum">
              <a:rPr lang="en-US" altLang="en-US">
                <a:solidFill>
                  <a:srgbClr val="FFFFFF"/>
                </a:solidFill>
                <a:latin typeface="Arial" panose="020B0604020202020204" pitchFamily="34" charset="0"/>
              </a:rPr>
              <a:pPr fontAlgn="base">
                <a:spcBef>
                  <a:spcPct val="0"/>
                </a:spcBef>
                <a:spcAft>
                  <a:spcPct val="0"/>
                </a:spcAft>
              </a:pPr>
              <a:t>17</a:t>
            </a:fld>
            <a:endParaRPr lang="en-US" altLang="en-US">
              <a:solidFill>
                <a:srgbClr val="FFFFFF"/>
              </a:solidFill>
              <a:latin typeface="Arial" panose="020B0604020202020204" pitchFamily="34" charset="0"/>
            </a:endParaRPr>
          </a:p>
        </p:txBody>
      </p:sp>
      <p:sp>
        <p:nvSpPr>
          <p:cNvPr id="28676" name="Content Placeholder 2" descr="Section 2">
            <a:extLst>
              <a:ext uri="{FF2B5EF4-FFF2-40B4-BE49-F238E27FC236}">
                <a16:creationId xmlns:a16="http://schemas.microsoft.com/office/drawing/2014/main" id="{AEC1C061-BB76-AB1F-DA4A-6512D1A6C80A}"/>
              </a:ext>
            </a:extLst>
          </p:cNvPr>
          <p:cNvSpPr txBox="1">
            <a:spLocks noChangeArrowheads="1"/>
          </p:cNvSpPr>
          <p:nvPr/>
        </p:nvSpPr>
        <p:spPr bwMode="auto">
          <a:xfrm>
            <a:off x="5791200" y="2284413"/>
            <a:ext cx="609600" cy="638175"/>
          </a:xfrm>
          <a:prstGeom prst="rect">
            <a:avLst/>
          </a:prstGeom>
          <a:solidFill>
            <a:srgbClr val="FF671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Bef>
                <a:spcPts val="1000"/>
              </a:spcBef>
              <a:buFont typeface="Arial" panose="020B0604020202020204" pitchFamily="34" charset="0"/>
              <a:buNone/>
            </a:pPr>
            <a:r>
              <a:rPr lang="en-US" altLang="en-US" sz="3600" b="1">
                <a:solidFill>
                  <a:srgbClr val="003B5C"/>
                </a:solidFill>
                <a:latin typeface="Arial" panose="020B0604020202020204" pitchFamily="34" charset="0"/>
                <a:cs typeface="Arial" panose="020B0604020202020204" pitchFamily="34" charset="0"/>
              </a:rPr>
              <a:t>2</a:t>
            </a:r>
          </a:p>
        </p:txBody>
      </p:sp>
      <p:cxnSp>
        <p:nvCxnSpPr>
          <p:cNvPr id="17" name="Straight Connector 16" descr="&quot;&quot;">
            <a:extLst>
              <a:ext uri="{FF2B5EF4-FFF2-40B4-BE49-F238E27FC236}">
                <a16:creationId xmlns:a16="http://schemas.microsoft.com/office/drawing/2014/main" id="{90970BE3-A866-53E1-6B97-9F194A043A9E}"/>
              </a:ext>
            </a:extLst>
          </p:cNvPr>
          <p:cNvCxnSpPr>
            <a:cxnSpLocks/>
          </p:cNvCxnSpPr>
          <p:nvPr/>
        </p:nvCxnSpPr>
        <p:spPr>
          <a:xfrm>
            <a:off x="6546850" y="2633663"/>
            <a:ext cx="4575175"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descr="&quot;&quot;">
            <a:extLst>
              <a:ext uri="{FF2B5EF4-FFF2-40B4-BE49-F238E27FC236}">
                <a16:creationId xmlns:a16="http://schemas.microsoft.com/office/drawing/2014/main" id="{DB3CE1F9-E4F6-E0B7-B943-1379062F906A}"/>
              </a:ext>
            </a:extLst>
          </p:cNvPr>
          <p:cNvCxnSpPr>
            <a:cxnSpLocks/>
          </p:cNvCxnSpPr>
          <p:nvPr/>
        </p:nvCxnSpPr>
        <p:spPr>
          <a:xfrm>
            <a:off x="1069975" y="2633663"/>
            <a:ext cx="4549775"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descr="&quot;&quot;">
            <a:extLst>
              <a:ext uri="{FF2B5EF4-FFF2-40B4-BE49-F238E27FC236}">
                <a16:creationId xmlns:a16="http://schemas.microsoft.com/office/drawing/2014/main" id="{CEF01B83-FEA7-E113-A1C3-5555E157533D}"/>
              </a:ext>
            </a:extLst>
          </p:cNvPr>
          <p:cNvCxnSpPr>
            <a:cxnSpLocks/>
          </p:cNvCxnSpPr>
          <p:nvPr/>
        </p:nvCxnSpPr>
        <p:spPr>
          <a:xfrm>
            <a:off x="1069975" y="4611688"/>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680" name="Title 1">
            <a:extLst>
              <a:ext uri="{FF2B5EF4-FFF2-40B4-BE49-F238E27FC236}">
                <a16:creationId xmlns:a16="http://schemas.microsoft.com/office/drawing/2014/main" id="{2AFAEBDF-42FF-B251-AB1B-3513FAF8DD24}"/>
              </a:ext>
            </a:extLst>
          </p:cNvPr>
          <p:cNvSpPr>
            <a:spLocks noGrp="1" noChangeArrowheads="1"/>
          </p:cNvSpPr>
          <p:nvPr>
            <p:ph type="title" idx="4294967295"/>
          </p:nvPr>
        </p:nvSpPr>
        <p:spPr bwMode="auto">
          <a:xfrm>
            <a:off x="838200" y="3268663"/>
            <a:ext cx="10515600" cy="1068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600" b="1">
                <a:solidFill>
                  <a:schemeClr val="bg1"/>
                </a:solidFill>
                <a:latin typeface="Arial" panose="020B0604020202020204" pitchFamily="34" charset="0"/>
                <a:cs typeface="Arial" panose="020B0604020202020204" pitchFamily="34" charset="0"/>
              </a:rPr>
              <a:t>The different parts of Medicare, </a:t>
            </a:r>
            <a:br>
              <a:rPr lang="en-US" altLang="en-US" sz="3600" b="1">
                <a:solidFill>
                  <a:schemeClr val="bg1"/>
                </a:solidFill>
                <a:latin typeface="Arial" panose="020B0604020202020204" pitchFamily="34" charset="0"/>
                <a:cs typeface="Arial" panose="020B0604020202020204" pitchFamily="34" charset="0"/>
              </a:rPr>
            </a:br>
            <a:r>
              <a:rPr lang="en-US" altLang="en-US" sz="3600" b="1">
                <a:solidFill>
                  <a:schemeClr val="bg1"/>
                </a:solidFill>
                <a:latin typeface="Arial" panose="020B0604020202020204" pitchFamily="34" charset="0"/>
                <a:cs typeface="Arial" panose="020B0604020202020204" pitchFamily="34" charset="0"/>
              </a:rPr>
              <a:t>their coverages and costs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id="{60E74231-400D-04EE-A112-671470F8321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6BF04A8-A0E6-414B-9833-314A661AA951}" type="slidenum">
              <a:rPr lang="en-US" altLang="en-US">
                <a:solidFill>
                  <a:srgbClr val="595959"/>
                </a:solidFill>
                <a:latin typeface="Arial" panose="020B0604020202020204" pitchFamily="34" charset="0"/>
              </a:rPr>
              <a:pPr fontAlgn="base">
                <a:spcBef>
                  <a:spcPct val="0"/>
                </a:spcBef>
                <a:spcAft>
                  <a:spcPct val="0"/>
                </a:spcAft>
              </a:pPr>
              <a:t>18</a:t>
            </a:fld>
            <a:endParaRPr lang="en-US" altLang="en-US">
              <a:solidFill>
                <a:srgbClr val="595959"/>
              </a:solidFill>
              <a:latin typeface="Arial" panose="020B0604020202020204" pitchFamily="34" charset="0"/>
            </a:endParaRPr>
          </a:p>
        </p:txBody>
      </p:sp>
      <p:cxnSp>
        <p:nvCxnSpPr>
          <p:cNvPr id="12" name="Straight Connector 11" descr="&quot;&quot;">
            <a:extLst>
              <a:ext uri="{FF2B5EF4-FFF2-40B4-BE49-F238E27FC236}">
                <a16:creationId xmlns:a16="http://schemas.microsoft.com/office/drawing/2014/main" id="{7CC2A0F5-FCA5-75CA-0818-E6695BB0F786}"/>
              </a:ext>
            </a:extLst>
          </p:cNvPr>
          <p:cNvCxnSpPr>
            <a:cxnSpLocks/>
          </p:cNvCxnSpPr>
          <p:nvPr/>
        </p:nvCxnSpPr>
        <p:spPr>
          <a:xfrm>
            <a:off x="1069975" y="1236663"/>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descr="&quot;&quot;">
            <a:extLst>
              <a:ext uri="{FF2B5EF4-FFF2-40B4-BE49-F238E27FC236}">
                <a16:creationId xmlns:a16="http://schemas.microsoft.com/office/drawing/2014/main" id="{797C170B-A2A1-BBB9-FD1B-BB865CC8898C}"/>
              </a:ext>
            </a:extLst>
          </p:cNvPr>
          <p:cNvCxnSpPr>
            <a:cxnSpLocks/>
          </p:cNvCxnSpPr>
          <p:nvPr/>
        </p:nvCxnSpPr>
        <p:spPr>
          <a:xfrm>
            <a:off x="1069975" y="673100"/>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2773" name="Picture 5">
            <a:extLst>
              <a:ext uri="{FF2B5EF4-FFF2-40B4-BE49-F238E27FC236}">
                <a16:creationId xmlns:a16="http://schemas.microsoft.com/office/drawing/2014/main" id="{9172B69C-9758-D412-8770-0715118BAC3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87488"/>
            <a:ext cx="191135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75A62921-2040-3CF6-70BE-CD91E0EF8B2A}"/>
              </a:ext>
            </a:extLst>
          </p:cNvPr>
          <p:cNvSpPr txBox="1"/>
          <p:nvPr/>
        </p:nvSpPr>
        <p:spPr>
          <a:xfrm>
            <a:off x="2713038" y="3132138"/>
            <a:ext cx="7000875" cy="2968625"/>
          </a:xfrm>
          <a:prstGeom prst="rect">
            <a:avLst/>
          </a:prstGeom>
          <a:noFill/>
        </p:spPr>
        <p:txBody>
          <a:bodyPr>
            <a:spAutoFit/>
          </a:bodyPr>
          <a:lstStyle/>
          <a:p>
            <a:pPr algn="ctr" eaLnBrk="1" fontAlgn="auto" hangingPunct="1">
              <a:spcBef>
                <a:spcPts val="0"/>
              </a:spcBef>
              <a:spcAft>
                <a:spcPts val="600"/>
              </a:spcAft>
              <a:defRPr/>
            </a:pPr>
            <a:r>
              <a:rPr lang="en-US" sz="2200" b="1" dirty="0">
                <a:solidFill>
                  <a:srgbClr val="003B5C"/>
                </a:solidFill>
                <a:latin typeface="Arial" panose="020B0604020202020204" pitchFamily="34" charset="0"/>
                <a:cs typeface="Arial" panose="020B0604020202020204" pitchFamily="34" charset="0"/>
              </a:rPr>
              <a:t>Inpatient care</a:t>
            </a:r>
          </a:p>
          <a:p>
            <a:pPr eaLnBrk="1" fontAlgn="auto" hangingPunct="1">
              <a:spcBef>
                <a:spcPts val="0"/>
              </a:spcBef>
              <a:spcAft>
                <a:spcPts val="600"/>
              </a:spcAft>
              <a:defRPr/>
            </a:pPr>
            <a:r>
              <a:rPr lang="en-US" sz="2000" dirty="0">
                <a:solidFill>
                  <a:schemeClr val="tx1">
                    <a:lumMod val="65000"/>
                    <a:lumOff val="35000"/>
                  </a:schemeClr>
                </a:solidFill>
                <a:latin typeface="Arial" panose="020B0604020202020204" pitchFamily="34" charset="0"/>
                <a:cs typeface="Arial" panose="020B0604020202020204" pitchFamily="34" charset="0"/>
              </a:rPr>
              <a:t>In general, Part A covers:</a:t>
            </a:r>
          </a:p>
          <a:p>
            <a:pPr marL="642938" indent="-304800" eaLnBrk="1" fontAlgn="auto" hangingPunct="1">
              <a:spcBef>
                <a:spcPts val="0"/>
              </a:spcBef>
              <a:spcAft>
                <a:spcPts val="600"/>
              </a:spcAft>
              <a:buClr>
                <a:srgbClr val="FF671D"/>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Inpatient care at a hospital</a:t>
            </a:r>
          </a:p>
          <a:p>
            <a:pPr marL="642938" indent="-304800" eaLnBrk="1" fontAlgn="auto" hangingPunct="1">
              <a:spcBef>
                <a:spcPts val="0"/>
              </a:spcBef>
              <a:spcAft>
                <a:spcPts val="600"/>
              </a:spcAft>
              <a:buClr>
                <a:srgbClr val="FF671D"/>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Skilled nursing facility care for up to 100 days following a three-night (or longer) admittance to a hospital</a:t>
            </a:r>
          </a:p>
          <a:p>
            <a:pPr marL="642938" indent="-304800" eaLnBrk="1" fontAlgn="auto" hangingPunct="1">
              <a:spcBef>
                <a:spcPts val="0"/>
              </a:spcBef>
              <a:spcAft>
                <a:spcPts val="600"/>
              </a:spcAft>
              <a:buClr>
                <a:srgbClr val="FF671D"/>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Hospice care</a:t>
            </a:r>
          </a:p>
          <a:p>
            <a:pPr marL="642938" indent="-304800" eaLnBrk="1" fontAlgn="auto" hangingPunct="1">
              <a:spcBef>
                <a:spcPts val="0"/>
              </a:spcBef>
              <a:spcAft>
                <a:spcPts val="0"/>
              </a:spcAft>
              <a:buClr>
                <a:srgbClr val="FF671D"/>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Home health care (under limited conditions, and does not include long-term care)</a:t>
            </a:r>
          </a:p>
        </p:txBody>
      </p:sp>
      <p:sp>
        <p:nvSpPr>
          <p:cNvPr id="2" name="Title 1">
            <a:extLst>
              <a:ext uri="{FF2B5EF4-FFF2-40B4-BE49-F238E27FC236}">
                <a16:creationId xmlns:a16="http://schemas.microsoft.com/office/drawing/2014/main" id="{8A13F559-3D81-6F08-A90C-B8833B6304EC}"/>
              </a:ext>
            </a:extLst>
          </p:cNvPr>
          <p:cNvSpPr>
            <a:spLocks noGrp="1"/>
          </p:cNvSpPr>
          <p:nvPr>
            <p:ph type="title" idx="4294967295"/>
          </p:nvPr>
        </p:nvSpPr>
        <p:spPr>
          <a:xfrm>
            <a:off x="838200" y="741363"/>
            <a:ext cx="10515600" cy="495300"/>
          </a:xfrm>
          <a:prstGeom prst="rect">
            <a:avLst/>
          </a:prstGeom>
        </p:spPr>
        <p:txBody>
          <a:bodyPr/>
          <a:lstStyle/>
          <a:p>
            <a:pPr algn="ctr" fontAlgn="auto">
              <a:spcAft>
                <a:spcPts val="600"/>
              </a:spcAft>
              <a:defRPr/>
            </a:pPr>
            <a:r>
              <a:rPr lang="en-US" sz="2800" b="1" spc="50" dirty="0">
                <a:solidFill>
                  <a:srgbClr val="003B5C"/>
                </a:solidFill>
                <a:latin typeface="Arial" charset="0"/>
                <a:ea typeface="Arial" charset="0"/>
                <a:cs typeface="Arial" charset="0"/>
              </a:rPr>
              <a:t>What Part A covers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a:extLst>
              <a:ext uri="{FF2B5EF4-FFF2-40B4-BE49-F238E27FC236}">
                <a16:creationId xmlns:a16="http://schemas.microsoft.com/office/drawing/2014/main" id="{7892AAFD-71B0-84E7-065E-DB076A33A46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4080DAB-5DBC-4E5D-85EF-5EC9059244AF}" type="slidenum">
              <a:rPr lang="en-US" altLang="en-US">
                <a:solidFill>
                  <a:srgbClr val="595959"/>
                </a:solidFill>
                <a:latin typeface="Arial" panose="020B0604020202020204" pitchFamily="34" charset="0"/>
              </a:rPr>
              <a:pPr fontAlgn="base">
                <a:spcBef>
                  <a:spcPct val="0"/>
                </a:spcBef>
                <a:spcAft>
                  <a:spcPct val="0"/>
                </a:spcAft>
              </a:pPr>
              <a:t>19</a:t>
            </a:fld>
            <a:endParaRPr lang="en-US" altLang="en-US">
              <a:solidFill>
                <a:srgbClr val="595959"/>
              </a:solidFill>
              <a:latin typeface="Arial" panose="020B0604020202020204" pitchFamily="34" charset="0"/>
            </a:endParaRPr>
          </a:p>
        </p:txBody>
      </p:sp>
      <p:cxnSp>
        <p:nvCxnSpPr>
          <p:cNvPr id="32" name="Straight Connector 31" descr="&quot;&quot;">
            <a:extLst>
              <a:ext uri="{FF2B5EF4-FFF2-40B4-BE49-F238E27FC236}">
                <a16:creationId xmlns:a16="http://schemas.microsoft.com/office/drawing/2014/main" id="{62111621-4655-BFDC-26B1-1DD9120E84E4}"/>
              </a:ext>
            </a:extLst>
          </p:cNvPr>
          <p:cNvCxnSpPr>
            <a:cxnSpLocks/>
          </p:cNvCxnSpPr>
          <p:nvPr/>
        </p:nvCxnSpPr>
        <p:spPr>
          <a:xfrm>
            <a:off x="1069975" y="1236663"/>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descr="&quot;&quot;">
            <a:extLst>
              <a:ext uri="{FF2B5EF4-FFF2-40B4-BE49-F238E27FC236}">
                <a16:creationId xmlns:a16="http://schemas.microsoft.com/office/drawing/2014/main" id="{BD4C8B08-FCDE-8A07-CDE8-4FFF2DCA159B}"/>
              </a:ext>
            </a:extLst>
          </p:cNvPr>
          <p:cNvCxnSpPr>
            <a:cxnSpLocks/>
          </p:cNvCxnSpPr>
          <p:nvPr/>
        </p:nvCxnSpPr>
        <p:spPr>
          <a:xfrm>
            <a:off x="1069975" y="673100"/>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271D131-FC33-5440-F50A-1A4ADDEABC34}"/>
              </a:ext>
            </a:extLst>
          </p:cNvPr>
          <p:cNvSpPr txBox="1"/>
          <p:nvPr/>
        </p:nvSpPr>
        <p:spPr>
          <a:xfrm>
            <a:off x="1312863" y="2403475"/>
            <a:ext cx="9809162" cy="2324100"/>
          </a:xfrm>
          <a:prstGeom prst="rect">
            <a:avLst/>
          </a:prstGeom>
          <a:noFill/>
        </p:spPr>
        <p:txBody>
          <a:bodyPr>
            <a:spAutoFit/>
          </a:bodyPr>
          <a:lstStyle/>
          <a:p>
            <a:pPr eaLnBrk="1" fontAlgn="auto" hangingPunct="1">
              <a:spcBef>
                <a:spcPts val="0"/>
              </a:spcBef>
              <a:spcAft>
                <a:spcPts val="600"/>
              </a:spcAft>
              <a:defRPr/>
            </a:pPr>
            <a:r>
              <a:rPr lang="en-US" sz="2000" dirty="0">
                <a:solidFill>
                  <a:schemeClr val="tx1">
                    <a:lumMod val="65000"/>
                    <a:lumOff val="35000"/>
                  </a:schemeClr>
                </a:solidFill>
                <a:latin typeface="Arial" panose="020B0604020202020204" pitchFamily="34" charset="0"/>
                <a:cs typeface="Arial" panose="020B0604020202020204" pitchFamily="34" charset="0"/>
              </a:rPr>
              <a:t>The premium is determined by an individual’s (or spouse’s) work history in the U.S.</a:t>
            </a:r>
          </a:p>
          <a:p>
            <a:pPr marL="642938" indent="-304800" eaLnBrk="1" fontAlgn="auto" hangingPunct="1">
              <a:spcBef>
                <a:spcPts val="0"/>
              </a:spcBef>
              <a:spcAft>
                <a:spcPts val="600"/>
              </a:spcAft>
              <a:buClr>
                <a:srgbClr val="E26031"/>
              </a:buClr>
              <a:buFont typeface="System Font Regular"/>
              <a:buChar char="&gt;"/>
              <a:defRPr/>
            </a:pPr>
            <a:r>
              <a:rPr lang="en-US" sz="2000" b="1" dirty="0">
                <a:solidFill>
                  <a:srgbClr val="E26031"/>
                </a:solidFill>
                <a:latin typeface="Arial" panose="020B0604020202020204" pitchFamily="34" charset="0"/>
                <a:cs typeface="Arial" panose="020B0604020202020204" pitchFamily="34" charset="0"/>
              </a:rPr>
              <a:t>Premium-free</a:t>
            </a:r>
            <a:r>
              <a:rPr lang="en-US" sz="2000" dirty="0">
                <a:solidFill>
                  <a:schemeClr val="tx1">
                    <a:lumMod val="65000"/>
                    <a:lumOff val="35000"/>
                  </a:schemeClr>
                </a:solidFill>
                <a:latin typeface="Arial" panose="020B0604020202020204" pitchFamily="34" charset="0"/>
                <a:cs typeface="Arial" panose="020B0604020202020204" pitchFamily="34" charset="0"/>
              </a:rPr>
              <a:t> for those who worked 40 calendar quarters or more (10 years+)</a:t>
            </a:r>
          </a:p>
          <a:p>
            <a:pPr marL="642938" indent="-304800" eaLnBrk="1" fontAlgn="auto" hangingPunct="1">
              <a:spcBef>
                <a:spcPts val="0"/>
              </a:spcBef>
              <a:spcAft>
                <a:spcPts val="600"/>
              </a:spcAft>
              <a:buClr>
                <a:srgbClr val="E26031"/>
              </a:buClr>
              <a:buFont typeface="System Font Regular"/>
              <a:buChar char="&gt;"/>
              <a:defRPr/>
            </a:pPr>
            <a:r>
              <a:rPr lang="en-US" sz="2000" b="1" dirty="0">
                <a:solidFill>
                  <a:srgbClr val="E26031"/>
                </a:solidFill>
                <a:latin typeface="Arial" panose="020B0604020202020204" pitchFamily="34" charset="0"/>
                <a:cs typeface="Arial" panose="020B0604020202020204" pitchFamily="34" charset="0"/>
              </a:rPr>
              <a:t>$278 per month </a:t>
            </a:r>
            <a:r>
              <a:rPr lang="en-US" sz="2000" dirty="0">
                <a:solidFill>
                  <a:schemeClr val="tx1">
                    <a:lumMod val="65000"/>
                    <a:lumOff val="35000"/>
                  </a:schemeClr>
                </a:solidFill>
                <a:latin typeface="Arial" panose="020B0604020202020204" pitchFamily="34" charset="0"/>
                <a:cs typeface="Arial" panose="020B0604020202020204" pitchFamily="34" charset="0"/>
              </a:rPr>
              <a:t>if they worked between 30 and 39 quarters (7.5 and 10 years) </a:t>
            </a:r>
          </a:p>
          <a:p>
            <a:pPr marL="642938" indent="-304800" eaLnBrk="1" fontAlgn="auto" hangingPunct="1">
              <a:spcBef>
                <a:spcPts val="0"/>
              </a:spcBef>
              <a:spcAft>
                <a:spcPts val="600"/>
              </a:spcAft>
              <a:buClr>
                <a:srgbClr val="E26031"/>
              </a:buClr>
              <a:buFont typeface="System Font Regular"/>
              <a:buChar char="&gt;"/>
              <a:defRPr/>
            </a:pPr>
            <a:r>
              <a:rPr lang="en-US" sz="2000" b="1" dirty="0">
                <a:solidFill>
                  <a:srgbClr val="E26031"/>
                </a:solidFill>
                <a:latin typeface="Arial" panose="020B0604020202020204" pitchFamily="34" charset="0"/>
                <a:cs typeface="Arial" panose="020B0604020202020204" pitchFamily="34" charset="0"/>
              </a:rPr>
              <a:t>$506 per month </a:t>
            </a:r>
            <a:r>
              <a:rPr lang="en-US" sz="2000" dirty="0">
                <a:solidFill>
                  <a:schemeClr val="tx1">
                    <a:lumMod val="65000"/>
                    <a:lumOff val="35000"/>
                  </a:schemeClr>
                </a:solidFill>
                <a:latin typeface="Arial" panose="020B0604020202020204" pitchFamily="34" charset="0"/>
                <a:cs typeface="Arial" panose="020B0604020202020204" pitchFamily="34" charset="0"/>
              </a:rPr>
              <a:t>if they worked fewer than 30 quarters (7.5 years)</a:t>
            </a:r>
          </a:p>
          <a:p>
            <a:pPr eaLnBrk="1" fontAlgn="auto" hangingPunct="1">
              <a:spcBef>
                <a:spcPts val="0"/>
              </a:spcBef>
              <a:spcAft>
                <a:spcPts val="600"/>
              </a:spcAft>
              <a:defRPr/>
            </a:pPr>
            <a:r>
              <a:rPr lang="en-US" sz="2000" dirty="0">
                <a:solidFill>
                  <a:schemeClr val="tx1">
                    <a:lumMod val="65000"/>
                    <a:lumOff val="35000"/>
                  </a:schemeClr>
                </a:solidFill>
                <a:latin typeface="Arial" panose="020B0604020202020204" pitchFamily="34" charset="0"/>
                <a:cs typeface="Arial" panose="020B0604020202020204" pitchFamily="34" charset="0"/>
              </a:rPr>
              <a:t>Part A requires co-pays and deductibles per benefit period</a:t>
            </a:r>
          </a:p>
          <a:p>
            <a:pPr marL="642938" indent="-304800" eaLnBrk="1" fontAlgn="auto" hangingPunct="1">
              <a:spcBef>
                <a:spcPts val="0"/>
              </a:spcBef>
              <a:spcAft>
                <a:spcPts val="1200"/>
              </a:spcAft>
              <a:buClr>
                <a:srgbClr val="FF671D"/>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There is no out-of-pocket maximum</a:t>
            </a:r>
          </a:p>
        </p:txBody>
      </p:sp>
      <p:sp>
        <p:nvSpPr>
          <p:cNvPr id="2" name="Title 1">
            <a:extLst>
              <a:ext uri="{FF2B5EF4-FFF2-40B4-BE49-F238E27FC236}">
                <a16:creationId xmlns:a16="http://schemas.microsoft.com/office/drawing/2014/main" id="{96713E1F-F148-0A94-54E9-8C7D634F033C}"/>
              </a:ext>
            </a:extLst>
          </p:cNvPr>
          <p:cNvSpPr>
            <a:spLocks noGrp="1"/>
          </p:cNvSpPr>
          <p:nvPr>
            <p:ph type="title" idx="4294967295"/>
          </p:nvPr>
        </p:nvSpPr>
        <p:spPr>
          <a:xfrm>
            <a:off x="838200" y="723900"/>
            <a:ext cx="10515600" cy="495300"/>
          </a:xfrm>
          <a:prstGeom prst="rect">
            <a:avLst/>
          </a:prstGeom>
        </p:spPr>
        <p:txBody>
          <a:bodyPr/>
          <a:lstStyle/>
          <a:p>
            <a:pPr algn="ctr" fontAlgn="auto">
              <a:spcAft>
                <a:spcPts val="600"/>
              </a:spcAft>
              <a:defRPr/>
            </a:pPr>
            <a:r>
              <a:rPr lang="en-US" sz="2800" b="1" spc="50" dirty="0">
                <a:solidFill>
                  <a:srgbClr val="003B5C"/>
                </a:solidFill>
                <a:latin typeface="Arial" charset="0"/>
                <a:ea typeface="Arial" charset="0"/>
                <a:cs typeface="Arial" charset="0"/>
              </a:rPr>
              <a:t>Part A premium </a:t>
            </a:r>
            <a:r>
              <a:rPr lang="en-US" sz="2800" spc="50" dirty="0">
                <a:solidFill>
                  <a:srgbClr val="003B5C"/>
                </a:solidFill>
                <a:latin typeface="Arial" charset="0"/>
                <a:ea typeface="Arial" charset="0"/>
                <a:cs typeface="Arial" charset="0"/>
              </a:rPr>
              <a:t>(2023 figures)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7299-E887-460D-B12E-458524CED0C7}"/>
              </a:ext>
            </a:extLst>
          </p:cNvPr>
          <p:cNvSpPr txBox="1">
            <a:spLocks/>
          </p:cNvSpPr>
          <p:nvPr/>
        </p:nvSpPr>
        <p:spPr>
          <a:xfrm>
            <a:off x="3094123" y="2340724"/>
            <a:ext cx="8770500" cy="2379751"/>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defTabSz="914254">
              <a:defRPr/>
            </a:pPr>
            <a:r>
              <a:rPr lang="en-US" sz="6600" dirty="0">
                <a:solidFill>
                  <a:srgbClr val="1A2F59"/>
                </a:solidFill>
                <a:latin typeface="Clarendon LT Std"/>
              </a:rPr>
              <a:t>Medicare: </a:t>
            </a:r>
          </a:p>
          <a:p>
            <a:pPr algn="ctr" defTabSz="914254">
              <a:defRPr/>
            </a:pPr>
            <a:r>
              <a:rPr lang="en-US" sz="6600" dirty="0">
                <a:solidFill>
                  <a:srgbClr val="1A2F59"/>
                </a:solidFill>
                <a:latin typeface="Clarendon LT Std"/>
              </a:rPr>
              <a:t>Planning Healthcare Costs In Retirement</a:t>
            </a:r>
          </a:p>
        </p:txBody>
      </p:sp>
    </p:spTree>
    <p:extLst>
      <p:ext uri="{BB962C8B-B14F-4D97-AF65-F5344CB8AC3E}">
        <p14:creationId xmlns:p14="http://schemas.microsoft.com/office/powerpoint/2010/main" val="148830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a:extLst>
              <a:ext uri="{FF2B5EF4-FFF2-40B4-BE49-F238E27FC236}">
                <a16:creationId xmlns:a16="http://schemas.microsoft.com/office/drawing/2014/main" id="{CAD63B3C-79C3-D328-8975-E64540DA130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F6C48D0-56C1-4678-93F7-048AF1F25334}" type="slidenum">
              <a:rPr lang="en-US" altLang="en-US">
                <a:solidFill>
                  <a:srgbClr val="595959"/>
                </a:solidFill>
                <a:latin typeface="Arial" panose="020B0604020202020204" pitchFamily="34" charset="0"/>
              </a:rPr>
              <a:pPr fontAlgn="base">
                <a:spcBef>
                  <a:spcPct val="0"/>
                </a:spcBef>
                <a:spcAft>
                  <a:spcPct val="0"/>
                </a:spcAft>
              </a:pPr>
              <a:t>20</a:t>
            </a:fld>
            <a:endParaRPr lang="en-US" altLang="en-US">
              <a:solidFill>
                <a:srgbClr val="595959"/>
              </a:solidFill>
              <a:latin typeface="Arial" panose="020B0604020202020204" pitchFamily="34" charset="0"/>
            </a:endParaRPr>
          </a:p>
        </p:txBody>
      </p:sp>
      <p:cxnSp>
        <p:nvCxnSpPr>
          <p:cNvPr id="14" name="Straight Connector 13" descr="&quot;&quot;">
            <a:extLst>
              <a:ext uri="{FF2B5EF4-FFF2-40B4-BE49-F238E27FC236}">
                <a16:creationId xmlns:a16="http://schemas.microsoft.com/office/drawing/2014/main" id="{05095DBD-33C2-7684-2427-5A6E32346CBE}"/>
              </a:ext>
            </a:extLst>
          </p:cNvPr>
          <p:cNvCxnSpPr>
            <a:cxnSpLocks/>
          </p:cNvCxnSpPr>
          <p:nvPr/>
        </p:nvCxnSpPr>
        <p:spPr>
          <a:xfrm>
            <a:off x="1069975" y="1236663"/>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descr="&quot;&quot;">
            <a:extLst>
              <a:ext uri="{FF2B5EF4-FFF2-40B4-BE49-F238E27FC236}">
                <a16:creationId xmlns:a16="http://schemas.microsoft.com/office/drawing/2014/main" id="{BBAEA8A1-C126-DFE2-110E-24158FC79647}"/>
              </a:ext>
            </a:extLst>
          </p:cNvPr>
          <p:cNvCxnSpPr>
            <a:cxnSpLocks/>
          </p:cNvCxnSpPr>
          <p:nvPr/>
        </p:nvCxnSpPr>
        <p:spPr>
          <a:xfrm>
            <a:off x="1069975" y="673100"/>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3013" name="Picture 6">
            <a:extLst>
              <a:ext uri="{FF2B5EF4-FFF2-40B4-BE49-F238E27FC236}">
                <a16:creationId xmlns:a16="http://schemas.microsoft.com/office/drawing/2014/main" id="{E2C5FEA6-348F-B808-892F-E8F516EC34D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588" y="3406775"/>
            <a:ext cx="2479675"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5">
            <a:extLst>
              <a:ext uri="{FF2B5EF4-FFF2-40B4-BE49-F238E27FC236}">
                <a16:creationId xmlns:a16="http://schemas.microsoft.com/office/drawing/2014/main" id="{F5DED320-1D9F-B87B-8C34-6BC16AAFE92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3865563"/>
            <a:ext cx="1614488"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4">
            <a:extLst>
              <a:ext uri="{FF2B5EF4-FFF2-40B4-BE49-F238E27FC236}">
                <a16:creationId xmlns:a16="http://schemas.microsoft.com/office/drawing/2014/main" id="{8C367FCE-1F97-0EC3-DFAE-5239405FDFB5}"/>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400" y="3200400"/>
            <a:ext cx="711200"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9">
            <a:extLst>
              <a:ext uri="{FF2B5EF4-FFF2-40B4-BE49-F238E27FC236}">
                <a16:creationId xmlns:a16="http://schemas.microsoft.com/office/drawing/2014/main" id="{F9908941-780C-C5B6-9B64-ED55969D6E4F}"/>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0738" y="3736975"/>
            <a:ext cx="21605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Content Placeholder 2">
            <a:extLst>
              <a:ext uri="{FF2B5EF4-FFF2-40B4-BE49-F238E27FC236}">
                <a16:creationId xmlns:a16="http://schemas.microsoft.com/office/drawing/2014/main" id="{4AE433D5-9289-1C07-4A11-83C17597527E}"/>
              </a:ext>
              <a:ext uri="{C183D7F6-B498-43B3-948B-1728B52AA6E4}">
                <adec:decorative xmlns:adec="http://schemas.microsoft.com/office/drawing/2017/decorative" val="1"/>
              </a:ext>
            </a:extLst>
          </p:cNvPr>
          <p:cNvSpPr txBox="1">
            <a:spLocks noChangeArrowheads="1"/>
          </p:cNvSpPr>
          <p:nvPr/>
        </p:nvSpPr>
        <p:spPr bwMode="auto">
          <a:xfrm>
            <a:off x="3767138" y="4497388"/>
            <a:ext cx="914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Bef>
                <a:spcPts val="1000"/>
              </a:spcBef>
              <a:buFont typeface="Arial" panose="020B0604020202020204" pitchFamily="34" charset="0"/>
              <a:buNone/>
            </a:pPr>
            <a:r>
              <a:rPr lang="en-US" altLang="en-US" sz="4000" b="1">
                <a:solidFill>
                  <a:srgbClr val="E26031"/>
                </a:solidFill>
                <a:latin typeface="Arial" panose="020B0604020202020204" pitchFamily="34" charset="0"/>
                <a:cs typeface="Arial" panose="020B0604020202020204" pitchFamily="34" charset="0"/>
              </a:rPr>
              <a:t>+</a:t>
            </a:r>
            <a:endParaRPr lang="en-US" altLang="en-US" sz="4000">
              <a:solidFill>
                <a:srgbClr val="E26031"/>
              </a:solidFill>
              <a:latin typeface="Arial" panose="020B0604020202020204" pitchFamily="34" charset="0"/>
              <a:cs typeface="Arial" panose="020B0604020202020204" pitchFamily="34" charset="0"/>
            </a:endParaRPr>
          </a:p>
        </p:txBody>
      </p:sp>
      <p:sp>
        <p:nvSpPr>
          <p:cNvPr id="43018" name="Content Placeholder 2">
            <a:extLst>
              <a:ext uri="{FF2B5EF4-FFF2-40B4-BE49-F238E27FC236}">
                <a16:creationId xmlns:a16="http://schemas.microsoft.com/office/drawing/2014/main" id="{5C88BEAC-8AC4-300C-79CD-43DF7A41D63F}"/>
              </a:ext>
              <a:ext uri="{C183D7F6-B498-43B3-948B-1728B52AA6E4}">
                <adec:decorative xmlns:adec="http://schemas.microsoft.com/office/drawing/2017/decorative" val="1"/>
              </a:ext>
            </a:extLst>
          </p:cNvPr>
          <p:cNvSpPr txBox="1">
            <a:spLocks noChangeArrowheads="1"/>
          </p:cNvSpPr>
          <p:nvPr/>
        </p:nvSpPr>
        <p:spPr bwMode="auto">
          <a:xfrm>
            <a:off x="6205538" y="4497388"/>
            <a:ext cx="914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Bef>
                <a:spcPts val="1000"/>
              </a:spcBef>
              <a:buFont typeface="Arial" panose="020B0604020202020204" pitchFamily="34" charset="0"/>
              <a:buNone/>
            </a:pPr>
            <a:r>
              <a:rPr lang="en-US" altLang="en-US" sz="4000" b="1">
                <a:solidFill>
                  <a:srgbClr val="E26031"/>
                </a:solidFill>
                <a:latin typeface="Arial" panose="020B0604020202020204" pitchFamily="34" charset="0"/>
                <a:cs typeface="Arial" panose="020B0604020202020204" pitchFamily="34" charset="0"/>
              </a:rPr>
              <a:t>+</a:t>
            </a:r>
            <a:endParaRPr lang="en-US" altLang="en-US" sz="4000">
              <a:solidFill>
                <a:srgbClr val="E26031"/>
              </a:solidFill>
              <a:latin typeface="Arial" panose="020B0604020202020204" pitchFamily="34" charset="0"/>
              <a:cs typeface="Arial" panose="020B0604020202020204" pitchFamily="34" charset="0"/>
            </a:endParaRPr>
          </a:p>
        </p:txBody>
      </p:sp>
      <p:sp>
        <p:nvSpPr>
          <p:cNvPr id="43019" name="Content Placeholder 2">
            <a:extLst>
              <a:ext uri="{FF2B5EF4-FFF2-40B4-BE49-F238E27FC236}">
                <a16:creationId xmlns:a16="http://schemas.microsoft.com/office/drawing/2014/main" id="{D537D07F-F21E-49A4-D4FC-A899C44A9BB5}"/>
              </a:ext>
              <a:ext uri="{C183D7F6-B498-43B3-948B-1728B52AA6E4}">
                <adec:decorative xmlns:adec="http://schemas.microsoft.com/office/drawing/2017/decorative" val="1"/>
              </a:ext>
            </a:extLst>
          </p:cNvPr>
          <p:cNvSpPr txBox="1">
            <a:spLocks noChangeArrowheads="1"/>
          </p:cNvSpPr>
          <p:nvPr/>
        </p:nvSpPr>
        <p:spPr bwMode="auto">
          <a:xfrm>
            <a:off x="8385175" y="4497388"/>
            <a:ext cx="914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Bef>
                <a:spcPts val="1000"/>
              </a:spcBef>
              <a:buFont typeface="Arial" panose="020B0604020202020204" pitchFamily="34" charset="0"/>
              <a:buNone/>
            </a:pPr>
            <a:r>
              <a:rPr lang="en-US" altLang="en-US" sz="4000" b="1">
                <a:solidFill>
                  <a:srgbClr val="E26031"/>
                </a:solidFill>
                <a:latin typeface="Arial" panose="020B0604020202020204" pitchFamily="34" charset="0"/>
                <a:cs typeface="Arial" panose="020B0604020202020204" pitchFamily="34" charset="0"/>
              </a:rPr>
              <a:t>=</a:t>
            </a:r>
            <a:endParaRPr lang="en-US" altLang="en-US" sz="4000">
              <a:solidFill>
                <a:srgbClr val="E26031"/>
              </a:solidFill>
              <a:latin typeface="Arial" panose="020B0604020202020204" pitchFamily="34" charset="0"/>
              <a:cs typeface="Arial" panose="020B0604020202020204" pitchFamily="34" charset="0"/>
            </a:endParaRPr>
          </a:p>
        </p:txBody>
      </p:sp>
      <p:sp>
        <p:nvSpPr>
          <p:cNvPr id="43020" name="TextBox 20">
            <a:extLst>
              <a:ext uri="{FF2B5EF4-FFF2-40B4-BE49-F238E27FC236}">
                <a16:creationId xmlns:a16="http://schemas.microsoft.com/office/drawing/2014/main" id="{0D4B871D-399D-2E5B-3139-6CC19398E70D}"/>
              </a:ext>
              <a:ext uri="{C183D7F6-B498-43B3-948B-1728B52AA6E4}">
                <adec:decorative xmlns:adec="http://schemas.microsoft.com/office/drawing/2017/decorative" val="1"/>
              </a:ext>
            </a:extLst>
          </p:cNvPr>
          <p:cNvSpPr txBox="1">
            <a:spLocks noChangeArrowheads="1"/>
          </p:cNvSpPr>
          <p:nvPr/>
        </p:nvSpPr>
        <p:spPr bwMode="auto">
          <a:xfrm>
            <a:off x="9231313" y="4467225"/>
            <a:ext cx="1552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1200"/>
              </a:spcAft>
            </a:pPr>
            <a:r>
              <a:rPr lang="en-US" altLang="en-US" sz="1600" b="1">
                <a:solidFill>
                  <a:srgbClr val="E26031"/>
                </a:solidFill>
                <a:latin typeface="Arial" panose="020B0604020202020204" pitchFamily="34" charset="0"/>
                <a:cs typeface="Arial" panose="020B0604020202020204" pitchFamily="34" charset="0"/>
              </a:rPr>
              <a:t>ONE</a:t>
            </a:r>
            <a:r>
              <a:rPr lang="en-US" altLang="en-US" sz="1600">
                <a:solidFill>
                  <a:srgbClr val="E26031"/>
                </a:solidFill>
                <a:latin typeface="Arial" panose="020B0604020202020204" pitchFamily="34" charset="0"/>
                <a:cs typeface="Arial" panose="020B0604020202020204" pitchFamily="34" charset="0"/>
              </a:rPr>
              <a:t> </a:t>
            </a:r>
            <a:r>
              <a:rPr lang="en-US" altLang="en-US" sz="1600" b="1">
                <a:solidFill>
                  <a:srgbClr val="E26031"/>
                </a:solidFill>
                <a:latin typeface="Arial" panose="020B0604020202020204" pitchFamily="34" charset="0"/>
                <a:cs typeface="Arial" panose="020B0604020202020204" pitchFamily="34" charset="0"/>
              </a:rPr>
              <a:t>BENEFIT PERIOD</a:t>
            </a:r>
          </a:p>
        </p:txBody>
      </p:sp>
      <p:sp>
        <p:nvSpPr>
          <p:cNvPr id="13" name="TextBox 12">
            <a:extLst>
              <a:ext uri="{FF2B5EF4-FFF2-40B4-BE49-F238E27FC236}">
                <a16:creationId xmlns:a16="http://schemas.microsoft.com/office/drawing/2014/main" id="{96718333-D060-3DF3-1C41-960459B65A93}"/>
              </a:ext>
            </a:extLst>
          </p:cNvPr>
          <p:cNvSpPr txBox="1"/>
          <p:nvPr/>
        </p:nvSpPr>
        <p:spPr>
          <a:xfrm>
            <a:off x="1069975" y="1930400"/>
            <a:ext cx="10052050" cy="815975"/>
          </a:xfrm>
          <a:prstGeom prst="rect">
            <a:avLst/>
          </a:prstGeom>
          <a:noFill/>
        </p:spPr>
        <p:txBody>
          <a:bodyPr>
            <a:spAutoFit/>
          </a:bodyPr>
          <a:lstStyle/>
          <a:p>
            <a:pPr algn="ctr" eaLnBrk="1" fontAlgn="auto" hangingPunct="1">
              <a:spcBef>
                <a:spcPts val="0"/>
              </a:spcBef>
              <a:spcAft>
                <a:spcPts val="600"/>
              </a:spcAft>
              <a:defRPr/>
            </a:pPr>
            <a:r>
              <a:rPr lang="en-US" sz="2200" b="1" dirty="0">
                <a:solidFill>
                  <a:srgbClr val="003B5C"/>
                </a:solidFill>
                <a:latin typeface="Arial" panose="020B0604020202020204" pitchFamily="34" charset="0"/>
                <a:cs typeface="Arial" panose="020B0604020202020204" pitchFamily="34" charset="0"/>
              </a:rPr>
              <a:t>Part A</a:t>
            </a:r>
            <a:endParaRPr lang="en-US" sz="2200" dirty="0">
              <a:solidFill>
                <a:srgbClr val="333333"/>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en-US" sz="2000" dirty="0">
                <a:solidFill>
                  <a:schemeClr val="tx1">
                    <a:lumMod val="65000"/>
                    <a:lumOff val="35000"/>
                  </a:schemeClr>
                </a:solidFill>
                <a:latin typeface="Arial" panose="020B0604020202020204" pitchFamily="34" charset="0"/>
                <a:cs typeface="Arial" panose="020B0604020202020204" pitchFamily="34" charset="0"/>
              </a:rPr>
              <a:t>Hospital deductible: $1,600 </a:t>
            </a:r>
            <a:r>
              <a:rPr lang="en-US" sz="2000" b="1" dirty="0">
                <a:solidFill>
                  <a:srgbClr val="E26031"/>
                </a:solidFill>
                <a:latin typeface="Arial" panose="020B0604020202020204" pitchFamily="34" charset="0"/>
                <a:cs typeface="Arial" panose="020B0604020202020204" pitchFamily="34" charset="0"/>
              </a:rPr>
              <a:t>per</a:t>
            </a:r>
            <a:r>
              <a:rPr lang="en-US" sz="2000" dirty="0">
                <a:solidFill>
                  <a:srgbClr val="E26031"/>
                </a:solidFill>
                <a:latin typeface="Arial" panose="020B0604020202020204" pitchFamily="34" charset="0"/>
                <a:cs typeface="Arial" panose="020B0604020202020204" pitchFamily="34" charset="0"/>
              </a:rPr>
              <a:t> </a:t>
            </a:r>
            <a:r>
              <a:rPr lang="en-US" sz="2000" b="1" dirty="0">
                <a:solidFill>
                  <a:srgbClr val="E26031"/>
                </a:solidFill>
                <a:latin typeface="Arial" panose="020B0604020202020204" pitchFamily="34" charset="0"/>
                <a:cs typeface="Arial" panose="020B0604020202020204" pitchFamily="34" charset="0"/>
              </a:rPr>
              <a:t>benefit period</a:t>
            </a:r>
          </a:p>
        </p:txBody>
      </p:sp>
      <p:sp>
        <p:nvSpPr>
          <p:cNvPr id="2" name="Title 1">
            <a:extLst>
              <a:ext uri="{FF2B5EF4-FFF2-40B4-BE49-F238E27FC236}">
                <a16:creationId xmlns:a16="http://schemas.microsoft.com/office/drawing/2014/main" id="{5A4D5BFA-BDA8-83CB-1175-746C39062F93}"/>
              </a:ext>
            </a:extLst>
          </p:cNvPr>
          <p:cNvSpPr>
            <a:spLocks noGrp="1"/>
          </p:cNvSpPr>
          <p:nvPr>
            <p:ph type="title" idx="4294967295"/>
          </p:nvPr>
        </p:nvSpPr>
        <p:spPr>
          <a:xfrm>
            <a:off x="838200" y="728663"/>
            <a:ext cx="10515600" cy="495300"/>
          </a:xfrm>
          <a:prstGeom prst="rect">
            <a:avLst/>
          </a:prstGeom>
        </p:spPr>
        <p:txBody>
          <a:bodyPr/>
          <a:lstStyle/>
          <a:p>
            <a:pPr algn="ctr" fontAlgn="auto">
              <a:spcAft>
                <a:spcPts val="600"/>
              </a:spcAft>
              <a:defRPr/>
            </a:pPr>
            <a:r>
              <a:rPr lang="en-US" sz="2800" b="1" spc="50" dirty="0">
                <a:solidFill>
                  <a:srgbClr val="003B5C"/>
                </a:solidFill>
                <a:latin typeface="Arial" charset="0"/>
                <a:ea typeface="Arial" charset="0"/>
                <a:cs typeface="Arial" charset="0"/>
              </a:rPr>
              <a:t>What is a “benefit period”?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descr="&quot;&quot;">
            <a:extLst>
              <a:ext uri="{FF2B5EF4-FFF2-40B4-BE49-F238E27FC236}">
                <a16:creationId xmlns:a16="http://schemas.microsoft.com/office/drawing/2014/main" id="{9A78CC63-BEC8-EB97-A342-13A1391EEC09}"/>
              </a:ext>
            </a:extLst>
          </p:cNvPr>
          <p:cNvCxnSpPr>
            <a:cxnSpLocks/>
          </p:cNvCxnSpPr>
          <p:nvPr/>
        </p:nvCxnSpPr>
        <p:spPr>
          <a:xfrm>
            <a:off x="1069975" y="1236663"/>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descr="&quot;&quot;">
            <a:extLst>
              <a:ext uri="{FF2B5EF4-FFF2-40B4-BE49-F238E27FC236}">
                <a16:creationId xmlns:a16="http://schemas.microsoft.com/office/drawing/2014/main" id="{A1EA482D-2AF5-1064-49BA-45EE53115E8C}"/>
              </a:ext>
            </a:extLst>
          </p:cNvPr>
          <p:cNvCxnSpPr>
            <a:cxnSpLocks/>
          </p:cNvCxnSpPr>
          <p:nvPr/>
        </p:nvCxnSpPr>
        <p:spPr>
          <a:xfrm>
            <a:off x="1069975" y="673100"/>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060" name="TextBox 16">
            <a:extLst>
              <a:ext uri="{FF2B5EF4-FFF2-40B4-BE49-F238E27FC236}">
                <a16:creationId xmlns:a16="http://schemas.microsoft.com/office/drawing/2014/main" id="{1443458C-82CE-A2F8-A364-451DB8F1959D}"/>
              </a:ext>
              <a:ext uri="{C183D7F6-B498-43B3-948B-1728B52AA6E4}">
                <adec:decorative xmlns:adec="http://schemas.microsoft.com/office/drawing/2017/decorative" val="1"/>
              </a:ext>
            </a:extLst>
          </p:cNvPr>
          <p:cNvSpPr txBox="1">
            <a:spLocks noChangeArrowheads="1"/>
          </p:cNvSpPr>
          <p:nvPr/>
        </p:nvSpPr>
        <p:spPr bwMode="auto">
          <a:xfrm>
            <a:off x="1943100" y="2800350"/>
            <a:ext cx="615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11113">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gn="ctr" eaLnBrk="1" hangingPunct="1">
              <a:spcAft>
                <a:spcPts val="1200"/>
              </a:spcAft>
              <a:buClr>
                <a:srgbClr val="E26031"/>
              </a:buClr>
            </a:pPr>
            <a:r>
              <a:rPr lang="en-US" altLang="en-US" sz="4000">
                <a:solidFill>
                  <a:srgbClr val="E85B16"/>
                </a:solidFill>
                <a:latin typeface="Arial" panose="020B0604020202020204" pitchFamily="34" charset="0"/>
                <a:cs typeface="Arial" panose="020B0604020202020204" pitchFamily="34" charset="0"/>
              </a:rPr>
              <a:t>+</a:t>
            </a:r>
          </a:p>
        </p:txBody>
      </p:sp>
      <p:cxnSp>
        <p:nvCxnSpPr>
          <p:cNvPr id="31" name="Straight Connector 30" descr="&quot;&quot;">
            <a:extLst>
              <a:ext uri="{FF2B5EF4-FFF2-40B4-BE49-F238E27FC236}">
                <a16:creationId xmlns:a16="http://schemas.microsoft.com/office/drawing/2014/main" id="{EFD2071D-A9FD-868F-8C73-D788F7C00573}"/>
              </a:ext>
            </a:extLst>
          </p:cNvPr>
          <p:cNvCxnSpPr>
            <a:cxnSpLocks/>
          </p:cNvCxnSpPr>
          <p:nvPr/>
        </p:nvCxnSpPr>
        <p:spPr>
          <a:xfrm>
            <a:off x="3900488" y="2655888"/>
            <a:ext cx="0" cy="1671637"/>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descr="&quot;&quot;">
            <a:extLst>
              <a:ext uri="{FF2B5EF4-FFF2-40B4-BE49-F238E27FC236}">
                <a16:creationId xmlns:a16="http://schemas.microsoft.com/office/drawing/2014/main" id="{E7E44DDF-2916-429B-390B-C02662F31E9B}"/>
              </a:ext>
            </a:extLst>
          </p:cNvPr>
          <p:cNvCxnSpPr>
            <a:cxnSpLocks/>
          </p:cNvCxnSpPr>
          <p:nvPr/>
        </p:nvCxnSpPr>
        <p:spPr>
          <a:xfrm flipH="1">
            <a:off x="1069975" y="4813300"/>
            <a:ext cx="1333500" cy="0"/>
          </a:xfrm>
          <a:prstGeom prst="line">
            <a:avLst/>
          </a:prstGeom>
          <a:ln>
            <a:solidFill>
              <a:srgbClr val="E85B16"/>
            </a:solidFill>
          </a:ln>
        </p:spPr>
        <p:style>
          <a:lnRef idx="1">
            <a:schemeClr val="accent1"/>
          </a:lnRef>
          <a:fillRef idx="0">
            <a:schemeClr val="accent1"/>
          </a:fillRef>
          <a:effectRef idx="0">
            <a:schemeClr val="accent1"/>
          </a:effectRef>
          <a:fontRef idx="minor">
            <a:schemeClr val="tx1"/>
          </a:fontRef>
        </p:style>
      </p:cxnSp>
      <p:sp>
        <p:nvSpPr>
          <p:cNvPr id="45063" name="TextBox 44">
            <a:extLst>
              <a:ext uri="{FF2B5EF4-FFF2-40B4-BE49-F238E27FC236}">
                <a16:creationId xmlns:a16="http://schemas.microsoft.com/office/drawing/2014/main" id="{FCA33499-C740-0208-7290-5EE571534519}"/>
              </a:ext>
              <a:ext uri="{C183D7F6-B498-43B3-948B-1728B52AA6E4}">
                <adec:decorative xmlns:adec="http://schemas.microsoft.com/office/drawing/2017/decorative" val="1"/>
              </a:ext>
            </a:extLst>
          </p:cNvPr>
          <p:cNvSpPr txBox="1">
            <a:spLocks noChangeArrowheads="1"/>
          </p:cNvSpPr>
          <p:nvPr/>
        </p:nvSpPr>
        <p:spPr bwMode="auto">
          <a:xfrm>
            <a:off x="7267575" y="2800350"/>
            <a:ext cx="615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11113">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gn="ctr" eaLnBrk="1" hangingPunct="1">
              <a:spcAft>
                <a:spcPts val="1200"/>
              </a:spcAft>
              <a:buClr>
                <a:srgbClr val="E26031"/>
              </a:buClr>
            </a:pPr>
            <a:r>
              <a:rPr lang="en-US" altLang="en-US" sz="4000">
                <a:solidFill>
                  <a:srgbClr val="E85B16"/>
                </a:solidFill>
                <a:latin typeface="Arial" panose="020B0604020202020204" pitchFamily="34" charset="0"/>
                <a:cs typeface="Arial" panose="020B0604020202020204" pitchFamily="34" charset="0"/>
              </a:rPr>
              <a:t>+</a:t>
            </a:r>
          </a:p>
        </p:txBody>
      </p:sp>
      <p:cxnSp>
        <p:nvCxnSpPr>
          <p:cNvPr id="49" name="Straight Connector 48" descr="&quot;&quot;">
            <a:extLst>
              <a:ext uri="{FF2B5EF4-FFF2-40B4-BE49-F238E27FC236}">
                <a16:creationId xmlns:a16="http://schemas.microsoft.com/office/drawing/2014/main" id="{4F9ED5DA-A563-0345-27CD-94BECC9FE5E4}"/>
              </a:ext>
            </a:extLst>
          </p:cNvPr>
          <p:cNvCxnSpPr>
            <a:cxnSpLocks/>
          </p:cNvCxnSpPr>
          <p:nvPr/>
        </p:nvCxnSpPr>
        <p:spPr>
          <a:xfrm>
            <a:off x="9224963" y="2147888"/>
            <a:ext cx="0" cy="3487737"/>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descr="&quot;&quot;">
            <a:extLst>
              <a:ext uri="{FF2B5EF4-FFF2-40B4-BE49-F238E27FC236}">
                <a16:creationId xmlns:a16="http://schemas.microsoft.com/office/drawing/2014/main" id="{FC2A08D6-839D-B33F-CF91-B8CE59388F7B}"/>
              </a:ext>
            </a:extLst>
          </p:cNvPr>
          <p:cNvCxnSpPr>
            <a:cxnSpLocks/>
          </p:cNvCxnSpPr>
          <p:nvPr/>
        </p:nvCxnSpPr>
        <p:spPr>
          <a:xfrm flipH="1">
            <a:off x="4195763" y="4813300"/>
            <a:ext cx="1333500" cy="0"/>
          </a:xfrm>
          <a:prstGeom prst="line">
            <a:avLst/>
          </a:prstGeom>
          <a:ln>
            <a:solidFill>
              <a:srgbClr val="E85B16"/>
            </a:solidFill>
          </a:ln>
        </p:spPr>
        <p:style>
          <a:lnRef idx="1">
            <a:schemeClr val="accent1"/>
          </a:lnRef>
          <a:fillRef idx="0">
            <a:schemeClr val="accent1"/>
          </a:fillRef>
          <a:effectRef idx="0">
            <a:schemeClr val="accent1"/>
          </a:effectRef>
          <a:fontRef idx="minor">
            <a:schemeClr val="tx1"/>
          </a:fontRef>
        </p:style>
      </p:cxnSp>
      <p:cxnSp>
        <p:nvCxnSpPr>
          <p:cNvPr id="65" name="Straight Connector 64" descr="&quot;&quot;">
            <a:extLst>
              <a:ext uri="{FF2B5EF4-FFF2-40B4-BE49-F238E27FC236}">
                <a16:creationId xmlns:a16="http://schemas.microsoft.com/office/drawing/2014/main" id="{235AA96D-0B95-AE9D-37BD-9F7FC16EC08F}"/>
              </a:ext>
            </a:extLst>
          </p:cNvPr>
          <p:cNvCxnSpPr>
            <a:cxnSpLocks/>
          </p:cNvCxnSpPr>
          <p:nvPr/>
        </p:nvCxnSpPr>
        <p:spPr>
          <a:xfrm flipH="1">
            <a:off x="6338888" y="4821238"/>
            <a:ext cx="466725" cy="0"/>
          </a:xfrm>
          <a:prstGeom prst="line">
            <a:avLst/>
          </a:prstGeom>
          <a:ln>
            <a:solidFill>
              <a:srgbClr val="E85B1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descr="&quot;&quot;">
            <a:extLst>
              <a:ext uri="{FF2B5EF4-FFF2-40B4-BE49-F238E27FC236}">
                <a16:creationId xmlns:a16="http://schemas.microsoft.com/office/drawing/2014/main" id="{549D9BA4-53A3-BA8B-1F5D-2694B5A93378}"/>
              </a:ext>
            </a:extLst>
          </p:cNvPr>
          <p:cNvCxnSpPr>
            <a:cxnSpLocks/>
          </p:cNvCxnSpPr>
          <p:nvPr/>
        </p:nvCxnSpPr>
        <p:spPr>
          <a:xfrm flipH="1">
            <a:off x="8318500" y="4821238"/>
            <a:ext cx="466725" cy="0"/>
          </a:xfrm>
          <a:prstGeom prst="line">
            <a:avLst/>
          </a:prstGeom>
          <a:ln>
            <a:solidFill>
              <a:srgbClr val="E85B16"/>
            </a:solidFill>
          </a:ln>
        </p:spPr>
        <p:style>
          <a:lnRef idx="1">
            <a:schemeClr val="accent1"/>
          </a:lnRef>
          <a:fillRef idx="0">
            <a:schemeClr val="accent1"/>
          </a:fillRef>
          <a:effectRef idx="0">
            <a:schemeClr val="accent1"/>
          </a:effectRef>
          <a:fontRef idx="minor">
            <a:schemeClr val="tx1"/>
          </a:fontRef>
        </p:style>
      </p:cxnSp>
      <p:cxnSp>
        <p:nvCxnSpPr>
          <p:cNvPr id="83" name="Straight Connector 82" descr="&quot;&quot;">
            <a:extLst>
              <a:ext uri="{FF2B5EF4-FFF2-40B4-BE49-F238E27FC236}">
                <a16:creationId xmlns:a16="http://schemas.microsoft.com/office/drawing/2014/main" id="{D14A0C06-0E28-707C-4CC5-F7C0D796F5AC}"/>
              </a:ext>
            </a:extLst>
          </p:cNvPr>
          <p:cNvCxnSpPr>
            <a:cxnSpLocks/>
          </p:cNvCxnSpPr>
          <p:nvPr/>
        </p:nvCxnSpPr>
        <p:spPr>
          <a:xfrm>
            <a:off x="5949950" y="2147888"/>
            <a:ext cx="0" cy="3487737"/>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069" name="Slide Number Placeholder 5">
            <a:extLst>
              <a:ext uri="{FF2B5EF4-FFF2-40B4-BE49-F238E27FC236}">
                <a16:creationId xmlns:a16="http://schemas.microsoft.com/office/drawing/2014/main" id="{09946F2F-9206-5779-F829-5E846B6DEDD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912E524-EA32-460A-AF0C-53DE2F959F67}" type="slidenum">
              <a:rPr lang="en-US" altLang="en-US">
                <a:solidFill>
                  <a:srgbClr val="595959"/>
                </a:solidFill>
                <a:latin typeface="Arial" panose="020B0604020202020204" pitchFamily="34" charset="0"/>
              </a:rPr>
              <a:pPr fontAlgn="base">
                <a:spcBef>
                  <a:spcPct val="0"/>
                </a:spcBef>
                <a:spcAft>
                  <a:spcPct val="0"/>
                </a:spcAft>
              </a:pPr>
              <a:t>21</a:t>
            </a:fld>
            <a:endParaRPr lang="en-US" altLang="en-US">
              <a:solidFill>
                <a:srgbClr val="595959"/>
              </a:solidFill>
              <a:latin typeface="Arial" panose="020B0604020202020204" pitchFamily="34" charset="0"/>
            </a:endParaRPr>
          </a:p>
        </p:txBody>
      </p:sp>
      <p:pic>
        <p:nvPicPr>
          <p:cNvPr id="45070" name="Picture 4">
            <a:extLst>
              <a:ext uri="{FF2B5EF4-FFF2-40B4-BE49-F238E27FC236}">
                <a16:creationId xmlns:a16="http://schemas.microsoft.com/office/drawing/2014/main" id="{65B578B7-0888-D6A3-069C-5B3CA20E2CE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3" y="2446338"/>
            <a:ext cx="1247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35">
            <a:extLst>
              <a:ext uri="{FF2B5EF4-FFF2-40B4-BE49-F238E27FC236}">
                <a16:creationId xmlns:a16="http://schemas.microsoft.com/office/drawing/2014/main" id="{99581A81-9B10-7891-EC0C-18685EA8BA4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075" y="2446338"/>
            <a:ext cx="124936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2" name="Picture 36">
            <a:extLst>
              <a:ext uri="{FF2B5EF4-FFF2-40B4-BE49-F238E27FC236}">
                <a16:creationId xmlns:a16="http://schemas.microsoft.com/office/drawing/2014/main" id="{580D1ACC-2AE9-DD58-003A-2C90746AA7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038" y="2446338"/>
            <a:ext cx="1249362"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3" name="Picture 37">
            <a:extLst>
              <a:ext uri="{FF2B5EF4-FFF2-40B4-BE49-F238E27FC236}">
                <a16:creationId xmlns:a16="http://schemas.microsoft.com/office/drawing/2014/main" id="{8B73F4BB-2BDE-106B-DB6C-FABA1C7E3DD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538" y="2446338"/>
            <a:ext cx="1247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4" name="Picture 38">
            <a:extLst>
              <a:ext uri="{FF2B5EF4-FFF2-40B4-BE49-F238E27FC236}">
                <a16:creationId xmlns:a16="http://schemas.microsoft.com/office/drawing/2014/main" id="{CE13DACE-C5A5-B782-0B74-5A48B643E54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446338"/>
            <a:ext cx="124936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5" name="Picture 40">
            <a:extLst>
              <a:ext uri="{FF2B5EF4-FFF2-40B4-BE49-F238E27FC236}">
                <a16:creationId xmlns:a16="http://schemas.microsoft.com/office/drawing/2014/main" id="{5FE0B087-4E5C-64EB-0085-09E46B5DFBC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0563" y="2446338"/>
            <a:ext cx="1247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Box 73">
            <a:extLst>
              <a:ext uri="{FF2B5EF4-FFF2-40B4-BE49-F238E27FC236}">
                <a16:creationId xmlns:a16="http://schemas.microsoft.com/office/drawing/2014/main" id="{4EF9EA6B-1FA0-D46D-F450-106110F0ED4A}"/>
              </a:ext>
            </a:extLst>
          </p:cNvPr>
          <p:cNvSpPr txBox="1"/>
          <p:nvPr/>
        </p:nvSpPr>
        <p:spPr>
          <a:xfrm>
            <a:off x="9401175" y="4643438"/>
            <a:ext cx="1804988" cy="1077912"/>
          </a:xfrm>
          <a:prstGeom prst="rect">
            <a:avLst/>
          </a:prstGeom>
          <a:noFill/>
        </p:spPr>
        <p:txBody>
          <a:bodyPr>
            <a:spAutoFit/>
          </a:bodyPr>
          <a:lstStyle/>
          <a:p>
            <a:pPr algn="ctr" eaLnBrk="1" fontAlgn="auto" hangingPunct="1">
              <a:spcBef>
                <a:spcPts val="0"/>
              </a:spcBef>
              <a:spcAft>
                <a:spcPts val="0"/>
              </a:spcAft>
              <a:defRPr/>
            </a:pPr>
            <a:r>
              <a:rPr lang="en-US" sz="1600" dirty="0">
                <a:solidFill>
                  <a:schemeClr val="tx1">
                    <a:lumMod val="65000"/>
                    <a:lumOff val="35000"/>
                  </a:schemeClr>
                </a:solidFill>
                <a:latin typeface="Arial" panose="020B0604020202020204" pitchFamily="34" charset="0"/>
                <a:cs typeface="Arial" panose="020B0604020202020204" pitchFamily="34" charset="0"/>
              </a:rPr>
              <a:t>After day 90 of any hospital stay</a:t>
            </a:r>
          </a:p>
          <a:p>
            <a:pPr algn="ctr" eaLnBrk="1" fontAlgn="auto" hangingPunct="1">
              <a:spcBef>
                <a:spcPts val="0"/>
              </a:spcBef>
              <a:spcAft>
                <a:spcPts val="0"/>
              </a:spcAft>
              <a:defRPr/>
            </a:pPr>
            <a:r>
              <a:rPr lang="en-US" sz="1600" dirty="0">
                <a:solidFill>
                  <a:schemeClr val="tx1">
                    <a:lumMod val="65000"/>
                    <a:lumOff val="35000"/>
                  </a:schemeClr>
                </a:solidFill>
                <a:latin typeface="Arial" panose="020B0604020202020204" pitchFamily="34" charset="0"/>
                <a:cs typeface="Arial" panose="020B0604020202020204" pitchFamily="34" charset="0"/>
              </a:rPr>
              <a:t>if lifetime reserve days are used up </a:t>
            </a:r>
          </a:p>
        </p:txBody>
      </p:sp>
      <p:sp>
        <p:nvSpPr>
          <p:cNvPr id="47" name="TextBox 46">
            <a:extLst>
              <a:ext uri="{FF2B5EF4-FFF2-40B4-BE49-F238E27FC236}">
                <a16:creationId xmlns:a16="http://schemas.microsoft.com/office/drawing/2014/main" id="{431987D7-1598-10C4-AE42-2264953A57CB}"/>
              </a:ext>
            </a:extLst>
          </p:cNvPr>
          <p:cNvSpPr txBox="1"/>
          <p:nvPr/>
        </p:nvSpPr>
        <p:spPr>
          <a:xfrm>
            <a:off x="9302750" y="3705225"/>
            <a:ext cx="1804988" cy="708025"/>
          </a:xfrm>
          <a:prstGeom prst="rect">
            <a:avLst/>
          </a:prstGeom>
          <a:noFill/>
        </p:spPr>
        <p:txBody>
          <a:bodyPr>
            <a:spAutoFit/>
          </a:bodyPr>
          <a:lstStyle/>
          <a:p>
            <a:pPr marL="11113" lvl="1" algn="ctr" eaLnBrk="1" fontAlgn="auto" hangingPunct="1">
              <a:spcBef>
                <a:spcPts val="0"/>
              </a:spcBef>
              <a:spcAft>
                <a:spcPts val="1200"/>
              </a:spcAft>
              <a:buClr>
                <a:srgbClr val="E26031"/>
              </a:buClr>
              <a:defRPr/>
            </a:pPr>
            <a:r>
              <a:rPr lang="en-US" sz="2000" dirty="0">
                <a:solidFill>
                  <a:schemeClr val="tx1">
                    <a:lumMod val="65000"/>
                    <a:lumOff val="35000"/>
                  </a:schemeClr>
                </a:solidFill>
                <a:latin typeface="Arial" panose="020B0604020202020204" pitchFamily="34" charset="0"/>
                <a:cs typeface="Arial" panose="020B0604020202020204" pitchFamily="34" charset="0"/>
              </a:rPr>
              <a:t>Patient pays 100%</a:t>
            </a:r>
          </a:p>
        </p:txBody>
      </p:sp>
      <p:sp>
        <p:nvSpPr>
          <p:cNvPr id="64" name="TextBox 63">
            <a:extLst>
              <a:ext uri="{FF2B5EF4-FFF2-40B4-BE49-F238E27FC236}">
                <a16:creationId xmlns:a16="http://schemas.microsoft.com/office/drawing/2014/main" id="{86C0BF8A-DCBF-D05C-3D8F-3B7135A9DE28}"/>
              </a:ext>
            </a:extLst>
          </p:cNvPr>
          <p:cNvSpPr txBox="1"/>
          <p:nvPr/>
        </p:nvSpPr>
        <p:spPr>
          <a:xfrm>
            <a:off x="6338888" y="4643438"/>
            <a:ext cx="2446337" cy="339725"/>
          </a:xfrm>
          <a:prstGeom prst="rect">
            <a:avLst/>
          </a:prstGeom>
          <a:noFill/>
        </p:spPr>
        <p:txBody>
          <a:bodyPr>
            <a:spAutoFit/>
          </a:bodyPr>
          <a:lstStyle/>
          <a:p>
            <a:pPr algn="ctr" eaLnBrk="1" fontAlgn="auto" hangingPunct="1">
              <a:spcBef>
                <a:spcPts val="0"/>
              </a:spcBef>
              <a:spcAft>
                <a:spcPts val="1200"/>
              </a:spcAft>
              <a:defRPr/>
            </a:pPr>
            <a:r>
              <a:rPr lang="en-US" sz="1600" dirty="0">
                <a:solidFill>
                  <a:schemeClr val="tx1">
                    <a:lumMod val="65000"/>
                    <a:lumOff val="35000"/>
                  </a:schemeClr>
                </a:solidFill>
                <a:latin typeface="Arial" panose="020B0604020202020204" pitchFamily="34" charset="0"/>
                <a:cs typeface="Arial" panose="020B0604020202020204" pitchFamily="34" charset="0"/>
              </a:rPr>
              <a:t>Nonrenewable</a:t>
            </a:r>
          </a:p>
        </p:txBody>
      </p:sp>
      <p:sp>
        <p:nvSpPr>
          <p:cNvPr id="51" name="TextBox 50">
            <a:extLst>
              <a:ext uri="{FF2B5EF4-FFF2-40B4-BE49-F238E27FC236}">
                <a16:creationId xmlns:a16="http://schemas.microsoft.com/office/drawing/2014/main" id="{08E4C310-BEC3-1EAD-FCBD-256E5258D4F1}"/>
              </a:ext>
            </a:extLst>
          </p:cNvPr>
          <p:cNvSpPr txBox="1"/>
          <p:nvPr/>
        </p:nvSpPr>
        <p:spPr>
          <a:xfrm>
            <a:off x="6577013" y="3705225"/>
            <a:ext cx="2006600" cy="708025"/>
          </a:xfrm>
          <a:prstGeom prst="rect">
            <a:avLst/>
          </a:prstGeom>
          <a:noFill/>
        </p:spPr>
        <p:txBody>
          <a:bodyPr>
            <a:spAutoFit/>
          </a:bodyPr>
          <a:lstStyle/>
          <a:p>
            <a:pPr marL="11113" lvl="1" algn="ctr" eaLnBrk="1" fontAlgn="auto" hangingPunct="1">
              <a:spcBef>
                <a:spcPts val="0"/>
              </a:spcBef>
              <a:spcAft>
                <a:spcPts val="1200"/>
              </a:spcAft>
              <a:buClr>
                <a:srgbClr val="E26031"/>
              </a:buClr>
              <a:defRPr/>
            </a:pPr>
            <a:r>
              <a:rPr lang="en-US" sz="2000" dirty="0">
                <a:solidFill>
                  <a:schemeClr val="tx1">
                    <a:lumMod val="65000"/>
                    <a:lumOff val="35000"/>
                  </a:schemeClr>
                </a:solidFill>
                <a:latin typeface="Arial" panose="020B0604020202020204" pitchFamily="34" charset="0"/>
                <a:cs typeface="Arial" panose="020B0604020202020204" pitchFamily="34" charset="0"/>
              </a:rPr>
              <a:t>$800 per day for 60 days</a:t>
            </a:r>
          </a:p>
        </p:txBody>
      </p:sp>
      <p:sp>
        <p:nvSpPr>
          <p:cNvPr id="45080" name="TextBox 45">
            <a:extLst>
              <a:ext uri="{FF2B5EF4-FFF2-40B4-BE49-F238E27FC236}">
                <a16:creationId xmlns:a16="http://schemas.microsoft.com/office/drawing/2014/main" id="{DE9CBD43-F8AA-B11C-EE80-42787F8BC406}"/>
              </a:ext>
            </a:extLst>
          </p:cNvPr>
          <p:cNvSpPr txBox="1">
            <a:spLocks noChangeArrowheads="1"/>
          </p:cNvSpPr>
          <p:nvPr/>
        </p:nvSpPr>
        <p:spPr bwMode="auto">
          <a:xfrm>
            <a:off x="6302375" y="2016125"/>
            <a:ext cx="2551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1200"/>
              </a:spcAft>
            </a:pPr>
            <a:r>
              <a:rPr lang="en-US" altLang="en-US" b="1">
                <a:solidFill>
                  <a:srgbClr val="003B5C"/>
                </a:solidFill>
                <a:latin typeface="Arial" panose="020B0604020202020204" pitchFamily="34" charset="0"/>
                <a:cs typeface="Arial" panose="020B0604020202020204" pitchFamily="34" charset="0"/>
              </a:rPr>
              <a:t>Lifetime reserve days</a:t>
            </a:r>
          </a:p>
        </p:txBody>
      </p:sp>
      <p:sp>
        <p:nvSpPr>
          <p:cNvPr id="34" name="TextBox 33">
            <a:extLst>
              <a:ext uri="{FF2B5EF4-FFF2-40B4-BE49-F238E27FC236}">
                <a16:creationId xmlns:a16="http://schemas.microsoft.com/office/drawing/2014/main" id="{152CF599-1C57-3AA1-E1E3-75BAE617AC33}"/>
              </a:ext>
            </a:extLst>
          </p:cNvPr>
          <p:cNvSpPr txBox="1"/>
          <p:nvPr/>
        </p:nvSpPr>
        <p:spPr>
          <a:xfrm>
            <a:off x="1069975" y="4635500"/>
            <a:ext cx="4487863" cy="338138"/>
          </a:xfrm>
          <a:prstGeom prst="rect">
            <a:avLst/>
          </a:prstGeom>
          <a:noFill/>
        </p:spPr>
        <p:txBody>
          <a:bodyPr>
            <a:spAutoFit/>
          </a:bodyPr>
          <a:lstStyle/>
          <a:p>
            <a:pPr algn="ctr" eaLnBrk="1" fontAlgn="auto" hangingPunct="1">
              <a:spcBef>
                <a:spcPts val="0"/>
              </a:spcBef>
              <a:spcAft>
                <a:spcPts val="1200"/>
              </a:spcAft>
              <a:defRPr/>
            </a:pPr>
            <a:r>
              <a:rPr lang="en-US" sz="1600" dirty="0">
                <a:solidFill>
                  <a:schemeClr val="tx1">
                    <a:lumMod val="65000"/>
                    <a:lumOff val="35000"/>
                  </a:schemeClr>
                </a:solidFill>
                <a:latin typeface="Arial" panose="020B0604020202020204" pitchFamily="34" charset="0"/>
                <a:cs typeface="Arial" panose="020B0604020202020204" pitchFamily="34" charset="0"/>
              </a:rPr>
              <a:t>Per benefit period</a:t>
            </a:r>
          </a:p>
        </p:txBody>
      </p:sp>
      <p:sp>
        <p:nvSpPr>
          <p:cNvPr id="29" name="TextBox 28">
            <a:extLst>
              <a:ext uri="{FF2B5EF4-FFF2-40B4-BE49-F238E27FC236}">
                <a16:creationId xmlns:a16="http://schemas.microsoft.com/office/drawing/2014/main" id="{E02C8AC4-BAF5-4224-8A91-820F889159D4}"/>
              </a:ext>
            </a:extLst>
          </p:cNvPr>
          <p:cNvSpPr txBox="1"/>
          <p:nvPr/>
        </p:nvSpPr>
        <p:spPr>
          <a:xfrm>
            <a:off x="3978275" y="3705225"/>
            <a:ext cx="1804988" cy="708025"/>
          </a:xfrm>
          <a:prstGeom prst="rect">
            <a:avLst/>
          </a:prstGeom>
          <a:noFill/>
        </p:spPr>
        <p:txBody>
          <a:bodyPr>
            <a:spAutoFit/>
          </a:bodyPr>
          <a:lstStyle/>
          <a:p>
            <a:pPr marL="11113" lvl="1" algn="ctr" eaLnBrk="1" fontAlgn="auto" hangingPunct="1">
              <a:spcBef>
                <a:spcPts val="0"/>
              </a:spcBef>
              <a:spcAft>
                <a:spcPts val="1200"/>
              </a:spcAft>
              <a:buClr>
                <a:srgbClr val="E26031"/>
              </a:buClr>
              <a:defRPr/>
            </a:pPr>
            <a:r>
              <a:rPr lang="en-US" sz="2000" dirty="0">
                <a:solidFill>
                  <a:schemeClr val="tx1">
                    <a:lumMod val="65000"/>
                    <a:lumOff val="35000"/>
                  </a:schemeClr>
                </a:solidFill>
                <a:latin typeface="Arial" panose="020B0604020202020204" pitchFamily="34" charset="0"/>
                <a:cs typeface="Arial" panose="020B0604020202020204" pitchFamily="34" charset="0"/>
              </a:rPr>
              <a:t>$400 per day days 61-90</a:t>
            </a:r>
          </a:p>
        </p:txBody>
      </p:sp>
      <p:sp>
        <p:nvSpPr>
          <p:cNvPr id="33" name="TextBox 32">
            <a:extLst>
              <a:ext uri="{FF2B5EF4-FFF2-40B4-BE49-F238E27FC236}">
                <a16:creationId xmlns:a16="http://schemas.microsoft.com/office/drawing/2014/main" id="{711A0778-97FB-67A4-6198-A3712361D198}"/>
              </a:ext>
            </a:extLst>
          </p:cNvPr>
          <p:cNvSpPr txBox="1"/>
          <p:nvPr/>
        </p:nvSpPr>
        <p:spPr>
          <a:xfrm>
            <a:off x="1084263" y="3705225"/>
            <a:ext cx="2349500" cy="708025"/>
          </a:xfrm>
          <a:prstGeom prst="rect">
            <a:avLst/>
          </a:prstGeom>
          <a:noFill/>
        </p:spPr>
        <p:txBody>
          <a:bodyPr>
            <a:spAutoFit/>
          </a:bodyPr>
          <a:lstStyle/>
          <a:p>
            <a:pPr marL="11113" lvl="1" algn="ctr" eaLnBrk="1" fontAlgn="auto" hangingPunct="1">
              <a:spcBef>
                <a:spcPts val="0"/>
              </a:spcBef>
              <a:spcAft>
                <a:spcPts val="1200"/>
              </a:spcAft>
              <a:buClr>
                <a:srgbClr val="E26031"/>
              </a:buClr>
              <a:defRPr/>
            </a:pPr>
            <a:r>
              <a:rPr lang="en-US" sz="2000" dirty="0">
                <a:solidFill>
                  <a:schemeClr val="tx1">
                    <a:lumMod val="65000"/>
                    <a:lumOff val="35000"/>
                  </a:schemeClr>
                </a:solidFill>
                <a:latin typeface="Arial" panose="020B0604020202020204" pitchFamily="34" charset="0"/>
                <a:cs typeface="Arial" panose="020B0604020202020204" pitchFamily="34" charset="0"/>
              </a:rPr>
              <a:t>$0 for first 60 days of inpatient care</a:t>
            </a:r>
          </a:p>
        </p:txBody>
      </p:sp>
      <p:sp>
        <p:nvSpPr>
          <p:cNvPr id="45084" name="TextBox 27">
            <a:extLst>
              <a:ext uri="{FF2B5EF4-FFF2-40B4-BE49-F238E27FC236}">
                <a16:creationId xmlns:a16="http://schemas.microsoft.com/office/drawing/2014/main" id="{A447C9FE-FA37-0BD4-77B9-C295A066F3DB}"/>
              </a:ext>
            </a:extLst>
          </p:cNvPr>
          <p:cNvSpPr txBox="1">
            <a:spLocks noChangeArrowheads="1"/>
          </p:cNvSpPr>
          <p:nvPr/>
        </p:nvSpPr>
        <p:spPr bwMode="auto">
          <a:xfrm>
            <a:off x="1069975" y="2016125"/>
            <a:ext cx="4511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1200"/>
              </a:spcAft>
            </a:pPr>
            <a:r>
              <a:rPr lang="en-US" altLang="en-US" b="1">
                <a:solidFill>
                  <a:srgbClr val="003B5C"/>
                </a:solidFill>
                <a:latin typeface="Arial" panose="020B0604020202020204" pitchFamily="34" charset="0"/>
                <a:cs typeface="Arial" panose="020B0604020202020204" pitchFamily="34" charset="0"/>
              </a:rPr>
              <a:t>Hospital co-payments</a:t>
            </a:r>
          </a:p>
        </p:txBody>
      </p:sp>
      <p:sp>
        <p:nvSpPr>
          <p:cNvPr id="2" name="Title 1">
            <a:extLst>
              <a:ext uri="{FF2B5EF4-FFF2-40B4-BE49-F238E27FC236}">
                <a16:creationId xmlns:a16="http://schemas.microsoft.com/office/drawing/2014/main" id="{E011176C-44F1-DA31-06A8-01915B01E35E}"/>
              </a:ext>
            </a:extLst>
          </p:cNvPr>
          <p:cNvSpPr>
            <a:spLocks noGrp="1"/>
          </p:cNvSpPr>
          <p:nvPr>
            <p:ph type="title" idx="4294967295"/>
          </p:nvPr>
        </p:nvSpPr>
        <p:spPr>
          <a:xfrm>
            <a:off x="838200" y="717550"/>
            <a:ext cx="10515600" cy="495300"/>
          </a:xfrm>
          <a:prstGeom prst="rect">
            <a:avLst/>
          </a:prstGeom>
        </p:spPr>
        <p:txBody>
          <a:bodyPr/>
          <a:lstStyle/>
          <a:p>
            <a:pPr algn="ctr" fontAlgn="auto">
              <a:spcAft>
                <a:spcPts val="0"/>
              </a:spcAft>
              <a:defRPr/>
            </a:pPr>
            <a:r>
              <a:rPr lang="en-US" sz="2800" b="1" spc="50" dirty="0">
                <a:solidFill>
                  <a:srgbClr val="003B5C"/>
                </a:solidFill>
                <a:latin typeface="Arial" charset="0"/>
                <a:ea typeface="Arial" charset="0"/>
                <a:cs typeface="Arial" charset="0"/>
              </a:rPr>
              <a:t>Hospital co-payments and lifetime reserve days</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a:extLst>
              <a:ext uri="{FF2B5EF4-FFF2-40B4-BE49-F238E27FC236}">
                <a16:creationId xmlns:a16="http://schemas.microsoft.com/office/drawing/2014/main" id="{38735283-64FE-D2D0-0F85-E34D61870AC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BBA0286-EC9C-485F-9BC3-EDDEB7BF24BD}" type="slidenum">
              <a:rPr lang="en-US" altLang="en-US">
                <a:solidFill>
                  <a:srgbClr val="595959"/>
                </a:solidFill>
                <a:latin typeface="Arial" panose="020B0604020202020204" pitchFamily="34" charset="0"/>
              </a:rPr>
              <a:pPr fontAlgn="base">
                <a:spcBef>
                  <a:spcPct val="0"/>
                </a:spcBef>
                <a:spcAft>
                  <a:spcPct val="0"/>
                </a:spcAft>
              </a:pPr>
              <a:t>22</a:t>
            </a:fld>
            <a:endParaRPr lang="en-US" altLang="en-US">
              <a:solidFill>
                <a:srgbClr val="595959"/>
              </a:solidFill>
              <a:latin typeface="Arial" panose="020B0604020202020204" pitchFamily="34" charset="0"/>
            </a:endParaRPr>
          </a:p>
        </p:txBody>
      </p:sp>
      <p:cxnSp>
        <p:nvCxnSpPr>
          <p:cNvPr id="14" name="Straight Connector 13" descr="&quot;&quot;">
            <a:extLst>
              <a:ext uri="{FF2B5EF4-FFF2-40B4-BE49-F238E27FC236}">
                <a16:creationId xmlns:a16="http://schemas.microsoft.com/office/drawing/2014/main" id="{E3787269-48CB-3B3F-48DB-00B3C4262DDC}"/>
              </a:ext>
            </a:extLst>
          </p:cNvPr>
          <p:cNvCxnSpPr>
            <a:cxnSpLocks/>
          </p:cNvCxnSpPr>
          <p:nvPr/>
        </p:nvCxnSpPr>
        <p:spPr>
          <a:xfrm>
            <a:off x="1069975" y="1236663"/>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descr="&quot;&quot;">
            <a:extLst>
              <a:ext uri="{FF2B5EF4-FFF2-40B4-BE49-F238E27FC236}">
                <a16:creationId xmlns:a16="http://schemas.microsoft.com/office/drawing/2014/main" id="{0507AF06-2FB8-AAE6-D946-82AF2D5EF708}"/>
              </a:ext>
            </a:extLst>
          </p:cNvPr>
          <p:cNvCxnSpPr>
            <a:cxnSpLocks/>
          </p:cNvCxnSpPr>
          <p:nvPr/>
        </p:nvCxnSpPr>
        <p:spPr>
          <a:xfrm>
            <a:off x="1069975" y="673100"/>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8">
            <a:extLst>
              <a:ext uri="{FF2B5EF4-FFF2-40B4-BE49-F238E27FC236}">
                <a16:creationId xmlns:a16="http://schemas.microsoft.com/office/drawing/2014/main" id="{030D8882-59EE-8C2E-BBB0-76071BB185D9}"/>
              </a:ext>
            </a:extLst>
          </p:cNvPr>
          <p:cNvSpPr txBox="1">
            <a:spLocks noChangeArrowheads="1"/>
          </p:cNvSpPr>
          <p:nvPr/>
        </p:nvSpPr>
        <p:spPr bwMode="auto">
          <a:xfrm>
            <a:off x="1155700" y="6230938"/>
            <a:ext cx="10053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Arial" panose="020B0604020202020204" pitchFamily="34" charset="0"/>
                <a:cs typeface="Arial" panose="020B0604020202020204" pitchFamily="34" charset="0"/>
              </a:rPr>
              <a:t>Source: 2023 figures according to Medicare.gov.</a:t>
            </a:r>
          </a:p>
        </p:txBody>
      </p:sp>
      <p:sp>
        <p:nvSpPr>
          <p:cNvPr id="10" name="Rectangle 9" descr="&quot;&quot;">
            <a:extLst>
              <a:ext uri="{FF2B5EF4-FFF2-40B4-BE49-F238E27FC236}">
                <a16:creationId xmlns:a16="http://schemas.microsoft.com/office/drawing/2014/main" id="{214AC06F-1E12-A162-E535-82E872CBD092}"/>
              </a:ext>
            </a:extLst>
          </p:cNvPr>
          <p:cNvSpPr/>
          <p:nvPr/>
        </p:nvSpPr>
        <p:spPr>
          <a:xfrm>
            <a:off x="1257300" y="5605463"/>
            <a:ext cx="9864725" cy="495300"/>
          </a:xfrm>
          <a:prstGeom prst="rect">
            <a:avLst/>
          </a:prstGeom>
          <a:solidFill>
            <a:srgbClr val="003B5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Box 12">
            <a:extLst>
              <a:ext uri="{FF2B5EF4-FFF2-40B4-BE49-F238E27FC236}">
                <a16:creationId xmlns:a16="http://schemas.microsoft.com/office/drawing/2014/main" id="{447207EE-10F6-8C77-9552-9C8162B8731A}"/>
              </a:ext>
            </a:extLst>
          </p:cNvPr>
          <p:cNvSpPr txBox="1"/>
          <p:nvPr/>
        </p:nvSpPr>
        <p:spPr>
          <a:xfrm>
            <a:off x="1257300" y="5741988"/>
            <a:ext cx="9864725" cy="246062"/>
          </a:xfrm>
          <a:prstGeom prst="rect">
            <a:avLst/>
          </a:prstGeom>
          <a:noFill/>
        </p:spPr>
        <p:txBody>
          <a:bodyPr lIns="0" tIns="0" rIns="0" bIns="0" anchor="ctr">
            <a:spAutoFit/>
          </a:bodyPr>
          <a:lstStyle/>
          <a:p>
            <a:pPr marL="0" lvl="1" algn="ctr" eaLnBrk="1" fontAlgn="auto" hangingPunct="1">
              <a:spcBef>
                <a:spcPts val="0"/>
              </a:spcBef>
              <a:spcAft>
                <a:spcPts val="0"/>
              </a:spcAft>
              <a:defRPr/>
            </a:pPr>
            <a:r>
              <a:rPr lang="en-US" sz="1600" b="1" spc="50" dirty="0">
                <a:solidFill>
                  <a:schemeClr val="bg1"/>
                </a:solidFill>
                <a:latin typeface="Arial" panose="020B0604020202020204" pitchFamily="34" charset="0"/>
                <a:cs typeface="Arial" panose="020B0604020202020204" pitchFamily="34" charset="0"/>
              </a:rPr>
              <a:t>There is no maximum out-of-pocket limit (MOOP), but that’s what </a:t>
            </a:r>
            <a:r>
              <a:rPr lang="en-US" sz="1600" b="1" spc="50" dirty="0" err="1">
                <a:solidFill>
                  <a:schemeClr val="bg1"/>
                </a:solidFill>
                <a:latin typeface="Arial" panose="020B0604020202020204" pitchFamily="34" charset="0"/>
                <a:cs typeface="Arial" panose="020B0604020202020204" pitchFamily="34" charset="0"/>
              </a:rPr>
              <a:t>Medigap</a:t>
            </a:r>
            <a:r>
              <a:rPr lang="en-US" sz="1600" b="1" spc="50" dirty="0">
                <a:solidFill>
                  <a:schemeClr val="bg1"/>
                </a:solidFill>
                <a:latin typeface="Arial" panose="020B0604020202020204" pitchFamily="34" charset="0"/>
                <a:cs typeface="Arial" panose="020B0604020202020204" pitchFamily="34" charset="0"/>
              </a:rPr>
              <a:t> is for.</a:t>
            </a:r>
          </a:p>
        </p:txBody>
      </p:sp>
      <p:sp>
        <p:nvSpPr>
          <p:cNvPr id="11" name="TextBox 10">
            <a:extLst>
              <a:ext uri="{FF2B5EF4-FFF2-40B4-BE49-F238E27FC236}">
                <a16:creationId xmlns:a16="http://schemas.microsoft.com/office/drawing/2014/main" id="{E25985D6-2744-6450-29BE-B31349F6821D}"/>
              </a:ext>
            </a:extLst>
          </p:cNvPr>
          <p:cNvSpPr txBox="1"/>
          <p:nvPr/>
        </p:nvSpPr>
        <p:spPr>
          <a:xfrm>
            <a:off x="863423" y="1513250"/>
            <a:ext cx="10652478" cy="3339376"/>
          </a:xfrm>
          <a:prstGeom prst="rect">
            <a:avLst/>
          </a:prstGeom>
          <a:noFill/>
        </p:spPr>
        <p:txBody>
          <a:bodyPr wrap="square">
            <a:spAutoFit/>
          </a:bodyPr>
          <a:lstStyle/>
          <a:p>
            <a:pPr algn="ctr" eaLnBrk="1" fontAlgn="auto" hangingPunct="1">
              <a:spcBef>
                <a:spcPts val="0"/>
              </a:spcBef>
              <a:spcAft>
                <a:spcPts val="1200"/>
              </a:spcAft>
              <a:defRPr/>
            </a:pPr>
            <a:r>
              <a:rPr lang="en-US" sz="2200" b="1" dirty="0">
                <a:solidFill>
                  <a:srgbClr val="003B5C"/>
                </a:solidFill>
                <a:latin typeface="Arial" panose="020B0604020202020204" pitchFamily="34" charset="0"/>
                <a:cs typeface="Arial" panose="020B0604020202020204" pitchFamily="34" charset="0"/>
              </a:rPr>
              <a:t>Part A </a:t>
            </a:r>
            <a:r>
              <a:rPr lang="en-US" sz="2200" b="1" dirty="0">
                <a:solidFill>
                  <a:srgbClr val="E26031"/>
                </a:solidFill>
                <a:latin typeface="Arial" panose="020B0604020202020204" pitchFamily="34" charset="0"/>
                <a:cs typeface="Arial" panose="020B0604020202020204" pitchFamily="34" charset="0"/>
              </a:rPr>
              <a:t>(per benefit period)</a:t>
            </a:r>
          </a:p>
          <a:p>
            <a:pPr marL="285750" indent="-285750" eaLnBrk="1" fontAlgn="auto" hangingPunct="1">
              <a:spcBef>
                <a:spcPts val="0"/>
              </a:spcBef>
              <a:spcAft>
                <a:spcPts val="600"/>
              </a:spcAft>
              <a:buClr>
                <a:srgbClr val="E26031"/>
              </a:buClr>
              <a:buFont typeface="System Font Regular"/>
              <a:buChar char="&gt;"/>
              <a:defRPr/>
            </a:pPr>
            <a:r>
              <a:rPr lang="en-US" spc="-50" dirty="0">
                <a:solidFill>
                  <a:schemeClr val="tx1">
                    <a:lumMod val="65000"/>
                    <a:lumOff val="35000"/>
                  </a:schemeClr>
                </a:solidFill>
                <a:latin typeface="Arial" panose="020B0604020202020204" pitchFamily="34" charset="0"/>
                <a:cs typeface="Arial" panose="020B0604020202020204" pitchFamily="34" charset="0"/>
              </a:rPr>
              <a:t>Hospital deductible: $1,600</a:t>
            </a:r>
          </a:p>
          <a:p>
            <a:pPr marL="285750" indent="-285750" eaLnBrk="1" fontAlgn="auto" hangingPunct="1">
              <a:spcBef>
                <a:spcPts val="0"/>
              </a:spcBef>
              <a:spcAft>
                <a:spcPts val="600"/>
              </a:spcAft>
              <a:buClr>
                <a:srgbClr val="E26031"/>
              </a:buClr>
              <a:buFont typeface="System Font Regular"/>
              <a:buChar char="&gt;"/>
              <a:defRPr/>
            </a:pPr>
            <a:r>
              <a:rPr lang="en-US" spc="-50" dirty="0">
                <a:solidFill>
                  <a:schemeClr val="tx1">
                    <a:lumMod val="65000"/>
                    <a:lumOff val="35000"/>
                  </a:schemeClr>
                </a:solidFill>
                <a:latin typeface="Arial" panose="020B0604020202020204" pitchFamily="34" charset="0"/>
                <a:cs typeface="Arial" panose="020B0604020202020204" pitchFamily="34" charset="0"/>
              </a:rPr>
              <a:t>Daily hospital co-payments</a:t>
            </a:r>
          </a:p>
          <a:p>
            <a:pPr marL="742950" lvl="1" indent="-285750" eaLnBrk="1" fontAlgn="auto" hangingPunct="1">
              <a:spcBef>
                <a:spcPts val="0"/>
              </a:spcBef>
              <a:spcAft>
                <a:spcPts val="600"/>
              </a:spcAft>
              <a:buFont typeface="Arial" panose="020B0604020202020204" pitchFamily="34" charset="0"/>
              <a:buChar char="•"/>
              <a:defRPr/>
            </a:pPr>
            <a:r>
              <a:rPr lang="en-US" spc="-50" dirty="0">
                <a:solidFill>
                  <a:schemeClr val="tx1">
                    <a:lumMod val="65000"/>
                    <a:lumOff val="35000"/>
                  </a:schemeClr>
                </a:solidFill>
                <a:latin typeface="Arial" panose="020B0604020202020204" pitchFamily="34" charset="0"/>
                <a:cs typeface="Arial" panose="020B0604020202020204" pitchFamily="34" charset="0"/>
              </a:rPr>
              <a:t>$0 for first 60 days of inpatient care</a:t>
            </a:r>
          </a:p>
          <a:p>
            <a:pPr marL="742950" lvl="1" indent="-285750" eaLnBrk="1" fontAlgn="auto" hangingPunct="1">
              <a:spcBef>
                <a:spcPts val="0"/>
              </a:spcBef>
              <a:spcAft>
                <a:spcPts val="600"/>
              </a:spcAft>
              <a:buFont typeface="Arial" panose="020B0604020202020204" pitchFamily="34" charset="0"/>
              <a:buChar char="•"/>
              <a:defRPr/>
            </a:pPr>
            <a:r>
              <a:rPr lang="en-US" spc="-50" dirty="0">
                <a:solidFill>
                  <a:schemeClr val="tx1">
                    <a:lumMod val="65000"/>
                    <a:lumOff val="35000"/>
                  </a:schemeClr>
                </a:solidFill>
                <a:latin typeface="Arial" panose="020B0604020202020204" pitchFamily="34" charset="0"/>
                <a:cs typeface="Arial" panose="020B0604020202020204" pitchFamily="34" charset="0"/>
              </a:rPr>
              <a:t>$400 per day for days 61-90</a:t>
            </a:r>
          </a:p>
          <a:p>
            <a:pPr marL="742950" lvl="1" indent="-285750" eaLnBrk="1" fontAlgn="auto" hangingPunct="1">
              <a:spcBef>
                <a:spcPts val="0"/>
              </a:spcBef>
              <a:spcAft>
                <a:spcPts val="600"/>
              </a:spcAft>
              <a:buFont typeface="Arial" panose="020B0604020202020204" pitchFamily="34" charset="0"/>
              <a:buChar char="•"/>
              <a:defRPr/>
            </a:pPr>
            <a:r>
              <a:rPr lang="en-US" spc="-50" dirty="0">
                <a:solidFill>
                  <a:schemeClr val="tx1">
                    <a:lumMod val="65000"/>
                    <a:lumOff val="35000"/>
                  </a:schemeClr>
                </a:solidFill>
                <a:latin typeface="Arial" panose="020B0604020202020204" pitchFamily="34" charset="0"/>
                <a:cs typeface="Arial" panose="020B0604020202020204" pitchFamily="34" charset="0"/>
              </a:rPr>
              <a:t>$800 per lifetime reserve day after day 90 (beneficiaries have 60 nonrenewable lifetime reserve days) </a:t>
            </a:r>
          </a:p>
          <a:p>
            <a:pPr marL="285750" indent="-285750" eaLnBrk="1" fontAlgn="auto" hangingPunct="1">
              <a:spcBef>
                <a:spcPts val="0"/>
              </a:spcBef>
              <a:spcAft>
                <a:spcPts val="600"/>
              </a:spcAft>
              <a:buClr>
                <a:srgbClr val="E26031"/>
              </a:buClr>
              <a:buFont typeface="System Font Regular"/>
              <a:buChar char="&gt;"/>
              <a:defRPr/>
            </a:pPr>
            <a:r>
              <a:rPr lang="en-US" spc="-50" dirty="0">
                <a:solidFill>
                  <a:schemeClr val="tx1">
                    <a:lumMod val="65000"/>
                    <a:lumOff val="35000"/>
                  </a:schemeClr>
                </a:solidFill>
                <a:latin typeface="Arial" panose="020B0604020202020204" pitchFamily="34" charset="0"/>
                <a:cs typeface="Arial" panose="020B0604020202020204" pitchFamily="34" charset="0"/>
              </a:rPr>
              <a:t>Daily skilled nursing facility co-payments</a:t>
            </a:r>
          </a:p>
          <a:p>
            <a:pPr marL="742950" lvl="1" indent="-285750" eaLnBrk="1" fontAlgn="auto" hangingPunct="1">
              <a:spcBef>
                <a:spcPts val="0"/>
              </a:spcBef>
              <a:spcAft>
                <a:spcPts val="600"/>
              </a:spcAft>
              <a:buFont typeface="Arial" panose="020B0604020202020204" pitchFamily="34" charset="0"/>
              <a:buChar char="•"/>
              <a:defRPr/>
            </a:pPr>
            <a:r>
              <a:rPr lang="en-US" spc="-50" dirty="0">
                <a:solidFill>
                  <a:schemeClr val="tx1">
                    <a:lumMod val="65000"/>
                    <a:lumOff val="35000"/>
                  </a:schemeClr>
                </a:solidFill>
                <a:latin typeface="Arial" panose="020B0604020202020204" pitchFamily="34" charset="0"/>
                <a:cs typeface="Arial" panose="020B0604020202020204" pitchFamily="34" charset="0"/>
              </a:rPr>
              <a:t>$0 for first 20 days of inpatient care</a:t>
            </a:r>
          </a:p>
          <a:p>
            <a:pPr marL="742950" lvl="1" indent="-285750" eaLnBrk="1" fontAlgn="auto" hangingPunct="1">
              <a:spcBef>
                <a:spcPts val="0"/>
              </a:spcBef>
              <a:spcAft>
                <a:spcPts val="600"/>
              </a:spcAft>
              <a:buFont typeface="Arial" panose="020B0604020202020204" pitchFamily="34" charset="0"/>
              <a:buChar char="•"/>
              <a:defRPr/>
            </a:pPr>
            <a:r>
              <a:rPr lang="en-US" spc="-50" dirty="0">
                <a:solidFill>
                  <a:schemeClr val="tx1">
                    <a:lumMod val="65000"/>
                    <a:lumOff val="35000"/>
                  </a:schemeClr>
                </a:solidFill>
                <a:latin typeface="Arial" panose="020B0604020202020204" pitchFamily="34" charset="0"/>
                <a:cs typeface="Arial" panose="020B0604020202020204" pitchFamily="34" charset="0"/>
              </a:rPr>
              <a:t>$200 per day for days 21-100</a:t>
            </a:r>
          </a:p>
        </p:txBody>
      </p:sp>
      <p:sp>
        <p:nvSpPr>
          <p:cNvPr id="40971" name="Title 1">
            <a:extLst>
              <a:ext uri="{FF2B5EF4-FFF2-40B4-BE49-F238E27FC236}">
                <a16:creationId xmlns:a16="http://schemas.microsoft.com/office/drawing/2014/main" id="{05AF308D-8420-EDB8-899C-D860D039F233}"/>
              </a:ext>
            </a:extLst>
          </p:cNvPr>
          <p:cNvSpPr>
            <a:spLocks noGrp="1" noChangeArrowheads="1"/>
          </p:cNvSpPr>
          <p:nvPr>
            <p:ph type="title" idx="4294967295"/>
          </p:nvPr>
        </p:nvSpPr>
        <p:spPr bwMode="auto">
          <a:xfrm>
            <a:off x="838200" y="747713"/>
            <a:ext cx="10515600" cy="493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Aft>
                <a:spcPts val="600"/>
              </a:spcAft>
            </a:pPr>
            <a:r>
              <a:rPr lang="en-US" altLang="en-US" sz="2800" b="1" dirty="0">
                <a:solidFill>
                  <a:srgbClr val="003B5C"/>
                </a:solidFill>
                <a:latin typeface="Arial" panose="020B0604020202020204" pitchFamily="34" charset="0"/>
                <a:cs typeface="Arial" panose="020B0604020202020204" pitchFamily="34" charset="0"/>
              </a:rPr>
              <a:t>Additional costs specific to Part A </a:t>
            </a:r>
            <a:r>
              <a:rPr lang="en-US" altLang="en-US" sz="2800" dirty="0">
                <a:solidFill>
                  <a:srgbClr val="003B5C"/>
                </a:solidFill>
                <a:latin typeface="Arial" panose="020B0604020202020204" pitchFamily="34" charset="0"/>
                <a:cs typeface="Arial" panose="020B0604020202020204" pitchFamily="34" charset="0"/>
              </a:rPr>
              <a:t>(2023 figures)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a:extLst>
              <a:ext uri="{FF2B5EF4-FFF2-40B4-BE49-F238E27FC236}">
                <a16:creationId xmlns:a16="http://schemas.microsoft.com/office/drawing/2014/main" id="{0B046DA8-4A3E-C9C6-BB34-AC0288B5723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92B2CF1-1F5C-400B-A3E6-5050DE742B56}" type="slidenum">
              <a:rPr lang="en-US" altLang="en-US">
                <a:solidFill>
                  <a:srgbClr val="595959"/>
                </a:solidFill>
                <a:latin typeface="Arial" panose="020B0604020202020204" pitchFamily="34" charset="0"/>
              </a:rPr>
              <a:pPr fontAlgn="base">
                <a:spcBef>
                  <a:spcPct val="0"/>
                </a:spcBef>
                <a:spcAft>
                  <a:spcPct val="0"/>
                </a:spcAft>
              </a:pPr>
              <a:t>23</a:t>
            </a:fld>
            <a:endParaRPr lang="en-US" altLang="en-US">
              <a:solidFill>
                <a:srgbClr val="595959"/>
              </a:solidFill>
              <a:latin typeface="Arial" panose="020B0604020202020204" pitchFamily="34" charset="0"/>
            </a:endParaRPr>
          </a:p>
        </p:txBody>
      </p:sp>
      <p:cxnSp>
        <p:nvCxnSpPr>
          <p:cNvPr id="12" name="Straight Connector 11" descr="&quot;&quot;">
            <a:extLst>
              <a:ext uri="{FF2B5EF4-FFF2-40B4-BE49-F238E27FC236}">
                <a16:creationId xmlns:a16="http://schemas.microsoft.com/office/drawing/2014/main" id="{26F94626-405A-950A-2909-4099CA30C249}"/>
              </a:ext>
            </a:extLst>
          </p:cNvPr>
          <p:cNvCxnSpPr>
            <a:cxnSpLocks/>
          </p:cNvCxnSpPr>
          <p:nvPr/>
        </p:nvCxnSpPr>
        <p:spPr>
          <a:xfrm>
            <a:off x="1069975" y="1236663"/>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descr="&quot;&quot;">
            <a:extLst>
              <a:ext uri="{FF2B5EF4-FFF2-40B4-BE49-F238E27FC236}">
                <a16:creationId xmlns:a16="http://schemas.microsoft.com/office/drawing/2014/main" id="{88A3F20D-FA07-192F-ABC8-B664B66331BA}"/>
              </a:ext>
            </a:extLst>
          </p:cNvPr>
          <p:cNvCxnSpPr>
            <a:cxnSpLocks/>
          </p:cNvCxnSpPr>
          <p:nvPr/>
        </p:nvCxnSpPr>
        <p:spPr>
          <a:xfrm>
            <a:off x="1069975" y="673100"/>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6869" name="Picture 4">
            <a:extLst>
              <a:ext uri="{FF2B5EF4-FFF2-40B4-BE49-F238E27FC236}">
                <a16:creationId xmlns:a16="http://schemas.microsoft.com/office/drawing/2014/main" id="{30F87DC8-65B0-EE82-2904-32786293023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975" y="1533525"/>
            <a:ext cx="90805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8283F04A-FD8E-0F71-CB74-9A8AB37A5BBF}"/>
              </a:ext>
            </a:extLst>
          </p:cNvPr>
          <p:cNvSpPr txBox="1"/>
          <p:nvPr/>
        </p:nvSpPr>
        <p:spPr>
          <a:xfrm>
            <a:off x="2211388" y="2813050"/>
            <a:ext cx="7769225" cy="3616325"/>
          </a:xfrm>
          <a:prstGeom prst="rect">
            <a:avLst/>
          </a:prstGeom>
          <a:noFill/>
        </p:spPr>
        <p:txBody>
          <a:bodyPr>
            <a:spAutoFit/>
          </a:bodyPr>
          <a:lstStyle/>
          <a:p>
            <a:pPr algn="ctr" eaLnBrk="1" fontAlgn="auto" hangingPunct="1">
              <a:spcBef>
                <a:spcPts val="0"/>
              </a:spcBef>
              <a:spcAft>
                <a:spcPts val="600"/>
              </a:spcAft>
              <a:defRPr/>
            </a:pPr>
            <a:r>
              <a:rPr lang="en-US" sz="2200" b="1" dirty="0">
                <a:solidFill>
                  <a:srgbClr val="003B5C"/>
                </a:solidFill>
                <a:latin typeface="Arial" panose="020B0604020202020204" pitchFamily="34" charset="0"/>
                <a:cs typeface="Arial" panose="020B0604020202020204" pitchFamily="34" charset="0"/>
              </a:rPr>
              <a:t>Outpatient care</a:t>
            </a:r>
            <a:endParaRPr lang="en-US" sz="2200" dirty="0">
              <a:solidFill>
                <a:srgbClr val="333333"/>
              </a:solidFill>
              <a:latin typeface="Arial" panose="020B0604020202020204" pitchFamily="34" charset="0"/>
              <a:cs typeface="Arial" panose="020B0604020202020204" pitchFamily="34" charset="0"/>
            </a:endParaRPr>
          </a:p>
          <a:p>
            <a:pPr marL="965200" indent="-279400" eaLnBrk="1" fontAlgn="auto" hangingPunct="1">
              <a:spcBef>
                <a:spcPts val="0"/>
              </a:spcBef>
              <a:spcAft>
                <a:spcPts val="600"/>
              </a:spcAft>
              <a:buClr>
                <a:srgbClr val="E26031"/>
              </a:buClr>
              <a:buFont typeface="System Font Regular"/>
              <a:buChar char="&gt;"/>
              <a:defRPr/>
            </a:pPr>
            <a:r>
              <a:rPr lang="en-US" dirty="0">
                <a:solidFill>
                  <a:schemeClr val="tx1">
                    <a:lumMod val="65000"/>
                    <a:lumOff val="35000"/>
                  </a:schemeClr>
                </a:solidFill>
                <a:latin typeface="Arial" panose="020B0604020202020204" pitchFamily="34" charset="0"/>
                <a:cs typeface="Arial" panose="020B0604020202020204" pitchFamily="34" charset="0"/>
              </a:rPr>
              <a:t>Doctor and physician services</a:t>
            </a:r>
          </a:p>
          <a:p>
            <a:pPr marL="965200" indent="-279400" eaLnBrk="1" fontAlgn="auto" hangingPunct="1">
              <a:spcBef>
                <a:spcPts val="0"/>
              </a:spcBef>
              <a:spcAft>
                <a:spcPts val="600"/>
              </a:spcAft>
              <a:buClr>
                <a:srgbClr val="FF671D"/>
              </a:buClr>
              <a:buFont typeface="System Font Regular"/>
              <a:buChar char="&gt;"/>
              <a:defRPr/>
            </a:pPr>
            <a:r>
              <a:rPr lang="en-US" dirty="0">
                <a:solidFill>
                  <a:schemeClr val="tx1">
                    <a:lumMod val="65000"/>
                    <a:lumOff val="35000"/>
                  </a:schemeClr>
                </a:solidFill>
                <a:latin typeface="Arial" panose="020B0604020202020204" pitchFamily="34" charset="0"/>
                <a:cs typeface="Arial" panose="020B0604020202020204" pitchFamily="34" charset="0"/>
              </a:rPr>
              <a:t>Ambulance services</a:t>
            </a:r>
          </a:p>
          <a:p>
            <a:pPr marL="965200" indent="-279400" eaLnBrk="1" fontAlgn="auto" hangingPunct="1">
              <a:spcBef>
                <a:spcPts val="0"/>
              </a:spcBef>
              <a:spcAft>
                <a:spcPts val="600"/>
              </a:spcAft>
              <a:buClr>
                <a:srgbClr val="FF671D"/>
              </a:buClr>
              <a:buFont typeface="System Font Regular"/>
              <a:buChar char="&gt;"/>
              <a:defRPr/>
            </a:pPr>
            <a:r>
              <a:rPr lang="en-US" dirty="0">
                <a:solidFill>
                  <a:schemeClr val="tx1">
                    <a:lumMod val="65000"/>
                    <a:lumOff val="35000"/>
                  </a:schemeClr>
                </a:solidFill>
                <a:latin typeface="Arial" panose="020B0604020202020204" pitchFamily="34" charset="0"/>
                <a:cs typeface="Arial" panose="020B0604020202020204" pitchFamily="34" charset="0"/>
              </a:rPr>
              <a:t>Durable medical equipment</a:t>
            </a:r>
          </a:p>
          <a:p>
            <a:pPr marL="965200" indent="-279400" eaLnBrk="1" fontAlgn="auto" hangingPunct="1">
              <a:spcBef>
                <a:spcPts val="0"/>
              </a:spcBef>
              <a:spcAft>
                <a:spcPts val="600"/>
              </a:spcAft>
              <a:buClr>
                <a:srgbClr val="FF671D"/>
              </a:buClr>
              <a:buFont typeface="System Font Regular"/>
              <a:buChar char="&gt;"/>
              <a:defRPr/>
            </a:pPr>
            <a:r>
              <a:rPr lang="en-US" dirty="0">
                <a:solidFill>
                  <a:schemeClr val="tx1">
                    <a:lumMod val="65000"/>
                    <a:lumOff val="35000"/>
                  </a:schemeClr>
                </a:solidFill>
                <a:latin typeface="Arial" panose="020B0604020202020204" pitchFamily="34" charset="0"/>
                <a:cs typeface="Arial" panose="020B0604020202020204" pitchFamily="34" charset="0"/>
              </a:rPr>
              <a:t>Outpatient services </a:t>
            </a:r>
          </a:p>
          <a:p>
            <a:pPr marL="965200" indent="-279400" eaLnBrk="1" fontAlgn="auto" hangingPunct="1">
              <a:spcBef>
                <a:spcPts val="0"/>
              </a:spcBef>
              <a:spcAft>
                <a:spcPts val="600"/>
              </a:spcAft>
              <a:buClr>
                <a:srgbClr val="FF671D"/>
              </a:buClr>
              <a:buFont typeface="System Font Regular"/>
              <a:buChar char="&gt;"/>
              <a:defRPr/>
            </a:pPr>
            <a:r>
              <a:rPr lang="en-US" dirty="0">
                <a:solidFill>
                  <a:schemeClr val="tx1">
                    <a:lumMod val="65000"/>
                    <a:lumOff val="35000"/>
                  </a:schemeClr>
                </a:solidFill>
                <a:latin typeface="Arial" panose="020B0604020202020204" pitchFamily="34" charset="0"/>
                <a:cs typeface="Arial" panose="020B0604020202020204" pitchFamily="34" charset="0"/>
              </a:rPr>
              <a:t>Preventive benefits</a:t>
            </a:r>
          </a:p>
          <a:p>
            <a:pPr marL="1422400" lvl="1" indent="-279400" eaLnBrk="1" fontAlgn="auto" hangingPunct="1">
              <a:spcBef>
                <a:spcPts val="0"/>
              </a:spcBef>
              <a:spcAft>
                <a:spcPts val="600"/>
              </a:spcAft>
              <a:buFont typeface="Arial" panose="020B0604020202020204" pitchFamily="34" charset="0"/>
              <a:buChar char="•"/>
              <a:defRPr/>
            </a:pPr>
            <a:r>
              <a:rPr lang="en-US" dirty="0">
                <a:solidFill>
                  <a:schemeClr val="tx1">
                    <a:lumMod val="65000"/>
                    <a:lumOff val="35000"/>
                  </a:schemeClr>
                </a:solidFill>
                <a:latin typeface="Arial" panose="020B0604020202020204" pitchFamily="34" charset="0"/>
                <a:cs typeface="Arial" panose="020B0604020202020204" pitchFamily="34" charset="0"/>
              </a:rPr>
              <a:t>Annual wellness visit</a:t>
            </a:r>
          </a:p>
          <a:p>
            <a:pPr marL="1422400" lvl="1" indent="-279400" eaLnBrk="1" fontAlgn="auto" hangingPunct="1">
              <a:spcBef>
                <a:spcPts val="0"/>
              </a:spcBef>
              <a:spcAft>
                <a:spcPts val="600"/>
              </a:spcAft>
              <a:buFont typeface="Arial" panose="020B0604020202020204" pitchFamily="34" charset="0"/>
              <a:buChar char="•"/>
              <a:defRPr/>
            </a:pPr>
            <a:r>
              <a:rPr lang="en-US" dirty="0">
                <a:solidFill>
                  <a:schemeClr val="tx1">
                    <a:lumMod val="65000"/>
                    <a:lumOff val="35000"/>
                  </a:schemeClr>
                </a:solidFill>
                <a:latin typeface="Arial" panose="020B0604020202020204" pitchFamily="34" charset="0"/>
                <a:cs typeface="Arial" panose="020B0604020202020204" pitchFamily="34" charset="0"/>
              </a:rPr>
              <a:t>Mammograms</a:t>
            </a:r>
          </a:p>
          <a:p>
            <a:pPr marL="1422400" lvl="1" indent="-279400" eaLnBrk="1" fontAlgn="auto" hangingPunct="1">
              <a:spcBef>
                <a:spcPts val="0"/>
              </a:spcBef>
              <a:spcAft>
                <a:spcPts val="600"/>
              </a:spcAft>
              <a:buFont typeface="Arial" panose="020B0604020202020204" pitchFamily="34" charset="0"/>
              <a:buChar char="•"/>
              <a:defRPr/>
            </a:pPr>
            <a:r>
              <a:rPr lang="en-US" dirty="0">
                <a:solidFill>
                  <a:schemeClr val="tx1">
                    <a:lumMod val="65000"/>
                    <a:lumOff val="35000"/>
                  </a:schemeClr>
                </a:solidFill>
                <a:latin typeface="Arial" panose="020B0604020202020204" pitchFamily="34" charset="0"/>
                <a:cs typeface="Arial" panose="020B0604020202020204" pitchFamily="34" charset="0"/>
              </a:rPr>
              <a:t>Bone mass testing</a:t>
            </a:r>
          </a:p>
          <a:p>
            <a:pPr marL="1422400" lvl="1" indent="-279400" eaLnBrk="1" fontAlgn="auto" hangingPunct="1">
              <a:spcBef>
                <a:spcPts val="0"/>
              </a:spcBef>
              <a:spcAft>
                <a:spcPts val="0"/>
              </a:spcAft>
              <a:buFont typeface="Arial" panose="020B0604020202020204" pitchFamily="34" charset="0"/>
              <a:buChar char="•"/>
              <a:defRPr/>
            </a:pPr>
            <a:r>
              <a:rPr lang="en-US" dirty="0">
                <a:solidFill>
                  <a:schemeClr val="tx1">
                    <a:lumMod val="65000"/>
                    <a:lumOff val="35000"/>
                  </a:schemeClr>
                </a:solidFill>
                <a:latin typeface="Arial" panose="020B0604020202020204" pitchFamily="34" charset="0"/>
                <a:cs typeface="Arial" panose="020B0604020202020204" pitchFamily="34" charset="0"/>
              </a:rPr>
              <a:t>Screenings: cancer, cardiovascular disease, diabetes, others</a:t>
            </a:r>
          </a:p>
        </p:txBody>
      </p:sp>
      <p:sp>
        <p:nvSpPr>
          <p:cNvPr id="2" name="Title 1">
            <a:extLst>
              <a:ext uri="{FF2B5EF4-FFF2-40B4-BE49-F238E27FC236}">
                <a16:creationId xmlns:a16="http://schemas.microsoft.com/office/drawing/2014/main" id="{87F6874C-6164-843A-3347-F67B56FDF604}"/>
              </a:ext>
            </a:extLst>
          </p:cNvPr>
          <p:cNvSpPr>
            <a:spLocks noGrp="1"/>
          </p:cNvSpPr>
          <p:nvPr>
            <p:ph type="title" idx="4294967295"/>
          </p:nvPr>
        </p:nvSpPr>
        <p:spPr>
          <a:xfrm>
            <a:off x="838200" y="747713"/>
            <a:ext cx="10515600" cy="495300"/>
          </a:xfrm>
          <a:prstGeom prst="rect">
            <a:avLst/>
          </a:prstGeom>
        </p:spPr>
        <p:txBody>
          <a:bodyPr/>
          <a:lstStyle/>
          <a:p>
            <a:pPr algn="ctr" fontAlgn="auto">
              <a:spcAft>
                <a:spcPts val="600"/>
              </a:spcAft>
              <a:defRPr/>
            </a:pPr>
            <a:r>
              <a:rPr lang="en-US" sz="2800" b="1" spc="50" dirty="0">
                <a:solidFill>
                  <a:srgbClr val="003B5C"/>
                </a:solidFill>
                <a:latin typeface="Arial" charset="0"/>
                <a:ea typeface="Arial" charset="0"/>
                <a:cs typeface="Arial" charset="0"/>
              </a:rPr>
              <a:t>What Part B covers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a:extLst>
              <a:ext uri="{FF2B5EF4-FFF2-40B4-BE49-F238E27FC236}">
                <a16:creationId xmlns:a16="http://schemas.microsoft.com/office/drawing/2014/main" id="{00D827EC-CE89-5129-B937-A6A46BE8426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9851101-32B7-4FBD-BBCC-2A745EBE5A30}" type="slidenum">
              <a:rPr lang="en-US" altLang="en-US">
                <a:solidFill>
                  <a:srgbClr val="595959"/>
                </a:solidFill>
                <a:latin typeface="Arial" panose="020B0604020202020204" pitchFamily="34" charset="0"/>
              </a:rPr>
              <a:pPr fontAlgn="base">
                <a:spcBef>
                  <a:spcPct val="0"/>
                </a:spcBef>
                <a:spcAft>
                  <a:spcPct val="0"/>
                </a:spcAft>
              </a:pPr>
              <a:t>24</a:t>
            </a:fld>
            <a:endParaRPr lang="en-US" altLang="en-US">
              <a:solidFill>
                <a:srgbClr val="595959"/>
              </a:solidFill>
              <a:latin typeface="Arial" panose="020B0604020202020204" pitchFamily="34" charset="0"/>
            </a:endParaRPr>
          </a:p>
        </p:txBody>
      </p:sp>
      <p:cxnSp>
        <p:nvCxnSpPr>
          <p:cNvPr id="11" name="Straight Connector 10" descr="&quot;&quot;">
            <a:extLst>
              <a:ext uri="{FF2B5EF4-FFF2-40B4-BE49-F238E27FC236}">
                <a16:creationId xmlns:a16="http://schemas.microsoft.com/office/drawing/2014/main" id="{5C4F2B39-D453-D9D6-4782-4BD2815624AA}"/>
              </a:ext>
            </a:extLst>
          </p:cNvPr>
          <p:cNvCxnSpPr>
            <a:cxnSpLocks/>
          </p:cNvCxnSpPr>
          <p:nvPr/>
        </p:nvCxnSpPr>
        <p:spPr>
          <a:xfrm>
            <a:off x="1069975" y="1236663"/>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descr="&quot;&quot;">
            <a:extLst>
              <a:ext uri="{FF2B5EF4-FFF2-40B4-BE49-F238E27FC236}">
                <a16:creationId xmlns:a16="http://schemas.microsoft.com/office/drawing/2014/main" id="{7E9298BD-BC53-4CC6-A251-D5E8D39377EA}"/>
              </a:ext>
            </a:extLst>
          </p:cNvPr>
          <p:cNvCxnSpPr>
            <a:cxnSpLocks/>
          </p:cNvCxnSpPr>
          <p:nvPr/>
        </p:nvCxnSpPr>
        <p:spPr>
          <a:xfrm>
            <a:off x="1069975" y="673100"/>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917" name="TextBox 3">
            <a:extLst>
              <a:ext uri="{FF2B5EF4-FFF2-40B4-BE49-F238E27FC236}">
                <a16:creationId xmlns:a16="http://schemas.microsoft.com/office/drawing/2014/main" id="{188E21E7-79CF-8645-7434-3A1A126D8CA3}"/>
              </a:ext>
            </a:extLst>
          </p:cNvPr>
          <p:cNvSpPr txBox="1">
            <a:spLocks noChangeArrowheads="1"/>
          </p:cNvSpPr>
          <p:nvPr/>
        </p:nvSpPr>
        <p:spPr bwMode="auto">
          <a:xfrm>
            <a:off x="1069975" y="6229350"/>
            <a:ext cx="100520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latin typeface="Arial" panose="020B0604020202020204" pitchFamily="34" charset="0"/>
                <a:cs typeface="Arial" panose="020B0604020202020204" pitchFamily="34" charset="0"/>
              </a:rPr>
              <a:t>Source: https://www.cms.gov/newsroom/fact-sheets/2023-medicare-parts-b-premiums-and-deductibles-2023-medicare-part-d-income-related-monthly (November 2022).</a:t>
            </a:r>
          </a:p>
        </p:txBody>
      </p:sp>
      <p:graphicFrame>
        <p:nvGraphicFramePr>
          <p:cNvPr id="6" name="Table 5">
            <a:extLst>
              <a:ext uri="{FF2B5EF4-FFF2-40B4-BE49-F238E27FC236}">
                <a16:creationId xmlns:a16="http://schemas.microsoft.com/office/drawing/2014/main" id="{313D1BD0-DC89-2ABD-D650-3365B207CEA7}"/>
              </a:ext>
            </a:extLst>
          </p:cNvPr>
          <p:cNvGraphicFramePr>
            <a:graphicFrameLocks noGrp="1"/>
          </p:cNvGraphicFramePr>
          <p:nvPr/>
        </p:nvGraphicFramePr>
        <p:xfrm>
          <a:off x="1069975" y="2220913"/>
          <a:ext cx="10052050" cy="2767648"/>
        </p:xfrm>
        <a:graphic>
          <a:graphicData uri="http://schemas.openxmlformats.org/drawingml/2006/table">
            <a:tbl>
              <a:tblPr/>
              <a:tblGrid>
                <a:gridCol w="4665663">
                  <a:extLst>
                    <a:ext uri="{9D8B030D-6E8A-4147-A177-3AD203B41FA5}">
                      <a16:colId xmlns:a16="http://schemas.microsoft.com/office/drawing/2014/main" val="649839113"/>
                    </a:ext>
                  </a:extLst>
                </a:gridCol>
                <a:gridCol w="3733800">
                  <a:extLst>
                    <a:ext uri="{9D8B030D-6E8A-4147-A177-3AD203B41FA5}">
                      <a16:colId xmlns:a16="http://schemas.microsoft.com/office/drawing/2014/main" val="3267335804"/>
                    </a:ext>
                  </a:extLst>
                </a:gridCol>
                <a:gridCol w="1652587">
                  <a:extLst>
                    <a:ext uri="{9D8B030D-6E8A-4147-A177-3AD203B41FA5}">
                      <a16:colId xmlns:a16="http://schemas.microsoft.com/office/drawing/2014/main" val="1346903251"/>
                    </a:ext>
                  </a:extLst>
                </a:gridCol>
              </a:tblGrid>
              <a:tr h="350838">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panose="020B0604020202020204" pitchFamily="34" charset="0"/>
                          <a:cs typeface="Arial" panose="020B0604020202020204" pitchFamily="34" charset="0"/>
                        </a:rPr>
                        <a:t>Income-Related Monthly Adjustment Amount (IRMAA)</a:t>
                      </a:r>
                      <a:endParaRPr kumimoji="0" lang="en-US" altLang="en-US" sz="1600" b="1" i="0" u="none" strike="noStrike" cap="none" normalizeH="0" baseline="4500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B5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810263"/>
                  </a:ext>
                </a:extLst>
              </a:tr>
              <a:tr h="5556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rPr>
                        <a:t>2021 individual income (MAGI)</a:t>
                      </a:r>
                      <a:endParaRPr kumimoji="0" lang="en-US" altLang="en-US" sz="1600" b="0" i="0" u="none" strike="noStrike" cap="none" normalizeH="0" baseline="30000">
                        <a:ln>
                          <a:noFill/>
                        </a:ln>
                        <a:solidFill>
                          <a:schemeClr val="bg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5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rPr>
                        <a:t>Married income (MAGI)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5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rPr>
                        <a:t>Part 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5C"/>
                    </a:solidFill>
                  </a:tcPr>
                </a:tc>
                <a:extLst>
                  <a:ext uri="{0D108BD9-81ED-4DB2-BD59-A6C34878D82A}">
                    <a16:rowId xmlns:a16="http://schemas.microsoft.com/office/drawing/2014/main" val="3548882756"/>
                  </a:ext>
                </a:extLst>
              </a:tr>
              <a:tr h="2921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Arial" panose="020B0604020202020204" pitchFamily="34" charset="0"/>
                          <a:cs typeface="Arial" panose="020B0604020202020204" pitchFamily="34" charset="0"/>
                        </a:rPr>
                        <a:t>$97,000 or less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alpha val="30196"/>
                      </a:srgb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Arial" panose="020B0604020202020204" pitchFamily="34" charset="0"/>
                          <a:cs typeface="Arial" panose="020B0604020202020204" pitchFamily="34" charset="0"/>
                        </a:rPr>
                        <a:t>$194,000 or less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alpha val="30196"/>
                      </a:srgb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Arial" panose="020B0604020202020204" pitchFamily="34" charset="0"/>
                          <a:cs typeface="Arial" panose="020B0604020202020204" pitchFamily="34" charset="0"/>
                        </a:rPr>
                        <a:t>$0.00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alpha val="30196"/>
                      </a:srgbClr>
                    </a:solidFill>
                  </a:tcPr>
                </a:tc>
                <a:extLst>
                  <a:ext uri="{0D108BD9-81ED-4DB2-BD59-A6C34878D82A}">
                    <a16:rowId xmlns:a16="http://schemas.microsoft.com/office/drawing/2014/main" val="1806135897"/>
                  </a:ext>
                </a:extLst>
              </a:tr>
              <a:tr h="2921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Arial" panose="020B0604020202020204" pitchFamily="34" charset="0"/>
                          <a:cs typeface="Arial" panose="020B0604020202020204" pitchFamily="34" charset="0"/>
                        </a:rPr>
                        <a:t>$97,001 – $123,000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alpha val="10196"/>
                      </a:srgb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Arial" panose="020B0604020202020204" pitchFamily="34" charset="0"/>
                          <a:cs typeface="Arial" panose="020B0604020202020204" pitchFamily="34" charset="0"/>
                        </a:rPr>
                        <a:t>$194,001 – $246,000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alpha val="10196"/>
                      </a:srgb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Arial" panose="020B0604020202020204" pitchFamily="34" charset="0"/>
                          <a:cs typeface="Arial" panose="020B0604020202020204" pitchFamily="34" charset="0"/>
                        </a:rPr>
                        <a:t>+ $65.60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alpha val="10196"/>
                      </a:srgbClr>
                    </a:solidFill>
                  </a:tcPr>
                </a:tc>
                <a:extLst>
                  <a:ext uri="{0D108BD9-81ED-4DB2-BD59-A6C34878D82A}">
                    <a16:rowId xmlns:a16="http://schemas.microsoft.com/office/drawing/2014/main" val="408484924"/>
                  </a:ext>
                </a:extLst>
              </a:tr>
              <a:tr h="2921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Arial" panose="020B0604020202020204" pitchFamily="34" charset="0"/>
                          <a:cs typeface="Arial" panose="020B0604020202020204" pitchFamily="34" charset="0"/>
                        </a:rPr>
                        <a:t>$123,001 – $153,000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alpha val="30196"/>
                      </a:srgb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Arial" panose="020B0604020202020204" pitchFamily="34" charset="0"/>
                          <a:cs typeface="Arial" panose="020B0604020202020204" pitchFamily="34" charset="0"/>
                        </a:rPr>
                        <a:t>$246,001 – $306,000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alpha val="30196"/>
                      </a:srgb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Arial" panose="020B0604020202020204" pitchFamily="34" charset="0"/>
                          <a:cs typeface="Arial" panose="020B0604020202020204" pitchFamily="34" charset="0"/>
                        </a:rPr>
                        <a:t>+ $164.80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alpha val="30196"/>
                      </a:srgbClr>
                    </a:solidFill>
                  </a:tcPr>
                </a:tc>
                <a:extLst>
                  <a:ext uri="{0D108BD9-81ED-4DB2-BD59-A6C34878D82A}">
                    <a16:rowId xmlns:a16="http://schemas.microsoft.com/office/drawing/2014/main" val="2836306080"/>
                  </a:ext>
                </a:extLst>
              </a:tr>
              <a:tr h="2921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Arial" panose="020B0604020202020204" pitchFamily="34" charset="0"/>
                          <a:cs typeface="Arial" panose="020B0604020202020204" pitchFamily="34" charset="0"/>
                        </a:rPr>
                        <a:t>$153,001 – $183,000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alpha val="10196"/>
                      </a:srgb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Arial" panose="020B0604020202020204" pitchFamily="34" charset="0"/>
                          <a:cs typeface="Arial" panose="020B0604020202020204" pitchFamily="34" charset="0"/>
                        </a:rPr>
                        <a:t>$306,001 – $366,000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alpha val="10196"/>
                      </a:srgb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Arial" panose="020B0604020202020204" pitchFamily="34" charset="0"/>
                          <a:cs typeface="Arial" panose="020B0604020202020204" pitchFamily="34" charset="0"/>
                        </a:rPr>
                        <a:t>+ $263.70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alpha val="10196"/>
                      </a:srgbClr>
                    </a:solidFill>
                  </a:tcPr>
                </a:tc>
                <a:extLst>
                  <a:ext uri="{0D108BD9-81ED-4DB2-BD59-A6C34878D82A}">
                    <a16:rowId xmlns:a16="http://schemas.microsoft.com/office/drawing/2014/main" val="1614294529"/>
                  </a:ext>
                </a:extLst>
              </a:tr>
              <a:tr h="2921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Arial" panose="020B0604020202020204" pitchFamily="34" charset="0"/>
                          <a:cs typeface="Arial" panose="020B0604020202020204" pitchFamily="34" charset="0"/>
                        </a:rPr>
                        <a:t>$183,001 – $500,000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alpha val="30196"/>
                      </a:srgb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Arial" panose="020B0604020202020204" pitchFamily="34" charset="0"/>
                          <a:cs typeface="Arial" panose="020B0604020202020204" pitchFamily="34" charset="0"/>
                        </a:rPr>
                        <a:t>$366,001 – $750,000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alpha val="30196"/>
                      </a:srgb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Arial" panose="020B0604020202020204" pitchFamily="34" charset="0"/>
                          <a:cs typeface="Arial" panose="020B0604020202020204" pitchFamily="34" charset="0"/>
                        </a:rPr>
                        <a:t>+ $362.60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alpha val="30196"/>
                      </a:srgbClr>
                    </a:solidFill>
                  </a:tcPr>
                </a:tc>
                <a:extLst>
                  <a:ext uri="{0D108BD9-81ED-4DB2-BD59-A6C34878D82A}">
                    <a16:rowId xmlns:a16="http://schemas.microsoft.com/office/drawing/2014/main" val="3201407463"/>
                  </a:ext>
                </a:extLst>
              </a:tr>
              <a:tr h="3222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Arial" panose="020B0604020202020204" pitchFamily="34" charset="0"/>
                          <a:cs typeface="Arial" panose="020B0604020202020204" pitchFamily="34" charset="0"/>
                        </a:rPr>
                        <a:t>$500,000 and above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alpha val="10196"/>
                      </a:srgb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Arial" panose="020B0604020202020204" pitchFamily="34" charset="0"/>
                          <a:cs typeface="Arial" panose="020B0604020202020204" pitchFamily="34" charset="0"/>
                        </a:rPr>
                        <a:t>$750,000 and above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alpha val="10196"/>
                      </a:srgb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Arial" panose="020B0604020202020204" pitchFamily="34" charset="0"/>
                          <a:cs typeface="Arial" panose="020B0604020202020204" pitchFamily="34" charset="0"/>
                        </a:rPr>
                        <a:t>+ $395.60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alpha val="10196"/>
                      </a:srgbClr>
                    </a:solidFill>
                  </a:tcPr>
                </a:tc>
                <a:extLst>
                  <a:ext uri="{0D108BD9-81ED-4DB2-BD59-A6C34878D82A}">
                    <a16:rowId xmlns:a16="http://schemas.microsoft.com/office/drawing/2014/main" val="49599909"/>
                  </a:ext>
                </a:extLst>
              </a:tr>
            </a:tbl>
          </a:graphicData>
        </a:graphic>
      </p:graphicFrame>
      <p:sp>
        <p:nvSpPr>
          <p:cNvPr id="16" name="TextBox 15">
            <a:extLst>
              <a:ext uri="{FF2B5EF4-FFF2-40B4-BE49-F238E27FC236}">
                <a16:creationId xmlns:a16="http://schemas.microsoft.com/office/drawing/2014/main" id="{3FFB547B-97D1-6234-6172-7A651FB2697C}"/>
              </a:ext>
            </a:extLst>
          </p:cNvPr>
          <p:cNvSpPr txBox="1"/>
          <p:nvPr/>
        </p:nvSpPr>
        <p:spPr>
          <a:xfrm>
            <a:off x="1069975" y="1733550"/>
            <a:ext cx="10052050" cy="369888"/>
          </a:xfrm>
          <a:prstGeom prst="rect">
            <a:avLst/>
          </a:prstGeom>
          <a:noFill/>
        </p:spPr>
        <p:txBody>
          <a:bodyPr lIns="0">
            <a:spAutoFit/>
          </a:bodyPr>
          <a:lstStyle/>
          <a:p>
            <a:pPr algn="ctr" eaLnBrk="1" fontAlgn="auto" hangingPunct="1">
              <a:spcBef>
                <a:spcPts val="0"/>
              </a:spcBef>
              <a:spcAft>
                <a:spcPts val="0"/>
              </a:spcAft>
              <a:defRPr/>
            </a:pPr>
            <a:r>
              <a:rPr lang="en-US" dirty="0">
                <a:solidFill>
                  <a:schemeClr val="tx1">
                    <a:lumMod val="65000"/>
                    <a:lumOff val="35000"/>
                  </a:schemeClr>
                </a:solidFill>
                <a:latin typeface="Arial" panose="020B0604020202020204" pitchFamily="34" charset="0"/>
                <a:cs typeface="Arial" panose="020B0604020202020204" pitchFamily="34" charset="0"/>
              </a:rPr>
              <a:t>The Part B premium is </a:t>
            </a:r>
            <a:r>
              <a:rPr lang="en-US" b="1" dirty="0">
                <a:solidFill>
                  <a:srgbClr val="E26031"/>
                </a:solidFill>
                <a:latin typeface="Arial" panose="020B0604020202020204" pitchFamily="34" charset="0"/>
                <a:cs typeface="Arial" panose="020B0604020202020204" pitchFamily="34" charset="0"/>
              </a:rPr>
              <a:t>$164.50 per month</a:t>
            </a:r>
            <a:r>
              <a:rPr lang="en-US" dirty="0">
                <a:solidFill>
                  <a:schemeClr val="tx1">
                    <a:lumMod val="65000"/>
                    <a:lumOff val="35000"/>
                  </a:schemeClr>
                </a:solidFill>
                <a:latin typeface="Arial" panose="020B0604020202020204" pitchFamily="34" charset="0"/>
                <a:cs typeface="Arial" panose="020B0604020202020204" pitchFamily="34" charset="0"/>
              </a:rPr>
              <a:t>, but affluent people may pay more.</a:t>
            </a:r>
          </a:p>
        </p:txBody>
      </p:sp>
      <p:sp>
        <p:nvSpPr>
          <p:cNvPr id="2" name="Title 1">
            <a:extLst>
              <a:ext uri="{FF2B5EF4-FFF2-40B4-BE49-F238E27FC236}">
                <a16:creationId xmlns:a16="http://schemas.microsoft.com/office/drawing/2014/main" id="{53F07979-406B-5F68-A9D2-3B19391ACE1C}"/>
              </a:ext>
            </a:extLst>
          </p:cNvPr>
          <p:cNvSpPr>
            <a:spLocks noGrp="1"/>
          </p:cNvSpPr>
          <p:nvPr>
            <p:ph type="title" idx="4294967295"/>
          </p:nvPr>
        </p:nvSpPr>
        <p:spPr>
          <a:xfrm>
            <a:off x="838200" y="714375"/>
            <a:ext cx="10515600" cy="495300"/>
          </a:xfrm>
          <a:prstGeom prst="rect">
            <a:avLst/>
          </a:prstGeom>
        </p:spPr>
        <p:txBody>
          <a:bodyPr/>
          <a:lstStyle/>
          <a:p>
            <a:pPr algn="ctr" fontAlgn="auto">
              <a:spcAft>
                <a:spcPts val="600"/>
              </a:spcAft>
              <a:defRPr/>
            </a:pPr>
            <a:r>
              <a:rPr lang="en-US" sz="2800" b="1" spc="50" dirty="0">
                <a:solidFill>
                  <a:srgbClr val="003B5C"/>
                </a:solidFill>
                <a:latin typeface="Arial" charset="0"/>
                <a:ea typeface="Arial" charset="0"/>
                <a:cs typeface="Arial" charset="0"/>
              </a:rPr>
              <a:t>Part B premium </a:t>
            </a:r>
            <a:r>
              <a:rPr lang="en-US" sz="2800" spc="50" dirty="0">
                <a:solidFill>
                  <a:srgbClr val="003B5C"/>
                </a:solidFill>
                <a:latin typeface="Arial" charset="0"/>
                <a:ea typeface="Arial" charset="0"/>
                <a:cs typeface="Arial" charset="0"/>
              </a:rPr>
              <a:t>(2023 figures)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a:extLst>
              <a:ext uri="{FF2B5EF4-FFF2-40B4-BE49-F238E27FC236}">
                <a16:creationId xmlns:a16="http://schemas.microsoft.com/office/drawing/2014/main" id="{38735283-64FE-D2D0-0F85-E34D61870AC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BBA0286-EC9C-485F-9BC3-EDDEB7BF24BD}" type="slidenum">
              <a:rPr lang="en-US" altLang="en-US">
                <a:solidFill>
                  <a:srgbClr val="595959"/>
                </a:solidFill>
                <a:latin typeface="Arial" panose="020B0604020202020204" pitchFamily="34" charset="0"/>
              </a:rPr>
              <a:pPr fontAlgn="base">
                <a:spcBef>
                  <a:spcPct val="0"/>
                </a:spcBef>
                <a:spcAft>
                  <a:spcPct val="0"/>
                </a:spcAft>
              </a:pPr>
              <a:t>25</a:t>
            </a:fld>
            <a:endParaRPr lang="en-US" altLang="en-US">
              <a:solidFill>
                <a:srgbClr val="595959"/>
              </a:solidFill>
              <a:latin typeface="Arial" panose="020B0604020202020204" pitchFamily="34" charset="0"/>
            </a:endParaRPr>
          </a:p>
        </p:txBody>
      </p:sp>
      <p:cxnSp>
        <p:nvCxnSpPr>
          <p:cNvPr id="14" name="Straight Connector 13" descr="&quot;&quot;">
            <a:extLst>
              <a:ext uri="{FF2B5EF4-FFF2-40B4-BE49-F238E27FC236}">
                <a16:creationId xmlns:a16="http://schemas.microsoft.com/office/drawing/2014/main" id="{E3787269-48CB-3B3F-48DB-00B3C4262DDC}"/>
              </a:ext>
            </a:extLst>
          </p:cNvPr>
          <p:cNvCxnSpPr>
            <a:cxnSpLocks/>
          </p:cNvCxnSpPr>
          <p:nvPr/>
        </p:nvCxnSpPr>
        <p:spPr>
          <a:xfrm>
            <a:off x="1069975" y="1236663"/>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descr="&quot;&quot;">
            <a:extLst>
              <a:ext uri="{FF2B5EF4-FFF2-40B4-BE49-F238E27FC236}">
                <a16:creationId xmlns:a16="http://schemas.microsoft.com/office/drawing/2014/main" id="{0507AF06-2FB8-AAE6-D946-82AF2D5EF708}"/>
              </a:ext>
            </a:extLst>
          </p:cNvPr>
          <p:cNvCxnSpPr>
            <a:cxnSpLocks/>
          </p:cNvCxnSpPr>
          <p:nvPr/>
        </p:nvCxnSpPr>
        <p:spPr>
          <a:xfrm>
            <a:off x="1069975" y="673100"/>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8">
            <a:extLst>
              <a:ext uri="{FF2B5EF4-FFF2-40B4-BE49-F238E27FC236}">
                <a16:creationId xmlns:a16="http://schemas.microsoft.com/office/drawing/2014/main" id="{030D8882-59EE-8C2E-BBB0-76071BB185D9}"/>
              </a:ext>
            </a:extLst>
          </p:cNvPr>
          <p:cNvSpPr txBox="1">
            <a:spLocks noChangeArrowheads="1"/>
          </p:cNvSpPr>
          <p:nvPr/>
        </p:nvSpPr>
        <p:spPr bwMode="auto">
          <a:xfrm>
            <a:off x="1155700" y="6230938"/>
            <a:ext cx="10053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Arial" panose="020B0604020202020204" pitchFamily="34" charset="0"/>
                <a:cs typeface="Arial" panose="020B0604020202020204" pitchFamily="34" charset="0"/>
              </a:rPr>
              <a:t>Source: 2023 figures according to Medicare.gov.</a:t>
            </a:r>
          </a:p>
        </p:txBody>
      </p:sp>
      <p:sp>
        <p:nvSpPr>
          <p:cNvPr id="10" name="Rectangle 9" descr="&quot;&quot;">
            <a:extLst>
              <a:ext uri="{FF2B5EF4-FFF2-40B4-BE49-F238E27FC236}">
                <a16:creationId xmlns:a16="http://schemas.microsoft.com/office/drawing/2014/main" id="{214AC06F-1E12-A162-E535-82E872CBD092}"/>
              </a:ext>
            </a:extLst>
          </p:cNvPr>
          <p:cNvSpPr/>
          <p:nvPr/>
        </p:nvSpPr>
        <p:spPr>
          <a:xfrm>
            <a:off x="1257300" y="5605463"/>
            <a:ext cx="9864725" cy="495300"/>
          </a:xfrm>
          <a:prstGeom prst="rect">
            <a:avLst/>
          </a:prstGeom>
          <a:solidFill>
            <a:srgbClr val="003B5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Box 12">
            <a:extLst>
              <a:ext uri="{FF2B5EF4-FFF2-40B4-BE49-F238E27FC236}">
                <a16:creationId xmlns:a16="http://schemas.microsoft.com/office/drawing/2014/main" id="{447207EE-10F6-8C77-9552-9C8162B8731A}"/>
              </a:ext>
            </a:extLst>
          </p:cNvPr>
          <p:cNvSpPr txBox="1"/>
          <p:nvPr/>
        </p:nvSpPr>
        <p:spPr>
          <a:xfrm>
            <a:off x="1257300" y="5741988"/>
            <a:ext cx="9864725" cy="246062"/>
          </a:xfrm>
          <a:prstGeom prst="rect">
            <a:avLst/>
          </a:prstGeom>
          <a:noFill/>
        </p:spPr>
        <p:txBody>
          <a:bodyPr lIns="0" tIns="0" rIns="0" bIns="0" anchor="ctr">
            <a:spAutoFit/>
          </a:bodyPr>
          <a:lstStyle/>
          <a:p>
            <a:pPr marL="0" lvl="1" algn="ctr" eaLnBrk="1" fontAlgn="auto" hangingPunct="1">
              <a:spcBef>
                <a:spcPts val="0"/>
              </a:spcBef>
              <a:spcAft>
                <a:spcPts val="0"/>
              </a:spcAft>
              <a:defRPr/>
            </a:pPr>
            <a:r>
              <a:rPr lang="en-US" sz="1600" b="1" spc="50" dirty="0">
                <a:solidFill>
                  <a:schemeClr val="bg1"/>
                </a:solidFill>
                <a:latin typeface="Arial" panose="020B0604020202020204" pitchFamily="34" charset="0"/>
                <a:cs typeface="Arial" panose="020B0604020202020204" pitchFamily="34" charset="0"/>
              </a:rPr>
              <a:t>There is no maximum out-of-pocket limit (MOOP), but that’s what </a:t>
            </a:r>
            <a:r>
              <a:rPr lang="en-US" sz="1600" b="1" spc="50" dirty="0" err="1">
                <a:solidFill>
                  <a:schemeClr val="bg1"/>
                </a:solidFill>
                <a:latin typeface="Arial" panose="020B0604020202020204" pitchFamily="34" charset="0"/>
                <a:cs typeface="Arial" panose="020B0604020202020204" pitchFamily="34" charset="0"/>
              </a:rPr>
              <a:t>Medigap</a:t>
            </a:r>
            <a:r>
              <a:rPr lang="en-US" sz="1600" b="1" spc="50" dirty="0">
                <a:solidFill>
                  <a:schemeClr val="bg1"/>
                </a:solidFill>
                <a:latin typeface="Arial" panose="020B0604020202020204" pitchFamily="34" charset="0"/>
                <a:cs typeface="Arial" panose="020B0604020202020204" pitchFamily="34" charset="0"/>
              </a:rPr>
              <a:t> is for.</a:t>
            </a:r>
          </a:p>
        </p:txBody>
      </p:sp>
      <p:sp>
        <p:nvSpPr>
          <p:cNvPr id="12" name="TextBox 11">
            <a:extLst>
              <a:ext uri="{FF2B5EF4-FFF2-40B4-BE49-F238E27FC236}">
                <a16:creationId xmlns:a16="http://schemas.microsoft.com/office/drawing/2014/main" id="{0353ECEA-213B-31CF-B1E0-266621897B07}"/>
              </a:ext>
            </a:extLst>
          </p:cNvPr>
          <p:cNvSpPr txBox="1"/>
          <p:nvPr/>
        </p:nvSpPr>
        <p:spPr>
          <a:xfrm>
            <a:off x="1335881" y="1639402"/>
            <a:ext cx="9693275" cy="1215717"/>
          </a:xfrm>
          <a:prstGeom prst="rect">
            <a:avLst/>
          </a:prstGeom>
          <a:noFill/>
        </p:spPr>
        <p:txBody>
          <a:bodyPr wrap="square">
            <a:spAutoFit/>
          </a:bodyPr>
          <a:lstStyle/>
          <a:p>
            <a:pPr algn="ctr" eaLnBrk="1" fontAlgn="auto" hangingPunct="1">
              <a:spcBef>
                <a:spcPts val="0"/>
              </a:spcBef>
              <a:spcAft>
                <a:spcPts val="1200"/>
              </a:spcAft>
              <a:defRPr/>
            </a:pPr>
            <a:r>
              <a:rPr lang="en-US" sz="2200" b="1" dirty="0">
                <a:solidFill>
                  <a:srgbClr val="003B5C"/>
                </a:solidFill>
                <a:latin typeface="Arial" panose="020B0604020202020204" pitchFamily="34" charset="0"/>
                <a:cs typeface="Arial" panose="020B0604020202020204" pitchFamily="34" charset="0"/>
              </a:rPr>
              <a:t>Part B</a:t>
            </a:r>
            <a:endParaRPr lang="en-US" sz="2200" dirty="0">
              <a:solidFill>
                <a:srgbClr val="333333"/>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600"/>
              </a:spcAft>
              <a:buClr>
                <a:srgbClr val="E26031"/>
              </a:buClr>
              <a:buFont typeface="System Font Regular"/>
              <a:buChar char="&gt;"/>
              <a:defRPr/>
            </a:pPr>
            <a:r>
              <a:rPr lang="en-US" dirty="0">
                <a:solidFill>
                  <a:schemeClr val="tx1">
                    <a:lumMod val="65000"/>
                    <a:lumOff val="35000"/>
                  </a:schemeClr>
                </a:solidFill>
                <a:latin typeface="Arial" panose="020B0604020202020204" pitchFamily="34" charset="0"/>
                <a:cs typeface="Arial" panose="020B0604020202020204" pitchFamily="34" charset="0"/>
              </a:rPr>
              <a:t>Annual deductible: $226</a:t>
            </a:r>
          </a:p>
          <a:p>
            <a:pPr marL="285750" indent="-285750" eaLnBrk="1" fontAlgn="auto" hangingPunct="1">
              <a:spcBef>
                <a:spcPts val="0"/>
              </a:spcBef>
              <a:spcAft>
                <a:spcPts val="600"/>
              </a:spcAft>
              <a:buClr>
                <a:srgbClr val="E26031"/>
              </a:buClr>
              <a:buFont typeface="System Font Regular"/>
              <a:buChar char="&gt;"/>
              <a:defRPr/>
            </a:pPr>
            <a:r>
              <a:rPr lang="en-US" dirty="0">
                <a:solidFill>
                  <a:schemeClr val="tx1">
                    <a:lumMod val="65000"/>
                    <a:lumOff val="35000"/>
                  </a:schemeClr>
                </a:solidFill>
                <a:latin typeface="Arial" panose="020B0604020202020204" pitchFamily="34" charset="0"/>
                <a:cs typeface="Arial" panose="020B0604020202020204" pitchFamily="34" charset="0"/>
              </a:rPr>
              <a:t>Co-insurance: 20% of Medicare-approved cost for covered services</a:t>
            </a:r>
          </a:p>
        </p:txBody>
      </p:sp>
      <p:sp>
        <p:nvSpPr>
          <p:cNvPr id="40971" name="Title 1">
            <a:extLst>
              <a:ext uri="{FF2B5EF4-FFF2-40B4-BE49-F238E27FC236}">
                <a16:creationId xmlns:a16="http://schemas.microsoft.com/office/drawing/2014/main" id="{05AF308D-8420-EDB8-899C-D860D039F233}"/>
              </a:ext>
            </a:extLst>
          </p:cNvPr>
          <p:cNvSpPr>
            <a:spLocks noGrp="1" noChangeArrowheads="1"/>
          </p:cNvSpPr>
          <p:nvPr>
            <p:ph type="title" idx="4294967295"/>
          </p:nvPr>
        </p:nvSpPr>
        <p:spPr bwMode="auto">
          <a:xfrm>
            <a:off x="838200" y="747713"/>
            <a:ext cx="10515600" cy="493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Aft>
                <a:spcPts val="600"/>
              </a:spcAft>
            </a:pPr>
            <a:r>
              <a:rPr lang="en-US" altLang="en-US" sz="2800" b="1" dirty="0">
                <a:solidFill>
                  <a:srgbClr val="003B5C"/>
                </a:solidFill>
                <a:latin typeface="Arial" panose="020B0604020202020204" pitchFamily="34" charset="0"/>
                <a:cs typeface="Arial" panose="020B0604020202020204" pitchFamily="34" charset="0"/>
              </a:rPr>
              <a:t>Additional costs specific to Part B </a:t>
            </a:r>
            <a:r>
              <a:rPr lang="en-US" altLang="en-US" sz="2800" dirty="0">
                <a:solidFill>
                  <a:srgbClr val="003B5C"/>
                </a:solidFill>
                <a:latin typeface="Arial" panose="020B0604020202020204" pitchFamily="34" charset="0"/>
                <a:cs typeface="Arial" panose="020B0604020202020204" pitchFamily="34" charset="0"/>
              </a:rPr>
              <a:t>(2023 figures)</a:t>
            </a:r>
          </a:p>
        </p:txBody>
      </p:sp>
    </p:spTree>
    <p:extLst>
      <p:ext uri="{BB962C8B-B14F-4D97-AF65-F5344CB8AC3E}">
        <p14:creationId xmlns:p14="http://schemas.microsoft.com/office/powerpoint/2010/main" val="257255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a:extLst>
              <a:ext uri="{FF2B5EF4-FFF2-40B4-BE49-F238E27FC236}">
                <a16:creationId xmlns:a16="http://schemas.microsoft.com/office/drawing/2014/main" id="{8A3C3B37-FEE5-A5C2-926C-7036292D51D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C3DE11-FCF6-4D74-9BBB-849975DECD08}" type="slidenum">
              <a:rPr lang="en-US" altLang="en-US">
                <a:solidFill>
                  <a:srgbClr val="595959"/>
                </a:solidFill>
                <a:latin typeface="Arial" panose="020B0604020202020204" pitchFamily="34" charset="0"/>
              </a:rPr>
              <a:pPr fontAlgn="base">
                <a:spcBef>
                  <a:spcPct val="0"/>
                </a:spcBef>
                <a:spcAft>
                  <a:spcPct val="0"/>
                </a:spcAft>
              </a:pPr>
              <a:t>26</a:t>
            </a:fld>
            <a:endParaRPr lang="en-US" altLang="en-US">
              <a:solidFill>
                <a:srgbClr val="595959"/>
              </a:solidFill>
              <a:latin typeface="Arial" panose="020B0604020202020204" pitchFamily="34" charset="0"/>
            </a:endParaRPr>
          </a:p>
        </p:txBody>
      </p:sp>
      <p:cxnSp>
        <p:nvCxnSpPr>
          <p:cNvPr id="7" name="Straight Connector 6" descr="&quot;&quot;">
            <a:extLst>
              <a:ext uri="{FF2B5EF4-FFF2-40B4-BE49-F238E27FC236}">
                <a16:creationId xmlns:a16="http://schemas.microsoft.com/office/drawing/2014/main" id="{1156D5FE-FD7D-24EB-1FBB-83BB9B20C3A9}"/>
              </a:ext>
            </a:extLst>
          </p:cNvPr>
          <p:cNvCxnSpPr>
            <a:cxnSpLocks/>
          </p:cNvCxnSpPr>
          <p:nvPr/>
        </p:nvCxnSpPr>
        <p:spPr>
          <a:xfrm>
            <a:off x="1069975" y="1236663"/>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descr="&quot;&quot;">
            <a:extLst>
              <a:ext uri="{FF2B5EF4-FFF2-40B4-BE49-F238E27FC236}">
                <a16:creationId xmlns:a16="http://schemas.microsoft.com/office/drawing/2014/main" id="{87A660A3-DB97-796F-EA23-C16E8B02AF9B}"/>
              </a:ext>
            </a:extLst>
          </p:cNvPr>
          <p:cNvCxnSpPr>
            <a:cxnSpLocks/>
          </p:cNvCxnSpPr>
          <p:nvPr/>
        </p:nvCxnSpPr>
        <p:spPr>
          <a:xfrm>
            <a:off x="1069975" y="673100"/>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5301" name="Picture 2">
            <a:extLst>
              <a:ext uri="{FF2B5EF4-FFF2-40B4-BE49-F238E27FC236}">
                <a16:creationId xmlns:a16="http://schemas.microsoft.com/office/drawing/2014/main" id="{83BDC178-5A84-8705-FE0B-500934E8CE6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47" r="7089"/>
          <a:stretch>
            <a:fillRect/>
          </a:stretch>
        </p:blipFill>
        <p:spPr bwMode="auto">
          <a:xfrm>
            <a:off x="5668963" y="1519238"/>
            <a:ext cx="5707062"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3">
            <a:extLst>
              <a:ext uri="{FF2B5EF4-FFF2-40B4-BE49-F238E27FC236}">
                <a16:creationId xmlns:a16="http://schemas.microsoft.com/office/drawing/2014/main" id="{B675288B-5575-CBE9-9808-21865C27C48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075" y="57912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0A6CF1C8-689F-165E-6E72-8C9990D3D203}"/>
              </a:ext>
            </a:extLst>
          </p:cNvPr>
          <p:cNvSpPr txBox="1"/>
          <p:nvPr/>
        </p:nvSpPr>
        <p:spPr>
          <a:xfrm>
            <a:off x="1666875" y="5867400"/>
            <a:ext cx="9558338" cy="400050"/>
          </a:xfrm>
          <a:prstGeom prst="rect">
            <a:avLst/>
          </a:prstGeom>
          <a:noFill/>
        </p:spPr>
        <p:txBody>
          <a:bodyPr>
            <a:spAutoFit/>
          </a:bodyPr>
          <a:lstStyle/>
          <a:p>
            <a:pPr eaLnBrk="1" fontAlgn="auto" hangingPunct="1">
              <a:spcBef>
                <a:spcPts val="0"/>
              </a:spcBef>
              <a:spcAft>
                <a:spcPts val="600"/>
              </a:spcAft>
              <a:buClr>
                <a:srgbClr val="E26031"/>
              </a:buClr>
              <a:defRPr/>
            </a:pPr>
            <a:r>
              <a:rPr lang="en-US" sz="2000" dirty="0">
                <a:solidFill>
                  <a:schemeClr val="tx1">
                    <a:lumMod val="65000"/>
                    <a:lumOff val="35000"/>
                  </a:schemeClr>
                </a:solidFill>
                <a:latin typeface="Arial" panose="020B0604020202020204" pitchFamily="34" charset="0"/>
                <a:cs typeface="Arial" panose="020B0604020202020204" pitchFamily="34" charset="0"/>
              </a:rPr>
              <a:t>To look up whether a specific service is covered, visit </a:t>
            </a:r>
            <a:r>
              <a:rPr lang="en-US" sz="2000" dirty="0" err="1">
                <a:solidFill>
                  <a:schemeClr val="tx1">
                    <a:lumMod val="65000"/>
                    <a:lumOff val="35000"/>
                  </a:schemeClr>
                </a:solidFill>
                <a:latin typeface="Arial" panose="020B0604020202020204" pitchFamily="34" charset="0"/>
                <a:cs typeface="Arial" panose="020B0604020202020204" pitchFamily="34" charset="0"/>
              </a:rPr>
              <a:t>medicare.gov</a:t>
            </a:r>
            <a:r>
              <a:rPr lang="en-US" sz="2000" dirty="0">
                <a:solidFill>
                  <a:schemeClr val="tx1">
                    <a:lumMod val="65000"/>
                    <a:lumOff val="35000"/>
                  </a:schemeClr>
                </a:solidFill>
                <a:latin typeface="Arial" panose="020B0604020202020204" pitchFamily="34" charset="0"/>
                <a:cs typeface="Arial" panose="020B0604020202020204" pitchFamily="34" charset="0"/>
              </a:rPr>
              <a:t>/coverage.</a:t>
            </a:r>
          </a:p>
        </p:txBody>
      </p:sp>
      <p:sp>
        <p:nvSpPr>
          <p:cNvPr id="9" name="TextBox 8">
            <a:extLst>
              <a:ext uri="{FF2B5EF4-FFF2-40B4-BE49-F238E27FC236}">
                <a16:creationId xmlns:a16="http://schemas.microsoft.com/office/drawing/2014/main" id="{23C6195F-7DCA-324D-2E7C-6230BEEC7544}"/>
              </a:ext>
            </a:extLst>
          </p:cNvPr>
          <p:cNvSpPr txBox="1"/>
          <p:nvPr/>
        </p:nvSpPr>
        <p:spPr>
          <a:xfrm>
            <a:off x="1069975" y="1731963"/>
            <a:ext cx="5645150" cy="3759200"/>
          </a:xfrm>
          <a:prstGeom prst="rect">
            <a:avLst/>
          </a:prstGeom>
          <a:noFill/>
        </p:spPr>
        <p:txBody>
          <a:bodyPr>
            <a:spAutoFit/>
          </a:bodyPr>
          <a:lstStyle/>
          <a:p>
            <a:pPr marL="342900" indent="-342900" eaLnBrk="1" fontAlgn="auto" hangingPunct="1">
              <a:spcBef>
                <a:spcPts val="0"/>
              </a:spcBef>
              <a:spcAft>
                <a:spcPts val="1000"/>
              </a:spcAft>
              <a:buClr>
                <a:srgbClr val="E26031"/>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Most dental care</a:t>
            </a:r>
          </a:p>
          <a:p>
            <a:pPr marL="342900" indent="-342900" eaLnBrk="1" fontAlgn="auto" hangingPunct="1">
              <a:spcBef>
                <a:spcPts val="0"/>
              </a:spcBef>
              <a:spcAft>
                <a:spcPts val="1000"/>
              </a:spcAft>
              <a:buClr>
                <a:srgbClr val="E26031"/>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Most vision care</a:t>
            </a:r>
          </a:p>
          <a:p>
            <a:pPr marL="342900" indent="-342900" eaLnBrk="1" fontAlgn="auto" hangingPunct="1">
              <a:spcBef>
                <a:spcPts val="0"/>
              </a:spcBef>
              <a:spcAft>
                <a:spcPts val="1000"/>
              </a:spcAft>
              <a:buClr>
                <a:srgbClr val="E26031"/>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Routine hearing care, </a:t>
            </a:r>
            <a:br>
              <a:rPr lang="en-US" sz="2000" dirty="0">
                <a:solidFill>
                  <a:schemeClr val="tx1">
                    <a:lumMod val="65000"/>
                    <a:lumOff val="35000"/>
                  </a:schemeClr>
                </a:solidFill>
                <a:latin typeface="Arial" panose="020B0604020202020204" pitchFamily="34" charset="0"/>
                <a:cs typeface="Arial" panose="020B0604020202020204" pitchFamily="34" charset="0"/>
              </a:rPr>
            </a:br>
            <a:r>
              <a:rPr lang="en-US" sz="2000" dirty="0">
                <a:solidFill>
                  <a:schemeClr val="tx1">
                    <a:lumMod val="65000"/>
                    <a:lumOff val="35000"/>
                  </a:schemeClr>
                </a:solidFill>
                <a:latin typeface="Arial" panose="020B0604020202020204" pitchFamily="34" charset="0"/>
                <a:cs typeface="Arial" panose="020B0604020202020204" pitchFamily="34" charset="0"/>
              </a:rPr>
              <a:t>including hearing aids</a:t>
            </a:r>
          </a:p>
          <a:p>
            <a:pPr marL="342900" indent="-342900" eaLnBrk="1" fontAlgn="auto" hangingPunct="1">
              <a:spcBef>
                <a:spcPts val="0"/>
              </a:spcBef>
              <a:spcAft>
                <a:spcPts val="1000"/>
              </a:spcAft>
              <a:buClr>
                <a:srgbClr val="E26031"/>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Most foot care</a:t>
            </a:r>
          </a:p>
          <a:p>
            <a:pPr marL="342900" indent="-342900" eaLnBrk="1" fontAlgn="auto" hangingPunct="1">
              <a:spcBef>
                <a:spcPts val="0"/>
              </a:spcBef>
              <a:spcAft>
                <a:spcPts val="1000"/>
              </a:spcAft>
              <a:buClr>
                <a:srgbClr val="E26031"/>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Most long-term care</a:t>
            </a:r>
          </a:p>
          <a:p>
            <a:pPr marL="342900" indent="-342900" eaLnBrk="1" fontAlgn="auto" hangingPunct="1">
              <a:spcBef>
                <a:spcPts val="0"/>
              </a:spcBef>
              <a:spcAft>
                <a:spcPts val="1000"/>
              </a:spcAft>
              <a:buClr>
                <a:srgbClr val="E26031"/>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Most alternative medicine</a:t>
            </a:r>
          </a:p>
          <a:p>
            <a:pPr marL="342900" indent="-342900" eaLnBrk="1" fontAlgn="auto" hangingPunct="1">
              <a:spcBef>
                <a:spcPts val="0"/>
              </a:spcBef>
              <a:spcAft>
                <a:spcPts val="1000"/>
              </a:spcAft>
              <a:buClr>
                <a:srgbClr val="E26031"/>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Most care received outside the U.S.</a:t>
            </a:r>
          </a:p>
          <a:p>
            <a:pPr marL="342900" indent="-342900" eaLnBrk="1" fontAlgn="auto" hangingPunct="1">
              <a:spcBef>
                <a:spcPts val="0"/>
              </a:spcBef>
              <a:spcAft>
                <a:spcPts val="600"/>
              </a:spcAft>
              <a:buClr>
                <a:srgbClr val="E26031"/>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Most non-emergency transportation</a:t>
            </a:r>
          </a:p>
        </p:txBody>
      </p:sp>
      <p:sp>
        <p:nvSpPr>
          <p:cNvPr id="2" name="Title 1">
            <a:extLst>
              <a:ext uri="{FF2B5EF4-FFF2-40B4-BE49-F238E27FC236}">
                <a16:creationId xmlns:a16="http://schemas.microsoft.com/office/drawing/2014/main" id="{FB7D8BE3-0CDA-2207-CA8A-310E7ACC3887}"/>
              </a:ext>
            </a:extLst>
          </p:cNvPr>
          <p:cNvSpPr>
            <a:spLocks noGrp="1"/>
          </p:cNvSpPr>
          <p:nvPr>
            <p:ph type="title" idx="4294967295"/>
          </p:nvPr>
        </p:nvSpPr>
        <p:spPr>
          <a:xfrm>
            <a:off x="838200" y="706438"/>
            <a:ext cx="10515600" cy="495300"/>
          </a:xfrm>
          <a:prstGeom prst="rect">
            <a:avLst/>
          </a:prstGeom>
        </p:spPr>
        <p:txBody>
          <a:bodyPr/>
          <a:lstStyle/>
          <a:p>
            <a:pPr algn="ctr" fontAlgn="auto">
              <a:spcAft>
                <a:spcPts val="600"/>
              </a:spcAft>
              <a:defRPr/>
            </a:pPr>
            <a:r>
              <a:rPr lang="en-US" sz="2800" b="1" spc="50" dirty="0">
                <a:solidFill>
                  <a:srgbClr val="003B5C"/>
                </a:solidFill>
                <a:latin typeface="Arial" charset="0"/>
                <a:ea typeface="Arial" charset="0"/>
                <a:cs typeface="Arial" charset="0"/>
              </a:rPr>
              <a:t>What’s NOT covered by Part A and Part B</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a:extLst>
              <a:ext uri="{FF2B5EF4-FFF2-40B4-BE49-F238E27FC236}">
                <a16:creationId xmlns:a16="http://schemas.microsoft.com/office/drawing/2014/main" id="{242E3827-056A-B57D-F3E4-74874D01FE1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79D76CA-674C-471A-B7A3-133C9DA85212}" type="slidenum">
              <a:rPr lang="en-US" altLang="en-US">
                <a:solidFill>
                  <a:srgbClr val="595959"/>
                </a:solidFill>
                <a:latin typeface="Arial" panose="020B0604020202020204" pitchFamily="34" charset="0"/>
              </a:rPr>
              <a:pPr fontAlgn="base">
                <a:spcBef>
                  <a:spcPct val="0"/>
                </a:spcBef>
                <a:spcAft>
                  <a:spcPct val="0"/>
                </a:spcAft>
              </a:pPr>
              <a:t>27</a:t>
            </a:fld>
            <a:endParaRPr lang="en-US" altLang="en-US">
              <a:solidFill>
                <a:srgbClr val="595959"/>
              </a:solidFill>
              <a:latin typeface="Arial" panose="020B0604020202020204" pitchFamily="34" charset="0"/>
            </a:endParaRPr>
          </a:p>
        </p:txBody>
      </p:sp>
      <p:cxnSp>
        <p:nvCxnSpPr>
          <p:cNvPr id="5" name="Straight Connector 4" descr="&quot;&quot;">
            <a:extLst>
              <a:ext uri="{FF2B5EF4-FFF2-40B4-BE49-F238E27FC236}">
                <a16:creationId xmlns:a16="http://schemas.microsoft.com/office/drawing/2014/main" id="{1C6BD1C7-2342-5B68-BE72-199D26E39FBB}"/>
              </a:ext>
            </a:extLst>
          </p:cNvPr>
          <p:cNvCxnSpPr>
            <a:cxnSpLocks/>
          </p:cNvCxnSpPr>
          <p:nvPr/>
        </p:nvCxnSpPr>
        <p:spPr>
          <a:xfrm>
            <a:off x="1069975" y="1236663"/>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descr="&quot;&quot;">
            <a:extLst>
              <a:ext uri="{FF2B5EF4-FFF2-40B4-BE49-F238E27FC236}">
                <a16:creationId xmlns:a16="http://schemas.microsoft.com/office/drawing/2014/main" id="{0A912A72-1C4D-FFF5-4E6C-10BBCC20BAE6}"/>
              </a:ext>
            </a:extLst>
          </p:cNvPr>
          <p:cNvCxnSpPr>
            <a:cxnSpLocks/>
          </p:cNvCxnSpPr>
          <p:nvPr/>
        </p:nvCxnSpPr>
        <p:spPr>
          <a:xfrm>
            <a:off x="1069975" y="673100"/>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descr="&quot;&quot;">
            <a:extLst>
              <a:ext uri="{FF2B5EF4-FFF2-40B4-BE49-F238E27FC236}">
                <a16:creationId xmlns:a16="http://schemas.microsoft.com/office/drawing/2014/main" id="{B29C7952-8B78-6634-6810-05B082D4A2EE}"/>
              </a:ext>
            </a:extLst>
          </p:cNvPr>
          <p:cNvCxnSpPr>
            <a:cxnSpLocks/>
          </p:cNvCxnSpPr>
          <p:nvPr/>
        </p:nvCxnSpPr>
        <p:spPr>
          <a:xfrm>
            <a:off x="4046538" y="1806575"/>
            <a:ext cx="0" cy="968375"/>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descr="&quot;&quot;">
            <a:extLst>
              <a:ext uri="{FF2B5EF4-FFF2-40B4-BE49-F238E27FC236}">
                <a16:creationId xmlns:a16="http://schemas.microsoft.com/office/drawing/2014/main" id="{D820C757-B900-0767-6020-435C779A851A}"/>
              </a:ext>
            </a:extLst>
          </p:cNvPr>
          <p:cNvCxnSpPr>
            <a:cxnSpLocks/>
          </p:cNvCxnSpPr>
          <p:nvPr/>
        </p:nvCxnSpPr>
        <p:spPr>
          <a:xfrm>
            <a:off x="7847013" y="1806575"/>
            <a:ext cx="0" cy="968375"/>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3255" name="TextBox 13">
            <a:extLst>
              <a:ext uri="{FF2B5EF4-FFF2-40B4-BE49-F238E27FC236}">
                <a16:creationId xmlns:a16="http://schemas.microsoft.com/office/drawing/2014/main" id="{FD8BB12E-25FD-3FAF-5607-3C5B8E7CA4DA}"/>
              </a:ext>
            </a:extLst>
          </p:cNvPr>
          <p:cNvSpPr txBox="1">
            <a:spLocks noChangeArrowheads="1"/>
          </p:cNvSpPr>
          <p:nvPr/>
        </p:nvSpPr>
        <p:spPr bwMode="auto">
          <a:xfrm>
            <a:off x="1069975" y="6229350"/>
            <a:ext cx="10052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Arial" panose="020B0604020202020204" pitchFamily="34" charset="0"/>
                <a:cs typeface="Arial" panose="020B0604020202020204" pitchFamily="34" charset="0"/>
              </a:rPr>
              <a:t>Chart source: https://www.cms.gov/newsroom/fact-sheets/2023-medicare-parts-b-premiums-and-deductibles-2023-medicare-part-d-income-related-monthly (November 2022).</a:t>
            </a:r>
          </a:p>
        </p:txBody>
      </p:sp>
      <p:graphicFrame>
        <p:nvGraphicFramePr>
          <p:cNvPr id="16" name="Table 15">
            <a:extLst>
              <a:ext uri="{FF2B5EF4-FFF2-40B4-BE49-F238E27FC236}">
                <a16:creationId xmlns:a16="http://schemas.microsoft.com/office/drawing/2014/main" id="{3176D50F-4F10-69E0-33C6-D9731E452A60}"/>
              </a:ext>
            </a:extLst>
          </p:cNvPr>
          <p:cNvGraphicFramePr>
            <a:graphicFrameLocks noGrp="1"/>
          </p:cNvGraphicFramePr>
          <p:nvPr/>
        </p:nvGraphicFramePr>
        <p:xfrm>
          <a:off x="1069975" y="3073400"/>
          <a:ext cx="10052049" cy="2768600"/>
        </p:xfrm>
        <a:graphic>
          <a:graphicData uri="http://schemas.openxmlformats.org/drawingml/2006/table">
            <a:tbl>
              <a:tblPr firstRow="1" bandRow="1">
                <a:tableStyleId>{5C22544A-7EE6-4342-B048-85BDC9FD1C3A}</a:tableStyleId>
              </a:tblPr>
              <a:tblGrid>
                <a:gridCol w="4522518">
                  <a:extLst>
                    <a:ext uri="{9D8B030D-6E8A-4147-A177-3AD203B41FA5}">
                      <a16:colId xmlns:a16="http://schemas.microsoft.com/office/drawing/2014/main" val="20000"/>
                    </a:ext>
                  </a:extLst>
                </a:gridCol>
                <a:gridCol w="3617450">
                  <a:extLst>
                    <a:ext uri="{9D8B030D-6E8A-4147-A177-3AD203B41FA5}">
                      <a16:colId xmlns:a16="http://schemas.microsoft.com/office/drawing/2014/main" val="20001"/>
                    </a:ext>
                  </a:extLst>
                </a:gridCol>
                <a:gridCol w="1912081">
                  <a:extLst>
                    <a:ext uri="{9D8B030D-6E8A-4147-A177-3AD203B41FA5}">
                      <a16:colId xmlns:a16="http://schemas.microsoft.com/office/drawing/2014/main" val="20002"/>
                    </a:ext>
                  </a:extLst>
                </a:gridCol>
              </a:tblGrid>
              <a:tr h="36586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lt1"/>
                          </a:solidFill>
                          <a:effectLst/>
                          <a:latin typeface="Arial" panose="020B0604020202020204" pitchFamily="34" charset="0"/>
                          <a:ea typeface="+mn-ea"/>
                          <a:cs typeface="Arial" panose="020B0604020202020204" pitchFamily="34" charset="0"/>
                        </a:rPr>
                        <a:t>Income-Related Monthly Adjustment Amount (IRMAA)</a:t>
                      </a:r>
                      <a:endParaRPr lang="en-US" sz="1600" b="1" i="0" baseline="45000" dirty="0">
                        <a:latin typeface="Arial" panose="020B0604020202020204" pitchFamily="34" charset="0"/>
                        <a:ea typeface="Arial" charset="0"/>
                        <a:cs typeface="Arial" panose="020B0604020202020204" pitchFamily="34" charset="0"/>
                      </a:endParaRPr>
                    </a:p>
                  </a:txBody>
                  <a:tcPr marL="91426" marR="91426" marT="45732" marB="45732">
                    <a:solidFill>
                      <a:srgbClr val="003B5C"/>
                    </a:solidFill>
                  </a:tcPr>
                </a:tc>
                <a:tc hMerge="1">
                  <a:txBody>
                    <a:bodyPr/>
                    <a:lstStyle/>
                    <a:p>
                      <a:pPr algn="ctr"/>
                      <a:endParaRPr lang="en-US" sz="1600" b="0" i="0" dirty="0">
                        <a:latin typeface="Arial" panose="020B0604020202020204" pitchFamily="34" charset="0"/>
                        <a:ea typeface="Arial" charset="0"/>
                        <a:cs typeface="Arial" panose="020B0604020202020204" pitchFamily="34" charset="0"/>
                      </a:endParaRPr>
                    </a:p>
                  </a:txBody>
                  <a:tcPr>
                    <a:solidFill>
                      <a:srgbClr val="003B5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i="0" dirty="0">
                        <a:latin typeface="Arial" panose="020B0604020202020204" pitchFamily="34" charset="0"/>
                        <a:ea typeface="Arial" charset="0"/>
                        <a:cs typeface="Arial" panose="020B0604020202020204" pitchFamily="34" charset="0"/>
                      </a:endParaRPr>
                    </a:p>
                  </a:txBody>
                  <a:tcPr>
                    <a:solidFill>
                      <a:srgbClr val="003B5C"/>
                    </a:solidFill>
                  </a:tcPr>
                </a:tc>
                <a:extLst>
                  <a:ext uri="{0D108BD9-81ED-4DB2-BD59-A6C34878D82A}">
                    <a16:rowId xmlns:a16="http://schemas.microsoft.com/office/drawing/2014/main" val="10000"/>
                  </a:ext>
                </a:extLst>
              </a:tr>
              <a:tr h="5553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dirty="0">
                          <a:solidFill>
                            <a:schemeClr val="bg1"/>
                          </a:solidFill>
                          <a:latin typeface="Arial" panose="020B0604020202020204" pitchFamily="34" charset="0"/>
                          <a:ea typeface="Arial" charset="0"/>
                          <a:cs typeface="Arial" panose="020B0604020202020204" pitchFamily="34" charset="0"/>
                        </a:rPr>
                        <a:t>2021 individual income (MAGI)</a:t>
                      </a:r>
                      <a:endParaRPr lang="en-US" sz="1600" b="0" i="0" baseline="30000" dirty="0">
                        <a:solidFill>
                          <a:schemeClr val="bg1"/>
                        </a:solidFill>
                        <a:latin typeface="Arial" panose="020B0604020202020204" pitchFamily="34" charset="0"/>
                        <a:ea typeface="Arial" charset="0"/>
                        <a:cs typeface="Arial" panose="020B0604020202020204" pitchFamily="34" charset="0"/>
                      </a:endParaRPr>
                    </a:p>
                  </a:txBody>
                  <a:tcPr marL="91426" marR="91426" marT="45732" marB="45732" anchor="ctr">
                    <a:solidFill>
                      <a:srgbClr val="003B5C"/>
                    </a:solidFill>
                  </a:tcPr>
                </a:tc>
                <a:tc>
                  <a:txBody>
                    <a:bodyPr/>
                    <a:lstStyle/>
                    <a:p>
                      <a:pPr algn="ctr"/>
                      <a:r>
                        <a:rPr lang="en-US" sz="1600" b="0" i="0" dirty="0">
                          <a:solidFill>
                            <a:schemeClr val="bg1"/>
                          </a:solidFill>
                          <a:latin typeface="Arial" panose="020B0604020202020204" pitchFamily="34" charset="0"/>
                          <a:ea typeface="Arial" charset="0"/>
                          <a:cs typeface="Arial" panose="020B0604020202020204" pitchFamily="34" charset="0"/>
                        </a:rPr>
                        <a:t>Married income (MAGI)</a:t>
                      </a:r>
                    </a:p>
                  </a:txBody>
                  <a:tcPr marL="91426" marR="91426" marT="45732" marB="45732" anchor="ctr">
                    <a:solidFill>
                      <a:srgbClr val="003B5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dirty="0">
                          <a:solidFill>
                            <a:schemeClr val="bg1"/>
                          </a:solidFill>
                          <a:latin typeface="Arial" panose="020B0604020202020204" pitchFamily="34" charset="0"/>
                          <a:ea typeface="Arial" charset="0"/>
                          <a:cs typeface="Arial" panose="020B0604020202020204" pitchFamily="34" charset="0"/>
                        </a:rPr>
                        <a:t>Part D</a:t>
                      </a:r>
                    </a:p>
                  </a:txBody>
                  <a:tcPr marL="91426" marR="91426" marT="45732" marB="45732" anchor="ctr">
                    <a:solidFill>
                      <a:srgbClr val="003B5C"/>
                    </a:solidFill>
                  </a:tcPr>
                </a:tc>
                <a:extLst>
                  <a:ext uri="{0D108BD9-81ED-4DB2-BD59-A6C34878D82A}">
                    <a16:rowId xmlns:a16="http://schemas.microsoft.com/office/drawing/2014/main" val="10001"/>
                  </a:ext>
                </a:extLst>
              </a:tr>
              <a:tr h="304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Arial" charset="0"/>
                          <a:cs typeface="Arial" panose="020B0604020202020204" pitchFamily="34" charset="0"/>
                        </a:rPr>
                        <a:t>$97,000 or less</a:t>
                      </a:r>
                    </a:p>
                  </a:txBody>
                  <a:tcPr marL="91426" marR="91426" marT="45732" marB="45732" anchor="ctr">
                    <a:solidFill>
                      <a:srgbClr val="00B0F0">
                        <a:alpha val="3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Arial" charset="0"/>
                          <a:cs typeface="Arial" panose="020B0604020202020204" pitchFamily="34" charset="0"/>
                        </a:rPr>
                        <a:t>$194,000 or less </a:t>
                      </a:r>
                    </a:p>
                  </a:txBody>
                  <a:tcPr marL="91426" marR="91426" marT="45732" marB="45732" anchor="ctr">
                    <a:solidFill>
                      <a:srgbClr val="00B0F0">
                        <a:alpha val="3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65000"/>
                              <a:lumOff val="35000"/>
                            </a:schemeClr>
                          </a:solidFill>
                          <a:latin typeface="Arial" panose="020B0604020202020204" pitchFamily="34" charset="0"/>
                          <a:ea typeface="Arial" charset="0"/>
                          <a:cs typeface="Arial" panose="020B0604020202020204" pitchFamily="34" charset="0"/>
                        </a:rPr>
                        <a:t>Plan premium</a:t>
                      </a:r>
                    </a:p>
                  </a:txBody>
                  <a:tcPr marL="91426" marR="91426" marT="45732" marB="45732" anchor="ctr">
                    <a:solidFill>
                      <a:srgbClr val="00B0F0">
                        <a:alpha val="30000"/>
                      </a:srgbClr>
                    </a:solidFill>
                  </a:tcPr>
                </a:tc>
                <a:extLst>
                  <a:ext uri="{0D108BD9-81ED-4DB2-BD59-A6C34878D82A}">
                    <a16:rowId xmlns:a16="http://schemas.microsoft.com/office/drawing/2014/main" val="10002"/>
                  </a:ext>
                </a:extLst>
              </a:tr>
              <a:tr h="304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Arial" charset="0"/>
                          <a:cs typeface="Arial" panose="020B0604020202020204" pitchFamily="34" charset="0"/>
                        </a:rPr>
                        <a:t>$97,001 – $123,000 </a:t>
                      </a:r>
                    </a:p>
                  </a:txBody>
                  <a:tcPr marL="91426" marR="91426" marT="45732" marB="45732" anchor="ctr">
                    <a:solidFill>
                      <a:srgbClr val="00B0F0">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Arial" charset="0"/>
                          <a:cs typeface="Arial" panose="020B0604020202020204" pitchFamily="34" charset="0"/>
                        </a:rPr>
                        <a:t>$194,001 – $246,000 </a:t>
                      </a:r>
                    </a:p>
                  </a:txBody>
                  <a:tcPr marL="91426" marR="91426" marT="45732" marB="45732" anchor="ctr">
                    <a:solidFill>
                      <a:srgbClr val="00B0F0">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65000"/>
                              <a:lumOff val="35000"/>
                            </a:schemeClr>
                          </a:solidFill>
                          <a:latin typeface="Arial" panose="020B0604020202020204" pitchFamily="34" charset="0"/>
                          <a:ea typeface="Arial" charset="0"/>
                          <a:cs typeface="Arial" panose="020B0604020202020204" pitchFamily="34" charset="0"/>
                        </a:rPr>
                        <a:t>+ $12.20</a:t>
                      </a:r>
                    </a:p>
                  </a:txBody>
                  <a:tcPr marL="91426" marR="91426" marT="45732" marB="45732" anchor="ctr">
                    <a:solidFill>
                      <a:srgbClr val="00B0F0">
                        <a:alpha val="10000"/>
                      </a:srgbClr>
                    </a:solidFill>
                  </a:tcPr>
                </a:tc>
                <a:extLst>
                  <a:ext uri="{0D108BD9-81ED-4DB2-BD59-A6C34878D82A}">
                    <a16:rowId xmlns:a16="http://schemas.microsoft.com/office/drawing/2014/main" val="10003"/>
                  </a:ext>
                </a:extLst>
              </a:tr>
              <a:tr h="304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Arial" charset="0"/>
                          <a:cs typeface="Arial" panose="020B0604020202020204" pitchFamily="34" charset="0"/>
                        </a:rPr>
                        <a:t>$123,001 – $153,000 </a:t>
                      </a:r>
                    </a:p>
                  </a:txBody>
                  <a:tcPr marL="91426" marR="91426" marT="45732" marB="45732" anchor="ctr">
                    <a:solidFill>
                      <a:srgbClr val="00B0F0">
                        <a:alpha val="3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Arial" charset="0"/>
                          <a:cs typeface="Arial" panose="020B0604020202020204" pitchFamily="34" charset="0"/>
                        </a:rPr>
                        <a:t>$246,001 – $306,000 </a:t>
                      </a:r>
                    </a:p>
                  </a:txBody>
                  <a:tcPr marL="91426" marR="91426" marT="45732" marB="45732" anchor="ctr">
                    <a:solidFill>
                      <a:srgbClr val="00B0F0">
                        <a:alpha val="3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65000"/>
                              <a:lumOff val="35000"/>
                            </a:schemeClr>
                          </a:solidFill>
                          <a:latin typeface="Arial" panose="020B0604020202020204" pitchFamily="34" charset="0"/>
                          <a:ea typeface="Arial" charset="0"/>
                          <a:cs typeface="Arial" panose="020B0604020202020204" pitchFamily="34" charset="0"/>
                        </a:rPr>
                        <a:t>+ $31.50</a:t>
                      </a:r>
                    </a:p>
                  </a:txBody>
                  <a:tcPr marL="91426" marR="91426" marT="45732" marB="45732" anchor="ctr">
                    <a:solidFill>
                      <a:srgbClr val="00B0F0">
                        <a:alpha val="30000"/>
                      </a:srgbClr>
                    </a:solidFill>
                  </a:tcPr>
                </a:tc>
                <a:extLst>
                  <a:ext uri="{0D108BD9-81ED-4DB2-BD59-A6C34878D82A}">
                    <a16:rowId xmlns:a16="http://schemas.microsoft.com/office/drawing/2014/main" val="10004"/>
                  </a:ext>
                </a:extLst>
              </a:tr>
              <a:tr h="304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Arial" charset="0"/>
                          <a:cs typeface="Arial" panose="020B0604020202020204" pitchFamily="34" charset="0"/>
                        </a:rPr>
                        <a:t>$153,001 – $183,000 </a:t>
                      </a:r>
                    </a:p>
                  </a:txBody>
                  <a:tcPr marL="91426" marR="91426" marT="45732" marB="45732" anchor="ctr">
                    <a:solidFill>
                      <a:srgbClr val="00B0F0">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Arial" charset="0"/>
                          <a:cs typeface="Arial" panose="020B0604020202020204" pitchFamily="34" charset="0"/>
                        </a:rPr>
                        <a:t>$306,001 – $366,000 </a:t>
                      </a:r>
                    </a:p>
                  </a:txBody>
                  <a:tcPr marL="91426" marR="91426" marT="45732" marB="45732" anchor="ctr">
                    <a:solidFill>
                      <a:srgbClr val="00B0F0">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65000"/>
                              <a:lumOff val="35000"/>
                            </a:schemeClr>
                          </a:solidFill>
                          <a:latin typeface="Arial" panose="020B0604020202020204" pitchFamily="34" charset="0"/>
                          <a:ea typeface="Arial" charset="0"/>
                          <a:cs typeface="Arial" panose="020B0604020202020204" pitchFamily="34" charset="0"/>
                        </a:rPr>
                        <a:t>+ $50.70</a:t>
                      </a:r>
                    </a:p>
                  </a:txBody>
                  <a:tcPr marL="91426" marR="91426" marT="45732" marB="45732" anchor="ctr">
                    <a:solidFill>
                      <a:srgbClr val="00B0F0">
                        <a:alpha val="10000"/>
                      </a:srgbClr>
                    </a:solidFill>
                  </a:tcPr>
                </a:tc>
                <a:extLst>
                  <a:ext uri="{0D108BD9-81ED-4DB2-BD59-A6C34878D82A}">
                    <a16:rowId xmlns:a16="http://schemas.microsoft.com/office/drawing/2014/main" val="10005"/>
                  </a:ext>
                </a:extLst>
              </a:tr>
              <a:tr h="304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Arial" charset="0"/>
                          <a:cs typeface="Arial" panose="020B0604020202020204" pitchFamily="34" charset="0"/>
                        </a:rPr>
                        <a:t>$183,001 – $500,000 </a:t>
                      </a:r>
                    </a:p>
                  </a:txBody>
                  <a:tcPr marL="91426" marR="91426" marT="45732" marB="45732" anchor="ctr">
                    <a:solidFill>
                      <a:srgbClr val="00B0F0">
                        <a:alpha val="3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Arial" charset="0"/>
                          <a:cs typeface="Arial" panose="020B0604020202020204" pitchFamily="34" charset="0"/>
                        </a:rPr>
                        <a:t>$366,001 – $750,000 </a:t>
                      </a:r>
                    </a:p>
                  </a:txBody>
                  <a:tcPr marL="91426" marR="91426" marT="45732" marB="45732" anchor="ctr">
                    <a:solidFill>
                      <a:srgbClr val="00B0F0">
                        <a:alpha val="3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65000"/>
                              <a:lumOff val="35000"/>
                            </a:schemeClr>
                          </a:solidFill>
                          <a:latin typeface="Arial" panose="020B0604020202020204" pitchFamily="34" charset="0"/>
                          <a:ea typeface="Arial" charset="0"/>
                          <a:cs typeface="Arial" panose="020B0604020202020204" pitchFamily="34" charset="0"/>
                        </a:rPr>
                        <a:t>+ $70.00</a:t>
                      </a:r>
                    </a:p>
                  </a:txBody>
                  <a:tcPr marL="91426" marR="91426" marT="45732" marB="45732" anchor="ctr">
                    <a:solidFill>
                      <a:srgbClr val="00B0F0">
                        <a:alpha val="30000"/>
                      </a:srgbClr>
                    </a:solidFill>
                  </a:tcPr>
                </a:tc>
                <a:extLst>
                  <a:ext uri="{0D108BD9-81ED-4DB2-BD59-A6C34878D82A}">
                    <a16:rowId xmlns:a16="http://schemas.microsoft.com/office/drawing/2014/main" val="10006"/>
                  </a:ext>
                </a:extLst>
              </a:tr>
              <a:tr h="3230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Arial" charset="0"/>
                          <a:cs typeface="Arial" panose="020B0604020202020204" pitchFamily="34" charset="0"/>
                        </a:rPr>
                        <a:t>$500,000 and above  </a:t>
                      </a:r>
                    </a:p>
                  </a:txBody>
                  <a:tcPr marL="91426" marR="91426" marT="45732" marB="45732" anchor="ctr">
                    <a:solidFill>
                      <a:srgbClr val="00B0F0">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Arial" charset="0"/>
                          <a:cs typeface="Arial" panose="020B0604020202020204" pitchFamily="34" charset="0"/>
                        </a:rPr>
                        <a:t>$750,000 and above </a:t>
                      </a:r>
                    </a:p>
                  </a:txBody>
                  <a:tcPr marL="91426" marR="91426" marT="45732" marB="45732" anchor="ctr">
                    <a:solidFill>
                      <a:srgbClr val="00B0F0">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65000"/>
                              <a:lumOff val="35000"/>
                            </a:schemeClr>
                          </a:solidFill>
                          <a:latin typeface="Arial" panose="020B0604020202020204" pitchFamily="34" charset="0"/>
                          <a:ea typeface="Arial" charset="0"/>
                          <a:cs typeface="Arial" panose="020B0604020202020204" pitchFamily="34" charset="0"/>
                        </a:rPr>
                        <a:t>+ $76.40</a:t>
                      </a:r>
                    </a:p>
                  </a:txBody>
                  <a:tcPr marL="91426" marR="91426" marT="45732" marB="45732" anchor="ctr">
                    <a:solidFill>
                      <a:srgbClr val="00B0F0">
                        <a:alpha val="10000"/>
                      </a:srgbClr>
                    </a:solidFill>
                  </a:tcPr>
                </a:tc>
                <a:extLst>
                  <a:ext uri="{0D108BD9-81ED-4DB2-BD59-A6C34878D82A}">
                    <a16:rowId xmlns:a16="http://schemas.microsoft.com/office/drawing/2014/main" val="10007"/>
                  </a:ext>
                </a:extLst>
              </a:tr>
            </a:tbl>
          </a:graphicData>
        </a:graphic>
      </p:graphicFrame>
      <p:sp>
        <p:nvSpPr>
          <p:cNvPr id="13" name="TextBox 12">
            <a:extLst>
              <a:ext uri="{FF2B5EF4-FFF2-40B4-BE49-F238E27FC236}">
                <a16:creationId xmlns:a16="http://schemas.microsoft.com/office/drawing/2014/main" id="{D199FCC2-15C0-5296-50E6-73DD30B17C0F}"/>
              </a:ext>
            </a:extLst>
          </p:cNvPr>
          <p:cNvSpPr txBox="1"/>
          <p:nvPr/>
        </p:nvSpPr>
        <p:spPr>
          <a:xfrm>
            <a:off x="7983538" y="1682750"/>
            <a:ext cx="3303587" cy="1092200"/>
          </a:xfrm>
          <a:prstGeom prst="rect">
            <a:avLst/>
          </a:prstGeom>
          <a:noFill/>
          <a:ln>
            <a:noFill/>
          </a:ln>
        </p:spPr>
        <p:txBody>
          <a:bodyPr>
            <a:spAutoFit/>
          </a:bodyPr>
          <a:lstStyle/>
          <a:p>
            <a:pPr eaLnBrk="1" fontAlgn="auto" hangingPunct="1">
              <a:spcBef>
                <a:spcPts val="0"/>
              </a:spcBef>
              <a:spcAft>
                <a:spcPts val="600"/>
              </a:spcAft>
              <a:defRPr/>
            </a:pPr>
            <a:r>
              <a:rPr lang="en-US" sz="2000" b="1" dirty="0">
                <a:solidFill>
                  <a:srgbClr val="003B5C"/>
                </a:solidFill>
                <a:latin typeface="Arial" panose="020B0604020202020204" pitchFamily="34" charset="0"/>
                <a:cs typeface="Arial" panose="020B0604020202020204" pitchFamily="34" charset="0"/>
              </a:rPr>
              <a:t>Premiums vary</a:t>
            </a:r>
          </a:p>
          <a:p>
            <a:pPr marL="342900" indent="-342900" eaLnBrk="1" fontAlgn="auto" hangingPunct="1">
              <a:spcBef>
                <a:spcPts val="0"/>
              </a:spcBef>
              <a:spcAft>
                <a:spcPts val="0"/>
              </a:spcAft>
              <a:buClr>
                <a:srgbClr val="FF671D"/>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Subject to IRMAA and late enrollment penalties</a:t>
            </a:r>
          </a:p>
        </p:txBody>
      </p:sp>
      <p:sp>
        <p:nvSpPr>
          <p:cNvPr id="12" name="TextBox 11">
            <a:extLst>
              <a:ext uri="{FF2B5EF4-FFF2-40B4-BE49-F238E27FC236}">
                <a16:creationId xmlns:a16="http://schemas.microsoft.com/office/drawing/2014/main" id="{869DFE47-D3A6-BEB3-415F-B70BB39652AE}"/>
              </a:ext>
            </a:extLst>
          </p:cNvPr>
          <p:cNvSpPr txBox="1"/>
          <p:nvPr/>
        </p:nvSpPr>
        <p:spPr>
          <a:xfrm>
            <a:off x="4168775" y="1682750"/>
            <a:ext cx="3683000" cy="784225"/>
          </a:xfrm>
          <a:prstGeom prst="rect">
            <a:avLst/>
          </a:prstGeom>
          <a:noFill/>
          <a:ln>
            <a:noFill/>
          </a:ln>
        </p:spPr>
        <p:txBody>
          <a:bodyPr>
            <a:spAutoFit/>
          </a:bodyPr>
          <a:lstStyle/>
          <a:p>
            <a:pPr eaLnBrk="1" fontAlgn="auto" hangingPunct="1">
              <a:spcBef>
                <a:spcPts val="0"/>
              </a:spcBef>
              <a:spcAft>
                <a:spcPts val="600"/>
              </a:spcAft>
              <a:defRPr/>
            </a:pPr>
            <a:r>
              <a:rPr lang="en-US" sz="2000" b="1" dirty="0">
                <a:solidFill>
                  <a:srgbClr val="003B5C"/>
                </a:solidFill>
                <a:latin typeface="Arial" panose="020B0604020202020204" pitchFamily="34" charset="0"/>
                <a:cs typeface="Arial" panose="020B0604020202020204" pitchFamily="34" charset="0"/>
              </a:rPr>
              <a:t>Coverage may change</a:t>
            </a:r>
          </a:p>
          <a:p>
            <a:pPr marL="520700" indent="-323850" eaLnBrk="1" fontAlgn="auto" hangingPunct="1">
              <a:spcBef>
                <a:spcPts val="0"/>
              </a:spcBef>
              <a:spcAft>
                <a:spcPts val="0"/>
              </a:spcAft>
              <a:buClr>
                <a:srgbClr val="FF671D"/>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Should review every year</a:t>
            </a:r>
          </a:p>
        </p:txBody>
      </p:sp>
      <p:sp>
        <p:nvSpPr>
          <p:cNvPr id="11" name="TextBox 10">
            <a:extLst>
              <a:ext uri="{FF2B5EF4-FFF2-40B4-BE49-F238E27FC236}">
                <a16:creationId xmlns:a16="http://schemas.microsoft.com/office/drawing/2014/main" id="{7FFE96F0-039C-797D-9947-641BE9D0F3FC}"/>
              </a:ext>
            </a:extLst>
          </p:cNvPr>
          <p:cNvSpPr txBox="1"/>
          <p:nvPr/>
        </p:nvSpPr>
        <p:spPr>
          <a:xfrm>
            <a:off x="1069975" y="1663700"/>
            <a:ext cx="2967038" cy="1092200"/>
          </a:xfrm>
          <a:prstGeom prst="rect">
            <a:avLst/>
          </a:prstGeom>
          <a:noFill/>
          <a:ln>
            <a:noFill/>
          </a:ln>
        </p:spPr>
        <p:txBody>
          <a:bodyPr>
            <a:spAutoFit/>
          </a:bodyPr>
          <a:lstStyle/>
          <a:p>
            <a:pPr eaLnBrk="1" fontAlgn="auto" hangingPunct="1">
              <a:spcBef>
                <a:spcPts val="0"/>
              </a:spcBef>
              <a:spcAft>
                <a:spcPts val="600"/>
              </a:spcAft>
              <a:defRPr/>
            </a:pPr>
            <a:r>
              <a:rPr lang="en-US" sz="2000" b="1" dirty="0">
                <a:solidFill>
                  <a:srgbClr val="003B5C"/>
                </a:solidFill>
                <a:latin typeface="Arial" panose="020B0604020202020204" pitchFamily="34" charset="0"/>
                <a:cs typeface="Arial" panose="020B0604020202020204" pitchFamily="34" charset="0"/>
              </a:rPr>
              <a:t>Prescription drugs</a:t>
            </a:r>
          </a:p>
          <a:p>
            <a:pPr marL="635000" indent="-381000" eaLnBrk="1" fontAlgn="auto" hangingPunct="1">
              <a:spcBef>
                <a:spcPts val="0"/>
              </a:spcBef>
              <a:spcAft>
                <a:spcPts val="0"/>
              </a:spcAft>
              <a:buClr>
                <a:srgbClr val="FF671D"/>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Lists of approved drugs vary by plan</a:t>
            </a:r>
          </a:p>
        </p:txBody>
      </p:sp>
      <p:sp>
        <p:nvSpPr>
          <p:cNvPr id="3" name="Title 2">
            <a:extLst>
              <a:ext uri="{FF2B5EF4-FFF2-40B4-BE49-F238E27FC236}">
                <a16:creationId xmlns:a16="http://schemas.microsoft.com/office/drawing/2014/main" id="{D04A19A1-0E99-0491-AB29-7C846E325231}"/>
              </a:ext>
            </a:extLst>
          </p:cNvPr>
          <p:cNvSpPr>
            <a:spLocks noGrp="1"/>
          </p:cNvSpPr>
          <p:nvPr>
            <p:ph type="title" idx="4294967295"/>
          </p:nvPr>
        </p:nvSpPr>
        <p:spPr>
          <a:xfrm>
            <a:off x="838200" y="728663"/>
            <a:ext cx="10515600" cy="495300"/>
          </a:xfrm>
          <a:prstGeom prst="rect">
            <a:avLst/>
          </a:prstGeom>
        </p:spPr>
        <p:txBody>
          <a:bodyPr/>
          <a:lstStyle/>
          <a:p>
            <a:pPr algn="ctr" fontAlgn="auto">
              <a:spcAft>
                <a:spcPts val="600"/>
              </a:spcAft>
              <a:defRPr/>
            </a:pPr>
            <a:r>
              <a:rPr lang="en-US" sz="2800" b="1" spc="50" dirty="0">
                <a:solidFill>
                  <a:srgbClr val="003B5C"/>
                </a:solidFill>
                <a:latin typeface="Arial" charset="0"/>
                <a:ea typeface="Arial" charset="0"/>
                <a:cs typeface="Arial" charset="0"/>
              </a:rPr>
              <a:t>What Part D covers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descr="&quot;&quot;">
            <a:extLst>
              <a:ext uri="{FF2B5EF4-FFF2-40B4-BE49-F238E27FC236}">
                <a16:creationId xmlns:a16="http://schemas.microsoft.com/office/drawing/2014/main" id="{7822366C-782B-0B4B-2C2A-464DD8D2BB70}"/>
              </a:ext>
            </a:extLst>
          </p:cNvPr>
          <p:cNvSpPr/>
          <p:nvPr/>
        </p:nvSpPr>
        <p:spPr>
          <a:xfrm>
            <a:off x="306388" y="300038"/>
            <a:ext cx="11579225" cy="6257925"/>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3B5C"/>
              </a:solidFill>
            </a:endParaRPr>
          </a:p>
        </p:txBody>
      </p:sp>
      <p:sp>
        <p:nvSpPr>
          <p:cNvPr id="47107" name="Slide Number Placeholder 5">
            <a:extLst>
              <a:ext uri="{FF2B5EF4-FFF2-40B4-BE49-F238E27FC236}">
                <a16:creationId xmlns:a16="http://schemas.microsoft.com/office/drawing/2014/main" id="{0EEAB110-7EB3-3400-87B4-37BEF60B844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5DCD701-8FF4-4C0C-A2BB-46FE4A79E421}" type="slidenum">
              <a:rPr lang="en-US" altLang="en-US">
                <a:solidFill>
                  <a:srgbClr val="FFFFFF"/>
                </a:solidFill>
                <a:latin typeface="Arial" panose="020B0604020202020204" pitchFamily="34" charset="0"/>
              </a:rPr>
              <a:pPr fontAlgn="base">
                <a:spcBef>
                  <a:spcPct val="0"/>
                </a:spcBef>
                <a:spcAft>
                  <a:spcPct val="0"/>
                </a:spcAft>
              </a:pPr>
              <a:t>28</a:t>
            </a:fld>
            <a:endParaRPr lang="en-US" altLang="en-US">
              <a:solidFill>
                <a:srgbClr val="FFFFFF"/>
              </a:solidFill>
              <a:latin typeface="Arial" panose="020B0604020202020204" pitchFamily="34" charset="0"/>
            </a:endParaRPr>
          </a:p>
        </p:txBody>
      </p:sp>
      <p:cxnSp>
        <p:nvCxnSpPr>
          <p:cNvPr id="17" name="Straight Connector 16" descr="&quot;&quot;">
            <a:extLst>
              <a:ext uri="{FF2B5EF4-FFF2-40B4-BE49-F238E27FC236}">
                <a16:creationId xmlns:a16="http://schemas.microsoft.com/office/drawing/2014/main" id="{5EA91D52-887F-1B96-434A-00A472FB1CB7}"/>
              </a:ext>
            </a:extLst>
          </p:cNvPr>
          <p:cNvCxnSpPr>
            <a:cxnSpLocks/>
          </p:cNvCxnSpPr>
          <p:nvPr/>
        </p:nvCxnSpPr>
        <p:spPr>
          <a:xfrm>
            <a:off x="6546850" y="2633663"/>
            <a:ext cx="4575175"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descr="&quot;&quot;">
            <a:extLst>
              <a:ext uri="{FF2B5EF4-FFF2-40B4-BE49-F238E27FC236}">
                <a16:creationId xmlns:a16="http://schemas.microsoft.com/office/drawing/2014/main" id="{1EBAEBC7-4719-47A5-DAD9-37FCD12EF456}"/>
              </a:ext>
            </a:extLst>
          </p:cNvPr>
          <p:cNvCxnSpPr>
            <a:cxnSpLocks/>
          </p:cNvCxnSpPr>
          <p:nvPr/>
        </p:nvCxnSpPr>
        <p:spPr>
          <a:xfrm>
            <a:off x="1069975" y="2633663"/>
            <a:ext cx="4549775"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descr="&quot;&quot;">
            <a:extLst>
              <a:ext uri="{FF2B5EF4-FFF2-40B4-BE49-F238E27FC236}">
                <a16:creationId xmlns:a16="http://schemas.microsoft.com/office/drawing/2014/main" id="{97D42F2F-CDA3-F579-193F-A77417DEE829}"/>
              </a:ext>
            </a:extLst>
          </p:cNvPr>
          <p:cNvCxnSpPr>
            <a:cxnSpLocks/>
          </p:cNvCxnSpPr>
          <p:nvPr/>
        </p:nvCxnSpPr>
        <p:spPr>
          <a:xfrm>
            <a:off x="1069975" y="4611688"/>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7111" name="Title 1">
            <a:extLst>
              <a:ext uri="{FF2B5EF4-FFF2-40B4-BE49-F238E27FC236}">
                <a16:creationId xmlns:a16="http://schemas.microsoft.com/office/drawing/2014/main" id="{5CAE43EA-BD5A-4D29-9383-9DF0F95B4701}"/>
              </a:ext>
            </a:extLst>
          </p:cNvPr>
          <p:cNvSpPr>
            <a:spLocks noGrp="1" noChangeArrowheads="1"/>
          </p:cNvSpPr>
          <p:nvPr>
            <p:ph type="title" idx="4294967295"/>
          </p:nvPr>
        </p:nvSpPr>
        <p:spPr bwMode="auto">
          <a:xfrm>
            <a:off x="838200" y="3201988"/>
            <a:ext cx="10515600" cy="1022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600" b="1">
                <a:solidFill>
                  <a:schemeClr val="bg1"/>
                </a:solidFill>
                <a:latin typeface="Arial" panose="020B0604020202020204" pitchFamily="34" charset="0"/>
                <a:cs typeface="Arial" panose="020B0604020202020204" pitchFamily="34" charset="0"/>
              </a:rPr>
              <a:t>Supplemental policies and </a:t>
            </a:r>
            <a:br>
              <a:rPr lang="en-US" altLang="en-US" sz="3600" b="1">
                <a:solidFill>
                  <a:schemeClr val="bg1"/>
                </a:solidFill>
                <a:latin typeface="Arial" panose="020B0604020202020204" pitchFamily="34" charset="0"/>
                <a:cs typeface="Arial" panose="020B0604020202020204" pitchFamily="34" charset="0"/>
              </a:rPr>
            </a:br>
            <a:r>
              <a:rPr lang="en-US" altLang="en-US" sz="3600" b="1">
                <a:solidFill>
                  <a:schemeClr val="bg1"/>
                </a:solidFill>
                <a:latin typeface="Arial" panose="020B0604020202020204" pitchFamily="34" charset="0"/>
                <a:cs typeface="Arial" panose="020B0604020202020204" pitchFamily="34" charset="0"/>
              </a:rPr>
              <a:t>Medicare Advantage plans</a:t>
            </a:r>
          </a:p>
        </p:txBody>
      </p:sp>
      <p:sp>
        <p:nvSpPr>
          <p:cNvPr id="47112" name="Content Placeholder 2" descr="Section 3">
            <a:extLst>
              <a:ext uri="{FF2B5EF4-FFF2-40B4-BE49-F238E27FC236}">
                <a16:creationId xmlns:a16="http://schemas.microsoft.com/office/drawing/2014/main" id="{EF7CCC7C-D687-C24E-472A-12BD4F2AF4C1}"/>
              </a:ext>
            </a:extLst>
          </p:cNvPr>
          <p:cNvSpPr txBox="1">
            <a:spLocks noChangeArrowheads="1"/>
          </p:cNvSpPr>
          <p:nvPr/>
        </p:nvSpPr>
        <p:spPr bwMode="auto">
          <a:xfrm>
            <a:off x="5791200" y="2284413"/>
            <a:ext cx="609600" cy="638175"/>
          </a:xfrm>
          <a:prstGeom prst="rect">
            <a:avLst/>
          </a:prstGeom>
          <a:solidFill>
            <a:srgbClr val="FF671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Bef>
                <a:spcPts val="1000"/>
              </a:spcBef>
              <a:buFont typeface="Arial" panose="020B0604020202020204" pitchFamily="34" charset="0"/>
              <a:buNone/>
            </a:pPr>
            <a:r>
              <a:rPr lang="en-US" altLang="en-US" sz="3600" b="1">
                <a:solidFill>
                  <a:srgbClr val="003B5C"/>
                </a:solidFill>
                <a:latin typeface="Arial" panose="020B0604020202020204" pitchFamily="34" charset="0"/>
                <a:cs typeface="Arial" panose="020B0604020202020204" pitchFamily="34" charset="0"/>
              </a:rPr>
              <a:t>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a:extLst>
              <a:ext uri="{FF2B5EF4-FFF2-40B4-BE49-F238E27FC236}">
                <a16:creationId xmlns:a16="http://schemas.microsoft.com/office/drawing/2014/main" id="{88EC03E3-A61E-AC94-9580-4556282E9A6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382747F-9E8D-4CF3-9268-CCEB44CF3538}" type="slidenum">
              <a:rPr lang="en-US" altLang="en-US">
                <a:solidFill>
                  <a:srgbClr val="595959"/>
                </a:solidFill>
                <a:latin typeface="Arial" panose="020B0604020202020204" pitchFamily="34" charset="0"/>
              </a:rPr>
              <a:pPr fontAlgn="base">
                <a:spcBef>
                  <a:spcPct val="0"/>
                </a:spcBef>
                <a:spcAft>
                  <a:spcPct val="0"/>
                </a:spcAft>
              </a:pPr>
              <a:t>29</a:t>
            </a:fld>
            <a:endParaRPr lang="en-US" altLang="en-US">
              <a:solidFill>
                <a:srgbClr val="595959"/>
              </a:solidFill>
              <a:latin typeface="Arial" panose="020B0604020202020204" pitchFamily="34" charset="0"/>
            </a:endParaRPr>
          </a:p>
        </p:txBody>
      </p:sp>
      <p:pic>
        <p:nvPicPr>
          <p:cNvPr id="15" name="Picture 14">
            <a:extLst>
              <a:ext uri="{FF2B5EF4-FFF2-40B4-BE49-F238E27FC236}">
                <a16:creationId xmlns:a16="http://schemas.microsoft.com/office/drawing/2014/main" id="{9AD991FB-D093-F7C7-A4FA-2DF1C7119DF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450" y="4751388"/>
            <a:ext cx="5270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866FE7A-03F5-F778-F116-4E39B335985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3" y="4754563"/>
            <a:ext cx="5295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descr="&quot;&quot;">
            <a:extLst>
              <a:ext uri="{FF2B5EF4-FFF2-40B4-BE49-F238E27FC236}">
                <a16:creationId xmlns:a16="http://schemas.microsoft.com/office/drawing/2014/main" id="{27F4BCEF-FDD7-E8A9-09DC-E1449534F517}"/>
              </a:ext>
            </a:extLst>
          </p:cNvPr>
          <p:cNvCxnSpPr>
            <a:cxnSpLocks/>
          </p:cNvCxnSpPr>
          <p:nvPr/>
        </p:nvCxnSpPr>
        <p:spPr>
          <a:xfrm>
            <a:off x="1069975" y="1236663"/>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descr="&quot;&quot;">
            <a:extLst>
              <a:ext uri="{FF2B5EF4-FFF2-40B4-BE49-F238E27FC236}">
                <a16:creationId xmlns:a16="http://schemas.microsoft.com/office/drawing/2014/main" id="{0BAC078A-1AE3-2210-347C-DC7950D6F58C}"/>
              </a:ext>
            </a:extLst>
          </p:cNvPr>
          <p:cNvCxnSpPr>
            <a:cxnSpLocks/>
          </p:cNvCxnSpPr>
          <p:nvPr/>
        </p:nvCxnSpPr>
        <p:spPr>
          <a:xfrm>
            <a:off x="1069975" y="673100"/>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1E9E876-DAD8-2A7B-AD81-D34F7898A83D}"/>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7950" y="1624013"/>
            <a:ext cx="157003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4D386953-8C1C-F85D-DD60-1035BB5556E4}"/>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0663" y="1581150"/>
            <a:ext cx="1585912"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33E347E5-E4BF-0FA9-8EC0-1F9F55E6D1AB}"/>
              </a:ext>
            </a:extLst>
          </p:cNvPr>
          <p:cNvSpPr txBox="1">
            <a:spLocks noChangeArrowheads="1"/>
          </p:cNvSpPr>
          <p:nvPr/>
        </p:nvSpPr>
        <p:spPr bwMode="auto">
          <a:xfrm>
            <a:off x="6405563" y="6142038"/>
            <a:ext cx="227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424242"/>
                </a:solidFill>
              </a:rPr>
              <a:t>Private insurance </a:t>
            </a:r>
          </a:p>
        </p:txBody>
      </p:sp>
      <p:sp>
        <p:nvSpPr>
          <p:cNvPr id="23" name="Oval 22" descr="Medigap, Medicares Part C and Part D are private insurance">
            <a:extLst>
              <a:ext uri="{FF2B5EF4-FFF2-40B4-BE49-F238E27FC236}">
                <a16:creationId xmlns:a16="http://schemas.microsoft.com/office/drawing/2014/main" id="{D25A7FCD-34CA-0A03-1BE3-34F58DB057BC}"/>
              </a:ext>
            </a:extLst>
          </p:cNvPr>
          <p:cNvSpPr/>
          <p:nvPr/>
        </p:nvSpPr>
        <p:spPr>
          <a:xfrm>
            <a:off x="6153150" y="6184900"/>
            <a:ext cx="225425" cy="225425"/>
          </a:xfrm>
          <a:prstGeom prst="ellipse">
            <a:avLst/>
          </a:prstGeom>
          <a:solidFill>
            <a:srgbClr val="E85B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E85B16"/>
              </a:solidFill>
            </a:endParaRPr>
          </a:p>
        </p:txBody>
      </p:sp>
      <p:sp>
        <p:nvSpPr>
          <p:cNvPr id="24" name="TextBox 23">
            <a:extLst>
              <a:ext uri="{FF2B5EF4-FFF2-40B4-BE49-F238E27FC236}">
                <a16:creationId xmlns:a16="http://schemas.microsoft.com/office/drawing/2014/main" id="{FC110E81-B987-C3CB-802B-F821033DD50E}"/>
              </a:ext>
            </a:extLst>
          </p:cNvPr>
          <p:cNvSpPr txBox="1">
            <a:spLocks noChangeArrowheads="1"/>
          </p:cNvSpPr>
          <p:nvPr/>
        </p:nvSpPr>
        <p:spPr bwMode="auto">
          <a:xfrm>
            <a:off x="3435350" y="6142038"/>
            <a:ext cx="2603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424242"/>
                </a:solidFill>
              </a:rPr>
              <a:t>Government-provided insurance </a:t>
            </a:r>
          </a:p>
        </p:txBody>
      </p:sp>
      <p:sp>
        <p:nvSpPr>
          <p:cNvPr id="2" name="Oval 1" descr="Medicares Part A and Part B are governement-provided insurance">
            <a:extLst>
              <a:ext uri="{FF2B5EF4-FFF2-40B4-BE49-F238E27FC236}">
                <a16:creationId xmlns:a16="http://schemas.microsoft.com/office/drawing/2014/main" id="{EAADB5FC-D576-0AB7-EC31-8FDD00E031A5}"/>
              </a:ext>
            </a:extLst>
          </p:cNvPr>
          <p:cNvSpPr/>
          <p:nvPr/>
        </p:nvSpPr>
        <p:spPr>
          <a:xfrm>
            <a:off x="3160713" y="6184900"/>
            <a:ext cx="225425" cy="225425"/>
          </a:xfrm>
          <a:prstGeom prst="ellipse">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TextBox 13">
            <a:extLst>
              <a:ext uri="{FF2B5EF4-FFF2-40B4-BE49-F238E27FC236}">
                <a16:creationId xmlns:a16="http://schemas.microsoft.com/office/drawing/2014/main" id="{6FEE1E41-EA6B-35ED-3AF0-9EB65CF94E90}"/>
              </a:ext>
            </a:extLst>
          </p:cNvPr>
          <p:cNvSpPr txBox="1">
            <a:spLocks noChangeArrowheads="1"/>
          </p:cNvSpPr>
          <p:nvPr/>
        </p:nvSpPr>
        <p:spPr bwMode="auto">
          <a:xfrm>
            <a:off x="6502400" y="5240338"/>
            <a:ext cx="4933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a:solidFill>
                  <a:srgbClr val="424242"/>
                </a:solidFill>
              </a:rPr>
              <a:t>Medicare Advantage (hospitalization,</a:t>
            </a:r>
          </a:p>
          <a:p>
            <a:pPr algn="ctr" eaLnBrk="1" hangingPunct="1"/>
            <a:r>
              <a:rPr lang="en-US" altLang="en-US" sz="1400">
                <a:solidFill>
                  <a:srgbClr val="424242"/>
                </a:solidFill>
              </a:rPr>
              <a:t>medical and prescription drugs)</a:t>
            </a:r>
          </a:p>
        </p:txBody>
      </p:sp>
      <p:sp>
        <p:nvSpPr>
          <p:cNvPr id="22" name="TextBox 21">
            <a:extLst>
              <a:ext uri="{FF2B5EF4-FFF2-40B4-BE49-F238E27FC236}">
                <a16:creationId xmlns:a16="http://schemas.microsoft.com/office/drawing/2014/main" id="{AF670FB9-7F57-8D03-0BFE-F6F4B57406A7}"/>
              </a:ext>
            </a:extLst>
          </p:cNvPr>
          <p:cNvSpPr txBox="1">
            <a:spLocks noChangeArrowheads="1"/>
          </p:cNvSpPr>
          <p:nvPr/>
        </p:nvSpPr>
        <p:spPr bwMode="auto">
          <a:xfrm>
            <a:off x="6153150" y="4783138"/>
            <a:ext cx="5211763"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0000"/>
              </a:lnSpc>
              <a:spcAft>
                <a:spcPts val="600"/>
              </a:spcAft>
            </a:pPr>
            <a:r>
              <a:rPr lang="en-US" altLang="en-US" b="1">
                <a:solidFill>
                  <a:schemeClr val="bg1"/>
                </a:solidFill>
                <a:latin typeface="Arial" panose="020B0604020202020204" pitchFamily="34" charset="0"/>
                <a:cs typeface="Arial" panose="020B0604020202020204" pitchFamily="34" charset="0"/>
              </a:rPr>
              <a:t>Part C only</a:t>
            </a:r>
          </a:p>
        </p:txBody>
      </p:sp>
      <p:sp>
        <p:nvSpPr>
          <p:cNvPr id="10" name="TextBox 9">
            <a:extLst>
              <a:ext uri="{FF2B5EF4-FFF2-40B4-BE49-F238E27FC236}">
                <a16:creationId xmlns:a16="http://schemas.microsoft.com/office/drawing/2014/main" id="{656221E8-DB27-267E-51B8-2E700CAB7D18}"/>
              </a:ext>
            </a:extLst>
          </p:cNvPr>
          <p:cNvSpPr txBox="1">
            <a:spLocks noChangeArrowheads="1"/>
          </p:cNvSpPr>
          <p:nvPr/>
        </p:nvSpPr>
        <p:spPr bwMode="auto">
          <a:xfrm>
            <a:off x="4657725" y="5240338"/>
            <a:ext cx="11255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a:solidFill>
                  <a:srgbClr val="424242"/>
                </a:solidFill>
              </a:rPr>
              <a:t>Hospital insurance</a:t>
            </a:r>
          </a:p>
        </p:txBody>
      </p:sp>
      <p:sp>
        <p:nvSpPr>
          <p:cNvPr id="16" name="TextBox 15">
            <a:extLst>
              <a:ext uri="{FF2B5EF4-FFF2-40B4-BE49-F238E27FC236}">
                <a16:creationId xmlns:a16="http://schemas.microsoft.com/office/drawing/2014/main" id="{64EEE7CF-44EE-1A53-A8EC-495E0B790118}"/>
              </a:ext>
            </a:extLst>
          </p:cNvPr>
          <p:cNvSpPr txBox="1">
            <a:spLocks noChangeArrowheads="1"/>
          </p:cNvSpPr>
          <p:nvPr/>
        </p:nvSpPr>
        <p:spPr bwMode="auto">
          <a:xfrm>
            <a:off x="4770438" y="4800600"/>
            <a:ext cx="10048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10000"/>
              </a:lnSpc>
              <a:spcAft>
                <a:spcPts val="600"/>
              </a:spcAft>
            </a:pPr>
            <a:r>
              <a:rPr lang="en-US" altLang="en-US" b="1">
                <a:solidFill>
                  <a:schemeClr val="bg1"/>
                </a:solidFill>
                <a:latin typeface="Arial" panose="020B0604020202020204" pitchFamily="34" charset="0"/>
                <a:cs typeface="Arial" panose="020B0604020202020204" pitchFamily="34" charset="0"/>
              </a:rPr>
              <a:t>Part A</a:t>
            </a:r>
          </a:p>
        </p:txBody>
      </p:sp>
      <p:sp>
        <p:nvSpPr>
          <p:cNvPr id="11" name="TextBox 10">
            <a:extLst>
              <a:ext uri="{FF2B5EF4-FFF2-40B4-BE49-F238E27FC236}">
                <a16:creationId xmlns:a16="http://schemas.microsoft.com/office/drawing/2014/main" id="{FFA867FA-EB49-C135-7723-2555A870B316}"/>
              </a:ext>
            </a:extLst>
          </p:cNvPr>
          <p:cNvSpPr txBox="1">
            <a:spLocks noChangeArrowheads="1"/>
          </p:cNvSpPr>
          <p:nvPr/>
        </p:nvSpPr>
        <p:spPr bwMode="auto">
          <a:xfrm>
            <a:off x="3328988" y="5240338"/>
            <a:ext cx="1127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a:solidFill>
                  <a:srgbClr val="424242"/>
                </a:solidFill>
              </a:rPr>
              <a:t>Medical insurance</a:t>
            </a:r>
          </a:p>
        </p:txBody>
      </p:sp>
      <p:sp>
        <p:nvSpPr>
          <p:cNvPr id="17" name="TextBox 16">
            <a:extLst>
              <a:ext uri="{FF2B5EF4-FFF2-40B4-BE49-F238E27FC236}">
                <a16:creationId xmlns:a16="http://schemas.microsoft.com/office/drawing/2014/main" id="{2BAE2AFE-53DA-175D-BE9E-EFC0DBA282DB}"/>
              </a:ext>
            </a:extLst>
          </p:cNvPr>
          <p:cNvSpPr txBox="1">
            <a:spLocks noChangeArrowheads="1"/>
          </p:cNvSpPr>
          <p:nvPr/>
        </p:nvSpPr>
        <p:spPr bwMode="auto">
          <a:xfrm>
            <a:off x="3435350" y="4800600"/>
            <a:ext cx="10048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10000"/>
              </a:lnSpc>
              <a:spcAft>
                <a:spcPts val="600"/>
              </a:spcAft>
            </a:pPr>
            <a:r>
              <a:rPr lang="en-US" altLang="en-US" b="1">
                <a:solidFill>
                  <a:schemeClr val="bg1"/>
                </a:solidFill>
                <a:latin typeface="Arial" panose="020B0604020202020204" pitchFamily="34" charset="0"/>
                <a:cs typeface="Arial" panose="020B0604020202020204" pitchFamily="34" charset="0"/>
              </a:rPr>
              <a:t>Part B</a:t>
            </a:r>
          </a:p>
        </p:txBody>
      </p:sp>
      <p:sp>
        <p:nvSpPr>
          <p:cNvPr id="12" name="TextBox 11">
            <a:extLst>
              <a:ext uri="{FF2B5EF4-FFF2-40B4-BE49-F238E27FC236}">
                <a16:creationId xmlns:a16="http://schemas.microsoft.com/office/drawing/2014/main" id="{0768E306-48CD-ABD9-EE66-349F9FE9C0E5}"/>
              </a:ext>
            </a:extLst>
          </p:cNvPr>
          <p:cNvSpPr txBox="1">
            <a:spLocks noChangeArrowheads="1"/>
          </p:cNvSpPr>
          <p:nvPr/>
        </p:nvSpPr>
        <p:spPr bwMode="auto">
          <a:xfrm>
            <a:off x="1962150" y="5240338"/>
            <a:ext cx="1416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a:solidFill>
                  <a:srgbClr val="424242"/>
                </a:solidFill>
              </a:rPr>
              <a:t>Prescription drug insurance</a:t>
            </a:r>
          </a:p>
        </p:txBody>
      </p:sp>
      <p:sp>
        <p:nvSpPr>
          <p:cNvPr id="20" name="TextBox 19">
            <a:extLst>
              <a:ext uri="{FF2B5EF4-FFF2-40B4-BE49-F238E27FC236}">
                <a16:creationId xmlns:a16="http://schemas.microsoft.com/office/drawing/2014/main" id="{5E37AD59-288D-F090-5D15-575337856941}"/>
              </a:ext>
            </a:extLst>
          </p:cNvPr>
          <p:cNvSpPr txBox="1">
            <a:spLocks noChangeArrowheads="1"/>
          </p:cNvSpPr>
          <p:nvPr/>
        </p:nvSpPr>
        <p:spPr bwMode="auto">
          <a:xfrm>
            <a:off x="2193925" y="4800600"/>
            <a:ext cx="10033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10000"/>
              </a:lnSpc>
              <a:spcAft>
                <a:spcPts val="600"/>
              </a:spcAft>
            </a:pPr>
            <a:r>
              <a:rPr lang="en-US" altLang="en-US" b="1">
                <a:solidFill>
                  <a:schemeClr val="bg1"/>
                </a:solidFill>
                <a:latin typeface="Arial" panose="020B0604020202020204" pitchFamily="34" charset="0"/>
                <a:cs typeface="Arial" panose="020B0604020202020204" pitchFamily="34" charset="0"/>
              </a:rPr>
              <a:t>Part D</a:t>
            </a:r>
          </a:p>
        </p:txBody>
      </p:sp>
      <p:sp>
        <p:nvSpPr>
          <p:cNvPr id="13" name="TextBox 12">
            <a:extLst>
              <a:ext uri="{FF2B5EF4-FFF2-40B4-BE49-F238E27FC236}">
                <a16:creationId xmlns:a16="http://schemas.microsoft.com/office/drawing/2014/main" id="{C61411C3-D3FD-C8DE-F6C2-5D35BF47C894}"/>
              </a:ext>
            </a:extLst>
          </p:cNvPr>
          <p:cNvSpPr txBox="1">
            <a:spLocks noChangeArrowheads="1"/>
          </p:cNvSpPr>
          <p:nvPr/>
        </p:nvSpPr>
        <p:spPr bwMode="auto">
          <a:xfrm>
            <a:off x="755650" y="5240338"/>
            <a:ext cx="13128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a:solidFill>
                  <a:srgbClr val="424242"/>
                </a:solidFill>
              </a:rPr>
              <a:t>Supplemental insurance</a:t>
            </a:r>
          </a:p>
        </p:txBody>
      </p:sp>
      <p:sp>
        <p:nvSpPr>
          <p:cNvPr id="21" name="TextBox 20">
            <a:extLst>
              <a:ext uri="{FF2B5EF4-FFF2-40B4-BE49-F238E27FC236}">
                <a16:creationId xmlns:a16="http://schemas.microsoft.com/office/drawing/2014/main" id="{9D870863-8951-C4A6-D12A-2AE9CB52D241}"/>
              </a:ext>
            </a:extLst>
          </p:cNvPr>
          <p:cNvSpPr txBox="1">
            <a:spLocks noChangeArrowheads="1"/>
          </p:cNvSpPr>
          <p:nvPr/>
        </p:nvSpPr>
        <p:spPr bwMode="auto">
          <a:xfrm>
            <a:off x="795338" y="4800600"/>
            <a:ext cx="1287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10000"/>
              </a:lnSpc>
              <a:spcAft>
                <a:spcPts val="600"/>
              </a:spcAft>
            </a:pPr>
            <a:r>
              <a:rPr lang="en-US" altLang="en-US" b="1">
                <a:solidFill>
                  <a:schemeClr val="bg1"/>
                </a:solidFill>
                <a:latin typeface="Arial" panose="020B0604020202020204" pitchFamily="34" charset="0"/>
                <a:cs typeface="Arial" panose="020B0604020202020204" pitchFamily="34" charset="0"/>
              </a:rPr>
              <a:t>Medigap</a:t>
            </a:r>
          </a:p>
        </p:txBody>
      </p:sp>
      <p:sp>
        <p:nvSpPr>
          <p:cNvPr id="9" name="TextBox 8">
            <a:extLst>
              <a:ext uri="{FF2B5EF4-FFF2-40B4-BE49-F238E27FC236}">
                <a16:creationId xmlns:a16="http://schemas.microsoft.com/office/drawing/2014/main" id="{46277FAA-24A5-83CC-54C6-1EE9FEB631C7}"/>
              </a:ext>
            </a:extLst>
          </p:cNvPr>
          <p:cNvSpPr txBox="1">
            <a:spLocks noChangeArrowheads="1"/>
          </p:cNvSpPr>
          <p:nvPr/>
        </p:nvSpPr>
        <p:spPr bwMode="auto">
          <a:xfrm>
            <a:off x="8429625" y="2093913"/>
            <a:ext cx="3006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10000"/>
              </a:lnSpc>
              <a:spcAft>
                <a:spcPts val="600"/>
              </a:spcAft>
            </a:pPr>
            <a:r>
              <a:rPr lang="en-US" altLang="en-US" sz="2000" b="1">
                <a:solidFill>
                  <a:srgbClr val="333333"/>
                </a:solidFill>
                <a:latin typeface="Arial" panose="020B0604020202020204" pitchFamily="34" charset="0"/>
                <a:cs typeface="Arial" panose="020B0604020202020204" pitchFamily="34" charset="0"/>
              </a:rPr>
              <a:t>Medicare Advantage </a:t>
            </a:r>
          </a:p>
          <a:p>
            <a:pPr eaLnBrk="1" hangingPunct="1">
              <a:lnSpc>
                <a:spcPct val="110000"/>
              </a:lnSpc>
              <a:spcAft>
                <a:spcPts val="600"/>
              </a:spcAft>
            </a:pPr>
            <a:r>
              <a:rPr lang="en-US" altLang="en-US">
                <a:solidFill>
                  <a:srgbClr val="333333"/>
                </a:solidFill>
                <a:latin typeface="Arial" panose="020B0604020202020204" pitchFamily="34" charset="0"/>
                <a:cs typeface="Arial" panose="020B0604020202020204" pitchFamily="34" charset="0"/>
              </a:rPr>
              <a:t>Offered through private insurers approved by Medicare (Medicare Part C)</a:t>
            </a:r>
          </a:p>
        </p:txBody>
      </p:sp>
      <p:sp>
        <p:nvSpPr>
          <p:cNvPr id="8" name="TextBox 7">
            <a:extLst>
              <a:ext uri="{FF2B5EF4-FFF2-40B4-BE49-F238E27FC236}">
                <a16:creationId xmlns:a16="http://schemas.microsoft.com/office/drawing/2014/main" id="{13FEC635-29E9-5D67-A549-4ADBA4808CE4}"/>
              </a:ext>
            </a:extLst>
          </p:cNvPr>
          <p:cNvSpPr txBox="1">
            <a:spLocks noChangeArrowheads="1"/>
          </p:cNvSpPr>
          <p:nvPr/>
        </p:nvSpPr>
        <p:spPr bwMode="auto">
          <a:xfrm>
            <a:off x="1052513" y="2065338"/>
            <a:ext cx="268922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10000"/>
              </a:lnSpc>
              <a:spcAft>
                <a:spcPts val="600"/>
              </a:spcAft>
            </a:pPr>
            <a:r>
              <a:rPr lang="en-US" altLang="en-US" sz="2000" b="1">
                <a:solidFill>
                  <a:srgbClr val="333333"/>
                </a:solidFill>
                <a:latin typeface="Arial" panose="020B0604020202020204" pitchFamily="34" charset="0"/>
                <a:cs typeface="Arial" panose="020B0604020202020204" pitchFamily="34" charset="0"/>
              </a:rPr>
              <a:t>Original Medicare</a:t>
            </a:r>
          </a:p>
          <a:p>
            <a:pPr eaLnBrk="1" hangingPunct="1">
              <a:lnSpc>
                <a:spcPct val="110000"/>
              </a:lnSpc>
              <a:spcAft>
                <a:spcPts val="600"/>
              </a:spcAft>
            </a:pPr>
            <a:r>
              <a:rPr lang="en-US" altLang="en-US">
                <a:solidFill>
                  <a:srgbClr val="333333"/>
                </a:solidFill>
                <a:latin typeface="Arial" panose="020B0604020202020204" pitchFamily="34" charset="0"/>
                <a:cs typeface="Arial" panose="020B0604020202020204" pitchFamily="34" charset="0"/>
              </a:rPr>
              <a:t>A blend of coverage from the government (Part A and Part B) and private health insurers (Part D and Medigap)</a:t>
            </a:r>
          </a:p>
        </p:txBody>
      </p:sp>
      <p:sp>
        <p:nvSpPr>
          <p:cNvPr id="3" name="Title 2">
            <a:extLst>
              <a:ext uri="{FF2B5EF4-FFF2-40B4-BE49-F238E27FC236}">
                <a16:creationId xmlns:a16="http://schemas.microsoft.com/office/drawing/2014/main" id="{4129B6ED-CDD0-3559-4365-E67100332732}"/>
              </a:ext>
            </a:extLst>
          </p:cNvPr>
          <p:cNvSpPr>
            <a:spLocks noGrp="1"/>
          </p:cNvSpPr>
          <p:nvPr>
            <p:ph type="title" idx="4294967295"/>
          </p:nvPr>
        </p:nvSpPr>
        <p:spPr>
          <a:xfrm>
            <a:off x="838200" y="717550"/>
            <a:ext cx="10515600" cy="495300"/>
          </a:xfrm>
          <a:prstGeom prst="rect">
            <a:avLst/>
          </a:prstGeom>
        </p:spPr>
        <p:txBody>
          <a:bodyPr/>
          <a:lstStyle/>
          <a:p>
            <a:pPr algn="ctr" fontAlgn="auto">
              <a:spcAft>
                <a:spcPts val="600"/>
              </a:spcAft>
              <a:defRPr/>
            </a:pPr>
            <a:r>
              <a:rPr lang="en-US" sz="2800" b="1" spc="50" dirty="0">
                <a:solidFill>
                  <a:srgbClr val="003B5C"/>
                </a:solidFill>
                <a:latin typeface="Arial" charset="0"/>
                <a:ea typeface="Arial" charset="0"/>
                <a:cs typeface="Arial" charset="0"/>
              </a:rPr>
              <a:t>Two options for Medicare coverage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3" grpId="0" animBg="1"/>
      <p:bldP spid="24" grpId="0"/>
      <p:bldP spid="2" grpId="0" animBg="1"/>
      <p:bldP spid="14" grpId="0"/>
      <p:bldP spid="22" grpId="0"/>
      <p:bldP spid="10" grpId="0"/>
      <p:bldP spid="16" grpId="0"/>
      <p:bldP spid="11" grpId="0"/>
      <p:bldP spid="17" grpId="0"/>
      <p:bldP spid="12" grpId="0"/>
      <p:bldP spid="20" grpId="0"/>
      <p:bldP spid="13" grpId="0"/>
      <p:bldP spid="21" grpId="0"/>
      <p:bldP spid="9"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4D52-8EF2-4679-B552-C104896CD436}"/>
              </a:ext>
            </a:extLst>
          </p:cNvPr>
          <p:cNvSpPr>
            <a:spLocks noGrp="1"/>
          </p:cNvSpPr>
          <p:nvPr>
            <p:ph type="title"/>
          </p:nvPr>
        </p:nvSpPr>
        <p:spPr/>
        <p:txBody>
          <a:bodyPr/>
          <a:lstStyle/>
          <a:p>
            <a:r>
              <a:rPr lang="en-US" dirty="0"/>
              <a:t>Presented By</a:t>
            </a:r>
          </a:p>
        </p:txBody>
      </p:sp>
      <p:pic>
        <p:nvPicPr>
          <p:cNvPr id="7" name="Picture Placeholder 6" descr="A person wearing glasses and a tie&#10;&#10;Description automatically generated with medium confidence">
            <a:extLst>
              <a:ext uri="{FF2B5EF4-FFF2-40B4-BE49-F238E27FC236}">
                <a16:creationId xmlns:a16="http://schemas.microsoft.com/office/drawing/2014/main" id="{E5BFACCF-7F56-43FD-9A05-553CA3991C05}"/>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 t="2781" r="11137" b="25448"/>
          <a:stretch/>
        </p:blipFill>
        <p:spPr>
          <a:xfrm>
            <a:off x="2680406" y="1718490"/>
            <a:ext cx="2623160" cy="3178021"/>
          </a:xfrm>
        </p:spPr>
      </p:pic>
      <p:sp>
        <p:nvSpPr>
          <p:cNvPr id="4" name="Text Placeholder 3">
            <a:extLst>
              <a:ext uri="{FF2B5EF4-FFF2-40B4-BE49-F238E27FC236}">
                <a16:creationId xmlns:a16="http://schemas.microsoft.com/office/drawing/2014/main" id="{6162AB6F-2BD7-4D87-B714-8EF08311C7C0}"/>
              </a:ext>
            </a:extLst>
          </p:cNvPr>
          <p:cNvSpPr>
            <a:spLocks noGrp="1"/>
          </p:cNvSpPr>
          <p:nvPr>
            <p:ph type="body" sz="quarter" idx="11"/>
          </p:nvPr>
        </p:nvSpPr>
        <p:spPr>
          <a:xfrm>
            <a:off x="5700643" y="2384039"/>
            <a:ext cx="5607444" cy="591382"/>
          </a:xfrm>
        </p:spPr>
        <p:txBody>
          <a:bodyPr/>
          <a:lstStyle/>
          <a:p>
            <a:r>
              <a:rPr lang="en-US" dirty="0"/>
              <a:t>Thomas E. Mitchell, CFP</a:t>
            </a:r>
            <a:r>
              <a:rPr lang="en-US" dirty="0">
                <a:solidFill>
                  <a:srgbClr val="333333"/>
                </a:solidFill>
                <a:latin typeface="Calibri" panose="020F0502020204030204" pitchFamily="34" charset="0"/>
                <a:ea typeface="Calibri" panose="020F0502020204030204" pitchFamily="34" charset="0"/>
              </a:rPr>
              <a:t>®</a:t>
            </a:r>
            <a:endParaRPr lang="en-US" dirty="0"/>
          </a:p>
        </p:txBody>
      </p:sp>
      <p:sp>
        <p:nvSpPr>
          <p:cNvPr id="5" name="Text Placeholder 4">
            <a:extLst>
              <a:ext uri="{FF2B5EF4-FFF2-40B4-BE49-F238E27FC236}">
                <a16:creationId xmlns:a16="http://schemas.microsoft.com/office/drawing/2014/main" id="{293AC0C4-9E18-4F15-9252-0F03C5FDAAC8}"/>
              </a:ext>
            </a:extLst>
          </p:cNvPr>
          <p:cNvSpPr>
            <a:spLocks noGrp="1"/>
          </p:cNvSpPr>
          <p:nvPr>
            <p:ph type="body" sz="quarter" idx="12"/>
          </p:nvPr>
        </p:nvSpPr>
        <p:spPr>
          <a:xfrm>
            <a:off x="5700643" y="2963989"/>
            <a:ext cx="5607444" cy="1322126"/>
          </a:xfrm>
        </p:spPr>
        <p:txBody>
          <a:bodyPr>
            <a:normAutofit/>
          </a:bodyPr>
          <a:lstStyle/>
          <a:p>
            <a:pPr marL="0" indent="0">
              <a:buNone/>
            </a:pPr>
            <a:r>
              <a:rPr lang="en-US" sz="2200" i="1" dirty="0"/>
              <a:t>Senior Vice President</a:t>
            </a:r>
          </a:p>
          <a:p>
            <a:pPr marL="0" indent="0">
              <a:buNone/>
            </a:pPr>
            <a:r>
              <a:rPr lang="en-US" sz="2200" dirty="0"/>
              <a:t>OneAZ Wealth Management</a:t>
            </a:r>
          </a:p>
          <a:p>
            <a:pPr marL="0" indent="0">
              <a:buNone/>
            </a:pPr>
            <a:r>
              <a:rPr lang="en-US" sz="2200" dirty="0"/>
              <a:t>TMitchell@OneAZcu.com</a:t>
            </a:r>
          </a:p>
        </p:txBody>
      </p:sp>
      <p:pic>
        <p:nvPicPr>
          <p:cNvPr id="3" name="Picture 2" descr="Icon&#10;&#10;Description automatically generated">
            <a:extLst>
              <a:ext uri="{FF2B5EF4-FFF2-40B4-BE49-F238E27FC236}">
                <a16:creationId xmlns:a16="http://schemas.microsoft.com/office/drawing/2014/main" id="{DB2AE26F-5EEB-29CF-8D9B-3E2B75F482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9036" y="4307479"/>
            <a:ext cx="423324" cy="423324"/>
          </a:xfrm>
          <a:prstGeom prst="rect">
            <a:avLst/>
          </a:prstGeom>
        </p:spPr>
      </p:pic>
    </p:spTree>
    <p:extLst>
      <p:ext uri="{BB962C8B-B14F-4D97-AF65-F5344CB8AC3E}">
        <p14:creationId xmlns:p14="http://schemas.microsoft.com/office/powerpoint/2010/main" val="294419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a:extLst>
              <a:ext uri="{FF2B5EF4-FFF2-40B4-BE49-F238E27FC236}">
                <a16:creationId xmlns:a16="http://schemas.microsoft.com/office/drawing/2014/main" id="{C3216671-81AA-F767-28FE-30637ADFE66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490055-D6A7-467B-8F3B-139D2FBC7AAF}" type="slidenum">
              <a:rPr lang="en-US" altLang="en-US">
                <a:solidFill>
                  <a:srgbClr val="595959"/>
                </a:solidFill>
                <a:latin typeface="Arial" panose="020B0604020202020204" pitchFamily="34" charset="0"/>
              </a:rPr>
              <a:pPr fontAlgn="base">
                <a:spcBef>
                  <a:spcPct val="0"/>
                </a:spcBef>
                <a:spcAft>
                  <a:spcPct val="0"/>
                </a:spcAft>
              </a:pPr>
              <a:t>30</a:t>
            </a:fld>
            <a:endParaRPr lang="en-US" altLang="en-US">
              <a:solidFill>
                <a:srgbClr val="595959"/>
              </a:solidFill>
              <a:latin typeface="Arial" panose="020B0604020202020204" pitchFamily="34" charset="0"/>
            </a:endParaRPr>
          </a:p>
        </p:txBody>
      </p:sp>
      <p:cxnSp>
        <p:nvCxnSpPr>
          <p:cNvPr id="4" name="Straight Connector 3" descr="&quot;&quot;">
            <a:extLst>
              <a:ext uri="{FF2B5EF4-FFF2-40B4-BE49-F238E27FC236}">
                <a16:creationId xmlns:a16="http://schemas.microsoft.com/office/drawing/2014/main" id="{1DD82598-7AE8-19E9-8258-4E54C83DF6A0}"/>
              </a:ext>
            </a:extLst>
          </p:cNvPr>
          <p:cNvCxnSpPr>
            <a:cxnSpLocks/>
          </p:cNvCxnSpPr>
          <p:nvPr/>
        </p:nvCxnSpPr>
        <p:spPr>
          <a:xfrm>
            <a:off x="1069975" y="1236663"/>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descr="&quot;&quot;">
            <a:extLst>
              <a:ext uri="{FF2B5EF4-FFF2-40B4-BE49-F238E27FC236}">
                <a16:creationId xmlns:a16="http://schemas.microsoft.com/office/drawing/2014/main" id="{0781A382-728F-73D1-971F-C0869B3DC19A}"/>
              </a:ext>
            </a:extLst>
          </p:cNvPr>
          <p:cNvCxnSpPr>
            <a:cxnSpLocks/>
          </p:cNvCxnSpPr>
          <p:nvPr/>
        </p:nvCxnSpPr>
        <p:spPr>
          <a:xfrm>
            <a:off x="1069975" y="673100"/>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9157" name="Picture 7">
            <a:extLst>
              <a:ext uri="{FF2B5EF4-FFF2-40B4-BE49-F238E27FC236}">
                <a16:creationId xmlns:a16="http://schemas.microsoft.com/office/drawing/2014/main" id="{E3684049-AE7C-F08F-F438-0FE6B4CA21D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925" y="2405063"/>
            <a:ext cx="1471613"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A4EE144E-8E34-B500-ECAA-DC575DA4DF6E}"/>
              </a:ext>
            </a:extLst>
          </p:cNvPr>
          <p:cNvSpPr txBox="1"/>
          <p:nvPr/>
        </p:nvSpPr>
        <p:spPr>
          <a:xfrm>
            <a:off x="2970213" y="3997325"/>
            <a:ext cx="6935787" cy="836613"/>
          </a:xfrm>
          <a:prstGeom prst="rect">
            <a:avLst/>
          </a:prstGeom>
          <a:noFill/>
        </p:spPr>
        <p:txBody>
          <a:bodyPr>
            <a:spAutoFit/>
          </a:bodyPr>
          <a:lstStyle/>
          <a:p>
            <a:pPr marL="642938" indent="-304800" eaLnBrk="1" fontAlgn="auto" hangingPunct="1">
              <a:spcBef>
                <a:spcPts val="0"/>
              </a:spcBef>
              <a:spcAft>
                <a:spcPts val="1000"/>
              </a:spcAft>
              <a:buClr>
                <a:srgbClr val="FF671D"/>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Helps cover out-of-pocket costs</a:t>
            </a:r>
          </a:p>
          <a:p>
            <a:pPr marL="642938" indent="-304800" eaLnBrk="1" fontAlgn="auto" hangingPunct="1">
              <a:spcBef>
                <a:spcPts val="0"/>
              </a:spcBef>
              <a:spcAft>
                <a:spcPts val="600"/>
              </a:spcAft>
              <a:buClr>
                <a:srgbClr val="FF671D"/>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Typically pays only for services approved by Medicare</a:t>
            </a:r>
          </a:p>
        </p:txBody>
      </p:sp>
      <p:sp>
        <p:nvSpPr>
          <p:cNvPr id="3" name="Title 2">
            <a:extLst>
              <a:ext uri="{FF2B5EF4-FFF2-40B4-BE49-F238E27FC236}">
                <a16:creationId xmlns:a16="http://schemas.microsoft.com/office/drawing/2014/main" id="{84B4450B-D409-1D09-ECA7-60D21E68A714}"/>
              </a:ext>
            </a:extLst>
          </p:cNvPr>
          <p:cNvSpPr>
            <a:spLocks noGrp="1"/>
          </p:cNvSpPr>
          <p:nvPr>
            <p:ph type="title" idx="4294967295"/>
          </p:nvPr>
        </p:nvSpPr>
        <p:spPr>
          <a:xfrm>
            <a:off x="838200" y="712788"/>
            <a:ext cx="10515600" cy="495300"/>
          </a:xfrm>
          <a:prstGeom prst="rect">
            <a:avLst/>
          </a:prstGeom>
        </p:spPr>
        <p:txBody>
          <a:bodyPr/>
          <a:lstStyle/>
          <a:p>
            <a:pPr algn="ctr" fontAlgn="auto">
              <a:spcAft>
                <a:spcPts val="600"/>
              </a:spcAft>
              <a:defRPr/>
            </a:pPr>
            <a:r>
              <a:rPr lang="en-US" sz="2800" b="1" spc="50" dirty="0">
                <a:solidFill>
                  <a:srgbClr val="003B5C"/>
                </a:solidFill>
                <a:latin typeface="Arial" charset="0"/>
                <a:ea typeface="Arial" charset="0"/>
                <a:cs typeface="Arial" charset="0"/>
              </a:rPr>
              <a:t>What </a:t>
            </a:r>
            <a:r>
              <a:rPr lang="en-US" sz="2800" b="1" spc="50" dirty="0" err="1">
                <a:solidFill>
                  <a:srgbClr val="003B5C"/>
                </a:solidFill>
                <a:latin typeface="Arial" charset="0"/>
                <a:ea typeface="Arial" charset="0"/>
                <a:cs typeface="Arial" charset="0"/>
              </a:rPr>
              <a:t>Medigap</a:t>
            </a:r>
            <a:r>
              <a:rPr lang="en-US" sz="2800" b="1" spc="50" dirty="0">
                <a:solidFill>
                  <a:srgbClr val="003B5C"/>
                </a:solidFill>
                <a:latin typeface="Arial" charset="0"/>
                <a:ea typeface="Arial" charset="0"/>
                <a:cs typeface="Arial" charset="0"/>
              </a:rPr>
              <a:t> plans cover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a:extLst>
              <a:ext uri="{FF2B5EF4-FFF2-40B4-BE49-F238E27FC236}">
                <a16:creationId xmlns:a16="http://schemas.microsoft.com/office/drawing/2014/main" id="{153379F6-E6D7-4D35-23C2-9F001CF0719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939AE7-2CAB-41A9-A0AB-D98A2EF87E93}" type="slidenum">
              <a:rPr lang="en-US" altLang="en-US">
                <a:solidFill>
                  <a:srgbClr val="595959"/>
                </a:solidFill>
                <a:latin typeface="Arial" panose="020B0604020202020204" pitchFamily="34" charset="0"/>
              </a:rPr>
              <a:pPr fontAlgn="base">
                <a:spcBef>
                  <a:spcPct val="0"/>
                </a:spcBef>
                <a:spcAft>
                  <a:spcPct val="0"/>
                </a:spcAft>
              </a:pPr>
              <a:t>31</a:t>
            </a:fld>
            <a:endParaRPr lang="en-US" altLang="en-US">
              <a:solidFill>
                <a:srgbClr val="595959"/>
              </a:solidFill>
              <a:latin typeface="Arial" panose="020B0604020202020204" pitchFamily="34" charset="0"/>
            </a:endParaRPr>
          </a:p>
        </p:txBody>
      </p:sp>
      <p:cxnSp>
        <p:nvCxnSpPr>
          <p:cNvPr id="10" name="Straight Connector 9" descr="&quot;&quot;">
            <a:extLst>
              <a:ext uri="{FF2B5EF4-FFF2-40B4-BE49-F238E27FC236}">
                <a16:creationId xmlns:a16="http://schemas.microsoft.com/office/drawing/2014/main" id="{55727F93-F5F1-0C8C-65CB-68CEC4016628}"/>
              </a:ext>
            </a:extLst>
          </p:cNvPr>
          <p:cNvCxnSpPr>
            <a:cxnSpLocks/>
          </p:cNvCxnSpPr>
          <p:nvPr/>
        </p:nvCxnSpPr>
        <p:spPr>
          <a:xfrm>
            <a:off x="1069975" y="1236663"/>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descr="&quot;&quot;">
            <a:extLst>
              <a:ext uri="{FF2B5EF4-FFF2-40B4-BE49-F238E27FC236}">
                <a16:creationId xmlns:a16="http://schemas.microsoft.com/office/drawing/2014/main" id="{B79C989B-8FCE-569E-5C26-6DD4DEE8EC76}"/>
              </a:ext>
            </a:extLst>
          </p:cNvPr>
          <p:cNvCxnSpPr>
            <a:cxnSpLocks/>
          </p:cNvCxnSpPr>
          <p:nvPr/>
        </p:nvCxnSpPr>
        <p:spPr>
          <a:xfrm>
            <a:off x="1069975" y="673100"/>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205" name="TextBox 6">
            <a:extLst>
              <a:ext uri="{FF2B5EF4-FFF2-40B4-BE49-F238E27FC236}">
                <a16:creationId xmlns:a16="http://schemas.microsoft.com/office/drawing/2014/main" id="{4E9307A4-A328-7636-4250-EF0BD67C7041}"/>
              </a:ext>
            </a:extLst>
          </p:cNvPr>
          <p:cNvSpPr txBox="1">
            <a:spLocks noChangeArrowheads="1"/>
          </p:cNvSpPr>
          <p:nvPr/>
        </p:nvSpPr>
        <p:spPr bwMode="auto">
          <a:xfrm>
            <a:off x="1069975" y="6157913"/>
            <a:ext cx="100520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baseline="30000" dirty="0">
                <a:latin typeface="Arial" panose="020B0604020202020204" pitchFamily="34" charset="0"/>
                <a:cs typeface="Arial" panose="020B0604020202020204" pitchFamily="34" charset="0"/>
              </a:rPr>
              <a:t>1</a:t>
            </a:r>
            <a:r>
              <a:rPr lang="en-US" altLang="en-US" sz="1000" dirty="0">
                <a:latin typeface="Arial" panose="020B0604020202020204" pitchFamily="34" charset="0"/>
                <a:cs typeface="Arial" panose="020B0604020202020204" pitchFamily="34" charset="0"/>
              </a:rPr>
              <a:t> Plans F and G also offer a high-deductible plan in some states. </a:t>
            </a:r>
          </a:p>
          <a:p>
            <a:pPr eaLnBrk="1" hangingPunct="1"/>
            <a:r>
              <a:rPr lang="en-US" altLang="en-US" sz="1000" baseline="30000" dirty="0">
                <a:latin typeface="Arial" panose="020B0604020202020204" pitchFamily="34" charset="0"/>
                <a:cs typeface="Arial" panose="020B0604020202020204" pitchFamily="34" charset="0"/>
              </a:rPr>
              <a:t>2</a:t>
            </a:r>
            <a:r>
              <a:rPr lang="en-US" altLang="en-US" sz="1000" dirty="0">
                <a:latin typeface="Arial" panose="020B0604020202020204" pitchFamily="34" charset="0"/>
                <a:cs typeface="Arial" panose="020B0604020202020204" pitchFamily="34" charset="0"/>
              </a:rPr>
              <a:t> Plan N pays 100% of the Part B co-insurance, except for a co-payment of up to $20 for some office visits and up to a $50 co-payment for some emergency room visits.</a:t>
            </a:r>
          </a:p>
          <a:p>
            <a:pPr eaLnBrk="1" hangingPunct="1"/>
            <a:r>
              <a:rPr lang="en-US" altLang="en-US" sz="1000" baseline="30000" dirty="0">
                <a:latin typeface="Arial" panose="020B0604020202020204" pitchFamily="34" charset="0"/>
                <a:cs typeface="Arial" panose="020B0604020202020204" pitchFamily="34" charset="0"/>
              </a:rPr>
              <a:t>3</a:t>
            </a:r>
            <a:r>
              <a:rPr lang="en-US" altLang="en-US" sz="1000" dirty="0">
                <a:latin typeface="Arial" panose="020B0604020202020204" pitchFamily="34" charset="0"/>
                <a:cs typeface="Arial" panose="020B0604020202020204" pitchFamily="34" charset="0"/>
              </a:rPr>
              <a:t> Plans K and L have an out-of-pocket yearly limit. </a:t>
            </a:r>
          </a:p>
        </p:txBody>
      </p:sp>
      <p:sp>
        <p:nvSpPr>
          <p:cNvPr id="51206" name="TextBox 7">
            <a:extLst>
              <a:ext uri="{FF2B5EF4-FFF2-40B4-BE49-F238E27FC236}">
                <a16:creationId xmlns:a16="http://schemas.microsoft.com/office/drawing/2014/main" id="{379506E5-350E-D62C-1264-8C33AE24C5E6}"/>
              </a:ext>
            </a:extLst>
          </p:cNvPr>
          <p:cNvSpPr txBox="1">
            <a:spLocks noChangeArrowheads="1"/>
          </p:cNvSpPr>
          <p:nvPr/>
        </p:nvSpPr>
        <p:spPr bwMode="auto">
          <a:xfrm>
            <a:off x="1069975" y="5697538"/>
            <a:ext cx="100520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a:latin typeface="Arial" panose="020B0604020202020204" pitchFamily="34" charset="0"/>
                <a:cs typeface="Arial" panose="020B0604020202020204" pitchFamily="34" charset="0"/>
              </a:rPr>
              <a:t>Plans C and F are not available to people who are </a:t>
            </a:r>
            <a:r>
              <a:rPr lang="en-US" altLang="en-US" sz="1200" b="1" i="1">
                <a:latin typeface="Arial" panose="020B0604020202020204" pitchFamily="34" charset="0"/>
                <a:cs typeface="Arial" panose="020B0604020202020204" pitchFamily="34" charset="0"/>
              </a:rPr>
              <a:t>newly</a:t>
            </a:r>
            <a:r>
              <a:rPr lang="en-US" altLang="en-US" sz="1200" b="1">
                <a:latin typeface="Arial" panose="020B0604020202020204" pitchFamily="34" charset="0"/>
                <a:cs typeface="Arial" panose="020B0604020202020204" pitchFamily="34" charset="0"/>
              </a:rPr>
              <a:t> eligible for Medicare, as of 1/1/2020.</a:t>
            </a:r>
            <a:endParaRPr lang="en-US" altLang="en-US" sz="120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9E8B36D0-4C52-89FD-F5DF-F7067C304371}"/>
              </a:ext>
            </a:extLst>
          </p:cNvPr>
          <p:cNvGraphicFramePr>
            <a:graphicFrameLocks noGrp="1"/>
          </p:cNvGraphicFramePr>
          <p:nvPr/>
        </p:nvGraphicFramePr>
        <p:xfrm>
          <a:off x="1069975" y="1495425"/>
          <a:ext cx="10052051" cy="4140201"/>
        </p:xfrm>
        <a:graphic>
          <a:graphicData uri="http://schemas.openxmlformats.org/drawingml/2006/table">
            <a:tbl>
              <a:tblPr firstRow="1" bandRow="1">
                <a:tableStyleId>{5C22544A-7EE6-4342-B048-85BDC9FD1C3A}</a:tableStyleId>
              </a:tblPr>
              <a:tblGrid>
                <a:gridCol w="2906608">
                  <a:extLst>
                    <a:ext uri="{9D8B030D-6E8A-4147-A177-3AD203B41FA5}">
                      <a16:colId xmlns:a16="http://schemas.microsoft.com/office/drawing/2014/main" val="20000"/>
                    </a:ext>
                  </a:extLst>
                </a:gridCol>
                <a:gridCol w="706473">
                  <a:extLst>
                    <a:ext uri="{9D8B030D-6E8A-4147-A177-3AD203B41FA5}">
                      <a16:colId xmlns:a16="http://schemas.microsoft.com/office/drawing/2014/main" val="20001"/>
                    </a:ext>
                  </a:extLst>
                </a:gridCol>
                <a:gridCol w="748031">
                  <a:extLst>
                    <a:ext uri="{9D8B030D-6E8A-4147-A177-3AD203B41FA5}">
                      <a16:colId xmlns:a16="http://schemas.microsoft.com/office/drawing/2014/main" val="20002"/>
                    </a:ext>
                  </a:extLst>
                </a:gridCol>
                <a:gridCol w="748030">
                  <a:extLst>
                    <a:ext uri="{9D8B030D-6E8A-4147-A177-3AD203B41FA5}">
                      <a16:colId xmlns:a16="http://schemas.microsoft.com/office/drawing/2014/main" val="20003"/>
                    </a:ext>
                  </a:extLst>
                </a:gridCol>
                <a:gridCol w="706474">
                  <a:extLst>
                    <a:ext uri="{9D8B030D-6E8A-4147-A177-3AD203B41FA5}">
                      <a16:colId xmlns:a16="http://schemas.microsoft.com/office/drawing/2014/main" val="20004"/>
                    </a:ext>
                  </a:extLst>
                </a:gridCol>
                <a:gridCol w="706474">
                  <a:extLst>
                    <a:ext uri="{9D8B030D-6E8A-4147-A177-3AD203B41FA5}">
                      <a16:colId xmlns:a16="http://schemas.microsoft.com/office/drawing/2014/main" val="20005"/>
                    </a:ext>
                  </a:extLst>
                </a:gridCol>
                <a:gridCol w="678769">
                  <a:extLst>
                    <a:ext uri="{9D8B030D-6E8A-4147-A177-3AD203B41FA5}">
                      <a16:colId xmlns:a16="http://schemas.microsoft.com/office/drawing/2014/main" val="20006"/>
                    </a:ext>
                  </a:extLst>
                </a:gridCol>
                <a:gridCol w="734178">
                  <a:extLst>
                    <a:ext uri="{9D8B030D-6E8A-4147-A177-3AD203B41FA5}">
                      <a16:colId xmlns:a16="http://schemas.microsoft.com/office/drawing/2014/main" val="20007"/>
                    </a:ext>
                  </a:extLst>
                </a:gridCol>
                <a:gridCol w="720325">
                  <a:extLst>
                    <a:ext uri="{9D8B030D-6E8A-4147-A177-3AD203B41FA5}">
                      <a16:colId xmlns:a16="http://schemas.microsoft.com/office/drawing/2014/main" val="20008"/>
                    </a:ext>
                  </a:extLst>
                </a:gridCol>
                <a:gridCol w="692621">
                  <a:extLst>
                    <a:ext uri="{9D8B030D-6E8A-4147-A177-3AD203B41FA5}">
                      <a16:colId xmlns:a16="http://schemas.microsoft.com/office/drawing/2014/main" val="20009"/>
                    </a:ext>
                  </a:extLst>
                </a:gridCol>
                <a:gridCol w="704068">
                  <a:extLst>
                    <a:ext uri="{9D8B030D-6E8A-4147-A177-3AD203B41FA5}">
                      <a16:colId xmlns:a16="http://schemas.microsoft.com/office/drawing/2014/main" val="20010"/>
                    </a:ext>
                  </a:extLst>
                </a:gridCol>
              </a:tblGrid>
              <a:tr h="4120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i="0" baseline="0" dirty="0">
                        <a:latin typeface="Arial" panose="020B0604020202020204" pitchFamily="34" charset="0"/>
                        <a:ea typeface="Arial" charset="0"/>
                        <a:cs typeface="Arial" panose="020B0604020202020204" pitchFamily="34" charset="0"/>
                      </a:endParaRPr>
                    </a:p>
                  </a:txBody>
                  <a:tcPr marL="91426" marR="91426" marT="0" marB="0" anchor="ctr">
                    <a:noFill/>
                  </a:tcPr>
                </a:tc>
                <a:tc>
                  <a:txBody>
                    <a:bodyPr/>
                    <a:lstStyle/>
                    <a:p>
                      <a:pPr algn="ctr">
                        <a:lnSpc>
                          <a:spcPct val="150000"/>
                        </a:lnSpc>
                      </a:pPr>
                      <a:r>
                        <a:rPr lang="en-US" sz="1600" b="0" i="0" dirty="0">
                          <a:latin typeface="Arial" panose="020B0604020202020204" pitchFamily="34" charset="0"/>
                          <a:ea typeface="Arial" charset="0"/>
                          <a:cs typeface="Arial" panose="020B0604020202020204" pitchFamily="34" charset="0"/>
                        </a:rPr>
                        <a:t>A</a:t>
                      </a:r>
                    </a:p>
                  </a:txBody>
                  <a:tcPr marL="91426" marR="91426" marT="0" marB="91464" anchor="ctr">
                    <a:solidFill>
                      <a:srgbClr val="003B5C"/>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b="0" i="0" dirty="0">
                          <a:latin typeface="Arial" panose="020B0604020202020204" pitchFamily="34" charset="0"/>
                          <a:ea typeface="Arial" charset="0"/>
                          <a:cs typeface="Arial" panose="020B0604020202020204" pitchFamily="34" charset="0"/>
                        </a:rPr>
                        <a:t>B</a:t>
                      </a:r>
                    </a:p>
                  </a:txBody>
                  <a:tcPr marL="91426" marR="91426" marT="0" marB="91464" anchor="ctr">
                    <a:solidFill>
                      <a:srgbClr val="003B5C"/>
                    </a:solidFill>
                  </a:tcPr>
                </a:tc>
                <a:tc>
                  <a:txBody>
                    <a:bodyPr/>
                    <a:lstStyle/>
                    <a:p>
                      <a:pPr algn="ctr">
                        <a:lnSpc>
                          <a:spcPct val="150000"/>
                        </a:lnSpc>
                      </a:pPr>
                      <a:r>
                        <a:rPr lang="en-US" sz="1600" b="0" i="0" dirty="0">
                          <a:latin typeface="Arial" panose="020B0604020202020204" pitchFamily="34" charset="0"/>
                          <a:ea typeface="Arial" charset="0"/>
                          <a:cs typeface="Arial" panose="020B0604020202020204" pitchFamily="34" charset="0"/>
                        </a:rPr>
                        <a:t>C</a:t>
                      </a:r>
                    </a:p>
                  </a:txBody>
                  <a:tcPr marL="91426" marR="91426" marT="0" marB="91464" anchor="ctr">
                    <a:solidFill>
                      <a:srgbClr val="003B5C"/>
                    </a:solidFill>
                  </a:tcPr>
                </a:tc>
                <a:tc>
                  <a:txBody>
                    <a:bodyPr/>
                    <a:lstStyle/>
                    <a:p>
                      <a:pPr algn="ctr">
                        <a:lnSpc>
                          <a:spcPct val="150000"/>
                        </a:lnSpc>
                      </a:pPr>
                      <a:r>
                        <a:rPr lang="en-US" sz="1600" b="0" i="0" dirty="0">
                          <a:latin typeface="Arial" panose="020B0604020202020204" pitchFamily="34" charset="0"/>
                          <a:ea typeface="Arial" charset="0"/>
                          <a:cs typeface="Arial" panose="020B0604020202020204" pitchFamily="34" charset="0"/>
                        </a:rPr>
                        <a:t>D</a:t>
                      </a:r>
                    </a:p>
                  </a:txBody>
                  <a:tcPr marL="91426" marR="91426" marT="0" marB="91464" anchor="ctr">
                    <a:solidFill>
                      <a:srgbClr val="003B5C"/>
                    </a:solidFill>
                  </a:tcPr>
                </a:tc>
                <a:tc>
                  <a:txBody>
                    <a:bodyPr/>
                    <a:lstStyle/>
                    <a:p>
                      <a:pPr algn="ctr">
                        <a:lnSpc>
                          <a:spcPct val="150000"/>
                        </a:lnSpc>
                      </a:pPr>
                      <a:r>
                        <a:rPr lang="en-US" sz="1600" b="0" i="0" dirty="0">
                          <a:latin typeface="Arial" panose="020B0604020202020204" pitchFamily="34" charset="0"/>
                          <a:ea typeface="Arial" charset="0"/>
                          <a:cs typeface="Arial" panose="020B0604020202020204" pitchFamily="34" charset="0"/>
                        </a:rPr>
                        <a:t>F</a:t>
                      </a:r>
                      <a:r>
                        <a:rPr lang="en-US" sz="1400" b="0" i="0" baseline="45000" dirty="0">
                          <a:latin typeface="Arial" panose="020B0604020202020204" pitchFamily="34" charset="0"/>
                          <a:ea typeface="Arial" charset="0"/>
                          <a:cs typeface="Arial" panose="020B0604020202020204" pitchFamily="34" charset="0"/>
                        </a:rPr>
                        <a:t>1</a:t>
                      </a:r>
                    </a:p>
                  </a:txBody>
                  <a:tcPr marL="91426" marR="91426" marT="0" marB="91464" anchor="ctr">
                    <a:solidFill>
                      <a:srgbClr val="003B5C"/>
                    </a:solidFill>
                  </a:tcPr>
                </a:tc>
                <a:tc>
                  <a:txBody>
                    <a:bodyPr/>
                    <a:lstStyle/>
                    <a:p>
                      <a:pPr algn="ctr">
                        <a:lnSpc>
                          <a:spcPct val="150000"/>
                        </a:lnSpc>
                      </a:pPr>
                      <a:r>
                        <a:rPr lang="en-US" sz="1600" b="0" i="0" dirty="0">
                          <a:latin typeface="Arial" panose="020B0604020202020204" pitchFamily="34" charset="0"/>
                          <a:ea typeface="Arial" charset="0"/>
                          <a:cs typeface="Arial" panose="020B0604020202020204" pitchFamily="34" charset="0"/>
                        </a:rPr>
                        <a:t>G</a:t>
                      </a:r>
                      <a:r>
                        <a:rPr lang="en-US" sz="1400" b="0" i="0" baseline="45000" dirty="0">
                          <a:latin typeface="Arial" panose="020B0604020202020204" pitchFamily="34" charset="0"/>
                          <a:ea typeface="Arial" charset="0"/>
                          <a:cs typeface="Arial" panose="020B0604020202020204" pitchFamily="34" charset="0"/>
                        </a:rPr>
                        <a:t>1</a:t>
                      </a:r>
                    </a:p>
                  </a:txBody>
                  <a:tcPr marL="91426" marR="91426" marT="0" marB="91464" anchor="ctr">
                    <a:solidFill>
                      <a:srgbClr val="003B5C"/>
                    </a:solidFill>
                  </a:tcPr>
                </a:tc>
                <a:tc>
                  <a:txBody>
                    <a:bodyPr/>
                    <a:lstStyle/>
                    <a:p>
                      <a:pPr algn="ctr">
                        <a:lnSpc>
                          <a:spcPct val="150000"/>
                        </a:lnSpc>
                      </a:pPr>
                      <a:r>
                        <a:rPr lang="en-US" sz="1600" b="0" i="0" dirty="0">
                          <a:latin typeface="Arial" panose="020B0604020202020204" pitchFamily="34" charset="0"/>
                          <a:ea typeface="Arial" charset="0"/>
                          <a:cs typeface="Arial" panose="020B0604020202020204" pitchFamily="34" charset="0"/>
                        </a:rPr>
                        <a:t>K</a:t>
                      </a:r>
                    </a:p>
                  </a:txBody>
                  <a:tcPr marL="91426" marR="91426" marT="0" marB="91464" anchor="ctr">
                    <a:solidFill>
                      <a:srgbClr val="003B5C"/>
                    </a:solidFill>
                  </a:tcPr>
                </a:tc>
                <a:tc>
                  <a:txBody>
                    <a:bodyPr/>
                    <a:lstStyle/>
                    <a:p>
                      <a:pPr algn="ctr">
                        <a:lnSpc>
                          <a:spcPct val="150000"/>
                        </a:lnSpc>
                      </a:pPr>
                      <a:r>
                        <a:rPr lang="en-US" sz="1600" b="0" i="0" dirty="0">
                          <a:latin typeface="Arial" panose="020B0604020202020204" pitchFamily="34" charset="0"/>
                          <a:ea typeface="Arial" charset="0"/>
                          <a:cs typeface="Arial" panose="020B0604020202020204" pitchFamily="34" charset="0"/>
                        </a:rPr>
                        <a:t>L</a:t>
                      </a:r>
                    </a:p>
                  </a:txBody>
                  <a:tcPr marL="91426" marR="91426" marT="0" marB="91464" anchor="ctr">
                    <a:solidFill>
                      <a:srgbClr val="003B5C"/>
                    </a:solidFill>
                  </a:tcPr>
                </a:tc>
                <a:tc>
                  <a:txBody>
                    <a:bodyPr/>
                    <a:lstStyle/>
                    <a:p>
                      <a:pPr algn="ctr">
                        <a:lnSpc>
                          <a:spcPct val="150000"/>
                        </a:lnSpc>
                      </a:pPr>
                      <a:r>
                        <a:rPr lang="en-US" sz="1600" b="0" i="0" dirty="0">
                          <a:latin typeface="Arial" panose="020B0604020202020204" pitchFamily="34" charset="0"/>
                          <a:ea typeface="Arial" charset="0"/>
                          <a:cs typeface="Arial" panose="020B0604020202020204" pitchFamily="34" charset="0"/>
                        </a:rPr>
                        <a:t>M</a:t>
                      </a:r>
                    </a:p>
                  </a:txBody>
                  <a:tcPr marL="91426" marR="91426" marT="0" marB="91464" anchor="ctr">
                    <a:solidFill>
                      <a:srgbClr val="003B5C"/>
                    </a:solidFill>
                  </a:tcPr>
                </a:tc>
                <a:tc>
                  <a:txBody>
                    <a:bodyPr/>
                    <a:lstStyle/>
                    <a:p>
                      <a:pPr algn="ctr">
                        <a:lnSpc>
                          <a:spcPct val="150000"/>
                        </a:lnSpc>
                      </a:pPr>
                      <a:r>
                        <a:rPr lang="en-US" sz="1600" b="0" i="0" dirty="0">
                          <a:latin typeface="Arial" panose="020B0604020202020204" pitchFamily="34" charset="0"/>
                          <a:ea typeface="Arial" charset="0"/>
                          <a:cs typeface="Arial" panose="020B0604020202020204" pitchFamily="34" charset="0"/>
                        </a:rPr>
                        <a:t>N</a:t>
                      </a:r>
                    </a:p>
                  </a:txBody>
                  <a:tcPr marL="91426" marR="91426" marT="0" marB="91464" anchor="ctr">
                    <a:solidFill>
                      <a:srgbClr val="003B5C"/>
                    </a:solidFill>
                  </a:tcPr>
                </a:tc>
                <a:extLst>
                  <a:ext uri="{0D108BD9-81ED-4DB2-BD59-A6C34878D82A}">
                    <a16:rowId xmlns:a16="http://schemas.microsoft.com/office/drawing/2014/main" val="10000"/>
                  </a:ext>
                </a:extLst>
              </a:tr>
              <a:tr h="325635">
                <a:tc>
                  <a:txBody>
                    <a:bodyPr/>
                    <a:lstStyle/>
                    <a:p>
                      <a:pPr marL="0" marR="0" algn="l">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Part A co-insurance and hospital costs</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chemeClr val="bg1">
                        <a:lumMod val="85000"/>
                      </a:scheme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chemeClr val="bg1">
                        <a:lumMod val="85000"/>
                      </a:scheme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30000"/>
                      </a:srgbClr>
                    </a:solidFill>
                  </a:tcPr>
                </a:tc>
                <a:extLst>
                  <a:ext uri="{0D108BD9-81ED-4DB2-BD59-A6C34878D82A}">
                    <a16:rowId xmlns:a16="http://schemas.microsoft.com/office/drawing/2014/main" val="10001"/>
                  </a:ext>
                </a:extLst>
              </a:tr>
              <a:tr h="333571">
                <a:tc>
                  <a:txBody>
                    <a:bodyPr/>
                    <a:lstStyle/>
                    <a:p>
                      <a:pPr marL="0" marR="0" algn="l">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Part B co-insurance or co-payment</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chemeClr val="bg1">
                        <a:lumMod val="95000"/>
                      </a:scheme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chemeClr val="bg1">
                        <a:lumMod val="95000"/>
                      </a:scheme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50%</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75%</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r>
                        <a:rPr lang="en-US" sz="1100" b="0" i="0" baseline="450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2</a:t>
                      </a:r>
                    </a:p>
                  </a:txBody>
                  <a:tcPr marL="68569" marR="68569" marT="45732" marB="45732" anchor="ctr">
                    <a:solidFill>
                      <a:srgbClr val="00B0F0">
                        <a:alpha val="10000"/>
                      </a:srgbClr>
                    </a:solidFill>
                  </a:tcPr>
                </a:tc>
                <a:extLst>
                  <a:ext uri="{0D108BD9-81ED-4DB2-BD59-A6C34878D82A}">
                    <a16:rowId xmlns:a16="http://schemas.microsoft.com/office/drawing/2014/main" val="10002"/>
                  </a:ext>
                </a:extLst>
              </a:tr>
              <a:tr h="304537">
                <a:tc>
                  <a:txBody>
                    <a:bodyPr/>
                    <a:lstStyle/>
                    <a:p>
                      <a:pPr marL="0" marR="0" algn="l">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Blood (first 3 pints)</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chemeClr val="bg1">
                        <a:lumMod val="85000"/>
                      </a:scheme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chemeClr val="bg1">
                        <a:lumMod val="85000"/>
                      </a:scheme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50%</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75%</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30000"/>
                      </a:srgbClr>
                    </a:solidFill>
                  </a:tcPr>
                </a:tc>
                <a:extLst>
                  <a:ext uri="{0D108BD9-81ED-4DB2-BD59-A6C34878D82A}">
                    <a16:rowId xmlns:a16="http://schemas.microsoft.com/office/drawing/2014/main" val="10003"/>
                  </a:ext>
                </a:extLst>
              </a:tr>
              <a:tr h="457318">
                <a:tc>
                  <a:txBody>
                    <a:bodyPr/>
                    <a:lstStyle/>
                    <a:p>
                      <a:pPr marL="0" marR="0" algn="l">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Part A hospice care co-insurance </a:t>
                      </a:r>
                      <a:b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b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or co-payment</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chemeClr val="bg1">
                        <a:lumMod val="95000"/>
                      </a:scheme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chemeClr val="bg1">
                        <a:lumMod val="95000"/>
                      </a:scheme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50%</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75%</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10000"/>
                      </a:srgbClr>
                    </a:solidFill>
                  </a:tcPr>
                </a:tc>
                <a:extLst>
                  <a:ext uri="{0D108BD9-81ED-4DB2-BD59-A6C34878D82A}">
                    <a16:rowId xmlns:a16="http://schemas.microsoft.com/office/drawing/2014/main" val="10004"/>
                  </a:ext>
                </a:extLst>
              </a:tr>
              <a:tr h="457318">
                <a:tc>
                  <a:txBody>
                    <a:bodyPr/>
                    <a:lstStyle/>
                    <a:p>
                      <a:pPr marL="0" marR="0" algn="l">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Skilled nursing facility care </a:t>
                      </a:r>
                      <a:b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b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co-insurance</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chemeClr val="bg1">
                        <a:lumMod val="85000"/>
                      </a:scheme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chemeClr val="bg1">
                        <a:lumMod val="85000"/>
                      </a:scheme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50%</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75%</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30000"/>
                      </a:srgbClr>
                    </a:solidFill>
                  </a:tcPr>
                </a:tc>
                <a:extLst>
                  <a:ext uri="{0D108BD9-81ED-4DB2-BD59-A6C34878D82A}">
                    <a16:rowId xmlns:a16="http://schemas.microsoft.com/office/drawing/2014/main" val="10005"/>
                  </a:ext>
                </a:extLst>
              </a:tr>
              <a:tr h="328828">
                <a:tc>
                  <a:txBody>
                    <a:bodyPr/>
                    <a:lstStyle/>
                    <a:p>
                      <a:pPr marL="0" marR="0" algn="l">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Part A deductible</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chemeClr val="bg1">
                        <a:lumMod val="95000"/>
                      </a:scheme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chemeClr val="bg1">
                        <a:lumMod val="95000"/>
                      </a:scheme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50%</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75%</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50%</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10000"/>
                      </a:srgbClr>
                    </a:solidFill>
                  </a:tcPr>
                </a:tc>
                <a:extLst>
                  <a:ext uri="{0D108BD9-81ED-4DB2-BD59-A6C34878D82A}">
                    <a16:rowId xmlns:a16="http://schemas.microsoft.com/office/drawing/2014/main" val="10006"/>
                  </a:ext>
                </a:extLst>
              </a:tr>
              <a:tr h="294215">
                <a:tc>
                  <a:txBody>
                    <a:bodyPr/>
                    <a:lstStyle/>
                    <a:p>
                      <a:pPr marL="0" marR="0" algn="l">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Part B deductible</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chemeClr val="bg1">
                        <a:lumMod val="85000"/>
                      </a:scheme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chemeClr val="bg1">
                        <a:lumMod val="85000"/>
                      </a:scheme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t>
                      </a:r>
                    </a:p>
                  </a:txBody>
                  <a:tcPr marL="68569" marR="68569" marT="45732" marB="45732" anchor="ctr">
                    <a:solidFill>
                      <a:srgbClr val="00B0F0">
                        <a:alpha val="30000"/>
                      </a:srgbClr>
                    </a:solidFill>
                  </a:tcPr>
                </a:tc>
                <a:extLst>
                  <a:ext uri="{0D108BD9-81ED-4DB2-BD59-A6C34878D82A}">
                    <a16:rowId xmlns:a16="http://schemas.microsoft.com/office/drawing/2014/main" val="10007"/>
                  </a:ext>
                </a:extLst>
              </a:tr>
              <a:tr h="328828">
                <a:tc>
                  <a:txBody>
                    <a:bodyPr/>
                    <a:lstStyle/>
                    <a:p>
                      <a:pPr marL="0" marR="0" algn="l">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Part B excess charges</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t>
                      </a:r>
                    </a:p>
                  </a:txBody>
                  <a:tcPr marL="68569" marR="68569" marT="45732" marB="45732" anchor="ctr">
                    <a:solidFill>
                      <a:schemeClr val="bg1">
                        <a:lumMod val="95000"/>
                      </a:scheme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chemeClr val="bg1">
                        <a:lumMod val="95000"/>
                      </a:scheme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t>
                      </a:r>
                    </a:p>
                  </a:txBody>
                  <a:tcPr marL="68569" marR="68569" marT="45732" marB="45732" anchor="ctr">
                    <a:solidFill>
                      <a:srgbClr val="00B0F0">
                        <a:alpha val="10000"/>
                      </a:srgbClr>
                    </a:solidFill>
                  </a:tcPr>
                </a:tc>
                <a:extLst>
                  <a:ext uri="{0D108BD9-81ED-4DB2-BD59-A6C34878D82A}">
                    <a16:rowId xmlns:a16="http://schemas.microsoft.com/office/drawing/2014/main" val="10008"/>
                  </a:ext>
                </a:extLst>
              </a:tr>
              <a:tr h="457318">
                <a:tc>
                  <a:txBody>
                    <a:bodyPr/>
                    <a:lstStyle/>
                    <a:p>
                      <a:pPr marL="0" marR="0" algn="l">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Foreign travel emergency </a:t>
                      </a:r>
                      <a:b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b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(up to plan limits)</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80%</a:t>
                      </a:r>
                    </a:p>
                  </a:txBody>
                  <a:tcPr marL="68569" marR="68569" marT="45732" marB="45732" anchor="ctr">
                    <a:solidFill>
                      <a:schemeClr val="bg1">
                        <a:lumMod val="85000"/>
                      </a:scheme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80%</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80%</a:t>
                      </a:r>
                    </a:p>
                  </a:txBody>
                  <a:tcPr marL="68569" marR="68569" marT="45732" marB="45732" anchor="ctr">
                    <a:solidFill>
                      <a:schemeClr val="bg1">
                        <a:lumMod val="85000"/>
                      </a:scheme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80%</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80%</a:t>
                      </a:r>
                    </a:p>
                  </a:txBody>
                  <a:tcPr marL="68569" marR="68569" marT="45732" marB="45732" anchor="ctr">
                    <a:solidFill>
                      <a:srgbClr val="00B0F0">
                        <a:alpha val="3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80%</a:t>
                      </a:r>
                    </a:p>
                  </a:txBody>
                  <a:tcPr marL="68569" marR="68569" marT="45732" marB="45732" anchor="ctr">
                    <a:solidFill>
                      <a:srgbClr val="00B0F0">
                        <a:alpha val="30000"/>
                      </a:srgbClr>
                    </a:solidFill>
                  </a:tcPr>
                </a:tc>
                <a:extLst>
                  <a:ext uri="{0D108BD9-81ED-4DB2-BD59-A6C34878D82A}">
                    <a16:rowId xmlns:a16="http://schemas.microsoft.com/office/drawing/2014/main" val="10009"/>
                  </a:ext>
                </a:extLst>
              </a:tr>
              <a:tr h="440539">
                <a:tc>
                  <a:txBody>
                    <a:bodyPr/>
                    <a:lstStyle/>
                    <a:p>
                      <a:pPr marL="0" marR="0" algn="l">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Out-of-pocket limit in 2023</a:t>
                      </a:r>
                      <a:r>
                        <a:rPr lang="en-US" sz="1100" b="0" i="0" baseline="450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3</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N/A</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N/A</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N/A</a:t>
                      </a:r>
                    </a:p>
                  </a:txBody>
                  <a:tcPr marL="68569" marR="68569" marT="45732" marB="45732" anchor="ctr">
                    <a:solidFill>
                      <a:schemeClr val="bg1">
                        <a:lumMod val="95000"/>
                      </a:scheme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N/A</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N/A</a:t>
                      </a:r>
                    </a:p>
                  </a:txBody>
                  <a:tcPr marL="68569" marR="68569" marT="45732" marB="45732" anchor="ctr">
                    <a:solidFill>
                      <a:schemeClr val="bg1">
                        <a:lumMod val="95000"/>
                      </a:scheme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N/A</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$6,940</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$3,470</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N/A</a:t>
                      </a:r>
                    </a:p>
                  </a:txBody>
                  <a:tcPr marL="68569" marR="68569" marT="45732" marB="45732" anchor="ctr">
                    <a:solidFill>
                      <a:srgbClr val="00B0F0">
                        <a:alpha val="10000"/>
                      </a:srgbClr>
                    </a:solidFill>
                  </a:tcPr>
                </a:tc>
                <a:tc>
                  <a:txBody>
                    <a:bodyPr/>
                    <a:lstStyle/>
                    <a:p>
                      <a:pPr marL="0" marR="0" algn="ctr">
                        <a:spcBef>
                          <a:spcPts val="600"/>
                        </a:spcBef>
                        <a:spcAft>
                          <a:spcPts val="600"/>
                        </a:spcAft>
                      </a:pPr>
                      <a:r>
                        <a:rPr lang="en-US" sz="1200" b="0" i="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N/A</a:t>
                      </a:r>
                    </a:p>
                  </a:txBody>
                  <a:tcPr marL="68569" marR="68569" marT="45732" marB="45732" anchor="ctr">
                    <a:solidFill>
                      <a:srgbClr val="00B0F0">
                        <a:alpha val="10000"/>
                      </a:srgbClr>
                    </a:solidFill>
                  </a:tcPr>
                </a:tc>
                <a:extLst>
                  <a:ext uri="{0D108BD9-81ED-4DB2-BD59-A6C34878D82A}">
                    <a16:rowId xmlns:a16="http://schemas.microsoft.com/office/drawing/2014/main" val="10010"/>
                  </a:ext>
                </a:extLst>
              </a:tr>
            </a:tbl>
          </a:graphicData>
        </a:graphic>
      </p:graphicFrame>
      <p:sp>
        <p:nvSpPr>
          <p:cNvPr id="2" name="Title 1">
            <a:extLst>
              <a:ext uri="{FF2B5EF4-FFF2-40B4-BE49-F238E27FC236}">
                <a16:creationId xmlns:a16="http://schemas.microsoft.com/office/drawing/2014/main" id="{560B7663-2843-8D88-3963-AF9DF463665B}"/>
              </a:ext>
            </a:extLst>
          </p:cNvPr>
          <p:cNvSpPr>
            <a:spLocks noGrp="1"/>
          </p:cNvSpPr>
          <p:nvPr>
            <p:ph type="title" idx="4294967295"/>
          </p:nvPr>
        </p:nvSpPr>
        <p:spPr>
          <a:xfrm>
            <a:off x="838200" y="714375"/>
            <a:ext cx="10515600" cy="495300"/>
          </a:xfrm>
          <a:prstGeom prst="rect">
            <a:avLst/>
          </a:prstGeom>
        </p:spPr>
        <p:txBody>
          <a:bodyPr/>
          <a:lstStyle/>
          <a:p>
            <a:pPr algn="ctr" fontAlgn="auto">
              <a:spcAft>
                <a:spcPts val="600"/>
              </a:spcAft>
              <a:defRPr/>
            </a:pPr>
            <a:r>
              <a:rPr lang="en-US" sz="2800" b="1" spc="50" dirty="0">
                <a:solidFill>
                  <a:srgbClr val="003B5C"/>
                </a:solidFill>
                <a:latin typeface="Arial" charset="0"/>
                <a:ea typeface="Arial" charset="0"/>
                <a:cs typeface="Arial" charset="0"/>
              </a:rPr>
              <a:t>Medicare supplement insurance (</a:t>
            </a:r>
            <a:r>
              <a:rPr lang="en-US" sz="2800" b="1" spc="50" dirty="0" err="1">
                <a:solidFill>
                  <a:srgbClr val="003B5C"/>
                </a:solidFill>
                <a:latin typeface="Arial" charset="0"/>
                <a:ea typeface="Arial" charset="0"/>
                <a:cs typeface="Arial" charset="0"/>
              </a:rPr>
              <a:t>Medigap</a:t>
            </a:r>
            <a:r>
              <a:rPr lang="en-US" sz="2800" b="1" spc="50" dirty="0">
                <a:solidFill>
                  <a:srgbClr val="003B5C"/>
                </a:solidFill>
                <a:latin typeface="Arial" charset="0"/>
                <a:ea typeface="Arial" charset="0"/>
                <a:cs typeface="Arial" charset="0"/>
              </a:rPr>
              <a:t>) plans</a:t>
            </a:r>
          </a:p>
        </p:txBody>
      </p:sp>
      <p:sp>
        <p:nvSpPr>
          <p:cNvPr id="51354" name="TextBox 8">
            <a:extLst>
              <a:ext uri="{FF2B5EF4-FFF2-40B4-BE49-F238E27FC236}">
                <a16:creationId xmlns:a16="http://schemas.microsoft.com/office/drawing/2014/main" id="{508F4246-3E79-11FC-CB5A-0CAA2FA49CCC}"/>
              </a:ext>
            </a:extLst>
          </p:cNvPr>
          <p:cNvSpPr txBox="1">
            <a:spLocks noChangeArrowheads="1"/>
          </p:cNvSpPr>
          <p:nvPr/>
        </p:nvSpPr>
        <p:spPr bwMode="auto">
          <a:xfrm>
            <a:off x="1069975" y="5907088"/>
            <a:ext cx="10052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Arial" panose="020B0604020202020204" pitchFamily="34" charset="0"/>
                <a:cs typeface="Arial" panose="020B0604020202020204" pitchFamily="34" charset="0"/>
              </a:rPr>
              <a:t>Source: Medicare.gov.</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a:extLst>
              <a:ext uri="{FF2B5EF4-FFF2-40B4-BE49-F238E27FC236}">
                <a16:creationId xmlns:a16="http://schemas.microsoft.com/office/drawing/2014/main" id="{63C53046-6A28-CC0F-6840-CA84BFD7B82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DCD492C-04A4-4795-B446-B5D12C5A3370}" type="slidenum">
              <a:rPr lang="en-US" altLang="en-US">
                <a:solidFill>
                  <a:srgbClr val="595959"/>
                </a:solidFill>
                <a:latin typeface="Arial" panose="020B0604020202020204" pitchFamily="34" charset="0"/>
              </a:rPr>
              <a:pPr fontAlgn="base">
                <a:spcBef>
                  <a:spcPct val="0"/>
                </a:spcBef>
                <a:spcAft>
                  <a:spcPct val="0"/>
                </a:spcAft>
              </a:pPr>
              <a:t>32</a:t>
            </a:fld>
            <a:endParaRPr lang="en-US" altLang="en-US">
              <a:solidFill>
                <a:srgbClr val="595959"/>
              </a:solidFill>
              <a:latin typeface="Arial" panose="020B0604020202020204" pitchFamily="34" charset="0"/>
            </a:endParaRPr>
          </a:p>
        </p:txBody>
      </p:sp>
      <p:cxnSp>
        <p:nvCxnSpPr>
          <p:cNvPr id="32" name="Straight Connector 31" descr="&quot;&quot;">
            <a:extLst>
              <a:ext uri="{FF2B5EF4-FFF2-40B4-BE49-F238E27FC236}">
                <a16:creationId xmlns:a16="http://schemas.microsoft.com/office/drawing/2014/main" id="{664F032D-D413-0C62-E84D-5692E985ADD4}"/>
              </a:ext>
            </a:extLst>
          </p:cNvPr>
          <p:cNvCxnSpPr>
            <a:cxnSpLocks/>
          </p:cNvCxnSpPr>
          <p:nvPr/>
        </p:nvCxnSpPr>
        <p:spPr>
          <a:xfrm>
            <a:off x="1069975" y="1236663"/>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descr="&quot;&quot;">
            <a:extLst>
              <a:ext uri="{FF2B5EF4-FFF2-40B4-BE49-F238E27FC236}">
                <a16:creationId xmlns:a16="http://schemas.microsoft.com/office/drawing/2014/main" id="{611FA656-B0F6-36C3-3120-7E01C6955254}"/>
              </a:ext>
            </a:extLst>
          </p:cNvPr>
          <p:cNvCxnSpPr>
            <a:cxnSpLocks/>
          </p:cNvCxnSpPr>
          <p:nvPr/>
        </p:nvCxnSpPr>
        <p:spPr>
          <a:xfrm>
            <a:off x="1069975" y="673100"/>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7349" name="Picture 17">
            <a:extLst>
              <a:ext uri="{FF2B5EF4-FFF2-40B4-BE49-F238E27FC236}">
                <a16:creationId xmlns:a16="http://schemas.microsoft.com/office/drawing/2014/main" id="{D5AAC97D-94D1-691A-D6D9-BED79A08E4D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463" y="2055813"/>
            <a:ext cx="178593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740464F-16B7-57DE-F2AB-4A1AB6D2C071}"/>
              </a:ext>
            </a:extLst>
          </p:cNvPr>
          <p:cNvSpPr txBox="1"/>
          <p:nvPr/>
        </p:nvSpPr>
        <p:spPr>
          <a:xfrm>
            <a:off x="2638425" y="3848100"/>
            <a:ext cx="7212013" cy="1271588"/>
          </a:xfrm>
          <a:prstGeom prst="rect">
            <a:avLst/>
          </a:prstGeom>
          <a:noFill/>
        </p:spPr>
        <p:txBody>
          <a:bodyPr>
            <a:spAutoFit/>
          </a:bodyPr>
          <a:lstStyle/>
          <a:p>
            <a:pPr marL="285750" indent="-285750" eaLnBrk="1" fontAlgn="auto" hangingPunct="1">
              <a:spcBef>
                <a:spcPts val="0"/>
              </a:spcBef>
              <a:spcAft>
                <a:spcPts val="1000"/>
              </a:spcAft>
              <a:buClr>
                <a:srgbClr val="E26031"/>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Covers same services as Original Medicare, and often more</a:t>
            </a:r>
          </a:p>
          <a:p>
            <a:pPr marL="285750" indent="-285750" eaLnBrk="1" fontAlgn="auto" hangingPunct="1">
              <a:spcBef>
                <a:spcPts val="0"/>
              </a:spcBef>
              <a:spcAft>
                <a:spcPts val="1000"/>
              </a:spcAft>
              <a:buClr>
                <a:srgbClr val="E26031"/>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Co-pays vary by service </a:t>
            </a:r>
          </a:p>
          <a:p>
            <a:pPr marL="285750" indent="-285750" eaLnBrk="1" fontAlgn="auto" hangingPunct="1">
              <a:spcBef>
                <a:spcPts val="0"/>
              </a:spcBef>
              <a:spcAft>
                <a:spcPts val="600"/>
              </a:spcAft>
              <a:buClr>
                <a:srgbClr val="E26031"/>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May have limited geographical coverage</a:t>
            </a:r>
          </a:p>
        </p:txBody>
      </p:sp>
      <p:sp>
        <p:nvSpPr>
          <p:cNvPr id="2" name="Title 1">
            <a:extLst>
              <a:ext uri="{FF2B5EF4-FFF2-40B4-BE49-F238E27FC236}">
                <a16:creationId xmlns:a16="http://schemas.microsoft.com/office/drawing/2014/main" id="{CC781293-67FA-BCE4-9ABE-4C36C91F4580}"/>
              </a:ext>
            </a:extLst>
          </p:cNvPr>
          <p:cNvSpPr>
            <a:spLocks noGrp="1"/>
          </p:cNvSpPr>
          <p:nvPr>
            <p:ph type="title" idx="4294967295"/>
          </p:nvPr>
        </p:nvSpPr>
        <p:spPr>
          <a:xfrm>
            <a:off x="838200" y="725488"/>
            <a:ext cx="10515600" cy="495300"/>
          </a:xfrm>
          <a:prstGeom prst="rect">
            <a:avLst/>
          </a:prstGeom>
        </p:spPr>
        <p:txBody>
          <a:bodyPr/>
          <a:lstStyle/>
          <a:p>
            <a:pPr algn="ctr" fontAlgn="auto">
              <a:spcAft>
                <a:spcPts val="600"/>
              </a:spcAft>
              <a:defRPr/>
            </a:pPr>
            <a:r>
              <a:rPr lang="en-US" sz="2800" b="1" spc="50" dirty="0">
                <a:solidFill>
                  <a:srgbClr val="003B5C"/>
                </a:solidFill>
                <a:latin typeface="Arial" charset="0"/>
                <a:ea typeface="Arial" charset="0"/>
                <a:cs typeface="Arial" charset="0"/>
              </a:rPr>
              <a:t>Medicare Advantage (Part 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a:extLst>
              <a:ext uri="{FF2B5EF4-FFF2-40B4-BE49-F238E27FC236}">
                <a16:creationId xmlns:a16="http://schemas.microsoft.com/office/drawing/2014/main" id="{D49F7B2E-78B5-E888-E37C-694AECE95DA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8C84D09-C2CA-480F-AA81-BE2B7BA33FA8}" type="slidenum">
              <a:rPr lang="en-US" altLang="en-US">
                <a:solidFill>
                  <a:srgbClr val="595959"/>
                </a:solidFill>
                <a:latin typeface="Arial" panose="020B0604020202020204" pitchFamily="34" charset="0"/>
              </a:rPr>
              <a:pPr fontAlgn="base">
                <a:spcBef>
                  <a:spcPct val="0"/>
                </a:spcBef>
                <a:spcAft>
                  <a:spcPct val="0"/>
                </a:spcAft>
              </a:pPr>
              <a:t>33</a:t>
            </a:fld>
            <a:endParaRPr lang="en-US" altLang="en-US">
              <a:solidFill>
                <a:srgbClr val="595959"/>
              </a:solidFill>
              <a:latin typeface="Arial" panose="020B0604020202020204" pitchFamily="34" charset="0"/>
            </a:endParaRPr>
          </a:p>
        </p:txBody>
      </p:sp>
      <p:cxnSp>
        <p:nvCxnSpPr>
          <p:cNvPr id="4" name="Straight Connector 3" descr="&quot;&quot;">
            <a:extLst>
              <a:ext uri="{FF2B5EF4-FFF2-40B4-BE49-F238E27FC236}">
                <a16:creationId xmlns:a16="http://schemas.microsoft.com/office/drawing/2014/main" id="{89E44EC0-064C-C0DB-48F9-DD532A806E6B}"/>
              </a:ext>
            </a:extLst>
          </p:cNvPr>
          <p:cNvCxnSpPr>
            <a:cxnSpLocks/>
          </p:cNvCxnSpPr>
          <p:nvPr/>
        </p:nvCxnSpPr>
        <p:spPr>
          <a:xfrm>
            <a:off x="1069975" y="1236663"/>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descr="&quot;&quot;">
            <a:extLst>
              <a:ext uri="{FF2B5EF4-FFF2-40B4-BE49-F238E27FC236}">
                <a16:creationId xmlns:a16="http://schemas.microsoft.com/office/drawing/2014/main" id="{F28C93D7-AFD8-9DA0-37EF-7A2E786611AF}"/>
              </a:ext>
            </a:extLst>
          </p:cNvPr>
          <p:cNvCxnSpPr>
            <a:cxnSpLocks/>
          </p:cNvCxnSpPr>
          <p:nvPr/>
        </p:nvCxnSpPr>
        <p:spPr>
          <a:xfrm>
            <a:off x="1069975" y="673100"/>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descr="&quot;&quot;">
            <a:extLst>
              <a:ext uri="{FF2B5EF4-FFF2-40B4-BE49-F238E27FC236}">
                <a16:creationId xmlns:a16="http://schemas.microsoft.com/office/drawing/2014/main" id="{3457B20B-A8BC-9A7D-E2FA-10822CAF7B69}"/>
              </a:ext>
            </a:extLst>
          </p:cNvPr>
          <p:cNvCxnSpPr>
            <a:cxnSpLocks/>
          </p:cNvCxnSpPr>
          <p:nvPr/>
        </p:nvCxnSpPr>
        <p:spPr>
          <a:xfrm>
            <a:off x="6099175" y="2468563"/>
            <a:ext cx="0" cy="2493962"/>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9398" name="Picture 5">
            <a:extLst>
              <a:ext uri="{FF2B5EF4-FFF2-40B4-BE49-F238E27FC236}">
                <a16:creationId xmlns:a16="http://schemas.microsoft.com/office/drawing/2014/main" id="{D621AB05-D53E-5513-4E21-A9C0B4F50DA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275" y="2465388"/>
            <a:ext cx="165893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10">
            <a:extLst>
              <a:ext uri="{FF2B5EF4-FFF2-40B4-BE49-F238E27FC236}">
                <a16:creationId xmlns:a16="http://schemas.microsoft.com/office/drawing/2014/main" id="{E8A541B7-A35D-BE76-447A-2E48BDD53A0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5050" y="2141538"/>
            <a:ext cx="246697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12">
            <a:extLst>
              <a:ext uri="{FF2B5EF4-FFF2-40B4-BE49-F238E27FC236}">
                <a16:creationId xmlns:a16="http://schemas.microsoft.com/office/drawing/2014/main" id="{C37E3803-388A-D653-0B6E-6654DFBB71F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2963863"/>
            <a:ext cx="430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9822CE9A-282C-BCEB-7B55-613BE7C5C8B1}"/>
              </a:ext>
            </a:extLst>
          </p:cNvPr>
          <p:cNvSpPr txBox="1"/>
          <p:nvPr/>
        </p:nvSpPr>
        <p:spPr>
          <a:xfrm>
            <a:off x="6107113" y="4516438"/>
            <a:ext cx="5014912" cy="431800"/>
          </a:xfrm>
          <a:prstGeom prst="rect">
            <a:avLst/>
          </a:prstGeom>
          <a:noFill/>
          <a:ln>
            <a:noFill/>
          </a:ln>
        </p:spPr>
        <p:txBody>
          <a:bodyPr>
            <a:spAutoFit/>
          </a:bodyPr>
          <a:lstStyle/>
          <a:p>
            <a:pPr algn="ctr" eaLnBrk="1" fontAlgn="auto" hangingPunct="1">
              <a:spcBef>
                <a:spcPts val="0"/>
              </a:spcBef>
              <a:spcAft>
                <a:spcPts val="0"/>
              </a:spcAft>
              <a:defRPr/>
            </a:pPr>
            <a:r>
              <a:rPr lang="en-US" sz="2200" b="1" dirty="0">
                <a:solidFill>
                  <a:srgbClr val="003B5C"/>
                </a:solidFill>
                <a:latin typeface="Arial" panose="020B0604020202020204" pitchFamily="34" charset="0"/>
                <a:cs typeface="Arial" panose="020B0604020202020204" pitchFamily="34" charset="0"/>
              </a:rPr>
              <a:t>Medicare Advantage</a:t>
            </a:r>
            <a:endParaRPr lang="en-US"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1A76589-AB30-697F-1177-FF50020D1299}"/>
              </a:ext>
            </a:extLst>
          </p:cNvPr>
          <p:cNvSpPr txBox="1"/>
          <p:nvPr/>
        </p:nvSpPr>
        <p:spPr>
          <a:xfrm>
            <a:off x="1069975" y="4516438"/>
            <a:ext cx="5022850" cy="431800"/>
          </a:xfrm>
          <a:prstGeom prst="rect">
            <a:avLst/>
          </a:prstGeom>
          <a:noFill/>
          <a:ln>
            <a:noFill/>
          </a:ln>
        </p:spPr>
        <p:txBody>
          <a:bodyPr>
            <a:spAutoFit/>
          </a:bodyPr>
          <a:lstStyle/>
          <a:p>
            <a:pPr algn="ctr" eaLnBrk="1" fontAlgn="auto" hangingPunct="1">
              <a:spcBef>
                <a:spcPts val="0"/>
              </a:spcBef>
              <a:spcAft>
                <a:spcPts val="0"/>
              </a:spcAft>
              <a:defRPr/>
            </a:pPr>
            <a:r>
              <a:rPr lang="en-US" sz="2200" b="1" dirty="0">
                <a:solidFill>
                  <a:srgbClr val="003B5C"/>
                </a:solidFill>
                <a:latin typeface="Arial" panose="020B0604020202020204" pitchFamily="34" charset="0"/>
                <a:cs typeface="Arial" panose="020B0604020202020204" pitchFamily="34" charset="0"/>
              </a:rPr>
              <a:t>Original Medicare</a:t>
            </a:r>
            <a:endParaRPr lang="en-US"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DF6F4E6-0389-4E5C-0DA3-DF3D3FC34EB1}"/>
              </a:ext>
            </a:extLst>
          </p:cNvPr>
          <p:cNvSpPr>
            <a:spLocks noGrp="1"/>
          </p:cNvSpPr>
          <p:nvPr>
            <p:ph type="title" idx="4294967295"/>
          </p:nvPr>
        </p:nvSpPr>
        <p:spPr>
          <a:xfrm>
            <a:off x="838200" y="735013"/>
            <a:ext cx="10515600" cy="430212"/>
          </a:xfrm>
          <a:prstGeom prst="rect">
            <a:avLst/>
          </a:prstGeom>
        </p:spPr>
        <p:txBody>
          <a:bodyPr/>
          <a:lstStyle/>
          <a:p>
            <a:pPr algn="ctr" fontAlgn="auto">
              <a:spcAft>
                <a:spcPts val="600"/>
              </a:spcAft>
              <a:defRPr/>
            </a:pPr>
            <a:r>
              <a:rPr lang="en-US" sz="2800" b="1" spc="50" dirty="0">
                <a:solidFill>
                  <a:srgbClr val="003B5C"/>
                </a:solidFill>
                <a:latin typeface="Arial" charset="0"/>
                <a:ea typeface="Arial" charset="0"/>
                <a:cs typeface="Arial" charset="0"/>
              </a:rPr>
              <a:t>But which is better?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17A622-32E5-86C0-3341-B09205998DAE}"/>
              </a:ext>
            </a:extLst>
          </p:cNvPr>
          <p:cNvSpPr txBox="1"/>
          <p:nvPr/>
        </p:nvSpPr>
        <p:spPr>
          <a:xfrm>
            <a:off x="1069974" y="1993219"/>
            <a:ext cx="7413626" cy="3195747"/>
          </a:xfrm>
          <a:prstGeom prst="rect">
            <a:avLst/>
          </a:prstGeom>
          <a:noFill/>
        </p:spPr>
        <p:txBody>
          <a:bodyPr wrap="square">
            <a:spAutoFit/>
          </a:bodyPr>
          <a:lstStyle/>
          <a:p>
            <a:pPr marL="342900" indent="-342900" eaLnBrk="1" fontAlgn="auto" hangingPunct="1">
              <a:spcBef>
                <a:spcPts val="0"/>
              </a:spcBef>
              <a:spcAft>
                <a:spcPts val="1000"/>
              </a:spcAft>
              <a:buClr>
                <a:srgbClr val="E26031"/>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Understanding Medicare</a:t>
            </a:r>
          </a:p>
          <a:p>
            <a:pPr marL="800100" lvl="1" indent="-342900" eaLnBrk="1" fontAlgn="auto" hangingPunct="1">
              <a:spcBef>
                <a:spcPts val="0"/>
              </a:spcBef>
              <a:spcAft>
                <a:spcPts val="1000"/>
              </a:spcAft>
              <a:buClr>
                <a:srgbClr val="E26031"/>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Planning for out-of-pocket health care costs is vital</a:t>
            </a:r>
          </a:p>
          <a:p>
            <a:pPr marL="342900" indent="-342900" eaLnBrk="1" fontAlgn="auto" hangingPunct="1">
              <a:spcBef>
                <a:spcPts val="0"/>
              </a:spcBef>
              <a:spcAft>
                <a:spcPts val="1000"/>
              </a:spcAft>
              <a:buClr>
                <a:srgbClr val="E26031"/>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How much is enough?</a:t>
            </a:r>
          </a:p>
          <a:p>
            <a:pPr marL="800100" lvl="1" indent="-342900" eaLnBrk="1" fontAlgn="auto" hangingPunct="1">
              <a:spcBef>
                <a:spcPts val="0"/>
              </a:spcBef>
              <a:spcAft>
                <a:spcPts val="1000"/>
              </a:spcAft>
              <a:buClr>
                <a:srgbClr val="E26031"/>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Out-of-pocket health care cost estimates for a 65-year-old couple can reach $270,000 - $325,000 during retirement</a:t>
            </a:r>
            <a:r>
              <a:rPr lang="en-US" sz="1000" dirty="0">
                <a:solidFill>
                  <a:schemeClr val="tx1">
                    <a:lumMod val="65000"/>
                    <a:lumOff val="35000"/>
                  </a:schemeClr>
                </a:solidFill>
                <a:latin typeface="Arial" panose="020B0604020202020204" pitchFamily="34" charset="0"/>
                <a:cs typeface="Arial" panose="020B0604020202020204" pitchFamily="34" charset="0"/>
              </a:rPr>
              <a:t> </a:t>
            </a:r>
            <a:r>
              <a:rPr lang="en-US" sz="900" dirty="0">
                <a:solidFill>
                  <a:schemeClr val="tx1">
                    <a:lumMod val="65000"/>
                    <a:lumOff val="35000"/>
                  </a:schemeClr>
                </a:solidFill>
                <a:latin typeface="Arial" panose="020B0604020202020204" pitchFamily="34" charset="0"/>
                <a:cs typeface="Arial" panose="020B0604020202020204" pitchFamily="34" charset="0"/>
              </a:rPr>
              <a:t>2</a:t>
            </a:r>
            <a:endParaRPr lang="en-US" sz="105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eaLnBrk="1" fontAlgn="auto" hangingPunct="1">
              <a:spcBef>
                <a:spcPts val="0"/>
              </a:spcBef>
              <a:spcAft>
                <a:spcPts val="1000"/>
              </a:spcAft>
              <a:buClr>
                <a:srgbClr val="E26031"/>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Education before and after retirement</a:t>
            </a:r>
          </a:p>
          <a:p>
            <a:pPr marL="800100" lvl="1" indent="-342900" eaLnBrk="1" fontAlgn="auto" hangingPunct="1">
              <a:spcBef>
                <a:spcPts val="0"/>
              </a:spcBef>
              <a:spcAft>
                <a:spcPts val="1000"/>
              </a:spcAft>
              <a:buClr>
                <a:srgbClr val="E26031"/>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Make a personalized plan with your financial professional</a:t>
            </a:r>
          </a:p>
        </p:txBody>
      </p:sp>
      <p:pic>
        <p:nvPicPr>
          <p:cNvPr id="4" name="Picture 7">
            <a:extLst>
              <a:ext uri="{FF2B5EF4-FFF2-40B4-BE49-F238E27FC236}">
                <a16:creationId xmlns:a16="http://schemas.microsoft.com/office/drawing/2014/main" id="{F10B5260-8E0C-6120-6306-AC56CB50D8B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326928" y="1422629"/>
            <a:ext cx="1539875" cy="462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557CA55-1777-3101-D181-959F317BCB47}"/>
              </a:ext>
            </a:extLst>
          </p:cNvPr>
          <p:cNvPicPr>
            <a:picLocks noChangeAspect="1"/>
          </p:cNvPicPr>
          <p:nvPr/>
        </p:nvPicPr>
        <p:blipFill>
          <a:blip r:embed="rId4"/>
          <a:stretch>
            <a:fillRect/>
          </a:stretch>
        </p:blipFill>
        <p:spPr>
          <a:xfrm>
            <a:off x="1155357" y="605505"/>
            <a:ext cx="9881286" cy="703053"/>
          </a:xfrm>
          <a:prstGeom prst="rect">
            <a:avLst/>
          </a:prstGeom>
        </p:spPr>
      </p:pic>
      <p:sp>
        <p:nvSpPr>
          <p:cNvPr id="7" name="Title 1">
            <a:extLst>
              <a:ext uri="{FF2B5EF4-FFF2-40B4-BE49-F238E27FC236}">
                <a16:creationId xmlns:a16="http://schemas.microsoft.com/office/drawing/2014/main" id="{96A1DF2F-5D87-C19E-B938-7D0E4AFC0223}"/>
              </a:ext>
            </a:extLst>
          </p:cNvPr>
          <p:cNvSpPr txBox="1">
            <a:spLocks/>
          </p:cNvSpPr>
          <p:nvPr/>
        </p:nvSpPr>
        <p:spPr>
          <a:xfrm>
            <a:off x="419100" y="735013"/>
            <a:ext cx="11353800" cy="495300"/>
          </a:xfrm>
          <a:prstGeom prst="rect">
            <a:avLst/>
          </a:prstGeom>
        </p:spPr>
        <p:txBody>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fontAlgn="auto" hangingPunct="1">
              <a:spcAft>
                <a:spcPts val="600"/>
              </a:spcAft>
              <a:defRPr/>
            </a:pPr>
            <a:r>
              <a:rPr lang="en-US" sz="2400" b="1" spc="50" dirty="0">
                <a:solidFill>
                  <a:srgbClr val="003B5C"/>
                </a:solidFill>
                <a:latin typeface="Arial" charset="0"/>
                <a:ea typeface="Arial" charset="0"/>
                <a:cs typeface="Arial" charset="0"/>
              </a:rPr>
              <a:t>Discussing The Challenge Of Healthcare Costs In Retirement</a:t>
            </a:r>
          </a:p>
        </p:txBody>
      </p:sp>
      <p:sp>
        <p:nvSpPr>
          <p:cNvPr id="8" name="TextBox 6">
            <a:extLst>
              <a:ext uri="{FF2B5EF4-FFF2-40B4-BE49-F238E27FC236}">
                <a16:creationId xmlns:a16="http://schemas.microsoft.com/office/drawing/2014/main" id="{034023A4-433D-E1FE-BB64-AAA00C96EC19}"/>
              </a:ext>
            </a:extLst>
          </p:cNvPr>
          <p:cNvSpPr txBox="1">
            <a:spLocks noChangeArrowheads="1"/>
          </p:cNvSpPr>
          <p:nvPr/>
        </p:nvSpPr>
        <p:spPr bwMode="auto">
          <a:xfrm>
            <a:off x="1069975" y="6157913"/>
            <a:ext cx="10052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baseline="30000" dirty="0">
                <a:latin typeface="Arial" panose="020B0604020202020204" pitchFamily="34" charset="0"/>
                <a:cs typeface="Arial" panose="020B0604020202020204" pitchFamily="34" charset="0"/>
              </a:rPr>
              <a:t>2</a:t>
            </a:r>
            <a:r>
              <a:rPr lang="en-US" altLang="en-US" sz="1000" dirty="0">
                <a:latin typeface="Arial" panose="020B0604020202020204" pitchFamily="34" charset="0"/>
                <a:cs typeface="Arial" panose="020B0604020202020204" pitchFamily="34" charset="0"/>
              </a:rPr>
              <a:t> "A Bit of Good News During the Pandemic: Savings Medicare Beneficiaries Need for Health Expenses Decrease in 2020," Paul </a:t>
            </a:r>
            <a:r>
              <a:rPr lang="en-US" altLang="en-US" sz="1000" dirty="0" err="1">
                <a:latin typeface="Arial" panose="020B0604020202020204" pitchFamily="34" charset="0"/>
                <a:cs typeface="Arial" panose="020B0604020202020204" pitchFamily="34" charset="0"/>
              </a:rPr>
              <a:t>Fronstin</a:t>
            </a:r>
            <a:r>
              <a:rPr lang="en-US" altLang="en-US" sz="1000" dirty="0">
                <a:latin typeface="Arial" panose="020B0604020202020204" pitchFamily="34" charset="0"/>
                <a:cs typeface="Arial" panose="020B0604020202020204" pitchFamily="34" charset="0"/>
              </a:rPr>
              <a:t> and J</a:t>
            </a:r>
          </a:p>
          <a:p>
            <a:pPr eaLnBrk="1" hangingPunct="1"/>
            <a:r>
              <a:rPr lang="en-US" altLang="en-US" sz="1000" dirty="0" err="1">
                <a:latin typeface="Arial" panose="020B0604020202020204" pitchFamily="34" charset="0"/>
                <a:cs typeface="Arial" panose="020B0604020202020204" pitchFamily="34" charset="0"/>
              </a:rPr>
              <a:t>VanDerhei</a:t>
            </a:r>
            <a:r>
              <a:rPr lang="en-US" altLang="en-US" sz="1000" dirty="0">
                <a:latin typeface="Arial" panose="020B0604020202020204" pitchFamily="34" charset="0"/>
                <a:cs typeface="Arial" panose="020B0604020202020204" pitchFamily="34" charset="0"/>
              </a:rPr>
              <a:t>, EBRI (May 28, 2020).</a:t>
            </a:r>
          </a:p>
        </p:txBody>
      </p:sp>
    </p:spTree>
    <p:extLst>
      <p:ext uri="{BB962C8B-B14F-4D97-AF65-F5344CB8AC3E}">
        <p14:creationId xmlns:p14="http://schemas.microsoft.com/office/powerpoint/2010/main" val="343422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descr="&quot;&quot;">
            <a:extLst>
              <a:ext uri="{FF2B5EF4-FFF2-40B4-BE49-F238E27FC236}">
                <a16:creationId xmlns:a16="http://schemas.microsoft.com/office/drawing/2014/main" id="{81F10AF8-61AB-64D1-E1DA-32F02BDD8AE6}"/>
              </a:ext>
            </a:extLst>
          </p:cNvPr>
          <p:cNvSpPr/>
          <p:nvPr/>
        </p:nvSpPr>
        <p:spPr>
          <a:xfrm>
            <a:off x="306388" y="300038"/>
            <a:ext cx="11579225" cy="6257925"/>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3B5C"/>
              </a:solidFill>
            </a:endParaRPr>
          </a:p>
        </p:txBody>
      </p:sp>
      <p:sp>
        <p:nvSpPr>
          <p:cNvPr id="61443" name="Slide Number Placeholder 5">
            <a:extLst>
              <a:ext uri="{FF2B5EF4-FFF2-40B4-BE49-F238E27FC236}">
                <a16:creationId xmlns:a16="http://schemas.microsoft.com/office/drawing/2014/main" id="{5A6EB787-39ED-35F3-23D0-3E90E3BD4E2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EB1DEB5-C751-486D-9A13-C933D99B58A0}" type="slidenum">
              <a:rPr lang="en-US" altLang="en-US">
                <a:solidFill>
                  <a:srgbClr val="FFFFFF"/>
                </a:solidFill>
                <a:latin typeface="Arial" panose="020B0604020202020204" pitchFamily="34" charset="0"/>
              </a:rPr>
              <a:pPr fontAlgn="base">
                <a:spcBef>
                  <a:spcPct val="0"/>
                </a:spcBef>
                <a:spcAft>
                  <a:spcPct val="0"/>
                </a:spcAft>
              </a:pPr>
              <a:t>35</a:t>
            </a:fld>
            <a:endParaRPr lang="en-US" altLang="en-US">
              <a:solidFill>
                <a:srgbClr val="FFFFFF"/>
              </a:solidFill>
              <a:latin typeface="Arial" panose="020B0604020202020204" pitchFamily="34" charset="0"/>
            </a:endParaRPr>
          </a:p>
        </p:txBody>
      </p:sp>
      <p:cxnSp>
        <p:nvCxnSpPr>
          <p:cNvPr id="17" name="Straight Connector 16" descr="&quot;&quot;">
            <a:extLst>
              <a:ext uri="{FF2B5EF4-FFF2-40B4-BE49-F238E27FC236}">
                <a16:creationId xmlns:a16="http://schemas.microsoft.com/office/drawing/2014/main" id="{72C47EAC-BA8F-CBAF-466E-3772B56B5F6D}"/>
              </a:ext>
            </a:extLst>
          </p:cNvPr>
          <p:cNvCxnSpPr>
            <a:cxnSpLocks/>
          </p:cNvCxnSpPr>
          <p:nvPr/>
        </p:nvCxnSpPr>
        <p:spPr>
          <a:xfrm>
            <a:off x="6546850" y="2633663"/>
            <a:ext cx="4575175"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descr="&quot;&quot;">
            <a:extLst>
              <a:ext uri="{FF2B5EF4-FFF2-40B4-BE49-F238E27FC236}">
                <a16:creationId xmlns:a16="http://schemas.microsoft.com/office/drawing/2014/main" id="{D4D60776-ACCF-95A3-4EAE-D47CBA0F0874}"/>
              </a:ext>
            </a:extLst>
          </p:cNvPr>
          <p:cNvCxnSpPr>
            <a:cxnSpLocks/>
          </p:cNvCxnSpPr>
          <p:nvPr/>
        </p:nvCxnSpPr>
        <p:spPr>
          <a:xfrm>
            <a:off x="1069975" y="2633663"/>
            <a:ext cx="4549775"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descr="&quot;&quot;">
            <a:extLst>
              <a:ext uri="{FF2B5EF4-FFF2-40B4-BE49-F238E27FC236}">
                <a16:creationId xmlns:a16="http://schemas.microsoft.com/office/drawing/2014/main" id="{9361772A-24CE-DFAE-C6D1-6B249BB18F20}"/>
              </a:ext>
            </a:extLst>
          </p:cNvPr>
          <p:cNvCxnSpPr>
            <a:cxnSpLocks/>
          </p:cNvCxnSpPr>
          <p:nvPr/>
        </p:nvCxnSpPr>
        <p:spPr>
          <a:xfrm>
            <a:off x="1069975" y="4192588"/>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1447" name="Picture 2">
            <a:extLst>
              <a:ext uri="{FF2B5EF4-FFF2-40B4-BE49-F238E27FC236}">
                <a16:creationId xmlns:a16="http://schemas.microsoft.com/office/drawing/2014/main" id="{BD9F18D3-027E-4763-7802-B7D8B4410B7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025" y="2200275"/>
            <a:ext cx="868363"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Title 1">
            <a:extLst>
              <a:ext uri="{FF2B5EF4-FFF2-40B4-BE49-F238E27FC236}">
                <a16:creationId xmlns:a16="http://schemas.microsoft.com/office/drawing/2014/main" id="{DCF9A747-3ECF-A723-177B-9EBFE7436137}"/>
              </a:ext>
            </a:extLst>
          </p:cNvPr>
          <p:cNvSpPr>
            <a:spLocks noGrp="1" noChangeArrowheads="1"/>
          </p:cNvSpPr>
          <p:nvPr>
            <p:ph type="title" idx="4294967295"/>
          </p:nvPr>
        </p:nvSpPr>
        <p:spPr bwMode="auto">
          <a:xfrm>
            <a:off x="838200" y="3298825"/>
            <a:ext cx="10515600" cy="663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600" b="1">
                <a:solidFill>
                  <a:schemeClr val="bg1"/>
                </a:solidFill>
                <a:latin typeface="Arial" panose="020B0604020202020204" pitchFamily="34" charset="0"/>
                <a:cs typeface="Arial" panose="020B0604020202020204" pitchFamily="34" charset="0"/>
              </a:rPr>
              <a:t>Key takeaways and next steps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descr="&quot;&quot;">
            <a:extLst>
              <a:ext uri="{FF2B5EF4-FFF2-40B4-BE49-F238E27FC236}">
                <a16:creationId xmlns:a16="http://schemas.microsoft.com/office/drawing/2014/main" id="{8DACA5E9-003B-10FD-1CFB-222354C66822}"/>
              </a:ext>
            </a:extLst>
          </p:cNvPr>
          <p:cNvSpPr/>
          <p:nvPr/>
        </p:nvSpPr>
        <p:spPr>
          <a:xfrm>
            <a:off x="274638" y="314325"/>
            <a:ext cx="11579225" cy="6257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3491" name="Slide Number Placeholder 5">
            <a:extLst>
              <a:ext uri="{FF2B5EF4-FFF2-40B4-BE49-F238E27FC236}">
                <a16:creationId xmlns:a16="http://schemas.microsoft.com/office/drawing/2014/main" id="{BF26D033-FCAD-085C-12DF-EB31CDA6CB5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82C04-6CC8-4C19-BF76-B6B88C28934D}" type="slidenum">
              <a:rPr lang="en-US" altLang="en-US">
                <a:solidFill>
                  <a:srgbClr val="595959"/>
                </a:solidFill>
                <a:latin typeface="Arial" panose="020B0604020202020204" pitchFamily="34" charset="0"/>
              </a:rPr>
              <a:pPr fontAlgn="base">
                <a:spcBef>
                  <a:spcPct val="0"/>
                </a:spcBef>
                <a:spcAft>
                  <a:spcPct val="0"/>
                </a:spcAft>
              </a:pPr>
              <a:t>36</a:t>
            </a:fld>
            <a:endParaRPr lang="en-US" altLang="en-US">
              <a:solidFill>
                <a:srgbClr val="595959"/>
              </a:solidFill>
              <a:latin typeface="Arial" panose="020B0604020202020204" pitchFamily="34" charset="0"/>
            </a:endParaRPr>
          </a:p>
        </p:txBody>
      </p:sp>
      <p:cxnSp>
        <p:nvCxnSpPr>
          <p:cNvPr id="13" name="Straight Connector 12" descr="&quot;&quot;">
            <a:extLst>
              <a:ext uri="{FF2B5EF4-FFF2-40B4-BE49-F238E27FC236}">
                <a16:creationId xmlns:a16="http://schemas.microsoft.com/office/drawing/2014/main" id="{0071482E-69FA-FEC1-B516-6444FA2EB751}"/>
              </a:ext>
            </a:extLst>
          </p:cNvPr>
          <p:cNvCxnSpPr>
            <a:cxnSpLocks/>
          </p:cNvCxnSpPr>
          <p:nvPr/>
        </p:nvCxnSpPr>
        <p:spPr>
          <a:xfrm>
            <a:off x="1069975" y="1236663"/>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descr="&quot;&quot;">
            <a:extLst>
              <a:ext uri="{FF2B5EF4-FFF2-40B4-BE49-F238E27FC236}">
                <a16:creationId xmlns:a16="http://schemas.microsoft.com/office/drawing/2014/main" id="{DF93E352-673A-9AD2-7088-446FDEC52DEC}"/>
              </a:ext>
            </a:extLst>
          </p:cNvPr>
          <p:cNvCxnSpPr>
            <a:cxnSpLocks/>
          </p:cNvCxnSpPr>
          <p:nvPr/>
        </p:nvCxnSpPr>
        <p:spPr>
          <a:xfrm>
            <a:off x="1069975" y="673100"/>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descr="&quot;&quot;">
            <a:extLst>
              <a:ext uri="{FF2B5EF4-FFF2-40B4-BE49-F238E27FC236}">
                <a16:creationId xmlns:a16="http://schemas.microsoft.com/office/drawing/2014/main" id="{FC54EE92-0D7C-631D-FB20-2987F093D95E}"/>
              </a:ext>
            </a:extLst>
          </p:cNvPr>
          <p:cNvCxnSpPr>
            <a:cxnSpLocks/>
          </p:cNvCxnSpPr>
          <p:nvPr/>
        </p:nvCxnSpPr>
        <p:spPr>
          <a:xfrm>
            <a:off x="6064250" y="2249488"/>
            <a:ext cx="0" cy="342265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39F5ADA-3E9C-7085-97D3-32F1E38AADB0}"/>
              </a:ext>
            </a:extLst>
          </p:cNvPr>
          <p:cNvSpPr txBox="1"/>
          <p:nvPr/>
        </p:nvSpPr>
        <p:spPr>
          <a:xfrm>
            <a:off x="6370638" y="2193925"/>
            <a:ext cx="4926012" cy="2938463"/>
          </a:xfrm>
          <a:prstGeom prst="rect">
            <a:avLst/>
          </a:prstGeom>
          <a:noFill/>
        </p:spPr>
        <p:txBody>
          <a:bodyPr>
            <a:spAutoFit/>
          </a:bodyPr>
          <a:lstStyle/>
          <a:p>
            <a:pPr eaLnBrk="1" fontAlgn="auto" hangingPunct="1">
              <a:spcBef>
                <a:spcPts val="0"/>
              </a:spcBef>
              <a:spcAft>
                <a:spcPts val="1000"/>
              </a:spcAft>
              <a:buClr>
                <a:srgbClr val="FF671D"/>
              </a:buClr>
              <a:defRPr/>
            </a:pPr>
            <a:r>
              <a:rPr lang="en-US" sz="2000" b="1" dirty="0">
                <a:solidFill>
                  <a:srgbClr val="003B5C"/>
                </a:solidFill>
                <a:latin typeface="Arial" panose="020B0604020202020204" pitchFamily="34" charset="0"/>
                <a:cs typeface="Arial" panose="020B0604020202020204" pitchFamily="34" charset="0"/>
              </a:rPr>
              <a:t>Medicare choices</a:t>
            </a:r>
            <a:endParaRPr lang="en-US" sz="20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1000"/>
              </a:spcAft>
              <a:buClr>
                <a:srgbClr val="FF671D"/>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Choose Original Medicare (Parts A </a:t>
            </a:r>
            <a:br>
              <a:rPr lang="en-US" sz="2000" dirty="0">
                <a:solidFill>
                  <a:schemeClr val="tx1">
                    <a:lumMod val="65000"/>
                    <a:lumOff val="35000"/>
                  </a:schemeClr>
                </a:solidFill>
                <a:latin typeface="Arial" panose="020B0604020202020204" pitchFamily="34" charset="0"/>
                <a:cs typeface="Arial" panose="020B0604020202020204" pitchFamily="34" charset="0"/>
              </a:rPr>
            </a:br>
            <a:r>
              <a:rPr lang="en-US" sz="2000" dirty="0">
                <a:solidFill>
                  <a:schemeClr val="tx1">
                    <a:lumMod val="65000"/>
                    <a:lumOff val="35000"/>
                  </a:schemeClr>
                </a:solidFill>
                <a:latin typeface="Arial" panose="020B0604020202020204" pitchFamily="34" charset="0"/>
                <a:cs typeface="Arial" panose="020B0604020202020204" pitchFamily="34" charset="0"/>
              </a:rPr>
              <a:t>and B) plus Part D and </a:t>
            </a:r>
            <a:r>
              <a:rPr lang="en-US" sz="2000" dirty="0" err="1">
                <a:solidFill>
                  <a:schemeClr val="tx1">
                    <a:lumMod val="65000"/>
                    <a:lumOff val="35000"/>
                  </a:schemeClr>
                </a:solidFill>
                <a:latin typeface="Arial" panose="020B0604020202020204" pitchFamily="34" charset="0"/>
                <a:cs typeface="Arial" panose="020B0604020202020204" pitchFamily="34" charset="0"/>
              </a:rPr>
              <a:t>Medigap</a:t>
            </a:r>
            <a:r>
              <a:rPr lang="en-US" sz="2000" dirty="0">
                <a:solidFill>
                  <a:schemeClr val="tx1">
                    <a:lumMod val="65000"/>
                    <a:lumOff val="35000"/>
                  </a:schemeClr>
                </a:solidFill>
                <a:latin typeface="Arial" panose="020B0604020202020204" pitchFamily="34" charset="0"/>
                <a:cs typeface="Arial" panose="020B0604020202020204" pitchFamily="34" charset="0"/>
              </a:rPr>
              <a:t>, OR Medicare Advantage (Part C)</a:t>
            </a:r>
          </a:p>
          <a:p>
            <a:pPr marL="285750" indent="-285750" eaLnBrk="1" fontAlgn="auto" hangingPunct="1">
              <a:spcBef>
                <a:spcPts val="0"/>
              </a:spcBef>
              <a:spcAft>
                <a:spcPts val="1000"/>
              </a:spcAft>
              <a:buClr>
                <a:srgbClr val="FF671D"/>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Original Medicare has a national network but does not cover everything</a:t>
            </a:r>
          </a:p>
          <a:p>
            <a:pPr marL="285750" indent="-285750" eaLnBrk="1" fontAlgn="auto" hangingPunct="1">
              <a:spcBef>
                <a:spcPts val="0"/>
              </a:spcBef>
              <a:spcAft>
                <a:spcPts val="1000"/>
              </a:spcAft>
              <a:buClr>
                <a:srgbClr val="FF671D"/>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Medicare Advantage often has a </a:t>
            </a:r>
            <a:br>
              <a:rPr lang="en-US" sz="2000" dirty="0">
                <a:solidFill>
                  <a:schemeClr val="tx1">
                    <a:lumMod val="65000"/>
                    <a:lumOff val="35000"/>
                  </a:schemeClr>
                </a:solidFill>
                <a:latin typeface="Arial" panose="020B0604020202020204" pitchFamily="34" charset="0"/>
                <a:cs typeface="Arial" panose="020B0604020202020204" pitchFamily="34" charset="0"/>
              </a:rPr>
            </a:br>
            <a:r>
              <a:rPr lang="en-US" sz="2000" dirty="0">
                <a:solidFill>
                  <a:schemeClr val="tx1">
                    <a:lumMod val="65000"/>
                    <a:lumOff val="35000"/>
                  </a:schemeClr>
                </a:solidFill>
                <a:latin typeface="Arial" panose="020B0604020202020204" pitchFamily="34" charset="0"/>
                <a:cs typeface="Arial" panose="020B0604020202020204" pitchFamily="34" charset="0"/>
              </a:rPr>
              <a:t>limited network but may cover more</a:t>
            </a:r>
          </a:p>
        </p:txBody>
      </p:sp>
      <p:sp>
        <p:nvSpPr>
          <p:cNvPr id="15" name="TextBox 14">
            <a:extLst>
              <a:ext uri="{FF2B5EF4-FFF2-40B4-BE49-F238E27FC236}">
                <a16:creationId xmlns:a16="http://schemas.microsoft.com/office/drawing/2014/main" id="{FEB31A45-2DC7-D956-62DE-1594A1B38661}"/>
              </a:ext>
            </a:extLst>
          </p:cNvPr>
          <p:cNvSpPr txBox="1"/>
          <p:nvPr/>
        </p:nvSpPr>
        <p:spPr>
          <a:xfrm>
            <a:off x="1069975" y="2193925"/>
            <a:ext cx="4814888" cy="3478213"/>
          </a:xfrm>
          <a:prstGeom prst="rect">
            <a:avLst/>
          </a:prstGeom>
          <a:noFill/>
        </p:spPr>
        <p:txBody>
          <a:bodyPr>
            <a:spAutoFit/>
          </a:bodyPr>
          <a:lstStyle/>
          <a:p>
            <a:pPr eaLnBrk="1" fontAlgn="auto" hangingPunct="1">
              <a:spcBef>
                <a:spcPts val="0"/>
              </a:spcBef>
              <a:spcAft>
                <a:spcPts val="1200"/>
              </a:spcAft>
              <a:buClr>
                <a:srgbClr val="FF671D"/>
              </a:buClr>
              <a:defRPr/>
            </a:pPr>
            <a:r>
              <a:rPr lang="en-US" sz="2000" b="1" dirty="0">
                <a:solidFill>
                  <a:srgbClr val="003B5C"/>
                </a:solidFill>
                <a:latin typeface="Arial" panose="020B0604020202020204" pitchFamily="34" charset="0"/>
                <a:cs typeface="Arial" panose="020B0604020202020204" pitchFamily="34" charset="0"/>
              </a:rPr>
              <a:t>Medicare facts</a:t>
            </a:r>
          </a:p>
          <a:p>
            <a:pPr marL="285750" indent="-285750" eaLnBrk="1" fontAlgn="auto" hangingPunct="1">
              <a:spcBef>
                <a:spcPts val="0"/>
              </a:spcBef>
              <a:spcAft>
                <a:spcPts val="1200"/>
              </a:spcAft>
              <a:buClr>
                <a:srgbClr val="FF671D"/>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Medicare = health care for age 65+</a:t>
            </a:r>
          </a:p>
          <a:p>
            <a:pPr marL="285750" indent="-285750" eaLnBrk="1" fontAlgn="auto" hangingPunct="1">
              <a:spcBef>
                <a:spcPts val="0"/>
              </a:spcBef>
              <a:spcAft>
                <a:spcPts val="1200"/>
              </a:spcAft>
              <a:buClr>
                <a:srgbClr val="FF671D"/>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Medicare is not free</a:t>
            </a:r>
          </a:p>
          <a:p>
            <a:pPr marL="285750" indent="-285750" eaLnBrk="1" fontAlgn="auto" hangingPunct="1">
              <a:spcBef>
                <a:spcPts val="0"/>
              </a:spcBef>
              <a:spcAft>
                <a:spcPts val="1200"/>
              </a:spcAft>
              <a:buClr>
                <a:srgbClr val="FF671D"/>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Enrollment in Parts A and B is automatic only for someone already collecting Social Security benefits before he/she reaches age 65</a:t>
            </a:r>
          </a:p>
          <a:p>
            <a:pPr marL="285750" indent="-285750" eaLnBrk="1" fontAlgn="auto" hangingPunct="1">
              <a:spcBef>
                <a:spcPts val="0"/>
              </a:spcBef>
              <a:spcAft>
                <a:spcPts val="600"/>
              </a:spcAft>
              <a:buClr>
                <a:srgbClr val="FF671D"/>
              </a:buClr>
              <a:buFont typeface="System Font Regular"/>
              <a:buChar char="&gt;"/>
              <a:defRPr/>
            </a:pPr>
            <a:r>
              <a:rPr lang="en-US" sz="2000" dirty="0">
                <a:solidFill>
                  <a:schemeClr val="tx1">
                    <a:lumMod val="65000"/>
                    <a:lumOff val="35000"/>
                  </a:schemeClr>
                </a:solidFill>
                <a:latin typeface="Arial" panose="020B0604020202020204" pitchFamily="34" charset="0"/>
                <a:cs typeface="Arial" panose="020B0604020202020204" pitchFamily="34" charset="0"/>
              </a:rPr>
              <a:t>Others must enroll during the 7-month IEP or possibly face a penalty</a:t>
            </a:r>
          </a:p>
        </p:txBody>
      </p:sp>
      <p:sp>
        <p:nvSpPr>
          <p:cNvPr id="2" name="Title 1">
            <a:extLst>
              <a:ext uri="{FF2B5EF4-FFF2-40B4-BE49-F238E27FC236}">
                <a16:creationId xmlns:a16="http://schemas.microsoft.com/office/drawing/2014/main" id="{6315993A-5E81-6FA8-CDD8-C7036B8F6868}"/>
              </a:ext>
            </a:extLst>
          </p:cNvPr>
          <p:cNvSpPr>
            <a:spLocks noGrp="1"/>
          </p:cNvSpPr>
          <p:nvPr>
            <p:ph type="title" idx="4294967295"/>
          </p:nvPr>
        </p:nvSpPr>
        <p:spPr>
          <a:xfrm>
            <a:off x="838200" y="742950"/>
            <a:ext cx="10515600" cy="493713"/>
          </a:xfrm>
          <a:prstGeom prst="rect">
            <a:avLst/>
          </a:prstGeom>
        </p:spPr>
        <p:txBody>
          <a:bodyPr/>
          <a:lstStyle/>
          <a:p>
            <a:pPr algn="ctr" fontAlgn="auto">
              <a:spcAft>
                <a:spcPts val="600"/>
              </a:spcAft>
              <a:defRPr/>
            </a:pPr>
            <a:r>
              <a:rPr lang="en-US" sz="2800" b="1" spc="50" dirty="0">
                <a:solidFill>
                  <a:srgbClr val="003B5C"/>
                </a:solidFill>
                <a:latin typeface="Arial" charset="0"/>
                <a:ea typeface="Arial" charset="0"/>
                <a:cs typeface="Arial" charset="0"/>
              </a:rPr>
              <a:t>Key takeaways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2183A9B2-1053-7609-1D02-7C5ABBFC338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12" t="3511" b="23074"/>
          <a:stretch>
            <a:fillRect/>
          </a:stretch>
        </p:blipFill>
        <p:spPr bwMode="auto">
          <a:xfrm>
            <a:off x="304800" y="300038"/>
            <a:ext cx="11580813" cy="627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descr="&quot;&quot;">
            <a:extLst>
              <a:ext uri="{FF2B5EF4-FFF2-40B4-BE49-F238E27FC236}">
                <a16:creationId xmlns:a16="http://schemas.microsoft.com/office/drawing/2014/main" id="{9BC5675C-0C8A-AA44-6D06-E8BBA0B610BF}"/>
              </a:ext>
            </a:extLst>
          </p:cNvPr>
          <p:cNvSpPr/>
          <p:nvPr/>
        </p:nvSpPr>
        <p:spPr>
          <a:xfrm>
            <a:off x="6772275" y="300038"/>
            <a:ext cx="4457700" cy="6272212"/>
          </a:xfrm>
          <a:prstGeom prst="rect">
            <a:avLst/>
          </a:prstGeom>
          <a:solidFill>
            <a:srgbClr val="003B5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5540" name="Slide Number Placeholder 5">
            <a:extLst>
              <a:ext uri="{FF2B5EF4-FFF2-40B4-BE49-F238E27FC236}">
                <a16:creationId xmlns:a16="http://schemas.microsoft.com/office/drawing/2014/main" id="{8FBD3883-CBE0-1A3B-B9B3-342A9F5DB90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4B5FC4-9EC7-4190-B977-2695A8B1244D}" type="slidenum">
              <a:rPr lang="en-US" altLang="en-US">
                <a:solidFill>
                  <a:srgbClr val="FFFFFF"/>
                </a:solidFill>
                <a:latin typeface="Arial" panose="020B0604020202020204" pitchFamily="34" charset="0"/>
              </a:rPr>
              <a:pPr fontAlgn="base">
                <a:spcBef>
                  <a:spcPct val="0"/>
                </a:spcBef>
                <a:spcAft>
                  <a:spcPct val="0"/>
                </a:spcAft>
              </a:pPr>
              <a:t>37</a:t>
            </a:fld>
            <a:endParaRPr lang="en-US" altLang="en-US">
              <a:solidFill>
                <a:srgbClr val="FFFFFF"/>
              </a:solidFill>
              <a:latin typeface="Arial" panose="020B0604020202020204" pitchFamily="34" charset="0"/>
            </a:endParaRPr>
          </a:p>
        </p:txBody>
      </p:sp>
      <p:cxnSp>
        <p:nvCxnSpPr>
          <p:cNvPr id="12" name="Straight Connector 11" descr="&quot;&quot;">
            <a:extLst>
              <a:ext uri="{FF2B5EF4-FFF2-40B4-BE49-F238E27FC236}">
                <a16:creationId xmlns:a16="http://schemas.microsoft.com/office/drawing/2014/main" id="{93B01D09-65D8-47DD-717D-86BB8625A59E}"/>
              </a:ext>
            </a:extLst>
          </p:cNvPr>
          <p:cNvCxnSpPr>
            <a:cxnSpLocks/>
          </p:cNvCxnSpPr>
          <p:nvPr/>
        </p:nvCxnSpPr>
        <p:spPr>
          <a:xfrm>
            <a:off x="7345363" y="749300"/>
            <a:ext cx="3292475"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descr="&quot;&quot;">
            <a:extLst>
              <a:ext uri="{FF2B5EF4-FFF2-40B4-BE49-F238E27FC236}">
                <a16:creationId xmlns:a16="http://schemas.microsoft.com/office/drawing/2014/main" id="{9F2A176C-C600-DC50-1887-9DB9F0DCE314}"/>
              </a:ext>
            </a:extLst>
          </p:cNvPr>
          <p:cNvCxnSpPr>
            <a:cxnSpLocks/>
          </p:cNvCxnSpPr>
          <p:nvPr/>
        </p:nvCxnSpPr>
        <p:spPr>
          <a:xfrm>
            <a:off x="7345363" y="1354138"/>
            <a:ext cx="3292475"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5544" name="Picture 5">
            <a:extLst>
              <a:ext uri="{FF2B5EF4-FFF2-40B4-BE49-F238E27FC236}">
                <a16:creationId xmlns:a16="http://schemas.microsoft.com/office/drawing/2014/main" id="{02F2AF37-209D-4313-5F4F-20EE3181CE7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6563" y="1785938"/>
            <a:ext cx="1868487"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7" name="TextBox 16">
            <a:extLst>
              <a:ext uri="{FF2B5EF4-FFF2-40B4-BE49-F238E27FC236}">
                <a16:creationId xmlns:a16="http://schemas.microsoft.com/office/drawing/2014/main" id="{B5955A7D-FBFC-61A8-8E3B-956D5A851B6E}"/>
              </a:ext>
            </a:extLst>
          </p:cNvPr>
          <p:cNvSpPr txBox="1">
            <a:spLocks noChangeArrowheads="1"/>
          </p:cNvSpPr>
          <p:nvPr/>
        </p:nvSpPr>
        <p:spPr bwMode="auto">
          <a:xfrm>
            <a:off x="7148513" y="2782888"/>
            <a:ext cx="3698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solidFill>
                  <a:schemeClr val="bg1"/>
                </a:solidFill>
                <a:latin typeface="Arial" panose="020B0604020202020204" pitchFamily="34" charset="0"/>
                <a:cs typeface="Arial" panose="020B0604020202020204" pitchFamily="34" charset="0"/>
              </a:rPr>
              <a:t>Start the conversation with your financial professional</a:t>
            </a:r>
          </a:p>
        </p:txBody>
      </p:sp>
      <p:sp>
        <p:nvSpPr>
          <p:cNvPr id="2" name="Title 1">
            <a:extLst>
              <a:ext uri="{FF2B5EF4-FFF2-40B4-BE49-F238E27FC236}">
                <a16:creationId xmlns:a16="http://schemas.microsoft.com/office/drawing/2014/main" id="{78E9CB41-4978-1E0D-1DBA-4B01AE0463CB}"/>
              </a:ext>
            </a:extLst>
          </p:cNvPr>
          <p:cNvSpPr>
            <a:spLocks noGrp="1"/>
          </p:cNvSpPr>
          <p:nvPr>
            <p:ph type="title" idx="4294967295"/>
          </p:nvPr>
        </p:nvSpPr>
        <p:spPr>
          <a:xfrm>
            <a:off x="7345363" y="819150"/>
            <a:ext cx="3292475" cy="419100"/>
          </a:xfrm>
          <a:prstGeom prst="rect">
            <a:avLst/>
          </a:prstGeom>
        </p:spPr>
        <p:txBody>
          <a:bodyPr/>
          <a:lstStyle/>
          <a:p>
            <a:pPr algn="ctr" fontAlgn="auto">
              <a:spcAft>
                <a:spcPts val="600"/>
              </a:spcAft>
              <a:defRPr/>
            </a:pPr>
            <a:r>
              <a:rPr lang="en-US" sz="2800" b="1" spc="50" dirty="0">
                <a:solidFill>
                  <a:schemeClr val="bg1"/>
                </a:solidFill>
                <a:latin typeface="Arial" charset="0"/>
                <a:ea typeface="Arial" charset="0"/>
                <a:cs typeface="Arial" charset="0"/>
              </a:rPr>
              <a:t>Next steps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r code&#10;&#10;Description automatically generated">
            <a:extLst>
              <a:ext uri="{FF2B5EF4-FFF2-40B4-BE49-F238E27FC236}">
                <a16:creationId xmlns:a16="http://schemas.microsoft.com/office/drawing/2014/main" id="{4961726A-A3EA-4DBA-8143-2F34869A9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899" y="1775854"/>
            <a:ext cx="2913738" cy="2913738"/>
          </a:xfrm>
          <a:prstGeom prst="rect">
            <a:avLst/>
          </a:prstGeom>
        </p:spPr>
      </p:pic>
      <p:sp>
        <p:nvSpPr>
          <p:cNvPr id="13" name="TextBox 12">
            <a:extLst>
              <a:ext uri="{FF2B5EF4-FFF2-40B4-BE49-F238E27FC236}">
                <a16:creationId xmlns:a16="http://schemas.microsoft.com/office/drawing/2014/main" id="{3F322AE8-097D-403D-9D25-8FF1454C4D1F}"/>
              </a:ext>
            </a:extLst>
          </p:cNvPr>
          <p:cNvSpPr txBox="1"/>
          <p:nvPr/>
        </p:nvSpPr>
        <p:spPr>
          <a:xfrm>
            <a:off x="6980514" y="1940484"/>
            <a:ext cx="5211486"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Website: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Email: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OneAZWealth@OneAZCU.com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24/7 Online Appointment Scheduler: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Phone: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(877) 566-0517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Call Monday-Friday, 9:00 am – 5:00 pm</a:t>
            </a:r>
          </a:p>
        </p:txBody>
      </p:sp>
      <p:pic>
        <p:nvPicPr>
          <p:cNvPr id="15" name="Picture 14" descr="Icon&#10;&#10;Description automatically generated">
            <a:extLst>
              <a:ext uri="{FF2B5EF4-FFF2-40B4-BE49-F238E27FC236}">
                <a16:creationId xmlns:a16="http://schemas.microsoft.com/office/drawing/2014/main" id="{2BE4CA34-8C49-4B03-B76B-8E3B7C053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655" y="5737395"/>
            <a:ext cx="612349" cy="612349"/>
          </a:xfrm>
          <a:prstGeom prst="rect">
            <a:avLst/>
          </a:prstGeom>
        </p:spPr>
      </p:pic>
      <p:pic>
        <p:nvPicPr>
          <p:cNvPr id="16" name="Picture 15" descr="Logo, icon&#10;&#10;Description automatically generated">
            <a:extLst>
              <a:ext uri="{FF2B5EF4-FFF2-40B4-BE49-F238E27FC236}">
                <a16:creationId xmlns:a16="http://schemas.microsoft.com/office/drawing/2014/main" id="{A457E42C-5771-4C6B-9717-0974DECE2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406" y="5737395"/>
            <a:ext cx="612349" cy="612349"/>
          </a:xfrm>
          <a:prstGeom prst="rect">
            <a:avLst/>
          </a:prstGeom>
        </p:spPr>
      </p:pic>
      <p:pic>
        <p:nvPicPr>
          <p:cNvPr id="17" name="Picture 16" descr="Logo, icon&#10;&#10;Description automatically generated">
            <a:extLst>
              <a:ext uri="{FF2B5EF4-FFF2-40B4-BE49-F238E27FC236}">
                <a16:creationId xmlns:a16="http://schemas.microsoft.com/office/drawing/2014/main" id="{ABB3418B-8F77-4144-835E-418DD3F828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6904" y="5737395"/>
            <a:ext cx="612349" cy="612349"/>
          </a:xfrm>
          <a:prstGeom prst="rect">
            <a:avLst/>
          </a:prstGeom>
        </p:spPr>
      </p:pic>
      <p:sp>
        <p:nvSpPr>
          <p:cNvPr id="20" name="Title 1">
            <a:extLst>
              <a:ext uri="{FF2B5EF4-FFF2-40B4-BE49-F238E27FC236}">
                <a16:creationId xmlns:a16="http://schemas.microsoft.com/office/drawing/2014/main" id="{F841E73F-5EF2-41ED-83AE-8581E22BD3FD}"/>
              </a:ext>
            </a:extLst>
          </p:cNvPr>
          <p:cNvSpPr txBox="1">
            <a:spLocks/>
          </p:cNvSpPr>
          <p:nvPr/>
        </p:nvSpPr>
        <p:spPr>
          <a:xfrm>
            <a:off x="3152504" y="508266"/>
            <a:ext cx="7656021" cy="808079"/>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A2F59"/>
                </a:solidFill>
                <a:effectLst/>
                <a:uLnTx/>
                <a:uFillTx/>
                <a:latin typeface="Clarendon LT Std"/>
                <a:ea typeface="+mj-ea"/>
                <a:cs typeface="+mj-cs"/>
              </a:rPr>
              <a:t>Question &amp; Answers</a:t>
            </a:r>
          </a:p>
        </p:txBody>
      </p:sp>
      <p:sp>
        <p:nvSpPr>
          <p:cNvPr id="21" name="TextBox 20">
            <a:extLst>
              <a:ext uri="{FF2B5EF4-FFF2-40B4-BE49-F238E27FC236}">
                <a16:creationId xmlns:a16="http://schemas.microsoft.com/office/drawing/2014/main" id="{C286157C-D2D4-4B56-8098-C8EAAD6771A8}"/>
              </a:ext>
            </a:extLst>
          </p:cNvPr>
          <p:cNvSpPr txBox="1"/>
          <p:nvPr/>
        </p:nvSpPr>
        <p:spPr>
          <a:xfrm>
            <a:off x="3355528" y="4675472"/>
            <a:ext cx="324648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2F59"/>
                </a:solidFill>
                <a:effectLst/>
                <a:uLnTx/>
                <a:uFillTx/>
                <a:latin typeface="Avenir LT Std 65 Medium"/>
                <a:ea typeface="+mn-ea"/>
                <a:cs typeface="+mn-cs"/>
              </a:rPr>
              <a:t>Scan to visit OneAZWealth.com</a:t>
            </a:r>
            <a:endParaRPr kumimoji="0" lang="en-US" sz="1600" b="0" i="0" u="none" strike="noStrike" kern="1200" cap="none" spc="0" normalizeH="0" baseline="0" noProof="0" dirty="0">
              <a:ln>
                <a:noFill/>
              </a:ln>
              <a:solidFill>
                <a:srgbClr val="1A2F59"/>
              </a:solidFill>
              <a:effectLst/>
              <a:uLnTx/>
              <a:uFillTx/>
              <a:latin typeface="Avenir LT Std 65 Medium"/>
              <a:ea typeface="+mn-ea"/>
              <a:cs typeface="+mn-cs"/>
            </a:endParaRPr>
          </a:p>
        </p:txBody>
      </p:sp>
      <p:sp>
        <p:nvSpPr>
          <p:cNvPr id="2" name="TextBox 1">
            <a:extLst>
              <a:ext uri="{FF2B5EF4-FFF2-40B4-BE49-F238E27FC236}">
                <a16:creationId xmlns:a16="http://schemas.microsoft.com/office/drawing/2014/main" id="{4FD2FD9E-0A3D-06F3-6456-F47E722072F2}"/>
              </a:ext>
            </a:extLst>
          </p:cNvPr>
          <p:cNvSpPr txBox="1"/>
          <p:nvPr/>
        </p:nvSpPr>
        <p:spPr>
          <a:xfrm>
            <a:off x="4446182" y="6665187"/>
            <a:ext cx="602720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OneAZ Wealth Management | (877) 566-0517 | </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hlinkClick r:id="rId7"/>
              </a:rPr>
              <a:t>www.OneAZWealth.com</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 | Safe For Public Distribution.</a:t>
            </a:r>
          </a:p>
        </p:txBody>
      </p:sp>
    </p:spTree>
    <p:extLst>
      <p:ext uri="{BB962C8B-B14F-4D97-AF65-F5344CB8AC3E}">
        <p14:creationId xmlns:p14="http://schemas.microsoft.com/office/powerpoint/2010/main" val="58931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r code&#10;&#10;Description automatically generated">
            <a:extLst>
              <a:ext uri="{FF2B5EF4-FFF2-40B4-BE49-F238E27FC236}">
                <a16:creationId xmlns:a16="http://schemas.microsoft.com/office/drawing/2014/main" id="{4961726A-A3EA-4DBA-8143-2F34869A9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899" y="1775854"/>
            <a:ext cx="2913738" cy="2913738"/>
          </a:xfrm>
          <a:prstGeom prst="rect">
            <a:avLst/>
          </a:prstGeom>
        </p:spPr>
      </p:pic>
      <p:sp>
        <p:nvSpPr>
          <p:cNvPr id="13" name="TextBox 12">
            <a:extLst>
              <a:ext uri="{FF2B5EF4-FFF2-40B4-BE49-F238E27FC236}">
                <a16:creationId xmlns:a16="http://schemas.microsoft.com/office/drawing/2014/main" id="{3F322AE8-097D-403D-9D25-8FF1454C4D1F}"/>
              </a:ext>
            </a:extLst>
          </p:cNvPr>
          <p:cNvSpPr txBox="1"/>
          <p:nvPr/>
        </p:nvSpPr>
        <p:spPr>
          <a:xfrm>
            <a:off x="6980514" y="1940484"/>
            <a:ext cx="5211486"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Website: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Email: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OneAZWealth@OneAZCU.com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24/7 Online Appointment Scheduler: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Phone: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(877) 566-0517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Call Monday-Friday, 9:00 am – 5:00 pm</a:t>
            </a:r>
          </a:p>
        </p:txBody>
      </p:sp>
      <p:pic>
        <p:nvPicPr>
          <p:cNvPr id="15" name="Picture 14" descr="Icon&#10;&#10;Description automatically generated">
            <a:extLst>
              <a:ext uri="{FF2B5EF4-FFF2-40B4-BE49-F238E27FC236}">
                <a16:creationId xmlns:a16="http://schemas.microsoft.com/office/drawing/2014/main" id="{2BE4CA34-8C49-4B03-B76B-8E3B7C053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655" y="5737395"/>
            <a:ext cx="612349" cy="612349"/>
          </a:xfrm>
          <a:prstGeom prst="rect">
            <a:avLst/>
          </a:prstGeom>
        </p:spPr>
      </p:pic>
      <p:pic>
        <p:nvPicPr>
          <p:cNvPr id="16" name="Picture 15" descr="Logo, icon&#10;&#10;Description automatically generated">
            <a:extLst>
              <a:ext uri="{FF2B5EF4-FFF2-40B4-BE49-F238E27FC236}">
                <a16:creationId xmlns:a16="http://schemas.microsoft.com/office/drawing/2014/main" id="{A457E42C-5771-4C6B-9717-0974DECE2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406" y="5737395"/>
            <a:ext cx="612349" cy="612349"/>
          </a:xfrm>
          <a:prstGeom prst="rect">
            <a:avLst/>
          </a:prstGeom>
        </p:spPr>
      </p:pic>
      <p:pic>
        <p:nvPicPr>
          <p:cNvPr id="17" name="Picture 16" descr="Logo, icon&#10;&#10;Description automatically generated">
            <a:extLst>
              <a:ext uri="{FF2B5EF4-FFF2-40B4-BE49-F238E27FC236}">
                <a16:creationId xmlns:a16="http://schemas.microsoft.com/office/drawing/2014/main" id="{ABB3418B-8F77-4144-835E-418DD3F828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6904" y="5737395"/>
            <a:ext cx="612349" cy="612349"/>
          </a:xfrm>
          <a:prstGeom prst="rect">
            <a:avLst/>
          </a:prstGeom>
        </p:spPr>
      </p:pic>
      <p:sp>
        <p:nvSpPr>
          <p:cNvPr id="20" name="Title 1">
            <a:extLst>
              <a:ext uri="{FF2B5EF4-FFF2-40B4-BE49-F238E27FC236}">
                <a16:creationId xmlns:a16="http://schemas.microsoft.com/office/drawing/2014/main" id="{F841E73F-5EF2-41ED-83AE-8581E22BD3FD}"/>
              </a:ext>
            </a:extLst>
          </p:cNvPr>
          <p:cNvSpPr txBox="1">
            <a:spLocks/>
          </p:cNvSpPr>
          <p:nvPr/>
        </p:nvSpPr>
        <p:spPr>
          <a:xfrm>
            <a:off x="3152504" y="508266"/>
            <a:ext cx="7656021" cy="808079"/>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A2F59"/>
                </a:solidFill>
                <a:effectLst/>
                <a:uLnTx/>
                <a:uFillTx/>
                <a:latin typeface="Clarendon LT Std"/>
                <a:ea typeface="+mj-ea"/>
                <a:cs typeface="+mj-cs"/>
              </a:rPr>
              <a:t>Thank you!</a:t>
            </a:r>
          </a:p>
        </p:txBody>
      </p:sp>
      <p:sp>
        <p:nvSpPr>
          <p:cNvPr id="21" name="TextBox 20">
            <a:extLst>
              <a:ext uri="{FF2B5EF4-FFF2-40B4-BE49-F238E27FC236}">
                <a16:creationId xmlns:a16="http://schemas.microsoft.com/office/drawing/2014/main" id="{C286157C-D2D4-4B56-8098-C8EAAD6771A8}"/>
              </a:ext>
            </a:extLst>
          </p:cNvPr>
          <p:cNvSpPr txBox="1"/>
          <p:nvPr/>
        </p:nvSpPr>
        <p:spPr>
          <a:xfrm>
            <a:off x="3355528" y="4675472"/>
            <a:ext cx="324648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2F59"/>
                </a:solidFill>
                <a:effectLst/>
                <a:uLnTx/>
                <a:uFillTx/>
                <a:latin typeface="Avenir LT Std 65 Medium"/>
                <a:ea typeface="+mn-ea"/>
                <a:cs typeface="+mn-cs"/>
              </a:rPr>
              <a:t>Scan to visit OneAZWealth.com</a:t>
            </a:r>
            <a:endParaRPr kumimoji="0" lang="en-US" sz="1600" b="0" i="0" u="none" strike="noStrike" kern="1200" cap="none" spc="0" normalizeH="0" baseline="0" noProof="0" dirty="0">
              <a:ln>
                <a:noFill/>
              </a:ln>
              <a:solidFill>
                <a:srgbClr val="1A2F59"/>
              </a:solidFill>
              <a:effectLst/>
              <a:uLnTx/>
              <a:uFillTx/>
              <a:latin typeface="Avenir LT Std 65 Medium"/>
              <a:ea typeface="+mn-ea"/>
              <a:cs typeface="+mn-cs"/>
            </a:endParaRPr>
          </a:p>
        </p:txBody>
      </p:sp>
      <p:sp>
        <p:nvSpPr>
          <p:cNvPr id="2" name="TextBox 1">
            <a:extLst>
              <a:ext uri="{FF2B5EF4-FFF2-40B4-BE49-F238E27FC236}">
                <a16:creationId xmlns:a16="http://schemas.microsoft.com/office/drawing/2014/main" id="{72857431-8B73-3978-3DB9-73BC93E0C78A}"/>
              </a:ext>
            </a:extLst>
          </p:cNvPr>
          <p:cNvSpPr txBox="1"/>
          <p:nvPr/>
        </p:nvSpPr>
        <p:spPr>
          <a:xfrm>
            <a:off x="4446182" y="6665187"/>
            <a:ext cx="602720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OneAZ Wealth Management | (877) 566-0517 | </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hlinkClick r:id="rId7"/>
              </a:rPr>
              <a:t>www.OneAZWealth.com</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 | Safe For Public Distribution.</a:t>
            </a:r>
          </a:p>
        </p:txBody>
      </p:sp>
    </p:spTree>
    <p:extLst>
      <p:ext uri="{BB962C8B-B14F-4D97-AF65-F5344CB8AC3E}">
        <p14:creationId xmlns:p14="http://schemas.microsoft.com/office/powerpoint/2010/main" val="22827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1448BDE0-C9AD-464B-8026-CE714F452439}"/>
              </a:ext>
            </a:extLst>
          </p:cNvPr>
          <p:cNvSpPr>
            <a:spLocks noChangeArrowheads="1"/>
          </p:cNvSpPr>
          <p:nvPr/>
        </p:nvSpPr>
        <p:spPr bwMode="auto">
          <a:xfrm>
            <a:off x="3024554" y="5798961"/>
            <a:ext cx="8870460"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750" b="1" i="0" u="none" strike="noStrike" kern="1200" cap="none" spc="0" normalizeH="0" baseline="0" noProof="0" dirty="0">
                <a:ln>
                  <a:noFill/>
                </a:ln>
                <a:solidFill>
                  <a:srgbClr val="A5A5A5">
                    <a:lumMod val="25000"/>
                  </a:srgbClr>
                </a:solidFill>
                <a:effectLst/>
                <a:uLnTx/>
                <a:uFillTx/>
                <a:latin typeface="Avenir Next LT Pro Demi" panose="020B0704020202020204" pitchFamily="34" charset="0"/>
                <a:ea typeface="+mn-ea"/>
                <a:cs typeface="+mn-cs"/>
              </a:rPr>
              <a:t>Securities and advisory services are offered through LPL Financial (LPL), a registered investment advisor and broker-dealer (member FINRA/SIPC). </a:t>
            </a: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Insurance products are offered through LPL or its licensed affiliates. OneAZ Credit Union (OneAZ CU) and OneAZ Wealth Management </a:t>
            </a:r>
            <a:r>
              <a:rPr kumimoji="0" lang="en-US" sz="750" b="1" i="0" u="sng" strike="noStrike" kern="1200" cap="none" spc="0" normalizeH="0" baseline="0" noProof="0" dirty="0">
                <a:ln>
                  <a:noFill/>
                </a:ln>
                <a:solidFill>
                  <a:srgbClr val="A5A5A5">
                    <a:lumMod val="25000"/>
                  </a:srgbClr>
                </a:solidFill>
                <a:effectLst/>
                <a:uLnTx/>
                <a:uFillTx/>
                <a:latin typeface="Avenir Next LT Pro Demi" panose="020B0704020202020204" pitchFamily="34" charset="0"/>
                <a:ea typeface="+mn-ea"/>
                <a:cs typeface="+mn-cs"/>
              </a:rPr>
              <a:t>are not</a:t>
            </a:r>
            <a:r>
              <a:rPr kumimoji="0" lang="en-US" sz="750" b="0" i="0" u="none" strike="noStrike" kern="1200" cap="none" spc="0" normalizeH="0" baseline="0" noProof="0" dirty="0">
                <a:ln>
                  <a:noFill/>
                </a:ln>
                <a:solidFill>
                  <a:srgbClr val="A5A5A5">
                    <a:lumMod val="25000"/>
                  </a:srgbClr>
                </a:solidFill>
                <a:effectLst/>
                <a:uLnTx/>
                <a:uFillTx/>
                <a:latin typeface="Avenir Next LT Pro Demi" panose="020B0704020202020204" pitchFamily="34" charset="0"/>
                <a:ea typeface="+mn-ea"/>
                <a:cs typeface="+mn-cs"/>
              </a:rPr>
              <a:t> </a:t>
            </a: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registered as a broker-dealer or investment advisor. Registered representatives of LPL offer products and services using OneAZ Wealth Management, and may also be employees of OneAZ CU. These products and services are being offered through LPL or its affiliates, which are separate entities from, and not affiliates of, OneAZ CU nor OneAZ Wealth Management. Securities and insurance offered through LPL or its affiliates are: </a:t>
            </a:r>
            <a:endParaRPr kumimoji="0" lang="en-US" alt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endParaRPr>
          </a:p>
        </p:txBody>
      </p:sp>
      <p:pic>
        <p:nvPicPr>
          <p:cNvPr id="4" name="Picture 3">
            <a:extLst>
              <a:ext uri="{FF2B5EF4-FFF2-40B4-BE49-F238E27FC236}">
                <a16:creationId xmlns:a16="http://schemas.microsoft.com/office/drawing/2014/main" id="{D6D954B9-9D66-4F07-B707-D690AA0154DA}"/>
              </a:ext>
            </a:extLst>
          </p:cNvPr>
          <p:cNvPicPr>
            <a:picLocks noChangeAspect="1"/>
          </p:cNvPicPr>
          <p:nvPr/>
        </p:nvPicPr>
        <p:blipFill>
          <a:blip r:embed="rId3"/>
          <a:srcRect/>
          <a:stretch/>
        </p:blipFill>
        <p:spPr>
          <a:xfrm>
            <a:off x="3195893" y="754579"/>
            <a:ext cx="3565970" cy="1371527"/>
          </a:xfrm>
          <a:prstGeom prst="rect">
            <a:avLst/>
          </a:prstGeom>
        </p:spPr>
      </p:pic>
      <p:graphicFrame>
        <p:nvGraphicFramePr>
          <p:cNvPr id="5" name="Table 4">
            <a:extLst>
              <a:ext uri="{FF2B5EF4-FFF2-40B4-BE49-F238E27FC236}">
                <a16:creationId xmlns:a16="http://schemas.microsoft.com/office/drawing/2014/main" id="{CBDF1576-7D01-49D1-B2D9-16F462264C25}"/>
              </a:ext>
            </a:extLst>
          </p:cNvPr>
          <p:cNvGraphicFramePr>
            <a:graphicFrameLocks noGrp="1"/>
          </p:cNvGraphicFramePr>
          <p:nvPr/>
        </p:nvGraphicFramePr>
        <p:xfrm>
          <a:off x="3024554" y="6353854"/>
          <a:ext cx="8870461" cy="325120"/>
        </p:xfrm>
        <a:graphic>
          <a:graphicData uri="http://schemas.openxmlformats.org/drawingml/2006/table">
            <a:tbl>
              <a:tblPr firstRow="1" firstCol="1" lastRow="1" lastCol="1" bandRow="1" bandCol="1"/>
              <a:tblGrid>
                <a:gridCol w="2532586">
                  <a:extLst>
                    <a:ext uri="{9D8B030D-6E8A-4147-A177-3AD203B41FA5}">
                      <a16:colId xmlns:a16="http://schemas.microsoft.com/office/drawing/2014/main" val="3236136599"/>
                    </a:ext>
                  </a:extLst>
                </a:gridCol>
                <a:gridCol w="2240712">
                  <a:extLst>
                    <a:ext uri="{9D8B030D-6E8A-4147-A177-3AD203B41FA5}">
                      <a16:colId xmlns:a16="http://schemas.microsoft.com/office/drawing/2014/main" val="677956393"/>
                    </a:ext>
                  </a:extLst>
                </a:gridCol>
                <a:gridCol w="2815540">
                  <a:extLst>
                    <a:ext uri="{9D8B030D-6E8A-4147-A177-3AD203B41FA5}">
                      <a16:colId xmlns:a16="http://schemas.microsoft.com/office/drawing/2014/main" val="180355062"/>
                    </a:ext>
                  </a:extLst>
                </a:gridCol>
                <a:gridCol w="1281623">
                  <a:extLst>
                    <a:ext uri="{9D8B030D-6E8A-4147-A177-3AD203B41FA5}">
                      <a16:colId xmlns:a16="http://schemas.microsoft.com/office/drawing/2014/main" val="330343158"/>
                    </a:ext>
                  </a:extLst>
                </a:gridCol>
              </a:tblGrid>
              <a:tr h="311624">
                <a:tc>
                  <a:txBody>
                    <a:bodyPr/>
                    <a:lstStyle/>
                    <a:p>
                      <a:pPr marL="192405"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Insured by NCUA or</a:t>
                      </a:r>
                    </a:p>
                    <a:p>
                      <a:pPr marL="192405"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Any Other Government Agency</a:t>
                      </a:r>
                      <a:endParaRPr lang="en-US" sz="8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83515"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Credit Union Guaranteed</a:t>
                      </a:r>
                      <a:endParaRPr lang="en-US" sz="8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79070"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Credit Union Deposits or Obligations</a:t>
                      </a:r>
                      <a:endParaRPr lang="en-US" sz="8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79070"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May Lose Value</a:t>
                      </a: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extLst>
                  <a:ext uri="{0D108BD9-81ED-4DB2-BD59-A6C34878D82A}">
                    <a16:rowId xmlns:a16="http://schemas.microsoft.com/office/drawing/2014/main" val="2167034240"/>
                  </a:ext>
                </a:extLst>
              </a:tr>
            </a:tbl>
          </a:graphicData>
        </a:graphic>
      </p:graphicFrame>
      <p:sp>
        <p:nvSpPr>
          <p:cNvPr id="6" name="TextBox 5">
            <a:extLst>
              <a:ext uri="{FF2B5EF4-FFF2-40B4-BE49-F238E27FC236}">
                <a16:creationId xmlns:a16="http://schemas.microsoft.com/office/drawing/2014/main" id="{B710B081-7FF1-44AA-B461-8F3620372D74}"/>
              </a:ext>
            </a:extLst>
          </p:cNvPr>
          <p:cNvSpPr txBox="1"/>
          <p:nvPr/>
        </p:nvSpPr>
        <p:spPr>
          <a:xfrm>
            <a:off x="3024554" y="5512784"/>
            <a:ext cx="887046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This presentation was created for educational and informational purposes only and is not intended as ERISA, tax, legal or investment advice. If you are seeking investment advice specific to your needs, such advice services must be obtained on your own separate from this educational presentation.</a:t>
            </a:r>
          </a:p>
        </p:txBody>
      </p:sp>
      <p:sp>
        <p:nvSpPr>
          <p:cNvPr id="8" name="TextBox 7">
            <a:extLst>
              <a:ext uri="{FF2B5EF4-FFF2-40B4-BE49-F238E27FC236}">
                <a16:creationId xmlns:a16="http://schemas.microsoft.com/office/drawing/2014/main" id="{2E954106-638F-463C-BE6F-882381B114E5}"/>
              </a:ext>
            </a:extLst>
          </p:cNvPr>
          <p:cNvSpPr txBox="1"/>
          <p:nvPr/>
        </p:nvSpPr>
        <p:spPr>
          <a:xfrm>
            <a:off x="3104453" y="2485539"/>
            <a:ext cx="4279669" cy="233910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2F59"/>
                </a:solidFill>
                <a:effectLst/>
                <a:uLnTx/>
                <a:uFillTx/>
                <a:latin typeface="Avenir LT Std 65 Medium"/>
                <a:ea typeface="+mn-ea"/>
                <a:cs typeface="+mn-cs"/>
              </a:rPr>
              <a:t>Website: </a:t>
            </a:r>
            <a:r>
              <a:rPr kumimoji="0" lang="en-US" sz="1600" b="0" i="0" u="none" strike="noStrike" kern="1200" cap="none" spc="0" normalizeH="0" baseline="0" noProof="0" dirty="0">
                <a:ln>
                  <a:noFill/>
                </a:ln>
                <a:solidFill>
                  <a:srgbClr val="1A2F59"/>
                </a:solidFill>
                <a:effectLst/>
                <a:uLnTx/>
                <a:uFillTx/>
                <a:latin typeface="Avenir LT Std 65 Medium"/>
                <a:ea typeface="+mn-ea"/>
                <a:cs typeface="+mn-cs"/>
              </a:rPr>
              <a:t>OneAZWealth.com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2F59"/>
                </a:solidFill>
                <a:effectLst/>
                <a:uLnTx/>
                <a:uFillTx/>
                <a:latin typeface="Avenir LT Std 65 Medium"/>
                <a:ea typeface="+mn-ea"/>
                <a:cs typeface="+mn-cs"/>
              </a:rPr>
              <a:t>Email: </a:t>
            </a:r>
            <a:r>
              <a:rPr kumimoji="0" lang="en-US" sz="1600" b="0" i="0" u="none" strike="noStrike" kern="1200" cap="none" spc="0" normalizeH="0" baseline="0" noProof="0" dirty="0">
                <a:ln>
                  <a:noFill/>
                </a:ln>
                <a:solidFill>
                  <a:srgbClr val="1A2F59"/>
                </a:solidFill>
                <a:effectLst/>
                <a:uLnTx/>
                <a:uFillTx/>
                <a:latin typeface="Avenir LT Std 65 Medium"/>
                <a:ea typeface="+mn-ea"/>
                <a:cs typeface="+mn-cs"/>
              </a:rPr>
              <a:t>OneAZWealth@OneAZCU.com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2F59"/>
                </a:solidFill>
                <a:effectLst/>
                <a:uLnTx/>
                <a:uFillTx/>
                <a:latin typeface="Avenir LT Std 65 Medium"/>
                <a:ea typeface="+mn-ea"/>
                <a:cs typeface="+mn-cs"/>
              </a:rPr>
              <a:t>24/7 Online Appointment Scheduler: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A2F59"/>
                </a:solidFill>
                <a:effectLst/>
                <a:uLnTx/>
                <a:uFillTx/>
                <a:latin typeface="Avenir LT Std 65 Medium"/>
                <a:ea typeface="+mn-ea"/>
                <a:cs typeface="+mn-cs"/>
              </a:rPr>
              <a:t>OneAZWealth.com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2F59"/>
                </a:solidFill>
                <a:effectLst/>
                <a:uLnTx/>
                <a:uFillTx/>
                <a:latin typeface="Avenir LT Std 65 Medium"/>
                <a:ea typeface="+mn-ea"/>
                <a:cs typeface="+mn-cs"/>
              </a:rPr>
              <a:t>Phone: (</a:t>
            </a:r>
            <a:r>
              <a:rPr kumimoji="0" lang="en-US" sz="1600" b="0" i="0" u="none" strike="noStrike" kern="1200" cap="none" spc="0" normalizeH="0" baseline="0" noProof="0" dirty="0">
                <a:ln>
                  <a:noFill/>
                </a:ln>
                <a:solidFill>
                  <a:srgbClr val="1A2F59"/>
                </a:solidFill>
                <a:effectLst/>
                <a:uLnTx/>
                <a:uFillTx/>
                <a:latin typeface="Avenir LT Std 65 Medium"/>
                <a:ea typeface="+mn-ea"/>
                <a:cs typeface="+mn-cs"/>
              </a:rPr>
              <a:t>877) 566-0517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A2F59"/>
                </a:solidFill>
                <a:effectLst/>
                <a:uLnTx/>
                <a:uFillTx/>
                <a:latin typeface="Avenir LT Std 65 Medium"/>
                <a:ea typeface="+mn-ea"/>
                <a:cs typeface="+mn-cs"/>
              </a:rPr>
              <a:t>Call Monday-Friday, 9:00 am – 5:00 pm</a:t>
            </a:r>
          </a:p>
        </p:txBody>
      </p:sp>
      <p:grpSp>
        <p:nvGrpSpPr>
          <p:cNvPr id="14" name="Group 13">
            <a:extLst>
              <a:ext uri="{FF2B5EF4-FFF2-40B4-BE49-F238E27FC236}">
                <a16:creationId xmlns:a16="http://schemas.microsoft.com/office/drawing/2014/main" id="{599A1A4F-510B-4D14-B9E8-20221A349DBE}"/>
              </a:ext>
            </a:extLst>
          </p:cNvPr>
          <p:cNvGrpSpPr/>
          <p:nvPr/>
        </p:nvGrpSpPr>
        <p:grpSpPr>
          <a:xfrm>
            <a:off x="8797573" y="4205136"/>
            <a:ext cx="1887964" cy="416220"/>
            <a:chOff x="8691938" y="3996192"/>
            <a:chExt cx="1887964" cy="416220"/>
          </a:xfrm>
        </p:grpSpPr>
        <p:pic>
          <p:nvPicPr>
            <p:cNvPr id="9" name="Picture 8" descr="Icon&#10;&#10;Description automatically generated">
              <a:extLst>
                <a:ext uri="{FF2B5EF4-FFF2-40B4-BE49-F238E27FC236}">
                  <a16:creationId xmlns:a16="http://schemas.microsoft.com/office/drawing/2014/main" id="{9A81D6F6-B5C5-49D9-A059-F99A5CA0CE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7810" y="3996192"/>
              <a:ext cx="416220" cy="416220"/>
            </a:xfrm>
            <a:prstGeom prst="rect">
              <a:avLst/>
            </a:prstGeom>
          </p:spPr>
        </p:pic>
        <p:pic>
          <p:nvPicPr>
            <p:cNvPr id="10" name="Picture 9" descr="Logo, icon&#10;&#10;Description automatically generated">
              <a:extLst>
                <a:ext uri="{FF2B5EF4-FFF2-40B4-BE49-F238E27FC236}">
                  <a16:creationId xmlns:a16="http://schemas.microsoft.com/office/drawing/2014/main" id="{89F46013-7FF8-4F18-B920-D5D75A400E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1938" y="3996192"/>
              <a:ext cx="416220" cy="416220"/>
            </a:xfrm>
            <a:prstGeom prst="rect">
              <a:avLst/>
            </a:prstGeom>
          </p:spPr>
        </p:pic>
        <p:pic>
          <p:nvPicPr>
            <p:cNvPr id="11" name="Picture 10" descr="Logo, icon&#10;&#10;Description automatically generated">
              <a:extLst>
                <a:ext uri="{FF2B5EF4-FFF2-40B4-BE49-F238E27FC236}">
                  <a16:creationId xmlns:a16="http://schemas.microsoft.com/office/drawing/2014/main" id="{5971C798-F879-4F4E-AE01-68CA1C9E6C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63682" y="3996192"/>
              <a:ext cx="416220" cy="416220"/>
            </a:xfrm>
            <a:prstGeom prst="rect">
              <a:avLst/>
            </a:prstGeom>
          </p:spPr>
        </p:pic>
      </p:grpSp>
      <p:grpSp>
        <p:nvGrpSpPr>
          <p:cNvPr id="13" name="Group 12">
            <a:extLst>
              <a:ext uri="{FF2B5EF4-FFF2-40B4-BE49-F238E27FC236}">
                <a16:creationId xmlns:a16="http://schemas.microsoft.com/office/drawing/2014/main" id="{E83D5C93-69F5-4275-8153-66B674FC7868}"/>
              </a:ext>
            </a:extLst>
          </p:cNvPr>
          <p:cNvGrpSpPr/>
          <p:nvPr/>
        </p:nvGrpSpPr>
        <p:grpSpPr>
          <a:xfrm>
            <a:off x="8531725" y="1074312"/>
            <a:ext cx="2419661" cy="2612919"/>
            <a:chOff x="3438365" y="2491954"/>
            <a:chExt cx="2666007" cy="2878941"/>
          </a:xfrm>
        </p:grpSpPr>
        <p:pic>
          <p:nvPicPr>
            <p:cNvPr id="7" name="Picture 6" descr="Qr code&#10;&#10;Description automatically generated">
              <a:extLst>
                <a:ext uri="{FF2B5EF4-FFF2-40B4-BE49-F238E27FC236}">
                  <a16:creationId xmlns:a16="http://schemas.microsoft.com/office/drawing/2014/main" id="{5E1E2F7A-EA34-4BD8-AFD7-2026C9D24B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5442" y="2491954"/>
              <a:ext cx="2392760" cy="2392760"/>
            </a:xfrm>
            <a:prstGeom prst="rect">
              <a:avLst/>
            </a:prstGeom>
          </p:spPr>
        </p:pic>
        <p:sp>
          <p:nvSpPr>
            <p:cNvPr id="12" name="TextBox 11">
              <a:extLst>
                <a:ext uri="{FF2B5EF4-FFF2-40B4-BE49-F238E27FC236}">
                  <a16:creationId xmlns:a16="http://schemas.microsoft.com/office/drawing/2014/main" id="{908AAE13-ED4A-40E6-811E-637DD4D73CC1}"/>
                </a:ext>
              </a:extLst>
            </p:cNvPr>
            <p:cNvSpPr txBox="1"/>
            <p:nvPr/>
          </p:nvSpPr>
          <p:spPr>
            <a:xfrm>
              <a:off x="3438365" y="4847675"/>
              <a:ext cx="266600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A2F59"/>
                  </a:solidFill>
                  <a:effectLst/>
                  <a:uLnTx/>
                  <a:uFillTx/>
                  <a:latin typeface="Avenir LT Std 65 Medium"/>
                  <a:ea typeface="+mn-ea"/>
                  <a:cs typeface="+mn-cs"/>
                </a:rPr>
                <a:t>Scan to visit OneAZWealth.com</a:t>
              </a:r>
              <a:endParaRPr kumimoji="0" lang="en-US" sz="1400" b="0" i="0" u="none" strike="noStrike" kern="1200" cap="none" spc="0" normalizeH="0" baseline="0" noProof="0" dirty="0">
                <a:ln>
                  <a:noFill/>
                </a:ln>
                <a:solidFill>
                  <a:srgbClr val="1A2F59"/>
                </a:solidFill>
                <a:effectLst/>
                <a:uLnTx/>
                <a:uFillTx/>
                <a:latin typeface="Avenir LT Std 65 Medium"/>
                <a:ea typeface="+mn-ea"/>
                <a:cs typeface="+mn-cs"/>
              </a:endParaRPr>
            </a:p>
          </p:txBody>
        </p:sp>
      </p:grpSp>
      <p:sp>
        <p:nvSpPr>
          <p:cNvPr id="2" name="TextBox 1">
            <a:extLst>
              <a:ext uri="{FF2B5EF4-FFF2-40B4-BE49-F238E27FC236}">
                <a16:creationId xmlns:a16="http://schemas.microsoft.com/office/drawing/2014/main" id="{FDAABFE2-7A1F-3333-D700-6356BD0DD804}"/>
              </a:ext>
            </a:extLst>
          </p:cNvPr>
          <p:cNvSpPr txBox="1"/>
          <p:nvPr/>
        </p:nvSpPr>
        <p:spPr>
          <a:xfrm>
            <a:off x="3024554" y="5101875"/>
            <a:ext cx="88704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Your Credit Union (“Financial Institution”) provides referrals to financial professionals of LPL Financial LLC (“LPL”) pursuant to an agreement that allows LPL to pay the Financial Institution for these referrals. This creates an incentive for the Financial Institution to make these referrals, resulting in a conflict of interest. The Financial Institution is not a current client of LPL for brokerage or advisory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Please visit https://www.lpl.com/disclosures/is-lpl-relationship-disclosure.html for more detailed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 </a:t>
            </a:r>
          </a:p>
        </p:txBody>
      </p:sp>
      <p:sp>
        <p:nvSpPr>
          <p:cNvPr id="15" name="TextBox 14">
            <a:extLst>
              <a:ext uri="{FF2B5EF4-FFF2-40B4-BE49-F238E27FC236}">
                <a16:creationId xmlns:a16="http://schemas.microsoft.com/office/drawing/2014/main" id="{8C35E767-31A0-EDC7-1669-08CEBBE5A24C}"/>
              </a:ext>
            </a:extLst>
          </p:cNvPr>
          <p:cNvSpPr txBox="1"/>
          <p:nvPr/>
        </p:nvSpPr>
        <p:spPr>
          <a:xfrm>
            <a:off x="4446182" y="6665187"/>
            <a:ext cx="602720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OneAZ Wealth Management | (877) 566-0517 | </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hlinkClick r:id="rId8"/>
              </a:rPr>
              <a:t>www.OneAZWealth.com</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 | Safe For Public Distribution.</a:t>
            </a:r>
          </a:p>
        </p:txBody>
      </p:sp>
    </p:spTree>
    <p:extLst>
      <p:ext uri="{BB962C8B-B14F-4D97-AF65-F5344CB8AC3E}">
        <p14:creationId xmlns:p14="http://schemas.microsoft.com/office/powerpoint/2010/main" val="8319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r code&#10;&#10;Description automatically generated">
            <a:extLst>
              <a:ext uri="{FF2B5EF4-FFF2-40B4-BE49-F238E27FC236}">
                <a16:creationId xmlns:a16="http://schemas.microsoft.com/office/drawing/2014/main" id="{4961726A-A3EA-4DBA-8143-2F34869A9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899" y="1775854"/>
            <a:ext cx="2913738" cy="2913738"/>
          </a:xfrm>
          <a:prstGeom prst="rect">
            <a:avLst/>
          </a:prstGeom>
        </p:spPr>
      </p:pic>
      <p:sp>
        <p:nvSpPr>
          <p:cNvPr id="13" name="TextBox 12">
            <a:extLst>
              <a:ext uri="{FF2B5EF4-FFF2-40B4-BE49-F238E27FC236}">
                <a16:creationId xmlns:a16="http://schemas.microsoft.com/office/drawing/2014/main" id="{3F322AE8-097D-403D-9D25-8FF1454C4D1F}"/>
              </a:ext>
            </a:extLst>
          </p:cNvPr>
          <p:cNvSpPr txBox="1"/>
          <p:nvPr/>
        </p:nvSpPr>
        <p:spPr>
          <a:xfrm>
            <a:off x="6980514" y="1940484"/>
            <a:ext cx="5211486"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Website: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Email: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OneAZWealth@OneAZCU.com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24/7 Online Appointment Scheduler: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OneAZWealth.com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2F59"/>
              </a:solidFill>
              <a:effectLst/>
              <a:uLnTx/>
              <a:uFillTx/>
              <a:latin typeface="Avenir LT Std 65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2F59"/>
                </a:solidFill>
                <a:effectLst/>
                <a:uLnTx/>
                <a:uFillTx/>
                <a:latin typeface="Avenir LT Std 65 Medium"/>
                <a:ea typeface="+mn-ea"/>
                <a:cs typeface="+mn-cs"/>
              </a:rPr>
              <a:t>Phone: </a:t>
            </a: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(877) 566-0517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2F59"/>
                </a:solidFill>
                <a:effectLst/>
                <a:uLnTx/>
                <a:uFillTx/>
                <a:latin typeface="Avenir LT Std 65 Medium"/>
                <a:ea typeface="+mn-ea"/>
                <a:cs typeface="+mn-cs"/>
              </a:rPr>
              <a:t>Call Monday-Friday, 9:00 am – 5:00 pm</a:t>
            </a:r>
          </a:p>
        </p:txBody>
      </p:sp>
      <p:pic>
        <p:nvPicPr>
          <p:cNvPr id="15" name="Picture 14" descr="Icon&#10;&#10;Description automatically generated">
            <a:extLst>
              <a:ext uri="{FF2B5EF4-FFF2-40B4-BE49-F238E27FC236}">
                <a16:creationId xmlns:a16="http://schemas.microsoft.com/office/drawing/2014/main" id="{2BE4CA34-8C49-4B03-B76B-8E3B7C053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655" y="5737395"/>
            <a:ext cx="612349" cy="612349"/>
          </a:xfrm>
          <a:prstGeom prst="rect">
            <a:avLst/>
          </a:prstGeom>
        </p:spPr>
      </p:pic>
      <p:pic>
        <p:nvPicPr>
          <p:cNvPr id="16" name="Picture 15" descr="Logo, icon&#10;&#10;Description automatically generated">
            <a:extLst>
              <a:ext uri="{FF2B5EF4-FFF2-40B4-BE49-F238E27FC236}">
                <a16:creationId xmlns:a16="http://schemas.microsoft.com/office/drawing/2014/main" id="{A457E42C-5771-4C6B-9717-0974DECE2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406" y="5737395"/>
            <a:ext cx="612349" cy="612349"/>
          </a:xfrm>
          <a:prstGeom prst="rect">
            <a:avLst/>
          </a:prstGeom>
        </p:spPr>
      </p:pic>
      <p:pic>
        <p:nvPicPr>
          <p:cNvPr id="17" name="Picture 16" descr="Logo, icon&#10;&#10;Description automatically generated">
            <a:extLst>
              <a:ext uri="{FF2B5EF4-FFF2-40B4-BE49-F238E27FC236}">
                <a16:creationId xmlns:a16="http://schemas.microsoft.com/office/drawing/2014/main" id="{ABB3418B-8F77-4144-835E-418DD3F828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6904" y="5737395"/>
            <a:ext cx="612349" cy="612349"/>
          </a:xfrm>
          <a:prstGeom prst="rect">
            <a:avLst/>
          </a:prstGeom>
        </p:spPr>
      </p:pic>
      <p:sp>
        <p:nvSpPr>
          <p:cNvPr id="20" name="Title 1">
            <a:extLst>
              <a:ext uri="{FF2B5EF4-FFF2-40B4-BE49-F238E27FC236}">
                <a16:creationId xmlns:a16="http://schemas.microsoft.com/office/drawing/2014/main" id="{F841E73F-5EF2-41ED-83AE-8581E22BD3FD}"/>
              </a:ext>
            </a:extLst>
          </p:cNvPr>
          <p:cNvSpPr txBox="1">
            <a:spLocks/>
          </p:cNvSpPr>
          <p:nvPr/>
        </p:nvSpPr>
        <p:spPr>
          <a:xfrm>
            <a:off x="3152504" y="508266"/>
            <a:ext cx="7656021" cy="808079"/>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A2F59"/>
                </a:solidFill>
                <a:effectLst/>
                <a:uLnTx/>
                <a:uFillTx/>
                <a:latin typeface="Clarendon LT Std"/>
                <a:ea typeface="+mj-ea"/>
                <a:cs typeface="+mj-cs"/>
              </a:rPr>
              <a:t>Connect With Us!</a:t>
            </a:r>
          </a:p>
        </p:txBody>
      </p:sp>
      <p:sp>
        <p:nvSpPr>
          <p:cNvPr id="21" name="TextBox 20">
            <a:extLst>
              <a:ext uri="{FF2B5EF4-FFF2-40B4-BE49-F238E27FC236}">
                <a16:creationId xmlns:a16="http://schemas.microsoft.com/office/drawing/2014/main" id="{C286157C-D2D4-4B56-8098-C8EAAD6771A8}"/>
              </a:ext>
            </a:extLst>
          </p:cNvPr>
          <p:cNvSpPr txBox="1"/>
          <p:nvPr/>
        </p:nvSpPr>
        <p:spPr>
          <a:xfrm>
            <a:off x="3355528" y="4675472"/>
            <a:ext cx="324648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2F59"/>
                </a:solidFill>
                <a:effectLst/>
                <a:uLnTx/>
                <a:uFillTx/>
                <a:latin typeface="Avenir LT Std 65 Medium"/>
                <a:ea typeface="+mn-ea"/>
                <a:cs typeface="+mn-cs"/>
              </a:rPr>
              <a:t>Scan to visit OneAZWealth.com</a:t>
            </a:r>
            <a:endParaRPr kumimoji="0" lang="en-US" sz="1600" b="0" i="0" u="none" strike="noStrike" kern="1200" cap="none" spc="0" normalizeH="0" baseline="0" noProof="0" dirty="0">
              <a:ln>
                <a:noFill/>
              </a:ln>
              <a:solidFill>
                <a:srgbClr val="1A2F59"/>
              </a:solidFill>
              <a:effectLst/>
              <a:uLnTx/>
              <a:uFillTx/>
              <a:latin typeface="Avenir LT Std 65 Medium"/>
              <a:ea typeface="+mn-ea"/>
              <a:cs typeface="+mn-cs"/>
            </a:endParaRPr>
          </a:p>
        </p:txBody>
      </p:sp>
      <p:sp>
        <p:nvSpPr>
          <p:cNvPr id="2" name="TextBox 1">
            <a:extLst>
              <a:ext uri="{FF2B5EF4-FFF2-40B4-BE49-F238E27FC236}">
                <a16:creationId xmlns:a16="http://schemas.microsoft.com/office/drawing/2014/main" id="{214939C6-0B89-FDB0-4DF3-DC207A851821}"/>
              </a:ext>
            </a:extLst>
          </p:cNvPr>
          <p:cNvSpPr txBox="1"/>
          <p:nvPr/>
        </p:nvSpPr>
        <p:spPr>
          <a:xfrm>
            <a:off x="4446182" y="6665187"/>
            <a:ext cx="602720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OneAZ Wealth Management | (877) 566-0517 | </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hlinkClick r:id="rId7"/>
              </a:rPr>
              <a:t>www.OneAZWealth.com</a:t>
            </a:r>
            <a:r>
              <a:rPr kumimoji="0" lang="en-US" sz="800" b="1" i="0" u="none" strike="noStrike" kern="1200" cap="none" spc="0" normalizeH="0" baseline="0" noProof="0" dirty="0">
                <a:ln>
                  <a:noFill/>
                </a:ln>
                <a:solidFill>
                  <a:srgbClr val="A5A5A5">
                    <a:lumMod val="25000"/>
                  </a:srgbClr>
                </a:solidFill>
                <a:effectLst/>
                <a:uLnTx/>
                <a:uFillTx/>
                <a:latin typeface="Avenir LT Std 35 Light" panose="020B0402020203020204" pitchFamily="34" charset="0"/>
                <a:ea typeface="+mn-ea"/>
                <a:cs typeface="+mn-cs"/>
              </a:rPr>
              <a:t> | Safe For Public Distribution.</a:t>
            </a:r>
          </a:p>
        </p:txBody>
      </p:sp>
    </p:spTree>
    <p:extLst>
      <p:ext uri="{BB962C8B-B14F-4D97-AF65-F5344CB8AC3E}">
        <p14:creationId xmlns:p14="http://schemas.microsoft.com/office/powerpoint/2010/main" val="238635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4D52-8EF2-4679-B552-C104896CD436}"/>
              </a:ext>
            </a:extLst>
          </p:cNvPr>
          <p:cNvSpPr>
            <a:spLocks noGrp="1"/>
          </p:cNvSpPr>
          <p:nvPr>
            <p:ph type="title"/>
          </p:nvPr>
        </p:nvSpPr>
        <p:spPr/>
        <p:txBody>
          <a:bodyPr/>
          <a:lstStyle/>
          <a:p>
            <a:r>
              <a:rPr lang="en-US" dirty="0"/>
              <a:t>Guest Speaker</a:t>
            </a:r>
          </a:p>
        </p:txBody>
      </p:sp>
      <p:pic>
        <p:nvPicPr>
          <p:cNvPr id="7" name="Picture Placeholder 6">
            <a:extLst>
              <a:ext uri="{FF2B5EF4-FFF2-40B4-BE49-F238E27FC236}">
                <a16:creationId xmlns:a16="http://schemas.microsoft.com/office/drawing/2014/main" id="{E5BFACCF-7F56-43FD-9A05-553CA3991C05}"/>
              </a:ext>
            </a:extLst>
          </p:cNvPr>
          <p:cNvPicPr>
            <a:picLocks noGrp="1" noChangeAspect="1"/>
          </p:cNvPicPr>
          <p:nvPr>
            <p:ph type="pic" sz="quarter" idx="10"/>
          </p:nvPr>
        </p:nvPicPr>
        <p:blipFill rotWithShape="1">
          <a:blip r:embed="rId3"/>
          <a:srcRect l="20090" t="9639" r="10506" b="34299"/>
          <a:stretch/>
        </p:blipFill>
        <p:spPr>
          <a:xfrm>
            <a:off x="2680406" y="1718490"/>
            <a:ext cx="2623160" cy="3178021"/>
          </a:xfrm>
        </p:spPr>
      </p:pic>
      <p:sp>
        <p:nvSpPr>
          <p:cNvPr id="4" name="Text Placeholder 3">
            <a:extLst>
              <a:ext uri="{FF2B5EF4-FFF2-40B4-BE49-F238E27FC236}">
                <a16:creationId xmlns:a16="http://schemas.microsoft.com/office/drawing/2014/main" id="{6162AB6F-2BD7-4D87-B714-8EF08311C7C0}"/>
              </a:ext>
            </a:extLst>
          </p:cNvPr>
          <p:cNvSpPr>
            <a:spLocks noGrp="1"/>
          </p:cNvSpPr>
          <p:nvPr>
            <p:ph type="body" sz="quarter" idx="11"/>
          </p:nvPr>
        </p:nvSpPr>
        <p:spPr>
          <a:xfrm>
            <a:off x="5700643" y="2384039"/>
            <a:ext cx="5607444" cy="591382"/>
          </a:xfrm>
        </p:spPr>
        <p:txBody>
          <a:bodyPr/>
          <a:lstStyle/>
          <a:p>
            <a:r>
              <a:rPr lang="en-US" dirty="0"/>
              <a:t>Robert Savage, J.D., RICP®</a:t>
            </a:r>
          </a:p>
        </p:txBody>
      </p:sp>
      <p:sp>
        <p:nvSpPr>
          <p:cNvPr id="5" name="Text Placeholder 4">
            <a:extLst>
              <a:ext uri="{FF2B5EF4-FFF2-40B4-BE49-F238E27FC236}">
                <a16:creationId xmlns:a16="http://schemas.microsoft.com/office/drawing/2014/main" id="{293AC0C4-9E18-4F15-9252-0F03C5FDAAC8}"/>
              </a:ext>
            </a:extLst>
          </p:cNvPr>
          <p:cNvSpPr>
            <a:spLocks noGrp="1"/>
          </p:cNvSpPr>
          <p:nvPr>
            <p:ph type="body" sz="quarter" idx="12"/>
          </p:nvPr>
        </p:nvSpPr>
        <p:spPr>
          <a:xfrm>
            <a:off x="5700643" y="2963989"/>
            <a:ext cx="5607444" cy="1322126"/>
          </a:xfrm>
        </p:spPr>
        <p:txBody>
          <a:bodyPr>
            <a:normAutofit/>
          </a:bodyPr>
          <a:lstStyle/>
          <a:p>
            <a:pPr marL="0" indent="0">
              <a:buNone/>
            </a:pPr>
            <a:r>
              <a:rPr lang="en-US" sz="2200" i="1" dirty="0"/>
              <a:t>Wealth Advisor</a:t>
            </a:r>
          </a:p>
          <a:p>
            <a:pPr marL="0" indent="0">
              <a:buNone/>
            </a:pPr>
            <a:r>
              <a:rPr lang="en-US" sz="2200" dirty="0"/>
              <a:t>OneAZ Wealth Management</a:t>
            </a:r>
          </a:p>
          <a:p>
            <a:pPr marL="0" indent="0">
              <a:buNone/>
            </a:pPr>
            <a:r>
              <a:rPr lang="en-US" sz="2200" dirty="0"/>
              <a:t>RSavage@OneAZcu.com</a:t>
            </a:r>
          </a:p>
        </p:txBody>
      </p:sp>
      <p:pic>
        <p:nvPicPr>
          <p:cNvPr id="3" name="Picture 2" descr="Icon&#10;&#10;Description automatically generated">
            <a:extLst>
              <a:ext uri="{FF2B5EF4-FFF2-40B4-BE49-F238E27FC236}">
                <a16:creationId xmlns:a16="http://schemas.microsoft.com/office/drawing/2014/main" id="{DB2AE26F-5EEB-29CF-8D9B-3E2B75F482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9036" y="4307479"/>
            <a:ext cx="423324" cy="423324"/>
          </a:xfrm>
          <a:prstGeom prst="rect">
            <a:avLst/>
          </a:prstGeom>
        </p:spPr>
      </p:pic>
    </p:spTree>
    <p:extLst>
      <p:ext uri="{BB962C8B-B14F-4D97-AF65-F5344CB8AC3E}">
        <p14:creationId xmlns:p14="http://schemas.microsoft.com/office/powerpoint/2010/main" val="313885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a:extLst>
              <a:ext uri="{FF2B5EF4-FFF2-40B4-BE49-F238E27FC236}">
                <a16:creationId xmlns:a16="http://schemas.microsoft.com/office/drawing/2014/main" id="{9ECDC5EB-2E4B-6927-FB02-7A222745A19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13" t="19316" r="2513" b="3691"/>
          <a:stretch>
            <a:fillRect/>
          </a:stretch>
        </p:blipFill>
        <p:spPr bwMode="auto">
          <a:xfrm>
            <a:off x="306388" y="300038"/>
            <a:ext cx="11579225"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descr="&quot;&quot;">
            <a:extLst>
              <a:ext uri="{FF2B5EF4-FFF2-40B4-BE49-F238E27FC236}">
                <a16:creationId xmlns:a16="http://schemas.microsoft.com/office/drawing/2014/main" id="{0A16C4F3-9AE2-6211-2AB1-084608827486}"/>
              </a:ext>
            </a:extLst>
          </p:cNvPr>
          <p:cNvSpPr/>
          <p:nvPr/>
        </p:nvSpPr>
        <p:spPr>
          <a:xfrm>
            <a:off x="1235075" y="300038"/>
            <a:ext cx="4860925" cy="6257925"/>
          </a:xfrm>
          <a:prstGeom prst="rect">
            <a:avLst/>
          </a:prstGeom>
          <a:solidFill>
            <a:srgbClr val="003B5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0" name="Straight Connector 9" descr="&quot;&quot;">
            <a:extLst>
              <a:ext uri="{FF2B5EF4-FFF2-40B4-BE49-F238E27FC236}">
                <a16:creationId xmlns:a16="http://schemas.microsoft.com/office/drawing/2014/main" id="{6DE6E89A-A7D0-0492-4256-394712D5B026}"/>
              </a:ext>
            </a:extLst>
          </p:cNvPr>
          <p:cNvCxnSpPr/>
          <p:nvPr/>
        </p:nvCxnSpPr>
        <p:spPr>
          <a:xfrm>
            <a:off x="3086100" y="3757613"/>
            <a:ext cx="1057275"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8197" name="Nationwide logo" descr="Nationwide is on your side">
            <a:extLst>
              <a:ext uri="{FF2B5EF4-FFF2-40B4-BE49-F238E27FC236}">
                <a16:creationId xmlns:a16="http://schemas.microsoft.com/office/drawing/2014/main" id="{E381357C-48FC-3463-A594-1911B3D82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5" y="534988"/>
            <a:ext cx="133032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itle 4">
            <a:extLst>
              <a:ext uri="{FF2B5EF4-FFF2-40B4-BE49-F238E27FC236}">
                <a16:creationId xmlns:a16="http://schemas.microsoft.com/office/drawing/2014/main" id="{8DA99928-58AC-6ACA-6082-4D17CE50AABC}"/>
              </a:ext>
            </a:extLst>
          </p:cNvPr>
          <p:cNvSpPr>
            <a:spLocks noGrp="1" noChangeArrowheads="1"/>
          </p:cNvSpPr>
          <p:nvPr>
            <p:ph type="title" idx="4294967295"/>
          </p:nvPr>
        </p:nvSpPr>
        <p:spPr bwMode="auto">
          <a:xfrm>
            <a:off x="1695450" y="3017838"/>
            <a:ext cx="3940175" cy="739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4200" b="1">
                <a:solidFill>
                  <a:srgbClr val="FFFFFF"/>
                </a:solidFill>
                <a:latin typeface="Arial" panose="020B0604020202020204" pitchFamily="34" charset="0"/>
                <a:cs typeface="Arial" panose="020B0604020202020204" pitchFamily="34" charset="0"/>
              </a:rPr>
              <a:t>MEDICARE</a:t>
            </a:r>
          </a:p>
        </p:txBody>
      </p:sp>
      <p:sp>
        <p:nvSpPr>
          <p:cNvPr id="8199" name="Content Placeholder 2">
            <a:extLst>
              <a:ext uri="{FF2B5EF4-FFF2-40B4-BE49-F238E27FC236}">
                <a16:creationId xmlns:a16="http://schemas.microsoft.com/office/drawing/2014/main" id="{B9BEC792-1846-8F3A-2B2D-648758A38B4E}"/>
              </a:ext>
            </a:extLst>
          </p:cNvPr>
          <p:cNvSpPr txBox="1">
            <a:spLocks noChangeArrowheads="1"/>
          </p:cNvSpPr>
          <p:nvPr/>
        </p:nvSpPr>
        <p:spPr bwMode="auto">
          <a:xfrm>
            <a:off x="1235075" y="3883025"/>
            <a:ext cx="486092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Bef>
                <a:spcPts val="1000"/>
              </a:spcBef>
              <a:buFont typeface="Arial" panose="020B0604020202020204" pitchFamily="34" charset="0"/>
              <a:buNone/>
            </a:pPr>
            <a:r>
              <a:rPr lang="en-US" altLang="en-US" sz="2400">
                <a:solidFill>
                  <a:srgbClr val="FF671D"/>
                </a:solidFill>
                <a:latin typeface="Arial" panose="020B0604020202020204" pitchFamily="34" charset="0"/>
                <a:cs typeface="Arial" panose="020B0604020202020204" pitchFamily="34" charset="0"/>
              </a:rPr>
              <a:t>Start the conversation.</a:t>
            </a:r>
            <a:br>
              <a:rPr lang="en-US" altLang="en-US" sz="2400">
                <a:solidFill>
                  <a:srgbClr val="FF671D"/>
                </a:solidFill>
                <a:latin typeface="Arial" panose="020B0604020202020204" pitchFamily="34" charset="0"/>
                <a:cs typeface="Arial" panose="020B0604020202020204" pitchFamily="34" charset="0"/>
              </a:rPr>
            </a:br>
            <a:r>
              <a:rPr lang="en-US" altLang="en-US" sz="2400">
                <a:solidFill>
                  <a:srgbClr val="FF671D"/>
                </a:solidFill>
                <a:latin typeface="Arial" panose="020B0604020202020204" pitchFamily="34" charset="0"/>
                <a:cs typeface="Arial" panose="020B0604020202020204" pitchFamily="34" charset="0"/>
              </a:rPr>
              <a:t>Learn about your options.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quot;&quot;">
            <a:extLst>
              <a:ext uri="{FF2B5EF4-FFF2-40B4-BE49-F238E27FC236}">
                <a16:creationId xmlns:a16="http://schemas.microsoft.com/office/drawing/2014/main" id="{61CE60FF-12BB-C197-CB89-F481EAB7867A}"/>
              </a:ext>
            </a:extLst>
          </p:cNvPr>
          <p:cNvSpPr/>
          <p:nvPr/>
        </p:nvSpPr>
        <p:spPr>
          <a:xfrm>
            <a:off x="306388" y="300038"/>
            <a:ext cx="11579225" cy="6257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43" name="Slide Number Placeholder 5">
            <a:extLst>
              <a:ext uri="{FF2B5EF4-FFF2-40B4-BE49-F238E27FC236}">
                <a16:creationId xmlns:a16="http://schemas.microsoft.com/office/drawing/2014/main" id="{3DE24BD2-2DC2-FB72-A137-7319E4E483C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A0535AB-661F-4775-822C-74A7292D9621}" type="slidenum">
              <a:rPr lang="en-US" altLang="en-US">
                <a:solidFill>
                  <a:srgbClr val="595959"/>
                </a:solidFill>
                <a:latin typeface="Arial" panose="020B0604020202020204" pitchFamily="34" charset="0"/>
              </a:rPr>
              <a:pPr fontAlgn="base">
                <a:spcBef>
                  <a:spcPct val="0"/>
                </a:spcBef>
                <a:spcAft>
                  <a:spcPct val="0"/>
                </a:spcAft>
              </a:pPr>
              <a:t>8</a:t>
            </a:fld>
            <a:endParaRPr lang="en-US" altLang="en-US">
              <a:solidFill>
                <a:srgbClr val="595959"/>
              </a:solidFill>
              <a:latin typeface="Arial" panose="020B0604020202020204" pitchFamily="34" charset="0"/>
            </a:endParaRPr>
          </a:p>
        </p:txBody>
      </p:sp>
      <p:cxnSp>
        <p:nvCxnSpPr>
          <p:cNvPr id="8" name="Straight Connector 7" descr="&quot;&quot;">
            <a:extLst>
              <a:ext uri="{FF2B5EF4-FFF2-40B4-BE49-F238E27FC236}">
                <a16:creationId xmlns:a16="http://schemas.microsoft.com/office/drawing/2014/main" id="{4961AC99-B7A8-B068-E63D-DB3ECA7AB18E}"/>
              </a:ext>
            </a:extLst>
          </p:cNvPr>
          <p:cNvCxnSpPr>
            <a:cxnSpLocks/>
          </p:cNvCxnSpPr>
          <p:nvPr/>
        </p:nvCxnSpPr>
        <p:spPr>
          <a:xfrm>
            <a:off x="1069975" y="2706688"/>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descr="&quot;&quot;">
            <a:extLst>
              <a:ext uri="{FF2B5EF4-FFF2-40B4-BE49-F238E27FC236}">
                <a16:creationId xmlns:a16="http://schemas.microsoft.com/office/drawing/2014/main" id="{DFE88A32-5BEE-C298-F5BD-5529988A73E1}"/>
              </a:ext>
            </a:extLst>
          </p:cNvPr>
          <p:cNvCxnSpPr>
            <a:cxnSpLocks/>
          </p:cNvCxnSpPr>
          <p:nvPr/>
        </p:nvCxnSpPr>
        <p:spPr>
          <a:xfrm>
            <a:off x="1069975" y="2143125"/>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8036BCA-6808-C548-3D7B-9C4FFA76BAF6}"/>
              </a:ext>
            </a:extLst>
          </p:cNvPr>
          <p:cNvSpPr txBox="1">
            <a:spLocks/>
          </p:cNvSpPr>
          <p:nvPr/>
        </p:nvSpPr>
        <p:spPr>
          <a:xfrm>
            <a:off x="482600" y="2817813"/>
            <a:ext cx="11404600" cy="3095625"/>
          </a:xfrm>
          <a:prstGeom prst="rect">
            <a:avLst/>
          </a:prstGeom>
          <a:noFill/>
          <a:ln>
            <a:noFill/>
          </a:ln>
        </p:spPr>
        <p:txBody>
          <a:bodyPr lIns="0" tIns="0" rIns="0" bIns="0"/>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eaLnBrk="1" fontAlgn="auto" hangingPunct="1">
              <a:defRPr/>
            </a:pPr>
            <a:r>
              <a:rPr lang="en-US" sz="1100" dirty="0">
                <a:solidFill>
                  <a:schemeClr val="bg2">
                    <a:lumMod val="25000"/>
                  </a:schemeClr>
                </a:solidFill>
              </a:rPr>
              <a:t>The information in this presentation is sourced from medicare.gov, cms.gov, hhs.gov and some state-level sources.</a:t>
            </a:r>
          </a:p>
          <a:p>
            <a:pPr eaLnBrk="1" fontAlgn="auto" hangingPunct="1">
              <a:defRPr/>
            </a:pPr>
            <a:endParaRPr lang="en-US" sz="1100" dirty="0">
              <a:solidFill>
                <a:schemeClr val="bg2">
                  <a:lumMod val="25000"/>
                </a:schemeClr>
              </a:solidFill>
            </a:endParaRPr>
          </a:p>
          <a:p>
            <a:pPr eaLnBrk="1" fontAlgn="auto" hangingPunct="1">
              <a:defRPr/>
            </a:pPr>
            <a:r>
              <a:rPr lang="en-US" sz="1100" dirty="0">
                <a:solidFill>
                  <a:schemeClr val="bg2">
                    <a:lumMod val="25000"/>
                  </a:schemeClr>
                </a:solidFill>
              </a:rPr>
              <a:t>This material is not a recommendation to buy or sell a financial product or to adopt an investment strategy. Investors should discuss their specific situation with their financial professional. </a:t>
            </a:r>
          </a:p>
          <a:p>
            <a:pPr eaLnBrk="1" fontAlgn="auto" hangingPunct="1">
              <a:defRPr/>
            </a:pPr>
            <a:endParaRPr lang="en-US" sz="1100" dirty="0">
              <a:solidFill>
                <a:schemeClr val="bg2">
                  <a:lumMod val="25000"/>
                </a:schemeClr>
              </a:solidFill>
            </a:endParaRPr>
          </a:p>
          <a:p>
            <a:pPr eaLnBrk="1" fontAlgn="auto" hangingPunct="1">
              <a:defRPr/>
            </a:pPr>
            <a:r>
              <a:rPr lang="en-US" sz="1100" dirty="0">
                <a:solidFill>
                  <a:schemeClr val="bg2">
                    <a:lumMod val="25000"/>
                  </a:schemeClr>
                </a:solidFill>
              </a:rPr>
              <a:t>The content of this presentation is provided for informational purposes only and should not be construed as investment, tax or legal advice or a solicitation to buy or sell any specific securities product. The information provided is based on current laws, which are subject to change at any time, and has not been endorsed by any government agency.</a:t>
            </a:r>
          </a:p>
          <a:p>
            <a:pPr eaLnBrk="1" fontAlgn="auto" hangingPunct="1">
              <a:defRPr/>
            </a:pPr>
            <a:endParaRPr lang="en-US" sz="1100" dirty="0">
              <a:solidFill>
                <a:schemeClr val="bg2">
                  <a:lumMod val="25000"/>
                </a:schemeClr>
              </a:solidFill>
            </a:endParaRPr>
          </a:p>
          <a:p>
            <a:pPr eaLnBrk="1" fontAlgn="auto" hangingPunct="1">
              <a:defRPr/>
            </a:pPr>
            <a:r>
              <a:rPr lang="en-US" sz="1100" dirty="0">
                <a:solidFill>
                  <a:schemeClr val="bg2">
                    <a:lumMod val="25000"/>
                  </a:schemeClr>
                </a:solidFill>
              </a:rPr>
              <a:t>Neither Nationwide nor any of its affiliates are related to or affiliated with the National Council on Aging (NCOA).</a:t>
            </a:r>
          </a:p>
          <a:p>
            <a:pPr eaLnBrk="1" fontAlgn="auto" hangingPunct="1">
              <a:defRPr/>
            </a:pPr>
            <a:endParaRPr lang="en-US" sz="1100" dirty="0">
              <a:solidFill>
                <a:schemeClr val="bg2">
                  <a:lumMod val="25000"/>
                </a:schemeClr>
              </a:solidFill>
            </a:endParaRPr>
          </a:p>
          <a:p>
            <a:pPr eaLnBrk="1" fontAlgn="auto" hangingPunct="1">
              <a:defRPr/>
            </a:pPr>
            <a:r>
              <a:rPr lang="en-US" sz="1100" dirty="0">
                <a:solidFill>
                  <a:schemeClr val="bg2">
                    <a:lumMod val="25000"/>
                  </a:schemeClr>
                </a:solidFill>
              </a:rPr>
              <a:t>Nationwide has a paid sponsorship agreement in place with the National Council on Aging (NCOA) to help promote financial wellness concepts for older consumers.</a:t>
            </a:r>
          </a:p>
          <a:p>
            <a:pPr eaLnBrk="1" fontAlgn="auto" hangingPunct="1">
              <a:defRPr/>
            </a:pPr>
            <a:endParaRPr lang="en-US" sz="1100" dirty="0">
              <a:solidFill>
                <a:schemeClr val="bg2">
                  <a:lumMod val="25000"/>
                </a:schemeClr>
              </a:solidFill>
            </a:endParaRPr>
          </a:p>
          <a:p>
            <a:pPr eaLnBrk="1" fontAlgn="auto" hangingPunct="1">
              <a:defRPr/>
            </a:pPr>
            <a:r>
              <a:rPr lang="en-US" sz="1100" dirty="0">
                <a:solidFill>
                  <a:schemeClr val="bg2">
                    <a:lumMod val="25000"/>
                  </a:schemeClr>
                </a:solidFill>
              </a:rPr>
              <a:t>Nationwide is not affiliated and does not endorse any of the Medicare Broker Partners that are used in this program. My Medicare Matters® is a registered trademark of the National Council on Aging.</a:t>
            </a:r>
          </a:p>
          <a:p>
            <a:pPr eaLnBrk="1" fontAlgn="auto" hangingPunct="1">
              <a:defRPr/>
            </a:pPr>
            <a:endParaRPr lang="en-US" sz="1100" dirty="0">
              <a:solidFill>
                <a:schemeClr val="bg2">
                  <a:lumMod val="25000"/>
                </a:schemeClr>
              </a:solidFill>
            </a:endParaRPr>
          </a:p>
          <a:p>
            <a:pPr eaLnBrk="1" fontAlgn="auto" hangingPunct="1">
              <a:defRPr/>
            </a:pPr>
            <a:r>
              <a:rPr lang="en-US" sz="1100" dirty="0">
                <a:solidFill>
                  <a:schemeClr val="bg2">
                    <a:lumMod val="25000"/>
                  </a:schemeClr>
                </a:solidFill>
              </a:rPr>
              <a:t>Nationwide Investment Services Corporation (NISC), member FINRA, Columbus, Ohio. The Nationwide Retirement Institute is a division of NISC.</a:t>
            </a:r>
          </a:p>
          <a:p>
            <a:pPr eaLnBrk="1" fontAlgn="auto" hangingPunct="1">
              <a:defRPr/>
            </a:pPr>
            <a:endParaRPr lang="en-US" sz="1100" dirty="0">
              <a:solidFill>
                <a:schemeClr val="bg2">
                  <a:lumMod val="25000"/>
                </a:schemeClr>
              </a:solidFill>
            </a:endParaRPr>
          </a:p>
          <a:p>
            <a:pPr eaLnBrk="1" fontAlgn="auto" hangingPunct="1">
              <a:defRPr/>
            </a:pPr>
            <a:r>
              <a:rPr lang="en-US" sz="1100" dirty="0">
                <a:solidFill>
                  <a:schemeClr val="bg2">
                    <a:lumMod val="25000"/>
                  </a:schemeClr>
                </a:solidFill>
              </a:rPr>
              <a:t>Nationwide, the Nationwide N and Eagle, Nationwide is on your side and Nationwide Retirement Institute are service marks of Nationwide Mutual Insurance Company. Third-party marks that appear in this message are the property of their respective owners. © 2020, 2021 Nationwide</a:t>
            </a:r>
          </a:p>
          <a:p>
            <a:pPr eaLnBrk="1" fontAlgn="auto" hangingPunct="1">
              <a:defRPr/>
            </a:pPr>
            <a:endParaRPr lang="en-US" sz="1100" dirty="0">
              <a:solidFill>
                <a:schemeClr val="bg2">
                  <a:lumMod val="25000"/>
                </a:schemeClr>
              </a:solidFill>
            </a:endParaRPr>
          </a:p>
          <a:p>
            <a:pPr eaLnBrk="1" fontAlgn="auto" hangingPunct="1">
              <a:defRPr/>
            </a:pPr>
            <a:r>
              <a:rPr lang="en-US" sz="1100" dirty="0">
                <a:solidFill>
                  <a:schemeClr val="bg2">
                    <a:lumMod val="25000"/>
                  </a:schemeClr>
                </a:solidFill>
              </a:rPr>
              <a:t>NFM-19733AO.5 (04/23)</a:t>
            </a:r>
          </a:p>
        </p:txBody>
      </p:sp>
      <p:sp>
        <p:nvSpPr>
          <p:cNvPr id="10247" name="Title 1">
            <a:extLst>
              <a:ext uri="{FF2B5EF4-FFF2-40B4-BE49-F238E27FC236}">
                <a16:creationId xmlns:a16="http://schemas.microsoft.com/office/drawing/2014/main" id="{ABA7B7F5-A9E7-480C-A40F-E24CE6D9D841}"/>
              </a:ext>
            </a:extLst>
          </p:cNvPr>
          <p:cNvSpPr>
            <a:spLocks noGrp="1" noChangeArrowheads="1"/>
          </p:cNvSpPr>
          <p:nvPr>
            <p:ph type="title" idx="4294967295"/>
          </p:nvPr>
        </p:nvSpPr>
        <p:spPr bwMode="auto">
          <a:xfrm>
            <a:off x="838200" y="2235200"/>
            <a:ext cx="10515600" cy="495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Aft>
                <a:spcPts val="600"/>
              </a:spcAft>
            </a:pPr>
            <a:r>
              <a:rPr lang="en-US" altLang="en-US" sz="2400" b="1">
                <a:solidFill>
                  <a:srgbClr val="003B5C"/>
                </a:solidFill>
                <a:latin typeface="Arial" panose="020B0604020202020204" pitchFamily="34" charset="0"/>
                <a:cs typeface="Arial" panose="020B0604020202020204" pitchFamily="34" charset="0"/>
              </a:rPr>
              <a:t>Important things you should know</a:t>
            </a:r>
          </a:p>
        </p:txBody>
      </p:sp>
      <p:pic>
        <p:nvPicPr>
          <p:cNvPr id="10248" name="Picture 2" descr="Nationwide is on your side">
            <a:extLst>
              <a:ext uri="{FF2B5EF4-FFF2-40B4-BE49-F238E27FC236}">
                <a16:creationId xmlns:a16="http://schemas.microsoft.com/office/drawing/2014/main" id="{FDEB5EC4-75A0-32E4-A3E3-06728E6196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663" y="504825"/>
            <a:ext cx="13366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id="{754015A5-C973-A886-41EE-E4C1AB94D399}"/>
              </a:ext>
            </a:extLst>
          </p:cNvPr>
          <p:cNvSpPr/>
          <p:nvPr/>
        </p:nvSpPr>
        <p:spPr>
          <a:xfrm>
            <a:off x="306388" y="300038"/>
            <a:ext cx="11579225" cy="6257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7" name="Straight Connector 6" descr="&quot;&quot;">
            <a:extLst>
              <a:ext uri="{FF2B5EF4-FFF2-40B4-BE49-F238E27FC236}">
                <a16:creationId xmlns:a16="http://schemas.microsoft.com/office/drawing/2014/main" id="{D15B2A1A-4F3D-8F21-C816-EE4C3726F77B}"/>
              </a:ext>
            </a:extLst>
          </p:cNvPr>
          <p:cNvCxnSpPr>
            <a:cxnSpLocks/>
          </p:cNvCxnSpPr>
          <p:nvPr/>
        </p:nvCxnSpPr>
        <p:spPr>
          <a:xfrm>
            <a:off x="1069975" y="1236663"/>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descr="&quot;&quot;">
            <a:extLst>
              <a:ext uri="{FF2B5EF4-FFF2-40B4-BE49-F238E27FC236}">
                <a16:creationId xmlns:a16="http://schemas.microsoft.com/office/drawing/2014/main" id="{34E71B95-BE47-7CFA-5149-B94C35F541A4}"/>
              </a:ext>
            </a:extLst>
          </p:cNvPr>
          <p:cNvCxnSpPr>
            <a:cxnSpLocks/>
          </p:cNvCxnSpPr>
          <p:nvPr/>
        </p:nvCxnSpPr>
        <p:spPr>
          <a:xfrm>
            <a:off x="1069975" y="673100"/>
            <a:ext cx="1005205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293" name="Slide Number Placeholder 5">
            <a:extLst>
              <a:ext uri="{FF2B5EF4-FFF2-40B4-BE49-F238E27FC236}">
                <a16:creationId xmlns:a16="http://schemas.microsoft.com/office/drawing/2014/main" id="{EBED3B12-3A37-ED82-9240-1A710DB6447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835FCAB-94FD-4782-B293-951BDC6A538C}" type="slidenum">
              <a:rPr lang="en-US" altLang="en-US">
                <a:solidFill>
                  <a:srgbClr val="595959"/>
                </a:solidFill>
                <a:latin typeface="Arial" panose="020B0604020202020204" pitchFamily="34" charset="0"/>
              </a:rPr>
              <a:pPr fontAlgn="base">
                <a:spcBef>
                  <a:spcPct val="0"/>
                </a:spcBef>
                <a:spcAft>
                  <a:spcPct val="0"/>
                </a:spcAft>
              </a:pPr>
              <a:t>9</a:t>
            </a:fld>
            <a:endParaRPr lang="en-US" altLang="en-US">
              <a:solidFill>
                <a:srgbClr val="595959"/>
              </a:solidFill>
              <a:latin typeface="Arial" panose="020B0604020202020204" pitchFamily="34" charset="0"/>
            </a:endParaRPr>
          </a:p>
        </p:txBody>
      </p:sp>
      <p:pic>
        <p:nvPicPr>
          <p:cNvPr id="12294" name="Picture 8">
            <a:extLst>
              <a:ext uri="{FF2B5EF4-FFF2-40B4-BE49-F238E27FC236}">
                <a16:creationId xmlns:a16="http://schemas.microsoft.com/office/drawing/2014/main" id="{BD70B50C-D689-F3D0-8106-7E3745B3AAE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2247"/>
          <a:stretch>
            <a:fillRect/>
          </a:stretch>
        </p:blipFill>
        <p:spPr bwMode="auto">
          <a:xfrm>
            <a:off x="2649538" y="1236663"/>
            <a:ext cx="6892925" cy="562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520A77D-BE8B-20EA-807C-A323519C7B94}"/>
              </a:ext>
            </a:extLst>
          </p:cNvPr>
          <p:cNvSpPr>
            <a:spLocks noGrp="1"/>
          </p:cNvSpPr>
          <p:nvPr>
            <p:ph type="title" idx="4294967295"/>
          </p:nvPr>
        </p:nvSpPr>
        <p:spPr>
          <a:xfrm>
            <a:off x="838200" y="730250"/>
            <a:ext cx="10515600" cy="542925"/>
          </a:xfrm>
          <a:prstGeom prst="rect">
            <a:avLst/>
          </a:prstGeom>
        </p:spPr>
        <p:txBody>
          <a:bodyPr/>
          <a:lstStyle/>
          <a:p>
            <a:pPr algn="ctr" fontAlgn="auto">
              <a:spcAft>
                <a:spcPts val="600"/>
              </a:spcAft>
              <a:defRPr/>
            </a:pPr>
            <a:r>
              <a:rPr lang="en-US" sz="2800" b="1" spc="50" dirty="0">
                <a:solidFill>
                  <a:srgbClr val="003B5C"/>
                </a:solidFill>
                <a:latin typeface="Arial" charset="0"/>
                <a:ea typeface="Arial" charset="0"/>
                <a:cs typeface="Arial" charset="0"/>
              </a:rPr>
              <a:t>Information overload!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spcBef>
            <a:spcPts val="0"/>
          </a:spcBef>
          <a:spcAft>
            <a:spcPts val="1200"/>
          </a:spcAft>
          <a:buNone/>
          <a:defRPr sz="4200" b="1" dirty="0" smtClean="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1">
      <a:dk1>
        <a:srgbClr val="1A2F59"/>
      </a:dk1>
      <a:lt1>
        <a:srgbClr val="FFFFFF"/>
      </a:lt1>
      <a:dk2>
        <a:srgbClr val="F2F2F2"/>
      </a:dk2>
      <a:lt2>
        <a:srgbClr val="A5A5A5"/>
      </a:lt2>
      <a:accent1>
        <a:srgbClr val="1A2F59"/>
      </a:accent1>
      <a:accent2>
        <a:srgbClr val="DA772F"/>
      </a:accent2>
      <a:accent3>
        <a:srgbClr val="F2F2F2"/>
      </a:accent3>
      <a:accent4>
        <a:srgbClr val="248BCB"/>
      </a:accent4>
      <a:accent5>
        <a:srgbClr val="666666"/>
      </a:accent5>
      <a:accent6>
        <a:srgbClr val="014067"/>
      </a:accent6>
      <a:hlink>
        <a:srgbClr val="00194C"/>
      </a:hlink>
      <a:folHlink>
        <a:srgbClr val="248BCB"/>
      </a:folHlink>
    </a:clrScheme>
    <a:fontScheme name="Branded">
      <a:majorFont>
        <a:latin typeface="Clarendon LT Std"/>
        <a:ea typeface=""/>
        <a:cs typeface=""/>
      </a:majorFont>
      <a:minorFont>
        <a:latin typeface="Avenir LT Std 65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1">
      <a:dk1>
        <a:srgbClr val="1A2F59"/>
      </a:dk1>
      <a:lt1>
        <a:srgbClr val="FFFFFF"/>
      </a:lt1>
      <a:dk2>
        <a:srgbClr val="F2F2F2"/>
      </a:dk2>
      <a:lt2>
        <a:srgbClr val="A5A5A5"/>
      </a:lt2>
      <a:accent1>
        <a:srgbClr val="1A2F59"/>
      </a:accent1>
      <a:accent2>
        <a:srgbClr val="DA772F"/>
      </a:accent2>
      <a:accent3>
        <a:srgbClr val="F2F2F2"/>
      </a:accent3>
      <a:accent4>
        <a:srgbClr val="248BCB"/>
      </a:accent4>
      <a:accent5>
        <a:srgbClr val="666666"/>
      </a:accent5>
      <a:accent6>
        <a:srgbClr val="014067"/>
      </a:accent6>
      <a:hlink>
        <a:srgbClr val="00194C"/>
      </a:hlink>
      <a:folHlink>
        <a:srgbClr val="248BCB"/>
      </a:folHlink>
    </a:clrScheme>
    <a:fontScheme name="Branded">
      <a:majorFont>
        <a:latin typeface="Clarendon LT Std"/>
        <a:ea typeface=""/>
        <a:cs typeface=""/>
      </a:majorFont>
      <a:minorFont>
        <a:latin typeface="Avenir LT Std 65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283722c3-3c12-4e2f-8b6f-4e7bdb479ba4" xsi:nil="true"/>
    <SharedWithUsers xmlns="9f4fb308-7f4d-43d5-8f94-e5e56cae1d0a">
      <UserInfo>
        <DisplayName/>
        <AccountId xsi:nil="true"/>
        <AccountType/>
      </UserInfo>
    </SharedWithUsers>
    <lcf76f155ced4ddcb4097134ff3c332f xmlns="283722c3-3c12-4e2f-8b6f-4e7bdb479ba4">
      <Terms xmlns="http://schemas.microsoft.com/office/infopath/2007/PartnerControls"/>
    </lcf76f155ced4ddcb4097134ff3c332f>
    <TaxCatchAll xmlns="9f4fb308-7f4d-43d5-8f94-e5e56cae1d0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65C9E280B3DA4C98E9ACE392486457" ma:contentTypeVersion="13" ma:contentTypeDescription="Create a new document." ma:contentTypeScope="" ma:versionID="c7f41333d1543f894c13209b0d5a1bba">
  <xsd:schema xmlns:xsd="http://www.w3.org/2001/XMLSchema" xmlns:xs="http://www.w3.org/2001/XMLSchema" xmlns:p="http://schemas.microsoft.com/office/2006/metadata/properties" xmlns:ns2="283722c3-3c12-4e2f-8b6f-4e7bdb479ba4" xmlns:ns3="9f4fb308-7f4d-43d5-8f94-e5e56cae1d0a" targetNamespace="http://schemas.microsoft.com/office/2006/metadata/properties" ma:root="true" ma:fieldsID="37dcbe5d36e89d8b566cc23ec24d40c3" ns2:_="" ns3:_="">
    <xsd:import namespace="283722c3-3c12-4e2f-8b6f-4e7bdb479ba4"/>
    <xsd:import namespace="9f4fb308-7f4d-43d5-8f94-e5e56cae1d0a"/>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722c3-3c12-4e2f-8b6f-4e7bdb479ba4"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6db0a7d3-0568-4cb5-b861-555e3d31153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4fb308-7f4d-43d5-8f94-e5e56cae1d0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5bc429f-e69c-469b-bea7-2e4eb73533e3}" ma:internalName="TaxCatchAll" ma:showField="CatchAllData" ma:web="9f4fb308-7f4d-43d5-8f94-e5e56cae1d0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3F383E-39AC-4D63-9834-DA5AE1909645}">
  <ds:schemaRefs>
    <ds:schemaRef ds:uri="http://schemas.microsoft.com/office/infopath/2007/PartnerControls"/>
    <ds:schemaRef ds:uri="http://purl.org/dc/elements/1.1/"/>
    <ds:schemaRef ds:uri="http://schemas.microsoft.com/office/2006/documentManagement/types"/>
    <ds:schemaRef ds:uri="9f4fb308-7f4d-43d5-8f94-e5e56cae1d0a"/>
    <ds:schemaRef ds:uri="http://purl.org/dc/terms/"/>
    <ds:schemaRef ds:uri="283722c3-3c12-4e2f-8b6f-4e7bdb479ba4"/>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3773C5C-006D-4B51-BAB5-1442C43E3E79}">
  <ds:schemaRefs>
    <ds:schemaRef ds:uri="http://schemas.microsoft.com/sharepoint/v3/contenttype/forms"/>
  </ds:schemaRefs>
</ds:datastoreItem>
</file>

<file path=customXml/itemProps3.xml><?xml version="1.0" encoding="utf-8"?>
<ds:datastoreItem xmlns:ds="http://schemas.openxmlformats.org/officeDocument/2006/customXml" ds:itemID="{A4B8EEAE-B0CC-4E39-BEEC-5FE1C1E834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3722c3-3c12-4e2f-8b6f-4e7bdb479ba4"/>
    <ds:schemaRef ds:uri="9f4fb308-7f4d-43d5-8f94-e5e56cae1d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49728</TotalTime>
  <Words>8564</Words>
  <Application>Microsoft Office PowerPoint</Application>
  <PresentationFormat>Widescreen</PresentationFormat>
  <Paragraphs>764</Paragraphs>
  <Slides>39</Slides>
  <Notes>39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39</vt:i4>
      </vt:variant>
    </vt:vector>
  </HeadingPairs>
  <TitlesOfParts>
    <vt:vector size="51" baseType="lpstr">
      <vt:lpstr>Arial</vt:lpstr>
      <vt:lpstr>Avenir LT Std 35 Light</vt:lpstr>
      <vt:lpstr>Avenir LT Std 65 Medium</vt:lpstr>
      <vt:lpstr>Avenir Next LT Pro Demi</vt:lpstr>
      <vt:lpstr>Calibri</vt:lpstr>
      <vt:lpstr>Calibri Light</vt:lpstr>
      <vt:lpstr>Clarendon LT Std</vt:lpstr>
      <vt:lpstr>Courier New</vt:lpstr>
      <vt:lpstr>System Font Regular</vt:lpstr>
      <vt:lpstr>Office Theme</vt:lpstr>
      <vt:lpstr>3_Office Theme</vt:lpstr>
      <vt:lpstr>1_Office Theme</vt:lpstr>
      <vt:lpstr>PowerPoint Presentation</vt:lpstr>
      <vt:lpstr>PowerPoint Presentation</vt:lpstr>
      <vt:lpstr>Presented By</vt:lpstr>
      <vt:lpstr>PowerPoint Presentation</vt:lpstr>
      <vt:lpstr>PowerPoint Presentation</vt:lpstr>
      <vt:lpstr>Guest Speaker</vt:lpstr>
      <vt:lpstr>MEDICARE</vt:lpstr>
      <vt:lpstr>Important things you should know</vt:lpstr>
      <vt:lpstr>Information overload!</vt:lpstr>
      <vt:lpstr>Agenda</vt:lpstr>
      <vt:lpstr>A source you can trust</vt:lpstr>
      <vt:lpstr>What is Medicare and when do you enroll?</vt:lpstr>
      <vt:lpstr>Who is eligible for Medicare?</vt:lpstr>
      <vt:lpstr>Who is eligible for Medicare?</vt:lpstr>
      <vt:lpstr>7-month Initial Enrollment Period</vt:lpstr>
      <vt:lpstr>For those still working after 65, who have  job-related health care insurance</vt:lpstr>
      <vt:lpstr>The different parts of Medicare,  their coverages and costs</vt:lpstr>
      <vt:lpstr>What Part A covers</vt:lpstr>
      <vt:lpstr>Part A premium (2023 figures)</vt:lpstr>
      <vt:lpstr>What is a “benefit period”?</vt:lpstr>
      <vt:lpstr>Hospital co-payments and lifetime reserve days</vt:lpstr>
      <vt:lpstr>Additional costs specific to Part A (2023 figures)</vt:lpstr>
      <vt:lpstr>What Part B covers</vt:lpstr>
      <vt:lpstr>Part B premium (2023 figures)</vt:lpstr>
      <vt:lpstr>Additional costs specific to Part B (2023 figures)</vt:lpstr>
      <vt:lpstr>What’s NOT covered by Part A and Part B</vt:lpstr>
      <vt:lpstr>What Part D covers</vt:lpstr>
      <vt:lpstr>Supplemental policies and  Medicare Advantage plans</vt:lpstr>
      <vt:lpstr>Two options for Medicare coverage</vt:lpstr>
      <vt:lpstr>What Medigap plans cover</vt:lpstr>
      <vt:lpstr>Medicare supplement insurance (Medigap) plans</vt:lpstr>
      <vt:lpstr>Medicare Advantage (Part C)</vt:lpstr>
      <vt:lpstr>But which is better?</vt:lpstr>
      <vt:lpstr>PowerPoint Presentation</vt:lpstr>
      <vt:lpstr>Key takeaways and next steps</vt:lpstr>
      <vt:lpstr>Key takeaways</vt:lpstr>
      <vt:lpstr>Next steps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Brieck, Kendall</dc:creator>
  <cp:keywords/>
  <dc:description/>
  <cp:lastModifiedBy>Erika Yadron</cp:lastModifiedBy>
  <cp:revision>816</cp:revision>
  <cp:lastPrinted>2020-07-17T15:02:44Z</cp:lastPrinted>
  <dcterms:created xsi:type="dcterms:W3CDTF">2019-05-23T15:00:31Z</dcterms:created>
  <dcterms:modified xsi:type="dcterms:W3CDTF">2023-08-28T15:44:20Z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a128442-0c2e-4a21-8764-34be31c32392_Enabled">
    <vt:lpwstr>true</vt:lpwstr>
  </property>
  <property fmtid="{D5CDD505-2E9C-101B-9397-08002B2CF9AE}" pid="3" name="MSIP_Label_da128442-0c2e-4a21-8764-34be31c32392_SetDate">
    <vt:lpwstr>2023-04-03T16:26:04Z</vt:lpwstr>
  </property>
  <property fmtid="{D5CDD505-2E9C-101B-9397-08002B2CF9AE}" pid="4" name="MSIP_Label_da128442-0c2e-4a21-8764-34be31c32392_Method">
    <vt:lpwstr>Privileged</vt:lpwstr>
  </property>
  <property fmtid="{D5CDD505-2E9C-101B-9397-08002B2CF9AE}" pid="5" name="MSIP_Label_da128442-0c2e-4a21-8764-34be31c32392_Name">
    <vt:lpwstr>Public</vt:lpwstr>
  </property>
  <property fmtid="{D5CDD505-2E9C-101B-9397-08002B2CF9AE}" pid="6" name="MSIP_Label_da128442-0c2e-4a21-8764-34be31c32392_SiteId">
    <vt:lpwstr>22140e4c-d390-45c2-b297-a26c516dc461</vt:lpwstr>
  </property>
  <property fmtid="{D5CDD505-2E9C-101B-9397-08002B2CF9AE}" pid="7" name="MSIP_Label_da128442-0c2e-4a21-8764-34be31c32392_ActionId">
    <vt:lpwstr>c7568a60-f47d-494e-a4e0-dd09915ccffd</vt:lpwstr>
  </property>
  <property fmtid="{D5CDD505-2E9C-101B-9397-08002B2CF9AE}" pid="8" name="MSIP_Label_da128442-0c2e-4a21-8764-34be31c32392_ContentBits">
    <vt:lpwstr>0</vt:lpwstr>
  </property>
  <property fmtid="{D5CDD505-2E9C-101B-9397-08002B2CF9AE}" pid="9" name="MediaServiceImageTags">
    <vt:lpwstr/>
  </property>
  <property fmtid="{D5CDD505-2E9C-101B-9397-08002B2CF9AE}" pid="10" name="MediaLengthInSeconds">
    <vt:lpwstr/>
  </property>
  <property fmtid="{D5CDD505-2E9C-101B-9397-08002B2CF9AE}" pid="11" name="SharedWithUsers">
    <vt:lpwstr/>
  </property>
  <property fmtid="{D5CDD505-2E9C-101B-9397-08002B2CF9AE}" pid="12" name="lcf76f155ced4ddcb4097134ff3c332f">
    <vt:lpwstr/>
  </property>
  <property fmtid="{D5CDD505-2E9C-101B-9397-08002B2CF9AE}" pid="13" name="TaxCatchAll">
    <vt:lpwstr/>
  </property>
</Properties>
</file>