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tags/tag2.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6.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4.xml" ContentType="application/vnd.openxmlformats-officedocument.presentationml.tags+xml"/>
  <Override PartName="/ppt/notesSlides/notesSlide19.xml" ContentType="application/vnd.openxmlformats-officedocument.presentationml.notesSlide+xml"/>
  <Override PartName="/ppt/tags/tag5.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6.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7.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93" r:id="rId5"/>
    <p:sldMasterId id="2147484421" r:id="rId6"/>
    <p:sldMasterId id="2147484484" r:id="rId7"/>
    <p:sldMasterId id="2147484695" r:id="rId8"/>
    <p:sldMasterId id="2147484759" r:id="rId9"/>
    <p:sldMasterId id="2147484765" r:id="rId10"/>
    <p:sldMasterId id="2147484780" r:id="rId11"/>
  </p:sldMasterIdLst>
  <p:notesMasterIdLst>
    <p:notesMasterId r:id="rId47"/>
  </p:notesMasterIdLst>
  <p:sldIdLst>
    <p:sldId id="473" r:id="rId12"/>
    <p:sldId id="458" r:id="rId13"/>
    <p:sldId id="486" r:id="rId14"/>
    <p:sldId id="464" r:id="rId15"/>
    <p:sldId id="2147375428" r:id="rId16"/>
    <p:sldId id="256" r:id="rId17"/>
    <p:sldId id="440" r:id="rId18"/>
    <p:sldId id="258" r:id="rId19"/>
    <p:sldId id="260" r:id="rId20"/>
    <p:sldId id="263" r:id="rId21"/>
    <p:sldId id="264" r:id="rId22"/>
    <p:sldId id="265" r:id="rId23"/>
    <p:sldId id="259" r:id="rId24"/>
    <p:sldId id="2446" r:id="rId25"/>
    <p:sldId id="262" r:id="rId26"/>
    <p:sldId id="261" r:id="rId27"/>
    <p:sldId id="2456" r:id="rId28"/>
    <p:sldId id="2457" r:id="rId29"/>
    <p:sldId id="1392" r:id="rId30"/>
    <p:sldId id="2455" r:id="rId31"/>
    <p:sldId id="2447" r:id="rId32"/>
    <p:sldId id="2452" r:id="rId33"/>
    <p:sldId id="1130" r:id="rId34"/>
    <p:sldId id="903" r:id="rId35"/>
    <p:sldId id="904" r:id="rId36"/>
    <p:sldId id="905" r:id="rId37"/>
    <p:sldId id="907" r:id="rId38"/>
    <p:sldId id="1125" r:id="rId39"/>
    <p:sldId id="2147375427" r:id="rId40"/>
    <p:sldId id="1109" r:id="rId41"/>
    <p:sldId id="1122" r:id="rId42"/>
    <p:sldId id="2147375424" r:id="rId43"/>
    <p:sldId id="2444" r:id="rId44"/>
    <p:sldId id="469" r:id="rId45"/>
    <p:sldId id="470" r:id="rId46"/>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3CFE9BE-065A-470C-BC03-24DC08D86E8A}">
          <p14:sldIdLst>
            <p14:sldId id="473"/>
            <p14:sldId id="458"/>
            <p14:sldId id="486"/>
            <p14:sldId id="464"/>
            <p14:sldId id="2147375428"/>
            <p14:sldId id="256"/>
            <p14:sldId id="440"/>
          </p14:sldIdLst>
        </p14:section>
        <p14:section name="Current Landscape" id="{E8E7078F-5D97-4C84-8270-A68E7DB85315}">
          <p14:sldIdLst>
            <p14:sldId id="258"/>
            <p14:sldId id="260"/>
            <p14:sldId id="263"/>
            <p14:sldId id="264"/>
            <p14:sldId id="265"/>
            <p14:sldId id="259"/>
            <p14:sldId id="2446"/>
            <p14:sldId id="262"/>
            <p14:sldId id="261"/>
          </p14:sldIdLst>
        </p14:section>
        <p14:section name="Life Stages and Overcoming Challenges" id="{6ADE6827-FAB7-45D8-9EC8-5754BDCBF07E}">
          <p14:sldIdLst>
            <p14:sldId id="2456"/>
            <p14:sldId id="2457"/>
            <p14:sldId id="1392"/>
            <p14:sldId id="2455"/>
            <p14:sldId id="2447"/>
            <p14:sldId id="2452"/>
            <p14:sldId id="1130"/>
            <p14:sldId id="903"/>
            <p14:sldId id="904"/>
            <p14:sldId id="905"/>
            <p14:sldId id="907"/>
            <p14:sldId id="1125"/>
          </p14:sldIdLst>
        </p14:section>
        <p14:section name="Income in Retirement" id="{A03F1A87-2D29-417D-9AD7-01143CAA3F16}">
          <p14:sldIdLst/>
        </p14:section>
        <p14:section name="How to Begin Investing" id="{7CD58A1F-BEA3-4133-BC71-76E0ABD8E609}">
          <p14:sldIdLst>
            <p14:sldId id="2147375427"/>
            <p14:sldId id="1109"/>
            <p14:sldId id="1122"/>
            <p14:sldId id="2147375424"/>
            <p14:sldId id="2444"/>
            <p14:sldId id="469"/>
            <p14:sldId id="470"/>
          </p14:sldIdLst>
        </p14:section>
      </p14:sectionLst>
    </p:ext>
    <p:ext uri="{EFAFB233-063F-42B5-8137-9DF3F51BA10A}">
      <p15:sldGuideLst xmlns:p15="http://schemas.microsoft.com/office/powerpoint/2012/main">
        <p15:guide id="1" orient="horz" pos="2976"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404A4F-3DCA-4153-72A6-6978D0B639E6}" name="Behan, Savannah" initials="SB" userId="S::savannah.behan@franklintempleton.com::7ab7726c-988b-4d76-b4b5-608f643e70c5" providerId="AD"/>
  <p188:author id="{7D8EDA76-DEF8-B3E4-945B-C81DC66EE360}" name="Yazdan, Mandy" initials="MY" userId="S::mandy.yazdan@franklintempleton.com::17c68540-3e75-4075-8ba7-9cf4d0bf43f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9AF5"/>
    <a:srgbClr val="E6E6E6"/>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48" autoAdjust="0"/>
    <p:restoredTop sz="72645" autoAdjust="0"/>
  </p:normalViewPr>
  <p:slideViewPr>
    <p:cSldViewPr snapToGrid="0">
      <p:cViewPr varScale="1">
        <p:scale>
          <a:sx n="60" d="100"/>
          <a:sy n="60" d="100"/>
        </p:scale>
        <p:origin x="691" y="58"/>
      </p:cViewPr>
      <p:guideLst>
        <p:guide orient="horz" pos="2976"/>
        <p:guide pos="3840"/>
      </p:guideLst>
    </p:cSldViewPr>
  </p:slideViewPr>
  <p:notesTextViewPr>
    <p:cViewPr>
      <p:scale>
        <a:sx n="75" d="100"/>
        <a:sy n="75" d="100"/>
      </p:scale>
      <p:origin x="0" y="0"/>
    </p:cViewPr>
  </p:notesTextViewPr>
  <p:sorterViewPr>
    <p:cViewPr varScale="1">
      <p:scale>
        <a:sx n="1" d="1"/>
        <a:sy n="1" d="1"/>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customXml" Target="../customXml/item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 Type="http://schemas.openxmlformats.org/officeDocument/2006/relationships/slideMaster" Target="slideMasters/slideMaster1.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viewProps" Target="viewProps.xml"/><Relationship Id="rId10" Type="http://schemas.openxmlformats.org/officeDocument/2006/relationships/slideMaster" Target="slideMasters/slideMaster6.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presProps" Target="presProps.xml"/><Relationship Id="rId8" Type="http://schemas.openxmlformats.org/officeDocument/2006/relationships/slideMaster" Target="slideMasters/slideMaster4.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7E64-43F3-867D-27C7F38765B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E64-43F3-867D-27C7F38765B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E64-43F3-867D-27C7F38765B8}"/>
              </c:ext>
            </c:extLst>
          </c:dPt>
          <c:dPt>
            <c:idx val="3"/>
            <c:bubble3D val="0"/>
            <c:spPr>
              <a:solidFill>
                <a:srgbClr val="E6E6E6"/>
              </a:solidFill>
              <a:ln w="19050">
                <a:solidFill>
                  <a:schemeClr val="lt1"/>
                </a:solidFill>
              </a:ln>
              <a:effectLst/>
            </c:spPr>
            <c:extLst>
              <c:ext xmlns:c16="http://schemas.microsoft.com/office/drawing/2014/chart" uri="{C3380CC4-5D6E-409C-BE32-E72D297353CC}">
                <c16:uniqueId val="{00000007-7E64-43F3-867D-27C7F38765B8}"/>
              </c:ext>
            </c:extLst>
          </c:dPt>
          <c:dLbls>
            <c:delete val="1"/>
          </c:dLbls>
          <c:cat>
            <c:strRef>
              <c:f>Sheet1!$A$2:$A$5</c:f>
              <c:strCache>
                <c:ptCount val="4"/>
                <c:pt idx="0">
                  <c:v>Women Decision Makers</c:v>
                </c:pt>
                <c:pt idx="3">
                  <c:v>Total Population</c:v>
                </c:pt>
              </c:strCache>
            </c:strRef>
          </c:cat>
          <c:val>
            <c:numRef>
              <c:f>Sheet1!$B$2:$B$5</c:f>
              <c:numCache>
                <c:formatCode>General</c:formatCode>
                <c:ptCount val="4"/>
                <c:pt idx="0">
                  <c:v>0.82</c:v>
                </c:pt>
                <c:pt idx="3">
                  <c:v>0.18</c:v>
                </c:pt>
              </c:numCache>
            </c:numRef>
          </c:val>
          <c:extLst>
            <c:ext xmlns:c16="http://schemas.microsoft.com/office/drawing/2014/chart" uri="{C3380CC4-5D6E-409C-BE32-E72D297353CC}">
              <c16:uniqueId val="{00000008-7E64-43F3-867D-27C7F38765B8}"/>
            </c:ext>
          </c:extLst>
        </c:ser>
        <c:dLbls>
          <c:showLegendKey val="0"/>
          <c:showVal val="1"/>
          <c:showCatName val="1"/>
          <c:showSerName val="0"/>
          <c:showPercent val="0"/>
          <c:showBubbleSize val="0"/>
          <c:showLeaderLines val="1"/>
        </c:dLbls>
        <c:firstSliceAng val="0"/>
        <c:holeSize val="60"/>
      </c:doughnutChart>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3"/>
              </a:solidFill>
              <a:ln w="19050">
                <a:solidFill>
                  <a:schemeClr val="lt1"/>
                </a:solidFill>
              </a:ln>
              <a:effectLst/>
            </c:spPr>
            <c:extLst>
              <c:ext xmlns:c16="http://schemas.microsoft.com/office/drawing/2014/chart" uri="{C3380CC4-5D6E-409C-BE32-E72D297353CC}">
                <c16:uniqueId val="{00000001-0D45-4810-98CE-D47AFF11D66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D45-4810-98CE-D47AFF11D66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D45-4810-98CE-D47AFF11D664}"/>
              </c:ext>
            </c:extLst>
          </c:dPt>
          <c:dPt>
            <c:idx val="3"/>
            <c:bubble3D val="0"/>
            <c:spPr>
              <a:solidFill>
                <a:srgbClr val="E6E6E6"/>
              </a:solidFill>
              <a:ln w="19050">
                <a:solidFill>
                  <a:schemeClr val="lt1"/>
                </a:solidFill>
              </a:ln>
              <a:effectLst/>
            </c:spPr>
            <c:extLst>
              <c:ext xmlns:c16="http://schemas.microsoft.com/office/drawing/2014/chart" uri="{C3380CC4-5D6E-409C-BE32-E72D297353CC}">
                <c16:uniqueId val="{00000007-0D45-4810-98CE-D47AFF11D664}"/>
              </c:ext>
            </c:extLst>
          </c:dPt>
          <c:dLbls>
            <c:delete val="1"/>
          </c:dLbls>
          <c:cat>
            <c:strRef>
              <c:f>Sheet1!$A$2:$A$5</c:f>
              <c:strCache>
                <c:ptCount val="4"/>
                <c:pt idx="0">
                  <c:v>Women Decision Makers</c:v>
                </c:pt>
                <c:pt idx="3">
                  <c:v>Total Population</c:v>
                </c:pt>
              </c:strCache>
            </c:strRef>
          </c:cat>
          <c:val>
            <c:numRef>
              <c:f>Sheet1!$B$2:$B$5</c:f>
              <c:numCache>
                <c:formatCode>General</c:formatCode>
                <c:ptCount val="4"/>
                <c:pt idx="0">
                  <c:v>0.64</c:v>
                </c:pt>
                <c:pt idx="3">
                  <c:v>0.36</c:v>
                </c:pt>
              </c:numCache>
            </c:numRef>
          </c:val>
          <c:extLst>
            <c:ext xmlns:c16="http://schemas.microsoft.com/office/drawing/2014/chart" uri="{C3380CC4-5D6E-409C-BE32-E72D297353CC}">
              <c16:uniqueId val="{00000008-0D45-4810-98CE-D47AFF11D664}"/>
            </c:ext>
          </c:extLst>
        </c:ser>
        <c:dLbls>
          <c:showLegendKey val="0"/>
          <c:showVal val="1"/>
          <c:showCatName val="1"/>
          <c:showSerName val="0"/>
          <c:showPercent val="0"/>
          <c:showBubbleSize val="0"/>
          <c:showLeaderLines val="1"/>
        </c:dLbls>
        <c:firstSliceAng val="0"/>
        <c:holeSize val="60"/>
      </c:doughnutChart>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469079759441368"/>
          <c:y val="4.0280736840496642E-2"/>
          <c:w val="0.6057547253272485"/>
          <c:h val="0.91211475598437097"/>
        </c:manualLayout>
      </c:layout>
      <c:doughnut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88F3-4C8A-BBD5-155EFC6EC0D2}"/>
              </c:ext>
            </c:extLst>
          </c:dPt>
          <c:dPt>
            <c:idx val="1"/>
            <c:bubble3D val="0"/>
            <c:spPr>
              <a:solidFill>
                <a:schemeClr val="accent2"/>
              </a:solidFill>
              <a:ln w="19050">
                <a:noFill/>
              </a:ln>
              <a:effectLst/>
            </c:spPr>
            <c:extLst>
              <c:ext xmlns:c16="http://schemas.microsoft.com/office/drawing/2014/chart" uri="{C3380CC4-5D6E-409C-BE32-E72D297353CC}">
                <c16:uniqueId val="{00000003-88F3-4C8A-BBD5-155EFC6EC0D2}"/>
              </c:ext>
            </c:extLst>
          </c:dPt>
          <c:dPt>
            <c:idx val="2"/>
            <c:bubble3D val="0"/>
            <c:spPr>
              <a:solidFill>
                <a:schemeClr val="accent3"/>
              </a:solidFill>
              <a:ln w="19050">
                <a:noFill/>
              </a:ln>
              <a:effectLst/>
            </c:spPr>
            <c:extLst>
              <c:ext xmlns:c16="http://schemas.microsoft.com/office/drawing/2014/chart" uri="{C3380CC4-5D6E-409C-BE32-E72D297353CC}">
                <c16:uniqueId val="{00000005-88F3-4C8A-BBD5-155EFC6EC0D2}"/>
              </c:ext>
            </c:extLst>
          </c:dPt>
          <c:dPt>
            <c:idx val="3"/>
            <c:bubble3D val="0"/>
            <c:spPr>
              <a:solidFill>
                <a:srgbClr val="E6E6E6"/>
              </a:solidFill>
              <a:ln w="19050">
                <a:noFill/>
              </a:ln>
              <a:effectLst/>
            </c:spPr>
            <c:extLst>
              <c:ext xmlns:c16="http://schemas.microsoft.com/office/drawing/2014/chart" uri="{C3380CC4-5D6E-409C-BE32-E72D297353CC}">
                <c16:uniqueId val="{00000007-88F3-4C8A-BBD5-155EFC6EC0D2}"/>
              </c:ext>
            </c:extLst>
          </c:dPt>
          <c:dLbls>
            <c:delete val="1"/>
          </c:dLbls>
          <c:cat>
            <c:strRef>
              <c:f>Sheet1!$A$2:$A$5</c:f>
              <c:strCache>
                <c:ptCount val="4"/>
                <c:pt idx="0">
                  <c:v>Women Decision Makers</c:v>
                </c:pt>
                <c:pt idx="3">
                  <c:v>Total Population</c:v>
                </c:pt>
              </c:strCache>
            </c:strRef>
          </c:cat>
          <c:val>
            <c:numRef>
              <c:f>Sheet1!$B$2:$B$5</c:f>
              <c:numCache>
                <c:formatCode>General</c:formatCode>
                <c:ptCount val="4"/>
                <c:pt idx="0">
                  <c:v>0.95</c:v>
                </c:pt>
                <c:pt idx="3">
                  <c:v>0.05</c:v>
                </c:pt>
              </c:numCache>
            </c:numRef>
          </c:val>
          <c:extLst>
            <c:ext xmlns:c16="http://schemas.microsoft.com/office/drawing/2014/chart" uri="{C3380CC4-5D6E-409C-BE32-E72D297353CC}">
              <c16:uniqueId val="{00000000-C448-4269-9496-1FAE1C3B2955}"/>
            </c:ext>
          </c:extLst>
        </c:ser>
        <c:dLbls>
          <c:showLegendKey val="0"/>
          <c:showVal val="1"/>
          <c:showCatName val="1"/>
          <c:showSerName val="0"/>
          <c:showPercent val="0"/>
          <c:showBubbleSize val="0"/>
          <c:showLeaderLines val="1"/>
        </c:dLbls>
        <c:firstSliceAng val="0"/>
        <c:holeSize val="60"/>
      </c:doughnutChart>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749323FF-AE11-465D-9B87-087732CED677}" type="datetimeFigureOut">
              <a:rPr lang="en-US" smtClean="0"/>
              <a:t>1/6/2025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78162757-0ED7-4FF0-A5AC-2FA3DD86DBC0}" type="slidenum">
              <a:rPr lang="en-US" smtClean="0"/>
              <a:t>‹#›</a:t>
            </a:fld>
            <a:endParaRPr lang="en-US"/>
          </a:p>
        </p:txBody>
      </p:sp>
    </p:spTree>
    <p:extLst>
      <p:ext uri="{BB962C8B-B14F-4D97-AF65-F5344CB8AC3E}">
        <p14:creationId xmlns:p14="http://schemas.microsoft.com/office/powerpoint/2010/main" val="1447689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mailto:OneAZWealth@oneazcu.com"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mailto:oneazwealth@oneazcu.co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presentation will begin shortly… </a:t>
            </a:r>
          </a:p>
        </p:txBody>
      </p:sp>
      <p:sp>
        <p:nvSpPr>
          <p:cNvPr id="7" name="Slide Number Placeholder 6">
            <a:extLst>
              <a:ext uri="{FF2B5EF4-FFF2-40B4-BE49-F238E27FC236}">
                <a16:creationId xmlns:a16="http://schemas.microsoft.com/office/drawing/2014/main" id="{48B24E94-7A8B-EA1C-EC9A-A7AABC96B6EC}"/>
              </a:ext>
            </a:extLst>
          </p:cNvPr>
          <p:cNvSpPr>
            <a:spLocks noGrp="1"/>
          </p:cNvSpPr>
          <p:nvPr>
            <p:ph type="sldNum" sz="quarter" idx="5"/>
          </p:nvPr>
        </p:nvSpPr>
        <p:spPr/>
        <p:txBody>
          <a:bodyPr/>
          <a:lstStyle/>
          <a:p>
            <a:pPr defTabSz="1080083">
              <a:defRPr/>
            </a:pPr>
            <a:fld id="{FA41E740-A33C-4EDC-A7FF-54C6BCFC745E}" type="slidenum">
              <a:rPr lang="en-US" sz="1400">
                <a:solidFill>
                  <a:prstClr val="black"/>
                </a:solidFill>
                <a:latin typeface="Calibri" panose="020F0502020204030204"/>
              </a:rPr>
              <a:pPr defTabSz="1080083">
                <a:defRPr/>
              </a:pPr>
              <a:t>1</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1081501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7"/>
            <a:ext cx="5852160" cy="4826529"/>
          </a:xfrm>
        </p:spPr>
        <p:txBody>
          <a:bodyPr/>
          <a:lstStyle/>
          <a:p>
            <a:r>
              <a:rPr lang="en-US" sz="1050" dirty="0">
                <a:latin typeface="Arial" panose="020B0604020202020204" pitchFamily="34" charset="0"/>
                <a:cs typeface="Arial" panose="020B0604020202020204" pitchFamily="34" charset="0"/>
              </a:rPr>
              <a:t>Ask the audience if they think women trade more or less than men.</a:t>
            </a:r>
          </a:p>
          <a:p>
            <a:endParaRPr lang="en-US" sz="1050" dirty="0">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&lt;Click&gt; 50% Less</a:t>
            </a:r>
          </a:p>
          <a:p>
            <a:endParaRPr lang="en-US" sz="1050" dirty="0">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Why?</a:t>
            </a:r>
          </a:p>
          <a:p>
            <a:endParaRPr lang="en-US" sz="1050" dirty="0">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When compared to men, you’re less likely to take financial risks. But that does not mean you do not take risks, it means that you are more ‘</a:t>
            </a:r>
            <a:r>
              <a:rPr lang="en-US" sz="1050" dirty="0">
                <a:solidFill>
                  <a:srgbClr val="333333"/>
                </a:solidFill>
                <a:latin typeface="Arial" panose="020B0604020202020204" pitchFamily="34" charset="0"/>
                <a:cs typeface="Arial" panose="020B0604020202020204" pitchFamily="34" charset="0"/>
              </a:rPr>
              <a:t>risk conscious’ not ‘risk averse.’</a:t>
            </a:r>
          </a:p>
          <a:p>
            <a:r>
              <a:rPr lang="en-US" sz="1050" dirty="0">
                <a:latin typeface="Arial" panose="020B0604020202020204" pitchFamily="34" charset="0"/>
                <a:cs typeface="Arial" panose="020B0604020202020204" pitchFamily="34" charset="0"/>
              </a:rPr>
              <a:t>You tend to have a long-term outlook, meaning that when you invest, you tend to buy and hold.</a:t>
            </a:r>
          </a:p>
          <a:p>
            <a:pPr marL="181240" indent="-181240">
              <a:buFont typeface="Arial" panose="020B0604020202020204" pitchFamily="34" charset="0"/>
              <a:buChar char="•"/>
            </a:pPr>
            <a:endParaRPr lang="en-US" sz="1050" b="1" dirty="0">
              <a:latin typeface="Arial" panose="020B0604020202020204" pitchFamily="34" charset="0"/>
              <a:cs typeface="Arial" panose="020B0604020202020204" pitchFamily="34" charset="0"/>
            </a:endParaRPr>
          </a:p>
          <a:p>
            <a:pPr marL="183656" indent="-181240">
              <a:buFont typeface="Arial" panose="020B0604020202020204" pitchFamily="34" charset="0"/>
              <a:buChar char="•"/>
            </a:pPr>
            <a:r>
              <a:rPr lang="en-US" sz="1050" dirty="0">
                <a:latin typeface="Arial" panose="020B0604020202020204" pitchFamily="34" charset="0"/>
                <a:cs typeface="Arial" panose="020B0604020202020204" pitchFamily="34" charset="0"/>
              </a:rPr>
              <a:t>In fact, women tend to trade half as often as men do. </a:t>
            </a:r>
          </a:p>
          <a:p>
            <a:pPr marL="183656" indent="-181240">
              <a:buFont typeface="Arial" panose="020B0604020202020204" pitchFamily="34" charset="0"/>
              <a:buChar char="•"/>
            </a:pPr>
            <a:endParaRPr lang="en-US" sz="1050" dirty="0">
              <a:latin typeface="Arial" panose="020B0604020202020204" pitchFamily="34" charset="0"/>
              <a:cs typeface="Arial" panose="020B0604020202020204" pitchFamily="34" charset="0"/>
            </a:endParaRPr>
          </a:p>
          <a:p>
            <a:pPr marL="183656" indent="-181240">
              <a:buFont typeface="Arial" panose="020B0604020202020204" pitchFamily="34" charset="0"/>
              <a:buChar char="•"/>
            </a:pPr>
            <a:r>
              <a:rPr lang="en-US" sz="1050" dirty="0">
                <a:latin typeface="Arial" panose="020B0604020202020204" pitchFamily="34" charset="0"/>
                <a:cs typeface="Arial" panose="020B0604020202020204" pitchFamily="34" charset="0"/>
              </a:rPr>
              <a:t>Though men tend to be more confident investors, trading 45% more often than women do, they are more overconfident, thus reducing their net returns by trading more often with less research. </a:t>
            </a:r>
          </a:p>
          <a:p>
            <a:pPr marL="183656" indent="-181240">
              <a:buFont typeface="Arial" panose="020B0604020202020204" pitchFamily="34" charset="0"/>
              <a:buChar char="•"/>
            </a:pPr>
            <a:endParaRPr lang="en-US" sz="1050" dirty="0">
              <a:latin typeface="Arial" panose="020B0604020202020204" pitchFamily="34" charset="0"/>
              <a:cs typeface="Arial" panose="020B0604020202020204" pitchFamily="34" charset="0"/>
            </a:endParaRPr>
          </a:p>
          <a:p>
            <a:pPr marL="183656" indent="-181240" defTabSz="1002667">
              <a:buFont typeface="Arial" panose="020B0604020202020204" pitchFamily="34" charset="0"/>
              <a:buChar char="•"/>
              <a:defRPr/>
            </a:pPr>
            <a:r>
              <a:rPr lang="en-US" sz="1050" dirty="0">
                <a:latin typeface="Arial" panose="020B0604020202020204" pitchFamily="34" charset="0"/>
                <a:cs typeface="Arial" panose="020B0604020202020204" pitchFamily="34" charset="0"/>
              </a:rPr>
              <a:t>Women tend to be less reactionary with financial news. If you hear about some market volatility, you won’t immediately go to your computer or financial advisor and place a trade.</a:t>
            </a:r>
          </a:p>
          <a:p>
            <a:pPr marL="183656" indent="-181240" defTabSz="1002667">
              <a:buFont typeface="Arial" panose="020B0604020202020204" pitchFamily="34" charset="0"/>
              <a:buChar char="•"/>
              <a:defRPr/>
            </a:pPr>
            <a:endParaRPr lang="en-US" sz="1050" dirty="0">
              <a:latin typeface="Arial" panose="020B0604020202020204" pitchFamily="34" charset="0"/>
              <a:cs typeface="Arial" panose="020B0604020202020204" pitchFamily="34" charset="0"/>
            </a:endParaRPr>
          </a:p>
          <a:p>
            <a:pPr marL="183656" indent="-181240" defTabSz="1002667">
              <a:buFont typeface="Arial" panose="020B0604020202020204" pitchFamily="34" charset="0"/>
              <a:buChar char="•"/>
              <a:defRPr/>
            </a:pPr>
            <a:r>
              <a:rPr lang="en-US" sz="1050" dirty="0">
                <a:latin typeface="Arial" panose="020B0604020202020204" pitchFamily="34" charset="0"/>
                <a:cs typeface="Arial" panose="020B0604020202020204" pitchFamily="34" charset="0"/>
              </a:rPr>
              <a:t>Women have the advantage in that they are more conservative investors and lean towards the advice of financial professionals, diversifying their funds and leaving their investments in longer.</a:t>
            </a:r>
            <a:r>
              <a:rPr lang="en-US" sz="1050" baseline="30000" dirty="0">
                <a:latin typeface="Arial" panose="020B0604020202020204" pitchFamily="34" charset="0"/>
                <a:cs typeface="Arial" panose="020B0604020202020204" pitchFamily="34" charset="0"/>
              </a:rPr>
              <a:t>1</a:t>
            </a:r>
          </a:p>
          <a:p>
            <a:pPr marL="183656" indent="-181240" defTabSz="1002667">
              <a:buFont typeface="Arial" panose="020B0604020202020204" pitchFamily="34" charset="0"/>
              <a:buChar char="•"/>
              <a:defRPr/>
            </a:pPr>
            <a:endParaRPr lang="en-US" sz="1050" dirty="0">
              <a:latin typeface="Arial" panose="020B0604020202020204" pitchFamily="34" charset="0"/>
              <a:cs typeface="Arial" panose="020B0604020202020204" pitchFamily="34" charset="0"/>
            </a:endParaRPr>
          </a:p>
          <a:p>
            <a:pPr marL="183656" indent="-181240" defTabSz="1002667">
              <a:buFont typeface="Arial" panose="020B0604020202020204" pitchFamily="34" charset="0"/>
              <a:buChar char="•"/>
              <a:defRPr/>
            </a:pPr>
            <a:r>
              <a:rPr lang="en-US" sz="1050" dirty="0">
                <a:latin typeface="Arial" panose="020B0604020202020204" pitchFamily="34" charset="0"/>
                <a:cs typeface="Arial" panose="020B0604020202020204" pitchFamily="34" charset="0"/>
              </a:rPr>
              <a:t>This is a positive investor trait </a:t>
            </a:r>
            <a:r>
              <a:rPr lang="en-US" sz="1050" b="1" dirty="0">
                <a:latin typeface="Arial" panose="020B0604020202020204" pitchFamily="34" charset="0"/>
                <a:cs typeface="Arial" panose="020B0604020202020204" pitchFamily="34" charset="0"/>
              </a:rPr>
              <a:t>because most investors are looking to reach long-term goals, not just win or lose based on the current market.</a:t>
            </a:r>
          </a:p>
          <a:p>
            <a:pPr marL="181240" indent="-181240" defTabSz="1002667">
              <a:spcAft>
                <a:spcPts val="658"/>
              </a:spcAft>
              <a:buFont typeface="Arial" panose="020B0604020202020204" pitchFamily="34" charset="0"/>
              <a:buChar char="•"/>
              <a:defRPr/>
            </a:pPr>
            <a:endParaRPr lang="en-US" sz="1050" b="1" dirty="0">
              <a:latin typeface="Arial" panose="020B0604020202020204" pitchFamily="34" charset="0"/>
              <a:cs typeface="Arial" panose="020B0604020202020204" pitchFamily="34" charset="0"/>
            </a:endParaRPr>
          </a:p>
          <a:p>
            <a:pPr defTabSz="1002667">
              <a:spcAft>
                <a:spcPts val="658"/>
              </a:spcAft>
              <a:defRPr/>
            </a:pPr>
            <a:r>
              <a:rPr lang="en-US" sz="1050" dirty="0">
                <a:latin typeface="Arial" panose="020B0604020202020204" pitchFamily="34" charset="0"/>
                <a:cs typeface="Arial" panose="020B0604020202020204" pitchFamily="34" charset="0"/>
              </a:rPr>
              <a:t>What does this mean for your portfolio? </a:t>
            </a:r>
            <a:r>
              <a:rPr lang="en-US" sz="1050" i="1" dirty="0">
                <a:latin typeface="Arial" panose="020B0604020202020204" pitchFamily="34" charset="0"/>
                <a:cs typeface="Arial" panose="020B0604020202020204" pitchFamily="34" charset="0"/>
              </a:rPr>
              <a:t>(transition to next slide)</a:t>
            </a:r>
          </a:p>
          <a:p>
            <a:pPr defTabSz="966612">
              <a:defRPr/>
            </a:pPr>
            <a:endParaRPr lang="en-US" sz="1050" dirty="0">
              <a:effectLst/>
              <a:latin typeface="Arial" panose="020B0604020202020204" pitchFamily="34" charset="0"/>
              <a:cs typeface="Arial" panose="020B0604020202020204" pitchFamily="34" charset="0"/>
            </a:endParaRPr>
          </a:p>
          <a:p>
            <a:pPr defTabSz="966612">
              <a:defRPr/>
            </a:pPr>
            <a:endParaRPr lang="en-US" sz="1050" dirty="0">
              <a:effectLst/>
            </a:endParaRPr>
          </a:p>
          <a:p>
            <a:endParaRPr lang="en-US" sz="1050" dirty="0"/>
          </a:p>
        </p:txBody>
      </p:sp>
      <p:sp>
        <p:nvSpPr>
          <p:cNvPr id="4" name="Slide Number Placeholder 3"/>
          <p:cNvSpPr>
            <a:spLocks noGrp="1"/>
          </p:cNvSpPr>
          <p:nvPr>
            <p:ph type="sldNum" sz="quarter" idx="5"/>
          </p:nvPr>
        </p:nvSpPr>
        <p:spPr/>
        <p:txBody>
          <a:bodyPr/>
          <a:lstStyle/>
          <a:p>
            <a:fld id="{78162757-0ED7-4FF0-A5AC-2FA3DD86DBC0}" type="slidenum">
              <a:rPr lang="en-US" smtClean="0"/>
              <a:t>10</a:t>
            </a:fld>
            <a:endParaRPr lang="en-US"/>
          </a:p>
        </p:txBody>
      </p:sp>
    </p:spTree>
    <p:extLst>
      <p:ext uri="{BB962C8B-B14F-4D97-AF65-F5344CB8AC3E}">
        <p14:creationId xmlns:p14="http://schemas.microsoft.com/office/powerpoint/2010/main" val="822221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solidFill>
                  <a:srgbClr val="000000"/>
                </a:solidFill>
                <a:latin typeface="Arial" panose="020B0604020202020204" pitchFamily="34" charset="0"/>
                <a:cs typeface="Arial" panose="020B0604020202020204" pitchFamily="34" charset="0"/>
              </a:rPr>
              <a:t>Ask </a:t>
            </a:r>
            <a:r>
              <a:rPr lang="en-US" sz="1300" dirty="0" err="1">
                <a:solidFill>
                  <a:srgbClr val="000000"/>
                </a:solidFill>
                <a:latin typeface="Arial" panose="020B0604020202020204" pitchFamily="34" charset="0"/>
                <a:cs typeface="Arial" panose="020B0604020202020204" pitchFamily="34" charset="0"/>
              </a:rPr>
              <a:t>th</a:t>
            </a:r>
            <a:r>
              <a:rPr lang="en-US" dirty="0">
                <a:solidFill>
                  <a:srgbClr val="000000"/>
                </a:solidFill>
                <a:latin typeface="Arial" panose="020B0604020202020204" pitchFamily="34" charset="0"/>
                <a:cs typeface="Arial" panose="020B0604020202020204" pitchFamily="34" charset="0"/>
              </a:rPr>
              <a:t>e audience if they think their returns are higher or lower then men’s</a:t>
            </a:r>
          </a:p>
          <a:p>
            <a:pPr defTabSz="966612">
              <a:defRPr/>
            </a:pPr>
            <a:endParaRPr lang="en-US" sz="1300" dirty="0">
              <a:solidFill>
                <a:srgbClr val="000000"/>
              </a:solidFill>
              <a:latin typeface="Arial" panose="020B0604020202020204" pitchFamily="34" charset="0"/>
              <a:cs typeface="Arial" panose="020B0604020202020204" pitchFamily="34" charset="0"/>
            </a:endParaRPr>
          </a:p>
          <a:p>
            <a:pPr defTabSz="966612">
              <a:defRPr/>
            </a:pPr>
            <a:r>
              <a:rPr lang="en-US" dirty="0">
                <a:solidFill>
                  <a:srgbClr val="000000"/>
                </a:solidFill>
                <a:latin typeface="Arial" panose="020B0604020202020204" pitchFamily="34" charset="0"/>
                <a:cs typeface="Arial" panose="020B0604020202020204" pitchFamily="34" charset="0"/>
              </a:rPr>
              <a:t>&lt;Click&gt; Higher</a:t>
            </a:r>
          </a:p>
          <a:p>
            <a:pPr defTabSz="966612">
              <a:defRPr/>
            </a:pPr>
            <a:endParaRPr lang="en-US" sz="1300" dirty="0">
              <a:solidFill>
                <a:srgbClr val="000000"/>
              </a:solidFill>
              <a:latin typeface="Arial" panose="020B0604020202020204" pitchFamily="34" charset="0"/>
              <a:cs typeface="Arial" panose="020B0604020202020204" pitchFamily="34" charset="0"/>
            </a:endParaRPr>
          </a:p>
          <a:p>
            <a:pPr defTabSz="966612">
              <a:defRPr/>
            </a:pPr>
            <a:r>
              <a:rPr lang="en-US" dirty="0">
                <a:solidFill>
                  <a:srgbClr val="000000"/>
                </a:solidFill>
                <a:latin typeface="Arial" panose="020B0604020202020204" pitchFamily="34" charset="0"/>
                <a:cs typeface="Arial" panose="020B0604020202020204" pitchFamily="34" charset="0"/>
              </a:rPr>
              <a:t>Why is this?</a:t>
            </a:r>
          </a:p>
          <a:p>
            <a:pPr defTabSz="966612">
              <a:defRPr/>
            </a:pPr>
            <a:endParaRPr lang="en-US" dirty="0">
              <a:solidFill>
                <a:srgbClr val="000000"/>
              </a:solidFill>
              <a:latin typeface="Arial" panose="020B0604020202020204" pitchFamily="34" charset="0"/>
              <a:cs typeface="Arial" panose="020B0604020202020204" pitchFamily="34" charset="0"/>
            </a:endParaRPr>
          </a:p>
          <a:p>
            <a:pPr marL="181240" indent="-181240" defTabSz="966612">
              <a:buFont typeface="Arial" panose="020B0604020202020204" pitchFamily="34" charset="0"/>
              <a:buChar char="•"/>
              <a:defRPr/>
            </a:pPr>
            <a:r>
              <a:rPr lang="en-US" sz="1300" dirty="0">
                <a:solidFill>
                  <a:srgbClr val="000000"/>
                </a:solidFill>
                <a:latin typeface="Arial" panose="020B0604020202020204" pitchFamily="34" charset="0"/>
                <a:cs typeface="Arial" panose="020B0604020202020204" pitchFamily="34" charset="0"/>
              </a:rPr>
              <a:t>More than half </a:t>
            </a:r>
            <a:r>
              <a:rPr lang="en-US" sz="1300" dirty="0">
                <a:solidFill>
                  <a:srgbClr val="00A096"/>
                </a:solidFill>
                <a:latin typeface="Arial" panose="020B0604020202020204" pitchFamily="34" charset="0"/>
                <a:cs typeface="Arial" panose="020B0604020202020204" pitchFamily="34" charset="0"/>
              </a:rPr>
              <a:t>(51%) </a:t>
            </a:r>
            <a:r>
              <a:rPr lang="en-US" sz="1300" dirty="0">
                <a:solidFill>
                  <a:srgbClr val="000000"/>
                </a:solidFill>
                <a:latin typeface="Arial" panose="020B0604020202020204" pitchFamily="34" charset="0"/>
                <a:cs typeface="Arial" panose="020B0604020202020204" pitchFamily="34" charset="0"/>
              </a:rPr>
              <a:t>of women who invest in the market say they typically stay the course on their investments when the market experiences a dip, compared to </a:t>
            </a:r>
            <a:r>
              <a:rPr lang="en-US" sz="1300" dirty="0">
                <a:solidFill>
                  <a:srgbClr val="00A096"/>
                </a:solidFill>
                <a:latin typeface="Arial" panose="020B0604020202020204" pitchFamily="34" charset="0"/>
                <a:cs typeface="Arial" panose="020B0604020202020204" pitchFamily="34" charset="0"/>
              </a:rPr>
              <a:t>43% </a:t>
            </a:r>
            <a:r>
              <a:rPr lang="en-US" sz="1300" dirty="0">
                <a:solidFill>
                  <a:srgbClr val="000000"/>
                </a:solidFill>
                <a:latin typeface="Arial" panose="020B0604020202020204" pitchFamily="34" charset="0"/>
                <a:cs typeface="Arial" panose="020B0604020202020204" pitchFamily="34" charset="0"/>
              </a:rPr>
              <a:t>of men. </a:t>
            </a:r>
          </a:p>
          <a:p>
            <a:pPr marL="181240" indent="-181240" defTabSz="966612">
              <a:buFont typeface="Arial" panose="020B0604020202020204" pitchFamily="34" charset="0"/>
              <a:buChar char="•"/>
              <a:defRPr/>
            </a:pPr>
            <a:endParaRPr lang="en-US" sz="1300" dirty="0">
              <a:solidFill>
                <a:srgbClr val="000000"/>
              </a:solidFill>
              <a:latin typeface="Arial" panose="020B0604020202020204" pitchFamily="34" charset="0"/>
              <a:cs typeface="Arial" panose="020B0604020202020204" pitchFamily="34" charset="0"/>
            </a:endParaRPr>
          </a:p>
          <a:p>
            <a:pPr marL="181240" indent="-181240" defTabSz="966612">
              <a:buFont typeface="Arial" panose="020B0604020202020204" pitchFamily="34" charset="0"/>
              <a:buChar char="•"/>
              <a:defRPr/>
            </a:pPr>
            <a:r>
              <a:rPr lang="en-US" dirty="0">
                <a:effectLst/>
                <a:latin typeface="Arial" panose="020B0604020202020204" pitchFamily="34" charset="0"/>
                <a:cs typeface="Arial" panose="020B0604020202020204" pitchFamily="34" charset="0"/>
              </a:rPr>
              <a:t>Women are less likely to pull investments during an economic downturn and rather ride out their investments during the highs and lows. This sets them up successfully for long-term wealth accumulation compared to men who are more likely to pull investments when the market begins to dip.</a:t>
            </a:r>
          </a:p>
          <a:p>
            <a:pPr marL="181240" indent="-181240" defTabSz="966612">
              <a:buFont typeface="Arial" panose="020B0604020202020204" pitchFamily="34" charset="0"/>
              <a:buChar char="•"/>
              <a:defRPr/>
            </a:pPr>
            <a:endParaRPr lang="en-US" dirty="0">
              <a:effectLst/>
              <a:latin typeface="Arial" panose="020B0604020202020204" pitchFamily="34" charset="0"/>
              <a:cs typeface="Arial" panose="020B0604020202020204" pitchFamily="34" charset="0"/>
            </a:endParaRPr>
          </a:p>
          <a:p>
            <a:pPr marL="181240" indent="-181240">
              <a:buFont typeface="Arial" panose="020B0604020202020204" pitchFamily="34" charset="0"/>
              <a:buChar char="•"/>
              <a:defRPr/>
            </a:pPr>
            <a:r>
              <a:rPr lang="en-US" b="0" dirty="0">
                <a:latin typeface="Arial" panose="020B0604020202020204" pitchFamily="34" charset="0"/>
                <a:cs typeface="Arial" panose="020B0604020202020204" pitchFamily="34" charset="0"/>
              </a:rPr>
              <a:t>Since you are striving for long term goals and not just making reactionary decisions, typically your investment returns on average could be 0.4% higher when compared to men. </a:t>
            </a:r>
            <a:r>
              <a:rPr lang="en-US" dirty="0">
                <a:effectLst/>
                <a:latin typeface="Arial" panose="020B0604020202020204" pitchFamily="34" charset="0"/>
                <a:cs typeface="Arial" panose="020B0604020202020204" pitchFamily="34" charset="0"/>
              </a:rPr>
              <a:t> </a:t>
            </a:r>
          </a:p>
          <a:p>
            <a:pPr defTabSz="966612">
              <a:defRPr/>
            </a:pPr>
            <a:endParaRPr lang="en-US" dirty="0">
              <a:effectLst/>
            </a:endParaRPr>
          </a:p>
          <a:p>
            <a:pPr marL="241653" indent="-241653" defTabSz="966612">
              <a:buFontTx/>
              <a:buAutoNum type="arabicParenR"/>
              <a:defRPr/>
            </a:pPr>
            <a:endParaRPr lang="en-US" dirty="0">
              <a:effectLst/>
            </a:endParaRPr>
          </a:p>
          <a:p>
            <a:endParaRPr lang="en-US" dirty="0"/>
          </a:p>
        </p:txBody>
      </p:sp>
      <p:sp>
        <p:nvSpPr>
          <p:cNvPr id="4" name="Slide Number Placeholder 3"/>
          <p:cNvSpPr>
            <a:spLocks noGrp="1"/>
          </p:cNvSpPr>
          <p:nvPr>
            <p:ph type="sldNum" sz="quarter" idx="5"/>
          </p:nvPr>
        </p:nvSpPr>
        <p:spPr/>
        <p:txBody>
          <a:bodyPr/>
          <a:lstStyle/>
          <a:p>
            <a:pPr defTabSz="966612">
              <a:defRPr/>
            </a:pPr>
            <a:fld id="{78162757-0ED7-4FF0-A5AC-2FA3DD86DBC0}" type="slidenum">
              <a:rPr lang="en-US">
                <a:solidFill>
                  <a:prstClr val="black"/>
                </a:solidFill>
                <a:latin typeface="Aptos" panose="02110004020202020204"/>
              </a:rPr>
              <a:pPr defTabSz="966612">
                <a:defRPr/>
              </a:pPr>
              <a:t>11</a:t>
            </a:fld>
            <a:endParaRPr lang="en-US">
              <a:solidFill>
                <a:prstClr val="black"/>
              </a:solidFill>
              <a:latin typeface="Aptos" panose="02110004020202020204"/>
            </a:endParaRPr>
          </a:p>
        </p:txBody>
      </p:sp>
    </p:spTree>
    <p:extLst>
      <p:ext uri="{BB962C8B-B14F-4D97-AF65-F5344CB8AC3E}">
        <p14:creationId xmlns:p14="http://schemas.microsoft.com/office/powerpoint/2010/main" val="4278564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atin typeface="Arial" panose="020B0604020202020204" pitchFamily="34" charset="0"/>
                <a:cs typeface="Arial" panose="020B0604020202020204" pitchFamily="34" charset="0"/>
              </a:rPr>
              <a:t>Ask the audience what percentage of wealth they think women control in households in the US.</a:t>
            </a:r>
          </a:p>
          <a:p>
            <a:pPr defTabSz="966612">
              <a:defRPr/>
            </a:pPr>
            <a:endParaRPr lang="en-US">
              <a:latin typeface="Arial" panose="020B0604020202020204" pitchFamily="34" charset="0"/>
              <a:cs typeface="Arial" panose="020B0604020202020204" pitchFamily="34" charset="0"/>
            </a:endParaRPr>
          </a:p>
          <a:p>
            <a:pPr defTabSz="966612">
              <a:defRPr/>
            </a:pPr>
            <a:r>
              <a:rPr lang="en-US">
                <a:latin typeface="Arial" panose="020B0604020202020204" pitchFamily="34" charset="0"/>
                <a:cs typeface="Arial" panose="020B0604020202020204" pitchFamily="34" charset="0"/>
              </a:rPr>
              <a:t>&lt;Click&gt; One-third</a:t>
            </a:r>
          </a:p>
          <a:p>
            <a:pPr marL="181240" indent="-181240" defTabSz="966612">
              <a:buFont typeface="Arial" panose="020B0604020202020204" pitchFamily="34" charset="0"/>
              <a:buChar char="•"/>
              <a:defRPr/>
            </a:pPr>
            <a:r>
              <a:rPr lang="en-US">
                <a:latin typeface="Arial" panose="020B0604020202020204" pitchFamily="34" charset="0"/>
                <a:cs typeface="Arial" panose="020B0604020202020204" pitchFamily="34" charset="0"/>
              </a:rPr>
              <a:t>Women are now controlling more than one third of wealth in US households with other research showing more than 50% of US households have women as the breadwinner. </a:t>
            </a:r>
          </a:p>
          <a:p>
            <a:pPr defTabSz="966612">
              <a:defRPr/>
            </a:pPr>
            <a:endParaRPr lang="en-US">
              <a:effectLst/>
            </a:endParaRPr>
          </a:p>
          <a:p>
            <a:endParaRPr lang="en-US"/>
          </a:p>
        </p:txBody>
      </p:sp>
      <p:sp>
        <p:nvSpPr>
          <p:cNvPr id="4" name="Slide Number Placeholder 3"/>
          <p:cNvSpPr>
            <a:spLocks noGrp="1"/>
          </p:cNvSpPr>
          <p:nvPr>
            <p:ph type="sldNum" sz="quarter" idx="5"/>
          </p:nvPr>
        </p:nvSpPr>
        <p:spPr/>
        <p:txBody>
          <a:bodyPr/>
          <a:lstStyle/>
          <a:p>
            <a:pPr defTabSz="966612">
              <a:defRPr/>
            </a:pPr>
            <a:fld id="{78162757-0ED7-4FF0-A5AC-2FA3DD86DBC0}" type="slidenum">
              <a:rPr lang="en-US">
                <a:solidFill>
                  <a:prstClr val="black"/>
                </a:solidFill>
                <a:latin typeface="Aptos" panose="02110004020202020204"/>
              </a:rPr>
              <a:pPr defTabSz="966612">
                <a:defRPr/>
              </a:pPr>
              <a:t>12</a:t>
            </a:fld>
            <a:endParaRPr lang="en-US">
              <a:solidFill>
                <a:prstClr val="black"/>
              </a:solidFill>
              <a:latin typeface="Aptos" panose="02110004020202020204"/>
            </a:endParaRPr>
          </a:p>
        </p:txBody>
      </p:sp>
    </p:spTree>
    <p:extLst>
      <p:ext uri="{BB962C8B-B14F-4D97-AF65-F5344CB8AC3E}">
        <p14:creationId xmlns:p14="http://schemas.microsoft.com/office/powerpoint/2010/main" val="2503159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800" dirty="0">
                <a:solidFill>
                  <a:srgbClr val="1C1C1C"/>
                </a:solidFill>
                <a:highlight>
                  <a:srgbClr val="FFFFFF"/>
                </a:highlight>
                <a:latin typeface="Arial" panose="020B0604020202020204" pitchFamily="34" charset="0"/>
                <a:cs typeface="Arial" panose="020B0604020202020204" pitchFamily="34" charset="0"/>
              </a:rPr>
              <a:t>&lt;Click&gt; 95% out of 100% of Gen Z and Millennials women are the decision maker on their main account compared to 99% out of 100% of Gen Z and Millennial men.</a:t>
            </a:r>
          </a:p>
          <a:p>
            <a:pPr algn="l" fontAlgn="base"/>
            <a:endParaRPr lang="en-US" sz="800" dirty="0">
              <a:solidFill>
                <a:srgbClr val="1C1C1C"/>
              </a:solidFill>
              <a:highlight>
                <a:srgbClr val="FFFFFF"/>
              </a:highlight>
              <a:latin typeface="Arial" panose="020B0604020202020204" pitchFamily="34" charset="0"/>
              <a:cs typeface="Arial" panose="020B0604020202020204" pitchFamily="34" charset="0"/>
            </a:endParaRPr>
          </a:p>
          <a:p>
            <a:pPr algn="l" fontAlgn="base"/>
            <a:r>
              <a:rPr lang="en-US" sz="800" dirty="0">
                <a:solidFill>
                  <a:srgbClr val="1C1C1C"/>
                </a:solidFill>
                <a:highlight>
                  <a:srgbClr val="FFFFFF"/>
                </a:highlight>
                <a:latin typeface="Arial" panose="020B0604020202020204" pitchFamily="34" charset="0"/>
                <a:cs typeface="Arial" panose="020B0604020202020204" pitchFamily="34" charset="0"/>
              </a:rPr>
              <a:t>&lt;Click&gt; 82% out of 100% of Gen X women are the decision maker on their main account compared to 92% out of 100% of Gen X men</a:t>
            </a:r>
          </a:p>
          <a:p>
            <a:pPr algn="l" fontAlgn="base"/>
            <a:endParaRPr lang="en-US" sz="800" dirty="0">
              <a:solidFill>
                <a:srgbClr val="1C1C1C"/>
              </a:solidFill>
              <a:highlight>
                <a:srgbClr val="FFFFFF"/>
              </a:highlight>
              <a:latin typeface="Arial" panose="020B0604020202020204" pitchFamily="34" charset="0"/>
              <a:cs typeface="Arial" panose="020B0604020202020204" pitchFamily="34" charset="0"/>
            </a:endParaRPr>
          </a:p>
          <a:p>
            <a:pPr algn="l" fontAlgn="base"/>
            <a:r>
              <a:rPr lang="en-US" sz="800" dirty="0">
                <a:solidFill>
                  <a:srgbClr val="1C1C1C"/>
                </a:solidFill>
                <a:highlight>
                  <a:srgbClr val="FFFFFF"/>
                </a:highlight>
                <a:latin typeface="Arial" panose="020B0604020202020204" pitchFamily="34" charset="0"/>
                <a:cs typeface="Arial" panose="020B0604020202020204" pitchFamily="34" charset="0"/>
              </a:rPr>
              <a:t>&lt;Click&gt; 64% out of 100% of Boomer women are the decision maker on their main account compared to 77% out of 100% of Boomer men.</a:t>
            </a:r>
          </a:p>
          <a:p>
            <a:pPr algn="l" fontAlgn="base"/>
            <a:endParaRPr lang="en-US" sz="800" dirty="0">
              <a:solidFill>
                <a:srgbClr val="1C1C1C"/>
              </a:solidFill>
              <a:highlight>
                <a:srgbClr val="FFFFFF"/>
              </a:highlight>
              <a:latin typeface="Arial" panose="020B0604020202020204" pitchFamily="34" charset="0"/>
              <a:cs typeface="Arial" panose="020B0604020202020204" pitchFamily="34" charset="0"/>
            </a:endParaRPr>
          </a:p>
          <a:p>
            <a:pPr algn="l" fontAlgn="base"/>
            <a:r>
              <a:rPr lang="en-US" sz="800" b="1" dirty="0">
                <a:solidFill>
                  <a:srgbClr val="1C1C1C"/>
                </a:solidFill>
                <a:highlight>
                  <a:srgbClr val="FFFFFF"/>
                </a:highlight>
                <a:latin typeface="Arial" panose="020B0604020202020204" pitchFamily="34" charset="0"/>
                <a:cs typeface="Arial" panose="020B0604020202020204" pitchFamily="34" charset="0"/>
              </a:rPr>
              <a:t>What narrative does this tell:</a:t>
            </a:r>
          </a:p>
          <a:p>
            <a:pPr algn="l" fontAlgn="base"/>
            <a:r>
              <a:rPr lang="en-US" sz="800" b="1" dirty="0">
                <a:solidFill>
                  <a:srgbClr val="1C1C1C"/>
                </a:solidFill>
                <a:highlight>
                  <a:srgbClr val="FFFFFF"/>
                </a:highlight>
                <a:latin typeface="Arial" panose="020B0604020202020204" pitchFamily="34" charset="0"/>
                <a:cs typeface="Arial" panose="020B0604020202020204" pitchFamily="34" charset="0"/>
              </a:rPr>
              <a:t>Women </a:t>
            </a:r>
            <a:r>
              <a:rPr lang="en-US" sz="800" b="1" dirty="0">
                <a:solidFill>
                  <a:srgbClr val="1C1C1C"/>
                </a:solidFill>
                <a:effectLst/>
                <a:highlight>
                  <a:srgbClr val="FFFFFF"/>
                </a:highlight>
                <a:latin typeface="Arial" panose="020B0604020202020204" pitchFamily="34" charset="0"/>
                <a:cs typeface="Arial" panose="020B0604020202020204" pitchFamily="34" charset="0"/>
              </a:rPr>
              <a:t>struggle with financial independence is historically rooted, posing a broader societal question. Why?</a:t>
            </a:r>
          </a:p>
          <a:p>
            <a:pPr algn="l" fontAlgn="base"/>
            <a:endParaRPr lang="en-US" sz="800" b="0" dirty="0">
              <a:solidFill>
                <a:srgbClr val="1C1C1C"/>
              </a:solidFill>
              <a:effectLst/>
              <a:highlight>
                <a:srgbClr val="FFFFFF"/>
              </a:highlight>
              <a:latin typeface="Arial" panose="020B0604020202020204" pitchFamily="34" charset="0"/>
              <a:cs typeface="Arial" panose="020B0604020202020204" pitchFamily="34" charset="0"/>
            </a:endParaRPr>
          </a:p>
          <a:p>
            <a:pPr algn="l" fontAlgn="base"/>
            <a:r>
              <a:rPr lang="en-US" sz="800" b="1" dirty="0">
                <a:solidFill>
                  <a:srgbClr val="1C1C1C"/>
                </a:solidFill>
                <a:effectLst/>
                <a:highlight>
                  <a:srgbClr val="FFFFFF"/>
                </a:highlight>
                <a:latin typeface="Arial" panose="020B0604020202020204" pitchFamily="34" charset="0"/>
                <a:cs typeface="Arial" panose="020B0604020202020204" pitchFamily="34" charset="0"/>
              </a:rPr>
              <a:t>Ask the audience to think about what could be causing this differentiation, with more of a gap in the older generations.</a:t>
            </a:r>
          </a:p>
          <a:p>
            <a:pPr algn="l" fontAlgn="base"/>
            <a:r>
              <a:rPr lang="en-US" sz="800" b="0" dirty="0">
                <a:solidFill>
                  <a:srgbClr val="1C1C1C"/>
                </a:solidFill>
                <a:effectLst/>
                <a:highlight>
                  <a:srgbClr val="FFFFFF"/>
                </a:highlight>
                <a:latin typeface="Arial" panose="020B0604020202020204" pitchFamily="34" charset="0"/>
                <a:cs typeface="Arial" panose="020B0604020202020204" pitchFamily="34" charset="0"/>
              </a:rPr>
              <a:t>Answer with: </a:t>
            </a:r>
          </a:p>
          <a:p>
            <a:pPr marL="181240" indent="-181240" fontAlgn="base">
              <a:buFont typeface="Arial" panose="020B0604020202020204" pitchFamily="34" charset="0"/>
              <a:buChar char="•"/>
            </a:pPr>
            <a:r>
              <a:rPr lang="en-US" sz="800" b="0" dirty="0">
                <a:solidFill>
                  <a:srgbClr val="1C1C1C"/>
                </a:solidFill>
                <a:effectLst/>
                <a:highlight>
                  <a:srgbClr val="FFFFFF"/>
                </a:highlight>
                <a:latin typeface="Arial" panose="020B0604020202020204" pitchFamily="34" charset="0"/>
                <a:cs typeface="Arial" panose="020B0604020202020204" pitchFamily="34" charset="0"/>
              </a:rPr>
              <a:t>Stats from Forbes investor research indicates that the within the younger generation in the US, labor participation between men and women is very similar. In fact, on average women are more educated and more likely to finish college. Leading to the question, why more women struggle with financial independence?</a:t>
            </a:r>
          </a:p>
          <a:p>
            <a:pPr marL="181240" indent="-181240" fontAlgn="base">
              <a:buFont typeface="Arial" panose="020B0604020202020204" pitchFamily="34" charset="0"/>
              <a:buChar char="•"/>
            </a:pPr>
            <a:endParaRPr lang="en-US" sz="800" b="0" dirty="0">
              <a:solidFill>
                <a:srgbClr val="1C1C1C"/>
              </a:solidFill>
              <a:effectLst/>
              <a:highlight>
                <a:srgbClr val="FFFFFF"/>
              </a:highlight>
              <a:latin typeface="Arial" panose="020B0604020202020204" pitchFamily="34" charset="0"/>
              <a:cs typeface="Arial" panose="020B0604020202020204" pitchFamily="34" charset="0"/>
            </a:endParaRPr>
          </a:p>
          <a:p>
            <a:pPr marL="664546" lvl="1" indent="-181240" fontAlgn="base">
              <a:buFont typeface="Arial" panose="020B0604020202020204" pitchFamily="34" charset="0"/>
              <a:buChar char="•"/>
            </a:pPr>
            <a:r>
              <a:rPr lang="en-US" sz="800" dirty="0">
                <a:solidFill>
                  <a:srgbClr val="1C1C1C"/>
                </a:solidFill>
                <a:highlight>
                  <a:srgbClr val="FFFFFF"/>
                </a:highlight>
                <a:latin typeface="Arial" panose="020B0604020202020204" pitchFamily="34" charset="0"/>
                <a:cs typeface="Arial" panose="020B0604020202020204" pitchFamily="34" charset="0"/>
              </a:rPr>
              <a:t>Forbes indicates that “</a:t>
            </a:r>
            <a:r>
              <a:rPr lang="en-US" sz="800" b="0" dirty="0">
                <a:solidFill>
                  <a:srgbClr val="1C1C1C"/>
                </a:solidFill>
                <a:effectLst/>
                <a:highlight>
                  <a:srgbClr val="FFFFFF"/>
                </a:highlight>
                <a:latin typeface="Arial" panose="020B0604020202020204" pitchFamily="34" charset="0"/>
                <a:cs typeface="Arial" panose="020B0604020202020204" pitchFamily="34" charset="0"/>
              </a:rPr>
              <a:t>in older generations, where the role of women in society was more limited, it led to a situation where a woman who wasn</a:t>
            </a:r>
            <a:r>
              <a:rPr lang="en-US" sz="800" dirty="0">
                <a:solidFill>
                  <a:srgbClr val="1C1C1C"/>
                </a:solidFill>
                <a:highlight>
                  <a:srgbClr val="FFFFFF"/>
                </a:highlight>
                <a:latin typeface="Arial" panose="020B0604020202020204" pitchFamily="34" charset="0"/>
                <a:cs typeface="Arial" panose="020B0604020202020204" pitchFamily="34" charset="0"/>
              </a:rPr>
              <a:t>’t</a:t>
            </a:r>
            <a:r>
              <a:rPr lang="en-US" sz="800" b="0" dirty="0">
                <a:solidFill>
                  <a:srgbClr val="1C1C1C"/>
                </a:solidFill>
                <a:effectLst/>
                <a:highlight>
                  <a:srgbClr val="FFFFFF"/>
                </a:highlight>
                <a:latin typeface="Arial" panose="020B0604020202020204" pitchFamily="34" charset="0"/>
                <a:cs typeface="Arial" panose="020B0604020202020204" pitchFamily="34" charset="0"/>
              </a:rPr>
              <a:t> in the labor force decided to leave all the financial decisions to the men.” Societal norms and cultural expectations often shape individuals’ attitude toward money and continue to do so today. While the norms may have changed around women in the workforce, expectations and lessons that are passed down from generation to generation can take time to shift.</a:t>
            </a:r>
          </a:p>
          <a:p>
            <a:pPr marL="241653" indent="-241653" defTabSz="966612">
              <a:buFontTx/>
              <a:buAutoNum type="arabicParenR"/>
              <a:defRPr/>
            </a:pPr>
            <a:endParaRPr lang="en-US" sz="800" dirty="0">
              <a:effectLst/>
            </a:endParaRPr>
          </a:p>
          <a:p>
            <a:pPr marL="241653" indent="-241653" defTabSz="966612">
              <a:buFontTx/>
              <a:buAutoNum type="arabicParenR"/>
              <a:defRPr/>
            </a:pPr>
            <a:endParaRPr lang="en-US" sz="800" dirty="0">
              <a:effectLst/>
            </a:endParaRPr>
          </a:p>
          <a:p>
            <a:pPr defTabSz="966612">
              <a:defRPr/>
            </a:pPr>
            <a:endParaRPr lang="en-US" sz="800" dirty="0"/>
          </a:p>
        </p:txBody>
      </p:sp>
      <p:sp>
        <p:nvSpPr>
          <p:cNvPr id="4" name="Slide Number Placeholder 3"/>
          <p:cNvSpPr>
            <a:spLocks noGrp="1"/>
          </p:cNvSpPr>
          <p:nvPr>
            <p:ph type="sldNum" sz="quarter" idx="5"/>
          </p:nvPr>
        </p:nvSpPr>
        <p:spPr/>
        <p:txBody>
          <a:bodyPr/>
          <a:lstStyle/>
          <a:p>
            <a:fld id="{78162757-0ED7-4FF0-A5AC-2FA3DD86DBC0}" type="slidenum">
              <a:rPr lang="en-US" smtClean="0"/>
              <a:t>13</a:t>
            </a:fld>
            <a:endParaRPr lang="en-US"/>
          </a:p>
        </p:txBody>
      </p:sp>
    </p:spTree>
    <p:extLst>
      <p:ext uri="{BB962C8B-B14F-4D97-AF65-F5344CB8AC3E}">
        <p14:creationId xmlns:p14="http://schemas.microsoft.com/office/powerpoint/2010/main" val="243279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Shape 99"/>
          <p:cNvSpPr>
            <a:spLocks noGrp="1" noRot="1" noChangeAspect="1"/>
          </p:cNvSpPr>
          <p:nvPr>
            <p:ph type="sldImg"/>
          </p:nvPr>
        </p:nvSpPr>
        <p:spPr>
          <a:xfrm>
            <a:off x="484188" y="733425"/>
            <a:ext cx="6508750" cy="3660775"/>
          </a:xfrm>
          <a:prstGeom prst="rect">
            <a:avLst/>
          </a:prstGeom>
        </p:spPr>
        <p:txBody>
          <a:bodyPr/>
          <a:lstStyle/>
          <a:p>
            <a:endParaRPr/>
          </a:p>
        </p:txBody>
      </p:sp>
      <p:sp>
        <p:nvSpPr>
          <p:cNvPr id="100" name="Shape 100"/>
          <p:cNvSpPr>
            <a:spLocks noGrp="1"/>
          </p:cNvSpPr>
          <p:nvPr>
            <p:ph type="body" sz="quarter" idx="1"/>
          </p:nvPr>
        </p:nvSpPr>
        <p:spPr>
          <a:prstGeom prst="rect">
            <a:avLst/>
          </a:prstGeom>
        </p:spPr>
        <p:txBody>
          <a:bodyPr/>
          <a:lstStyle/>
          <a:p>
            <a:pPr defTabSz="966612">
              <a:spcAft>
                <a:spcPts val="634"/>
              </a:spcAft>
              <a:defRPr/>
            </a:pPr>
            <a:r>
              <a:rPr lang="en-US" b="0" dirty="0">
                <a:solidFill>
                  <a:schemeClr val="tx1"/>
                </a:solidFill>
                <a:cs typeface="Arial" panose="020B0604020202020204" pitchFamily="34" charset="0"/>
              </a:rPr>
              <a:t>&lt;Click&gt; Women manage a substantial amount of investible assets, and with the transfer of wealth occurring over the next several years, they will continue to make substantial financial decisions. Women’s economic power is growing rapidly! Women in the US control $12tn in assets </a:t>
            </a:r>
          </a:p>
          <a:p>
            <a:pPr defTabSz="966612">
              <a:spcAft>
                <a:spcPts val="634"/>
              </a:spcAft>
              <a:defRPr/>
            </a:pPr>
            <a:endParaRPr lang="en-US" b="0" dirty="0">
              <a:solidFill>
                <a:schemeClr val="tx1"/>
              </a:solidFill>
              <a:cs typeface="Arial" panose="020B0604020202020204" pitchFamily="34" charset="0"/>
            </a:endParaRPr>
          </a:p>
          <a:p>
            <a:pPr defTabSz="966612">
              <a:spcAft>
                <a:spcPts val="634"/>
              </a:spcAft>
              <a:defRPr/>
            </a:pPr>
            <a:r>
              <a:rPr lang="en-US" dirty="0">
                <a:cs typeface="Arial" panose="020B0604020202020204" pitchFamily="34" charset="0"/>
              </a:rPr>
              <a:t>&lt;Click&gt; A</a:t>
            </a:r>
            <a:r>
              <a:rPr lang="en-US" b="0" dirty="0">
                <a:solidFill>
                  <a:schemeClr val="tx1"/>
                </a:solidFill>
                <a:cs typeface="Arial" panose="020B0604020202020204" pitchFamily="34" charset="0"/>
              </a:rPr>
              <a:t>nd since women tend to outlive their male counter parts much of the wealth transfer is going to them. It is estimated that by 2030 women will control the majority of the $30tn in assets baby boomers will possess. </a:t>
            </a:r>
            <a:endParaRPr lang="pl-PL" b="0" dirty="0">
              <a:solidFill>
                <a:schemeClr val="tx1"/>
              </a:solidFill>
              <a:cs typeface="Arial" panose="020B0604020202020204" pitchFamily="34" charset="0"/>
            </a:endParaRPr>
          </a:p>
        </p:txBody>
      </p:sp>
    </p:spTree>
    <p:extLst>
      <p:ext uri="{BB962C8B-B14F-4D97-AF65-F5344CB8AC3E}">
        <p14:creationId xmlns:p14="http://schemas.microsoft.com/office/powerpoint/2010/main" val="812384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900" dirty="0"/>
              <a:t>Ask the audience to write down the top five financial planning stressors they face.</a:t>
            </a:r>
          </a:p>
          <a:p>
            <a:pPr defTabSz="966612">
              <a:defRPr/>
            </a:pPr>
            <a:endParaRPr lang="en-US" sz="900" dirty="0"/>
          </a:p>
          <a:p>
            <a:pPr defTabSz="966612">
              <a:defRPr/>
            </a:pPr>
            <a:r>
              <a:rPr lang="en-US" sz="900" dirty="0"/>
              <a:t>&lt;Click&gt; Read first stat</a:t>
            </a:r>
          </a:p>
          <a:p>
            <a:pPr defTabSz="966612">
              <a:defRPr/>
            </a:pPr>
            <a:r>
              <a:rPr lang="en-US" sz="900" dirty="0"/>
              <a:t>&lt;Click&gt; Read second stat</a:t>
            </a:r>
          </a:p>
          <a:p>
            <a:pPr defTabSz="966612">
              <a:defRPr/>
            </a:pPr>
            <a:r>
              <a:rPr lang="en-US" sz="900" dirty="0"/>
              <a:t>&lt;Click&gt; Read third stat</a:t>
            </a:r>
          </a:p>
          <a:p>
            <a:pPr defTabSz="966612">
              <a:defRPr/>
            </a:pPr>
            <a:r>
              <a:rPr lang="en-US" sz="900" dirty="0"/>
              <a:t>&lt;Click&gt; Read fourth stat</a:t>
            </a:r>
          </a:p>
          <a:p>
            <a:pPr defTabSz="966612">
              <a:defRPr/>
            </a:pPr>
            <a:r>
              <a:rPr lang="en-US" sz="900" dirty="0"/>
              <a:t>&lt;Click&gt; Read fifth stat</a:t>
            </a:r>
          </a:p>
          <a:p>
            <a:pPr defTabSz="966612">
              <a:defRPr/>
            </a:pPr>
            <a:endParaRPr lang="en-US" sz="900" dirty="0"/>
          </a:p>
          <a:p>
            <a:pPr defTabSz="966612">
              <a:defRPr/>
            </a:pPr>
            <a:r>
              <a:rPr lang="en-US" sz="900" dirty="0"/>
              <a:t>Ask the audience how many women aligned with the top five stressors reported in the US by a show of hands.</a:t>
            </a:r>
          </a:p>
          <a:p>
            <a:pPr defTabSz="966612">
              <a:defRPr/>
            </a:pPr>
            <a:endParaRPr lang="en-US" sz="900" dirty="0"/>
          </a:p>
          <a:p>
            <a:pPr defTabSz="966612">
              <a:defRPr/>
            </a:pPr>
            <a:r>
              <a:rPr lang="en-US" sz="900" dirty="0"/>
              <a:t>Explain the three factors contributing to these financial stressors are:</a:t>
            </a:r>
          </a:p>
          <a:p>
            <a:pPr defTabSz="966612">
              <a:defRPr/>
            </a:pPr>
            <a:endParaRPr lang="en-US" sz="900" dirty="0"/>
          </a:p>
          <a:p>
            <a:pPr defTabSz="966612">
              <a:defRPr/>
            </a:pPr>
            <a:endParaRPr lang="en-US" sz="900" dirty="0"/>
          </a:p>
          <a:p>
            <a:pPr marL="181240" indent="-181240" defTabSz="966612">
              <a:buFontTx/>
              <a:buChar char="-"/>
              <a:defRPr/>
            </a:pPr>
            <a:r>
              <a:rPr lang="en-US" sz="900" dirty="0"/>
              <a:t>The percentage of women who feel knowledgeable about financial topics such as how to invest savings for retirement (52%)</a:t>
            </a:r>
          </a:p>
          <a:p>
            <a:pPr marL="181240" indent="-181240" defTabSz="966612">
              <a:buFontTx/>
              <a:buChar char="-"/>
              <a:defRPr/>
            </a:pPr>
            <a:r>
              <a:rPr lang="en-US" sz="900" dirty="0"/>
              <a:t>Knowing when to start collecting Social Security (59%) </a:t>
            </a:r>
          </a:p>
          <a:p>
            <a:pPr marL="181240" indent="-181240" defTabSz="966612">
              <a:buFontTx/>
              <a:buChar char="-"/>
              <a:defRPr/>
            </a:pPr>
            <a:endParaRPr lang="en-US" sz="900" dirty="0"/>
          </a:p>
          <a:p>
            <a:pPr marL="181240" indent="-181240" defTabSz="966612">
              <a:buFontTx/>
              <a:buChar char="-"/>
              <a:defRPr/>
            </a:pPr>
            <a:r>
              <a:rPr lang="en-US" sz="900" dirty="0"/>
              <a:t>Knowing how to pay for health care expenses in retirement (56%)</a:t>
            </a:r>
          </a:p>
          <a:p>
            <a:endParaRPr lang="en-US" sz="900" dirty="0"/>
          </a:p>
        </p:txBody>
      </p:sp>
      <p:sp>
        <p:nvSpPr>
          <p:cNvPr id="4" name="Slide Number Placeholder 3"/>
          <p:cNvSpPr>
            <a:spLocks noGrp="1"/>
          </p:cNvSpPr>
          <p:nvPr>
            <p:ph type="sldNum" sz="quarter" idx="5"/>
          </p:nvPr>
        </p:nvSpPr>
        <p:spPr/>
        <p:txBody>
          <a:bodyPr/>
          <a:lstStyle/>
          <a:p>
            <a:fld id="{78162757-0ED7-4FF0-A5AC-2FA3DD86DBC0}" type="slidenum">
              <a:rPr lang="en-US" smtClean="0"/>
              <a:t>15</a:t>
            </a:fld>
            <a:endParaRPr lang="en-US"/>
          </a:p>
        </p:txBody>
      </p:sp>
    </p:spTree>
    <p:extLst>
      <p:ext uri="{BB962C8B-B14F-4D97-AF65-F5344CB8AC3E}">
        <p14:creationId xmlns:p14="http://schemas.microsoft.com/office/powerpoint/2010/main" val="851416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atin typeface="Arial" panose="020B0604020202020204" pitchFamily="34" charset="0"/>
                <a:cs typeface="Arial" panose="020B0604020202020204" pitchFamily="34" charset="0"/>
              </a:rPr>
              <a:t>Economic challenges grow more complex over time. Women may need to focus on a comprehensive financial plan and save more as they face the impact of the earnings gap and longevity trends.</a:t>
            </a:r>
          </a:p>
          <a:p>
            <a:pPr defTabSz="966612">
              <a:defRPr/>
            </a:pPr>
            <a:endParaRPr lang="en-US">
              <a:latin typeface="Arial" panose="020B0604020202020204" pitchFamily="34" charset="0"/>
              <a:cs typeface="Arial" panose="020B0604020202020204" pitchFamily="34" charset="0"/>
            </a:endParaRPr>
          </a:p>
          <a:p>
            <a:pPr defTabSz="966612">
              <a:defRPr/>
            </a:pPr>
            <a:r>
              <a:rPr lang="en-US">
                <a:latin typeface="Arial" panose="020B0604020202020204" pitchFamily="34" charset="0"/>
                <a:cs typeface="Arial" panose="020B0604020202020204" pitchFamily="34" charset="0"/>
              </a:rPr>
              <a:t>Daily expenses continue to rise as inflation remains high. Accounting for utilities, travel, cloths, gas, groceries and health expenses make saving and planning a challenge.</a:t>
            </a:r>
          </a:p>
          <a:p>
            <a:pPr defTabSz="966612">
              <a:defRPr/>
            </a:pPr>
            <a:endParaRPr lang="en-US">
              <a:latin typeface="Arial" panose="020B0604020202020204" pitchFamily="34" charset="0"/>
              <a:cs typeface="Arial" panose="020B0604020202020204" pitchFamily="34" charset="0"/>
            </a:endParaRPr>
          </a:p>
          <a:p>
            <a:pPr defTabSz="966612">
              <a:defRPr/>
            </a:pPr>
            <a:r>
              <a:rPr lang="en-US">
                <a:latin typeface="Arial" panose="020B0604020202020204" pitchFamily="34" charset="0"/>
                <a:cs typeface="Arial" panose="020B0604020202020204" pitchFamily="34" charset="0"/>
              </a:rPr>
              <a:t>Saving enough for home and emergency repairs, medical expenses, taxes, education and vacation may seem unnecessary or even unattainable, but planning for these expenses is essential for being financially prepared.</a:t>
            </a:r>
          </a:p>
          <a:p>
            <a:pPr defTabSz="966612">
              <a:defRPr/>
            </a:pPr>
            <a:endParaRPr lang="en-US">
              <a:latin typeface="Arial" panose="020B0604020202020204" pitchFamily="34" charset="0"/>
              <a:cs typeface="Arial" panose="020B0604020202020204" pitchFamily="34" charset="0"/>
            </a:endParaRPr>
          </a:p>
          <a:p>
            <a:pPr defTabSz="966612">
              <a:defRPr/>
            </a:pPr>
            <a:r>
              <a:rPr lang="en-US">
                <a:latin typeface="Arial" panose="020B0604020202020204" pitchFamily="34" charset="0"/>
                <a:cs typeface="Arial" panose="020B0604020202020204" pitchFamily="34" charset="0"/>
              </a:rPr>
              <a:t>Retirement has a lot of challenges. From making sure you have sufficient income to enjoy retirement to having enough set aside for your health as you age, planning for this next life stage is essential.</a:t>
            </a:r>
          </a:p>
          <a:p>
            <a:endParaRPr lang="en-US"/>
          </a:p>
        </p:txBody>
      </p:sp>
      <p:sp>
        <p:nvSpPr>
          <p:cNvPr id="4" name="Slide Number Placeholder 3"/>
          <p:cNvSpPr>
            <a:spLocks noGrp="1"/>
          </p:cNvSpPr>
          <p:nvPr>
            <p:ph type="sldNum" sz="quarter" idx="5"/>
          </p:nvPr>
        </p:nvSpPr>
        <p:spPr/>
        <p:txBody>
          <a:bodyPr/>
          <a:lstStyle/>
          <a:p>
            <a:fld id="{78162757-0ED7-4FF0-A5AC-2FA3DD86DBC0}" type="slidenum">
              <a:rPr lang="en-US" smtClean="0"/>
              <a:t>16</a:t>
            </a:fld>
            <a:endParaRPr lang="en-US"/>
          </a:p>
        </p:txBody>
      </p:sp>
    </p:spTree>
    <p:extLst>
      <p:ext uri="{BB962C8B-B14F-4D97-AF65-F5344CB8AC3E}">
        <p14:creationId xmlns:p14="http://schemas.microsoft.com/office/powerpoint/2010/main" val="4050829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612">
              <a:defRPr/>
            </a:pPr>
            <a:fld id="{78162757-0ED7-4FF0-A5AC-2FA3DD86DBC0}" type="slidenum">
              <a:rPr lang="en-US">
                <a:solidFill>
                  <a:prstClr val="black"/>
                </a:solidFill>
                <a:latin typeface="Aptos" panose="02110004020202020204"/>
              </a:rPr>
              <a:pPr defTabSz="966612">
                <a:defRPr/>
              </a:pPr>
              <a:t>17</a:t>
            </a:fld>
            <a:endParaRPr lang="en-US">
              <a:solidFill>
                <a:prstClr val="black"/>
              </a:solidFill>
              <a:latin typeface="Aptos" panose="02110004020202020204"/>
            </a:endParaRPr>
          </a:p>
        </p:txBody>
      </p:sp>
    </p:spTree>
    <p:extLst>
      <p:ext uri="{BB962C8B-B14F-4D97-AF65-F5344CB8AC3E}">
        <p14:creationId xmlns:p14="http://schemas.microsoft.com/office/powerpoint/2010/main" val="30295543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7"/>
            <a:ext cx="5852160" cy="4826529"/>
          </a:xfrm>
        </p:spPr>
        <p:txBody>
          <a:bodyPr/>
          <a:lstStyle/>
          <a:p>
            <a:pPr defTabSz="966612">
              <a:defRPr/>
            </a:pPr>
            <a:endParaRPr lang="en-US" dirty="0">
              <a:effectLst/>
              <a:latin typeface="Arial" panose="020B0604020202020204" pitchFamily="34" charset="0"/>
              <a:cs typeface="Arial" panose="020B0604020202020204" pitchFamily="34" charset="0"/>
            </a:endParaRPr>
          </a:p>
          <a:p>
            <a:pPr defTabSz="966612">
              <a:defRPr/>
            </a:pP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78162757-0ED7-4FF0-A5AC-2FA3DD86DBC0}" type="slidenum">
              <a:rPr lang="en-US" smtClean="0"/>
              <a:t>18</a:t>
            </a:fld>
            <a:endParaRPr lang="en-US"/>
          </a:p>
        </p:txBody>
      </p:sp>
    </p:spTree>
    <p:extLst>
      <p:ext uri="{BB962C8B-B14F-4D97-AF65-F5344CB8AC3E}">
        <p14:creationId xmlns:p14="http://schemas.microsoft.com/office/powerpoint/2010/main" val="38808625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484188" y="733425"/>
            <a:ext cx="6508750" cy="3660775"/>
          </a:xfrm>
          <a:prstGeom prst="rect">
            <a:avLst/>
          </a:prstGeom>
        </p:spPr>
        <p:txBody>
          <a:bodyPr/>
          <a:lstStyle/>
          <a:p>
            <a:endParaRPr/>
          </a:p>
        </p:txBody>
      </p:sp>
      <p:sp>
        <p:nvSpPr>
          <p:cNvPr id="149" name="Shape 149"/>
          <p:cNvSpPr>
            <a:spLocks noGrp="1"/>
          </p:cNvSpPr>
          <p:nvPr>
            <p:ph type="body" sz="quarter" idx="1"/>
          </p:nvPr>
        </p:nvSpPr>
        <p:spPr>
          <a:prstGeom prst="rect">
            <a:avLst/>
          </a:prstGeom>
        </p:spPr>
        <p:txBody>
          <a:bodyPr/>
          <a:lstStyle/>
          <a:p>
            <a:pPr defTabSz="966612">
              <a:spcBef>
                <a:spcPts val="539"/>
              </a:spcBef>
              <a:spcAft>
                <a:spcPts val="634"/>
              </a:spcAft>
              <a:defRPr sz="1400"/>
            </a:pPr>
            <a:r>
              <a:rPr lang="en-US" b="0"/>
              <a:t>Slide Objective – Stat about women taking more leave from work than men. </a:t>
            </a:r>
          </a:p>
          <a:p>
            <a:pPr>
              <a:spcBef>
                <a:spcPts val="539"/>
              </a:spcBef>
              <a:defRPr sz="1400"/>
            </a:pPr>
            <a:endParaRPr lang="en-CA" b="0"/>
          </a:p>
          <a:p>
            <a:pPr>
              <a:spcBef>
                <a:spcPts val="539"/>
              </a:spcBef>
              <a:defRPr sz="1400"/>
            </a:pPr>
            <a:r>
              <a:rPr b="0"/>
              <a:t>Women compared to men take more extended leave from workforce</a:t>
            </a:r>
            <a:r>
              <a:rPr lang="en-US" b="1"/>
              <a:t> –</a:t>
            </a:r>
            <a:r>
              <a:rPr lang="en-US"/>
              <a:t> </a:t>
            </a:r>
            <a:r>
              <a:rPr b="0"/>
              <a:t>for maternity leaves and caring for elderly parents. This absence can lower their income and subsequently the amount that they can put into retirement savings. </a:t>
            </a:r>
            <a:r>
              <a:rPr lang="en-CA" b="0"/>
              <a:t> </a:t>
            </a:r>
            <a:r>
              <a:rPr lang="en-CA" b="0" i="1"/>
              <a:t>(transition to next slide)</a:t>
            </a:r>
            <a:endParaRPr b="0" i="1"/>
          </a:p>
        </p:txBody>
      </p:sp>
    </p:spTree>
    <p:extLst>
      <p:ext uri="{BB962C8B-B14F-4D97-AF65-F5344CB8AC3E}">
        <p14:creationId xmlns:p14="http://schemas.microsoft.com/office/powerpoint/2010/main" val="1394007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400" dirty="0">
                <a:solidFill>
                  <a:srgbClr val="000000"/>
                </a:solidFill>
                <a:cs typeface="Times New Roman" panose="02020603050405020304" pitchFamily="18" charset="0"/>
              </a:rPr>
              <a:t>Hello everyone and welcome to today’s presentation! We’ll be discussing women and wealth, taking charge of your financial future. We have a wonderful presentation in store for you today, so let’s go ahead and get started.</a:t>
            </a:r>
            <a:endParaRPr lang="en-US" sz="1400" dirty="0">
              <a:solidFill>
                <a:srgbClr val="000000"/>
              </a:solidFill>
            </a:endParaRPr>
          </a:p>
        </p:txBody>
      </p:sp>
      <p:sp>
        <p:nvSpPr>
          <p:cNvPr id="7" name="Slide Number Placeholder 6">
            <a:extLst>
              <a:ext uri="{FF2B5EF4-FFF2-40B4-BE49-F238E27FC236}">
                <a16:creationId xmlns:a16="http://schemas.microsoft.com/office/drawing/2014/main" id="{1AABFCEE-7EA1-3D56-A9EF-69C0799A958D}"/>
              </a:ext>
            </a:extLst>
          </p:cNvPr>
          <p:cNvSpPr>
            <a:spLocks noGrp="1"/>
          </p:cNvSpPr>
          <p:nvPr>
            <p:ph type="sldNum" sz="quarter" idx="5"/>
          </p:nvPr>
        </p:nvSpPr>
        <p:spPr/>
        <p:txBody>
          <a:bodyPr/>
          <a:lstStyle/>
          <a:p>
            <a:pPr defTabSz="1080083">
              <a:defRPr/>
            </a:pPr>
            <a:fld id="{FA41E740-A33C-4EDC-A7FF-54C6BCFC745E}" type="slidenum">
              <a:rPr lang="en-US" sz="1400">
                <a:solidFill>
                  <a:prstClr val="black"/>
                </a:solidFill>
                <a:latin typeface="Calibri" panose="020F0502020204030204"/>
              </a:rPr>
              <a:pPr defTabSz="1080083">
                <a:defRPr/>
              </a:pPr>
              <a:t>2</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14890185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12D39-9866-7323-C442-1492C381A954}"/>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C225A34D-DCEC-7A98-D761-F4F45F6C43F6}"/>
              </a:ext>
            </a:extLst>
          </p:cNvPr>
          <p:cNvSpPr>
            <a:spLocks noGrp="1"/>
          </p:cNvSpPr>
          <p:nvPr>
            <p:ph type="body" idx="1"/>
          </p:nvPr>
        </p:nvSpPr>
        <p:spPr>
          <a:xfrm>
            <a:off x="487680" y="4800600"/>
            <a:ext cx="6320462" cy="4536224"/>
          </a:xfrm>
        </p:spPr>
        <p:txBody>
          <a:bodyPr/>
          <a:lstStyle/>
          <a:p>
            <a:pPr defTabSz="966612">
              <a:spcAft>
                <a:spcPts val="634"/>
              </a:spcAft>
              <a:defRPr/>
            </a:pPr>
            <a:r>
              <a:rPr lang="en-US" b="0"/>
              <a:t>Slide Objective – Specific stats on women staying home for care of children and/or loved ones. </a:t>
            </a:r>
          </a:p>
          <a:p>
            <a:endParaRPr lang="en-US" b="0"/>
          </a:p>
          <a:p>
            <a:pPr marL="181240" indent="-181240">
              <a:buFont typeface="Arial" panose="020B0604020202020204" pitchFamily="34" charset="0"/>
              <a:buChar char="•"/>
            </a:pPr>
            <a:r>
              <a:rPr lang="en-US" b="0"/>
              <a:t>Women are more likely to take time out of the workforce to care for a loved one, usually a child or ailing family member.</a:t>
            </a:r>
          </a:p>
          <a:p>
            <a:pPr defTabSz="966612" fontAlgn="base">
              <a:defRPr/>
            </a:pPr>
            <a:r>
              <a:rPr lang="en-US" b="1" i="0">
                <a:solidFill>
                  <a:srgbClr val="000000"/>
                </a:solidFill>
                <a:effectLst/>
                <a:highlight>
                  <a:srgbClr val="FFFFFF"/>
                </a:highlight>
                <a:latin typeface="Roboto" panose="02000000000000000000" pitchFamily="2" charset="0"/>
              </a:rPr>
              <a:t>- According to the US Bureau of Labor Statistics: </a:t>
            </a:r>
            <a:r>
              <a:rPr lang="en-US" b="0" i="0">
                <a:solidFill>
                  <a:srgbClr val="000000"/>
                </a:solidFill>
                <a:effectLst/>
                <a:highlight>
                  <a:srgbClr val="FFFFFF"/>
                </a:highlight>
                <a:latin typeface="Roboto" panose="02000000000000000000" pitchFamily="2" charset="0"/>
              </a:rPr>
              <a:t>Of those employed, women are employed at a much lower rate compared to men in households with children under age 18. This is in part due to women being the primary choice of parent to stay at home with a child. The </a:t>
            </a:r>
            <a:r>
              <a:rPr lang="en-US" b="1" i="0">
                <a:solidFill>
                  <a:srgbClr val="000000"/>
                </a:solidFill>
                <a:effectLst/>
                <a:highlight>
                  <a:srgbClr val="FFFFFF"/>
                </a:highlight>
                <a:latin typeface="Roboto" panose="02000000000000000000" pitchFamily="2" charset="0"/>
              </a:rPr>
              <a:t>US Census </a:t>
            </a:r>
            <a:r>
              <a:rPr lang="en-US" b="0" i="0">
                <a:solidFill>
                  <a:srgbClr val="000000"/>
                </a:solidFill>
                <a:effectLst/>
                <a:highlight>
                  <a:srgbClr val="FFFFFF"/>
                </a:highlight>
                <a:latin typeface="Roboto" panose="02000000000000000000" pitchFamily="2" charset="0"/>
              </a:rPr>
              <a:t>states as of 2022 that less than one quarter (24%) of children under age 15 living in opposite-sex married-couple families had a stay-at-home mother, compared to only 1% with a stay-at-home father in 2022.</a:t>
            </a:r>
          </a:p>
          <a:p>
            <a:pPr algn="l" fontAlgn="base">
              <a:buFont typeface="Arial" panose="020B0604020202020204" pitchFamily="34" charset="0"/>
              <a:buNone/>
            </a:pPr>
            <a:endParaRPr lang="en-US" b="0" i="0">
              <a:solidFill>
                <a:srgbClr val="000000"/>
              </a:solidFill>
              <a:effectLst/>
              <a:highlight>
                <a:srgbClr val="FFFFFF"/>
              </a:highlight>
              <a:latin typeface="Roboto" panose="02000000000000000000" pitchFamily="2" charset="0"/>
            </a:endParaRPr>
          </a:p>
          <a:p>
            <a:pPr marL="0" lvl="2"/>
            <a:r>
              <a:rPr lang="en-US" b="1"/>
              <a:t>- </a:t>
            </a:r>
            <a:r>
              <a:rPr lang="en-US" b="0"/>
              <a:t>About 16% of you are unemployed so you can spend time caring for an ailing loved one or work part-time.</a:t>
            </a:r>
          </a:p>
          <a:p>
            <a:pPr marL="181240" indent="-181240">
              <a:buFont typeface="Arial" panose="020B0604020202020204" pitchFamily="34" charset="0"/>
              <a:buChar char="•"/>
            </a:pPr>
            <a:endParaRPr lang="en-US" b="0"/>
          </a:p>
          <a:p>
            <a:r>
              <a:rPr lang="en-US" b="0"/>
              <a:t>Being out of the workforce may be the right choice, but it’s important to understand the potential impact an extended absence could have on long-term goals, and what may need to be done to make up for that time away once you return. This is an incredibly personal decision that can be both emotionally and financially taxing for families.</a:t>
            </a:r>
            <a:r>
              <a:rPr lang="en-US" b="0" baseline="0"/>
              <a:t> But knowing what to prepare for financially while you’re out of the workforce can help. </a:t>
            </a:r>
            <a:r>
              <a:rPr lang="en-US" b="0" i="1" baseline="0"/>
              <a:t>(Transition to next slide)</a:t>
            </a:r>
            <a:endParaRPr lang="en-US" b="0" i="1"/>
          </a:p>
          <a:p>
            <a:endParaRPr lang="en-US" b="0"/>
          </a:p>
        </p:txBody>
      </p:sp>
      <p:sp>
        <p:nvSpPr>
          <p:cNvPr id="4" name="Slide Number Placeholder 3">
            <a:extLst>
              <a:ext uri="{FF2B5EF4-FFF2-40B4-BE49-F238E27FC236}">
                <a16:creationId xmlns:a16="http://schemas.microsoft.com/office/drawing/2014/main" id="{78D48F37-37D8-12FF-2644-F25F703D2816}"/>
              </a:ext>
            </a:extLst>
          </p:cNvPr>
          <p:cNvSpPr>
            <a:spLocks noGrp="1"/>
          </p:cNvSpPr>
          <p:nvPr>
            <p:ph type="sldNum" sz="quarter" idx="10"/>
          </p:nvPr>
        </p:nvSpPr>
        <p:spPr/>
        <p:txBody>
          <a:bodyPr/>
          <a:lstStyle/>
          <a:p>
            <a:fld id="{4FBD5869-E701-44DB-B9C5-C7F7FB528C06}" type="slidenum">
              <a:rPr lang="en-US" smtClean="0">
                <a:solidFill>
                  <a:srgbClr val="000000"/>
                </a:solidFill>
              </a:rPr>
              <a:pPr/>
              <a:t>20</a:t>
            </a:fld>
            <a:endParaRPr lang="en-US">
              <a:solidFill>
                <a:srgbClr val="000000"/>
              </a:solidFill>
            </a:endParaRPr>
          </a:p>
        </p:txBody>
      </p:sp>
      <p:sp>
        <p:nvSpPr>
          <p:cNvPr id="7" name="Slide Image Placeholder 6">
            <a:extLst>
              <a:ext uri="{FF2B5EF4-FFF2-40B4-BE49-F238E27FC236}">
                <a16:creationId xmlns:a16="http://schemas.microsoft.com/office/drawing/2014/main" id="{90090658-D126-5AD3-83FA-BAFEB96782AA}"/>
              </a:ext>
            </a:extLst>
          </p:cNvPr>
          <p:cNvSpPr>
            <a:spLocks noGrp="1" noRot="1" noChangeAspect="1"/>
          </p:cNvSpPr>
          <p:nvPr>
            <p:ph type="sldImg"/>
          </p:nvPr>
        </p:nvSpPr>
        <p:spPr>
          <a:xfrm>
            <a:off x="539750" y="768350"/>
            <a:ext cx="6718300" cy="3778250"/>
          </a:xfrm>
        </p:spPr>
      </p:sp>
      <p:sp>
        <p:nvSpPr>
          <p:cNvPr id="5" name="Footer Placeholder 4">
            <a:extLst>
              <a:ext uri="{FF2B5EF4-FFF2-40B4-BE49-F238E27FC236}">
                <a16:creationId xmlns:a16="http://schemas.microsoft.com/office/drawing/2014/main" id="{D3125BF7-42F2-5B67-4C5B-F07ABB57C666}"/>
              </a:ext>
            </a:extLst>
          </p:cNvPr>
          <p:cNvSpPr>
            <a:spLocks noGrp="1"/>
          </p:cNvSpPr>
          <p:nvPr>
            <p:ph type="ftr" sz="quarter" idx="4"/>
          </p:nvPr>
        </p:nvSpPr>
        <p:spPr/>
        <p:txBody>
          <a:bodyPr/>
          <a:lstStyle/>
          <a:p>
            <a:pPr algn="r"/>
            <a:r>
              <a:rPr lang="en-US"/>
              <a:t>WI5_PPT_06/19</a:t>
            </a:r>
          </a:p>
        </p:txBody>
      </p:sp>
      <p:sp>
        <p:nvSpPr>
          <p:cNvPr id="2" name="Header Placeholder 1">
            <a:extLst>
              <a:ext uri="{FF2B5EF4-FFF2-40B4-BE49-F238E27FC236}">
                <a16:creationId xmlns:a16="http://schemas.microsoft.com/office/drawing/2014/main" id="{2CDC8E64-DA1B-0CA5-6C04-C50C67A6DB07}"/>
              </a:ext>
            </a:extLst>
          </p:cNvPr>
          <p:cNvSpPr>
            <a:spLocks noGrp="1"/>
          </p:cNvSpPr>
          <p:nvPr>
            <p:ph type="hdr" sz="quarter"/>
          </p:nvPr>
        </p:nvSpPr>
        <p:spPr/>
        <p:txBody>
          <a:bodyPr/>
          <a:lstStyle/>
          <a:p>
            <a:r>
              <a:rPr lang="en-US"/>
              <a:t>Take Control of Your Financial Future</a:t>
            </a:r>
          </a:p>
        </p:txBody>
      </p:sp>
    </p:spTree>
    <p:extLst>
      <p:ext uri="{BB962C8B-B14F-4D97-AF65-F5344CB8AC3E}">
        <p14:creationId xmlns:p14="http://schemas.microsoft.com/office/powerpoint/2010/main" val="1468053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612">
              <a:defRPr/>
            </a:pPr>
            <a:fld id="{78162757-0ED7-4FF0-A5AC-2FA3DD86DBC0}" type="slidenum">
              <a:rPr lang="en-US">
                <a:solidFill>
                  <a:prstClr val="black"/>
                </a:solidFill>
                <a:latin typeface="Aptos" panose="02110004020202020204"/>
              </a:rPr>
              <a:pPr defTabSz="966612">
                <a:defRPr/>
              </a:pPr>
              <a:t>21</a:t>
            </a:fld>
            <a:endParaRPr lang="en-US">
              <a:solidFill>
                <a:prstClr val="black"/>
              </a:solidFill>
              <a:latin typeface="Aptos" panose="02110004020202020204"/>
            </a:endParaRPr>
          </a:p>
        </p:txBody>
      </p:sp>
    </p:spTree>
    <p:extLst>
      <p:ext uri="{BB962C8B-B14F-4D97-AF65-F5344CB8AC3E}">
        <p14:creationId xmlns:p14="http://schemas.microsoft.com/office/powerpoint/2010/main" val="2300490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505F2-E04E-65EC-4C91-A812E94454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90E541-6490-4E9F-8E35-3DDEB4DC8DD9}"/>
              </a:ext>
            </a:extLst>
          </p:cNvPr>
          <p:cNvSpPr>
            <a:spLocks noGrp="1" noRot="1" noChangeAspect="1"/>
          </p:cNvSpPr>
          <p:nvPr>
            <p:ph type="sldImg"/>
          </p:nvPr>
        </p:nvSpPr>
        <p:spPr>
          <a:xfrm>
            <a:off x="457200" y="738188"/>
            <a:ext cx="6562725" cy="3690937"/>
          </a:xfrm>
        </p:spPr>
      </p:sp>
      <p:sp>
        <p:nvSpPr>
          <p:cNvPr id="3" name="Notes Placeholder 2">
            <a:extLst>
              <a:ext uri="{FF2B5EF4-FFF2-40B4-BE49-F238E27FC236}">
                <a16:creationId xmlns:a16="http://schemas.microsoft.com/office/drawing/2014/main" id="{445D66F6-B5DF-BFC8-401D-202922BA0F6E}"/>
              </a:ext>
            </a:extLst>
          </p:cNvPr>
          <p:cNvSpPr>
            <a:spLocks noGrp="1"/>
          </p:cNvSpPr>
          <p:nvPr>
            <p:ph type="body" idx="1"/>
          </p:nvPr>
        </p:nvSpPr>
        <p:spPr/>
        <p:txBody>
          <a:bodyPr/>
          <a:lstStyle/>
          <a:p>
            <a:r>
              <a:rPr lang="en-US" sz="900" b="0" dirty="0"/>
              <a:t>One strategy for managing current spending and future savings goals is to consider a bucket approach. There are many different versions of this strategy.</a:t>
            </a:r>
          </a:p>
          <a:p>
            <a:endParaRPr lang="en-US" sz="900" b="0" dirty="0"/>
          </a:p>
          <a:p>
            <a:r>
              <a:rPr lang="en-US" sz="900" b="1" baseline="0" dirty="0"/>
              <a:t>[CLICK] </a:t>
            </a:r>
            <a:r>
              <a:rPr lang="en-US" sz="900" b="0" dirty="0"/>
              <a:t>In order to meet current income needs and prepare against any short-term circumstances, a portion of the overall savings would be invested in liquid accounts </a:t>
            </a:r>
            <a:r>
              <a:rPr lang="pl-PL" sz="900" b="0" dirty="0"/>
              <a:t>such as </a:t>
            </a:r>
            <a:r>
              <a:rPr lang="en-US" sz="900" b="0" dirty="0"/>
              <a:t>CDs, money market, etc.</a:t>
            </a:r>
          </a:p>
          <a:p>
            <a:endParaRPr lang="pl-PL" sz="900" b="0" dirty="0"/>
          </a:p>
          <a:p>
            <a:pPr defTabSz="966612">
              <a:spcAft>
                <a:spcPts val="634"/>
              </a:spcAft>
              <a:defRPr/>
            </a:pPr>
            <a:r>
              <a:rPr lang="pl-PL" sz="900" b="1" kern="0" dirty="0">
                <a:solidFill>
                  <a:srgbClr val="283741"/>
                </a:solidFill>
                <a:latin typeface="Arial" panose="020B0604020202020204" pitchFamily="34" charset="0"/>
                <a:cs typeface="Arial" panose="020B0604020202020204" pitchFamily="34" charset="0"/>
              </a:rPr>
              <a:t>[CLICK] </a:t>
            </a:r>
            <a:r>
              <a:rPr lang="pl-PL" sz="900" kern="0" dirty="0">
                <a:solidFill>
                  <a:srgbClr val="283741"/>
                </a:solidFill>
                <a:latin typeface="Arial" panose="020B0604020202020204" pitchFamily="34" charset="0"/>
                <a:cs typeface="Arial" panose="020B0604020202020204" pitchFamily="34" charset="0"/>
              </a:rPr>
              <a:t>Mid-term income refers to a m</a:t>
            </a:r>
            <a:r>
              <a:rPr lang="en-US" sz="900" kern="0" dirty="0">
                <a:solidFill>
                  <a:srgbClr val="283741"/>
                </a:solidFill>
                <a:latin typeface="Arial" panose="020B0604020202020204" pitchFamily="34" charset="0"/>
                <a:cs typeface="Arial" panose="020B0604020202020204" pitchFamily="34" charset="0"/>
              </a:rPr>
              <a:t>ix of growth and income</a:t>
            </a:r>
            <a:r>
              <a:rPr lang="pl-PL" sz="900" kern="0" dirty="0">
                <a:solidFill>
                  <a:srgbClr val="283741"/>
                </a:solidFill>
                <a:latin typeface="Arial" panose="020B0604020202020204" pitchFamily="34" charset="0"/>
                <a:cs typeface="Arial" panose="020B0604020202020204" pitchFamily="34" charset="0"/>
              </a:rPr>
              <a:t> and it </a:t>
            </a:r>
            <a:r>
              <a:rPr lang="en-US" sz="900" kern="0" dirty="0">
                <a:solidFill>
                  <a:srgbClr val="283741"/>
                </a:solidFill>
                <a:latin typeface="Arial" panose="020B0604020202020204" pitchFamily="34" charset="0"/>
                <a:cs typeface="Arial" panose="020B0604020202020204" pitchFamily="34" charset="0"/>
              </a:rPr>
              <a:t>replenish</a:t>
            </a:r>
            <a:r>
              <a:rPr lang="pl-PL" sz="900" kern="0" dirty="0">
                <a:solidFill>
                  <a:srgbClr val="283741"/>
                </a:solidFill>
                <a:latin typeface="Arial" panose="020B0604020202020204" pitchFamily="34" charset="0"/>
                <a:cs typeface="Arial" panose="020B0604020202020204" pitchFamily="34" charset="0"/>
              </a:rPr>
              <a:t>es</a:t>
            </a:r>
            <a:r>
              <a:rPr lang="en-US" sz="900" kern="0" dirty="0">
                <a:solidFill>
                  <a:srgbClr val="283741"/>
                </a:solidFill>
                <a:latin typeface="Arial" panose="020B0604020202020204" pitchFamily="34" charset="0"/>
                <a:cs typeface="Arial" panose="020B0604020202020204" pitchFamily="34" charset="0"/>
              </a:rPr>
              <a:t> short-term bucket</a:t>
            </a:r>
            <a:r>
              <a:rPr lang="pl-PL" sz="900" kern="0" dirty="0">
                <a:solidFill>
                  <a:srgbClr val="283741"/>
                </a:solidFill>
                <a:latin typeface="Arial" panose="020B0604020202020204" pitchFamily="34" charset="0"/>
                <a:cs typeface="Arial" panose="020B0604020202020204" pitchFamily="34" charset="0"/>
              </a:rPr>
              <a:t>. In addition, it </a:t>
            </a:r>
            <a:r>
              <a:rPr lang="en-US" sz="900" kern="0" dirty="0">
                <a:solidFill>
                  <a:srgbClr val="283741"/>
                </a:solidFill>
                <a:latin typeface="Arial" panose="020B0604020202020204" pitchFamily="34" charset="0"/>
                <a:cs typeface="Arial" panose="020B0604020202020204" pitchFamily="34" charset="0"/>
              </a:rPr>
              <a:t>may help manage market volatility</a:t>
            </a:r>
            <a:r>
              <a:rPr lang="pl-PL" sz="900" kern="0" dirty="0">
                <a:solidFill>
                  <a:srgbClr val="283741"/>
                </a:solidFill>
                <a:latin typeface="Arial" panose="020B0604020202020204" pitchFamily="34" charset="0"/>
                <a:cs typeface="Arial" panose="020B0604020202020204" pitchFamily="34" charset="0"/>
              </a:rPr>
              <a:t>. </a:t>
            </a:r>
          </a:p>
          <a:p>
            <a:pPr defTabSz="724977">
              <a:spcAft>
                <a:spcPts val="634"/>
              </a:spcAft>
              <a:buClr>
                <a:srgbClr val="00A096"/>
              </a:buClr>
              <a:buSzPct val="110000"/>
              <a:defRPr/>
            </a:pPr>
            <a:r>
              <a:rPr lang="pl-PL" sz="900" kern="0" dirty="0">
                <a:solidFill>
                  <a:srgbClr val="283741"/>
                </a:solidFill>
                <a:latin typeface="Arial" panose="020B0604020202020204" pitchFamily="34" charset="0"/>
                <a:cs typeface="Arial" panose="020B0604020202020204" pitchFamily="34" charset="0"/>
              </a:rPr>
              <a:t>It may consist form several things: b</a:t>
            </a:r>
            <a:r>
              <a:rPr lang="en-US" sz="900" kern="0" dirty="0" err="1">
                <a:solidFill>
                  <a:srgbClr val="283741"/>
                </a:solidFill>
                <a:latin typeface="Arial" panose="020B0604020202020204" pitchFamily="34" charset="0"/>
                <a:cs typeface="Arial" panose="020B0604020202020204" pitchFamily="34" charset="0"/>
              </a:rPr>
              <a:t>onds</a:t>
            </a:r>
            <a:r>
              <a:rPr lang="pl-PL" sz="900" kern="0" dirty="0">
                <a:solidFill>
                  <a:srgbClr val="283741"/>
                </a:solidFill>
                <a:latin typeface="Arial" panose="020B0604020202020204" pitchFamily="34" charset="0"/>
                <a:cs typeface="Arial" panose="020B0604020202020204" pitchFamily="34" charset="0"/>
              </a:rPr>
              <a:t>, d</a:t>
            </a:r>
            <a:r>
              <a:rPr lang="en-US" sz="900" kern="0" dirty="0" err="1">
                <a:solidFill>
                  <a:srgbClr val="283741"/>
                </a:solidFill>
                <a:latin typeface="Arial" panose="020B0604020202020204" pitchFamily="34" charset="0"/>
                <a:cs typeface="Arial" panose="020B0604020202020204" pitchFamily="34" charset="0"/>
              </a:rPr>
              <a:t>eferred</a:t>
            </a:r>
            <a:r>
              <a:rPr lang="en-US" sz="900" kern="0" dirty="0">
                <a:solidFill>
                  <a:srgbClr val="283741"/>
                </a:solidFill>
                <a:latin typeface="Arial" panose="020B0604020202020204" pitchFamily="34" charset="0"/>
                <a:cs typeface="Arial" panose="020B0604020202020204" pitchFamily="34" charset="0"/>
              </a:rPr>
              <a:t> annuities</a:t>
            </a:r>
            <a:r>
              <a:rPr lang="pl-PL" sz="900" kern="0" dirty="0">
                <a:solidFill>
                  <a:srgbClr val="283741"/>
                </a:solidFill>
                <a:latin typeface="Arial" panose="020B0604020202020204" pitchFamily="34" charset="0"/>
                <a:cs typeface="Arial" panose="020B0604020202020204" pitchFamily="34" charset="0"/>
              </a:rPr>
              <a:t>, a</a:t>
            </a:r>
            <a:r>
              <a:rPr lang="en-US" sz="900" kern="0" dirty="0" err="1">
                <a:solidFill>
                  <a:srgbClr val="283741"/>
                </a:solidFill>
                <a:latin typeface="Arial" panose="020B0604020202020204" pitchFamily="34" charset="0"/>
                <a:cs typeface="Arial" panose="020B0604020202020204" pitchFamily="34" charset="0"/>
              </a:rPr>
              <a:t>bsolute</a:t>
            </a:r>
            <a:r>
              <a:rPr lang="en-US" sz="900" kern="0" dirty="0">
                <a:solidFill>
                  <a:srgbClr val="283741"/>
                </a:solidFill>
                <a:latin typeface="Arial" panose="020B0604020202020204" pitchFamily="34" charset="0"/>
                <a:cs typeface="Arial" panose="020B0604020202020204" pitchFamily="34" charset="0"/>
              </a:rPr>
              <a:t> return funds</a:t>
            </a:r>
            <a:r>
              <a:rPr lang="pl-PL" sz="900" kern="0" dirty="0">
                <a:solidFill>
                  <a:srgbClr val="283741"/>
                </a:solidFill>
                <a:latin typeface="Arial" panose="020B0604020202020204" pitchFamily="34" charset="0"/>
                <a:cs typeface="Arial" panose="020B0604020202020204" pitchFamily="34" charset="0"/>
              </a:rPr>
              <a:t>, a</a:t>
            </a:r>
            <a:r>
              <a:rPr lang="en-US" sz="900" kern="0" dirty="0" err="1">
                <a:solidFill>
                  <a:srgbClr val="283741"/>
                </a:solidFill>
                <a:latin typeface="Arial" panose="020B0604020202020204" pitchFamily="34" charset="0"/>
                <a:cs typeface="Arial" panose="020B0604020202020204" pitchFamily="34" charset="0"/>
              </a:rPr>
              <a:t>sset</a:t>
            </a:r>
            <a:r>
              <a:rPr lang="en-US" sz="900" kern="0" dirty="0">
                <a:solidFill>
                  <a:srgbClr val="283741"/>
                </a:solidFill>
                <a:latin typeface="Arial" panose="020B0604020202020204" pitchFamily="34" charset="0"/>
                <a:cs typeface="Arial" panose="020B0604020202020204" pitchFamily="34" charset="0"/>
              </a:rPr>
              <a:t> allocation funds and </a:t>
            </a:r>
            <a:r>
              <a:rPr lang="pl-PL" sz="900" kern="0" dirty="0">
                <a:solidFill>
                  <a:srgbClr val="283741"/>
                </a:solidFill>
                <a:latin typeface="Arial" panose="020B0604020202020204" pitchFamily="34" charset="0"/>
                <a:cs typeface="Arial" panose="020B0604020202020204" pitchFamily="34" charset="0"/>
              </a:rPr>
              <a:t>b</a:t>
            </a:r>
            <a:r>
              <a:rPr lang="en-US" sz="900" kern="0" dirty="0" err="1">
                <a:solidFill>
                  <a:srgbClr val="283741"/>
                </a:solidFill>
                <a:latin typeface="Arial" panose="020B0604020202020204" pitchFamily="34" charset="0"/>
                <a:cs typeface="Arial" panose="020B0604020202020204" pitchFamily="34" charset="0"/>
              </a:rPr>
              <a:t>alanced</a:t>
            </a:r>
            <a:r>
              <a:rPr lang="en-US" sz="900" kern="0" dirty="0">
                <a:solidFill>
                  <a:srgbClr val="283741"/>
                </a:solidFill>
                <a:latin typeface="Arial" panose="020B0604020202020204" pitchFamily="34" charset="0"/>
                <a:cs typeface="Arial" panose="020B0604020202020204" pitchFamily="34" charset="0"/>
              </a:rPr>
              <a:t> funds</a:t>
            </a:r>
            <a:r>
              <a:rPr lang="pl-PL" sz="900" kern="0" dirty="0">
                <a:solidFill>
                  <a:srgbClr val="283741"/>
                </a:solidFill>
                <a:latin typeface="Arial" panose="020B0604020202020204" pitchFamily="34" charset="0"/>
                <a:cs typeface="Arial" panose="020B0604020202020204" pitchFamily="34" charset="0"/>
              </a:rPr>
              <a:t>.</a:t>
            </a:r>
            <a:endParaRPr lang="en-US" sz="900" kern="0" dirty="0">
              <a:solidFill>
                <a:srgbClr val="283741"/>
              </a:solidFill>
              <a:latin typeface="Arial" panose="020B0604020202020204" pitchFamily="34" charset="0"/>
              <a:cs typeface="Arial" panose="020B0604020202020204" pitchFamily="34" charset="0"/>
            </a:endParaRPr>
          </a:p>
          <a:p>
            <a:endParaRPr lang="pl-PL" sz="900" b="0" dirty="0"/>
          </a:p>
          <a:p>
            <a:r>
              <a:rPr lang="en-US" sz="900" b="0" dirty="0"/>
              <a:t>For the mid-term and longer-term buckets, accounts would be allocated according to their investment objective. </a:t>
            </a:r>
            <a:endParaRPr lang="pl-PL" sz="900" b="0" dirty="0"/>
          </a:p>
          <a:p>
            <a:endParaRPr lang="en-US" sz="900" b="0" dirty="0"/>
          </a:p>
          <a:p>
            <a:r>
              <a:rPr lang="en-US" sz="900" b="1" baseline="0" dirty="0"/>
              <a:t>[CLICK] </a:t>
            </a:r>
            <a:r>
              <a:rPr lang="en-US" sz="900" b="0" dirty="0"/>
              <a:t>For example, the longer-term bucket might consist of growth stocks, funds, or real estate </a:t>
            </a:r>
            <a:r>
              <a:rPr lang="en-US" sz="1100" b="0" i="0" dirty="0">
                <a:solidFill>
                  <a:srgbClr val="485056"/>
                </a:solidFill>
                <a:effectLst/>
                <a:latin typeface="Lato" panose="020F0502020204030203" pitchFamily="34" charset="0"/>
              </a:rPr>
              <a:t>that seek to keep up with inflation and address the risk of outliving your assets</a:t>
            </a:r>
            <a:r>
              <a:rPr lang="en-US" sz="900" b="0" dirty="0"/>
              <a:t>. </a:t>
            </a:r>
          </a:p>
          <a:p>
            <a:endParaRPr lang="en-US" sz="900" b="0" dirty="0"/>
          </a:p>
          <a:p>
            <a:endParaRPr lang="en-US" sz="900" b="0" dirty="0"/>
          </a:p>
        </p:txBody>
      </p:sp>
      <p:sp>
        <p:nvSpPr>
          <p:cNvPr id="4" name="Header Placeholder 3">
            <a:extLst>
              <a:ext uri="{FF2B5EF4-FFF2-40B4-BE49-F238E27FC236}">
                <a16:creationId xmlns:a16="http://schemas.microsoft.com/office/drawing/2014/main" id="{155E201B-07EF-D24F-8663-8955B63CBF8F}"/>
              </a:ext>
            </a:extLst>
          </p:cNvPr>
          <p:cNvSpPr>
            <a:spLocks noGrp="1"/>
          </p:cNvSpPr>
          <p:nvPr>
            <p:ph type="hdr" sz="quarter" idx="10"/>
          </p:nvPr>
        </p:nvSpPr>
        <p:spPr/>
        <p:txBody>
          <a:bodyPr/>
          <a:lstStyle/>
          <a:p>
            <a:pPr defTabSz="966612">
              <a:defRPr/>
            </a:pPr>
            <a:r>
              <a:rPr lang="en-US" sz="1200" b="1" cap="all">
                <a:solidFill>
                  <a:srgbClr val="000000"/>
                </a:solidFill>
                <a:latin typeface="Arial" panose="020B0604020202020204" pitchFamily="34" charset="0"/>
                <a:cs typeface="Arial" panose="020B0604020202020204" pitchFamily="34" charset="0"/>
              </a:rPr>
              <a:t>Presentation Title</a:t>
            </a:r>
          </a:p>
        </p:txBody>
      </p:sp>
      <p:sp>
        <p:nvSpPr>
          <p:cNvPr id="5" name="Date Placeholder 4">
            <a:extLst>
              <a:ext uri="{FF2B5EF4-FFF2-40B4-BE49-F238E27FC236}">
                <a16:creationId xmlns:a16="http://schemas.microsoft.com/office/drawing/2014/main" id="{593E04A6-F812-A086-0F17-F67453345CDE}"/>
              </a:ext>
            </a:extLst>
          </p:cNvPr>
          <p:cNvSpPr>
            <a:spLocks noGrp="1"/>
          </p:cNvSpPr>
          <p:nvPr>
            <p:ph type="dt" idx="11"/>
          </p:nvPr>
        </p:nvSpPr>
        <p:spPr/>
        <p:txBody>
          <a:bodyPr/>
          <a:lstStyle/>
          <a:p>
            <a:pPr algn="l" defTabSz="966612">
              <a:defRPr/>
            </a:pPr>
            <a:fld id="{5D99F2C6-8D31-48CC-B592-8921FCF2F32F}" type="datetime1">
              <a:rPr lang="en-US" sz="1200">
                <a:solidFill>
                  <a:srgbClr val="000000"/>
                </a:solidFill>
                <a:latin typeface="Arial" panose="020B0604020202020204" pitchFamily="34" charset="0"/>
                <a:cs typeface="Arial" panose="020B0604020202020204" pitchFamily="34" charset="0"/>
              </a:rPr>
              <a:pPr algn="l" defTabSz="966612">
                <a:defRPr/>
              </a:pPr>
              <a:t>1/6/2025</a:t>
            </a:fld>
            <a:endParaRPr lang="en-US" sz="1200">
              <a:solidFill>
                <a:srgbClr val="000000"/>
              </a:solidFill>
              <a:latin typeface="Arial" panose="020B0604020202020204" pitchFamily="34" charset="0"/>
              <a:cs typeface="Arial" panose="020B0604020202020204" pitchFamily="34" charset="0"/>
            </a:endParaRPr>
          </a:p>
        </p:txBody>
      </p:sp>
      <p:sp>
        <p:nvSpPr>
          <p:cNvPr id="6" name="Footer Placeholder 5">
            <a:extLst>
              <a:ext uri="{FF2B5EF4-FFF2-40B4-BE49-F238E27FC236}">
                <a16:creationId xmlns:a16="http://schemas.microsoft.com/office/drawing/2014/main" id="{CABE96F5-68D2-9081-6039-F93B9E1EEDB9}"/>
              </a:ext>
            </a:extLst>
          </p:cNvPr>
          <p:cNvSpPr>
            <a:spLocks noGrp="1"/>
          </p:cNvSpPr>
          <p:nvPr>
            <p:ph type="ftr" sz="quarter" idx="12"/>
          </p:nvPr>
        </p:nvSpPr>
        <p:spPr/>
        <p:txBody>
          <a:bodyPr/>
          <a:lstStyle/>
          <a:p>
            <a:pPr algn="r" defTabSz="966612">
              <a:defRPr/>
            </a:pPr>
            <a:r>
              <a:rPr lang="en-US" sz="1200">
                <a:solidFill>
                  <a:srgbClr val="000000"/>
                </a:solidFill>
                <a:latin typeface="Arial" panose="020B0604020202020204" pitchFamily="34" charset="0"/>
                <a:cs typeface="Arial" panose="020B0604020202020204" pitchFamily="34" charset="0"/>
              </a:rPr>
              <a:t>Lit Code XX/XX</a:t>
            </a:r>
          </a:p>
        </p:txBody>
      </p:sp>
      <p:sp>
        <p:nvSpPr>
          <p:cNvPr id="7" name="Slide Number Placeholder 6">
            <a:extLst>
              <a:ext uri="{FF2B5EF4-FFF2-40B4-BE49-F238E27FC236}">
                <a16:creationId xmlns:a16="http://schemas.microsoft.com/office/drawing/2014/main" id="{DE8AB9AE-CACF-D5E9-42AE-4F89053DC4AE}"/>
              </a:ext>
            </a:extLst>
          </p:cNvPr>
          <p:cNvSpPr>
            <a:spLocks noGrp="1"/>
          </p:cNvSpPr>
          <p:nvPr>
            <p:ph type="sldNum" sz="quarter" idx="13"/>
          </p:nvPr>
        </p:nvSpPr>
        <p:spPr/>
        <p:txBody>
          <a:bodyPr/>
          <a:lstStyle/>
          <a:p>
            <a:pPr defTabSz="966612">
              <a:defRPr/>
            </a:pPr>
            <a:fld id="{4FBD5869-E701-44DB-B9C5-C7F7FB528C06}" type="slidenum">
              <a:rPr lang="en-US" sz="1200">
                <a:solidFill>
                  <a:srgbClr val="000000"/>
                </a:solidFill>
                <a:latin typeface="Arial" panose="020B0604020202020204" pitchFamily="34" charset="0"/>
                <a:cs typeface="Arial" panose="020B0604020202020204" pitchFamily="34" charset="0"/>
              </a:rPr>
              <a:pPr defTabSz="966612">
                <a:defRPr/>
              </a:pPr>
              <a:t>22</a:t>
            </a:fld>
            <a:endParaRPr lang="en-US" sz="120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1968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1263" y="504825"/>
            <a:ext cx="5392737" cy="3033713"/>
          </a:xfrm>
        </p:spPr>
      </p:sp>
      <p:sp>
        <p:nvSpPr>
          <p:cNvPr id="3" name="Notes Placeholder 2"/>
          <p:cNvSpPr>
            <a:spLocks noGrp="1"/>
          </p:cNvSpPr>
          <p:nvPr>
            <p:ph type="body" idx="1"/>
          </p:nvPr>
        </p:nvSpPr>
        <p:spPr/>
        <p:txBody>
          <a:bodyPr/>
          <a:lstStyle/>
          <a:p>
            <a:r>
              <a:rPr lang="en-US" sz="900" dirty="0"/>
              <a:t>As you navigate your financial life, there are several identifiable life stages: </a:t>
            </a:r>
          </a:p>
          <a:p>
            <a:endParaRPr lang="en-US" sz="900" dirty="0"/>
          </a:p>
          <a:p>
            <a:r>
              <a:rPr lang="en-US" sz="900" b="1" dirty="0">
                <a:latin typeface="Source Sans Pro Semibold" panose="020B0603030403020204" pitchFamily="34" charset="0"/>
              </a:rPr>
              <a:t>Growing literacy: </a:t>
            </a:r>
            <a:r>
              <a:rPr lang="en-US" sz="900" dirty="0"/>
              <a:t>This group of individuals are establishing their financial lives. Perhaps this is a Millennial woman just entering the workforce or your younger beneficiaries and heirs who are focused on broadening their financial literacy.</a:t>
            </a:r>
          </a:p>
          <a:p>
            <a:endParaRPr lang="en-US" sz="900" dirty="0"/>
          </a:p>
          <a:p>
            <a:pPr lvl="0"/>
            <a:r>
              <a:rPr lang="en-US" sz="900" b="1" dirty="0">
                <a:latin typeface="Source Sans Pro Semibold" panose="020B0603030403020204" pitchFamily="34" charset="0"/>
              </a:rPr>
              <a:t>Accumulating wealth: </a:t>
            </a:r>
            <a:r>
              <a:rPr lang="en-US" sz="900" dirty="0"/>
              <a:t>These are established professionals who have careers or who are helping to manage the household. They are further along on their financial journey and may have started to develop a more substantial nest egg for their retirement. Their financial planning needs may be more complex. For example, they may have multiple retirement accounts or are navigating their finances in combination with income from a partner.</a:t>
            </a:r>
          </a:p>
          <a:p>
            <a:pPr lvl="0"/>
            <a:endParaRPr lang="en-US" sz="900" dirty="0"/>
          </a:p>
          <a:p>
            <a:pPr lvl="0"/>
            <a:r>
              <a:rPr lang="en-US" sz="900" b="1" dirty="0">
                <a:latin typeface="Source Sans Pro Semibold" panose="020B0603030403020204" pitchFamily="34" charset="0"/>
              </a:rPr>
              <a:t>Distributing wealth:</a:t>
            </a:r>
            <a:r>
              <a:rPr lang="en-US" sz="900" dirty="0">
                <a:latin typeface="Source Sans Pro Semibold" panose="020B0603030403020204" pitchFamily="34" charset="0"/>
              </a:rPr>
              <a:t> </a:t>
            </a:r>
            <a:r>
              <a:rPr lang="en-US" sz="900" dirty="0"/>
              <a:t>These are individuals who are no longer generating income through employment. For the first time, they are </a:t>
            </a:r>
            <a:r>
              <a:rPr lang="en-US" sz="900" dirty="0" err="1"/>
              <a:t>livng</a:t>
            </a:r>
            <a:r>
              <a:rPr lang="en-US" sz="900" dirty="0"/>
              <a:t> off of the wealth they’ve accumulated by generating an income stream. We typically associate this stage with those in retirement, but this category could also include someone with a long-term disability that inhibits them from working.</a:t>
            </a:r>
          </a:p>
          <a:p>
            <a:pPr lvl="0"/>
            <a:endParaRPr lang="en-US" sz="900" dirty="0"/>
          </a:p>
          <a:p>
            <a:r>
              <a:rPr lang="en-US" sz="900" dirty="0"/>
              <a:t>It is important to plan for each financial life stage, as well as unexpected events that can impact your financial roadmap. Some of these events include sudden disability or illness, career changes, sudden cash windfalls, becoming a caregiver and starting a family.</a:t>
            </a:r>
          </a:p>
          <a:p>
            <a:endParaRPr lang="en-US" sz="900" dirty="0"/>
          </a:p>
          <a:p>
            <a:r>
              <a:rPr lang="en-US" sz="900" dirty="0"/>
              <a:t>Over the next few slides, we will take a deeper look at each of these life stages by reviewing the Five Essential Life Stage Components and a to-do list that you can use to help drive your conversations with loved ones and the financial professionals you work with. </a:t>
            </a:r>
          </a:p>
        </p:txBody>
      </p:sp>
    </p:spTree>
    <p:extLst>
      <p:ext uri="{BB962C8B-B14F-4D97-AF65-F5344CB8AC3E}">
        <p14:creationId xmlns:p14="http://schemas.microsoft.com/office/powerpoint/2010/main" val="17961918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900" dirty="0"/>
              <a:t>For individuals starting to take control of their finances, there are five key areas for discussion:</a:t>
            </a:r>
          </a:p>
          <a:p>
            <a:pPr marL="296951" indent="-296951">
              <a:buFont typeface="+mj-lt"/>
              <a:buAutoNum type="arabicPeriod"/>
            </a:pPr>
            <a:r>
              <a:rPr lang="en-US" sz="900" dirty="0">
                <a:latin typeface="Source Sans Pro Semibold" panose="020B0603030403020204" pitchFamily="34" charset="0"/>
              </a:rPr>
              <a:t>Financial literacy</a:t>
            </a:r>
          </a:p>
          <a:p>
            <a:pPr marL="296951" indent="-296951">
              <a:buFont typeface="+mj-lt"/>
              <a:buAutoNum type="arabicPeriod"/>
            </a:pPr>
            <a:r>
              <a:rPr lang="en-US" sz="900" dirty="0">
                <a:latin typeface="Source Sans Pro Semibold" panose="020B0603030403020204" pitchFamily="34" charset="0"/>
              </a:rPr>
              <a:t>Budgeting</a:t>
            </a:r>
          </a:p>
          <a:p>
            <a:pPr marL="296951" indent="-296951">
              <a:buFont typeface="+mj-lt"/>
              <a:buAutoNum type="arabicPeriod"/>
            </a:pPr>
            <a:r>
              <a:rPr lang="en-US" sz="900" dirty="0">
                <a:latin typeface="Source Sans Pro Semibold" panose="020B0603030403020204" pitchFamily="34" charset="0"/>
              </a:rPr>
              <a:t>Savings</a:t>
            </a:r>
          </a:p>
          <a:p>
            <a:pPr marL="296951" indent="-296951">
              <a:buFont typeface="+mj-lt"/>
              <a:buAutoNum type="arabicPeriod"/>
            </a:pPr>
            <a:r>
              <a:rPr lang="en-US" sz="900" dirty="0">
                <a:latin typeface="Source Sans Pro Semibold" panose="020B0603030403020204" pitchFamily="34" charset="0"/>
              </a:rPr>
              <a:t>Debt</a:t>
            </a:r>
          </a:p>
          <a:p>
            <a:pPr marL="296951" indent="-296951">
              <a:buFont typeface="+mj-lt"/>
              <a:buAutoNum type="arabicPeriod"/>
            </a:pPr>
            <a:r>
              <a:rPr lang="en-US" sz="900" dirty="0">
                <a:latin typeface="Source Sans Pro Semibold" panose="020B0603030403020204" pitchFamily="34" charset="0"/>
              </a:rPr>
              <a:t>Insurance</a:t>
            </a:r>
          </a:p>
          <a:p>
            <a:r>
              <a:rPr lang="en-US" sz="900" dirty="0"/>
              <a:t> </a:t>
            </a:r>
          </a:p>
          <a:p>
            <a:r>
              <a:rPr lang="en-US" sz="900" dirty="0"/>
              <a:t>Consider the following to-do list:</a:t>
            </a:r>
          </a:p>
          <a:p>
            <a:pPr marL="222713" lvl="1" indent="-222713">
              <a:spcBef>
                <a:spcPts val="1057"/>
              </a:spcBef>
              <a:buClr>
                <a:schemeClr val="tx1"/>
              </a:buClr>
              <a:buFont typeface="Arial" panose="020B0604020202020204" pitchFamily="34" charset="0"/>
              <a:buChar char="•"/>
            </a:pPr>
            <a:r>
              <a:rPr lang="en-US" sz="900" dirty="0"/>
              <a:t>Create or review your budget</a:t>
            </a:r>
          </a:p>
          <a:p>
            <a:pPr marL="222713" lvl="1" indent="-222713">
              <a:spcBef>
                <a:spcPts val="1057"/>
              </a:spcBef>
              <a:buClr>
                <a:schemeClr val="tx1"/>
              </a:buClr>
              <a:buFont typeface="Arial" panose="020B0604020202020204" pitchFamily="34" charset="0"/>
              <a:buChar char="•"/>
            </a:pPr>
            <a:r>
              <a:rPr lang="en-US" sz="900" dirty="0"/>
              <a:t>Establish an emergency fund</a:t>
            </a:r>
          </a:p>
          <a:p>
            <a:pPr marL="222713" lvl="1" indent="-222713">
              <a:spcBef>
                <a:spcPts val="1057"/>
              </a:spcBef>
              <a:buClr>
                <a:schemeClr val="tx1"/>
              </a:buClr>
              <a:buFont typeface="Arial" panose="020B0604020202020204" pitchFamily="34" charset="0"/>
              <a:buChar char="•"/>
            </a:pPr>
            <a:r>
              <a:rPr lang="en-US" sz="900" dirty="0"/>
              <a:t>Consider retirement savings options</a:t>
            </a:r>
          </a:p>
          <a:p>
            <a:pPr marL="222713" lvl="1" indent="-222713">
              <a:spcBef>
                <a:spcPts val="1057"/>
              </a:spcBef>
              <a:buClr>
                <a:schemeClr val="tx1"/>
              </a:buClr>
              <a:buFont typeface="Arial" panose="020B0604020202020204" pitchFamily="34" charset="0"/>
              <a:buChar char="•"/>
            </a:pPr>
            <a:r>
              <a:rPr lang="en-US" sz="900" dirty="0"/>
              <a:t>Student loan repayment</a:t>
            </a:r>
          </a:p>
          <a:p>
            <a:pPr marL="222713" lvl="1" indent="-222713">
              <a:spcBef>
                <a:spcPts val="1057"/>
              </a:spcBef>
              <a:buClr>
                <a:schemeClr val="tx1"/>
              </a:buClr>
              <a:buFont typeface="Arial" panose="020B0604020202020204" pitchFamily="34" charset="0"/>
              <a:buChar char="•"/>
            </a:pPr>
            <a:r>
              <a:rPr lang="en-US" sz="900" dirty="0"/>
              <a:t>Building credit</a:t>
            </a:r>
          </a:p>
          <a:p>
            <a:pPr marL="222713" lvl="1" indent="-222713">
              <a:spcBef>
                <a:spcPts val="1057"/>
              </a:spcBef>
              <a:buClr>
                <a:schemeClr val="tx1"/>
              </a:buClr>
              <a:buFont typeface="Arial" panose="020B0604020202020204" pitchFamily="34" charset="0"/>
              <a:buChar char="•"/>
            </a:pPr>
            <a:r>
              <a:rPr lang="en-US" sz="900" dirty="0"/>
              <a:t>Review insurance options</a:t>
            </a:r>
          </a:p>
          <a:p>
            <a:pPr lvl="0"/>
            <a:r>
              <a:rPr lang="en-US" sz="900" dirty="0"/>
              <a:t> </a:t>
            </a:r>
          </a:p>
          <a:p>
            <a:endParaRPr lang="en-US" sz="900" dirty="0"/>
          </a:p>
        </p:txBody>
      </p:sp>
      <p:sp>
        <p:nvSpPr>
          <p:cNvPr id="5" name="Slide Image Placeholder 4"/>
          <p:cNvSpPr>
            <a:spLocks noGrp="1" noRot="1" noChangeAspect="1"/>
          </p:cNvSpPr>
          <p:nvPr>
            <p:ph type="sldImg"/>
          </p:nvPr>
        </p:nvSpPr>
        <p:spPr>
          <a:xfrm>
            <a:off x="1212850" y="504825"/>
            <a:ext cx="5397500" cy="3036888"/>
          </a:xfrm>
        </p:spPr>
      </p:sp>
    </p:spTree>
    <p:extLst>
      <p:ext uri="{BB962C8B-B14F-4D97-AF65-F5344CB8AC3E}">
        <p14:creationId xmlns:p14="http://schemas.microsoft.com/office/powerpoint/2010/main" val="14639594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900" dirty="0"/>
              <a:t>At this stage the focus is on setting aside wealth for your retirement. Here are the five key components to consider:</a:t>
            </a:r>
          </a:p>
          <a:p>
            <a:pPr marL="241653" indent="-241653">
              <a:buAutoNum type="arabicParenR"/>
            </a:pPr>
            <a:r>
              <a:rPr lang="en-US" sz="900" dirty="0"/>
              <a:t>Financial literacy</a:t>
            </a:r>
          </a:p>
          <a:p>
            <a:pPr marL="241653" indent="-241653">
              <a:buAutoNum type="arabicParenR"/>
            </a:pPr>
            <a:r>
              <a:rPr lang="en-US" sz="900" dirty="0"/>
              <a:t>Advanced planning – planning for your future goals</a:t>
            </a:r>
          </a:p>
          <a:p>
            <a:pPr marL="241653" indent="-241653">
              <a:buAutoNum type="arabicParenR"/>
            </a:pPr>
            <a:r>
              <a:rPr lang="en-US" sz="900" dirty="0"/>
              <a:t>Family considerations – planning for not just you but your parents and children too</a:t>
            </a:r>
          </a:p>
          <a:p>
            <a:pPr marL="241653" indent="-241653">
              <a:buAutoNum type="arabicParenR"/>
            </a:pPr>
            <a:r>
              <a:rPr lang="en-US" sz="900" dirty="0"/>
              <a:t>Legacy building – leaving something for your loved ones</a:t>
            </a:r>
          </a:p>
          <a:p>
            <a:pPr marL="241653" indent="-241653">
              <a:buAutoNum type="arabicParenR"/>
            </a:pPr>
            <a:r>
              <a:rPr lang="en-US" sz="900" dirty="0"/>
              <a:t>Tax management – don’t overpay for what you’ve built</a:t>
            </a:r>
          </a:p>
          <a:p>
            <a:pPr marL="241653" indent="-241653">
              <a:buAutoNum type="arabicParenR"/>
            </a:pPr>
            <a:endParaRPr lang="en-US" sz="900" dirty="0"/>
          </a:p>
          <a:p>
            <a:r>
              <a:rPr lang="en-US" sz="900" dirty="0"/>
              <a:t>Consider the following to-do list:</a:t>
            </a:r>
          </a:p>
          <a:p>
            <a:pPr marL="181240" indent="-181240">
              <a:buFont typeface="Arial" panose="020B0604020202020204" pitchFamily="34" charset="0"/>
              <a:buChar char="•"/>
            </a:pPr>
            <a:r>
              <a:rPr lang="en-US" sz="900" dirty="0"/>
              <a:t>Review retirement accounts</a:t>
            </a:r>
          </a:p>
          <a:p>
            <a:pPr marL="181240" indent="-181240">
              <a:buFont typeface="Arial" panose="020B0604020202020204" pitchFamily="34" charset="0"/>
              <a:buChar char="•"/>
            </a:pPr>
            <a:r>
              <a:rPr lang="en-US" sz="900" dirty="0"/>
              <a:t>Ask about 529 plans for college savings if you have kids</a:t>
            </a:r>
          </a:p>
          <a:p>
            <a:pPr marL="181240" indent="-181240">
              <a:buFont typeface="Arial" panose="020B0604020202020204" pitchFamily="34" charset="0"/>
              <a:buChar char="•"/>
            </a:pPr>
            <a:r>
              <a:rPr lang="en-US" sz="900" dirty="0"/>
              <a:t>Understand what your future benefit options are</a:t>
            </a:r>
          </a:p>
          <a:p>
            <a:pPr marL="181240" indent="-181240">
              <a:buFont typeface="Arial" panose="020B0604020202020204" pitchFamily="34" charset="0"/>
              <a:buChar char="•"/>
            </a:pPr>
            <a:r>
              <a:rPr lang="en-US" sz="900" dirty="0"/>
              <a:t>Discuss considerations for company stock retirement options</a:t>
            </a:r>
          </a:p>
          <a:p>
            <a:pPr marL="181240" indent="-181240">
              <a:buFont typeface="Arial" panose="020B0604020202020204" pitchFamily="34" charset="0"/>
              <a:buChar char="•"/>
            </a:pPr>
            <a:r>
              <a:rPr lang="en-US" sz="900" dirty="0"/>
              <a:t>Investigate estate planning</a:t>
            </a:r>
          </a:p>
          <a:p>
            <a:pPr marL="181240" indent="-181240">
              <a:buFont typeface="Arial" panose="020B0604020202020204" pitchFamily="34" charset="0"/>
              <a:buChar char="•"/>
            </a:pPr>
            <a:r>
              <a:rPr lang="en-US" sz="900" dirty="0"/>
              <a:t>Pursue tax diversification throughout your accounts</a:t>
            </a:r>
          </a:p>
        </p:txBody>
      </p:sp>
      <p:sp>
        <p:nvSpPr>
          <p:cNvPr id="5" name="Slide Image Placeholder 4"/>
          <p:cNvSpPr>
            <a:spLocks noGrp="1" noRot="1" noChangeAspect="1"/>
          </p:cNvSpPr>
          <p:nvPr>
            <p:ph type="sldImg"/>
          </p:nvPr>
        </p:nvSpPr>
        <p:spPr>
          <a:xfrm>
            <a:off x="1212850" y="504825"/>
            <a:ext cx="5397500" cy="3036888"/>
          </a:xfrm>
        </p:spPr>
      </p:sp>
    </p:spTree>
    <p:extLst>
      <p:ext uri="{BB962C8B-B14F-4D97-AF65-F5344CB8AC3E}">
        <p14:creationId xmlns:p14="http://schemas.microsoft.com/office/powerpoint/2010/main" val="11297826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At this stage, the focus is on the distribution of wealth. Here are five essential components for discussion:</a:t>
            </a:r>
          </a:p>
          <a:p>
            <a:pPr marL="296951" indent="-296951">
              <a:buFont typeface="+mj-lt"/>
              <a:buAutoNum type="arabicPeriod"/>
            </a:pPr>
            <a:r>
              <a:rPr lang="en-US" dirty="0">
                <a:latin typeface="Source Sans Pro Semibold" panose="020B0603030403020204" pitchFamily="34" charset="0"/>
              </a:rPr>
              <a:t>Financial literacy</a:t>
            </a:r>
          </a:p>
          <a:p>
            <a:pPr marL="296951" indent="-296951">
              <a:buFont typeface="+mj-lt"/>
              <a:buAutoNum type="arabicPeriod"/>
            </a:pPr>
            <a:r>
              <a:rPr lang="en-US" dirty="0">
                <a:latin typeface="Source Sans Pro Semibold" panose="020B0603030403020204" pitchFamily="34" charset="0"/>
              </a:rPr>
              <a:t>Health care</a:t>
            </a:r>
          </a:p>
          <a:p>
            <a:pPr marL="296951" indent="-296951">
              <a:buFont typeface="+mj-lt"/>
              <a:buAutoNum type="arabicPeriod"/>
            </a:pPr>
            <a:r>
              <a:rPr lang="en-US" dirty="0">
                <a:latin typeface="Source Sans Pro Semibold" panose="020B0603030403020204" pitchFamily="34" charset="0"/>
              </a:rPr>
              <a:t>Income planning</a:t>
            </a:r>
          </a:p>
          <a:p>
            <a:pPr marL="296951" indent="-296951">
              <a:buFont typeface="+mj-lt"/>
              <a:buAutoNum type="arabicPeriod"/>
            </a:pPr>
            <a:r>
              <a:rPr lang="en-US" dirty="0">
                <a:latin typeface="Source Sans Pro Semibold" panose="020B0603030403020204" pitchFamily="34" charset="0"/>
              </a:rPr>
              <a:t>Long-term care</a:t>
            </a:r>
          </a:p>
          <a:p>
            <a:pPr marL="296951" indent="-296951">
              <a:buFont typeface="+mj-lt"/>
              <a:buAutoNum type="arabicPeriod"/>
            </a:pPr>
            <a:r>
              <a:rPr lang="en-US" dirty="0">
                <a:latin typeface="Source Sans Pro Semibold" panose="020B0603030403020204" pitchFamily="34" charset="0"/>
              </a:rPr>
              <a:t>Estate planning</a:t>
            </a:r>
          </a:p>
          <a:p>
            <a:r>
              <a:rPr lang="en-US" dirty="0"/>
              <a:t> </a:t>
            </a:r>
          </a:p>
          <a:p>
            <a:r>
              <a:rPr lang="en-US" dirty="0"/>
              <a:t>On the to-do list, consider these items to review with an advisor:</a:t>
            </a:r>
          </a:p>
          <a:p>
            <a:pPr marL="222713" indent="-222713">
              <a:buClr>
                <a:schemeClr val="tx1"/>
              </a:buClr>
              <a:buFont typeface="Arial" panose="020B0604020202020204" pitchFamily="34" charset="0"/>
              <a:buChar char="•"/>
            </a:pPr>
            <a:r>
              <a:rPr lang="en-US" dirty="0"/>
              <a:t>Review health coverage options</a:t>
            </a:r>
          </a:p>
          <a:p>
            <a:pPr marL="222713" indent="-222713">
              <a:buClr>
                <a:schemeClr val="tx1"/>
              </a:buClr>
              <a:buFont typeface="Arial" panose="020B0604020202020204" pitchFamily="34" charset="0"/>
              <a:buChar char="•"/>
            </a:pPr>
            <a:r>
              <a:rPr lang="en-US" dirty="0"/>
              <a:t>Determine when to claim Social Security</a:t>
            </a:r>
          </a:p>
          <a:p>
            <a:pPr marL="222713" indent="-222713">
              <a:buClr>
                <a:schemeClr val="tx1"/>
              </a:buClr>
              <a:buFont typeface="Arial" panose="020B0604020202020204" pitchFamily="34" charset="0"/>
              <a:buChar char="•"/>
            </a:pPr>
            <a:r>
              <a:rPr lang="en-US" dirty="0"/>
              <a:t>Review budget and savings approach</a:t>
            </a:r>
          </a:p>
          <a:p>
            <a:pPr marL="222713" indent="-222713">
              <a:buClr>
                <a:schemeClr val="tx1"/>
              </a:buClr>
              <a:buFont typeface="Arial" panose="020B0604020202020204" pitchFamily="34" charset="0"/>
              <a:buChar char="•"/>
            </a:pPr>
            <a:r>
              <a:rPr lang="en-US" dirty="0"/>
              <a:t>Long-term care options</a:t>
            </a:r>
          </a:p>
          <a:p>
            <a:pPr marL="222713" indent="-222713">
              <a:buClr>
                <a:schemeClr val="tx1"/>
              </a:buClr>
              <a:buFont typeface="Arial" panose="020B0604020202020204" pitchFamily="34" charset="0"/>
              <a:buChar char="•"/>
            </a:pPr>
            <a:r>
              <a:rPr lang="en-US" dirty="0"/>
              <a:t>Introduce heirs to your advisor</a:t>
            </a:r>
          </a:p>
          <a:p>
            <a:pPr marL="222713" indent="-222713">
              <a:buClr>
                <a:schemeClr val="tx1"/>
              </a:buClr>
              <a:buFont typeface="Arial" panose="020B0604020202020204" pitchFamily="34" charset="0"/>
              <a:buChar char="•"/>
            </a:pPr>
            <a:r>
              <a:rPr lang="en-US" dirty="0"/>
              <a:t>Prepare for wealth transfer</a:t>
            </a:r>
          </a:p>
          <a:p>
            <a:endParaRPr lang="en-US" dirty="0"/>
          </a:p>
        </p:txBody>
      </p:sp>
      <p:sp>
        <p:nvSpPr>
          <p:cNvPr id="5" name="Slide Image Placeholder 4"/>
          <p:cNvSpPr>
            <a:spLocks noGrp="1" noRot="1" noChangeAspect="1"/>
          </p:cNvSpPr>
          <p:nvPr>
            <p:ph type="sldImg"/>
          </p:nvPr>
        </p:nvSpPr>
        <p:spPr>
          <a:xfrm>
            <a:off x="1212850" y="504825"/>
            <a:ext cx="5397500" cy="3036888"/>
          </a:xfrm>
        </p:spPr>
      </p:sp>
    </p:spTree>
    <p:extLst>
      <p:ext uri="{BB962C8B-B14F-4D97-AF65-F5344CB8AC3E}">
        <p14:creationId xmlns:p14="http://schemas.microsoft.com/office/powerpoint/2010/main" val="28269972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As we all realize, life stages do not always flow smoothly and individuals need to be prepared for unexpected changes and transitions. We cannot prepare for everything, but there are a number of considerations when planning for the unexpected:</a:t>
            </a:r>
          </a:p>
          <a:p>
            <a:pPr marL="296951" indent="-296951">
              <a:buFont typeface="+mj-lt"/>
              <a:buAutoNum type="arabicPeriod"/>
            </a:pPr>
            <a:r>
              <a:rPr lang="en-US" dirty="0">
                <a:latin typeface="Source Sans Pro Semibold" panose="020B0603030403020204" pitchFamily="34" charset="0"/>
              </a:rPr>
              <a:t>Share knowledge with loved ones</a:t>
            </a:r>
          </a:p>
          <a:p>
            <a:pPr marL="296951" indent="-296951">
              <a:buFont typeface="+mj-lt"/>
              <a:buAutoNum type="arabicPeriod"/>
            </a:pPr>
            <a:r>
              <a:rPr lang="en-US" dirty="0">
                <a:latin typeface="Source Sans Pro Semibold" panose="020B0603030403020204" pitchFamily="34" charset="0"/>
              </a:rPr>
              <a:t>Update important documents</a:t>
            </a:r>
          </a:p>
          <a:p>
            <a:pPr marL="296951" indent="-296951">
              <a:buFont typeface="+mj-lt"/>
              <a:buAutoNum type="arabicPeriod"/>
            </a:pPr>
            <a:r>
              <a:rPr lang="en-US" dirty="0">
                <a:latin typeface="Source Sans Pro Semibold" panose="020B0603030403020204" pitchFamily="34" charset="0"/>
              </a:rPr>
              <a:t>Utilize a network of professionals</a:t>
            </a:r>
          </a:p>
          <a:p>
            <a:pPr marL="296951" indent="-296951">
              <a:buFont typeface="+mj-lt"/>
              <a:buAutoNum type="arabicPeriod"/>
            </a:pPr>
            <a:r>
              <a:rPr lang="en-US" dirty="0">
                <a:latin typeface="Source Sans Pro Semibold" panose="020B0603030403020204" pitchFamily="34" charset="0"/>
              </a:rPr>
              <a:t>Financial preservation</a:t>
            </a:r>
          </a:p>
          <a:p>
            <a:pPr marL="296951" indent="-296951">
              <a:buFont typeface="+mj-lt"/>
              <a:buAutoNum type="arabicPeriod"/>
            </a:pPr>
            <a:r>
              <a:rPr lang="en-US" dirty="0">
                <a:latin typeface="Source Sans Pro Semibold" panose="020B0603030403020204" pitchFamily="34" charset="0"/>
              </a:rPr>
              <a:t>Continued education</a:t>
            </a:r>
          </a:p>
          <a:p>
            <a:r>
              <a:rPr lang="en-US" dirty="0"/>
              <a:t> </a:t>
            </a:r>
          </a:p>
          <a:p>
            <a:r>
              <a:rPr lang="en-US" dirty="0"/>
              <a:t>A to-do list to discuss with an advisor may include:</a:t>
            </a:r>
          </a:p>
          <a:p>
            <a:pPr marL="222713" indent="-222713">
              <a:buClr>
                <a:schemeClr val="tx1"/>
              </a:buClr>
              <a:buFont typeface="Arial" panose="020B0604020202020204" pitchFamily="34" charset="0"/>
              <a:buChar char="•"/>
            </a:pPr>
            <a:r>
              <a:rPr lang="en-US" dirty="0"/>
              <a:t>Maintain important documents</a:t>
            </a:r>
          </a:p>
          <a:p>
            <a:pPr marL="222713" indent="-222713">
              <a:buClr>
                <a:schemeClr val="tx1"/>
              </a:buClr>
              <a:buFont typeface="Arial" panose="020B0604020202020204" pitchFamily="34" charset="0"/>
              <a:buChar char="•"/>
            </a:pPr>
            <a:r>
              <a:rPr lang="en-US" dirty="0"/>
              <a:t>Have a backup budget</a:t>
            </a:r>
          </a:p>
          <a:p>
            <a:pPr marL="222713" indent="-222713">
              <a:buClr>
                <a:schemeClr val="tx1"/>
              </a:buClr>
              <a:buFont typeface="Arial" panose="020B0604020202020204" pitchFamily="34" charset="0"/>
              <a:buChar char="•"/>
            </a:pPr>
            <a:r>
              <a:rPr lang="en-US" dirty="0"/>
              <a:t>Ask your advisor for referrals (CPA, etc.)</a:t>
            </a:r>
          </a:p>
          <a:p>
            <a:pPr marL="222713" indent="-222713">
              <a:buClr>
                <a:schemeClr val="tx1"/>
              </a:buClr>
              <a:buFont typeface="Arial" panose="020B0604020202020204" pitchFamily="34" charset="0"/>
              <a:buChar char="•"/>
            </a:pPr>
            <a:r>
              <a:rPr lang="en-US" dirty="0"/>
              <a:t>Hold a family meeting with partners</a:t>
            </a:r>
          </a:p>
          <a:p>
            <a:pPr marL="222713" indent="-222713">
              <a:buClr>
                <a:schemeClr val="tx1"/>
              </a:buClr>
              <a:buFont typeface="Arial" panose="020B0604020202020204" pitchFamily="34" charset="0"/>
              <a:buChar char="•"/>
            </a:pPr>
            <a:r>
              <a:rPr lang="en-US" dirty="0"/>
              <a:t>Write an “I love you” letter</a:t>
            </a:r>
          </a:p>
          <a:p>
            <a:pPr marL="222713" indent="-222713">
              <a:buClr>
                <a:schemeClr val="tx1"/>
              </a:buClr>
              <a:buFont typeface="Arial" panose="020B0604020202020204" pitchFamily="34" charset="0"/>
              <a:buChar char="•"/>
            </a:pPr>
            <a:r>
              <a:rPr lang="en-US" dirty="0"/>
              <a:t>Discuss financial emergency preparedness</a:t>
            </a:r>
          </a:p>
          <a:p>
            <a:endParaRPr lang="en-US" dirty="0"/>
          </a:p>
        </p:txBody>
      </p:sp>
      <p:sp>
        <p:nvSpPr>
          <p:cNvPr id="5" name="Slide Image Placeholder 4"/>
          <p:cNvSpPr>
            <a:spLocks noGrp="1" noRot="1" noChangeAspect="1"/>
          </p:cNvSpPr>
          <p:nvPr>
            <p:ph type="sldImg"/>
          </p:nvPr>
        </p:nvSpPr>
        <p:spPr>
          <a:xfrm>
            <a:off x="1212850" y="504825"/>
            <a:ext cx="5397500" cy="3036888"/>
          </a:xfrm>
        </p:spPr>
      </p:sp>
    </p:spTree>
    <p:extLst>
      <p:ext uri="{BB962C8B-B14F-4D97-AF65-F5344CB8AC3E}">
        <p14:creationId xmlns:p14="http://schemas.microsoft.com/office/powerpoint/2010/main" val="22194331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For unexpected transitions, such as the loss of a spouse through death or divorce, there are many planning considerations. Topics to discuss with an advisor include:</a:t>
            </a:r>
          </a:p>
          <a:p>
            <a:pPr marL="296951" indent="-296951">
              <a:buFont typeface="+mj-lt"/>
              <a:buAutoNum type="arabicPeriod"/>
            </a:pPr>
            <a:r>
              <a:rPr lang="en-US" dirty="0">
                <a:latin typeface="Source Sans Pro Semibold" panose="020B0603030403020204" pitchFamily="34" charset="0"/>
              </a:rPr>
              <a:t>Seek support</a:t>
            </a:r>
          </a:p>
          <a:p>
            <a:pPr marL="296951" indent="-296951">
              <a:buFont typeface="+mj-lt"/>
              <a:buAutoNum type="arabicPeriod"/>
            </a:pPr>
            <a:r>
              <a:rPr lang="en-US" dirty="0">
                <a:latin typeface="Source Sans Pro Semibold" panose="020B0603030403020204" pitchFamily="34" charset="0"/>
              </a:rPr>
              <a:t>Update important documents</a:t>
            </a:r>
          </a:p>
          <a:p>
            <a:pPr marL="296951" indent="-296951">
              <a:buFont typeface="+mj-lt"/>
              <a:buAutoNum type="arabicPeriod"/>
            </a:pPr>
            <a:r>
              <a:rPr lang="en-US" dirty="0">
                <a:latin typeface="Source Sans Pro Semibold" panose="020B0603030403020204" pitchFamily="34" charset="0"/>
              </a:rPr>
              <a:t>Income planning</a:t>
            </a:r>
          </a:p>
          <a:p>
            <a:pPr marL="296951" indent="-296951">
              <a:buFont typeface="+mj-lt"/>
              <a:buAutoNum type="arabicPeriod"/>
            </a:pPr>
            <a:r>
              <a:rPr lang="en-US" dirty="0">
                <a:latin typeface="Source Sans Pro Semibold" panose="020B0603030403020204" pitchFamily="34" charset="0"/>
              </a:rPr>
              <a:t>Asset preservation</a:t>
            </a:r>
          </a:p>
          <a:p>
            <a:pPr marL="296951" indent="-296951">
              <a:buFont typeface="+mj-lt"/>
              <a:buAutoNum type="arabicPeriod"/>
            </a:pPr>
            <a:r>
              <a:rPr lang="en-US" dirty="0">
                <a:latin typeface="Source Sans Pro Semibold" panose="020B0603030403020204" pitchFamily="34" charset="0"/>
              </a:rPr>
              <a:t>Tax considerations</a:t>
            </a:r>
          </a:p>
          <a:p>
            <a:r>
              <a:rPr lang="en-US" dirty="0"/>
              <a:t> </a:t>
            </a:r>
          </a:p>
          <a:p>
            <a:r>
              <a:rPr lang="en-US" dirty="0"/>
              <a:t>On a to-do list:</a:t>
            </a:r>
          </a:p>
          <a:p>
            <a:pPr marL="222713" indent="-222713">
              <a:buClr>
                <a:schemeClr val="tx1"/>
              </a:buClr>
              <a:buFont typeface="Arial" panose="020B0604020202020204" pitchFamily="34" charset="0"/>
              <a:buChar char="•"/>
            </a:pPr>
            <a:r>
              <a:rPr lang="en-US" dirty="0"/>
              <a:t>Update documents</a:t>
            </a:r>
          </a:p>
          <a:p>
            <a:pPr marL="222713" indent="-222713">
              <a:buClr>
                <a:schemeClr val="tx1"/>
              </a:buClr>
              <a:buFont typeface="Arial" panose="020B0604020202020204" pitchFamily="34" charset="0"/>
              <a:buChar char="•"/>
            </a:pPr>
            <a:r>
              <a:rPr lang="en-US" dirty="0"/>
              <a:t>Work with an advisor to navigate income risk</a:t>
            </a:r>
          </a:p>
          <a:p>
            <a:pPr marL="222713" indent="-222713">
              <a:buClr>
                <a:schemeClr val="tx1"/>
              </a:buClr>
              <a:buFont typeface="Arial" panose="020B0604020202020204" pitchFamily="34" charset="0"/>
              <a:buChar char="•"/>
            </a:pPr>
            <a:r>
              <a:rPr lang="en-US" dirty="0"/>
              <a:t>Social Security</a:t>
            </a:r>
          </a:p>
          <a:p>
            <a:pPr marL="222713" indent="-222713">
              <a:buClr>
                <a:schemeClr val="tx1"/>
              </a:buClr>
              <a:buFont typeface="Arial" panose="020B0604020202020204" pitchFamily="34" charset="0"/>
              <a:buChar char="•"/>
            </a:pPr>
            <a:r>
              <a:rPr lang="en-US" dirty="0"/>
              <a:t>Insurance coverage updates</a:t>
            </a:r>
          </a:p>
          <a:p>
            <a:pPr marL="222713" indent="-222713">
              <a:buClr>
                <a:schemeClr val="tx1"/>
              </a:buClr>
              <a:buFont typeface="Arial" panose="020B0604020202020204" pitchFamily="34" charset="0"/>
              <a:buChar char="•"/>
            </a:pPr>
            <a:r>
              <a:rPr lang="en-US" dirty="0"/>
              <a:t>Tax considerations</a:t>
            </a:r>
          </a:p>
          <a:p>
            <a:pPr marL="222713" indent="-222713">
              <a:buClr>
                <a:schemeClr val="tx1"/>
              </a:buClr>
              <a:buFont typeface="Arial" panose="020B0604020202020204" pitchFamily="34" charset="0"/>
              <a:buChar char="•"/>
            </a:pPr>
            <a:r>
              <a:rPr lang="en-US" dirty="0"/>
              <a:t>Secure credit</a:t>
            </a:r>
          </a:p>
          <a:p>
            <a:pPr marL="222713" indent="-222713">
              <a:buClr>
                <a:schemeClr val="tx1"/>
              </a:buClr>
              <a:buFont typeface="Arial" panose="020B0604020202020204" pitchFamily="34" charset="0"/>
              <a:buChar char="•"/>
            </a:pPr>
            <a:r>
              <a:rPr lang="en-US" dirty="0"/>
              <a:t>Review employee benefits</a:t>
            </a:r>
          </a:p>
        </p:txBody>
      </p:sp>
      <p:sp>
        <p:nvSpPr>
          <p:cNvPr id="5" name="Slide Image Placeholder 4"/>
          <p:cNvSpPr>
            <a:spLocks noGrp="1" noRot="1" noChangeAspect="1"/>
          </p:cNvSpPr>
          <p:nvPr>
            <p:ph type="sldImg"/>
          </p:nvPr>
        </p:nvSpPr>
        <p:spPr>
          <a:xfrm>
            <a:off x="1212850" y="504825"/>
            <a:ext cx="5397500" cy="3036888"/>
          </a:xfrm>
        </p:spPr>
      </p:sp>
    </p:spTree>
    <p:extLst>
      <p:ext uri="{BB962C8B-B14F-4D97-AF65-F5344CB8AC3E}">
        <p14:creationId xmlns:p14="http://schemas.microsoft.com/office/powerpoint/2010/main" val="26782595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612">
              <a:defRPr/>
            </a:pPr>
            <a:fld id="{78162757-0ED7-4FF0-A5AC-2FA3DD86DBC0}" type="slidenum">
              <a:rPr lang="en-US">
                <a:solidFill>
                  <a:prstClr val="black"/>
                </a:solidFill>
                <a:latin typeface="Aptos" panose="02110004020202020204"/>
              </a:rPr>
              <a:pPr defTabSz="966612">
                <a:defRPr/>
              </a:pPr>
              <a:t>29</a:t>
            </a:fld>
            <a:endParaRPr lang="en-US">
              <a:solidFill>
                <a:prstClr val="black"/>
              </a:solidFill>
              <a:latin typeface="Aptos" panose="02110004020202020204"/>
            </a:endParaRPr>
          </a:p>
        </p:txBody>
      </p:sp>
    </p:spTree>
    <p:extLst>
      <p:ext uri="{BB962C8B-B14F-4D97-AF65-F5344CB8AC3E}">
        <p14:creationId xmlns:p14="http://schemas.microsoft.com/office/powerpoint/2010/main" val="2669144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944"/>
              </a:spcAft>
            </a:pPr>
            <a:r>
              <a:rPr lang="en-US" sz="1000" dirty="0">
                <a:solidFill>
                  <a:srgbClr val="000000"/>
                </a:solidFill>
                <a:ea typeface="Calibri" panose="020F0502020204030204" pitchFamily="34" charset="0"/>
                <a:cs typeface="Times New Roman" panose="02020603050405020304" pitchFamily="18" charset="0"/>
              </a:rPr>
              <a:t>My name is Tammy Paquette and I am a wealth advisor in the Southern Arizona region here at OneAZ Wealth Management. </a:t>
            </a:r>
          </a:p>
          <a:p>
            <a:pPr>
              <a:lnSpc>
                <a:spcPct val="107000"/>
              </a:lnSpc>
              <a:spcAft>
                <a:spcPts val="944"/>
              </a:spcAft>
            </a:pPr>
            <a:endParaRPr lang="en-US" sz="1000" b="1" dirty="0">
              <a:solidFill>
                <a:srgbClr val="000000"/>
              </a:solidFill>
              <a:cs typeface="Times New Roman" panose="02020603050405020304" pitchFamily="18" charset="0"/>
            </a:endParaRPr>
          </a:p>
          <a:p>
            <a:pPr>
              <a:lnSpc>
                <a:spcPct val="107000"/>
              </a:lnSpc>
              <a:spcAft>
                <a:spcPts val="930"/>
              </a:spcAft>
            </a:pPr>
            <a:r>
              <a:rPr lang="en-US" sz="1000" b="1" dirty="0">
                <a:solidFill>
                  <a:srgbClr val="000000"/>
                </a:solidFill>
                <a:cs typeface="Times New Roman" panose="02020603050405020304" pitchFamily="18" charset="0"/>
              </a:rPr>
              <a:t>Tammy Paquette Self bio:</a:t>
            </a:r>
          </a:p>
          <a:p>
            <a:pPr algn="l"/>
            <a:r>
              <a:rPr lang="en-US" sz="1000" dirty="0">
                <a:solidFill>
                  <a:srgbClr val="000000"/>
                </a:solidFill>
              </a:rPr>
              <a:t>For more than 12 years, Tammy has been helping individuals and families pursue their long-term financial goals. She brings with her a wealth of knowledge and experience. Tammy begins all meetings by listening and taking time to get to know her clients, their family and their personal needs and desires. She specializes in creating custom-tailored financial plans built to address their individual financial goals at every stage of life.</a:t>
            </a:r>
          </a:p>
          <a:p>
            <a:pPr algn="l"/>
            <a:endParaRPr lang="en-US" sz="1000" dirty="0">
              <a:solidFill>
                <a:srgbClr val="000000"/>
              </a:solidFill>
            </a:endParaRPr>
          </a:p>
          <a:p>
            <a:pPr algn="l"/>
            <a:r>
              <a:rPr lang="en-US" sz="1000" dirty="0">
                <a:solidFill>
                  <a:srgbClr val="000000"/>
                </a:solidFill>
              </a:rPr>
              <a:t>Mrs. Paquette earned a Bachelor’s Degree in Business Administration from University of Phoenix in 2001 and began her career as a Registered Financial Consultant with Edward Jones in 2006. She later joined OneAZ Credit Union in 2012. Tammy grew up in Willcox, AZ and believes in being very involved in the local community. She and her husband, Colby, have been married for 11 years and cherish spending time with their three children. They love the great outdoors and especially enjoy playing sports such as baseball and softball. Tammy has also competed and won several awards in the many different rodeo associations, one of her many passions.</a:t>
            </a:r>
          </a:p>
          <a:p>
            <a:pPr algn="l"/>
            <a:endParaRPr lang="en-US" sz="1000" dirty="0">
              <a:solidFill>
                <a:srgbClr val="000000"/>
              </a:solidFill>
            </a:endParaRPr>
          </a:p>
          <a:p>
            <a:pPr algn="l"/>
            <a:r>
              <a:rPr lang="en-US" sz="1000" dirty="0">
                <a:solidFill>
                  <a:srgbClr val="000000"/>
                </a:solidFill>
              </a:rPr>
              <a:t>Mrs. Paquette also has her Arizona Life and Health Insurance License and is registered with LPL Financial with her SIE, Series 7, 63, and 66 securities registrations.</a:t>
            </a:r>
          </a:p>
        </p:txBody>
      </p:sp>
      <p:sp>
        <p:nvSpPr>
          <p:cNvPr id="7" name="Slide Number Placeholder 6">
            <a:extLst>
              <a:ext uri="{FF2B5EF4-FFF2-40B4-BE49-F238E27FC236}">
                <a16:creationId xmlns:a16="http://schemas.microsoft.com/office/drawing/2014/main" id="{83B41FEA-157B-203B-DE66-1CF4BF832A50}"/>
              </a:ext>
            </a:extLst>
          </p:cNvPr>
          <p:cNvSpPr>
            <a:spLocks noGrp="1"/>
          </p:cNvSpPr>
          <p:nvPr>
            <p:ph type="sldNum" sz="quarter" idx="5"/>
          </p:nvPr>
        </p:nvSpPr>
        <p:spPr/>
        <p:txBody>
          <a:bodyPr/>
          <a:lstStyle/>
          <a:p>
            <a:pPr defTabSz="1080110">
              <a:defRPr/>
            </a:pPr>
            <a:fld id="{FA41E740-A33C-4EDC-A7FF-54C6BCFC745E}" type="slidenum">
              <a:rPr lang="en-US" sz="1400">
                <a:solidFill>
                  <a:prstClr val="black"/>
                </a:solidFill>
                <a:latin typeface="Calibri"/>
                <a:cs typeface="Arial"/>
                <a:sym typeface="Arial"/>
              </a:rPr>
              <a:pPr defTabSz="1080110">
                <a:defRPr/>
              </a:pPr>
              <a:t>3</a:t>
            </a:fld>
            <a:endParaRPr lang="en-US" sz="1400">
              <a:solidFill>
                <a:prstClr val="black"/>
              </a:solidFill>
              <a:latin typeface="Calibri"/>
              <a:cs typeface="Arial"/>
              <a:sym typeface="Arial"/>
            </a:endParaRPr>
          </a:p>
        </p:txBody>
      </p:sp>
    </p:spTree>
    <p:extLst>
      <p:ext uri="{BB962C8B-B14F-4D97-AF65-F5344CB8AC3E}">
        <p14:creationId xmlns:p14="http://schemas.microsoft.com/office/powerpoint/2010/main" val="16901283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1263" y="504825"/>
            <a:ext cx="5392737" cy="3033713"/>
          </a:xfrm>
        </p:spPr>
      </p:sp>
      <p:sp>
        <p:nvSpPr>
          <p:cNvPr id="3" name="Notes Placeholder 2"/>
          <p:cNvSpPr>
            <a:spLocks noGrp="1"/>
          </p:cNvSpPr>
          <p:nvPr>
            <p:ph type="body" idx="1"/>
          </p:nvPr>
        </p:nvSpPr>
        <p:spPr/>
        <p:txBody>
          <a:bodyPr/>
          <a:lstStyle/>
          <a:p>
            <a:r>
              <a:rPr lang="en-US"/>
              <a:t>When working with a financial advisor, consider these topics to help drive your discussions. Over the next few slides, we will review each of these areas in greater detail.</a:t>
            </a:r>
          </a:p>
          <a:p>
            <a:pPr marL="296951" indent="-296951">
              <a:buFont typeface="+mj-lt"/>
              <a:buAutoNum type="arabicPeriod"/>
            </a:pPr>
            <a:r>
              <a:rPr lang="en-US">
                <a:latin typeface="Source Sans Pro Semibold" panose="020B0603030403020204" pitchFamily="34" charset="0"/>
              </a:rPr>
              <a:t>Social Security</a:t>
            </a:r>
          </a:p>
          <a:p>
            <a:pPr marL="296951" indent="-296951">
              <a:buFont typeface="+mj-lt"/>
              <a:buAutoNum type="arabicPeriod"/>
            </a:pPr>
            <a:r>
              <a:rPr lang="en-US">
                <a:latin typeface="Source Sans Pro Semibold" panose="020B0603030403020204" pitchFamily="34" charset="0"/>
              </a:rPr>
              <a:t>Retirement savings</a:t>
            </a:r>
          </a:p>
          <a:p>
            <a:pPr marL="296951" indent="-296951">
              <a:buFont typeface="+mj-lt"/>
              <a:buAutoNum type="arabicPeriod"/>
            </a:pPr>
            <a:r>
              <a:rPr lang="en-US">
                <a:latin typeface="Source Sans Pro Semibold" panose="020B0603030403020204" pitchFamily="34" charset="0"/>
              </a:rPr>
              <a:t>Investments</a:t>
            </a:r>
          </a:p>
          <a:p>
            <a:pPr marL="296951" indent="-296951">
              <a:buFont typeface="+mj-lt"/>
              <a:buAutoNum type="arabicPeriod"/>
            </a:pPr>
            <a:r>
              <a:rPr lang="en-US">
                <a:latin typeface="Source Sans Pro Semibold" panose="020B0603030403020204" pitchFamily="34" charset="0"/>
              </a:rPr>
              <a:t>Financial planning</a:t>
            </a:r>
          </a:p>
          <a:p>
            <a:pPr lvl="0"/>
            <a:endParaRPr lang="en-US"/>
          </a:p>
        </p:txBody>
      </p:sp>
    </p:spTree>
    <p:extLst>
      <p:ext uri="{BB962C8B-B14F-4D97-AF65-F5344CB8AC3E}">
        <p14:creationId xmlns:p14="http://schemas.microsoft.com/office/powerpoint/2010/main" val="8248036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1263" y="504825"/>
            <a:ext cx="5392737" cy="3033713"/>
          </a:xfrm>
        </p:spPr>
      </p:sp>
      <p:sp>
        <p:nvSpPr>
          <p:cNvPr id="3" name="Notes Placeholder 2"/>
          <p:cNvSpPr>
            <a:spLocks noGrp="1"/>
          </p:cNvSpPr>
          <p:nvPr>
            <p:ph type="body" idx="1"/>
          </p:nvPr>
        </p:nvSpPr>
        <p:spPr/>
        <p:txBody>
          <a:bodyPr/>
          <a:lstStyle/>
          <a:p>
            <a:pPr lvl="0"/>
            <a:r>
              <a:rPr lang="en-US" dirty="0"/>
              <a:t>Because of longevity, women are in a unique position when it comes to saving for retirement. A woman who is age 65 today can expect to live on average until 85.4 years of age. In fact, the majority of people who are age 85 or older today are women.</a:t>
            </a:r>
          </a:p>
          <a:p>
            <a:pPr lvl="0"/>
            <a:r>
              <a:rPr lang="en-US" dirty="0"/>
              <a:t>A consequence of longevity is that, statistically, people pay an increasing amount for health care and related expenses as they age. Health-care spending is projected to rise 5.8% annually over the next 10 years. Therefore, women need to make sure that retirement planning takes into account a longer life span and an increase in health-care costs. </a:t>
            </a:r>
          </a:p>
          <a:p>
            <a:pPr lvl="0"/>
            <a:r>
              <a:rPr lang="en-US" dirty="0"/>
              <a:t>One way to prepare for this challenge is to avoid procrastination. Put time on your side by starting now.</a:t>
            </a:r>
          </a:p>
        </p:txBody>
      </p:sp>
    </p:spTree>
    <p:extLst>
      <p:ext uri="{BB962C8B-B14F-4D97-AF65-F5344CB8AC3E}">
        <p14:creationId xmlns:p14="http://schemas.microsoft.com/office/powerpoint/2010/main" val="37814716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78162757-0ED7-4FF0-A5AC-2FA3DD86DBC0}" type="slidenum">
              <a:rPr lang="en-US">
                <a:solidFill>
                  <a:prstClr val="black"/>
                </a:solidFill>
                <a:latin typeface="Aptos" panose="02110004020202020204"/>
              </a:rPr>
              <a:pPr defTabSz="966612">
                <a:defRPr/>
              </a:pPr>
              <a:t>32</a:t>
            </a:fld>
            <a:endParaRPr lang="en-US">
              <a:solidFill>
                <a:prstClr val="black"/>
              </a:solidFill>
              <a:latin typeface="Aptos" panose="02110004020202020204"/>
            </a:endParaRPr>
          </a:p>
        </p:txBody>
      </p:sp>
    </p:spTree>
    <p:extLst>
      <p:ext uri="{BB962C8B-B14F-4D97-AF65-F5344CB8AC3E}">
        <p14:creationId xmlns:p14="http://schemas.microsoft.com/office/powerpoint/2010/main" val="36704294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8188"/>
            <a:ext cx="6562725" cy="36909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defTabSz="966520">
              <a:defRPr/>
            </a:pPr>
            <a:r>
              <a:rPr lang="en-US">
                <a:solidFill>
                  <a:srgbClr val="000000"/>
                </a:solidFill>
              </a:rPr>
              <a:t>Presentation Title</a:t>
            </a:r>
          </a:p>
        </p:txBody>
      </p:sp>
      <p:sp>
        <p:nvSpPr>
          <p:cNvPr id="5" name="Date Placeholder 4"/>
          <p:cNvSpPr>
            <a:spLocks noGrp="1"/>
          </p:cNvSpPr>
          <p:nvPr>
            <p:ph type="dt" idx="11"/>
          </p:nvPr>
        </p:nvSpPr>
        <p:spPr/>
        <p:txBody>
          <a:bodyPr/>
          <a:lstStyle/>
          <a:p>
            <a:pPr defTabSz="966520">
              <a:defRPr/>
            </a:pPr>
            <a:fld id="{3ABB6113-646B-4B3F-8F9F-ED9044D90133}" type="datetime1">
              <a:rPr lang="en-US">
                <a:solidFill>
                  <a:srgbClr val="000000"/>
                </a:solidFill>
              </a:rPr>
              <a:pPr defTabSz="966520">
                <a:defRPr/>
              </a:pPr>
              <a:t>1/6/2025</a:t>
            </a:fld>
            <a:endParaRPr lang="en-US">
              <a:solidFill>
                <a:srgbClr val="000000"/>
              </a:solidFill>
            </a:endParaRPr>
          </a:p>
        </p:txBody>
      </p:sp>
      <p:sp>
        <p:nvSpPr>
          <p:cNvPr id="6" name="Footer Placeholder 5"/>
          <p:cNvSpPr>
            <a:spLocks noGrp="1"/>
          </p:cNvSpPr>
          <p:nvPr>
            <p:ph type="ftr" sz="quarter" idx="12"/>
          </p:nvPr>
        </p:nvSpPr>
        <p:spPr/>
        <p:txBody>
          <a:bodyPr/>
          <a:lstStyle/>
          <a:p>
            <a:pPr algn="r" defTabSz="966520">
              <a:defRPr/>
            </a:pPr>
            <a:r>
              <a:rPr lang="en-US">
                <a:solidFill>
                  <a:srgbClr val="000000"/>
                </a:solidFill>
              </a:rPr>
              <a:t>Lit Code XX/XX</a:t>
            </a:r>
          </a:p>
        </p:txBody>
      </p:sp>
      <p:sp>
        <p:nvSpPr>
          <p:cNvPr id="7" name="Slide Number Placeholder 6"/>
          <p:cNvSpPr>
            <a:spLocks noGrp="1"/>
          </p:cNvSpPr>
          <p:nvPr>
            <p:ph type="sldNum" sz="quarter" idx="13"/>
          </p:nvPr>
        </p:nvSpPr>
        <p:spPr/>
        <p:txBody>
          <a:bodyPr/>
          <a:lstStyle/>
          <a:p>
            <a:pPr defTabSz="966520">
              <a:defRPr/>
            </a:pPr>
            <a:fld id="{4FBD5869-E701-44DB-B9C5-C7F7FB528C06}" type="slidenum">
              <a:rPr lang="en-US">
                <a:solidFill>
                  <a:srgbClr val="000000"/>
                </a:solidFill>
              </a:rPr>
              <a:pPr defTabSz="966520">
                <a:defRPr/>
              </a:pPr>
              <a:t>33</a:t>
            </a:fld>
            <a:endParaRPr lang="en-US">
              <a:solidFill>
                <a:srgbClr val="000000"/>
              </a:solidFill>
            </a:endParaRPr>
          </a:p>
        </p:txBody>
      </p:sp>
    </p:spTree>
    <p:extLst>
      <p:ext uri="{BB962C8B-B14F-4D97-AF65-F5344CB8AC3E}">
        <p14:creationId xmlns:p14="http://schemas.microsoft.com/office/powerpoint/2010/main" val="33244165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908"/>
              </a:spcAft>
            </a:pPr>
            <a:r>
              <a:rPr lang="en-US" sz="1300" dirty="0">
                <a:ea typeface="Calibri" panose="020F0502020204030204" pitchFamily="34" charset="0"/>
                <a:cs typeface="Times New Roman" panose="02020603050405020304" pitchFamily="18" charset="0"/>
              </a:rPr>
              <a:t>That concludes the information portion of our presentation, and we have a number of questions coming in now that we’ll answer. Again, please feel free to send any questions you have to </a:t>
            </a:r>
            <a:r>
              <a:rPr lang="en-US" sz="1300" u="sng" dirty="0">
                <a:solidFill>
                  <a:srgbClr val="0563C1"/>
                </a:solidFill>
                <a:ea typeface="Calibri" panose="020F0502020204030204" pitchFamily="34" charset="0"/>
                <a:cs typeface="Times New Roman" panose="02020603050405020304" pitchFamily="18" charset="0"/>
                <a:hlinkClick r:id="rId3"/>
              </a:rPr>
              <a:t>OneAZWealth@oneazcu.com</a:t>
            </a:r>
            <a:r>
              <a:rPr lang="en-US" sz="1300" dirty="0">
                <a:ea typeface="Calibri" panose="020F0502020204030204" pitchFamily="34" charset="0"/>
                <a:cs typeface="Times New Roman" panose="02020603050405020304" pitchFamily="18" charset="0"/>
              </a:rPr>
              <a:t> and we will be sure to address them.</a:t>
            </a:r>
          </a:p>
          <a:p>
            <a:pPr>
              <a:lnSpc>
                <a:spcPct val="107000"/>
              </a:lnSpc>
              <a:spcAft>
                <a:spcPts val="908"/>
              </a:spcAft>
            </a:pPr>
            <a:endParaRPr lang="en-US" sz="1300" dirty="0">
              <a:ea typeface="Calibri" panose="020F0502020204030204" pitchFamily="34" charset="0"/>
              <a:cs typeface="Times New Roman" panose="02020603050405020304" pitchFamily="18" charset="0"/>
            </a:endParaRPr>
          </a:p>
          <a:p>
            <a:pPr>
              <a:lnSpc>
                <a:spcPct val="107000"/>
              </a:lnSpc>
              <a:spcAft>
                <a:spcPts val="908"/>
              </a:spcAft>
            </a:pPr>
            <a:r>
              <a:rPr lang="en-US" sz="1300" dirty="0">
                <a:ea typeface="Calibri" panose="020F0502020204030204" pitchFamily="34" charset="0"/>
                <a:cs typeface="Times New Roman" panose="02020603050405020304" pitchFamily="18" charset="0"/>
              </a:rPr>
              <a:t>So, our first question is: </a:t>
            </a:r>
            <a:r>
              <a:rPr lang="en-US" sz="1300" b="1" dirty="0">
                <a:ea typeface="Calibri" panose="020F0502020204030204" pitchFamily="34" charset="0"/>
                <a:cs typeface="Times New Roman" panose="02020603050405020304" pitchFamily="18" charset="0"/>
              </a:rPr>
              <a:t>(TBD)</a:t>
            </a:r>
          </a:p>
        </p:txBody>
      </p:sp>
      <p:sp>
        <p:nvSpPr>
          <p:cNvPr id="7" name="Slide Number Placeholder 6">
            <a:extLst>
              <a:ext uri="{FF2B5EF4-FFF2-40B4-BE49-F238E27FC236}">
                <a16:creationId xmlns:a16="http://schemas.microsoft.com/office/drawing/2014/main" id="{5FD49895-93EE-492B-A890-91062A9FC854}"/>
              </a:ext>
            </a:extLst>
          </p:cNvPr>
          <p:cNvSpPr>
            <a:spLocks noGrp="1"/>
          </p:cNvSpPr>
          <p:nvPr>
            <p:ph type="sldNum" sz="quarter" idx="5"/>
          </p:nvPr>
        </p:nvSpPr>
        <p:spPr/>
        <p:txBody>
          <a:bodyPr/>
          <a:lstStyle/>
          <a:p>
            <a:pPr defTabSz="1080151">
              <a:defRPr/>
            </a:pPr>
            <a:fld id="{FA41E740-A33C-4EDC-A7FF-54C6BCFC745E}" type="slidenum">
              <a:rPr lang="en-US" sz="1500">
                <a:solidFill>
                  <a:prstClr val="black"/>
                </a:solidFill>
                <a:latin typeface="Calibri" panose="020F0502020204030204"/>
              </a:rPr>
              <a:pPr defTabSz="1080151">
                <a:defRPr/>
              </a:pPr>
              <a:t>34</a:t>
            </a:fld>
            <a:endParaRPr lang="en-US" sz="1500">
              <a:solidFill>
                <a:prstClr val="black"/>
              </a:solidFill>
              <a:latin typeface="Calibri" panose="020F0502020204030204"/>
            </a:endParaRPr>
          </a:p>
        </p:txBody>
      </p:sp>
    </p:spTree>
    <p:extLst>
      <p:ext uri="{BB962C8B-B14F-4D97-AF65-F5344CB8AC3E}">
        <p14:creationId xmlns:p14="http://schemas.microsoft.com/office/powerpoint/2010/main" val="38442664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1269"/>
              </a:spcBef>
              <a:spcAft>
                <a:spcPts val="317"/>
              </a:spcAft>
            </a:pPr>
            <a:r>
              <a:rPr lang="en-US" sz="1300" kern="100" dirty="0">
                <a:latin typeface="Aptos" panose="020B0004020202020204" pitchFamily="34" charset="0"/>
                <a:ea typeface="Aptos" panose="020B0004020202020204" pitchFamily="34" charset="0"/>
                <a:cs typeface="Times New Roman" panose="02020603050405020304" pitchFamily="18" charset="0"/>
              </a:rPr>
              <a:t>Thank you for joining today and we hope our presentation has provided some helpful information and guidance. We at OneAZ Wealth Management welcome your feedback and comments, so please email us any suggestions you have for future webinar topics. As always, our entire OneAZ Wealth team of advisors stands ready to assist you in reviewing your current financial plan and portfolio in light of today’s economy. There is no better time than the present for a 2</a:t>
            </a:r>
            <a:r>
              <a:rPr lang="en-US" sz="1300" kern="100" baseline="30000" dirty="0">
                <a:latin typeface="Aptos" panose="020B0004020202020204" pitchFamily="34" charset="0"/>
                <a:ea typeface="Aptos" panose="020B0004020202020204" pitchFamily="34" charset="0"/>
                <a:cs typeface="Times New Roman" panose="02020603050405020304" pitchFamily="18" charset="0"/>
              </a:rPr>
              <a:t>nd</a:t>
            </a:r>
            <a:r>
              <a:rPr lang="en-US" sz="1300" kern="100" dirty="0">
                <a:latin typeface="Aptos" panose="020B0004020202020204" pitchFamily="34" charset="0"/>
                <a:ea typeface="Aptos" panose="020B0004020202020204" pitchFamily="34" charset="0"/>
                <a:cs typeface="Times New Roman" panose="02020603050405020304" pitchFamily="18" charset="0"/>
              </a:rPr>
              <a:t> opinion on your current plan. We welcome your call!</a:t>
            </a:r>
          </a:p>
          <a:p>
            <a:pPr>
              <a:lnSpc>
                <a:spcPct val="107000"/>
              </a:lnSpc>
              <a:spcBef>
                <a:spcPts val="1269"/>
              </a:spcBef>
              <a:spcAft>
                <a:spcPts val="317"/>
              </a:spcAft>
            </a:pPr>
            <a:endParaRPr lang="en-US" sz="1300" kern="100" dirty="0">
              <a:latin typeface="Aptos" panose="020B0004020202020204" pitchFamily="34" charset="0"/>
              <a:ea typeface="Aptos" panose="020B0004020202020204" pitchFamily="34" charset="0"/>
              <a:cs typeface="Times New Roman" panose="02020603050405020304" pitchFamily="18" charset="0"/>
            </a:endParaRPr>
          </a:p>
          <a:p>
            <a:pPr>
              <a:lnSpc>
                <a:spcPct val="107000"/>
              </a:lnSpc>
              <a:spcBef>
                <a:spcPts val="1269"/>
              </a:spcBef>
              <a:spcAft>
                <a:spcPts val="317"/>
              </a:spcAft>
            </a:pPr>
            <a:r>
              <a:rPr lang="en-US" sz="1300" kern="100" dirty="0">
                <a:latin typeface="Aptos" panose="020B0004020202020204" pitchFamily="34" charset="0"/>
                <a:ea typeface="Aptos" panose="020B0004020202020204" pitchFamily="34" charset="0"/>
                <a:cs typeface="Times New Roman" panose="02020603050405020304" pitchFamily="18" charset="0"/>
              </a:rPr>
              <a:t>Please call our toll-free number: </a:t>
            </a:r>
            <a:r>
              <a:rPr lang="en-US" sz="1300" b="1" kern="100" dirty="0">
                <a:latin typeface="Aptos" panose="020B0004020202020204" pitchFamily="34" charset="0"/>
                <a:ea typeface="Aptos" panose="020B0004020202020204" pitchFamily="34" charset="0"/>
                <a:cs typeface="Times New Roman" panose="02020603050405020304" pitchFamily="18" charset="0"/>
              </a:rPr>
              <a:t>877-566-0517</a:t>
            </a:r>
            <a:r>
              <a:rPr lang="en-US" sz="1300" kern="100" dirty="0">
                <a:latin typeface="Aptos" panose="020B0004020202020204" pitchFamily="34" charset="0"/>
                <a:ea typeface="Aptos" panose="020B0004020202020204" pitchFamily="34" charset="0"/>
                <a:cs typeface="Times New Roman" panose="02020603050405020304" pitchFamily="18" charset="0"/>
              </a:rPr>
              <a:t> and visit our </a:t>
            </a:r>
            <a:r>
              <a:rPr lang="en-US" sz="1300" b="1" kern="100" dirty="0">
                <a:latin typeface="Aptos" panose="020B0004020202020204" pitchFamily="34" charset="0"/>
                <a:ea typeface="Aptos" panose="020B0004020202020204" pitchFamily="34" charset="0"/>
                <a:cs typeface="Times New Roman" panose="02020603050405020304" pitchFamily="18" charset="0"/>
              </a:rPr>
              <a:t>OneAZWealth.com website </a:t>
            </a:r>
            <a:r>
              <a:rPr lang="en-US" sz="1300" kern="100" dirty="0">
                <a:latin typeface="Aptos" panose="020B0004020202020204" pitchFamily="34" charset="0"/>
                <a:ea typeface="Aptos" panose="020B0004020202020204" pitchFamily="34" charset="0"/>
                <a:cs typeface="Times New Roman" panose="02020603050405020304" pitchFamily="18" charset="0"/>
              </a:rPr>
              <a:t>for more information in creating your personal financial and retirement plan. Have a great rest of your day!</a:t>
            </a:r>
          </a:p>
        </p:txBody>
      </p:sp>
      <p:sp>
        <p:nvSpPr>
          <p:cNvPr id="7" name="Slide Number Placeholder 6">
            <a:extLst>
              <a:ext uri="{FF2B5EF4-FFF2-40B4-BE49-F238E27FC236}">
                <a16:creationId xmlns:a16="http://schemas.microsoft.com/office/drawing/2014/main" id="{42FB991E-6E51-138D-CF02-88417149A619}"/>
              </a:ext>
            </a:extLst>
          </p:cNvPr>
          <p:cNvSpPr>
            <a:spLocks noGrp="1"/>
          </p:cNvSpPr>
          <p:nvPr>
            <p:ph type="sldNum" sz="quarter" idx="5"/>
          </p:nvPr>
        </p:nvSpPr>
        <p:spPr/>
        <p:txBody>
          <a:bodyPr/>
          <a:lstStyle/>
          <a:p>
            <a:pPr defTabSz="1080151">
              <a:defRPr/>
            </a:pPr>
            <a:fld id="{FA41E740-A33C-4EDC-A7FF-54C6BCFC745E}" type="slidenum">
              <a:rPr lang="en-US" sz="1500">
                <a:solidFill>
                  <a:prstClr val="black"/>
                </a:solidFill>
                <a:latin typeface="Calibri" panose="020F0502020204030204"/>
              </a:rPr>
              <a:pPr defTabSz="1080151">
                <a:defRPr/>
              </a:pPr>
              <a:t>35</a:t>
            </a:fld>
            <a:endParaRPr lang="en-US" sz="1500">
              <a:solidFill>
                <a:prstClr val="black"/>
              </a:solidFill>
              <a:latin typeface="Calibri" panose="020F0502020204030204"/>
            </a:endParaRPr>
          </a:p>
        </p:txBody>
      </p:sp>
    </p:spTree>
    <p:extLst>
      <p:ext uri="{BB962C8B-B14F-4D97-AF65-F5344CB8AC3E}">
        <p14:creationId xmlns:p14="http://schemas.microsoft.com/office/powerpoint/2010/main" val="2616134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944"/>
              </a:spcAft>
            </a:pPr>
            <a:r>
              <a:rPr lang="en-US" dirty="0">
                <a:solidFill>
                  <a:srgbClr val="000000"/>
                </a:solidFill>
                <a:ea typeface="Calibri" panose="020F0502020204030204" pitchFamily="34" charset="0"/>
                <a:cs typeface="Times New Roman" panose="02020603050405020304" pitchFamily="18" charset="0"/>
              </a:rPr>
              <a:t>Here is our information page for your convenience which contains our required legal disclosures. Our team of wealth advisors assist clients and members of OneAZ Credit Union all over the great state of Arizona! F</a:t>
            </a:r>
            <a:r>
              <a:rPr lang="en-US" dirty="0">
                <a:solidFill>
                  <a:srgbClr val="000000"/>
                </a:solidFill>
              </a:rPr>
              <a:t>or more information, you can connect with us on social media or scan the QR Code that will take you to our website, OneAZWealth.com. </a:t>
            </a:r>
          </a:p>
          <a:p>
            <a:pPr>
              <a:lnSpc>
                <a:spcPct val="107000"/>
              </a:lnSpc>
              <a:spcAft>
                <a:spcPts val="944"/>
              </a:spcAft>
            </a:pPr>
            <a:endParaRPr lang="en-US" dirty="0">
              <a:solidFill>
                <a:srgbClr val="000000"/>
              </a:solidFill>
              <a:ea typeface="Calibri" panose="020F0502020204030204" pitchFamily="34" charset="0"/>
              <a:cs typeface="Times New Roman" panose="02020603050405020304" pitchFamily="18" charset="0"/>
            </a:endParaRPr>
          </a:p>
          <a:p>
            <a:pPr defTabSz="1195521">
              <a:defRPr/>
            </a:pPr>
            <a:r>
              <a:rPr lang="en-US" dirty="0">
                <a:solidFill>
                  <a:srgbClr val="000000"/>
                </a:solidFill>
                <a:ea typeface="Calibri" panose="020F0502020204030204" pitchFamily="34" charset="0"/>
                <a:cs typeface="Times New Roman" panose="02020603050405020304" pitchFamily="18" charset="0"/>
              </a:rPr>
              <a:t>Today’s webinar will be in “listen-only mode” and we will be fielding your questions at the end of the webinar with a Q&amp;A session. At any point during the webinar, you can email your questions to: </a:t>
            </a:r>
            <a:r>
              <a:rPr lang="en-US" u="sng" dirty="0">
                <a:solidFill>
                  <a:srgbClr val="000000"/>
                </a:solidFill>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oneazwealth@oneazcu.com</a:t>
            </a:r>
            <a:r>
              <a:rPr lang="en-US" dirty="0">
                <a:solidFill>
                  <a:srgbClr val="000000"/>
                </a:solidFill>
                <a:ea typeface="Calibri" panose="020F0502020204030204" pitchFamily="34" charset="0"/>
                <a:cs typeface="Times New Roman" panose="02020603050405020304" pitchFamily="18" charset="0"/>
              </a:rPr>
              <a:t>. We will be compiling your questions and will answer them at the end of today’s presentation. </a:t>
            </a:r>
          </a:p>
        </p:txBody>
      </p:sp>
      <p:sp>
        <p:nvSpPr>
          <p:cNvPr id="7" name="Slide Number Placeholder 6">
            <a:extLst>
              <a:ext uri="{FF2B5EF4-FFF2-40B4-BE49-F238E27FC236}">
                <a16:creationId xmlns:a16="http://schemas.microsoft.com/office/drawing/2014/main" id="{4466B76B-BE24-59C9-5522-39A9D9BFA720}"/>
              </a:ext>
            </a:extLst>
          </p:cNvPr>
          <p:cNvSpPr>
            <a:spLocks noGrp="1"/>
          </p:cNvSpPr>
          <p:nvPr>
            <p:ph type="sldNum" sz="quarter" idx="5"/>
          </p:nvPr>
        </p:nvSpPr>
        <p:spPr/>
        <p:txBody>
          <a:bodyPr/>
          <a:lstStyle/>
          <a:p>
            <a:pPr defTabSz="1080124">
              <a:defRPr/>
            </a:pPr>
            <a:fld id="{FA41E740-A33C-4EDC-A7FF-54C6BCFC745E}" type="slidenum">
              <a:rPr lang="en-US" sz="1500">
                <a:solidFill>
                  <a:prstClr val="black"/>
                </a:solidFill>
                <a:latin typeface="Calibri" panose="020F0502020204030204"/>
              </a:rPr>
              <a:pPr defTabSz="1080124">
                <a:defRPr/>
              </a:pPr>
              <a:t>4</a:t>
            </a:fld>
            <a:endParaRPr lang="en-US" sz="1500">
              <a:solidFill>
                <a:prstClr val="black"/>
              </a:solidFill>
              <a:latin typeface="Calibri" panose="020F0502020204030204"/>
            </a:endParaRPr>
          </a:p>
        </p:txBody>
      </p:sp>
    </p:spTree>
    <p:extLst>
      <p:ext uri="{BB962C8B-B14F-4D97-AF65-F5344CB8AC3E}">
        <p14:creationId xmlns:p14="http://schemas.microsoft.com/office/powerpoint/2010/main" val="2947653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4D437-341C-6201-CD3F-64E4C3A246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F78C0A-0D20-C7B1-B491-3D09608075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B747A8-F158-AA04-C739-9BFB9C8E4765}"/>
              </a:ext>
            </a:extLst>
          </p:cNvPr>
          <p:cNvSpPr>
            <a:spLocks noGrp="1"/>
          </p:cNvSpPr>
          <p:nvPr>
            <p:ph type="body" idx="1"/>
          </p:nvPr>
        </p:nvSpPr>
        <p:spPr/>
        <p:txBody>
          <a:bodyPr/>
          <a:lstStyle/>
          <a:p>
            <a:pPr>
              <a:lnSpc>
                <a:spcPct val="107000"/>
              </a:lnSpc>
              <a:spcAft>
                <a:spcPts val="944"/>
              </a:spcAft>
            </a:pPr>
            <a:r>
              <a:rPr lang="en-US" sz="1000" dirty="0">
                <a:solidFill>
                  <a:srgbClr val="000000"/>
                </a:solidFill>
                <a:cs typeface="Times New Roman" panose="02020603050405020304" pitchFamily="18" charset="0"/>
              </a:rPr>
              <a:t>Now it’s my pleasure to introduce our guest speaker, Jocelyn Duncan. </a:t>
            </a:r>
          </a:p>
          <a:p>
            <a:pPr>
              <a:lnSpc>
                <a:spcPct val="107000"/>
              </a:lnSpc>
              <a:spcAft>
                <a:spcPts val="944"/>
              </a:spcAft>
            </a:pPr>
            <a:endParaRPr lang="en-US" sz="1000" dirty="0">
              <a:solidFill>
                <a:srgbClr val="000000"/>
              </a:solidFill>
              <a:cs typeface="Times New Roman" panose="02020603050405020304" pitchFamily="18" charset="0"/>
            </a:endParaRPr>
          </a:p>
          <a:p>
            <a:pPr>
              <a:lnSpc>
                <a:spcPct val="107000"/>
              </a:lnSpc>
              <a:spcAft>
                <a:spcPts val="944"/>
              </a:spcAft>
            </a:pPr>
            <a:r>
              <a:rPr lang="en-US" sz="1000" dirty="0">
                <a:solidFill>
                  <a:srgbClr val="000000"/>
                </a:solidFill>
                <a:cs typeface="Times New Roman" panose="02020603050405020304" pitchFamily="18" charset="0"/>
              </a:rPr>
              <a:t>Jocelyn is an experienced, accredited investment professional committed to helping clients and organizations achieve financial goals and secure their future. Bringing over 30+ years of experience in the financial services industry, she holds a deep understanding of markets and investment strategies that can help clients succeed. Before her current role of Senior Learning Consultant at Franklin Templeton, Jocelyn provided investment counselling and designed portfolios for high-net-worth families, foundations, and not-for-profit organizations. She is coming to us from the Victoria British Colombia area, and we’re excited to welcome her in today as our guest speaker. </a:t>
            </a:r>
          </a:p>
          <a:p>
            <a:pPr>
              <a:lnSpc>
                <a:spcPct val="107000"/>
              </a:lnSpc>
              <a:spcAft>
                <a:spcPts val="944"/>
              </a:spcAft>
            </a:pPr>
            <a:endParaRPr lang="en-US" sz="1000" dirty="0">
              <a:solidFill>
                <a:srgbClr val="000000"/>
              </a:solidFill>
              <a:cs typeface="Times New Roman" panose="02020603050405020304" pitchFamily="18" charset="0"/>
            </a:endParaRPr>
          </a:p>
          <a:p>
            <a:pPr>
              <a:lnSpc>
                <a:spcPct val="107000"/>
              </a:lnSpc>
              <a:spcAft>
                <a:spcPts val="944"/>
              </a:spcAft>
            </a:pPr>
            <a:r>
              <a:rPr lang="en-US" sz="1000" dirty="0">
                <a:solidFill>
                  <a:srgbClr val="000000"/>
                </a:solidFill>
                <a:cs typeface="Times New Roman" panose="02020603050405020304" pitchFamily="18" charset="0"/>
              </a:rPr>
              <a:t>Welcome Jocelyn! I’ll let you take it away.</a:t>
            </a:r>
          </a:p>
          <a:p>
            <a:pPr>
              <a:lnSpc>
                <a:spcPct val="107000"/>
              </a:lnSpc>
              <a:spcAft>
                <a:spcPts val="944"/>
              </a:spcAft>
            </a:pPr>
            <a:endParaRPr lang="en-US" sz="1000" dirty="0">
              <a:solidFill>
                <a:srgbClr val="000000"/>
              </a:solidFill>
              <a:cs typeface="Times New Roman" panose="02020603050405020304" pitchFamily="18" charset="0"/>
            </a:endParaRPr>
          </a:p>
        </p:txBody>
      </p:sp>
      <p:sp>
        <p:nvSpPr>
          <p:cNvPr id="7" name="Slide Number Placeholder 6">
            <a:extLst>
              <a:ext uri="{FF2B5EF4-FFF2-40B4-BE49-F238E27FC236}">
                <a16:creationId xmlns:a16="http://schemas.microsoft.com/office/drawing/2014/main" id="{17EA8B47-30FE-010E-B2D2-4DB63E0D986A}"/>
              </a:ext>
            </a:extLst>
          </p:cNvPr>
          <p:cNvSpPr>
            <a:spLocks noGrp="1"/>
          </p:cNvSpPr>
          <p:nvPr>
            <p:ph type="sldNum" sz="quarter" idx="5"/>
          </p:nvPr>
        </p:nvSpPr>
        <p:spPr/>
        <p:txBody>
          <a:bodyPr/>
          <a:lstStyle/>
          <a:p>
            <a:pPr defTabSz="1080110">
              <a:defRPr/>
            </a:pPr>
            <a:fld id="{FA41E740-A33C-4EDC-A7FF-54C6BCFC745E}" type="slidenum">
              <a:rPr lang="en-US" sz="1400">
                <a:solidFill>
                  <a:prstClr val="black"/>
                </a:solidFill>
                <a:latin typeface="Calibri"/>
                <a:cs typeface="Arial"/>
                <a:sym typeface="Arial"/>
              </a:rPr>
              <a:pPr defTabSz="1080110">
                <a:defRPr/>
              </a:pPr>
              <a:t>5</a:t>
            </a:fld>
            <a:endParaRPr lang="en-US" sz="1400">
              <a:solidFill>
                <a:prstClr val="black"/>
              </a:solidFill>
              <a:latin typeface="Calibri"/>
              <a:cs typeface="Arial"/>
              <a:sym typeface="Arial"/>
            </a:endParaRPr>
          </a:p>
        </p:txBody>
      </p:sp>
    </p:spTree>
    <p:extLst>
      <p:ext uri="{BB962C8B-B14F-4D97-AF65-F5344CB8AC3E}">
        <p14:creationId xmlns:p14="http://schemas.microsoft.com/office/powerpoint/2010/main" val="342674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162757-0ED7-4FF0-A5AC-2FA3DD86DBC0}" type="slidenum">
              <a:rPr lang="en-US" smtClean="0"/>
              <a:t>6</a:t>
            </a:fld>
            <a:endParaRPr lang="en-US"/>
          </a:p>
        </p:txBody>
      </p:sp>
    </p:spTree>
    <p:extLst>
      <p:ext uri="{BB962C8B-B14F-4D97-AF65-F5344CB8AC3E}">
        <p14:creationId xmlns:p14="http://schemas.microsoft.com/office/powerpoint/2010/main" val="3076595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8188"/>
            <a:ext cx="6562725" cy="3690937"/>
          </a:xfrm>
        </p:spPr>
      </p:sp>
      <p:sp>
        <p:nvSpPr>
          <p:cNvPr id="3" name="Notes Placeholder 2"/>
          <p:cNvSpPr>
            <a:spLocks noGrp="1"/>
          </p:cNvSpPr>
          <p:nvPr>
            <p:ph type="body" idx="1"/>
          </p:nvPr>
        </p:nvSpPr>
        <p:spPr/>
        <p:txBody>
          <a:bodyPr/>
          <a:lstStyle/>
          <a:p>
            <a:pPr defTabSz="966612">
              <a:defRPr/>
            </a:pPr>
            <a:r>
              <a:rPr lang="en-US" b="1" dirty="0">
                <a:latin typeface="Arial" panose="020B0604020202020204" pitchFamily="34" charset="0"/>
                <a:cs typeface="Arial" panose="020B0604020202020204" pitchFamily="34" charset="0"/>
              </a:rPr>
              <a:t>Ice breaker for audience.</a:t>
            </a:r>
          </a:p>
          <a:p>
            <a:pPr defTabSz="966612">
              <a:defRPr/>
            </a:pPr>
            <a:endParaRPr lang="en-US" b="1" dirty="0">
              <a:latin typeface="Arial" panose="020B0604020202020204" pitchFamily="34" charset="0"/>
              <a:cs typeface="Arial" panose="020B0604020202020204" pitchFamily="34" charset="0"/>
            </a:endParaRPr>
          </a:p>
          <a:p>
            <a:pPr defTabSz="966612">
              <a:defRPr/>
            </a:pPr>
            <a:r>
              <a:rPr lang="en-US" dirty="0">
                <a:latin typeface="Arial" panose="020B0604020202020204" pitchFamily="34" charset="0"/>
                <a:cs typeface="Arial" panose="020B0604020202020204" pitchFamily="34" charset="0"/>
              </a:rPr>
              <a:t>Ask the audience to think about their answers to these questions. Give a few minutes to write down:</a:t>
            </a:r>
          </a:p>
          <a:p>
            <a:pPr marL="241653" indent="-241653" defTabSz="966612">
              <a:buFontTx/>
              <a:buAutoNum type="arabicParenR"/>
              <a:defRPr/>
            </a:pPr>
            <a:r>
              <a:rPr lang="en-US" dirty="0">
                <a:latin typeface="Arial" panose="020B0604020202020204" pitchFamily="34" charset="0"/>
                <a:cs typeface="Arial" panose="020B0604020202020204" pitchFamily="34" charset="0"/>
              </a:rPr>
              <a:t>The challenges they currently struggle with financial planning</a:t>
            </a:r>
          </a:p>
          <a:p>
            <a:pPr marL="241653" indent="-241653" defTabSz="966612">
              <a:buFontTx/>
              <a:buAutoNum type="arabicParenR"/>
              <a:defRPr/>
            </a:pPr>
            <a:r>
              <a:rPr lang="en-US" dirty="0">
                <a:latin typeface="Arial" panose="020B0604020202020204" pitchFamily="34" charset="0"/>
                <a:cs typeface="Arial" panose="020B0604020202020204" pitchFamily="34" charset="0"/>
              </a:rPr>
              <a:t>How empowered they feel for their long-term wealth planning</a:t>
            </a:r>
          </a:p>
          <a:p>
            <a:pPr marL="241653" indent="-241653" defTabSz="966612">
              <a:buFontTx/>
              <a:buAutoNum type="arabicParenR"/>
              <a:defRPr/>
            </a:pPr>
            <a:r>
              <a:rPr lang="en-US" dirty="0">
                <a:latin typeface="Arial" panose="020B0604020202020204" pitchFamily="34" charset="0"/>
                <a:cs typeface="Arial" panose="020B0604020202020204" pitchFamily="34" charset="0"/>
              </a:rPr>
              <a:t>What are the key events they should plan for financially</a:t>
            </a:r>
          </a:p>
          <a:p>
            <a:pPr marL="241653" indent="-241653" defTabSz="966612">
              <a:buFontTx/>
              <a:buAutoNum type="arabicParenR"/>
              <a:defRPr/>
            </a:pPr>
            <a:r>
              <a:rPr lang="en-US" dirty="0">
                <a:latin typeface="Arial" panose="020B0604020202020204" pitchFamily="34" charset="0"/>
                <a:cs typeface="Arial" panose="020B0604020202020204" pitchFamily="34" charset="0"/>
              </a:rPr>
              <a:t>If they feel they have enough information to take action</a:t>
            </a:r>
          </a:p>
          <a:p>
            <a:pPr marL="241653" indent="-241653" defTabSz="966612">
              <a:buFontTx/>
              <a:buAutoNum type="arabicParenR"/>
              <a:defRPr/>
            </a:pPr>
            <a:endParaRPr lang="en-US" dirty="0">
              <a:latin typeface="Arial" panose="020B0604020202020204" pitchFamily="34" charset="0"/>
              <a:cs typeface="Arial" panose="020B0604020202020204" pitchFamily="34" charset="0"/>
            </a:endParaRPr>
          </a:p>
          <a:p>
            <a:pPr defTabSz="966612">
              <a:defRPr/>
            </a:pPr>
            <a:r>
              <a:rPr lang="en-US" dirty="0">
                <a:latin typeface="Arial" panose="020B0604020202020204" pitchFamily="34" charset="0"/>
                <a:cs typeface="Arial" panose="020B0604020202020204" pitchFamily="34" charset="0"/>
              </a:rPr>
              <a:t>Use these questions to introduce the topics (listed on slide) that we will cover in the presentation one by one.</a:t>
            </a:r>
          </a:p>
          <a:p>
            <a:pPr defTabSz="966612">
              <a:defRPr/>
            </a:pPr>
            <a:endParaRPr lang="en-US" dirty="0">
              <a:latin typeface="Arial" panose="020B0604020202020204" pitchFamily="34" charset="0"/>
              <a:cs typeface="Arial" panose="020B0604020202020204" pitchFamily="34" charset="0"/>
            </a:endParaRPr>
          </a:p>
          <a:p>
            <a:pPr defTabSz="966612">
              <a:defRPr/>
            </a:pPr>
            <a:endParaRPr lang="en-US" b="1" dirty="0"/>
          </a:p>
        </p:txBody>
      </p:sp>
      <p:sp>
        <p:nvSpPr>
          <p:cNvPr id="4" name="Header Placeholder 3"/>
          <p:cNvSpPr>
            <a:spLocks noGrp="1"/>
          </p:cNvSpPr>
          <p:nvPr>
            <p:ph type="hdr" sz="quarter" idx="10"/>
          </p:nvPr>
        </p:nvSpPr>
        <p:spPr/>
        <p:txBody>
          <a:bodyPr/>
          <a:lstStyle/>
          <a:p>
            <a:pPr defTabSz="966612">
              <a:defRPr/>
            </a:pPr>
            <a:r>
              <a:rPr lang="en-US" b="1" cap="all">
                <a:solidFill>
                  <a:srgbClr val="000000"/>
                </a:solidFill>
                <a:latin typeface="Arial" panose="020B0604020202020204" pitchFamily="34" charset="0"/>
                <a:cs typeface="Arial" panose="020B0604020202020204" pitchFamily="34" charset="0"/>
              </a:rPr>
              <a:t>Presentation Title</a:t>
            </a:r>
          </a:p>
        </p:txBody>
      </p:sp>
      <p:sp>
        <p:nvSpPr>
          <p:cNvPr id="5" name="Date Placeholder 4"/>
          <p:cNvSpPr>
            <a:spLocks noGrp="1"/>
          </p:cNvSpPr>
          <p:nvPr>
            <p:ph type="dt" idx="11"/>
          </p:nvPr>
        </p:nvSpPr>
        <p:spPr/>
        <p:txBody>
          <a:bodyPr/>
          <a:lstStyle/>
          <a:p>
            <a:pPr algn="l" defTabSz="966612">
              <a:defRPr/>
            </a:pPr>
            <a:fld id="{92D5AA5D-F7BB-46AC-BCA6-FB9445698C53}" type="datetime1">
              <a:rPr lang="en-US">
                <a:solidFill>
                  <a:srgbClr val="000000"/>
                </a:solidFill>
                <a:latin typeface="Arial" panose="020B0604020202020204" pitchFamily="34" charset="0"/>
                <a:cs typeface="Arial" panose="020B0604020202020204" pitchFamily="34" charset="0"/>
              </a:rPr>
              <a:pPr algn="l" defTabSz="966612">
                <a:defRPr/>
              </a:pPr>
              <a:t>1/6/2025</a:t>
            </a:fld>
            <a:endParaRPr lang="en-US">
              <a:solidFill>
                <a:srgbClr val="000000"/>
              </a:solidFill>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2"/>
          </p:nvPr>
        </p:nvSpPr>
        <p:spPr/>
        <p:txBody>
          <a:bodyPr/>
          <a:lstStyle/>
          <a:p>
            <a:pPr algn="r" defTabSz="966612">
              <a:defRPr/>
            </a:pPr>
            <a:r>
              <a:rPr lang="en-US">
                <a:solidFill>
                  <a:srgbClr val="000000"/>
                </a:solidFill>
                <a:latin typeface="Arial" panose="020B0604020202020204" pitchFamily="34" charset="0"/>
                <a:cs typeface="Arial" panose="020B0604020202020204" pitchFamily="34" charset="0"/>
              </a:rPr>
              <a:t>Lit Code XX/XX</a:t>
            </a:r>
          </a:p>
        </p:txBody>
      </p:sp>
      <p:sp>
        <p:nvSpPr>
          <p:cNvPr id="7" name="Slide Number Placeholder 6"/>
          <p:cNvSpPr>
            <a:spLocks noGrp="1"/>
          </p:cNvSpPr>
          <p:nvPr>
            <p:ph type="sldNum" sz="quarter" idx="13"/>
          </p:nvPr>
        </p:nvSpPr>
        <p:spPr/>
        <p:txBody>
          <a:bodyPr/>
          <a:lstStyle/>
          <a:p>
            <a:pPr defTabSz="966612">
              <a:defRPr/>
            </a:pPr>
            <a:fld id="{4FBD5869-E701-44DB-B9C5-C7F7FB528C06}" type="slidenum">
              <a:rPr lang="en-US">
                <a:solidFill>
                  <a:srgbClr val="000000"/>
                </a:solidFill>
                <a:latin typeface="Arial" panose="020B0604020202020204" pitchFamily="34" charset="0"/>
                <a:cs typeface="Arial" panose="020B0604020202020204" pitchFamily="34" charset="0"/>
              </a:rPr>
              <a:pPr defTabSz="966612">
                <a:defRPr/>
              </a:pPr>
              <a:t>7</a:t>
            </a:fld>
            <a:endParaRPr 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0489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162757-0ED7-4FF0-A5AC-2FA3DD86DBC0}" type="slidenum">
              <a:rPr lang="en-US" smtClean="0"/>
              <a:t>8</a:t>
            </a:fld>
            <a:endParaRPr lang="en-US"/>
          </a:p>
        </p:txBody>
      </p:sp>
    </p:spTree>
    <p:extLst>
      <p:ext uri="{BB962C8B-B14F-4D97-AF65-F5344CB8AC3E}">
        <p14:creationId xmlns:p14="http://schemas.microsoft.com/office/powerpoint/2010/main" val="1791916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endParaRPr lang="en-US" b="1" dirty="0">
              <a:solidFill>
                <a:srgbClr val="1C1C1C"/>
              </a:solidFill>
              <a:effectLst/>
              <a:highlight>
                <a:srgbClr val="FFFFFF"/>
              </a:highlight>
              <a:latin typeface="Arial" panose="020B0604020202020204" pitchFamily="34" charset="0"/>
              <a:cs typeface="Arial" panose="020B0604020202020204" pitchFamily="34" charset="0"/>
            </a:endParaRPr>
          </a:p>
          <a:p>
            <a:pPr algn="l" fontAlgn="base"/>
            <a:r>
              <a:rPr lang="en-US" b="1" dirty="0">
                <a:solidFill>
                  <a:srgbClr val="1C1C1C"/>
                </a:solidFill>
                <a:effectLst/>
                <a:highlight>
                  <a:srgbClr val="FFFFFF"/>
                </a:highlight>
                <a:latin typeface="Arial" panose="020B0604020202020204" pitchFamily="34" charset="0"/>
                <a:cs typeface="Arial" panose="020B0604020202020204" pitchFamily="34" charset="0"/>
              </a:rPr>
              <a:t>Why do women struggle more with financial independence?</a:t>
            </a:r>
          </a:p>
          <a:p>
            <a:pPr algn="l" fontAlgn="base"/>
            <a:endParaRPr lang="en-US" b="1" dirty="0">
              <a:solidFill>
                <a:srgbClr val="1C1C1C"/>
              </a:solidFill>
              <a:effectLst/>
              <a:highlight>
                <a:srgbClr val="FFFFFF"/>
              </a:highlight>
              <a:latin typeface="Arial" panose="020B0604020202020204" pitchFamily="34" charset="0"/>
              <a:cs typeface="Arial" panose="020B0604020202020204" pitchFamily="34" charset="0"/>
            </a:endParaRPr>
          </a:p>
          <a:p>
            <a:r>
              <a:rPr lang="en-US" sz="1300" dirty="0">
                <a:latin typeface="Segoe UI" panose="020B0502040204020203" pitchFamily="34" charset="0"/>
              </a:rPr>
              <a:t>[CLICK] </a:t>
            </a:r>
            <a:r>
              <a:rPr lang="en-US" sz="1300" dirty="0"/>
              <a:t>Women on average tend to save more than men. They are very conscientious and responsible and tend to be very forward thinking.</a:t>
            </a:r>
          </a:p>
          <a:p>
            <a:endParaRPr lang="en-US" sz="1300" dirty="0"/>
          </a:p>
          <a:p>
            <a:r>
              <a:rPr lang="en-US" sz="1300" dirty="0">
                <a:latin typeface="Segoe UI" panose="020B0502040204020203" pitchFamily="34" charset="0"/>
              </a:rPr>
              <a:t>[CLICK] </a:t>
            </a:r>
            <a:r>
              <a:rPr lang="en-US" sz="1300" dirty="0"/>
              <a:t>Women are often perceived as more </a:t>
            </a:r>
            <a:r>
              <a:rPr lang="en-US" sz="1300" dirty="0">
                <a:solidFill>
                  <a:srgbClr val="00A096"/>
                </a:solidFill>
              </a:rPr>
              <a:t>risk adverse </a:t>
            </a:r>
            <a:r>
              <a:rPr lang="en-US" sz="1300" dirty="0"/>
              <a:t>as data indicated they tend to be more conservative in their financial approach, potentially missing out on investment opportunities. </a:t>
            </a:r>
          </a:p>
          <a:p>
            <a:endParaRPr lang="en-US" baseline="30000" dirty="0"/>
          </a:p>
          <a:p>
            <a:r>
              <a:rPr lang="en-US" sz="1300" dirty="0">
                <a:latin typeface="Segoe UI" panose="020B0502040204020203" pitchFamily="34" charset="0"/>
              </a:rPr>
              <a:t>[CLICK] </a:t>
            </a:r>
            <a:r>
              <a:rPr lang="en-US" dirty="0">
                <a:latin typeface="Segoe UI" panose="020B0502040204020203" pitchFamily="34" charset="0"/>
              </a:rPr>
              <a:t>Men are more confident investors in the sense they are prone to behaviors and attitudes that make them comfortable investing even without enough financial knowledge. Women being more risk adverse and hesitant to making mistakes feel less confident with investing without having a good amount of existing knowledge on investing.</a:t>
            </a:r>
            <a:endParaRPr lang="en-US" b="0" dirty="0">
              <a:solidFill>
                <a:srgbClr val="1C1C1C"/>
              </a:solidFill>
              <a:effectLst/>
              <a:highlight>
                <a:srgbClr val="FFFFFF"/>
              </a:highligh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8162757-0ED7-4FF0-A5AC-2FA3DD86DBC0}" type="slidenum">
              <a:rPr lang="en-US" smtClean="0"/>
              <a:t>9</a:t>
            </a:fld>
            <a:endParaRPr lang="en-US"/>
          </a:p>
        </p:txBody>
      </p:sp>
    </p:spTree>
    <p:extLst>
      <p:ext uri="{BB962C8B-B14F-4D97-AF65-F5344CB8AC3E}">
        <p14:creationId xmlns:p14="http://schemas.microsoft.com/office/powerpoint/2010/main" val="7664715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4.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3.xml"/><Relationship Id="rId1" Type="http://schemas.openxmlformats.org/officeDocument/2006/relationships/tags" Target="../tags/tag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2 Progress window_Image">
    <p:spTree>
      <p:nvGrpSpPr>
        <p:cNvPr id="1" name=""/>
        <p:cNvGrpSpPr/>
        <p:nvPr/>
      </p:nvGrpSpPr>
      <p:grpSpPr>
        <a:xfrm>
          <a:off x="0" y="0"/>
          <a:ext cx="0" cy="0"/>
          <a:chOff x="0" y="0"/>
          <a:chExt cx="0" cy="0"/>
        </a:xfrm>
      </p:grpSpPr>
      <p:sp>
        <p:nvSpPr>
          <p:cNvPr id="20" name="Text Placeholder 4">
            <a:extLst>
              <a:ext uri="{FF2B5EF4-FFF2-40B4-BE49-F238E27FC236}">
                <a16:creationId xmlns:a16="http://schemas.microsoft.com/office/drawing/2014/main" id="{C667003E-01CD-C70A-0E68-8375D1B101AB}"/>
              </a:ext>
            </a:extLst>
          </p:cNvPr>
          <p:cNvSpPr>
            <a:spLocks noGrp="1"/>
          </p:cNvSpPr>
          <p:nvPr>
            <p:ph type="body" sz="quarter" idx="10"/>
          </p:nvPr>
        </p:nvSpPr>
        <p:spPr>
          <a:xfrm>
            <a:off x="457320" y="1508760"/>
            <a:ext cx="4730395" cy="2926080"/>
          </a:xfrm>
          <a:prstGeom prst="rect">
            <a:avLst/>
          </a:prstGeom>
        </p:spPr>
        <p:txBody>
          <a:bodyPr lIns="0" rIns="0"/>
          <a:lstStyle>
            <a:lvl1pPr marL="0" indent="0">
              <a:spcBef>
                <a:spcPts val="0"/>
              </a:spcBef>
              <a:spcAft>
                <a:spcPts val="900"/>
              </a:spcAft>
              <a:buNone/>
              <a:defRPr lang="en-US" sz="3600" b="1" kern="1200" dirty="0" smtClean="0">
                <a:solidFill>
                  <a:schemeClr val="tx1"/>
                </a:solidFill>
                <a:latin typeface="Century Gothic" panose="020B0502020202020204" pitchFamily="34" charset="0"/>
                <a:ea typeface="+mn-ea"/>
                <a:cs typeface="+mn-cs"/>
              </a:defRPr>
            </a:lvl1pPr>
            <a:lvl2pPr marL="0" indent="0" algn="l" defTabSz="914400" rtl="0" eaLnBrk="1" latinLnBrk="0" hangingPunct="1">
              <a:spcBef>
                <a:spcPts val="0"/>
              </a:spcBef>
              <a:spcAft>
                <a:spcPts val="1200"/>
              </a:spcAft>
              <a:buNone/>
              <a:defRPr lang="en-US" sz="2400" b="1" kern="1200" dirty="0" smtClean="0">
                <a:solidFill>
                  <a:srgbClr val="00A096"/>
                </a:solidFill>
                <a:latin typeface="Century Gothic" panose="020B0502020202020204" pitchFamily="34" charset="0"/>
                <a:ea typeface="+mn-ea"/>
                <a:cs typeface="+mn-cs"/>
              </a:defRPr>
            </a:lvl2pPr>
            <a:lvl3pPr marL="0" indent="0">
              <a:spcBef>
                <a:spcPts val="300"/>
              </a:spcBef>
              <a:buNone/>
              <a:defRPr lang="en-US" sz="1600" b="1" kern="1200" dirty="0" smtClean="0">
                <a:solidFill>
                  <a:schemeClr val="tx1"/>
                </a:solidFill>
                <a:latin typeface="Century Gothic" panose="020B0502020202020204" pitchFamily="34" charset="0"/>
                <a:ea typeface="+mn-ea"/>
                <a:cs typeface="+mn-cs"/>
              </a:defRPr>
            </a:lvl3pPr>
            <a:lvl4pPr marL="0" indent="0">
              <a:spcBef>
                <a:spcPts val="0"/>
              </a:spcBef>
              <a:spcAft>
                <a:spcPts val="1200"/>
              </a:spcAft>
              <a:buNone/>
              <a:defRPr lang="en-US" sz="1600" kern="1200" dirty="0" smtClean="0">
                <a:solidFill>
                  <a:schemeClr val="tx1"/>
                </a:solidFill>
                <a:latin typeface="Century Gothic" panose="020B0502020202020204" pitchFamily="34" charset="0"/>
                <a:ea typeface="+mn-ea"/>
                <a:cs typeface="+mn-cs"/>
              </a:defRPr>
            </a:lvl4pPr>
            <a:lvl5pPr marL="0" indent="0">
              <a:spcBef>
                <a:spcPts val="300"/>
              </a:spcBef>
              <a:buNone/>
              <a:defRPr lang="en-US" sz="1400" kern="1200" dirty="0">
                <a:solidFill>
                  <a:schemeClr val="tx1"/>
                </a:solidFill>
                <a:latin typeface="Century Gothic" panose="020B0502020202020204"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3">
            <a:extLst>
              <a:ext uri="{FF2B5EF4-FFF2-40B4-BE49-F238E27FC236}">
                <a16:creationId xmlns:a16="http://schemas.microsoft.com/office/drawing/2014/main" id="{F960EC72-6138-A07E-6DEA-25793BBBA560}"/>
              </a:ext>
            </a:extLst>
          </p:cNvPr>
          <p:cNvSpPr>
            <a:spLocks noGrp="1"/>
          </p:cNvSpPr>
          <p:nvPr>
            <p:ph type="body" sz="quarter" idx="26" hasCustomPrompt="1"/>
          </p:nvPr>
        </p:nvSpPr>
        <p:spPr>
          <a:xfrm>
            <a:off x="457319" y="6026834"/>
            <a:ext cx="4730395" cy="153888"/>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3"/>
              </a:lnSpc>
              <a:spcBef>
                <a:spcPts val="0"/>
              </a:spcBef>
              <a:spcAft>
                <a:spcPts val="400"/>
              </a:spcAft>
              <a:buNone/>
              <a:defRPr sz="1333">
                <a:latin typeface="Arial Narrow" panose="020B0606020202030204" pitchFamily="34" charset="0"/>
              </a:defRPr>
            </a:lvl4pPr>
            <a:lvl5pPr marL="0" indent="0">
              <a:lnSpc>
                <a:spcPts val="1733"/>
              </a:lnSpc>
              <a:spcBef>
                <a:spcPts val="0"/>
              </a:spcBef>
              <a:spcAft>
                <a:spcPts val="400"/>
              </a:spcAft>
              <a:buNone/>
              <a:defRPr sz="1333">
                <a:latin typeface="Arial Narrow" panose="020B0606020202030204" pitchFamily="34" charset="0"/>
              </a:defRPr>
            </a:lvl5pPr>
          </a:lstStyle>
          <a:p>
            <a:pPr lvl="0"/>
            <a:r>
              <a:rPr lang="en-US"/>
              <a:t>Caveats</a:t>
            </a:r>
          </a:p>
        </p:txBody>
      </p:sp>
      <p:pic>
        <p:nvPicPr>
          <p:cNvPr id="16" name="Picture 15" descr="A black background with a black square&#10;&#10;Description automatically generated with medium confidence">
            <a:extLst>
              <a:ext uri="{FF2B5EF4-FFF2-40B4-BE49-F238E27FC236}">
                <a16:creationId xmlns:a16="http://schemas.microsoft.com/office/drawing/2014/main" id="{FD3EEBAE-86E7-37B6-BA01-EE1C1AC553A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6617" t="-45012" b="-9326"/>
          <a:stretch/>
        </p:blipFill>
        <p:spPr>
          <a:xfrm>
            <a:off x="2" y="0"/>
            <a:ext cx="4168272" cy="1067374"/>
          </a:xfrm>
          <a:prstGeom prst="rect">
            <a:avLst/>
          </a:prstGeom>
        </p:spPr>
      </p:pic>
      <p:pic>
        <p:nvPicPr>
          <p:cNvPr id="7" name="Picture 6">
            <a:extLst>
              <a:ext uri="{FF2B5EF4-FFF2-40B4-BE49-F238E27FC236}">
                <a16:creationId xmlns:a16="http://schemas.microsoft.com/office/drawing/2014/main" id="{D5AA830D-850E-2EC4-2A6F-83FB74832B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13298" y="2"/>
            <a:ext cx="8278703" cy="6857999"/>
          </a:xfrm>
          <a:prstGeom prst="rect">
            <a:avLst/>
          </a:prstGeom>
        </p:spPr>
      </p:pic>
      <p:sp>
        <p:nvSpPr>
          <p:cNvPr id="8" name="Picture Placeholder 2">
            <a:extLst>
              <a:ext uri="{FF2B5EF4-FFF2-40B4-BE49-F238E27FC236}">
                <a16:creationId xmlns:a16="http://schemas.microsoft.com/office/drawing/2014/main" id="{3CEEA74C-2E9C-B425-30A1-EC1C8F8DCC39}"/>
              </a:ext>
            </a:extLst>
          </p:cNvPr>
          <p:cNvSpPr>
            <a:spLocks noGrp="1"/>
          </p:cNvSpPr>
          <p:nvPr>
            <p:ph type="pic" sz="quarter" idx="27" hasCustomPrompt="1"/>
          </p:nvPr>
        </p:nvSpPr>
        <p:spPr>
          <a:xfrm>
            <a:off x="6910678" y="1232308"/>
            <a:ext cx="4407253" cy="4406100"/>
          </a:xfrm>
          <a:custGeom>
            <a:avLst/>
            <a:gdLst>
              <a:gd name="connsiteX0" fmla="*/ 0 w 5029200"/>
              <a:gd name="connsiteY0" fmla="*/ 0 h 4398168"/>
              <a:gd name="connsiteX1" fmla="*/ 5029200 w 5029200"/>
              <a:gd name="connsiteY1" fmla="*/ 0 h 4398168"/>
              <a:gd name="connsiteX2" fmla="*/ 5029200 w 5029200"/>
              <a:gd name="connsiteY2" fmla="*/ 4398168 h 4398168"/>
              <a:gd name="connsiteX3" fmla="*/ 0 w 5029200"/>
              <a:gd name="connsiteY3" fmla="*/ 4398168 h 4398168"/>
              <a:gd name="connsiteX4" fmla="*/ 0 w 5029200"/>
              <a:gd name="connsiteY4" fmla="*/ 0 h 4398168"/>
              <a:gd name="connsiteX0" fmla="*/ 0 w 5029200"/>
              <a:gd name="connsiteY0" fmla="*/ 1104900 h 4398168"/>
              <a:gd name="connsiteX1" fmla="*/ 5029200 w 5029200"/>
              <a:gd name="connsiteY1" fmla="*/ 0 h 4398168"/>
              <a:gd name="connsiteX2" fmla="*/ 5029200 w 5029200"/>
              <a:gd name="connsiteY2" fmla="*/ 4398168 h 4398168"/>
              <a:gd name="connsiteX3" fmla="*/ 0 w 5029200"/>
              <a:gd name="connsiteY3" fmla="*/ 4398168 h 4398168"/>
              <a:gd name="connsiteX4" fmla="*/ 0 w 5029200"/>
              <a:gd name="connsiteY4" fmla="*/ 1104900 h 4398168"/>
              <a:gd name="connsiteX0" fmla="*/ 0 w 5029200"/>
              <a:gd name="connsiteY0" fmla="*/ 1104900 h 4398168"/>
              <a:gd name="connsiteX1" fmla="*/ 1393824 w 5029200"/>
              <a:gd name="connsiteY1" fmla="*/ 795336 h 4398168"/>
              <a:gd name="connsiteX2" fmla="*/ 5029200 w 5029200"/>
              <a:gd name="connsiteY2" fmla="*/ 0 h 4398168"/>
              <a:gd name="connsiteX3" fmla="*/ 5029200 w 5029200"/>
              <a:gd name="connsiteY3" fmla="*/ 4398168 h 4398168"/>
              <a:gd name="connsiteX4" fmla="*/ 0 w 5029200"/>
              <a:gd name="connsiteY4" fmla="*/ 4398168 h 4398168"/>
              <a:gd name="connsiteX5" fmla="*/ 0 w 5029200"/>
              <a:gd name="connsiteY5" fmla="*/ 1104900 h 4398168"/>
              <a:gd name="connsiteX0" fmla="*/ 0 w 5029200"/>
              <a:gd name="connsiteY0" fmla="*/ 1104900 h 4398168"/>
              <a:gd name="connsiteX1" fmla="*/ 1100931 w 5029200"/>
              <a:gd name="connsiteY1" fmla="*/ 4761 h 4398168"/>
              <a:gd name="connsiteX2" fmla="*/ 5029200 w 5029200"/>
              <a:gd name="connsiteY2" fmla="*/ 0 h 4398168"/>
              <a:gd name="connsiteX3" fmla="*/ 5029200 w 5029200"/>
              <a:gd name="connsiteY3" fmla="*/ 4398168 h 4398168"/>
              <a:gd name="connsiteX4" fmla="*/ 0 w 5029200"/>
              <a:gd name="connsiteY4" fmla="*/ 4398168 h 4398168"/>
              <a:gd name="connsiteX5" fmla="*/ 0 w 5029200"/>
              <a:gd name="connsiteY5" fmla="*/ 1104900 h 4398168"/>
              <a:gd name="connsiteX0" fmla="*/ 0 w 5029200"/>
              <a:gd name="connsiteY0" fmla="*/ 1104900 h 4398168"/>
              <a:gd name="connsiteX1" fmla="*/ 1100931 w 5029200"/>
              <a:gd name="connsiteY1" fmla="*/ 4761 h 4398168"/>
              <a:gd name="connsiteX2" fmla="*/ 5029200 w 5029200"/>
              <a:gd name="connsiteY2" fmla="*/ 0 h 4398168"/>
              <a:gd name="connsiteX3" fmla="*/ 4305300 w 5029200"/>
              <a:gd name="connsiteY3" fmla="*/ 4394993 h 4398168"/>
              <a:gd name="connsiteX4" fmla="*/ 0 w 5029200"/>
              <a:gd name="connsiteY4" fmla="*/ 4398168 h 4398168"/>
              <a:gd name="connsiteX5" fmla="*/ 0 w 5029200"/>
              <a:gd name="connsiteY5" fmla="*/ 1104900 h 4398168"/>
              <a:gd name="connsiteX0" fmla="*/ 0 w 5029200"/>
              <a:gd name="connsiteY0" fmla="*/ 1104900 h 4399749"/>
              <a:gd name="connsiteX1" fmla="*/ 1100931 w 5029200"/>
              <a:gd name="connsiteY1" fmla="*/ 4761 h 4399749"/>
              <a:gd name="connsiteX2" fmla="*/ 5029200 w 5029200"/>
              <a:gd name="connsiteY2" fmla="*/ 0 h 4399749"/>
              <a:gd name="connsiteX3" fmla="*/ 3303587 w 5029200"/>
              <a:gd name="connsiteY3" fmla="*/ 4399749 h 4399749"/>
              <a:gd name="connsiteX4" fmla="*/ 0 w 5029200"/>
              <a:gd name="connsiteY4" fmla="*/ 4398168 h 4399749"/>
              <a:gd name="connsiteX5" fmla="*/ 0 w 5029200"/>
              <a:gd name="connsiteY5" fmla="*/ 1104900 h 4399749"/>
              <a:gd name="connsiteX0" fmla="*/ 0 w 5029200"/>
              <a:gd name="connsiteY0" fmla="*/ 1104900 h 4399749"/>
              <a:gd name="connsiteX1" fmla="*/ 1100931 w 5029200"/>
              <a:gd name="connsiteY1" fmla="*/ 4761 h 4399749"/>
              <a:gd name="connsiteX2" fmla="*/ 5029200 w 5029200"/>
              <a:gd name="connsiteY2" fmla="*/ 0 h 4399749"/>
              <a:gd name="connsiteX3" fmla="*/ 3295253 w 5029200"/>
              <a:gd name="connsiteY3" fmla="*/ 4399749 h 4399749"/>
              <a:gd name="connsiteX4" fmla="*/ 0 w 5029200"/>
              <a:gd name="connsiteY4" fmla="*/ 4398168 h 4399749"/>
              <a:gd name="connsiteX5" fmla="*/ 0 w 5029200"/>
              <a:gd name="connsiteY5" fmla="*/ 1104900 h 4399749"/>
              <a:gd name="connsiteX0" fmla="*/ 0 w 5029200"/>
              <a:gd name="connsiteY0" fmla="*/ 1104900 h 4399749"/>
              <a:gd name="connsiteX1" fmla="*/ 1100931 w 5029200"/>
              <a:gd name="connsiteY1" fmla="*/ 4761 h 4399749"/>
              <a:gd name="connsiteX2" fmla="*/ 5029200 w 5029200"/>
              <a:gd name="connsiteY2" fmla="*/ 0 h 4399749"/>
              <a:gd name="connsiteX3" fmla="*/ 3814801 w 5029200"/>
              <a:gd name="connsiteY3" fmla="*/ 3075376 h 4399749"/>
              <a:gd name="connsiteX4" fmla="*/ 3295253 w 5029200"/>
              <a:gd name="connsiteY4" fmla="*/ 4399749 h 4399749"/>
              <a:gd name="connsiteX5" fmla="*/ 0 w 5029200"/>
              <a:gd name="connsiteY5" fmla="*/ 4398168 h 4399749"/>
              <a:gd name="connsiteX6" fmla="*/ 0 w 5029200"/>
              <a:gd name="connsiteY6" fmla="*/ 1104900 h 4399749"/>
              <a:gd name="connsiteX0" fmla="*/ 0 w 5029200"/>
              <a:gd name="connsiteY0" fmla="*/ 1104900 h 4399749"/>
              <a:gd name="connsiteX1" fmla="*/ 1100931 w 5029200"/>
              <a:gd name="connsiteY1" fmla="*/ 4761 h 4399749"/>
              <a:gd name="connsiteX2" fmla="*/ 5029200 w 5029200"/>
              <a:gd name="connsiteY2" fmla="*/ 0 h 4399749"/>
              <a:gd name="connsiteX3" fmla="*/ 4400258 w 5029200"/>
              <a:gd name="connsiteY3" fmla="*/ 3298413 h 4399749"/>
              <a:gd name="connsiteX4" fmla="*/ 3295253 w 5029200"/>
              <a:gd name="connsiteY4" fmla="*/ 4399749 h 4399749"/>
              <a:gd name="connsiteX5" fmla="*/ 0 w 5029200"/>
              <a:gd name="connsiteY5" fmla="*/ 4398168 h 4399749"/>
              <a:gd name="connsiteX6" fmla="*/ 0 w 5029200"/>
              <a:gd name="connsiteY6" fmla="*/ 1104900 h 4399749"/>
              <a:gd name="connsiteX0" fmla="*/ 0 w 4457700"/>
              <a:gd name="connsiteY0" fmla="*/ 1104900 h 4399749"/>
              <a:gd name="connsiteX1" fmla="*/ 1100931 w 4457700"/>
              <a:gd name="connsiteY1" fmla="*/ 4761 h 4399749"/>
              <a:gd name="connsiteX2" fmla="*/ 4457700 w 4457700"/>
              <a:gd name="connsiteY2" fmla="*/ 0 h 4399749"/>
              <a:gd name="connsiteX3" fmla="*/ 4400258 w 4457700"/>
              <a:gd name="connsiteY3" fmla="*/ 3298413 h 4399749"/>
              <a:gd name="connsiteX4" fmla="*/ 3295253 w 4457700"/>
              <a:gd name="connsiteY4" fmla="*/ 4399749 h 4399749"/>
              <a:gd name="connsiteX5" fmla="*/ 0 w 4457700"/>
              <a:gd name="connsiteY5" fmla="*/ 4398168 h 4399749"/>
              <a:gd name="connsiteX6" fmla="*/ 0 w 4457700"/>
              <a:gd name="connsiteY6" fmla="*/ 1104900 h 4399749"/>
              <a:gd name="connsiteX0" fmla="*/ 0 w 4400258"/>
              <a:gd name="connsiteY0" fmla="*/ 1104900 h 4399749"/>
              <a:gd name="connsiteX1" fmla="*/ 1100931 w 4400258"/>
              <a:gd name="connsiteY1" fmla="*/ 4761 h 4399749"/>
              <a:gd name="connsiteX2" fmla="*/ 4395788 w 4400258"/>
              <a:gd name="connsiteY2" fmla="*/ 0 h 4399749"/>
              <a:gd name="connsiteX3" fmla="*/ 4400258 w 4400258"/>
              <a:gd name="connsiteY3" fmla="*/ 3298413 h 4399749"/>
              <a:gd name="connsiteX4" fmla="*/ 3295253 w 4400258"/>
              <a:gd name="connsiteY4" fmla="*/ 4399749 h 4399749"/>
              <a:gd name="connsiteX5" fmla="*/ 0 w 4400258"/>
              <a:gd name="connsiteY5" fmla="*/ 4398168 h 4399749"/>
              <a:gd name="connsiteX6" fmla="*/ 0 w 4400258"/>
              <a:gd name="connsiteY6" fmla="*/ 1104900 h 4399749"/>
              <a:gd name="connsiteX0" fmla="*/ 0 w 4400258"/>
              <a:gd name="connsiteY0" fmla="*/ 1101333 h 4396182"/>
              <a:gd name="connsiteX1" fmla="*/ 1100931 w 4400258"/>
              <a:gd name="connsiteY1" fmla="*/ 1194 h 4396182"/>
              <a:gd name="connsiteX2" fmla="*/ 4312444 w 4400258"/>
              <a:gd name="connsiteY2" fmla="*/ 0 h 4396182"/>
              <a:gd name="connsiteX3" fmla="*/ 4400258 w 4400258"/>
              <a:gd name="connsiteY3" fmla="*/ 3294846 h 4396182"/>
              <a:gd name="connsiteX4" fmla="*/ 3295253 w 4400258"/>
              <a:gd name="connsiteY4" fmla="*/ 4396182 h 4396182"/>
              <a:gd name="connsiteX5" fmla="*/ 0 w 4400258"/>
              <a:gd name="connsiteY5" fmla="*/ 4394601 h 4396182"/>
              <a:gd name="connsiteX6" fmla="*/ 0 w 4400258"/>
              <a:gd name="connsiteY6" fmla="*/ 1101333 h 4396182"/>
              <a:gd name="connsiteX0" fmla="*/ 0 w 4400258"/>
              <a:gd name="connsiteY0" fmla="*/ 1100139 h 4394988"/>
              <a:gd name="connsiteX1" fmla="*/ 1100931 w 4400258"/>
              <a:gd name="connsiteY1" fmla="*/ 0 h 4394988"/>
              <a:gd name="connsiteX2" fmla="*/ 4393407 w 4400258"/>
              <a:gd name="connsiteY2" fmla="*/ 1184 h 4394988"/>
              <a:gd name="connsiteX3" fmla="*/ 4400258 w 4400258"/>
              <a:gd name="connsiteY3" fmla="*/ 3293652 h 4394988"/>
              <a:gd name="connsiteX4" fmla="*/ 3295253 w 4400258"/>
              <a:gd name="connsiteY4" fmla="*/ 4394988 h 4394988"/>
              <a:gd name="connsiteX5" fmla="*/ 0 w 4400258"/>
              <a:gd name="connsiteY5" fmla="*/ 4393407 h 4394988"/>
              <a:gd name="connsiteX6" fmla="*/ 0 w 4400258"/>
              <a:gd name="connsiteY6" fmla="*/ 1100139 h 4394988"/>
              <a:gd name="connsiteX0" fmla="*/ 0 w 4401178"/>
              <a:gd name="connsiteY0" fmla="*/ 1100139 h 4394988"/>
              <a:gd name="connsiteX1" fmla="*/ 1100931 w 4401178"/>
              <a:gd name="connsiteY1" fmla="*/ 0 h 4394988"/>
              <a:gd name="connsiteX2" fmla="*/ 4400551 w 4401178"/>
              <a:gd name="connsiteY2" fmla="*/ 1184 h 4394988"/>
              <a:gd name="connsiteX3" fmla="*/ 4400258 w 4401178"/>
              <a:gd name="connsiteY3" fmla="*/ 3293652 h 4394988"/>
              <a:gd name="connsiteX4" fmla="*/ 3295253 w 4401178"/>
              <a:gd name="connsiteY4" fmla="*/ 4394988 h 4394988"/>
              <a:gd name="connsiteX5" fmla="*/ 0 w 4401178"/>
              <a:gd name="connsiteY5" fmla="*/ 4393407 h 4394988"/>
              <a:gd name="connsiteX6" fmla="*/ 0 w 4401178"/>
              <a:gd name="connsiteY6" fmla="*/ 1100139 h 4394988"/>
              <a:gd name="connsiteX0" fmla="*/ 0 w 4403559"/>
              <a:gd name="connsiteY0" fmla="*/ 1090627 h 4394988"/>
              <a:gd name="connsiteX1" fmla="*/ 1103312 w 4403559"/>
              <a:gd name="connsiteY1" fmla="*/ 0 h 4394988"/>
              <a:gd name="connsiteX2" fmla="*/ 4402932 w 4403559"/>
              <a:gd name="connsiteY2" fmla="*/ 1184 h 4394988"/>
              <a:gd name="connsiteX3" fmla="*/ 4402639 w 4403559"/>
              <a:gd name="connsiteY3" fmla="*/ 3293652 h 4394988"/>
              <a:gd name="connsiteX4" fmla="*/ 3297634 w 4403559"/>
              <a:gd name="connsiteY4" fmla="*/ 4394988 h 4394988"/>
              <a:gd name="connsiteX5" fmla="*/ 2381 w 4403559"/>
              <a:gd name="connsiteY5" fmla="*/ 4393407 h 4394988"/>
              <a:gd name="connsiteX6" fmla="*/ 0 w 4403559"/>
              <a:gd name="connsiteY6" fmla="*/ 1090627 h 4394988"/>
              <a:gd name="connsiteX0" fmla="*/ 0 w 4410366"/>
              <a:gd name="connsiteY0" fmla="*/ 1090627 h 4394988"/>
              <a:gd name="connsiteX1" fmla="*/ 1103312 w 4410366"/>
              <a:gd name="connsiteY1" fmla="*/ 0 h 4394988"/>
              <a:gd name="connsiteX2" fmla="*/ 4410076 w 4410366"/>
              <a:gd name="connsiteY2" fmla="*/ 1184 h 4394988"/>
              <a:gd name="connsiteX3" fmla="*/ 4402639 w 4410366"/>
              <a:gd name="connsiteY3" fmla="*/ 3293652 h 4394988"/>
              <a:gd name="connsiteX4" fmla="*/ 3297634 w 4410366"/>
              <a:gd name="connsiteY4" fmla="*/ 4394988 h 4394988"/>
              <a:gd name="connsiteX5" fmla="*/ 2381 w 4410366"/>
              <a:gd name="connsiteY5" fmla="*/ 4393407 h 4394988"/>
              <a:gd name="connsiteX6" fmla="*/ 0 w 4410366"/>
              <a:gd name="connsiteY6" fmla="*/ 1090627 h 4394988"/>
              <a:gd name="connsiteX0" fmla="*/ 0 w 4402639"/>
              <a:gd name="connsiteY0" fmla="*/ 1090627 h 4394988"/>
              <a:gd name="connsiteX1" fmla="*/ 1103312 w 4402639"/>
              <a:gd name="connsiteY1" fmla="*/ 0 h 4394988"/>
              <a:gd name="connsiteX2" fmla="*/ 4402639 w 4402639"/>
              <a:gd name="connsiteY2" fmla="*/ 3293652 h 4394988"/>
              <a:gd name="connsiteX3" fmla="*/ 3297634 w 4402639"/>
              <a:gd name="connsiteY3" fmla="*/ 4394988 h 4394988"/>
              <a:gd name="connsiteX4" fmla="*/ 2381 w 4402639"/>
              <a:gd name="connsiteY4" fmla="*/ 4393407 h 4394988"/>
              <a:gd name="connsiteX5" fmla="*/ 0 w 4402639"/>
              <a:gd name="connsiteY5" fmla="*/ 1090627 h 4394988"/>
              <a:gd name="connsiteX0" fmla="*/ 0 w 4402639"/>
              <a:gd name="connsiteY0" fmla="*/ 1090627 h 4394988"/>
              <a:gd name="connsiteX1" fmla="*/ 1103312 w 4402639"/>
              <a:gd name="connsiteY1" fmla="*/ 0 h 4394988"/>
              <a:gd name="connsiteX2" fmla="*/ 3151187 w 4402639"/>
              <a:gd name="connsiteY2" fmla="*/ 2050039 h 4394988"/>
              <a:gd name="connsiteX3" fmla="*/ 4402639 w 4402639"/>
              <a:gd name="connsiteY3" fmla="*/ 3293652 h 4394988"/>
              <a:gd name="connsiteX4" fmla="*/ 3297634 w 4402639"/>
              <a:gd name="connsiteY4" fmla="*/ 4394988 h 4394988"/>
              <a:gd name="connsiteX5" fmla="*/ 2381 w 4402639"/>
              <a:gd name="connsiteY5" fmla="*/ 4393407 h 4394988"/>
              <a:gd name="connsiteX6" fmla="*/ 0 w 4402639"/>
              <a:gd name="connsiteY6" fmla="*/ 1090627 h 4394988"/>
              <a:gd name="connsiteX0" fmla="*/ 0 w 4410868"/>
              <a:gd name="connsiteY0" fmla="*/ 1090627 h 4394988"/>
              <a:gd name="connsiteX1" fmla="*/ 1103312 w 4410868"/>
              <a:gd name="connsiteY1" fmla="*/ 0 h 4394988"/>
              <a:gd name="connsiteX2" fmla="*/ 4410868 w 4410868"/>
              <a:gd name="connsiteY2" fmla="*/ 11882 h 4394988"/>
              <a:gd name="connsiteX3" fmla="*/ 4402639 w 4410868"/>
              <a:gd name="connsiteY3" fmla="*/ 3293652 h 4394988"/>
              <a:gd name="connsiteX4" fmla="*/ 3297634 w 4410868"/>
              <a:gd name="connsiteY4" fmla="*/ 4394988 h 4394988"/>
              <a:gd name="connsiteX5" fmla="*/ 2381 w 4410868"/>
              <a:gd name="connsiteY5" fmla="*/ 4393407 h 4394988"/>
              <a:gd name="connsiteX6" fmla="*/ 0 w 4410868"/>
              <a:gd name="connsiteY6" fmla="*/ 1090627 h 4394988"/>
              <a:gd name="connsiteX0" fmla="*/ 0 w 4408487"/>
              <a:gd name="connsiteY0" fmla="*/ 1090627 h 4394988"/>
              <a:gd name="connsiteX1" fmla="*/ 1103312 w 4408487"/>
              <a:gd name="connsiteY1" fmla="*/ 0 h 4394988"/>
              <a:gd name="connsiteX2" fmla="*/ 4408487 w 4408487"/>
              <a:gd name="connsiteY2" fmla="*/ 7125 h 4394988"/>
              <a:gd name="connsiteX3" fmla="*/ 4402639 w 4408487"/>
              <a:gd name="connsiteY3" fmla="*/ 3293652 h 4394988"/>
              <a:gd name="connsiteX4" fmla="*/ 3297634 w 4408487"/>
              <a:gd name="connsiteY4" fmla="*/ 4394988 h 4394988"/>
              <a:gd name="connsiteX5" fmla="*/ 2381 w 4408487"/>
              <a:gd name="connsiteY5" fmla="*/ 4393407 h 4394988"/>
              <a:gd name="connsiteX6" fmla="*/ 0 w 4408487"/>
              <a:gd name="connsiteY6" fmla="*/ 1090627 h 4394988"/>
              <a:gd name="connsiteX0" fmla="*/ 0 w 4406105"/>
              <a:gd name="connsiteY0" fmla="*/ 1090627 h 4394988"/>
              <a:gd name="connsiteX1" fmla="*/ 1103312 w 4406105"/>
              <a:gd name="connsiteY1" fmla="*/ 0 h 4394988"/>
              <a:gd name="connsiteX2" fmla="*/ 4406105 w 4406105"/>
              <a:gd name="connsiteY2" fmla="*/ 7125 h 4394988"/>
              <a:gd name="connsiteX3" fmla="*/ 4402639 w 4406105"/>
              <a:gd name="connsiteY3" fmla="*/ 3293652 h 4394988"/>
              <a:gd name="connsiteX4" fmla="*/ 3297634 w 4406105"/>
              <a:gd name="connsiteY4" fmla="*/ 4394988 h 4394988"/>
              <a:gd name="connsiteX5" fmla="*/ 2381 w 4406105"/>
              <a:gd name="connsiteY5" fmla="*/ 4393407 h 4394988"/>
              <a:gd name="connsiteX6" fmla="*/ 0 w 4406105"/>
              <a:gd name="connsiteY6" fmla="*/ 1090627 h 4394988"/>
              <a:gd name="connsiteX0" fmla="*/ 0 w 4406105"/>
              <a:gd name="connsiteY0" fmla="*/ 1090627 h 4394988"/>
              <a:gd name="connsiteX1" fmla="*/ 1103312 w 4406105"/>
              <a:gd name="connsiteY1" fmla="*/ 0 h 4394988"/>
              <a:gd name="connsiteX2" fmla="*/ 4406105 w 4406105"/>
              <a:gd name="connsiteY2" fmla="*/ 7125 h 4394988"/>
              <a:gd name="connsiteX3" fmla="*/ 4405020 w 4406105"/>
              <a:gd name="connsiteY3" fmla="*/ 3288895 h 4394988"/>
              <a:gd name="connsiteX4" fmla="*/ 3297634 w 4406105"/>
              <a:gd name="connsiteY4" fmla="*/ 4394988 h 4394988"/>
              <a:gd name="connsiteX5" fmla="*/ 2381 w 4406105"/>
              <a:gd name="connsiteY5" fmla="*/ 4393407 h 4394988"/>
              <a:gd name="connsiteX6" fmla="*/ 0 w 4406105"/>
              <a:gd name="connsiteY6" fmla="*/ 1090627 h 4394988"/>
              <a:gd name="connsiteX0" fmla="*/ 0 w 4406105"/>
              <a:gd name="connsiteY0" fmla="*/ 1090627 h 4400542"/>
              <a:gd name="connsiteX1" fmla="*/ 1103312 w 4406105"/>
              <a:gd name="connsiteY1" fmla="*/ 0 h 4400542"/>
              <a:gd name="connsiteX2" fmla="*/ 4406105 w 4406105"/>
              <a:gd name="connsiteY2" fmla="*/ 7125 h 4400542"/>
              <a:gd name="connsiteX3" fmla="*/ 4405020 w 4406105"/>
              <a:gd name="connsiteY3" fmla="*/ 3288895 h 4400542"/>
              <a:gd name="connsiteX4" fmla="*/ 3297634 w 4406105"/>
              <a:gd name="connsiteY4" fmla="*/ 4394988 h 4400542"/>
              <a:gd name="connsiteX5" fmla="*/ 2381 w 4406105"/>
              <a:gd name="connsiteY5" fmla="*/ 4400542 h 4400542"/>
              <a:gd name="connsiteX6" fmla="*/ 0 w 4406105"/>
              <a:gd name="connsiteY6" fmla="*/ 1090627 h 4400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6105" h="4400542">
                <a:moveTo>
                  <a:pt x="0" y="1090627"/>
                </a:moveTo>
                <a:lnTo>
                  <a:pt x="1103312" y="0"/>
                </a:lnTo>
                <a:lnTo>
                  <a:pt x="4406105" y="7125"/>
                </a:lnTo>
                <a:cubicBezTo>
                  <a:pt x="4404156" y="1102634"/>
                  <a:pt x="4406969" y="2193386"/>
                  <a:pt x="4405020" y="3288895"/>
                </a:cubicBezTo>
                <a:lnTo>
                  <a:pt x="3297634" y="4394988"/>
                </a:lnTo>
                <a:lnTo>
                  <a:pt x="2381" y="4400542"/>
                </a:lnTo>
                <a:cubicBezTo>
                  <a:pt x="1587" y="3299615"/>
                  <a:pt x="794" y="2191554"/>
                  <a:pt x="0" y="1090627"/>
                </a:cubicBezTo>
                <a:close/>
              </a:path>
            </a:pathLst>
          </a:custGeom>
          <a:solidFill>
            <a:srgbClr val="E6E6E6"/>
          </a:solidFill>
        </p:spPr>
        <p:txBody>
          <a:bodyPr anchor="ctr"/>
          <a:lstStyle>
            <a:lvl1pPr marL="0" indent="0" algn="ctr">
              <a:buNone/>
              <a:defRPr sz="800"/>
            </a:lvl1pPr>
          </a:lstStyle>
          <a:p>
            <a:r>
              <a:rPr lang="en-US"/>
              <a:t>Click icon to add picture </a:t>
            </a:r>
          </a:p>
        </p:txBody>
      </p:sp>
      <p:pic>
        <p:nvPicPr>
          <p:cNvPr id="9" name="Picture 8">
            <a:extLst>
              <a:ext uri="{FF2B5EF4-FFF2-40B4-BE49-F238E27FC236}">
                <a16:creationId xmlns:a16="http://schemas.microsoft.com/office/drawing/2014/main" id="{2ADA7E48-9325-B0FB-CAE3-72201DDBC15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915606" y="1249135"/>
            <a:ext cx="4402324" cy="4389273"/>
          </a:xfrm>
          <a:prstGeom prst="rect">
            <a:avLst/>
          </a:prstGeom>
        </p:spPr>
      </p:pic>
      <p:grpSp>
        <p:nvGrpSpPr>
          <p:cNvPr id="3" name="Group 9">
            <a:extLst>
              <a:ext uri="{FF2B5EF4-FFF2-40B4-BE49-F238E27FC236}">
                <a16:creationId xmlns:a16="http://schemas.microsoft.com/office/drawing/2014/main" id="{8A7EFFE6-36E6-5585-C1E0-B64883D40A9D}"/>
              </a:ext>
            </a:extLst>
          </p:cNvPr>
          <p:cNvGrpSpPr>
            <a:grpSpLocks/>
          </p:cNvGrpSpPr>
          <p:nvPr/>
        </p:nvGrpSpPr>
        <p:grpSpPr bwMode="white">
          <a:xfrm>
            <a:off x="390626" y="6309361"/>
            <a:ext cx="3361613" cy="196851"/>
            <a:chOff x="1752" y="3493"/>
            <a:chExt cx="2117" cy="124"/>
          </a:xfrm>
        </p:grpSpPr>
        <p:sp>
          <p:nvSpPr>
            <p:cNvPr id="4" name="Text Box 10">
              <a:extLst>
                <a:ext uri="{FF2B5EF4-FFF2-40B4-BE49-F238E27FC236}">
                  <a16:creationId xmlns:a16="http://schemas.microsoft.com/office/drawing/2014/main" id="{D79F24C3-C096-F415-9DFA-D4BAFCC44D95}"/>
                </a:ext>
              </a:extLst>
            </p:cNvPr>
            <p:cNvSpPr txBox="1">
              <a:spLocks noChangeArrowheads="1"/>
            </p:cNvSpPr>
            <p:nvPr/>
          </p:nvSpPr>
          <p:spPr bwMode="white">
            <a:xfrm>
              <a:off x="1752" y="3504"/>
              <a:ext cx="2117" cy="109"/>
            </a:xfrm>
            <a:prstGeom prst="rect">
              <a:avLst/>
            </a:prstGeom>
            <a:noFill/>
            <a:ln w="63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9728" tIns="0" rIns="109728" bIns="18288">
              <a:spAutoFit/>
            </a:bodyPr>
            <a:lstStyle>
              <a:lvl1pPr marL="115888" indent="-115888" eaLnBrk="0" hangingPunct="0">
                <a:defRPr sz="2400">
                  <a:solidFill>
                    <a:schemeClr val="tx1"/>
                  </a:solidFill>
                  <a:latin typeface="Arial" panose="020B0604020202020204" pitchFamily="34" charset="0"/>
                  <a:ea typeface="MS PGothic" panose="020B0600070205080204" pitchFamily="34" charset="-128"/>
                </a:defRPr>
              </a:lvl1pPr>
              <a:lvl2pPr marL="46037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115888" marR="0" lvl="0" indent="-115888" algn="ctr" defTabSz="914400" rtl="0" eaLnBrk="0" fontAlgn="auto" latinLnBrk="0" hangingPunct="0">
                <a:lnSpc>
                  <a:spcPct val="100000"/>
                </a:lnSpc>
                <a:spcBef>
                  <a:spcPts val="0"/>
                </a:spcBef>
                <a:spcAft>
                  <a:spcPts val="0"/>
                </a:spcAft>
                <a:buClrTx/>
                <a:buSzTx/>
                <a:buFontTx/>
                <a:buNone/>
                <a:tabLst/>
                <a:defRPr/>
              </a:pPr>
              <a:r>
                <a:rPr kumimoji="0" lang="en-US" altLang="en-US" sz="1000" b="1" i="0" u="none" strike="noStrike" kern="1200" cap="none" spc="0" normalizeH="0" baseline="0" noProof="0">
                  <a:ln>
                    <a:noFill/>
                  </a:ln>
                  <a:solidFill>
                    <a:srgbClr val="000000"/>
                  </a:solidFill>
                  <a:effectLst/>
                  <a:uLnTx/>
                  <a:uFillTx/>
                  <a:latin typeface="Arial Narrow" panose="020B0606020202030204" pitchFamily="34" charset="0"/>
                  <a:ea typeface="MS PGothic" panose="020B0600070205080204" pitchFamily="34" charset="-128"/>
                  <a:cs typeface="+mn-cs"/>
                </a:rPr>
                <a:t>Not FDIC Insured   | No Bank Guarantee   |</a:t>
              </a:r>
              <a:r>
                <a:rPr kumimoji="0" lang="en-US" altLang="en-US" sz="1000" b="1" i="0" u="none" strike="noStrike" kern="1200" cap="none" spc="0" normalizeH="0" baseline="-6000" noProof="0">
                  <a:ln>
                    <a:noFill/>
                  </a:ln>
                  <a:solidFill>
                    <a:srgbClr val="000000"/>
                  </a:solidFill>
                  <a:effectLst/>
                  <a:uLnTx/>
                  <a:uFillTx/>
                  <a:latin typeface="Arial Narrow" panose="020B0606020202030204" pitchFamily="34" charset="0"/>
                  <a:ea typeface="MS PGothic" panose="020B0600070205080204" pitchFamily="34" charset="-128"/>
                  <a:cs typeface="+mn-cs"/>
                </a:rPr>
                <a:t> </a:t>
              </a:r>
              <a:r>
                <a:rPr kumimoji="0" lang="en-US" altLang="en-US" sz="1000" b="1" i="0" u="none" strike="noStrike" kern="1200" cap="none" spc="0" normalizeH="0" baseline="0" noProof="0">
                  <a:ln>
                    <a:noFill/>
                  </a:ln>
                  <a:solidFill>
                    <a:srgbClr val="000000"/>
                  </a:solidFill>
                  <a:effectLst/>
                  <a:uLnTx/>
                  <a:uFillTx/>
                  <a:latin typeface="Arial Narrow" panose="020B0606020202030204" pitchFamily="34" charset="0"/>
                  <a:ea typeface="MS PGothic" panose="020B0600070205080204" pitchFamily="34" charset="-128"/>
                  <a:cs typeface="+mn-cs"/>
                </a:rPr>
                <a:t>  May Lose Value</a:t>
              </a:r>
              <a:endParaRPr kumimoji="0" lang="en-US" altLang="en-US" sz="1000" b="1" i="0" u="none" strike="noStrike" kern="1200" cap="none" spc="0" normalizeH="0" baseline="-6000" noProof="0">
                <a:ln>
                  <a:noFill/>
                </a:ln>
                <a:solidFill>
                  <a:srgbClr val="000000"/>
                </a:solidFill>
                <a:effectLst/>
                <a:uLnTx/>
                <a:uFillTx/>
                <a:latin typeface="Arial Narrow" panose="020B0606020202030204" pitchFamily="34" charset="0"/>
                <a:ea typeface="MS PGothic" panose="020B0600070205080204" pitchFamily="34" charset="-128"/>
                <a:cs typeface="+mn-cs"/>
              </a:endParaRPr>
            </a:p>
          </p:txBody>
        </p:sp>
        <p:sp>
          <p:nvSpPr>
            <p:cNvPr id="5" name="Rectangle 11">
              <a:extLst>
                <a:ext uri="{FF2B5EF4-FFF2-40B4-BE49-F238E27FC236}">
                  <a16:creationId xmlns:a16="http://schemas.microsoft.com/office/drawing/2014/main" id="{047B31DC-016A-383C-705D-90EBC0038DCB}"/>
                </a:ext>
              </a:extLst>
            </p:cNvPr>
            <p:cNvSpPr>
              <a:spLocks noChangeArrowheads="1"/>
            </p:cNvSpPr>
            <p:nvPr/>
          </p:nvSpPr>
          <p:spPr bwMode="white">
            <a:xfrm>
              <a:off x="1798" y="3493"/>
              <a:ext cx="2023" cy="124"/>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1643262872"/>
      </p:ext>
    </p:extLst>
  </p:cSld>
  <p:clrMapOvr>
    <a:masterClrMapping/>
  </p:clrMapOvr>
  <p:extLst>
    <p:ext uri="{DCECCB84-F9BA-43D5-87BE-67443E8EF086}">
      <p15:sldGuideLst xmlns:p15="http://schemas.microsoft.com/office/powerpoint/2012/main">
        <p15:guide id="1" orient="horz" pos="4200">
          <p15:clr>
            <a:srgbClr val="FBAE40"/>
          </p15:clr>
        </p15:guide>
        <p15:guide id="2" pos="288">
          <p15:clr>
            <a:srgbClr val="FBAE40"/>
          </p15:clr>
        </p15:guide>
        <p15:guide id="3" pos="174">
          <p15:clr>
            <a:srgbClr val="FBAE40"/>
          </p15:clr>
        </p15:guide>
        <p15:guide id="4" orient="horz" pos="74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One-line headline/Bullets">
    <p:spTree>
      <p:nvGrpSpPr>
        <p:cNvPr id="1" name=""/>
        <p:cNvGrpSpPr/>
        <p:nvPr/>
      </p:nvGrpSpPr>
      <p:grpSpPr>
        <a:xfrm>
          <a:off x="0" y="0"/>
          <a:ext cx="0" cy="0"/>
          <a:chOff x="0" y="0"/>
          <a:chExt cx="0" cy="0"/>
        </a:xfrm>
      </p:grpSpPr>
      <p:sp>
        <p:nvSpPr>
          <p:cNvPr id="2" name="Title 1"/>
          <p:cNvSpPr>
            <a:spLocks noGrp="1"/>
          </p:cNvSpPr>
          <p:nvPr>
            <p:ph type="title"/>
          </p:nvPr>
        </p:nvSpPr>
        <p:spPr>
          <a:xfrm>
            <a:off x="566928" y="1452282"/>
            <a:ext cx="10939272" cy="278746"/>
          </a:xfrm>
        </p:spPr>
        <p:txBody>
          <a:bodyPr/>
          <a:lstStyle>
            <a:lvl1pPr>
              <a:lnSpc>
                <a:spcPts val="4412"/>
              </a:lnSpc>
              <a:defRPr>
                <a:latin typeface="Source Sans Pro Semibold" panose="020B0603030403020204" pitchFamily="34" charset="0"/>
              </a:defRPr>
            </a:lvl1pPr>
          </a:lstStyle>
          <a:p>
            <a:r>
              <a:rPr lang="en-US"/>
              <a:t>Click to edit Master title style</a:t>
            </a:r>
          </a:p>
        </p:txBody>
      </p:sp>
      <p:sp>
        <p:nvSpPr>
          <p:cNvPr id="3" name="Content Placeholder 2"/>
          <p:cNvSpPr>
            <a:spLocks noGrp="1"/>
          </p:cNvSpPr>
          <p:nvPr>
            <p:ph idx="1"/>
          </p:nvPr>
        </p:nvSpPr>
        <p:spPr>
          <a:xfrm>
            <a:off x="566928" y="2103602"/>
            <a:ext cx="10939272" cy="3798974"/>
          </a:xfrm>
        </p:spPr>
        <p:txBody>
          <a:bodyPr/>
          <a:lstStyle>
            <a:lvl1pPr>
              <a:lnSpc>
                <a:spcPct val="100000"/>
              </a:lnSpc>
              <a:buClr>
                <a:schemeClr val="tx1"/>
              </a:buClr>
              <a:defRPr>
                <a:solidFill>
                  <a:schemeClr val="tx1"/>
                </a:solidFill>
              </a:defRPr>
            </a:lvl1pPr>
            <a:lvl2pPr>
              <a:lnSpc>
                <a:spcPct val="100000"/>
              </a:lnSpc>
              <a:buClr>
                <a:schemeClr val="tx1"/>
              </a:buClr>
              <a:defRPr>
                <a:solidFill>
                  <a:schemeClr val="tx1"/>
                </a:solidFill>
              </a:defRPr>
            </a:lvl2pPr>
            <a:lvl3pPr>
              <a:lnSpc>
                <a:spcPct val="100000"/>
              </a:lnSpc>
              <a:buClr>
                <a:schemeClr val="tx1"/>
              </a:buClr>
              <a:defRPr>
                <a:solidFill>
                  <a:schemeClr val="tx1"/>
                </a:solidFill>
              </a:defRPr>
            </a:lvl3pPr>
            <a:lvl4pPr>
              <a:lnSpc>
                <a:spcPct val="100000"/>
              </a:lnSpc>
              <a:buClr>
                <a:schemeClr val="tx1"/>
              </a:buClr>
              <a:defRPr>
                <a:solidFill>
                  <a:schemeClr val="tx1"/>
                </a:solidFill>
              </a:defRPr>
            </a:lvl4pPr>
            <a:lvl5pPr>
              <a:lnSpc>
                <a:spcPct val="100000"/>
              </a:lnSpc>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p:cNvSpPr>
            <a:spLocks noGrp="1"/>
          </p:cNvSpPr>
          <p:nvPr>
            <p:ph type="body" sz="quarter" idx="10" hasCustomPrompt="1"/>
          </p:nvPr>
        </p:nvSpPr>
        <p:spPr>
          <a:xfrm>
            <a:off x="566928" y="5910738"/>
            <a:ext cx="10939272" cy="198904"/>
          </a:xfrm>
        </p:spPr>
        <p:txBody>
          <a:bodyPr anchor="b" anchorCtr="0"/>
          <a:lstStyle>
            <a:lvl1pPr marL="0" indent="0">
              <a:lnSpc>
                <a:spcPct val="100000"/>
              </a:lnSpc>
              <a:spcBef>
                <a:spcPts val="0"/>
              </a:spcBef>
              <a:spcAft>
                <a:spcPts val="353"/>
              </a:spcAft>
              <a:buFont typeface="Arial" panose="020B0604020202020204" pitchFamily="34" charset="0"/>
              <a:buNone/>
              <a:defRPr sz="800">
                <a:solidFill>
                  <a:schemeClr val="tx1"/>
                </a:solidFill>
              </a:defRPr>
            </a:lvl1pPr>
          </a:lstStyle>
          <a:p>
            <a:pPr lvl="0"/>
            <a:r>
              <a:rPr lang="en-US"/>
              <a:t>Click to add source/footnote.</a:t>
            </a:r>
          </a:p>
        </p:txBody>
      </p:sp>
    </p:spTree>
    <p:extLst>
      <p:ext uri="{BB962C8B-B14F-4D97-AF65-F5344CB8AC3E}">
        <p14:creationId xmlns:p14="http://schemas.microsoft.com/office/powerpoint/2010/main" val="1018510208"/>
      </p:ext>
    </p:extLst>
  </p:cSld>
  <p:clrMapOvr>
    <a:masterClrMapping/>
  </p:clrMapOvr>
  <p:extLst>
    <p:ext uri="{DCECCB84-F9BA-43D5-87BE-67443E8EF086}">
      <p15:sldGuideLst xmlns:p15="http://schemas.microsoft.com/office/powerpoint/2012/main">
        <p15:guide id="1" orient="horz" pos="2448">
          <p15:clr>
            <a:srgbClr val="FBAE40"/>
          </p15:clr>
        </p15:guide>
        <p15:guide id="2" pos="4352">
          <p15:clr>
            <a:srgbClr val="FBAE40"/>
          </p15:clr>
        </p15:guide>
        <p15:guide id="3" orient="horz" pos="458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One Content">
    <p:spTree>
      <p:nvGrpSpPr>
        <p:cNvPr id="1" name=""/>
        <p:cNvGrpSpPr/>
        <p:nvPr/>
      </p:nvGrpSpPr>
      <p:grpSpPr>
        <a:xfrm>
          <a:off x="0" y="0"/>
          <a:ext cx="0" cy="0"/>
          <a:chOff x="0" y="0"/>
          <a:chExt cx="0" cy="0"/>
        </a:xfrm>
      </p:grpSpPr>
      <p:sp>
        <p:nvSpPr>
          <p:cNvPr id="7" name="Slide Number Placeholder 9"/>
          <p:cNvSpPr>
            <a:spLocks noGrp="1"/>
          </p:cNvSpPr>
          <p:nvPr>
            <p:ph type="sldNum" sz="quarter" idx="4"/>
          </p:nvPr>
        </p:nvSpPr>
        <p:spPr>
          <a:xfrm>
            <a:off x="11369588" y="6537325"/>
            <a:ext cx="365220" cy="184150"/>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8" name="Text Placeholder 3"/>
          <p:cNvSpPr>
            <a:spLocks noGrp="1"/>
          </p:cNvSpPr>
          <p:nvPr>
            <p:ph type="body" sz="quarter" idx="26" hasCustomPrompt="1"/>
          </p:nvPr>
        </p:nvSpPr>
        <p:spPr>
          <a:xfrm>
            <a:off x="457318" y="5922854"/>
            <a:ext cx="11277489" cy="569387"/>
          </a:xfrm>
          <a:prstGeom prst="rect">
            <a:avLst/>
          </a:prstGeom>
        </p:spPr>
        <p:txBody>
          <a:bodyPr wrap="square" lIns="0" tIns="0" rIns="0" bIns="0" anchor="b" anchorCtr="0">
            <a:spAutoFit/>
          </a:bodyPr>
          <a:lstStyle>
            <a:lvl1pPr marL="0" indent="0">
              <a:lnSpc>
                <a:spcPct val="1000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9" name="Text Placeholder 3"/>
          <p:cNvSpPr>
            <a:spLocks noGrp="1"/>
          </p:cNvSpPr>
          <p:nvPr>
            <p:ph type="body" sz="quarter" idx="10" hasCustomPrompt="1"/>
          </p:nvPr>
        </p:nvSpPr>
        <p:spPr>
          <a:xfrm>
            <a:off x="457319" y="274320"/>
            <a:ext cx="8689063" cy="914400"/>
          </a:xfrm>
          <a:prstGeom prst="rect">
            <a:avLst/>
          </a:prstGeom>
        </p:spPr>
        <p:txBody>
          <a:bodyPr lIns="0" tIns="0" rIns="0" bIns="0"/>
          <a:lstStyle>
            <a:lvl1pPr marL="0" indent="0">
              <a:spcBef>
                <a:spcPts val="0"/>
              </a:spcBef>
              <a:buNone/>
              <a:defRPr sz="2800" b="1">
                <a:solidFill>
                  <a:schemeClr val="accent1"/>
                </a:solidFill>
                <a:latin typeface="Arial" panose="020B0604020202020204" pitchFamily="34" charset="0"/>
                <a:cs typeface="Arial" panose="020B0604020202020204" pitchFamily="34" charset="0"/>
              </a:defRPr>
            </a:lvl1pPr>
            <a:lvl2pPr marL="0" indent="0">
              <a:spcBef>
                <a:spcPts val="0"/>
              </a:spcBef>
              <a:buNone/>
              <a:defRPr sz="2000">
                <a:latin typeface="Arial" panose="020B0604020202020204" pitchFamily="34" charset="0"/>
                <a:cs typeface="Arial" panose="020B0604020202020204" pitchFamily="34" charset="0"/>
              </a:defRPr>
            </a:lvl2pPr>
          </a:lstStyle>
          <a:p>
            <a:pPr lvl="0"/>
            <a:r>
              <a:rPr lang="en-US"/>
              <a:t>Slide Title</a:t>
            </a:r>
          </a:p>
          <a:p>
            <a:pPr lvl="1"/>
            <a:r>
              <a:rPr lang="en-US"/>
              <a:t>Secondary Title</a:t>
            </a:r>
          </a:p>
        </p:txBody>
      </p:sp>
      <p:sp>
        <p:nvSpPr>
          <p:cNvPr id="6" name="Content Placeholder 2"/>
          <p:cNvSpPr>
            <a:spLocks noGrp="1"/>
          </p:cNvSpPr>
          <p:nvPr>
            <p:ph sz="quarter" idx="27" hasCustomPrompt="1"/>
          </p:nvPr>
        </p:nvSpPr>
        <p:spPr>
          <a:xfrm>
            <a:off x="457319" y="1371600"/>
            <a:ext cx="8689063" cy="4389120"/>
          </a:xfrm>
          <a:prstGeom prst="rect">
            <a:avLst/>
          </a:prstGeom>
        </p:spPr>
        <p:txBody>
          <a:bodyPr wrap="square" lIns="0" tIns="0" rIns="0" bIns="0"/>
          <a:lstStyle>
            <a:lvl1pPr marL="0" indent="0">
              <a:lnSpc>
                <a:spcPct val="100000"/>
              </a:lnSpc>
              <a:spcBef>
                <a:spcPts val="0"/>
              </a:spcBef>
              <a:spcAft>
                <a:spcPts val="600"/>
              </a:spcAft>
              <a:buNone/>
              <a:defRPr sz="24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None/>
              <a:defRPr sz="20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600"/>
              </a:spcAft>
              <a:buClr>
                <a:srgbClr val="00A0DC"/>
              </a:buClr>
              <a:buSzPct val="110000"/>
              <a:defRPr sz="2000">
                <a:latin typeface="Arial" panose="020B0604020202020204" pitchFamily="34" charset="0"/>
                <a:cs typeface="Arial" panose="020B0604020202020204" pitchFamily="34" charset="0"/>
              </a:defRPr>
            </a:lvl3pPr>
            <a:lvl4pPr marL="411480" indent="-228600">
              <a:lnSpc>
                <a:spcPct val="100000"/>
              </a:lnSpc>
              <a:spcBef>
                <a:spcPts val="0"/>
              </a:spcBef>
              <a:spcAft>
                <a:spcPts val="600"/>
              </a:spcAft>
              <a:buClr>
                <a:srgbClr val="00A0DC"/>
              </a:buClr>
              <a:buSzPct val="110000"/>
              <a:defRPr sz="2000">
                <a:latin typeface="Arial" panose="020B0604020202020204" pitchFamily="34" charset="0"/>
                <a:cs typeface="Arial" panose="020B0604020202020204" pitchFamily="34" charset="0"/>
              </a:defRPr>
            </a:lvl4pPr>
            <a:lvl5pPr marL="640080" indent="-228600">
              <a:lnSpc>
                <a:spcPct val="100000"/>
              </a:lnSpc>
              <a:spcBef>
                <a:spcPts val="0"/>
              </a:spcBef>
              <a:spcAft>
                <a:spcPts val="600"/>
              </a:spcAft>
              <a:buClr>
                <a:srgbClr val="00A0DC"/>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pic>
        <p:nvPicPr>
          <p:cNvPr id="2" name="Picture 1" descr="Shape&#10;&#10;Description automatically generated with medium confidence">
            <a:extLst>
              <a:ext uri="{FF2B5EF4-FFF2-40B4-BE49-F238E27FC236}">
                <a16:creationId xmlns:a16="http://schemas.microsoft.com/office/drawing/2014/main" id="{66ABFCDA-A4D2-E0E7-4D1A-4BC23A6A61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96599" y="127788"/>
            <a:ext cx="2571466" cy="506187"/>
          </a:xfrm>
          <a:prstGeom prst="rect">
            <a:avLst/>
          </a:prstGeom>
        </p:spPr>
      </p:pic>
    </p:spTree>
    <p:extLst>
      <p:ext uri="{BB962C8B-B14F-4D97-AF65-F5344CB8AC3E}">
        <p14:creationId xmlns:p14="http://schemas.microsoft.com/office/powerpoint/2010/main" val="7916739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Section Break (projected)">
    <p:spTree>
      <p:nvGrpSpPr>
        <p:cNvPr id="1" name=""/>
        <p:cNvGrpSpPr/>
        <p:nvPr/>
      </p:nvGrpSpPr>
      <p:grpSpPr>
        <a:xfrm>
          <a:off x="0" y="0"/>
          <a:ext cx="0" cy="0"/>
          <a:chOff x="0" y="0"/>
          <a:chExt cx="0" cy="0"/>
        </a:xfrm>
      </p:grpSpPr>
      <p:pic>
        <p:nvPicPr>
          <p:cNvPr id="4" name="Picture 3" descr="A blue and green gradient&#10;&#10;Description automatically generated">
            <a:extLst>
              <a:ext uri="{FF2B5EF4-FFF2-40B4-BE49-F238E27FC236}">
                <a16:creationId xmlns:a16="http://schemas.microsoft.com/office/drawing/2014/main" id="{73A0B64D-16BC-9323-1226-A43FC869B55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2806"/>
            <a:ext cx="12192000" cy="6852389"/>
          </a:xfrm>
          <a:prstGeom prst="rect">
            <a:avLst/>
          </a:prstGeom>
          <a:solidFill>
            <a:schemeClr val="tx1"/>
          </a:solidFill>
        </p:spPr>
      </p:pic>
      <p:sp>
        <p:nvSpPr>
          <p:cNvPr id="2" name="Text Placeholder 8"/>
          <p:cNvSpPr>
            <a:spLocks noGrp="1"/>
          </p:cNvSpPr>
          <p:nvPr>
            <p:ph type="body" sz="quarter" idx="11" hasCustomPrompt="1"/>
          </p:nvPr>
        </p:nvSpPr>
        <p:spPr>
          <a:xfrm>
            <a:off x="913924" y="1070611"/>
            <a:ext cx="6705600" cy="1190069"/>
          </a:xfrm>
          <a:prstGeom prst="rect">
            <a:avLst/>
          </a:prstGeom>
          <a:ln w="15875">
            <a:noFill/>
          </a:ln>
        </p:spPr>
        <p:txBody>
          <a:bodyPr wrap="square" lIns="0" tIns="0" rIns="0" bIns="0" anchor="t" anchorCtr="0">
            <a:spAutoFit/>
          </a:bodyPr>
          <a:lstStyle>
            <a:lvl1pPr marL="0" indent="0">
              <a:spcBef>
                <a:spcPts val="0"/>
              </a:spcBef>
              <a:spcAft>
                <a:spcPts val="0"/>
              </a:spcAft>
              <a:buNone/>
              <a:defRPr sz="4000" b="1" cap="none" baseline="0">
                <a:solidFill>
                  <a:schemeClr val="bg1"/>
                </a:solidFill>
                <a:latin typeface="Arial" panose="020B0604020202020204" pitchFamily="34" charset="0"/>
                <a:cs typeface="Arial" panose="020B0604020202020204" pitchFamily="34" charset="0"/>
              </a:defRPr>
            </a:lvl1pPr>
            <a:lvl2pPr marL="0" indent="0">
              <a:spcBef>
                <a:spcPts val="1600"/>
              </a:spcBef>
              <a:buNone/>
              <a:defRPr sz="2400">
                <a:solidFill>
                  <a:schemeClr val="bg1"/>
                </a:solidFill>
                <a:latin typeface="Arial" panose="020B0604020202020204" pitchFamily="34" charset="0"/>
                <a:cs typeface="Arial" panose="020B0604020202020204" pitchFamily="34" charset="0"/>
              </a:defRPr>
            </a:lvl2pPr>
          </a:lstStyle>
          <a:p>
            <a:pPr lvl="0"/>
            <a:r>
              <a:rPr lang="en-US"/>
              <a:t>Section break title</a:t>
            </a:r>
          </a:p>
          <a:p>
            <a:pPr lvl="1"/>
            <a:r>
              <a:rPr lang="en-US"/>
              <a:t>Second level</a:t>
            </a:r>
          </a:p>
        </p:txBody>
      </p:sp>
    </p:spTree>
    <p:extLst>
      <p:ext uri="{BB962C8B-B14F-4D97-AF65-F5344CB8AC3E}">
        <p14:creationId xmlns:p14="http://schemas.microsoft.com/office/powerpoint/2010/main" val="809507330"/>
      </p:ext>
    </p:extLst>
  </p:cSld>
  <p:clrMapOvr>
    <a:masterClrMapping/>
  </p:clrMapOvr>
  <p:extLst>
    <p:ext uri="{DCECCB84-F9BA-43D5-87BE-67443E8EF086}">
      <p15:sldGuideLst xmlns:p15="http://schemas.microsoft.com/office/powerpoint/2012/main">
        <p15:guide id="1" pos="3839">
          <p15:clr>
            <a:srgbClr val="FBAE40"/>
          </p15:clr>
        </p15:guide>
        <p15:guide id="2"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 Content (projected)">
    <p:spTree>
      <p:nvGrpSpPr>
        <p:cNvPr id="1" name=""/>
        <p:cNvGrpSpPr/>
        <p:nvPr/>
      </p:nvGrpSpPr>
      <p:grpSpPr>
        <a:xfrm>
          <a:off x="0" y="0"/>
          <a:ext cx="0" cy="0"/>
          <a:chOff x="0" y="0"/>
          <a:chExt cx="0" cy="0"/>
        </a:xfrm>
      </p:grpSpPr>
      <p:sp>
        <p:nvSpPr>
          <p:cNvPr id="12" name="Slide Number Placeholder 9">
            <a:extLst>
              <a:ext uri="{FF2B5EF4-FFF2-40B4-BE49-F238E27FC236}">
                <a16:creationId xmlns:a16="http://schemas.microsoft.com/office/drawing/2014/main" id="{99DEF4D8-8C63-464C-9ADA-74EF6C997B78}"/>
              </a:ext>
            </a:extLst>
          </p:cNvPr>
          <p:cNvSpPr>
            <a:spLocks noGrp="1"/>
          </p:cNvSpPr>
          <p:nvPr>
            <p:ph type="sldNum" sz="quarter" idx="4"/>
          </p:nvPr>
        </p:nvSpPr>
        <p:spPr>
          <a:xfrm>
            <a:off x="11252724" y="6536549"/>
            <a:ext cx="487680"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7" name="Text Placeholder 3">
            <a:extLst>
              <a:ext uri="{FF2B5EF4-FFF2-40B4-BE49-F238E27FC236}">
                <a16:creationId xmlns:a16="http://schemas.microsoft.com/office/drawing/2014/main" id="{4ED35BD0-2A67-4068-B081-47B3774865F8}"/>
              </a:ext>
            </a:extLst>
          </p:cNvPr>
          <p:cNvSpPr>
            <a:spLocks noGrp="1"/>
          </p:cNvSpPr>
          <p:nvPr>
            <p:ph type="body" sz="quarter" idx="26" hasCustomPrompt="1"/>
          </p:nvPr>
        </p:nvSpPr>
        <p:spPr>
          <a:xfrm>
            <a:off x="457319" y="5988213"/>
            <a:ext cx="1125005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lang="en-US" sz="1000" i="0" kern="1200" dirty="0">
                <a:solidFill>
                  <a:schemeClr val="tx1"/>
                </a:solidFill>
                <a:latin typeface="Arial Narrow" panose="020B0606020202030204" pitchFamily="34" charset="0"/>
                <a:ea typeface="+mn-ea"/>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8" name="Text Placeholder 3">
            <a:extLst>
              <a:ext uri="{FF2B5EF4-FFF2-40B4-BE49-F238E27FC236}">
                <a16:creationId xmlns:a16="http://schemas.microsoft.com/office/drawing/2014/main" id="{3DFB3114-C40D-4ECE-BF8D-CAEE42403BEE}"/>
              </a:ext>
            </a:extLst>
          </p:cNvPr>
          <p:cNvSpPr>
            <a:spLocks noGrp="1"/>
          </p:cNvSpPr>
          <p:nvPr>
            <p:ph type="body" sz="quarter" idx="32" hasCustomPrompt="1"/>
          </p:nvPr>
        </p:nvSpPr>
        <p:spPr>
          <a:xfrm>
            <a:off x="457319" y="182880"/>
            <a:ext cx="8534401" cy="766580"/>
          </a:xfrm>
          <a:prstGeom prst="rect">
            <a:avLst/>
          </a:prstGeom>
        </p:spPr>
        <p:txBody>
          <a:bodyPr lIns="0" tIns="0" rIns="0" bIns="0"/>
          <a:lstStyle>
            <a:lvl1pPr marL="0" indent="0" algn="l" defTabSz="1218895"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2000"/>
            </a:lvl3pPr>
            <a:lvl4pPr marL="0" indent="0">
              <a:buNone/>
              <a:defRPr sz="2000"/>
            </a:lvl4pPr>
            <a:lvl5pPr marL="0" indent="0">
              <a:buNone/>
              <a:defRPr sz="2000"/>
            </a:lvl5pPr>
          </a:lstStyle>
          <a:p>
            <a:pPr lvl="0"/>
            <a:r>
              <a:rPr lang="en-US"/>
              <a:t>Slide title</a:t>
            </a:r>
          </a:p>
          <a:p>
            <a:pPr lvl="1"/>
            <a:r>
              <a:rPr lang="en-US"/>
              <a:t>Second level</a:t>
            </a:r>
          </a:p>
        </p:txBody>
      </p:sp>
      <p:sp>
        <p:nvSpPr>
          <p:cNvPr id="10" name="Content Placeholder 2">
            <a:extLst>
              <a:ext uri="{FF2B5EF4-FFF2-40B4-BE49-F238E27FC236}">
                <a16:creationId xmlns:a16="http://schemas.microsoft.com/office/drawing/2014/main" id="{C37B6FDD-422B-4986-9A9D-644C9198750A}"/>
              </a:ext>
            </a:extLst>
          </p:cNvPr>
          <p:cNvSpPr>
            <a:spLocks noGrp="1"/>
          </p:cNvSpPr>
          <p:nvPr>
            <p:ph sz="quarter" idx="27" hasCustomPrompt="1"/>
          </p:nvPr>
        </p:nvSpPr>
        <p:spPr>
          <a:xfrm>
            <a:off x="457319" y="1280160"/>
            <a:ext cx="11250050" cy="4389120"/>
          </a:xfrm>
          <a:prstGeom prst="rect">
            <a:avLst/>
          </a:prstGeom>
        </p:spPr>
        <p:txBody>
          <a:bodyPr wrap="square" lIns="0" tIns="0" rIns="0" bIns="0"/>
          <a:lstStyle>
            <a:lvl1pPr marL="0" indent="0">
              <a:lnSpc>
                <a:spcPct val="100000"/>
              </a:lnSpc>
              <a:spcBef>
                <a:spcPts val="0"/>
              </a:spcBef>
              <a:spcAft>
                <a:spcPts val="800"/>
              </a:spcAft>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None/>
              <a:defRPr sz="2000" baseline="0">
                <a:latin typeface="Arial" panose="020B0604020202020204" pitchFamily="34" charset="0"/>
                <a:cs typeface="Arial" panose="020B0604020202020204" pitchFamily="34" charset="0"/>
              </a:defRPr>
            </a:lvl2pPr>
            <a:lvl3pPr marL="228543" indent="-228543">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9783" indent="-24124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8325" indent="-228543">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pic>
        <p:nvPicPr>
          <p:cNvPr id="3" name="Picture 2" descr="A black background with a black square&#10;&#10;Description automatically generated with medium confidence">
            <a:extLst>
              <a:ext uri="{FF2B5EF4-FFF2-40B4-BE49-F238E27FC236}">
                <a16:creationId xmlns:a16="http://schemas.microsoft.com/office/drawing/2014/main" id="{7BB261BC-5F3C-B401-AB86-AD5D56D7FC6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62714" r="-17844"/>
          <a:stretch/>
        </p:blipFill>
        <p:spPr>
          <a:xfrm>
            <a:off x="9182268" y="6804"/>
            <a:ext cx="3009732" cy="640896"/>
          </a:xfrm>
          <a:prstGeom prst="rect">
            <a:avLst/>
          </a:prstGeom>
        </p:spPr>
      </p:pic>
    </p:spTree>
    <p:extLst>
      <p:ext uri="{BB962C8B-B14F-4D97-AF65-F5344CB8AC3E}">
        <p14:creationId xmlns:p14="http://schemas.microsoft.com/office/powerpoint/2010/main" val="407876146"/>
      </p:ext>
    </p:extLst>
  </p:cSld>
  <p:clrMapOvr>
    <a:masterClrMapping/>
  </p:clrMapOvr>
  <p:extLst>
    <p:ext uri="{DCECCB84-F9BA-43D5-87BE-67443E8EF086}">
      <p15:sldGuideLst xmlns:p15="http://schemas.microsoft.com/office/powerpoint/2012/main">
        <p15:guide id="1" orient="horz" pos="284">
          <p15:clr>
            <a:srgbClr val="FBAE40"/>
          </p15:clr>
        </p15:guide>
        <p15:guide id="2" pos="3839">
          <p15:clr>
            <a:srgbClr val="FBAE40"/>
          </p15:clr>
        </p15:guide>
        <p15:guide id="3" pos="737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 Content :: Right with No Titles (projected)">
    <p:spTree>
      <p:nvGrpSpPr>
        <p:cNvPr id="1" name=""/>
        <p:cNvGrpSpPr/>
        <p:nvPr/>
      </p:nvGrpSpPr>
      <p:grpSpPr>
        <a:xfrm>
          <a:off x="0" y="0"/>
          <a:ext cx="0" cy="0"/>
          <a:chOff x="0" y="0"/>
          <a:chExt cx="0" cy="0"/>
        </a:xfrm>
      </p:grpSpPr>
      <p:sp>
        <p:nvSpPr>
          <p:cNvPr id="15" name="Text Placeholder 20"/>
          <p:cNvSpPr>
            <a:spLocks noGrp="1"/>
          </p:cNvSpPr>
          <p:nvPr>
            <p:ph type="body" sz="quarter" idx="10" hasCustomPrompt="1"/>
          </p:nvPr>
        </p:nvSpPr>
        <p:spPr>
          <a:xfrm>
            <a:off x="457319" y="1280159"/>
            <a:ext cx="7408569" cy="548640"/>
          </a:xfrm>
          <a:prstGeom prst="rect">
            <a:avLst/>
          </a:prstGeom>
        </p:spPr>
        <p:txBody>
          <a:bodyPr lIns="0" tIns="0" rIns="0" bIns="0" anchor="t" anchorCtr="0"/>
          <a:lstStyle>
            <a:lvl1pPr marL="0" marR="0" indent="0" algn="l" defTabSz="119838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868" indent="0">
              <a:lnSpc>
                <a:spcPct val="100000"/>
              </a:lnSpc>
              <a:spcBef>
                <a:spcPts val="0"/>
              </a:spcBef>
              <a:spcAft>
                <a:spcPts val="0"/>
              </a:spcAft>
              <a:buFontTx/>
              <a:buNone/>
              <a:defRPr sz="1600"/>
            </a:lvl2pPr>
          </a:lstStyle>
          <a:p>
            <a:pPr lvl="0"/>
            <a:r>
              <a:rPr lang="en-US"/>
              <a:t>Chart/Table Head</a:t>
            </a:r>
          </a:p>
          <a:p>
            <a:pPr lvl="1"/>
            <a:r>
              <a:rPr lang="en-US"/>
              <a:t>Date</a:t>
            </a:r>
          </a:p>
        </p:txBody>
      </p:sp>
      <p:sp>
        <p:nvSpPr>
          <p:cNvPr id="11" name="Text Placeholder 3">
            <a:extLst>
              <a:ext uri="{FF2B5EF4-FFF2-40B4-BE49-F238E27FC236}">
                <a16:creationId xmlns:a16="http://schemas.microsoft.com/office/drawing/2014/main" id="{F46764FB-B1A9-48CD-9DFB-94A6E753E6D3}"/>
              </a:ext>
            </a:extLst>
          </p:cNvPr>
          <p:cNvSpPr>
            <a:spLocks noGrp="1"/>
          </p:cNvSpPr>
          <p:nvPr>
            <p:ph type="body" sz="quarter" idx="32" hasCustomPrompt="1"/>
          </p:nvPr>
        </p:nvSpPr>
        <p:spPr>
          <a:xfrm>
            <a:off x="457319" y="182880"/>
            <a:ext cx="8534401" cy="766580"/>
          </a:xfrm>
          <a:prstGeom prst="rect">
            <a:avLst/>
          </a:prstGeom>
        </p:spPr>
        <p:txBody>
          <a:bodyPr lIns="0" tIns="0" rIns="0" bIns="0"/>
          <a:lstStyle>
            <a:lvl1pPr marL="0" indent="0" algn="l" defTabSz="1218895"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2000"/>
            </a:lvl3pPr>
            <a:lvl4pPr marL="0" indent="0">
              <a:buNone/>
              <a:defRPr sz="2000"/>
            </a:lvl4pPr>
            <a:lvl5pPr marL="0" indent="0">
              <a:buNone/>
              <a:defRPr sz="2000"/>
            </a:lvl5pPr>
          </a:lstStyle>
          <a:p>
            <a:pPr lvl="0"/>
            <a:r>
              <a:rPr lang="en-US"/>
              <a:t>Slide title</a:t>
            </a:r>
          </a:p>
          <a:p>
            <a:pPr lvl="1"/>
            <a:r>
              <a:rPr lang="en-US"/>
              <a:t>Second level</a:t>
            </a:r>
          </a:p>
        </p:txBody>
      </p:sp>
      <p:sp>
        <p:nvSpPr>
          <p:cNvPr id="17" name="Text Placeholder 3">
            <a:extLst>
              <a:ext uri="{FF2B5EF4-FFF2-40B4-BE49-F238E27FC236}">
                <a16:creationId xmlns:a16="http://schemas.microsoft.com/office/drawing/2014/main" id="{EFDC044D-963D-48E8-AC37-3BA6373E8168}"/>
              </a:ext>
            </a:extLst>
          </p:cNvPr>
          <p:cNvSpPr>
            <a:spLocks noGrp="1"/>
          </p:cNvSpPr>
          <p:nvPr>
            <p:ph type="body" sz="quarter" idx="26" hasCustomPrompt="1"/>
          </p:nvPr>
        </p:nvSpPr>
        <p:spPr>
          <a:xfrm>
            <a:off x="457319" y="5988213"/>
            <a:ext cx="1125005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20" name="Slide Number Placeholder 9">
            <a:extLst>
              <a:ext uri="{FF2B5EF4-FFF2-40B4-BE49-F238E27FC236}">
                <a16:creationId xmlns:a16="http://schemas.microsoft.com/office/drawing/2014/main" id="{50CBFBD3-5483-4AFB-AC27-F453DED20B1A}"/>
              </a:ext>
            </a:extLst>
          </p:cNvPr>
          <p:cNvSpPr>
            <a:spLocks noGrp="1"/>
          </p:cNvSpPr>
          <p:nvPr>
            <p:ph type="sldNum" sz="quarter" idx="4"/>
          </p:nvPr>
        </p:nvSpPr>
        <p:spPr>
          <a:xfrm>
            <a:off x="11252724" y="6536549"/>
            <a:ext cx="487680"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9" name="Content Placeholder 2">
            <a:extLst>
              <a:ext uri="{FF2B5EF4-FFF2-40B4-BE49-F238E27FC236}">
                <a16:creationId xmlns:a16="http://schemas.microsoft.com/office/drawing/2014/main" id="{5225CF64-2BA0-4DEB-BE1D-024843E52823}"/>
              </a:ext>
            </a:extLst>
          </p:cNvPr>
          <p:cNvSpPr>
            <a:spLocks noGrp="1"/>
          </p:cNvSpPr>
          <p:nvPr>
            <p:ph sz="quarter" idx="28" hasCustomPrompt="1"/>
          </p:nvPr>
        </p:nvSpPr>
        <p:spPr>
          <a:xfrm>
            <a:off x="457319" y="1828800"/>
            <a:ext cx="7408569" cy="3840480"/>
          </a:xfrm>
          <a:prstGeom prst="rect">
            <a:avLst/>
          </a:prstGeom>
        </p:spPr>
        <p:txBody>
          <a:bodyPr wrap="square" lIns="0" tIns="0" rIns="0" bIns="0"/>
          <a:lstStyle>
            <a:lvl1pPr marL="0" indent="0">
              <a:lnSpc>
                <a:spcPct val="100000"/>
              </a:lnSpc>
              <a:spcBef>
                <a:spcPts val="0"/>
              </a:spcBef>
              <a:spcAft>
                <a:spcPts val="800"/>
              </a:spcAft>
              <a:buClr>
                <a:schemeClr val="accent4"/>
              </a:buClr>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None/>
              <a:defRPr sz="2000" baseline="0">
                <a:latin typeface="Arial" panose="020B0604020202020204" pitchFamily="34" charset="0"/>
                <a:cs typeface="Arial" panose="020B0604020202020204" pitchFamily="34" charset="0"/>
              </a:defRPr>
            </a:lvl2pPr>
            <a:lvl3pPr marL="228543" indent="-228543">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57086" indent="-228600">
              <a:lnSpc>
                <a:spcPct val="100000"/>
              </a:lnSpc>
              <a:spcBef>
                <a:spcPts val="0"/>
              </a:spcBef>
              <a:spcAft>
                <a:spcPts val="400"/>
              </a:spcAft>
              <a:buClr>
                <a:srgbClr val="3769FF"/>
              </a:buClr>
              <a:buSzPct val="110000"/>
              <a:tabLst/>
              <a:defRPr sz="2000">
                <a:latin typeface="Arial" panose="020B0604020202020204" pitchFamily="34" charset="0"/>
                <a:cs typeface="Arial" panose="020B0604020202020204" pitchFamily="34" charset="0"/>
              </a:defRPr>
            </a:lvl4pPr>
            <a:lvl5pPr marL="691978"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0" name="Content Placeholder 2">
            <a:extLst>
              <a:ext uri="{FF2B5EF4-FFF2-40B4-BE49-F238E27FC236}">
                <a16:creationId xmlns:a16="http://schemas.microsoft.com/office/drawing/2014/main" id="{628909D4-DD8F-479A-8105-371EDE1A0556}"/>
              </a:ext>
            </a:extLst>
          </p:cNvPr>
          <p:cNvSpPr>
            <a:spLocks noGrp="1"/>
          </p:cNvSpPr>
          <p:nvPr>
            <p:ph sz="quarter" idx="30" hasCustomPrompt="1"/>
          </p:nvPr>
        </p:nvSpPr>
        <p:spPr>
          <a:xfrm>
            <a:off x="8140280" y="1828800"/>
            <a:ext cx="3567089" cy="3840480"/>
          </a:xfrm>
          <a:prstGeom prst="rect">
            <a:avLst/>
          </a:prstGeom>
        </p:spPr>
        <p:txBody>
          <a:bodyPr wrap="square" lIns="0" tIns="0" rIns="0" bIns="0"/>
          <a:lstStyle>
            <a:lvl1pPr marL="0" indent="0">
              <a:lnSpc>
                <a:spcPct val="100000"/>
              </a:lnSpc>
              <a:spcBef>
                <a:spcPts val="0"/>
              </a:spcBef>
              <a:spcAft>
                <a:spcPts val="800"/>
              </a:spcAft>
              <a:buClr>
                <a:schemeClr val="accent4"/>
              </a:buClr>
              <a:buNone/>
              <a:defRPr lang="en-US" sz="2000" b="1" kern="1200" dirty="0">
                <a:solidFill>
                  <a:srgbClr val="3769FF"/>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800"/>
              </a:spcAft>
              <a:buClr>
                <a:schemeClr val="accent4"/>
              </a:buClr>
              <a:buNone/>
              <a:defRPr sz="2000" baseline="0">
                <a:latin typeface="Arial" panose="020B0604020202020204" pitchFamily="34" charset="0"/>
                <a:cs typeface="Arial" panose="020B0604020202020204" pitchFamily="34" charset="0"/>
              </a:defRPr>
            </a:lvl2pPr>
            <a:lvl3pPr marL="228543" indent="-228543">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57086"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8325"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pic>
        <p:nvPicPr>
          <p:cNvPr id="2" name="Picture 1" descr="A black background with a black square&#10;&#10;Description automatically generated with medium confidence">
            <a:extLst>
              <a:ext uri="{FF2B5EF4-FFF2-40B4-BE49-F238E27FC236}">
                <a16:creationId xmlns:a16="http://schemas.microsoft.com/office/drawing/2014/main" id="{EDB32773-DFBC-BBC2-2D05-A1A6AE5BD0E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62714" r="-17844"/>
          <a:stretch/>
        </p:blipFill>
        <p:spPr>
          <a:xfrm>
            <a:off x="9182268" y="6804"/>
            <a:ext cx="3009732" cy="640896"/>
          </a:xfrm>
          <a:prstGeom prst="rect">
            <a:avLst/>
          </a:prstGeom>
        </p:spPr>
      </p:pic>
    </p:spTree>
    <p:extLst>
      <p:ext uri="{BB962C8B-B14F-4D97-AF65-F5344CB8AC3E}">
        <p14:creationId xmlns:p14="http://schemas.microsoft.com/office/powerpoint/2010/main" val="3972227881"/>
      </p:ext>
    </p:extLst>
  </p:cSld>
  <p:clrMapOvr>
    <a:masterClrMapping/>
  </p:clrMapOvr>
  <p:extLst>
    <p:ext uri="{DCECCB84-F9BA-43D5-87BE-67443E8EF086}">
      <p15:sldGuideLst xmlns:p15="http://schemas.microsoft.com/office/powerpoint/2012/main">
        <p15:guide id="1" pos="737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 Chart (pri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B7C1F812-B3DF-4F8A-8F84-A841C8D630BB}"/>
              </a:ext>
            </a:extLst>
          </p:cNvPr>
          <p:cNvSpPr>
            <a:spLocks noGrp="1"/>
          </p:cNvSpPr>
          <p:nvPr>
            <p:ph type="sldNum" sz="quarter" idx="4"/>
          </p:nvPr>
        </p:nvSpPr>
        <p:spPr>
          <a:xfrm>
            <a:off x="11252724" y="6536549"/>
            <a:ext cx="487680"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12" name="Text Placeholder 3">
            <a:extLst>
              <a:ext uri="{FF2B5EF4-FFF2-40B4-BE49-F238E27FC236}">
                <a16:creationId xmlns:a16="http://schemas.microsoft.com/office/drawing/2014/main" id="{9E190F13-EC85-489D-8C6D-ABCBD4556C28}"/>
              </a:ext>
            </a:extLst>
          </p:cNvPr>
          <p:cNvSpPr>
            <a:spLocks noGrp="1"/>
          </p:cNvSpPr>
          <p:nvPr>
            <p:ph type="body" sz="quarter" idx="26" hasCustomPrompt="1"/>
          </p:nvPr>
        </p:nvSpPr>
        <p:spPr>
          <a:xfrm>
            <a:off x="457319" y="6352570"/>
            <a:ext cx="11250050" cy="153888"/>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3"/>
              </a:lnSpc>
              <a:spcBef>
                <a:spcPts val="0"/>
              </a:spcBef>
              <a:spcAft>
                <a:spcPts val="400"/>
              </a:spcAft>
              <a:buNone/>
              <a:defRPr sz="1333">
                <a:latin typeface="Arial Narrow" panose="020B0606020202030204" pitchFamily="34" charset="0"/>
              </a:defRPr>
            </a:lvl4pPr>
            <a:lvl5pPr marL="0" indent="0">
              <a:lnSpc>
                <a:spcPts val="1733"/>
              </a:lnSpc>
              <a:spcBef>
                <a:spcPts val="0"/>
              </a:spcBef>
              <a:spcAft>
                <a:spcPts val="400"/>
              </a:spcAft>
              <a:buNone/>
              <a:defRPr sz="1333">
                <a:latin typeface="Arial Narrow" panose="020B0606020202030204" pitchFamily="34" charset="0"/>
              </a:defRPr>
            </a:lvl5pPr>
          </a:lstStyle>
          <a:p>
            <a:pPr lvl="0"/>
            <a:r>
              <a:rPr lang="en-US"/>
              <a:t>Caveats</a:t>
            </a:r>
          </a:p>
        </p:txBody>
      </p:sp>
      <p:sp>
        <p:nvSpPr>
          <p:cNvPr id="35" name="Chart Placeholder 34"/>
          <p:cNvSpPr>
            <a:spLocks noGrp="1"/>
          </p:cNvSpPr>
          <p:nvPr>
            <p:ph type="chart" sz="quarter" idx="15"/>
          </p:nvPr>
        </p:nvSpPr>
        <p:spPr>
          <a:xfrm>
            <a:off x="457319" y="1737362"/>
            <a:ext cx="11250050" cy="3361999"/>
          </a:xfrm>
          <a:prstGeom prst="rect">
            <a:avLst/>
          </a:prstGeom>
        </p:spPr>
        <p:txBody>
          <a:bodyPr lIns="0" tIns="0" rIns="0" bIns="0" rtlCol="0"/>
          <a:lstStyle>
            <a:lvl1pPr marL="0" indent="0">
              <a:buNone/>
              <a:defRPr sz="1200">
                <a:latin typeface="Arial" panose="020B0604020202020204" pitchFamily="34" charset="0"/>
                <a:cs typeface="Arial" panose="020B0604020202020204" pitchFamily="34" charset="0"/>
              </a:defRPr>
            </a:lvl1pPr>
          </a:lstStyle>
          <a:p>
            <a:pPr lvl="0"/>
            <a:r>
              <a:rPr lang="en-US" noProof="0"/>
              <a:t>Click icon to add chart</a:t>
            </a:r>
          </a:p>
        </p:txBody>
      </p:sp>
      <p:sp>
        <p:nvSpPr>
          <p:cNvPr id="16" name="Text Placeholder 20"/>
          <p:cNvSpPr>
            <a:spLocks noGrp="1"/>
          </p:cNvSpPr>
          <p:nvPr>
            <p:ph type="body" sz="quarter" idx="10" hasCustomPrompt="1"/>
          </p:nvPr>
        </p:nvSpPr>
        <p:spPr>
          <a:xfrm>
            <a:off x="457319" y="1280159"/>
            <a:ext cx="11250050" cy="36576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8" name="Text Placeholder 3">
            <a:extLst>
              <a:ext uri="{FF2B5EF4-FFF2-40B4-BE49-F238E27FC236}">
                <a16:creationId xmlns:a16="http://schemas.microsoft.com/office/drawing/2014/main" id="{6849ADD3-A0FE-42CB-94F2-1DDF76010C41}"/>
              </a:ext>
            </a:extLst>
          </p:cNvPr>
          <p:cNvSpPr>
            <a:spLocks noGrp="1"/>
          </p:cNvSpPr>
          <p:nvPr>
            <p:ph type="body" sz="quarter" idx="32" hasCustomPrompt="1"/>
          </p:nvPr>
        </p:nvSpPr>
        <p:spPr>
          <a:xfrm>
            <a:off x="457319" y="182880"/>
            <a:ext cx="8534401" cy="766580"/>
          </a:xfrm>
          <a:prstGeom prst="rect">
            <a:avLst/>
          </a:prstGeom>
        </p:spPr>
        <p:txBody>
          <a:bodyPr lIns="0" tIns="0" rIns="0" bIns="0"/>
          <a:lstStyle>
            <a:lvl1pPr marL="0" indent="0" algn="l" defTabSz="1218895"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2000"/>
            </a:lvl3pPr>
            <a:lvl4pPr marL="0" indent="0">
              <a:buNone/>
              <a:defRPr sz="2000"/>
            </a:lvl4pPr>
            <a:lvl5pPr marL="0" indent="0">
              <a:buNone/>
              <a:defRPr sz="2000"/>
            </a:lvl5pPr>
          </a:lstStyle>
          <a:p>
            <a:pPr lvl="0"/>
            <a:r>
              <a:rPr lang="en-US"/>
              <a:t>Slide title</a:t>
            </a:r>
          </a:p>
          <a:p>
            <a:pPr lvl="1"/>
            <a:r>
              <a:rPr lang="en-US"/>
              <a:t>Second level</a:t>
            </a:r>
          </a:p>
        </p:txBody>
      </p:sp>
      <p:pic>
        <p:nvPicPr>
          <p:cNvPr id="3" name="Picture 2" descr="A black background with a black square&#10;&#10;Description automatically generated with medium confidence">
            <a:extLst>
              <a:ext uri="{FF2B5EF4-FFF2-40B4-BE49-F238E27FC236}">
                <a16:creationId xmlns:a16="http://schemas.microsoft.com/office/drawing/2014/main" id="{227A518A-0DEA-F597-A630-FC3F60E369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62714" r="-17844"/>
          <a:stretch/>
        </p:blipFill>
        <p:spPr>
          <a:xfrm>
            <a:off x="9182268" y="6804"/>
            <a:ext cx="3009732" cy="640896"/>
          </a:xfrm>
          <a:prstGeom prst="rect">
            <a:avLst/>
          </a:prstGeom>
        </p:spPr>
      </p:pic>
    </p:spTree>
    <p:extLst>
      <p:ext uri="{BB962C8B-B14F-4D97-AF65-F5344CB8AC3E}">
        <p14:creationId xmlns:p14="http://schemas.microsoft.com/office/powerpoint/2010/main" val="2927842873"/>
      </p:ext>
    </p:extLst>
  </p:cSld>
  <p:clrMapOvr>
    <a:masterClrMapping/>
  </p:clrMapOvr>
  <p:extLst>
    <p:ext uri="{DCECCB84-F9BA-43D5-87BE-67443E8EF086}">
      <p15:sldGuideLst xmlns:p15="http://schemas.microsoft.com/office/powerpoint/2012/main">
        <p15:guide id="1" orient="horz" pos="2448">
          <p15:clr>
            <a:srgbClr val="FBAE40"/>
          </p15:clr>
        </p15:guide>
        <p15:guide id="2" orient="horz" pos="451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cSld name="1_Corporate Back Wrapper">
    <p:spTree>
      <p:nvGrpSpPr>
        <p:cNvPr id="1" name=""/>
        <p:cNvGrpSpPr/>
        <p:nvPr/>
      </p:nvGrpSpPr>
      <p:grpSpPr>
        <a:xfrm>
          <a:off x="0" y="0"/>
          <a:ext cx="0" cy="0"/>
          <a:chOff x="0" y="0"/>
          <a:chExt cx="0" cy="0"/>
        </a:xfrm>
      </p:grpSpPr>
      <p:pic>
        <p:nvPicPr>
          <p:cNvPr id="2" name="Picture 1" descr="Shape&#10;&#10;Description automatically generated with medium confidence">
            <a:extLst>
              <a:ext uri="{FF2B5EF4-FFF2-40B4-BE49-F238E27FC236}">
                <a16:creationId xmlns:a16="http://schemas.microsoft.com/office/drawing/2014/main" id="{C135F40F-89C0-8D1A-F4E5-45014C27DE1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607" y="5571657"/>
            <a:ext cx="5292417" cy="1041800"/>
          </a:xfrm>
          <a:prstGeom prst="rect">
            <a:avLst/>
          </a:prstGeom>
        </p:spPr>
      </p:pic>
      <p:sp>
        <p:nvSpPr>
          <p:cNvPr id="14" name="Text Placeholder 9">
            <a:extLst>
              <a:ext uri="{FF2B5EF4-FFF2-40B4-BE49-F238E27FC236}">
                <a16:creationId xmlns:a16="http://schemas.microsoft.com/office/drawing/2014/main" id="{FC417E98-6A03-4618-9D7B-D5BCD93AFCF6}"/>
              </a:ext>
            </a:extLst>
          </p:cNvPr>
          <p:cNvSpPr>
            <a:spLocks noGrp="1"/>
          </p:cNvSpPr>
          <p:nvPr>
            <p:ph type="body" sz="quarter" idx="11" hasCustomPrompt="1"/>
          </p:nvPr>
        </p:nvSpPr>
        <p:spPr>
          <a:xfrm>
            <a:off x="9894643" y="6537960"/>
            <a:ext cx="1829276" cy="182880"/>
          </a:xfrm>
          <a:prstGeom prst="rect">
            <a:avLst/>
          </a:prstGeom>
        </p:spPr>
        <p:txBody>
          <a:bodyPr lIns="0" tIns="0" rIns="0" bIns="0" anchor="b" anchorCtr="0"/>
          <a:lstStyle>
            <a:lvl1pPr marL="0" indent="0" algn="r">
              <a:buNone/>
              <a:defRPr sz="800" baseline="0">
                <a:latin typeface="Arial" panose="020B0604020202020204" pitchFamily="34" charset="0"/>
                <a:cs typeface="Arial" panose="020B0604020202020204" pitchFamily="34" charset="0"/>
              </a:defRPr>
            </a:lvl1pPr>
            <a:lvl2pPr marL="457200" indent="0">
              <a:buNone/>
              <a:defRPr sz="800">
                <a:latin typeface="Arial" panose="020B0604020202020204" pitchFamily="34" charset="0"/>
                <a:cs typeface="Arial" panose="020B0604020202020204" pitchFamily="34" charset="0"/>
              </a:defRPr>
            </a:lvl2pPr>
            <a:lvl3pPr marL="914400" indent="0">
              <a:buNone/>
              <a:defRPr sz="800">
                <a:latin typeface="Arial" panose="020B0604020202020204" pitchFamily="34" charset="0"/>
                <a:cs typeface="Arial" panose="020B0604020202020204" pitchFamily="34" charset="0"/>
              </a:defRPr>
            </a:lvl3pPr>
            <a:lvl4pPr marL="1371600" indent="0">
              <a:buNone/>
              <a:defRPr sz="800">
                <a:latin typeface="Arial" panose="020B0604020202020204" pitchFamily="34" charset="0"/>
                <a:cs typeface="Arial" panose="020B0604020202020204" pitchFamily="34" charset="0"/>
              </a:defRPr>
            </a:lvl4pPr>
            <a:lvl5pPr marL="1828800" indent="0">
              <a:buNone/>
              <a:defRPr sz="800">
                <a:latin typeface="Arial" panose="020B0604020202020204" pitchFamily="34" charset="0"/>
                <a:cs typeface="Arial" panose="020B0604020202020204" pitchFamily="34" charset="0"/>
              </a:defRPr>
            </a:lvl5pPr>
          </a:lstStyle>
          <a:p>
            <a:pPr lvl="0"/>
            <a:r>
              <a:rPr lang="en-US"/>
              <a:t>Lit Code XX/23</a:t>
            </a:r>
          </a:p>
        </p:txBody>
      </p:sp>
      <p:sp>
        <p:nvSpPr>
          <p:cNvPr id="16" name="Text Placeholder 3">
            <a:extLst>
              <a:ext uri="{FF2B5EF4-FFF2-40B4-BE49-F238E27FC236}">
                <a16:creationId xmlns:a16="http://schemas.microsoft.com/office/drawing/2014/main" id="{38720B81-08D4-44B4-8249-0539C1292929}"/>
              </a:ext>
            </a:extLst>
          </p:cNvPr>
          <p:cNvSpPr>
            <a:spLocks noGrp="1"/>
          </p:cNvSpPr>
          <p:nvPr>
            <p:ph type="body" sz="quarter" idx="26" hasCustomPrompt="1"/>
          </p:nvPr>
        </p:nvSpPr>
        <p:spPr>
          <a:xfrm>
            <a:off x="447791" y="4684431"/>
            <a:ext cx="1125005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8" name="Rectangle 17">
            <a:extLst>
              <a:ext uri="{FF2B5EF4-FFF2-40B4-BE49-F238E27FC236}">
                <a16:creationId xmlns:a16="http://schemas.microsoft.com/office/drawing/2014/main" id="{529CA6D0-DA97-4593-BBEE-07CB43EAC7F5}"/>
              </a:ext>
            </a:extLst>
          </p:cNvPr>
          <p:cNvSpPr/>
          <p:nvPr/>
        </p:nvSpPr>
        <p:spPr>
          <a:xfrm>
            <a:off x="445626" y="6400800"/>
            <a:ext cx="6203554" cy="168270"/>
          </a:xfrm>
          <a:prstGeom prst="rect">
            <a:avLst/>
          </a:prstGeom>
        </p:spPr>
        <p:txBody>
          <a:bodyPr wrap="square" lIns="0" tIns="0" rIns="0" bIns="0">
            <a:noAutofit/>
          </a:bodyPr>
          <a:lstStyle/>
          <a:p>
            <a:r>
              <a:rPr lang="en-US" sz="800">
                <a:solidFill>
                  <a:srgbClr val="211D1E"/>
                </a:solidFill>
                <a:effectLst/>
                <a:latin typeface="Arial" panose="020B0604020202020204" pitchFamily="34" charset="0"/>
                <a:cs typeface="Arial" panose="020B0604020202020204" pitchFamily="34" charset="0"/>
              </a:rPr>
              <a:t>© 2024 Franklin Distributors, LLC. Member FINRA/SIPC. All rights reserved. </a:t>
            </a:r>
          </a:p>
        </p:txBody>
      </p:sp>
      <p:cxnSp>
        <p:nvCxnSpPr>
          <p:cNvPr id="11" name="Straight Connector 10">
            <a:extLst>
              <a:ext uri="{FF2B5EF4-FFF2-40B4-BE49-F238E27FC236}">
                <a16:creationId xmlns:a16="http://schemas.microsoft.com/office/drawing/2014/main" id="{B83E0F91-CC36-46E7-9B00-9E5D90C6AD1F}"/>
              </a:ext>
            </a:extLst>
          </p:cNvPr>
          <p:cNvCxnSpPr>
            <a:cxnSpLocks/>
          </p:cNvCxnSpPr>
          <p:nvPr/>
        </p:nvCxnSpPr>
        <p:spPr>
          <a:xfrm>
            <a:off x="428737" y="5593593"/>
            <a:ext cx="112500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64101256"/>
      </p:ext>
    </p:extLst>
  </p:cSld>
  <p:clrMapOvr>
    <a:masterClrMapping/>
  </p:clrMapOvr>
  <p:extLst>
    <p:ext uri="{DCECCB84-F9BA-43D5-87BE-67443E8EF086}">
      <p15:sldGuideLst xmlns:p15="http://schemas.microsoft.com/office/powerpoint/2012/main">
        <p15:guide id="3" orient="horz" pos="3192">
          <p15:clr>
            <a:srgbClr val="FBAE40"/>
          </p15:clr>
        </p15:guide>
        <p15:guide id="4" pos="91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66928" y="1452282"/>
            <a:ext cx="10939272" cy="278746"/>
          </a:xfrm>
        </p:spPr>
        <p:txBody>
          <a:bodyPr/>
          <a:lstStyle>
            <a:lvl1pPr>
              <a:lnSpc>
                <a:spcPts val="4412"/>
              </a:lnSpc>
              <a:defRPr>
                <a:latin typeface="Source Sans Pro Semibold" panose="020B0603030403020204" pitchFamily="34" charset="0"/>
              </a:defRPr>
            </a:lvl1pPr>
          </a:lstStyle>
          <a:p>
            <a:r>
              <a:rPr lang="en-US"/>
              <a:t>Click to edit Master title style</a:t>
            </a:r>
          </a:p>
        </p:txBody>
      </p:sp>
      <p:sp>
        <p:nvSpPr>
          <p:cNvPr id="3" name="Text Placeholder 4"/>
          <p:cNvSpPr>
            <a:spLocks noGrp="1"/>
          </p:cNvSpPr>
          <p:nvPr>
            <p:ph type="body" sz="quarter" idx="10" hasCustomPrompt="1"/>
          </p:nvPr>
        </p:nvSpPr>
        <p:spPr>
          <a:xfrm>
            <a:off x="566928" y="5910738"/>
            <a:ext cx="10510621" cy="198904"/>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vert="horz" wrap="square" lIns="101669" tIns="50835" rIns="101669" bIns="50835" numCol="1" anchor="b" anchorCtr="0" compatLnSpc="1">
            <a:prstTxWarp prst="textNoShape">
              <a:avLst/>
            </a:prstTxWarp>
          </a:bodyPr>
          <a:lstStyle>
            <a:lvl1pPr>
              <a:defRPr lang="en-US" sz="800" dirty="0">
                <a:solidFill>
                  <a:schemeClr val="tx1"/>
                </a:solidFill>
                <a:latin typeface="Source Sans Pro Light" panose="020B0403030403020204" pitchFamily="34" charset="0"/>
                <a:ea typeface="ＭＳ Ｐゴシック" charset="-128"/>
                <a:cs typeface="Arial" panose="020B0604020202020204" pitchFamily="34" charset="0"/>
              </a:defRPr>
            </a:lvl1pPr>
          </a:lstStyle>
          <a:p>
            <a:pPr marL="0" lvl="0" indent="0" algn="l" defTabSz="899341" rtl="0" eaLnBrk="1" fontAlgn="base" hangingPunct="1">
              <a:lnSpc>
                <a:spcPct val="100000"/>
              </a:lnSpc>
              <a:spcBef>
                <a:spcPts val="0"/>
              </a:spcBef>
              <a:spcAft>
                <a:spcPts val="353"/>
              </a:spcAft>
              <a:buClr>
                <a:srgbClr val="0072BC"/>
              </a:buClr>
              <a:buNone/>
            </a:pPr>
            <a:r>
              <a:rPr lang="en-US"/>
              <a:t>Click to add source/footnote.</a:t>
            </a:r>
          </a:p>
        </p:txBody>
      </p:sp>
    </p:spTree>
    <p:extLst>
      <p:ext uri="{BB962C8B-B14F-4D97-AF65-F5344CB8AC3E}">
        <p14:creationId xmlns:p14="http://schemas.microsoft.com/office/powerpoint/2010/main" val="36313113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One-line headline/Bullets">
    <p:spTree>
      <p:nvGrpSpPr>
        <p:cNvPr id="1" name=""/>
        <p:cNvGrpSpPr/>
        <p:nvPr/>
      </p:nvGrpSpPr>
      <p:grpSpPr>
        <a:xfrm>
          <a:off x="0" y="0"/>
          <a:ext cx="0" cy="0"/>
          <a:chOff x="0" y="0"/>
          <a:chExt cx="0" cy="0"/>
        </a:xfrm>
      </p:grpSpPr>
      <p:sp>
        <p:nvSpPr>
          <p:cNvPr id="2" name="Title 1"/>
          <p:cNvSpPr>
            <a:spLocks noGrp="1"/>
          </p:cNvSpPr>
          <p:nvPr>
            <p:ph type="title"/>
          </p:nvPr>
        </p:nvSpPr>
        <p:spPr>
          <a:xfrm>
            <a:off x="566928" y="1452282"/>
            <a:ext cx="10939272" cy="278746"/>
          </a:xfrm>
        </p:spPr>
        <p:txBody>
          <a:bodyPr/>
          <a:lstStyle>
            <a:lvl1pPr>
              <a:lnSpc>
                <a:spcPts val="4412"/>
              </a:lnSpc>
              <a:defRPr>
                <a:latin typeface="Source Sans Pro Semibold" panose="020B0603030403020204" pitchFamily="34" charset="0"/>
              </a:defRPr>
            </a:lvl1pPr>
          </a:lstStyle>
          <a:p>
            <a:r>
              <a:rPr lang="en-US"/>
              <a:t>Click to edit Master title style</a:t>
            </a:r>
          </a:p>
        </p:txBody>
      </p:sp>
      <p:sp>
        <p:nvSpPr>
          <p:cNvPr id="3" name="Content Placeholder 2"/>
          <p:cNvSpPr>
            <a:spLocks noGrp="1"/>
          </p:cNvSpPr>
          <p:nvPr>
            <p:ph idx="1"/>
          </p:nvPr>
        </p:nvSpPr>
        <p:spPr>
          <a:xfrm>
            <a:off x="566928" y="2103602"/>
            <a:ext cx="10939272" cy="3798974"/>
          </a:xfrm>
        </p:spPr>
        <p:txBody>
          <a:bodyPr/>
          <a:lstStyle>
            <a:lvl1pPr>
              <a:lnSpc>
                <a:spcPct val="100000"/>
              </a:lnSpc>
              <a:buClr>
                <a:schemeClr val="tx1"/>
              </a:buClr>
              <a:defRPr>
                <a:solidFill>
                  <a:schemeClr val="tx1"/>
                </a:solidFill>
              </a:defRPr>
            </a:lvl1pPr>
            <a:lvl2pPr>
              <a:lnSpc>
                <a:spcPct val="100000"/>
              </a:lnSpc>
              <a:buClr>
                <a:schemeClr val="tx1"/>
              </a:buClr>
              <a:defRPr>
                <a:solidFill>
                  <a:schemeClr val="tx1"/>
                </a:solidFill>
              </a:defRPr>
            </a:lvl2pPr>
            <a:lvl3pPr>
              <a:lnSpc>
                <a:spcPct val="100000"/>
              </a:lnSpc>
              <a:buClr>
                <a:schemeClr val="tx1"/>
              </a:buClr>
              <a:defRPr>
                <a:solidFill>
                  <a:schemeClr val="tx1"/>
                </a:solidFill>
              </a:defRPr>
            </a:lvl3pPr>
            <a:lvl4pPr>
              <a:lnSpc>
                <a:spcPct val="100000"/>
              </a:lnSpc>
              <a:buClr>
                <a:schemeClr val="tx1"/>
              </a:buClr>
              <a:defRPr>
                <a:solidFill>
                  <a:schemeClr val="tx1"/>
                </a:solidFill>
              </a:defRPr>
            </a:lvl4pPr>
            <a:lvl5pPr>
              <a:lnSpc>
                <a:spcPct val="100000"/>
              </a:lnSpc>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p:cNvSpPr>
            <a:spLocks noGrp="1"/>
          </p:cNvSpPr>
          <p:nvPr>
            <p:ph type="body" sz="quarter" idx="10" hasCustomPrompt="1"/>
          </p:nvPr>
        </p:nvSpPr>
        <p:spPr>
          <a:xfrm>
            <a:off x="566928" y="5910738"/>
            <a:ext cx="10939272" cy="198904"/>
          </a:xfrm>
        </p:spPr>
        <p:txBody>
          <a:bodyPr anchor="b" anchorCtr="0"/>
          <a:lstStyle>
            <a:lvl1pPr marL="0" indent="0">
              <a:lnSpc>
                <a:spcPct val="100000"/>
              </a:lnSpc>
              <a:spcBef>
                <a:spcPts val="0"/>
              </a:spcBef>
              <a:spcAft>
                <a:spcPts val="353"/>
              </a:spcAft>
              <a:buFont typeface="Arial" panose="020B0604020202020204" pitchFamily="34" charset="0"/>
              <a:buNone/>
              <a:defRPr sz="800">
                <a:solidFill>
                  <a:schemeClr val="tx1"/>
                </a:solidFill>
              </a:defRPr>
            </a:lvl1pPr>
          </a:lstStyle>
          <a:p>
            <a:pPr lvl="0"/>
            <a:r>
              <a:rPr lang="en-US"/>
              <a:t>Click to add source/footnote.</a:t>
            </a:r>
          </a:p>
        </p:txBody>
      </p:sp>
    </p:spTree>
    <p:extLst>
      <p:ext uri="{BB962C8B-B14F-4D97-AF65-F5344CB8AC3E}">
        <p14:creationId xmlns:p14="http://schemas.microsoft.com/office/powerpoint/2010/main" val="1050282246"/>
      </p:ext>
    </p:extLst>
  </p:cSld>
  <p:clrMapOvr>
    <a:masterClrMapping/>
  </p:clrMapOvr>
  <p:extLst>
    <p:ext uri="{DCECCB84-F9BA-43D5-87BE-67443E8EF086}">
      <p15:sldGuideLst xmlns:p15="http://schemas.microsoft.com/office/powerpoint/2012/main">
        <p15:guide id="1" orient="horz" pos="2448">
          <p15:clr>
            <a:srgbClr val="FBAE40"/>
          </p15:clr>
        </p15:guide>
        <p15:guide id="2" pos="4352">
          <p15:clr>
            <a:srgbClr val="FBAE40"/>
          </p15:clr>
        </p15:guide>
        <p15:guide id="3" orient="horz" pos="458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age number">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28CAF368-9DE4-E683-D20B-03277E8A69ED}"/>
              </a:ext>
            </a:extLst>
          </p:cNvPr>
          <p:cNvSpPr>
            <a:spLocks noGrp="1"/>
          </p:cNvSpPr>
          <p:nvPr>
            <p:ph type="sldNum" sz="quarter" idx="10"/>
          </p:nvPr>
        </p:nvSpPr>
        <p:spPr>
          <a:xfrm>
            <a:off x="9144000" y="6315075"/>
            <a:ext cx="2743200" cy="228600"/>
          </a:xfrm>
        </p:spPr>
        <p:txBody>
          <a:bodyPr/>
          <a:lstStyle>
            <a:lvl1pPr algn="r">
              <a:defRPr sz="900" baseline="0" smtClean="0">
                <a:solidFill>
                  <a:schemeClr val="tx1">
                    <a:lumMod val="65000"/>
                    <a:lumOff val="35000"/>
                  </a:schemeClr>
                </a:solidFill>
                <a:latin typeface="Arial" charset="0"/>
              </a:defRPr>
            </a:lvl1pPr>
          </a:lstStyle>
          <a:p>
            <a:pPr>
              <a:defRPr/>
            </a:pPr>
            <a:fld id="{56999B07-6F52-4E5E-924A-22253860E800}" type="slidenum">
              <a:rPr lang="en-US"/>
              <a:pPr>
                <a:defRPr/>
              </a:pPr>
              <a:t>‹#›</a:t>
            </a:fld>
            <a:endParaRPr lang="en-US" dirty="0"/>
          </a:p>
        </p:txBody>
      </p:sp>
    </p:spTree>
    <p:extLst>
      <p:ext uri="{BB962C8B-B14F-4D97-AF65-F5344CB8AC3E}">
        <p14:creationId xmlns:p14="http://schemas.microsoft.com/office/powerpoint/2010/main" val="1502215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 Section Break (projected)">
    <p:spTree>
      <p:nvGrpSpPr>
        <p:cNvPr id="1" name=""/>
        <p:cNvGrpSpPr/>
        <p:nvPr/>
      </p:nvGrpSpPr>
      <p:grpSpPr>
        <a:xfrm>
          <a:off x="0" y="0"/>
          <a:ext cx="0" cy="0"/>
          <a:chOff x="0" y="0"/>
          <a:chExt cx="0" cy="0"/>
        </a:xfrm>
      </p:grpSpPr>
      <p:pic>
        <p:nvPicPr>
          <p:cNvPr id="4" name="Picture 3" descr="A blue and green gradient&#10;&#10;Description automatically generated">
            <a:extLst>
              <a:ext uri="{FF2B5EF4-FFF2-40B4-BE49-F238E27FC236}">
                <a16:creationId xmlns:a16="http://schemas.microsoft.com/office/drawing/2014/main" id="{73A0B64D-16BC-9323-1226-A43FC869B55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2806"/>
            <a:ext cx="12192000" cy="6852389"/>
          </a:xfrm>
          <a:prstGeom prst="rect">
            <a:avLst/>
          </a:prstGeom>
          <a:solidFill>
            <a:schemeClr val="tx1"/>
          </a:solidFill>
        </p:spPr>
      </p:pic>
      <p:sp>
        <p:nvSpPr>
          <p:cNvPr id="2" name="Text Placeholder 8"/>
          <p:cNvSpPr>
            <a:spLocks noGrp="1"/>
          </p:cNvSpPr>
          <p:nvPr>
            <p:ph type="body" sz="quarter" idx="11" hasCustomPrompt="1"/>
          </p:nvPr>
        </p:nvSpPr>
        <p:spPr>
          <a:xfrm>
            <a:off x="913924" y="1070611"/>
            <a:ext cx="6705600" cy="1190069"/>
          </a:xfrm>
          <a:prstGeom prst="rect">
            <a:avLst/>
          </a:prstGeom>
          <a:ln w="15875">
            <a:noFill/>
          </a:ln>
        </p:spPr>
        <p:txBody>
          <a:bodyPr wrap="square" lIns="0" tIns="0" rIns="0" bIns="0" anchor="t" anchorCtr="0">
            <a:spAutoFit/>
          </a:bodyPr>
          <a:lstStyle>
            <a:lvl1pPr marL="0" indent="0">
              <a:spcBef>
                <a:spcPts val="0"/>
              </a:spcBef>
              <a:spcAft>
                <a:spcPts val="0"/>
              </a:spcAft>
              <a:buNone/>
              <a:defRPr sz="4000" b="1" cap="none" baseline="0">
                <a:solidFill>
                  <a:schemeClr val="bg1"/>
                </a:solidFill>
                <a:latin typeface="Arial" panose="020B0604020202020204" pitchFamily="34" charset="0"/>
                <a:cs typeface="Arial" panose="020B0604020202020204" pitchFamily="34" charset="0"/>
              </a:defRPr>
            </a:lvl1pPr>
            <a:lvl2pPr marL="0" indent="0">
              <a:spcBef>
                <a:spcPts val="1600"/>
              </a:spcBef>
              <a:buNone/>
              <a:defRPr sz="2400">
                <a:solidFill>
                  <a:schemeClr val="bg1"/>
                </a:solidFill>
                <a:latin typeface="Arial" panose="020B0604020202020204" pitchFamily="34" charset="0"/>
                <a:cs typeface="Arial" panose="020B0604020202020204" pitchFamily="34" charset="0"/>
              </a:defRPr>
            </a:lvl2pPr>
          </a:lstStyle>
          <a:p>
            <a:pPr lvl="0"/>
            <a:r>
              <a:rPr lang="en-US"/>
              <a:t>Section break title</a:t>
            </a:r>
          </a:p>
          <a:p>
            <a:pPr lvl="1"/>
            <a:r>
              <a:rPr lang="en-US"/>
              <a:t>Second level</a:t>
            </a:r>
          </a:p>
        </p:txBody>
      </p:sp>
    </p:spTree>
    <p:extLst>
      <p:ext uri="{BB962C8B-B14F-4D97-AF65-F5344CB8AC3E}">
        <p14:creationId xmlns:p14="http://schemas.microsoft.com/office/powerpoint/2010/main" val="2760254949"/>
      </p:ext>
    </p:extLst>
  </p:cSld>
  <p:clrMapOvr>
    <a:masterClrMapping/>
  </p:clrMapOvr>
  <p:extLst>
    <p:ext uri="{DCECCB84-F9BA-43D5-87BE-67443E8EF086}">
      <p15:sldGuideLst xmlns:p15="http://schemas.microsoft.com/office/powerpoint/2012/main">
        <p15:guide id="1" pos="3839">
          <p15:clr>
            <a:srgbClr val="FBAE40"/>
          </p15:clr>
        </p15:guide>
        <p15:guide id="2"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1: The retirement landscape toda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57C99E-B594-D647-71E3-45A292169A21}"/>
              </a:ext>
            </a:extLst>
          </p:cNvPr>
          <p:cNvSpPr/>
          <p:nvPr userDrawn="1"/>
        </p:nvSpPr>
        <p:spPr>
          <a:xfrm>
            <a:off x="4159250" y="0"/>
            <a:ext cx="3635375" cy="41751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Content Placeholder 2">
            <a:extLst>
              <a:ext uri="{FF2B5EF4-FFF2-40B4-BE49-F238E27FC236}">
                <a16:creationId xmlns:a16="http://schemas.microsoft.com/office/drawing/2014/main" id="{039773A8-964E-1778-ED1A-0B710E7D7E78}"/>
              </a:ext>
            </a:extLst>
          </p:cNvPr>
          <p:cNvSpPr txBox="1">
            <a:spLocks/>
          </p:cNvSpPr>
          <p:nvPr userDrawn="1"/>
        </p:nvSpPr>
        <p:spPr>
          <a:xfrm>
            <a:off x="4159250" y="0"/>
            <a:ext cx="3635375" cy="417513"/>
          </a:xfrm>
          <a:prstGeom prst="rect">
            <a:avLst/>
          </a:prstGeom>
          <a:noFill/>
        </p:spPr>
        <p:txBody>
          <a:bodyPr lIns="0" tIns="0" rIns="0" bIns="0" anchor="ct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fontAlgn="auto">
              <a:lnSpc>
                <a:spcPct val="100000"/>
              </a:lnSpc>
              <a:spcBef>
                <a:spcPts val="0"/>
              </a:spcBef>
              <a:spcAft>
                <a:spcPts val="0"/>
              </a:spcAft>
              <a:buFont typeface="Arial"/>
              <a:buNone/>
              <a:defRPr/>
            </a:pPr>
            <a:r>
              <a:rPr lang="en-US" sz="1400" b="1" dirty="0">
                <a:solidFill>
                  <a:srgbClr val="FF671D"/>
                </a:solidFill>
                <a:latin typeface="Arial" panose="020B0604020202020204" pitchFamily="34" charset="0"/>
                <a:cs typeface="Arial" panose="020B0604020202020204" pitchFamily="34" charset="0"/>
              </a:rPr>
              <a:t>1</a:t>
            </a:r>
            <a:r>
              <a:rPr lang="en-US" sz="1100" b="1" spc="100" dirty="0">
                <a:solidFill>
                  <a:srgbClr val="FFFFFF"/>
                </a:solidFill>
                <a:latin typeface="Arial" panose="020B0604020202020204" pitchFamily="34" charset="0"/>
                <a:cs typeface="Arial" panose="020B0604020202020204" pitchFamily="34" charset="0"/>
              </a:rPr>
              <a:t> </a:t>
            </a:r>
            <a:r>
              <a:rPr lang="en-US" sz="1800" spc="100" dirty="0">
                <a:solidFill>
                  <a:srgbClr val="FFFFFF"/>
                </a:solidFill>
                <a:latin typeface="Arial" panose="020B0604020202020204" pitchFamily="34" charset="0"/>
                <a:cs typeface="Arial" panose="020B0604020202020204" pitchFamily="34" charset="0"/>
              </a:rPr>
              <a:t>|</a:t>
            </a:r>
            <a:r>
              <a:rPr lang="en-US" sz="1400" spc="100" dirty="0">
                <a:solidFill>
                  <a:srgbClr val="FFFFFF"/>
                </a:solidFill>
                <a:latin typeface="Arial" panose="020B0604020202020204" pitchFamily="34" charset="0"/>
                <a:cs typeface="Arial" panose="020B0604020202020204" pitchFamily="34" charset="0"/>
              </a:rPr>
              <a:t> </a:t>
            </a:r>
            <a:r>
              <a:rPr lang="en-US" sz="1200" b="1" dirty="0">
                <a:solidFill>
                  <a:srgbClr val="FFFFFF"/>
                </a:solidFill>
                <a:latin typeface="Arial" panose="020B0604020202020204" pitchFamily="34" charset="0"/>
                <a:cs typeface="Arial" panose="020B0604020202020204" pitchFamily="34" charset="0"/>
              </a:rPr>
              <a:t>What is Medicare and when do you enroll?</a:t>
            </a:r>
          </a:p>
        </p:txBody>
      </p:sp>
      <p:sp>
        <p:nvSpPr>
          <p:cNvPr id="4" name="Slide Number Placeholder 5">
            <a:extLst>
              <a:ext uri="{FF2B5EF4-FFF2-40B4-BE49-F238E27FC236}">
                <a16:creationId xmlns:a16="http://schemas.microsoft.com/office/drawing/2014/main" id="{5A2A21E6-0D8F-9E00-FE4D-9D9DE7E21172}"/>
              </a:ext>
            </a:extLst>
          </p:cNvPr>
          <p:cNvSpPr>
            <a:spLocks noGrp="1"/>
          </p:cNvSpPr>
          <p:nvPr>
            <p:ph type="sldNum" sz="quarter" idx="10"/>
          </p:nvPr>
        </p:nvSpPr>
        <p:spPr>
          <a:xfrm>
            <a:off x="9144000" y="6315075"/>
            <a:ext cx="2743200" cy="228600"/>
          </a:xfrm>
        </p:spPr>
        <p:txBody>
          <a:bodyPr/>
          <a:lstStyle>
            <a:lvl1pPr algn="r">
              <a:defRPr sz="900" baseline="0" smtClean="0">
                <a:solidFill>
                  <a:schemeClr val="tx1">
                    <a:lumMod val="65000"/>
                    <a:lumOff val="35000"/>
                  </a:schemeClr>
                </a:solidFill>
                <a:latin typeface="Arial" charset="0"/>
              </a:defRPr>
            </a:lvl1pPr>
          </a:lstStyle>
          <a:p>
            <a:pPr>
              <a:defRPr/>
            </a:pPr>
            <a:fld id="{6D5814D1-F5BE-4F92-8A8F-12BD40E6658A}" type="slidenum">
              <a:rPr lang="en-US"/>
              <a:pPr>
                <a:defRPr/>
              </a:pPr>
              <a:t>‹#›</a:t>
            </a:fld>
            <a:endParaRPr lang="en-US" dirty="0"/>
          </a:p>
        </p:txBody>
      </p:sp>
    </p:spTree>
    <p:extLst>
      <p:ext uri="{BB962C8B-B14F-4D97-AF65-F5344CB8AC3E}">
        <p14:creationId xmlns:p14="http://schemas.microsoft.com/office/powerpoint/2010/main" val="2589910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3: Logical insight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71C8955-1D56-1162-FE9C-5C73E7511080}"/>
              </a:ext>
            </a:extLst>
          </p:cNvPr>
          <p:cNvSpPr/>
          <p:nvPr userDrawn="1"/>
        </p:nvSpPr>
        <p:spPr>
          <a:xfrm>
            <a:off x="3770313" y="0"/>
            <a:ext cx="4651375" cy="41751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Content Placeholder 2">
            <a:extLst>
              <a:ext uri="{FF2B5EF4-FFF2-40B4-BE49-F238E27FC236}">
                <a16:creationId xmlns:a16="http://schemas.microsoft.com/office/drawing/2014/main" id="{F87D58A0-DEAE-3916-C1EA-85BF0562461E}"/>
              </a:ext>
            </a:extLst>
          </p:cNvPr>
          <p:cNvSpPr txBox="1">
            <a:spLocks/>
          </p:cNvSpPr>
          <p:nvPr userDrawn="1"/>
        </p:nvSpPr>
        <p:spPr>
          <a:xfrm>
            <a:off x="3816350" y="14288"/>
            <a:ext cx="4559300" cy="403225"/>
          </a:xfrm>
          <a:prstGeom prst="rect">
            <a:avLst/>
          </a:prstGeom>
          <a:noFill/>
        </p:spPr>
        <p:txBody>
          <a:bodyPr lIns="0" tIns="0" rIns="0" bIns="0" anchor="ct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fontAlgn="auto">
              <a:lnSpc>
                <a:spcPct val="100000"/>
              </a:lnSpc>
              <a:spcBef>
                <a:spcPts val="0"/>
              </a:spcBef>
              <a:spcAft>
                <a:spcPts val="0"/>
              </a:spcAft>
              <a:buFont typeface="Arial"/>
              <a:buNone/>
              <a:defRPr/>
            </a:pPr>
            <a:r>
              <a:rPr lang="en-US" sz="1400" b="1" dirty="0">
                <a:solidFill>
                  <a:srgbClr val="FF671D"/>
                </a:solidFill>
                <a:latin typeface="Arial" panose="020B0604020202020204" pitchFamily="34" charset="0"/>
                <a:cs typeface="Arial" panose="020B0604020202020204" pitchFamily="34" charset="0"/>
              </a:rPr>
              <a:t>2</a:t>
            </a:r>
            <a:r>
              <a:rPr lang="en-US" sz="1100" b="1" spc="200" dirty="0">
                <a:solidFill>
                  <a:srgbClr val="FFFFFF"/>
                </a:solidFill>
                <a:latin typeface="Arial" panose="020B0604020202020204" pitchFamily="34" charset="0"/>
                <a:cs typeface="Arial" panose="020B0604020202020204" pitchFamily="34" charset="0"/>
              </a:rPr>
              <a:t> </a:t>
            </a:r>
            <a:r>
              <a:rPr lang="en-US" sz="1800" spc="100" dirty="0">
                <a:solidFill>
                  <a:srgbClr val="FFFFFF"/>
                </a:solidFill>
                <a:latin typeface="Arial" panose="020B0604020202020204" pitchFamily="34" charset="0"/>
                <a:cs typeface="Arial" panose="020B0604020202020204" pitchFamily="34" charset="0"/>
              </a:rPr>
              <a:t>|</a:t>
            </a:r>
            <a:r>
              <a:rPr lang="en-US" sz="1400" spc="100" dirty="0">
                <a:solidFill>
                  <a:srgbClr val="FFFFFF"/>
                </a:solidFill>
                <a:latin typeface="Arial" panose="020B0604020202020204" pitchFamily="34" charset="0"/>
                <a:cs typeface="Arial" panose="020B0604020202020204" pitchFamily="34" charset="0"/>
              </a:rPr>
              <a:t> </a:t>
            </a:r>
            <a:r>
              <a:rPr lang="en-US" sz="1200" b="1" dirty="0">
                <a:solidFill>
                  <a:srgbClr val="FFFFFF"/>
                </a:solidFill>
                <a:latin typeface="Arial" panose="020B0604020202020204" pitchFamily="34" charset="0"/>
                <a:cs typeface="Arial" panose="020B0604020202020204" pitchFamily="34" charset="0"/>
              </a:rPr>
              <a:t>The different parts of Medicare, their coverages and costs</a:t>
            </a:r>
          </a:p>
        </p:txBody>
      </p:sp>
      <p:sp>
        <p:nvSpPr>
          <p:cNvPr id="4" name="Slide Number Placeholder 5">
            <a:extLst>
              <a:ext uri="{FF2B5EF4-FFF2-40B4-BE49-F238E27FC236}">
                <a16:creationId xmlns:a16="http://schemas.microsoft.com/office/drawing/2014/main" id="{3D57447C-87A2-F4F1-785C-9F661DAD4867}"/>
              </a:ext>
            </a:extLst>
          </p:cNvPr>
          <p:cNvSpPr>
            <a:spLocks noGrp="1"/>
          </p:cNvSpPr>
          <p:nvPr>
            <p:ph type="sldNum" sz="quarter" idx="10"/>
          </p:nvPr>
        </p:nvSpPr>
        <p:spPr>
          <a:xfrm>
            <a:off x="9144000" y="6315075"/>
            <a:ext cx="2743200" cy="228600"/>
          </a:xfrm>
        </p:spPr>
        <p:txBody>
          <a:bodyPr/>
          <a:lstStyle>
            <a:lvl1pPr algn="r">
              <a:defRPr sz="900" baseline="0" smtClean="0">
                <a:solidFill>
                  <a:schemeClr val="tx1">
                    <a:lumMod val="65000"/>
                    <a:lumOff val="35000"/>
                  </a:schemeClr>
                </a:solidFill>
                <a:latin typeface="Arial" charset="0"/>
              </a:defRPr>
            </a:lvl1pPr>
          </a:lstStyle>
          <a:p>
            <a:pPr>
              <a:defRPr/>
            </a:pPr>
            <a:fld id="{BF4B7523-27CE-4400-8396-5EC131CDC8F4}" type="slidenum">
              <a:rPr lang="en-US"/>
              <a:pPr>
                <a:defRPr/>
              </a:pPr>
              <a:t>‹#›</a:t>
            </a:fld>
            <a:endParaRPr lang="en-US" dirty="0"/>
          </a:p>
        </p:txBody>
      </p:sp>
    </p:spTree>
    <p:extLst>
      <p:ext uri="{BB962C8B-B14F-4D97-AF65-F5344CB8AC3E}">
        <p14:creationId xmlns:p14="http://schemas.microsoft.com/office/powerpoint/2010/main" val="404645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2: Emotional insight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F40990-2230-4016-C823-B5CCAD1778BC}"/>
              </a:ext>
            </a:extLst>
          </p:cNvPr>
          <p:cNvSpPr/>
          <p:nvPr userDrawn="1"/>
        </p:nvSpPr>
        <p:spPr>
          <a:xfrm>
            <a:off x="3895725" y="0"/>
            <a:ext cx="4400550" cy="41751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Content Placeholder 2">
            <a:extLst>
              <a:ext uri="{FF2B5EF4-FFF2-40B4-BE49-F238E27FC236}">
                <a16:creationId xmlns:a16="http://schemas.microsoft.com/office/drawing/2014/main" id="{E7AFE385-8CCC-AA56-26B9-426E03438833}"/>
              </a:ext>
            </a:extLst>
          </p:cNvPr>
          <p:cNvSpPr txBox="1">
            <a:spLocks/>
          </p:cNvSpPr>
          <p:nvPr userDrawn="1"/>
        </p:nvSpPr>
        <p:spPr>
          <a:xfrm>
            <a:off x="3895725" y="0"/>
            <a:ext cx="4400550" cy="417513"/>
          </a:xfrm>
          <a:prstGeom prst="rect">
            <a:avLst/>
          </a:prstGeom>
          <a:noFill/>
        </p:spPr>
        <p:txBody>
          <a:bodyPr lIns="0" tIns="0" rIns="0" bIns="0" anchor="ct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fontAlgn="auto">
              <a:lnSpc>
                <a:spcPct val="100000"/>
              </a:lnSpc>
              <a:spcBef>
                <a:spcPts val="0"/>
              </a:spcBef>
              <a:spcAft>
                <a:spcPts val="0"/>
              </a:spcAft>
              <a:buFont typeface="Arial"/>
              <a:buNone/>
              <a:defRPr/>
            </a:pPr>
            <a:r>
              <a:rPr lang="en-US" sz="1400" b="1" dirty="0">
                <a:solidFill>
                  <a:srgbClr val="FF671D"/>
                </a:solidFill>
                <a:latin typeface="Arial" panose="020B0604020202020204" pitchFamily="34" charset="0"/>
                <a:cs typeface="Arial" panose="020B0604020202020204" pitchFamily="34" charset="0"/>
              </a:rPr>
              <a:t>3</a:t>
            </a:r>
            <a:r>
              <a:rPr lang="en-US" sz="1100" b="1" spc="200" dirty="0">
                <a:solidFill>
                  <a:srgbClr val="FFFFFF"/>
                </a:solidFill>
                <a:latin typeface="Arial" panose="020B0604020202020204" pitchFamily="34" charset="0"/>
                <a:cs typeface="Arial" panose="020B0604020202020204" pitchFamily="34" charset="0"/>
              </a:rPr>
              <a:t> </a:t>
            </a:r>
            <a:r>
              <a:rPr lang="en-US" sz="1800" spc="100" dirty="0">
                <a:solidFill>
                  <a:srgbClr val="FFFFFF"/>
                </a:solidFill>
                <a:latin typeface="Arial" panose="020B0604020202020204" pitchFamily="34" charset="0"/>
                <a:cs typeface="Arial" panose="020B0604020202020204" pitchFamily="34" charset="0"/>
              </a:rPr>
              <a:t>|</a:t>
            </a:r>
            <a:r>
              <a:rPr lang="en-US" sz="1400" spc="100" dirty="0">
                <a:solidFill>
                  <a:srgbClr val="FFFFFF"/>
                </a:solidFill>
                <a:latin typeface="Arial" panose="020B0604020202020204" pitchFamily="34" charset="0"/>
                <a:cs typeface="Arial" panose="020B0604020202020204" pitchFamily="34" charset="0"/>
              </a:rPr>
              <a:t> </a:t>
            </a:r>
            <a:r>
              <a:rPr lang="en-US" sz="1200" b="1" dirty="0">
                <a:solidFill>
                  <a:srgbClr val="FFFFFF"/>
                </a:solidFill>
                <a:latin typeface="Arial" panose="020B0604020202020204" pitchFamily="34" charset="0"/>
                <a:cs typeface="Arial" panose="020B0604020202020204" pitchFamily="34" charset="0"/>
              </a:rPr>
              <a:t>Supplemental policies and Medicare Advantage plans</a:t>
            </a:r>
          </a:p>
        </p:txBody>
      </p:sp>
      <p:sp>
        <p:nvSpPr>
          <p:cNvPr id="4" name="Slide Number Placeholder 5">
            <a:extLst>
              <a:ext uri="{FF2B5EF4-FFF2-40B4-BE49-F238E27FC236}">
                <a16:creationId xmlns:a16="http://schemas.microsoft.com/office/drawing/2014/main" id="{4A1577CC-04C8-044F-DCBB-EC5830EB3C54}"/>
              </a:ext>
            </a:extLst>
          </p:cNvPr>
          <p:cNvSpPr>
            <a:spLocks noGrp="1"/>
          </p:cNvSpPr>
          <p:nvPr>
            <p:ph type="sldNum" sz="quarter" idx="10"/>
          </p:nvPr>
        </p:nvSpPr>
        <p:spPr>
          <a:xfrm>
            <a:off x="9144000" y="6400800"/>
            <a:ext cx="2743200" cy="228600"/>
          </a:xfrm>
        </p:spPr>
        <p:txBody>
          <a:bodyPr/>
          <a:lstStyle>
            <a:lvl1pPr algn="r">
              <a:defRPr sz="900" baseline="0" smtClean="0">
                <a:solidFill>
                  <a:schemeClr val="tx1">
                    <a:lumMod val="65000"/>
                    <a:lumOff val="35000"/>
                  </a:schemeClr>
                </a:solidFill>
                <a:latin typeface="Arial" charset="0"/>
              </a:defRPr>
            </a:lvl1pPr>
          </a:lstStyle>
          <a:p>
            <a:pPr>
              <a:defRPr/>
            </a:pPr>
            <a:fld id="{6EC0EEA6-4CF4-49E2-A626-70FB1AA7EFF4}" type="slidenum">
              <a:rPr lang="en-US"/>
              <a:pPr>
                <a:defRPr/>
              </a:pPr>
              <a:t>‹#›</a:t>
            </a:fld>
            <a:endParaRPr lang="en-US" dirty="0"/>
          </a:p>
        </p:txBody>
      </p:sp>
    </p:spTree>
    <p:extLst>
      <p:ext uri="{BB962C8B-B14F-4D97-AF65-F5344CB8AC3E}">
        <p14:creationId xmlns:p14="http://schemas.microsoft.com/office/powerpoint/2010/main" val="878602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B1DEBFA-04D2-4D8B-A200-D4AD47AE2CC8}"/>
              </a:ext>
            </a:extLst>
          </p:cNvPr>
          <p:cNvSpPr/>
          <p:nvPr userDrawn="1"/>
        </p:nvSpPr>
        <p:spPr>
          <a:xfrm>
            <a:off x="1014152" y="0"/>
            <a:ext cx="756458" cy="6866314"/>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99"/>
          </a:p>
        </p:txBody>
      </p:sp>
      <p:sp>
        <p:nvSpPr>
          <p:cNvPr id="10" name="Rectangle 9">
            <a:extLst>
              <a:ext uri="{FF2B5EF4-FFF2-40B4-BE49-F238E27FC236}">
                <a16:creationId xmlns:a16="http://schemas.microsoft.com/office/drawing/2014/main" id="{7E0FF2C7-E8C0-4792-AF1A-5C3A8366A2A5}"/>
              </a:ext>
            </a:extLst>
          </p:cNvPr>
          <p:cNvSpPr/>
          <p:nvPr userDrawn="1"/>
        </p:nvSpPr>
        <p:spPr>
          <a:xfrm>
            <a:off x="1995060" y="498764"/>
            <a:ext cx="756458" cy="6371705"/>
          </a:xfrm>
          <a:prstGeom prst="rect">
            <a:avLst/>
          </a:prstGeom>
          <a:solidFill>
            <a:srgbClr val="6BCCE7"/>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99"/>
          </a:p>
        </p:txBody>
      </p:sp>
      <p:sp>
        <p:nvSpPr>
          <p:cNvPr id="11" name="Rectangle 10">
            <a:extLst>
              <a:ext uri="{FF2B5EF4-FFF2-40B4-BE49-F238E27FC236}">
                <a16:creationId xmlns:a16="http://schemas.microsoft.com/office/drawing/2014/main" id="{A084CE0D-5FD7-4C87-A6B8-A1C09CC459F8}"/>
              </a:ext>
            </a:extLst>
          </p:cNvPr>
          <p:cNvSpPr/>
          <p:nvPr userDrawn="1"/>
        </p:nvSpPr>
        <p:spPr>
          <a:xfrm>
            <a:off x="0" y="1862052"/>
            <a:ext cx="756458" cy="5012575"/>
          </a:xfrm>
          <a:prstGeom prst="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99"/>
          </a:p>
        </p:txBody>
      </p:sp>
    </p:spTree>
    <p:extLst>
      <p:ext uri="{BB962C8B-B14F-4D97-AF65-F5344CB8AC3E}">
        <p14:creationId xmlns:p14="http://schemas.microsoft.com/office/powerpoint/2010/main" val="431260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F25525CE-A9CF-4959-BD00-787B8C5EF3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19803" y="5701044"/>
            <a:ext cx="3015788" cy="856484"/>
          </a:xfrm>
          <a:prstGeom prst="rect">
            <a:avLst/>
          </a:prstGeom>
        </p:spPr>
      </p:pic>
      <p:sp>
        <p:nvSpPr>
          <p:cNvPr id="9" name="Rectangle 8">
            <a:extLst>
              <a:ext uri="{FF2B5EF4-FFF2-40B4-BE49-F238E27FC236}">
                <a16:creationId xmlns:a16="http://schemas.microsoft.com/office/drawing/2014/main" id="{5B1DEBFA-04D2-4D8B-A200-D4AD47AE2CC8}"/>
              </a:ext>
            </a:extLst>
          </p:cNvPr>
          <p:cNvSpPr/>
          <p:nvPr userDrawn="1"/>
        </p:nvSpPr>
        <p:spPr>
          <a:xfrm>
            <a:off x="1014152" y="0"/>
            <a:ext cx="756458" cy="6866314"/>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99"/>
          </a:p>
        </p:txBody>
      </p:sp>
      <p:sp>
        <p:nvSpPr>
          <p:cNvPr id="10" name="Rectangle 9">
            <a:extLst>
              <a:ext uri="{FF2B5EF4-FFF2-40B4-BE49-F238E27FC236}">
                <a16:creationId xmlns:a16="http://schemas.microsoft.com/office/drawing/2014/main" id="{7E0FF2C7-E8C0-4792-AF1A-5C3A8366A2A5}"/>
              </a:ext>
            </a:extLst>
          </p:cNvPr>
          <p:cNvSpPr/>
          <p:nvPr userDrawn="1"/>
        </p:nvSpPr>
        <p:spPr>
          <a:xfrm>
            <a:off x="1995060" y="498764"/>
            <a:ext cx="756458" cy="6371705"/>
          </a:xfrm>
          <a:prstGeom prst="rect">
            <a:avLst/>
          </a:prstGeom>
          <a:solidFill>
            <a:srgbClr val="6BCCE7"/>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99"/>
          </a:p>
        </p:txBody>
      </p:sp>
      <p:sp>
        <p:nvSpPr>
          <p:cNvPr id="11" name="Rectangle 10">
            <a:extLst>
              <a:ext uri="{FF2B5EF4-FFF2-40B4-BE49-F238E27FC236}">
                <a16:creationId xmlns:a16="http://schemas.microsoft.com/office/drawing/2014/main" id="{A084CE0D-5FD7-4C87-A6B8-A1C09CC459F8}"/>
              </a:ext>
            </a:extLst>
          </p:cNvPr>
          <p:cNvSpPr/>
          <p:nvPr userDrawn="1"/>
        </p:nvSpPr>
        <p:spPr>
          <a:xfrm>
            <a:off x="0" y="1862052"/>
            <a:ext cx="756458" cy="5012575"/>
          </a:xfrm>
          <a:prstGeom prst="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99"/>
          </a:p>
        </p:txBody>
      </p:sp>
    </p:spTree>
    <p:extLst>
      <p:ext uri="{BB962C8B-B14F-4D97-AF65-F5344CB8AC3E}">
        <p14:creationId xmlns:p14="http://schemas.microsoft.com/office/powerpoint/2010/main" val="2776607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B1DEBFA-04D2-4D8B-A200-D4AD47AE2CC8}"/>
              </a:ext>
            </a:extLst>
          </p:cNvPr>
          <p:cNvSpPr/>
          <p:nvPr userDrawn="1"/>
        </p:nvSpPr>
        <p:spPr>
          <a:xfrm>
            <a:off x="1014152" y="0"/>
            <a:ext cx="756458" cy="6866314"/>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99"/>
          </a:p>
        </p:txBody>
      </p:sp>
      <p:sp>
        <p:nvSpPr>
          <p:cNvPr id="10" name="Rectangle 9">
            <a:extLst>
              <a:ext uri="{FF2B5EF4-FFF2-40B4-BE49-F238E27FC236}">
                <a16:creationId xmlns:a16="http://schemas.microsoft.com/office/drawing/2014/main" id="{7E0FF2C7-E8C0-4792-AF1A-5C3A8366A2A5}"/>
              </a:ext>
            </a:extLst>
          </p:cNvPr>
          <p:cNvSpPr/>
          <p:nvPr userDrawn="1"/>
        </p:nvSpPr>
        <p:spPr>
          <a:xfrm>
            <a:off x="1995060" y="498764"/>
            <a:ext cx="756458" cy="6371705"/>
          </a:xfrm>
          <a:prstGeom prst="rect">
            <a:avLst/>
          </a:prstGeom>
          <a:solidFill>
            <a:srgbClr val="6BCCE7"/>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99"/>
          </a:p>
        </p:txBody>
      </p:sp>
      <p:sp>
        <p:nvSpPr>
          <p:cNvPr id="11" name="Rectangle 10">
            <a:extLst>
              <a:ext uri="{FF2B5EF4-FFF2-40B4-BE49-F238E27FC236}">
                <a16:creationId xmlns:a16="http://schemas.microsoft.com/office/drawing/2014/main" id="{A084CE0D-5FD7-4C87-A6B8-A1C09CC459F8}"/>
              </a:ext>
            </a:extLst>
          </p:cNvPr>
          <p:cNvSpPr/>
          <p:nvPr userDrawn="1"/>
        </p:nvSpPr>
        <p:spPr>
          <a:xfrm>
            <a:off x="0" y="1862052"/>
            <a:ext cx="756458" cy="5012575"/>
          </a:xfrm>
          <a:prstGeom prst="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99"/>
          </a:p>
        </p:txBody>
      </p:sp>
    </p:spTree>
    <p:extLst>
      <p:ext uri="{BB962C8B-B14F-4D97-AF65-F5344CB8AC3E}">
        <p14:creationId xmlns:p14="http://schemas.microsoft.com/office/powerpoint/2010/main" val="2737829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F25525CE-A9CF-4959-BD00-787B8C5EF3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19803" y="5701044"/>
            <a:ext cx="3015788" cy="856484"/>
          </a:xfrm>
          <a:prstGeom prst="rect">
            <a:avLst/>
          </a:prstGeom>
        </p:spPr>
      </p:pic>
      <p:sp>
        <p:nvSpPr>
          <p:cNvPr id="11" name="Rectangle 10">
            <a:extLst>
              <a:ext uri="{FF2B5EF4-FFF2-40B4-BE49-F238E27FC236}">
                <a16:creationId xmlns:a16="http://schemas.microsoft.com/office/drawing/2014/main" id="{A084CE0D-5FD7-4C87-A6B8-A1C09CC459F8}"/>
              </a:ext>
            </a:extLst>
          </p:cNvPr>
          <p:cNvSpPr/>
          <p:nvPr userDrawn="1"/>
        </p:nvSpPr>
        <p:spPr>
          <a:xfrm rot="5400000">
            <a:off x="3665912" y="-3250276"/>
            <a:ext cx="756458" cy="8088287"/>
          </a:xfrm>
          <a:prstGeom prst="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99"/>
          </a:p>
        </p:txBody>
      </p:sp>
      <p:sp>
        <p:nvSpPr>
          <p:cNvPr id="7" name="Title 1">
            <a:extLst>
              <a:ext uri="{FF2B5EF4-FFF2-40B4-BE49-F238E27FC236}">
                <a16:creationId xmlns:a16="http://schemas.microsoft.com/office/drawing/2014/main" id="{61AF8F6E-1819-49DC-A5C6-87C3DEEE33B7}"/>
              </a:ext>
            </a:extLst>
          </p:cNvPr>
          <p:cNvSpPr>
            <a:spLocks noGrp="1"/>
          </p:cNvSpPr>
          <p:nvPr>
            <p:ph type="title" hasCustomPrompt="1"/>
          </p:nvPr>
        </p:nvSpPr>
        <p:spPr>
          <a:xfrm>
            <a:off x="838201" y="415637"/>
            <a:ext cx="10515600" cy="756460"/>
          </a:xfrm>
        </p:spPr>
        <p:txBody>
          <a:bodyPr/>
          <a:lstStyle>
            <a:lvl1pPr>
              <a:defRPr>
                <a:solidFill>
                  <a:schemeClr val="bg1"/>
                </a:solidFill>
              </a:defRPr>
            </a:lvl1pPr>
          </a:lstStyle>
          <a:p>
            <a:r>
              <a:rPr lang="en-US" dirty="0"/>
              <a:t>Guest Speaker</a:t>
            </a:r>
          </a:p>
        </p:txBody>
      </p:sp>
      <p:sp>
        <p:nvSpPr>
          <p:cNvPr id="3" name="Picture Placeholder 2">
            <a:extLst>
              <a:ext uri="{FF2B5EF4-FFF2-40B4-BE49-F238E27FC236}">
                <a16:creationId xmlns:a16="http://schemas.microsoft.com/office/drawing/2014/main" id="{4D036F40-D3AB-4EF4-851F-AA634055DDC7}"/>
              </a:ext>
            </a:extLst>
          </p:cNvPr>
          <p:cNvSpPr>
            <a:spLocks noGrp="1"/>
          </p:cNvSpPr>
          <p:nvPr>
            <p:ph type="pic" sz="quarter" idx="10"/>
          </p:nvPr>
        </p:nvSpPr>
        <p:spPr>
          <a:xfrm>
            <a:off x="914400" y="1644981"/>
            <a:ext cx="3832225" cy="4056062"/>
          </a:xfrm>
        </p:spPr>
        <p:txBody>
          <a:bodyPr/>
          <a:lstStyle/>
          <a:p>
            <a:endParaRPr lang="en-US"/>
          </a:p>
        </p:txBody>
      </p:sp>
      <p:sp>
        <p:nvSpPr>
          <p:cNvPr id="5" name="Text Placeholder 4">
            <a:extLst>
              <a:ext uri="{FF2B5EF4-FFF2-40B4-BE49-F238E27FC236}">
                <a16:creationId xmlns:a16="http://schemas.microsoft.com/office/drawing/2014/main" id="{92C7B071-51CF-479C-AB80-F30CBC3D110F}"/>
              </a:ext>
            </a:extLst>
          </p:cNvPr>
          <p:cNvSpPr>
            <a:spLocks noGrp="1"/>
          </p:cNvSpPr>
          <p:nvPr>
            <p:ph type="body" sz="quarter" idx="11" hasCustomPrompt="1"/>
          </p:nvPr>
        </p:nvSpPr>
        <p:spPr>
          <a:xfrm>
            <a:off x="5669280" y="1644652"/>
            <a:ext cx="5608320" cy="591474"/>
          </a:xfrm>
        </p:spPr>
        <p:txBody>
          <a:bodyPr/>
          <a:lstStyle>
            <a:lvl1pPr marL="0" indent="0">
              <a:buNone/>
              <a:defRPr>
                <a:latin typeface="Avenir LT Std 65 Medium" panose="020B0603020203020204" pitchFamily="34" charset="0"/>
              </a:defRPr>
            </a:lvl1pPr>
          </a:lstStyle>
          <a:p>
            <a:pPr lvl="0"/>
            <a:r>
              <a:rPr lang="en-US" dirty="0"/>
              <a:t>First Last</a:t>
            </a:r>
          </a:p>
        </p:txBody>
      </p:sp>
      <p:sp>
        <p:nvSpPr>
          <p:cNvPr id="12" name="Text Placeholder 4">
            <a:extLst>
              <a:ext uri="{FF2B5EF4-FFF2-40B4-BE49-F238E27FC236}">
                <a16:creationId xmlns:a16="http://schemas.microsoft.com/office/drawing/2014/main" id="{8D396F27-FB12-48D3-AA62-14D1BC6FE324}"/>
              </a:ext>
            </a:extLst>
          </p:cNvPr>
          <p:cNvSpPr>
            <a:spLocks noGrp="1"/>
          </p:cNvSpPr>
          <p:nvPr>
            <p:ph type="body" sz="quarter" idx="12" hasCustomPrompt="1"/>
          </p:nvPr>
        </p:nvSpPr>
        <p:spPr>
          <a:xfrm>
            <a:off x="5669280" y="2518880"/>
            <a:ext cx="5608320" cy="3182164"/>
          </a:xfrm>
        </p:spPr>
        <p:txBody>
          <a:bodyPr>
            <a:normAutofit/>
          </a:bodyPr>
          <a:lstStyle>
            <a:lvl1pPr marL="457127" indent="-457127">
              <a:buFont typeface="Arial" panose="020B0604020202020204" pitchFamily="34" charset="0"/>
              <a:buChar char="•"/>
              <a:defRPr sz="2400">
                <a:latin typeface="Avenir LT Std 35 Light" panose="020B0402020203020204" pitchFamily="34" charset="0"/>
              </a:defRPr>
            </a:lvl1pPr>
          </a:lstStyle>
          <a:p>
            <a:pPr lvl="0"/>
            <a:r>
              <a:rPr lang="en-US" dirty="0"/>
              <a:t>Bio</a:t>
            </a:r>
          </a:p>
          <a:p>
            <a:pPr lvl="0"/>
            <a:r>
              <a:rPr lang="en-US" dirty="0"/>
              <a:t>Bio</a:t>
            </a:r>
          </a:p>
          <a:p>
            <a:pPr lvl="0"/>
            <a:r>
              <a:rPr lang="en-US" dirty="0"/>
              <a:t>Bio</a:t>
            </a:r>
          </a:p>
        </p:txBody>
      </p:sp>
    </p:spTree>
    <p:extLst>
      <p:ext uri="{BB962C8B-B14F-4D97-AF65-F5344CB8AC3E}">
        <p14:creationId xmlns:p14="http://schemas.microsoft.com/office/powerpoint/2010/main" val="67185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B81AF-92AA-4CBE-AEC3-C9761548622B}"/>
              </a:ext>
            </a:extLst>
          </p:cNvPr>
          <p:cNvSpPr>
            <a:spLocks noGrp="1"/>
          </p:cNvSpPr>
          <p:nvPr>
            <p:ph type="ctrTitle"/>
          </p:nvPr>
        </p:nvSpPr>
        <p:spPr>
          <a:xfrm>
            <a:off x="1524001" y="1122363"/>
            <a:ext cx="9144000" cy="2387600"/>
          </a:xfrm>
        </p:spPr>
        <p:txBody>
          <a:bodyPr anchor="b"/>
          <a:lstStyle>
            <a:lvl1pPr algn="ctr">
              <a:defRPr sz="5999"/>
            </a:lvl1pPr>
          </a:lstStyle>
          <a:p>
            <a:r>
              <a:rPr lang="en-US" dirty="0"/>
              <a:t>Click to edit Master title style</a:t>
            </a:r>
          </a:p>
        </p:txBody>
      </p:sp>
      <p:sp>
        <p:nvSpPr>
          <p:cNvPr id="3" name="Subtitle 2">
            <a:extLst>
              <a:ext uri="{FF2B5EF4-FFF2-40B4-BE49-F238E27FC236}">
                <a16:creationId xmlns:a16="http://schemas.microsoft.com/office/drawing/2014/main" id="{08E06809-A68C-4134-BDF0-DDA3C04084CA}"/>
              </a:ext>
            </a:extLst>
          </p:cNvPr>
          <p:cNvSpPr>
            <a:spLocks noGrp="1"/>
          </p:cNvSpPr>
          <p:nvPr>
            <p:ph type="subTitle" idx="1"/>
          </p:nvPr>
        </p:nvSpPr>
        <p:spPr>
          <a:xfrm>
            <a:off x="1524001" y="3602038"/>
            <a:ext cx="9144000" cy="1655762"/>
          </a:xfrm>
        </p:spPr>
        <p:txBody>
          <a:bodyPr/>
          <a:lstStyle>
            <a:lvl1pPr marL="0" indent="0" algn="ctr">
              <a:buNone/>
              <a:defRPr sz="2400"/>
            </a:lvl1pPr>
            <a:lvl2pPr marL="457127" indent="0" algn="ctr">
              <a:buNone/>
              <a:defRPr sz="1999"/>
            </a:lvl2pPr>
            <a:lvl3pPr marL="914254" indent="0" algn="ctr">
              <a:buNone/>
              <a:defRPr sz="1800"/>
            </a:lvl3pPr>
            <a:lvl4pPr marL="1371380" indent="0" algn="ctr">
              <a:buNone/>
              <a:defRPr sz="1600"/>
            </a:lvl4pPr>
            <a:lvl5pPr marL="1828507" indent="0" algn="ctr">
              <a:buNone/>
              <a:defRPr sz="1600"/>
            </a:lvl5pPr>
            <a:lvl6pPr marL="2285634" indent="0" algn="ctr">
              <a:buNone/>
              <a:defRPr sz="1600"/>
            </a:lvl6pPr>
            <a:lvl7pPr marL="2742761" indent="0" algn="ctr">
              <a:buNone/>
              <a:defRPr sz="1600"/>
            </a:lvl7pPr>
            <a:lvl8pPr marL="3199888" indent="0" algn="ctr">
              <a:buNone/>
              <a:defRPr sz="1600"/>
            </a:lvl8pPr>
            <a:lvl9pPr marL="3657014" indent="0" algn="ctr">
              <a:buNone/>
              <a:defRPr sz="1600"/>
            </a:lvl9pPr>
          </a:lstStyle>
          <a:p>
            <a:r>
              <a:rPr lang="en-US" dirty="0"/>
              <a:t>Click to edit Master subtitle style</a:t>
            </a:r>
          </a:p>
        </p:txBody>
      </p:sp>
      <p:sp>
        <p:nvSpPr>
          <p:cNvPr id="7" name="Rectangle 6">
            <a:extLst>
              <a:ext uri="{FF2B5EF4-FFF2-40B4-BE49-F238E27FC236}">
                <a16:creationId xmlns:a16="http://schemas.microsoft.com/office/drawing/2014/main" id="{9CC3CC3E-F31A-4A25-BCA1-1CAE97DD27F3}"/>
              </a:ext>
            </a:extLst>
          </p:cNvPr>
          <p:cNvSpPr/>
          <p:nvPr userDrawn="1"/>
        </p:nvSpPr>
        <p:spPr>
          <a:xfrm>
            <a:off x="1" y="6039854"/>
            <a:ext cx="12192000" cy="8181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pic>
        <p:nvPicPr>
          <p:cNvPr id="8" name="Picture 7" descr="Logo&#10;&#10;Description automatically generated">
            <a:extLst>
              <a:ext uri="{FF2B5EF4-FFF2-40B4-BE49-F238E27FC236}">
                <a16:creationId xmlns:a16="http://schemas.microsoft.com/office/drawing/2014/main" id="{33E49408-F51E-4D24-86AA-FA9E180EEE2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8328" y="6174501"/>
            <a:ext cx="2034545" cy="525239"/>
          </a:xfrm>
          <a:prstGeom prst="rect">
            <a:avLst/>
          </a:prstGeom>
        </p:spPr>
      </p:pic>
    </p:spTree>
    <p:extLst>
      <p:ext uri="{BB962C8B-B14F-4D97-AF65-F5344CB8AC3E}">
        <p14:creationId xmlns:p14="http://schemas.microsoft.com/office/powerpoint/2010/main" val="139828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54732-61E1-466D-A74E-FB4DAFEDD3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171674-6C09-4F90-BD10-0E795A431B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884E1A4E-7D18-4D82-89B5-276977C51ED1}"/>
              </a:ext>
            </a:extLst>
          </p:cNvPr>
          <p:cNvSpPr/>
          <p:nvPr userDrawn="1"/>
        </p:nvSpPr>
        <p:spPr>
          <a:xfrm>
            <a:off x="1" y="6039854"/>
            <a:ext cx="12192000" cy="8181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pic>
        <p:nvPicPr>
          <p:cNvPr id="8" name="Picture 7" descr="Logo&#10;&#10;Description automatically generated">
            <a:extLst>
              <a:ext uri="{FF2B5EF4-FFF2-40B4-BE49-F238E27FC236}">
                <a16:creationId xmlns:a16="http://schemas.microsoft.com/office/drawing/2014/main" id="{A94D29B6-F788-479F-BCAC-F7734A3ED6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8328" y="6174501"/>
            <a:ext cx="2034545" cy="525239"/>
          </a:xfrm>
          <a:prstGeom prst="rect">
            <a:avLst/>
          </a:prstGeom>
        </p:spPr>
      </p:pic>
    </p:spTree>
    <p:extLst>
      <p:ext uri="{BB962C8B-B14F-4D97-AF65-F5344CB8AC3E}">
        <p14:creationId xmlns:p14="http://schemas.microsoft.com/office/powerpoint/2010/main" val="258679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E48A6-A78C-42F7-A13B-5A3D978BD399}"/>
              </a:ext>
            </a:extLst>
          </p:cNvPr>
          <p:cNvSpPr>
            <a:spLocks noGrp="1"/>
          </p:cNvSpPr>
          <p:nvPr>
            <p:ph type="title"/>
          </p:nvPr>
        </p:nvSpPr>
        <p:spPr>
          <a:xfrm>
            <a:off x="831850" y="1709739"/>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D28A9F58-059C-46CC-BF69-7935AD1584D5}"/>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127" indent="0">
              <a:buNone/>
              <a:defRPr sz="1999">
                <a:solidFill>
                  <a:schemeClr val="tx1">
                    <a:tint val="75000"/>
                  </a:schemeClr>
                </a:solidFill>
              </a:defRPr>
            </a:lvl2pPr>
            <a:lvl3pPr marL="914254" indent="0">
              <a:buNone/>
              <a:defRPr sz="1800">
                <a:solidFill>
                  <a:schemeClr val="tx1">
                    <a:tint val="75000"/>
                  </a:schemeClr>
                </a:solidFill>
              </a:defRPr>
            </a:lvl3pPr>
            <a:lvl4pPr marL="1371380" indent="0">
              <a:buNone/>
              <a:defRPr sz="1600">
                <a:solidFill>
                  <a:schemeClr val="tx1">
                    <a:tint val="75000"/>
                  </a:schemeClr>
                </a:solidFill>
              </a:defRPr>
            </a:lvl4pPr>
            <a:lvl5pPr marL="1828507" indent="0">
              <a:buNone/>
              <a:defRPr sz="1600">
                <a:solidFill>
                  <a:schemeClr val="tx1">
                    <a:tint val="75000"/>
                  </a:schemeClr>
                </a:solidFill>
              </a:defRPr>
            </a:lvl5pPr>
            <a:lvl6pPr marL="2285634" indent="0">
              <a:buNone/>
              <a:defRPr sz="1600">
                <a:solidFill>
                  <a:schemeClr val="tx1">
                    <a:tint val="75000"/>
                  </a:schemeClr>
                </a:solidFill>
              </a:defRPr>
            </a:lvl6pPr>
            <a:lvl7pPr marL="2742761" indent="0">
              <a:buNone/>
              <a:defRPr sz="1600">
                <a:solidFill>
                  <a:schemeClr val="tx1">
                    <a:tint val="75000"/>
                  </a:schemeClr>
                </a:solidFill>
              </a:defRPr>
            </a:lvl7pPr>
            <a:lvl8pPr marL="3199888" indent="0">
              <a:buNone/>
              <a:defRPr sz="1600">
                <a:solidFill>
                  <a:schemeClr val="tx1">
                    <a:tint val="75000"/>
                  </a:schemeClr>
                </a:solidFill>
              </a:defRPr>
            </a:lvl8pPr>
            <a:lvl9pPr marL="3657014" indent="0">
              <a:buNone/>
              <a:defRPr sz="160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1EE23415-3ACB-4D1C-A90D-59FD6C95E248}"/>
              </a:ext>
            </a:extLst>
          </p:cNvPr>
          <p:cNvSpPr/>
          <p:nvPr userDrawn="1"/>
        </p:nvSpPr>
        <p:spPr>
          <a:xfrm>
            <a:off x="1" y="6039854"/>
            <a:ext cx="12192000" cy="8181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pic>
        <p:nvPicPr>
          <p:cNvPr id="8" name="Picture 7" descr="Logo&#10;&#10;Description automatically generated">
            <a:extLst>
              <a:ext uri="{FF2B5EF4-FFF2-40B4-BE49-F238E27FC236}">
                <a16:creationId xmlns:a16="http://schemas.microsoft.com/office/drawing/2014/main" id="{4C48B0F6-2052-4C59-B0F1-73CD037FB7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8328" y="6174501"/>
            <a:ext cx="2034545" cy="525239"/>
          </a:xfrm>
          <a:prstGeom prst="rect">
            <a:avLst/>
          </a:prstGeom>
        </p:spPr>
      </p:pic>
    </p:spTree>
    <p:extLst>
      <p:ext uri="{BB962C8B-B14F-4D97-AF65-F5344CB8AC3E}">
        <p14:creationId xmlns:p14="http://schemas.microsoft.com/office/powerpoint/2010/main" val="2355105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 Content 1 Chart (print)">
    <p:spTree>
      <p:nvGrpSpPr>
        <p:cNvPr id="1" name=""/>
        <p:cNvGrpSpPr/>
        <p:nvPr/>
      </p:nvGrpSpPr>
      <p:grpSpPr>
        <a:xfrm>
          <a:off x="0" y="0"/>
          <a:ext cx="0" cy="0"/>
          <a:chOff x="0" y="0"/>
          <a:chExt cx="0" cy="0"/>
        </a:xfrm>
      </p:grpSpPr>
      <p:sp>
        <p:nvSpPr>
          <p:cNvPr id="10" name="Text Placeholder 20"/>
          <p:cNvSpPr>
            <a:spLocks noGrp="1"/>
          </p:cNvSpPr>
          <p:nvPr>
            <p:ph type="body" sz="quarter" idx="10" hasCustomPrompt="1"/>
          </p:nvPr>
        </p:nvSpPr>
        <p:spPr>
          <a:xfrm>
            <a:off x="6311004" y="1280160"/>
            <a:ext cx="5396365" cy="45720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12" name="Chart Placeholder 34"/>
          <p:cNvSpPr>
            <a:spLocks noGrp="1"/>
          </p:cNvSpPr>
          <p:nvPr>
            <p:ph type="chart" sz="quarter" idx="17"/>
          </p:nvPr>
        </p:nvSpPr>
        <p:spPr>
          <a:xfrm>
            <a:off x="6311004" y="1737360"/>
            <a:ext cx="5396365" cy="3429000"/>
          </a:xfrm>
          <a:prstGeom prst="rect">
            <a:avLst/>
          </a:prstGeom>
        </p:spPr>
        <p:txBody>
          <a:bodyPr lIns="0" tIns="0" rIns="0" bIns="0" rtlCol="0"/>
          <a:lstStyle>
            <a:lvl1pPr marL="0" indent="0">
              <a:buNone/>
              <a:defRPr sz="1200">
                <a:latin typeface="Arial" panose="020B0604020202020204" pitchFamily="34" charset="0"/>
                <a:cs typeface="Arial" panose="020B0604020202020204" pitchFamily="34" charset="0"/>
              </a:defRPr>
            </a:lvl1pPr>
          </a:lstStyle>
          <a:p>
            <a:pPr lvl="0"/>
            <a:r>
              <a:rPr lang="en-US" noProof="0"/>
              <a:t>Click icon to add chart</a:t>
            </a:r>
          </a:p>
        </p:txBody>
      </p:sp>
      <p:sp>
        <p:nvSpPr>
          <p:cNvPr id="9" name="Text Placeholder 3">
            <a:extLst>
              <a:ext uri="{FF2B5EF4-FFF2-40B4-BE49-F238E27FC236}">
                <a16:creationId xmlns:a16="http://schemas.microsoft.com/office/drawing/2014/main" id="{F1BE61EB-EB16-4912-BD28-6E4CB39324F8}"/>
              </a:ext>
            </a:extLst>
          </p:cNvPr>
          <p:cNvSpPr>
            <a:spLocks noGrp="1"/>
          </p:cNvSpPr>
          <p:nvPr>
            <p:ph type="body" sz="quarter" idx="32" hasCustomPrompt="1"/>
          </p:nvPr>
        </p:nvSpPr>
        <p:spPr>
          <a:xfrm>
            <a:off x="457319" y="182880"/>
            <a:ext cx="8534401" cy="766580"/>
          </a:xfrm>
          <a:prstGeom prst="rect">
            <a:avLst/>
          </a:prstGeom>
        </p:spPr>
        <p:txBody>
          <a:bodyPr lIns="0" tIns="0" rIns="0" bIns="0"/>
          <a:lstStyle>
            <a:lvl1pPr marL="0" indent="0" algn="l" defTabSz="1218895"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2000"/>
            </a:lvl3pPr>
            <a:lvl4pPr marL="0" indent="0">
              <a:buNone/>
              <a:defRPr sz="2000"/>
            </a:lvl4pPr>
            <a:lvl5pPr marL="0" indent="0">
              <a:buNone/>
              <a:defRPr sz="2000"/>
            </a:lvl5pPr>
          </a:lstStyle>
          <a:p>
            <a:pPr lvl="0"/>
            <a:r>
              <a:rPr lang="en-US"/>
              <a:t>Slide title</a:t>
            </a:r>
          </a:p>
          <a:p>
            <a:pPr lvl="1"/>
            <a:r>
              <a:rPr lang="en-US"/>
              <a:t>Second level</a:t>
            </a:r>
          </a:p>
        </p:txBody>
      </p:sp>
      <p:sp>
        <p:nvSpPr>
          <p:cNvPr id="15" name="Slide Number Placeholder 9">
            <a:extLst>
              <a:ext uri="{FF2B5EF4-FFF2-40B4-BE49-F238E27FC236}">
                <a16:creationId xmlns:a16="http://schemas.microsoft.com/office/drawing/2014/main" id="{ACBF3C18-C387-4174-A0C8-E81FD140E1D9}"/>
              </a:ext>
            </a:extLst>
          </p:cNvPr>
          <p:cNvSpPr>
            <a:spLocks noGrp="1"/>
          </p:cNvSpPr>
          <p:nvPr>
            <p:ph type="sldNum" sz="quarter" idx="4"/>
          </p:nvPr>
        </p:nvSpPr>
        <p:spPr>
          <a:xfrm>
            <a:off x="11252724" y="6536549"/>
            <a:ext cx="487680"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9921162E-C01A-46FB-80B5-23B796C33D6F}" type="slidenum">
              <a:rPr lang="en-US" smtClean="0"/>
              <a:t>‹#›</a:t>
            </a:fld>
            <a:endParaRPr lang="en-US"/>
          </a:p>
        </p:txBody>
      </p:sp>
      <p:sp>
        <p:nvSpPr>
          <p:cNvPr id="16" name="Text Placeholder 3">
            <a:extLst>
              <a:ext uri="{FF2B5EF4-FFF2-40B4-BE49-F238E27FC236}">
                <a16:creationId xmlns:a16="http://schemas.microsoft.com/office/drawing/2014/main" id="{91270FAE-4A9C-4355-AA1F-2345A82B7174}"/>
              </a:ext>
            </a:extLst>
          </p:cNvPr>
          <p:cNvSpPr>
            <a:spLocks noGrp="1"/>
          </p:cNvSpPr>
          <p:nvPr>
            <p:ph type="body" sz="quarter" idx="26" hasCustomPrompt="1"/>
          </p:nvPr>
        </p:nvSpPr>
        <p:spPr>
          <a:xfrm>
            <a:off x="457319" y="6352570"/>
            <a:ext cx="11250050" cy="153888"/>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3"/>
              </a:lnSpc>
              <a:spcBef>
                <a:spcPts val="0"/>
              </a:spcBef>
              <a:spcAft>
                <a:spcPts val="400"/>
              </a:spcAft>
              <a:buNone/>
              <a:defRPr sz="1333">
                <a:latin typeface="Arial Narrow" panose="020B0606020202030204" pitchFamily="34" charset="0"/>
              </a:defRPr>
            </a:lvl4pPr>
            <a:lvl5pPr marL="0" indent="0">
              <a:lnSpc>
                <a:spcPts val="1733"/>
              </a:lnSpc>
              <a:spcBef>
                <a:spcPts val="0"/>
              </a:spcBef>
              <a:spcAft>
                <a:spcPts val="400"/>
              </a:spcAft>
              <a:buNone/>
              <a:defRPr sz="1333">
                <a:latin typeface="Arial Narrow" panose="020B0606020202030204" pitchFamily="34" charset="0"/>
              </a:defRPr>
            </a:lvl5pPr>
          </a:lstStyle>
          <a:p>
            <a:pPr lvl="0"/>
            <a:r>
              <a:rPr lang="en-US"/>
              <a:t>Caveats</a:t>
            </a:r>
          </a:p>
        </p:txBody>
      </p:sp>
      <p:sp>
        <p:nvSpPr>
          <p:cNvPr id="14" name="Text Placeholder 2">
            <a:extLst>
              <a:ext uri="{FF2B5EF4-FFF2-40B4-BE49-F238E27FC236}">
                <a16:creationId xmlns:a16="http://schemas.microsoft.com/office/drawing/2014/main" id="{F7D76CA4-4BAC-453B-A5EC-A84D4E801618}"/>
              </a:ext>
            </a:extLst>
          </p:cNvPr>
          <p:cNvSpPr>
            <a:spLocks noGrp="1"/>
          </p:cNvSpPr>
          <p:nvPr>
            <p:ph type="body" sz="quarter" idx="15" hasCustomPrompt="1"/>
          </p:nvPr>
        </p:nvSpPr>
        <p:spPr>
          <a:xfrm>
            <a:off x="457319" y="1280162"/>
            <a:ext cx="5486400" cy="1118255"/>
          </a:xfrm>
          <a:prstGeom prst="rect">
            <a:avLst/>
          </a:prstGeom>
        </p:spPr>
        <p:txBody>
          <a:bodyPr wrap="square" lIns="0" tIns="0" rIns="0" bIns="0">
            <a:spAutoFit/>
          </a:bodyPr>
          <a:lstStyle>
            <a:lvl1pPr marL="0" marR="0" indent="0" algn="l" defTabSz="806867" rtl="0" eaLnBrk="1" fontAlgn="auto" latinLnBrk="0" hangingPunct="1">
              <a:lnSpc>
                <a:spcPct val="100000"/>
              </a:lnSpc>
              <a:spcBef>
                <a:spcPts val="1200"/>
              </a:spcBef>
              <a:spcAft>
                <a:spcPts val="400"/>
              </a:spcAft>
              <a:buClr>
                <a:schemeClr val="accent4"/>
              </a:buClr>
              <a:buSzPct val="120000"/>
              <a:buFont typeface="Arial" panose="020B0604020202020204" pitchFamily="34" charset="0"/>
              <a:buNone/>
              <a:tabLst/>
              <a:defRPr lang="en-US" sz="1200" b="1" kern="1200" dirty="0" smtClean="0">
                <a:solidFill>
                  <a:srgbClr val="3769FF"/>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600"/>
              </a:spcAft>
              <a:buClr>
                <a:schemeClr val="accent4"/>
              </a:buClr>
              <a:buSzPct val="120000"/>
              <a:buFont typeface="Arial" panose="020B0604020202020204" pitchFamily="34" charset="0"/>
              <a:buNone/>
              <a:tabLst/>
              <a:defRPr sz="1100" baseline="0">
                <a:latin typeface="+mn-lt"/>
              </a:defRPr>
            </a:lvl2pPr>
            <a:lvl3pPr marL="102260" indent="-102260">
              <a:lnSpc>
                <a:spcPct val="100000"/>
              </a:lnSpc>
              <a:spcBef>
                <a:spcPts val="0"/>
              </a:spcBef>
              <a:spcAft>
                <a:spcPts val="600"/>
              </a:spcAft>
              <a:buClr>
                <a:srgbClr val="3769FF"/>
              </a:buClr>
              <a:buSzPct val="110000"/>
              <a:buFont typeface="Arial" panose="020B0604020202020204" pitchFamily="34" charset="0"/>
              <a:buChar char="•"/>
              <a:defRPr sz="1100" baseline="0">
                <a:latin typeface="+mn-lt"/>
              </a:defRPr>
            </a:lvl3pPr>
            <a:lvl4pPr marL="250745" indent="-148486">
              <a:lnSpc>
                <a:spcPct val="100000"/>
              </a:lnSpc>
              <a:spcBef>
                <a:spcPts val="0"/>
              </a:spcBef>
              <a:spcAft>
                <a:spcPts val="400"/>
              </a:spcAft>
              <a:buClr>
                <a:srgbClr val="3769FF"/>
              </a:buClr>
              <a:buSzPct val="110000"/>
              <a:buFont typeface="Arial" panose="020B0604020202020204" pitchFamily="34" charset="0"/>
              <a:buChar char="–"/>
              <a:defRPr sz="1100">
                <a:latin typeface="+mn-lt"/>
              </a:defRPr>
            </a:lvl4pPr>
            <a:lvl5pPr marL="353004" indent="-102260">
              <a:lnSpc>
                <a:spcPct val="100000"/>
              </a:lnSpc>
              <a:spcBef>
                <a:spcPts val="0"/>
              </a:spcBef>
              <a:spcAft>
                <a:spcPts val="400"/>
              </a:spcAft>
              <a:buClr>
                <a:srgbClr val="3769FF"/>
              </a:buClr>
              <a:buSzPct val="110000"/>
              <a:buFont typeface="Arial" panose="020B0604020202020204" pitchFamily="34" charset="0"/>
              <a:buChar char="•"/>
              <a:defRPr lang="en-US" sz="1100" kern="1200" dirty="0">
                <a:solidFill>
                  <a:schemeClr val="tx1"/>
                </a:solidFill>
                <a:latin typeface="+mn-lt"/>
                <a:ea typeface="+mn-ea"/>
                <a:cs typeface="+mn-cs"/>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vl6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p:txBody>
      </p:sp>
      <p:pic>
        <p:nvPicPr>
          <p:cNvPr id="3" name="Picture 2" descr="A black background with a black square&#10;&#10;Description automatically generated with medium confidence">
            <a:extLst>
              <a:ext uri="{FF2B5EF4-FFF2-40B4-BE49-F238E27FC236}">
                <a16:creationId xmlns:a16="http://schemas.microsoft.com/office/drawing/2014/main" id="{9DDA4F67-C7F8-0A5D-FB12-4BC445B0437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62714" r="-17844"/>
          <a:stretch/>
        </p:blipFill>
        <p:spPr>
          <a:xfrm>
            <a:off x="9182268" y="6804"/>
            <a:ext cx="3009732" cy="640896"/>
          </a:xfrm>
          <a:prstGeom prst="rect">
            <a:avLst/>
          </a:prstGeom>
        </p:spPr>
      </p:pic>
    </p:spTree>
    <p:extLst>
      <p:ext uri="{BB962C8B-B14F-4D97-AF65-F5344CB8AC3E}">
        <p14:creationId xmlns:p14="http://schemas.microsoft.com/office/powerpoint/2010/main" val="2261668375"/>
      </p:ext>
    </p:extLst>
  </p:cSld>
  <p:clrMapOvr>
    <a:masterClrMapping/>
  </p:clrMapOvr>
  <p:extLst>
    <p:ext uri="{DCECCB84-F9BA-43D5-87BE-67443E8EF086}">
      <p15:sldGuideLst xmlns:p15="http://schemas.microsoft.com/office/powerpoint/2012/main">
        <p15:guide id="1" pos="7367">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C7930-8D09-4DBC-A567-9BF6EACF9C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99DD7D-E09A-4141-BDC5-F3F9FCC23691}"/>
              </a:ext>
            </a:extLst>
          </p:cNvPr>
          <p:cNvSpPr>
            <a:spLocks noGrp="1"/>
          </p:cNvSpPr>
          <p:nvPr>
            <p:ph sz="half" idx="1"/>
          </p:nvPr>
        </p:nvSpPr>
        <p:spPr>
          <a:xfrm>
            <a:off x="838200" y="1825625"/>
            <a:ext cx="51816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EE64BC-A0A9-45AD-89D4-2A0F1BD6F06C}"/>
              </a:ext>
            </a:extLst>
          </p:cNvPr>
          <p:cNvSpPr>
            <a:spLocks noGrp="1"/>
          </p:cNvSpPr>
          <p:nvPr>
            <p:ph sz="half" idx="2"/>
          </p:nvPr>
        </p:nvSpPr>
        <p:spPr>
          <a:xfrm>
            <a:off x="6172199" y="1825625"/>
            <a:ext cx="51816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1A46B201-FB56-469B-93F3-CBF06A11B31B}"/>
              </a:ext>
            </a:extLst>
          </p:cNvPr>
          <p:cNvSpPr/>
          <p:nvPr userDrawn="1"/>
        </p:nvSpPr>
        <p:spPr>
          <a:xfrm>
            <a:off x="1" y="6039854"/>
            <a:ext cx="12192000" cy="8181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pic>
        <p:nvPicPr>
          <p:cNvPr id="9" name="Picture 8" descr="Logo&#10;&#10;Description automatically generated">
            <a:extLst>
              <a:ext uri="{FF2B5EF4-FFF2-40B4-BE49-F238E27FC236}">
                <a16:creationId xmlns:a16="http://schemas.microsoft.com/office/drawing/2014/main" id="{AF53594F-8D7F-45AC-94AE-55A08DC7D3D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8328" y="6174501"/>
            <a:ext cx="2034545" cy="525239"/>
          </a:xfrm>
          <a:prstGeom prst="rect">
            <a:avLst/>
          </a:prstGeom>
        </p:spPr>
      </p:pic>
    </p:spTree>
    <p:extLst>
      <p:ext uri="{BB962C8B-B14F-4D97-AF65-F5344CB8AC3E}">
        <p14:creationId xmlns:p14="http://schemas.microsoft.com/office/powerpoint/2010/main" val="440664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916E1-BCB0-4F67-A0C7-B35ADABB20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1701BE-62B2-4CBF-8EC4-88B0BEDFC787}"/>
              </a:ext>
            </a:extLst>
          </p:cNvPr>
          <p:cNvSpPr>
            <a:spLocks noGrp="1"/>
          </p:cNvSpPr>
          <p:nvPr>
            <p:ph type="body" idx="1"/>
          </p:nvPr>
        </p:nvSpPr>
        <p:spPr>
          <a:xfrm>
            <a:off x="839789" y="1681163"/>
            <a:ext cx="5157786" cy="823912"/>
          </a:xfrm>
        </p:spPr>
        <p:txBody>
          <a:bodyPr anchor="b"/>
          <a:lstStyle>
            <a:lvl1pPr marL="0" indent="0">
              <a:buNone/>
              <a:defRPr sz="2400" b="1"/>
            </a:lvl1pPr>
            <a:lvl2pPr marL="457127" indent="0">
              <a:buNone/>
              <a:defRPr sz="1999" b="1"/>
            </a:lvl2pPr>
            <a:lvl3pPr marL="914254" indent="0">
              <a:buNone/>
              <a:defRPr sz="1800" b="1"/>
            </a:lvl3pPr>
            <a:lvl4pPr marL="1371380"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C93E9E-4709-4004-A501-766576FBD635}"/>
              </a:ext>
            </a:extLst>
          </p:cNvPr>
          <p:cNvSpPr>
            <a:spLocks noGrp="1"/>
          </p:cNvSpPr>
          <p:nvPr>
            <p:ph sz="half" idx="2"/>
          </p:nvPr>
        </p:nvSpPr>
        <p:spPr>
          <a:xfrm>
            <a:off x="839789" y="2505076"/>
            <a:ext cx="515778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7C6151-CA24-4A6E-8028-3FAC92E232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127" indent="0">
              <a:buNone/>
              <a:defRPr sz="1999" b="1"/>
            </a:lvl2pPr>
            <a:lvl3pPr marL="914254" indent="0">
              <a:buNone/>
              <a:defRPr sz="1800" b="1"/>
            </a:lvl3pPr>
            <a:lvl4pPr marL="1371380"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2CE443-BB93-42DD-B526-21837B2FC66C}"/>
              </a:ext>
            </a:extLst>
          </p:cNvPr>
          <p:cNvSpPr>
            <a:spLocks noGrp="1"/>
          </p:cNvSpPr>
          <p:nvPr>
            <p:ph sz="quarter" idx="4"/>
          </p:nvPr>
        </p:nvSpPr>
        <p:spPr>
          <a:xfrm>
            <a:off x="6172200"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52F9D2BB-3217-45EC-AEAE-F37136809753}"/>
              </a:ext>
            </a:extLst>
          </p:cNvPr>
          <p:cNvSpPr/>
          <p:nvPr userDrawn="1"/>
        </p:nvSpPr>
        <p:spPr>
          <a:xfrm>
            <a:off x="1" y="6039854"/>
            <a:ext cx="12192000" cy="8181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pic>
        <p:nvPicPr>
          <p:cNvPr id="11" name="Picture 10" descr="Logo&#10;&#10;Description automatically generated">
            <a:extLst>
              <a:ext uri="{FF2B5EF4-FFF2-40B4-BE49-F238E27FC236}">
                <a16:creationId xmlns:a16="http://schemas.microsoft.com/office/drawing/2014/main" id="{CF9A67ED-3F0D-439D-B86E-EE65CA8C7F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8328" y="6174501"/>
            <a:ext cx="2034545" cy="525239"/>
          </a:xfrm>
          <a:prstGeom prst="rect">
            <a:avLst/>
          </a:prstGeom>
        </p:spPr>
      </p:pic>
    </p:spTree>
    <p:extLst>
      <p:ext uri="{BB962C8B-B14F-4D97-AF65-F5344CB8AC3E}">
        <p14:creationId xmlns:p14="http://schemas.microsoft.com/office/powerpoint/2010/main" val="2879525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8E4F2-8DA6-4649-9F8F-4A3998A581D2}"/>
              </a:ext>
            </a:extLst>
          </p:cNvPr>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6" name="Rectangle 5">
            <a:extLst>
              <a:ext uri="{FF2B5EF4-FFF2-40B4-BE49-F238E27FC236}">
                <a16:creationId xmlns:a16="http://schemas.microsoft.com/office/drawing/2014/main" id="{6952646D-FC70-445D-94B7-517B33E562C2}"/>
              </a:ext>
            </a:extLst>
          </p:cNvPr>
          <p:cNvSpPr/>
          <p:nvPr userDrawn="1"/>
        </p:nvSpPr>
        <p:spPr>
          <a:xfrm>
            <a:off x="1" y="6039854"/>
            <a:ext cx="12192000" cy="8181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pic>
        <p:nvPicPr>
          <p:cNvPr id="8" name="Picture 7" descr="Logo&#10;&#10;Description automatically generated">
            <a:extLst>
              <a:ext uri="{FF2B5EF4-FFF2-40B4-BE49-F238E27FC236}">
                <a16:creationId xmlns:a16="http://schemas.microsoft.com/office/drawing/2014/main" id="{CC203E4A-2054-4CFA-8539-C2BBC2DD8A2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8328" y="6174501"/>
            <a:ext cx="2034545" cy="525239"/>
          </a:xfrm>
          <a:prstGeom prst="rect">
            <a:avLst/>
          </a:prstGeom>
        </p:spPr>
      </p:pic>
    </p:spTree>
    <p:extLst>
      <p:ext uri="{BB962C8B-B14F-4D97-AF65-F5344CB8AC3E}">
        <p14:creationId xmlns:p14="http://schemas.microsoft.com/office/powerpoint/2010/main" val="3722098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1EF1E8BB-7E16-44F0-9212-FD66452107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8328" y="6174501"/>
            <a:ext cx="2034545" cy="525239"/>
          </a:xfrm>
          <a:prstGeom prst="rect">
            <a:avLst/>
          </a:prstGeom>
        </p:spPr>
      </p:pic>
    </p:spTree>
    <p:extLst>
      <p:ext uri="{BB962C8B-B14F-4D97-AF65-F5344CB8AC3E}">
        <p14:creationId xmlns:p14="http://schemas.microsoft.com/office/powerpoint/2010/main" val="2757024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C2C74-EE6D-46E6-B8A3-7787852EB94E}"/>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FE7FF051-086C-49EC-9378-92B3DAFA91F5}"/>
              </a:ext>
            </a:extLst>
          </p:cNvPr>
          <p:cNvSpPr>
            <a:spLocks noGrp="1"/>
          </p:cNvSpPr>
          <p:nvPr>
            <p:ph idx="1"/>
          </p:nvPr>
        </p:nvSpPr>
        <p:spPr>
          <a:xfrm>
            <a:off x="5183188" y="987426"/>
            <a:ext cx="6172201" cy="4873625"/>
          </a:xfrm>
        </p:spPr>
        <p:txBody>
          <a:bodyPr/>
          <a:lstStyle>
            <a:lvl1pPr>
              <a:defRPr sz="3199"/>
            </a:lvl1pPr>
            <a:lvl2pPr>
              <a:defRPr sz="2800"/>
            </a:lvl2pPr>
            <a:lvl3pPr>
              <a:defRPr sz="2400"/>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F38407-2B21-4CEB-9ADC-95A84EC50619}"/>
              </a:ext>
            </a:extLst>
          </p:cNvPr>
          <p:cNvSpPr>
            <a:spLocks noGrp="1"/>
          </p:cNvSpPr>
          <p:nvPr>
            <p:ph type="body" sz="half" idx="2"/>
          </p:nvPr>
        </p:nvSpPr>
        <p:spPr>
          <a:xfrm>
            <a:off x="839789" y="2057400"/>
            <a:ext cx="3932237" cy="3811588"/>
          </a:xfrm>
        </p:spPr>
        <p:txBody>
          <a:bodyPr/>
          <a:lstStyle>
            <a:lvl1pPr marL="0" indent="0">
              <a:buNone/>
              <a:defRPr sz="1600"/>
            </a:lvl1pPr>
            <a:lvl2pPr marL="457127" indent="0">
              <a:buNone/>
              <a:defRPr sz="1399"/>
            </a:lvl2pPr>
            <a:lvl3pPr marL="914254" indent="0">
              <a:buNone/>
              <a:defRPr sz="1200"/>
            </a:lvl3pPr>
            <a:lvl4pPr marL="1371380" indent="0">
              <a:buNone/>
              <a:defRPr sz="1000"/>
            </a:lvl4pPr>
            <a:lvl5pPr marL="1828507" indent="0">
              <a:buNone/>
              <a:defRPr sz="1000"/>
            </a:lvl5pPr>
            <a:lvl6pPr marL="2285634" indent="0">
              <a:buNone/>
              <a:defRPr sz="1000"/>
            </a:lvl6pPr>
            <a:lvl7pPr marL="2742761" indent="0">
              <a:buNone/>
              <a:defRPr sz="1000"/>
            </a:lvl7pPr>
            <a:lvl8pPr marL="3199888" indent="0">
              <a:buNone/>
              <a:defRPr sz="1000"/>
            </a:lvl8pPr>
            <a:lvl9pPr marL="3657014"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E396D94D-5DAC-4C79-89DB-609A48CD27A8}"/>
              </a:ext>
            </a:extLst>
          </p:cNvPr>
          <p:cNvSpPr/>
          <p:nvPr userDrawn="1"/>
        </p:nvSpPr>
        <p:spPr>
          <a:xfrm>
            <a:off x="1" y="6039854"/>
            <a:ext cx="12192000" cy="8181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pic>
        <p:nvPicPr>
          <p:cNvPr id="9" name="Picture 8" descr="Logo&#10;&#10;Description automatically generated">
            <a:extLst>
              <a:ext uri="{FF2B5EF4-FFF2-40B4-BE49-F238E27FC236}">
                <a16:creationId xmlns:a16="http://schemas.microsoft.com/office/drawing/2014/main" id="{F6A96B01-B66C-4509-9276-206441454F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8328" y="6174501"/>
            <a:ext cx="2034545" cy="525239"/>
          </a:xfrm>
          <a:prstGeom prst="rect">
            <a:avLst/>
          </a:prstGeom>
        </p:spPr>
      </p:pic>
    </p:spTree>
    <p:extLst>
      <p:ext uri="{BB962C8B-B14F-4D97-AF65-F5344CB8AC3E}">
        <p14:creationId xmlns:p14="http://schemas.microsoft.com/office/powerpoint/2010/main" val="882058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EF13B-93CE-4ED7-A54F-807652047B28}"/>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3D640DBF-3071-4357-9080-3402C23B8104}"/>
              </a:ext>
            </a:extLst>
          </p:cNvPr>
          <p:cNvSpPr>
            <a:spLocks noGrp="1"/>
          </p:cNvSpPr>
          <p:nvPr>
            <p:ph type="pic" idx="1"/>
          </p:nvPr>
        </p:nvSpPr>
        <p:spPr>
          <a:xfrm>
            <a:off x="5183188" y="987426"/>
            <a:ext cx="6172201" cy="4873625"/>
          </a:xfrm>
        </p:spPr>
        <p:txBody>
          <a:bodyPr/>
          <a:lstStyle>
            <a:lvl1pPr marL="0" indent="0">
              <a:buNone/>
              <a:defRPr sz="3199"/>
            </a:lvl1pPr>
            <a:lvl2pPr marL="457127" indent="0">
              <a:buNone/>
              <a:defRPr sz="2800"/>
            </a:lvl2pPr>
            <a:lvl3pPr marL="914254" indent="0">
              <a:buNone/>
              <a:defRPr sz="2400"/>
            </a:lvl3pPr>
            <a:lvl4pPr marL="1371380" indent="0">
              <a:buNone/>
              <a:defRPr sz="1999"/>
            </a:lvl4pPr>
            <a:lvl5pPr marL="1828507" indent="0">
              <a:buNone/>
              <a:defRPr sz="1999"/>
            </a:lvl5pPr>
            <a:lvl6pPr marL="2285634" indent="0">
              <a:buNone/>
              <a:defRPr sz="1999"/>
            </a:lvl6pPr>
            <a:lvl7pPr marL="2742761" indent="0">
              <a:buNone/>
              <a:defRPr sz="1999"/>
            </a:lvl7pPr>
            <a:lvl8pPr marL="3199888" indent="0">
              <a:buNone/>
              <a:defRPr sz="1999"/>
            </a:lvl8pPr>
            <a:lvl9pPr marL="3657014" indent="0">
              <a:buNone/>
              <a:defRPr sz="1999"/>
            </a:lvl9pPr>
          </a:lstStyle>
          <a:p>
            <a:endParaRPr lang="en-US"/>
          </a:p>
        </p:txBody>
      </p:sp>
      <p:sp>
        <p:nvSpPr>
          <p:cNvPr id="4" name="Text Placeholder 3">
            <a:extLst>
              <a:ext uri="{FF2B5EF4-FFF2-40B4-BE49-F238E27FC236}">
                <a16:creationId xmlns:a16="http://schemas.microsoft.com/office/drawing/2014/main" id="{59E69F44-E5C2-43A0-A2A3-1E3EF80E62B1}"/>
              </a:ext>
            </a:extLst>
          </p:cNvPr>
          <p:cNvSpPr>
            <a:spLocks noGrp="1"/>
          </p:cNvSpPr>
          <p:nvPr>
            <p:ph type="body" sz="half" idx="2"/>
          </p:nvPr>
        </p:nvSpPr>
        <p:spPr>
          <a:xfrm>
            <a:off x="839789" y="2057400"/>
            <a:ext cx="3932237" cy="3811588"/>
          </a:xfrm>
        </p:spPr>
        <p:txBody>
          <a:bodyPr/>
          <a:lstStyle>
            <a:lvl1pPr marL="0" indent="0">
              <a:buNone/>
              <a:defRPr sz="1600"/>
            </a:lvl1pPr>
            <a:lvl2pPr marL="457127" indent="0">
              <a:buNone/>
              <a:defRPr sz="1399"/>
            </a:lvl2pPr>
            <a:lvl3pPr marL="914254" indent="0">
              <a:buNone/>
              <a:defRPr sz="1200"/>
            </a:lvl3pPr>
            <a:lvl4pPr marL="1371380" indent="0">
              <a:buNone/>
              <a:defRPr sz="1000"/>
            </a:lvl4pPr>
            <a:lvl5pPr marL="1828507" indent="0">
              <a:buNone/>
              <a:defRPr sz="1000"/>
            </a:lvl5pPr>
            <a:lvl6pPr marL="2285634" indent="0">
              <a:buNone/>
              <a:defRPr sz="1000"/>
            </a:lvl6pPr>
            <a:lvl7pPr marL="2742761" indent="0">
              <a:buNone/>
              <a:defRPr sz="1000"/>
            </a:lvl7pPr>
            <a:lvl8pPr marL="3199888" indent="0">
              <a:buNone/>
              <a:defRPr sz="1000"/>
            </a:lvl8pPr>
            <a:lvl9pPr marL="3657014"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FC5AA1E5-8ED7-46CE-931D-B8796E721906}"/>
              </a:ext>
            </a:extLst>
          </p:cNvPr>
          <p:cNvSpPr/>
          <p:nvPr userDrawn="1"/>
        </p:nvSpPr>
        <p:spPr>
          <a:xfrm>
            <a:off x="1" y="6039854"/>
            <a:ext cx="12192000" cy="8181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pic>
        <p:nvPicPr>
          <p:cNvPr id="9" name="Picture 8" descr="Logo&#10;&#10;Description automatically generated">
            <a:extLst>
              <a:ext uri="{FF2B5EF4-FFF2-40B4-BE49-F238E27FC236}">
                <a16:creationId xmlns:a16="http://schemas.microsoft.com/office/drawing/2014/main" id="{128E00C3-5C8B-434A-8AD3-3C89397C0B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8328" y="6174501"/>
            <a:ext cx="2034545" cy="525239"/>
          </a:xfrm>
          <a:prstGeom prst="rect">
            <a:avLst/>
          </a:prstGeom>
        </p:spPr>
      </p:pic>
    </p:spTree>
    <p:extLst>
      <p:ext uri="{BB962C8B-B14F-4D97-AF65-F5344CB8AC3E}">
        <p14:creationId xmlns:p14="http://schemas.microsoft.com/office/powerpoint/2010/main" val="2481928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34233-F888-454D-801C-E448814728A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FD5B9A-FEA2-4682-9FAE-F50969D82D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F142D0-66A5-463B-9F1B-42184D6AA42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F3167DC-6AC9-459C-B4F9-0598B1DF9B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D1AC87-D9CD-42CA-A292-D0E451A3F8C7}"/>
              </a:ext>
            </a:extLst>
          </p:cNvPr>
          <p:cNvSpPr>
            <a:spLocks noGrp="1"/>
          </p:cNvSpPr>
          <p:nvPr>
            <p:ph type="sldNum" sz="quarter" idx="12"/>
          </p:nvPr>
        </p:nvSpPr>
        <p:spPr/>
        <p:txBody>
          <a:bodyPr/>
          <a:lstStyle/>
          <a:p>
            <a:fld id="{0566D002-17E1-41BB-8809-A3EF77AA80C7}" type="slidenum">
              <a:rPr lang="en-US" smtClean="0"/>
              <a:t>‹#›</a:t>
            </a:fld>
            <a:endParaRPr lang="en-US"/>
          </a:p>
        </p:txBody>
      </p:sp>
    </p:spTree>
    <p:extLst>
      <p:ext uri="{BB962C8B-B14F-4D97-AF65-F5344CB8AC3E}">
        <p14:creationId xmlns:p14="http://schemas.microsoft.com/office/powerpoint/2010/main" val="4200433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54205C-E077-407B-8D79-036EEEB3543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74AC7A-3414-4D78-B9FB-580A1FB37347}"/>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7121D3-F310-4BC9-B626-71DDF3C74D2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A368EF7-6B58-4E44-A4BF-D3ABEDCEDF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9C8A7E-766E-4145-B07E-0584A265D676}"/>
              </a:ext>
            </a:extLst>
          </p:cNvPr>
          <p:cNvSpPr>
            <a:spLocks noGrp="1"/>
          </p:cNvSpPr>
          <p:nvPr>
            <p:ph type="sldNum" sz="quarter" idx="12"/>
          </p:nvPr>
        </p:nvSpPr>
        <p:spPr/>
        <p:txBody>
          <a:bodyPr/>
          <a:lstStyle/>
          <a:p>
            <a:fld id="{0566D002-17E1-41BB-8809-A3EF77AA80C7}" type="slidenum">
              <a:rPr lang="en-US" smtClean="0"/>
              <a:t>‹#›</a:t>
            </a:fld>
            <a:endParaRPr lang="en-US"/>
          </a:p>
        </p:txBody>
      </p:sp>
    </p:spTree>
    <p:extLst>
      <p:ext uri="{BB962C8B-B14F-4D97-AF65-F5344CB8AC3E}">
        <p14:creationId xmlns:p14="http://schemas.microsoft.com/office/powerpoint/2010/main" val="1568391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F25525CE-A9CF-4959-BD00-787B8C5EF3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19803" y="5701043"/>
            <a:ext cx="3015788" cy="856484"/>
          </a:xfrm>
          <a:prstGeom prst="rect">
            <a:avLst/>
          </a:prstGeom>
        </p:spPr>
      </p:pic>
      <p:sp>
        <p:nvSpPr>
          <p:cNvPr id="9" name="Rectangle 8">
            <a:extLst>
              <a:ext uri="{FF2B5EF4-FFF2-40B4-BE49-F238E27FC236}">
                <a16:creationId xmlns:a16="http://schemas.microsoft.com/office/drawing/2014/main" id="{5B1DEBFA-04D2-4D8B-A200-D4AD47AE2CC8}"/>
              </a:ext>
            </a:extLst>
          </p:cNvPr>
          <p:cNvSpPr/>
          <p:nvPr userDrawn="1"/>
        </p:nvSpPr>
        <p:spPr>
          <a:xfrm>
            <a:off x="1014151" y="0"/>
            <a:ext cx="756458" cy="6866313"/>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E0FF2C7-E8C0-4792-AF1A-5C3A8366A2A5}"/>
              </a:ext>
            </a:extLst>
          </p:cNvPr>
          <p:cNvSpPr/>
          <p:nvPr userDrawn="1"/>
        </p:nvSpPr>
        <p:spPr>
          <a:xfrm>
            <a:off x="1995060" y="498764"/>
            <a:ext cx="756458" cy="6371705"/>
          </a:xfrm>
          <a:prstGeom prst="rect">
            <a:avLst/>
          </a:prstGeom>
          <a:solidFill>
            <a:srgbClr val="6BCCE7"/>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084CE0D-5FD7-4C87-A6B8-A1C09CC459F8}"/>
              </a:ext>
            </a:extLst>
          </p:cNvPr>
          <p:cNvSpPr/>
          <p:nvPr userDrawn="1"/>
        </p:nvSpPr>
        <p:spPr>
          <a:xfrm>
            <a:off x="0" y="1862051"/>
            <a:ext cx="756458" cy="5012575"/>
          </a:xfrm>
          <a:prstGeom prst="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708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B1DEBFA-04D2-4D8B-A200-D4AD47AE2CC8}"/>
              </a:ext>
            </a:extLst>
          </p:cNvPr>
          <p:cNvSpPr/>
          <p:nvPr userDrawn="1"/>
        </p:nvSpPr>
        <p:spPr>
          <a:xfrm>
            <a:off x="1014151" y="0"/>
            <a:ext cx="756458" cy="6866313"/>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E0FF2C7-E8C0-4792-AF1A-5C3A8366A2A5}"/>
              </a:ext>
            </a:extLst>
          </p:cNvPr>
          <p:cNvSpPr/>
          <p:nvPr userDrawn="1"/>
        </p:nvSpPr>
        <p:spPr>
          <a:xfrm>
            <a:off x="1995060" y="498764"/>
            <a:ext cx="756458" cy="6371705"/>
          </a:xfrm>
          <a:prstGeom prst="rect">
            <a:avLst/>
          </a:prstGeom>
          <a:solidFill>
            <a:srgbClr val="6BCCE7"/>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084CE0D-5FD7-4C87-A6B8-A1C09CC459F8}"/>
              </a:ext>
            </a:extLst>
          </p:cNvPr>
          <p:cNvSpPr/>
          <p:nvPr userDrawn="1"/>
        </p:nvSpPr>
        <p:spPr>
          <a:xfrm>
            <a:off x="0" y="1862051"/>
            <a:ext cx="756458" cy="5012575"/>
          </a:xfrm>
          <a:prstGeom prst="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1466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rojected)">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508DF121-5220-4992-8F76-B5F0646067D0}"/>
              </a:ext>
            </a:extLst>
          </p:cNvPr>
          <p:cNvSpPr>
            <a:spLocks noGrp="1"/>
          </p:cNvSpPr>
          <p:nvPr>
            <p:ph type="body" sz="quarter" idx="32" hasCustomPrompt="1"/>
          </p:nvPr>
        </p:nvSpPr>
        <p:spPr>
          <a:xfrm>
            <a:off x="457319" y="182880"/>
            <a:ext cx="8534401" cy="766580"/>
          </a:xfrm>
          <a:prstGeom prst="rect">
            <a:avLst/>
          </a:prstGeom>
        </p:spPr>
        <p:txBody>
          <a:bodyPr lIns="0" tIns="0" rIns="0" bIns="0"/>
          <a:lstStyle>
            <a:lvl1pPr marL="0" indent="0" algn="l" defTabSz="1218895"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767676"/>
                </a:solidFill>
              </a:defRPr>
            </a:lvl2pPr>
            <a:lvl3pPr marL="0" indent="0">
              <a:buNone/>
              <a:defRPr sz="2000"/>
            </a:lvl3pPr>
            <a:lvl4pPr marL="0" indent="0">
              <a:buNone/>
              <a:defRPr sz="2000"/>
            </a:lvl4pPr>
            <a:lvl5pPr marL="0" indent="0">
              <a:buNone/>
              <a:defRPr sz="2000"/>
            </a:lvl5pPr>
          </a:lstStyle>
          <a:p>
            <a:pPr lvl="0"/>
            <a:r>
              <a:rPr lang="en-US"/>
              <a:t>Slide title</a:t>
            </a:r>
          </a:p>
          <a:p>
            <a:pPr lvl="1"/>
            <a:r>
              <a:rPr lang="en-US"/>
              <a:t>Second level</a:t>
            </a:r>
          </a:p>
        </p:txBody>
      </p:sp>
      <p:sp>
        <p:nvSpPr>
          <p:cNvPr id="16" name="Text Placeholder 3">
            <a:extLst>
              <a:ext uri="{FF2B5EF4-FFF2-40B4-BE49-F238E27FC236}">
                <a16:creationId xmlns:a16="http://schemas.microsoft.com/office/drawing/2014/main" id="{81368AB0-9C49-4067-B08C-85DF5CACB9C2}"/>
              </a:ext>
            </a:extLst>
          </p:cNvPr>
          <p:cNvSpPr>
            <a:spLocks noGrp="1"/>
          </p:cNvSpPr>
          <p:nvPr>
            <p:ph type="body" sz="quarter" idx="26" hasCustomPrompt="1"/>
          </p:nvPr>
        </p:nvSpPr>
        <p:spPr>
          <a:xfrm>
            <a:off x="457319" y="5988213"/>
            <a:ext cx="1125005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7" name="Slide Number Placeholder 9">
            <a:extLst>
              <a:ext uri="{FF2B5EF4-FFF2-40B4-BE49-F238E27FC236}">
                <a16:creationId xmlns:a16="http://schemas.microsoft.com/office/drawing/2014/main" id="{7B9E82BD-4652-4422-90B5-0307433F1103}"/>
              </a:ext>
            </a:extLst>
          </p:cNvPr>
          <p:cNvSpPr>
            <a:spLocks noGrp="1"/>
          </p:cNvSpPr>
          <p:nvPr>
            <p:ph type="sldNum" sz="quarter" idx="4"/>
          </p:nvPr>
        </p:nvSpPr>
        <p:spPr>
          <a:xfrm>
            <a:off x="11252724" y="6536549"/>
            <a:ext cx="487680"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10" name="Content Placeholder 2">
            <a:extLst>
              <a:ext uri="{FF2B5EF4-FFF2-40B4-BE49-F238E27FC236}">
                <a16:creationId xmlns:a16="http://schemas.microsoft.com/office/drawing/2014/main" id="{91926876-C175-481B-8A4F-047F3C78BD4A}"/>
              </a:ext>
            </a:extLst>
          </p:cNvPr>
          <p:cNvSpPr>
            <a:spLocks noGrp="1"/>
          </p:cNvSpPr>
          <p:nvPr>
            <p:ph sz="quarter" idx="27" hasCustomPrompt="1"/>
          </p:nvPr>
        </p:nvSpPr>
        <p:spPr>
          <a:xfrm>
            <a:off x="457319" y="1280160"/>
            <a:ext cx="11250050" cy="4389120"/>
          </a:xfrm>
          <a:prstGeom prst="rect">
            <a:avLst/>
          </a:prstGeom>
        </p:spPr>
        <p:txBody>
          <a:bodyPr wrap="square" lIns="0" tIns="0" rIns="0" bIns="0"/>
          <a:lstStyle>
            <a:lvl1pPr marL="0" indent="0">
              <a:lnSpc>
                <a:spcPct val="100000"/>
              </a:lnSpc>
              <a:spcBef>
                <a:spcPts val="0"/>
              </a:spcBef>
              <a:spcAft>
                <a:spcPts val="800"/>
              </a:spcAft>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None/>
              <a:defRPr sz="2000" baseline="0">
                <a:latin typeface="Arial" panose="020B0604020202020204" pitchFamily="34" charset="0"/>
                <a:cs typeface="Arial" panose="020B0604020202020204" pitchFamily="34" charset="0"/>
              </a:defRPr>
            </a:lvl2pPr>
            <a:lvl3pPr marL="228543" indent="-228543">
              <a:lnSpc>
                <a:spcPct val="100000"/>
              </a:lnSpc>
              <a:spcBef>
                <a:spcPts val="1200"/>
              </a:spcBef>
              <a:spcAft>
                <a:spcPts val="0"/>
              </a:spcAft>
              <a:buClr>
                <a:srgbClr val="3769FF"/>
              </a:buClr>
              <a:buSzPct val="110000"/>
              <a:defRPr sz="2000">
                <a:latin typeface="Arial" panose="020B0604020202020204" pitchFamily="34" charset="0"/>
                <a:cs typeface="Arial" panose="020B0604020202020204" pitchFamily="34" charset="0"/>
              </a:defRPr>
            </a:lvl3pPr>
            <a:lvl4pPr marL="469783" indent="-24124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8325" indent="-228543">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pic>
        <p:nvPicPr>
          <p:cNvPr id="3" name="Picture 2" descr="A black background with a black square&#10;&#10;Description automatically generated with medium confidence">
            <a:extLst>
              <a:ext uri="{FF2B5EF4-FFF2-40B4-BE49-F238E27FC236}">
                <a16:creationId xmlns:a16="http://schemas.microsoft.com/office/drawing/2014/main" id="{9D8EDC70-6F98-9947-413E-99D506E955E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2714" r="-17844"/>
          <a:stretch/>
        </p:blipFill>
        <p:spPr>
          <a:xfrm>
            <a:off x="9182268" y="6804"/>
            <a:ext cx="3009732" cy="640896"/>
          </a:xfrm>
          <a:prstGeom prst="rect">
            <a:avLst/>
          </a:prstGeom>
        </p:spPr>
      </p:pic>
    </p:spTree>
    <p:extLst>
      <p:ext uri="{BB962C8B-B14F-4D97-AF65-F5344CB8AC3E}">
        <p14:creationId xmlns:p14="http://schemas.microsoft.com/office/powerpoint/2010/main" val="2256008954"/>
      </p:ext>
    </p:extLst>
  </p:cSld>
  <p:clrMapOvr>
    <a:masterClrMapping/>
  </p:clrMapOvr>
  <p:extLst>
    <p:ext uri="{DCECCB84-F9BA-43D5-87BE-67443E8EF086}">
      <p15:sldGuideLst xmlns:p15="http://schemas.microsoft.com/office/powerpoint/2012/main">
        <p15:guide id="1" orient="horz" pos="292">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F25525CE-A9CF-4959-BD00-787B8C5EF3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19803" y="5701043"/>
            <a:ext cx="3015788" cy="856484"/>
          </a:xfrm>
          <a:prstGeom prst="rect">
            <a:avLst/>
          </a:prstGeom>
        </p:spPr>
      </p:pic>
      <p:sp>
        <p:nvSpPr>
          <p:cNvPr id="11" name="Rectangle 10">
            <a:extLst>
              <a:ext uri="{FF2B5EF4-FFF2-40B4-BE49-F238E27FC236}">
                <a16:creationId xmlns:a16="http://schemas.microsoft.com/office/drawing/2014/main" id="{A084CE0D-5FD7-4C87-A6B8-A1C09CC459F8}"/>
              </a:ext>
            </a:extLst>
          </p:cNvPr>
          <p:cNvSpPr/>
          <p:nvPr userDrawn="1"/>
        </p:nvSpPr>
        <p:spPr>
          <a:xfrm rot="5400000">
            <a:off x="3665912" y="-3250276"/>
            <a:ext cx="756458" cy="8088286"/>
          </a:xfrm>
          <a:prstGeom prst="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1AF8F6E-1819-49DC-A5C6-87C3DEEE33B7}"/>
              </a:ext>
            </a:extLst>
          </p:cNvPr>
          <p:cNvSpPr>
            <a:spLocks noGrp="1"/>
          </p:cNvSpPr>
          <p:nvPr>
            <p:ph type="title" hasCustomPrompt="1"/>
          </p:nvPr>
        </p:nvSpPr>
        <p:spPr>
          <a:xfrm>
            <a:off x="838200" y="415637"/>
            <a:ext cx="10515600" cy="756459"/>
          </a:xfrm>
        </p:spPr>
        <p:txBody>
          <a:bodyPr/>
          <a:lstStyle>
            <a:lvl1pPr>
              <a:defRPr>
                <a:solidFill>
                  <a:schemeClr val="bg1"/>
                </a:solidFill>
              </a:defRPr>
            </a:lvl1pPr>
          </a:lstStyle>
          <a:p>
            <a:r>
              <a:rPr lang="en-US" dirty="0"/>
              <a:t>Guest Speaker</a:t>
            </a:r>
          </a:p>
        </p:txBody>
      </p:sp>
      <p:sp>
        <p:nvSpPr>
          <p:cNvPr id="3" name="Picture Placeholder 2">
            <a:extLst>
              <a:ext uri="{FF2B5EF4-FFF2-40B4-BE49-F238E27FC236}">
                <a16:creationId xmlns:a16="http://schemas.microsoft.com/office/drawing/2014/main" id="{4D036F40-D3AB-4EF4-851F-AA634055DDC7}"/>
              </a:ext>
            </a:extLst>
          </p:cNvPr>
          <p:cNvSpPr>
            <a:spLocks noGrp="1"/>
          </p:cNvSpPr>
          <p:nvPr>
            <p:ph type="pic" sz="quarter" idx="10"/>
          </p:nvPr>
        </p:nvSpPr>
        <p:spPr>
          <a:xfrm>
            <a:off x="914400" y="1644981"/>
            <a:ext cx="3832225" cy="4056062"/>
          </a:xfrm>
        </p:spPr>
        <p:txBody>
          <a:bodyPr/>
          <a:lstStyle/>
          <a:p>
            <a:endParaRPr lang="en-US"/>
          </a:p>
        </p:txBody>
      </p:sp>
      <p:sp>
        <p:nvSpPr>
          <p:cNvPr id="5" name="Text Placeholder 4">
            <a:extLst>
              <a:ext uri="{FF2B5EF4-FFF2-40B4-BE49-F238E27FC236}">
                <a16:creationId xmlns:a16="http://schemas.microsoft.com/office/drawing/2014/main" id="{92C7B071-51CF-479C-AB80-F30CBC3D110F}"/>
              </a:ext>
            </a:extLst>
          </p:cNvPr>
          <p:cNvSpPr>
            <a:spLocks noGrp="1"/>
          </p:cNvSpPr>
          <p:nvPr>
            <p:ph type="body" sz="quarter" idx="11" hasCustomPrompt="1"/>
          </p:nvPr>
        </p:nvSpPr>
        <p:spPr>
          <a:xfrm>
            <a:off x="5669280" y="1644651"/>
            <a:ext cx="5608320" cy="591474"/>
          </a:xfrm>
        </p:spPr>
        <p:txBody>
          <a:bodyPr/>
          <a:lstStyle>
            <a:lvl1pPr marL="0" indent="0">
              <a:buNone/>
              <a:defRPr>
                <a:latin typeface="Avenir LT Std 65 Medium" panose="020B0603020203020204" pitchFamily="34" charset="0"/>
              </a:defRPr>
            </a:lvl1pPr>
          </a:lstStyle>
          <a:p>
            <a:pPr lvl="0"/>
            <a:r>
              <a:rPr lang="en-US" dirty="0"/>
              <a:t>First Last</a:t>
            </a:r>
          </a:p>
        </p:txBody>
      </p:sp>
      <p:sp>
        <p:nvSpPr>
          <p:cNvPr id="12" name="Text Placeholder 4">
            <a:extLst>
              <a:ext uri="{FF2B5EF4-FFF2-40B4-BE49-F238E27FC236}">
                <a16:creationId xmlns:a16="http://schemas.microsoft.com/office/drawing/2014/main" id="{8D396F27-FB12-48D3-AA62-14D1BC6FE324}"/>
              </a:ext>
            </a:extLst>
          </p:cNvPr>
          <p:cNvSpPr>
            <a:spLocks noGrp="1"/>
          </p:cNvSpPr>
          <p:nvPr>
            <p:ph type="body" sz="quarter" idx="12" hasCustomPrompt="1"/>
          </p:nvPr>
        </p:nvSpPr>
        <p:spPr>
          <a:xfrm>
            <a:off x="5669280" y="2518879"/>
            <a:ext cx="5608320" cy="3182164"/>
          </a:xfrm>
        </p:spPr>
        <p:txBody>
          <a:bodyPr>
            <a:normAutofit/>
          </a:bodyPr>
          <a:lstStyle>
            <a:lvl1pPr marL="457200" indent="-457200">
              <a:buFont typeface="Arial" panose="020B0604020202020204" pitchFamily="34" charset="0"/>
              <a:buChar char="•"/>
              <a:defRPr sz="2400">
                <a:latin typeface="Avenir LT Std 35 Light" panose="020B0402020203020204" pitchFamily="34" charset="0"/>
              </a:defRPr>
            </a:lvl1pPr>
          </a:lstStyle>
          <a:p>
            <a:pPr lvl="0"/>
            <a:r>
              <a:rPr lang="en-US" dirty="0"/>
              <a:t>Bio</a:t>
            </a:r>
          </a:p>
          <a:p>
            <a:pPr lvl="0"/>
            <a:r>
              <a:rPr lang="en-US" dirty="0"/>
              <a:t>Bio</a:t>
            </a:r>
          </a:p>
          <a:p>
            <a:pPr lvl="0"/>
            <a:r>
              <a:rPr lang="en-US" dirty="0"/>
              <a:t>Bio</a:t>
            </a:r>
          </a:p>
        </p:txBody>
      </p:sp>
    </p:spTree>
    <p:extLst>
      <p:ext uri="{BB962C8B-B14F-4D97-AF65-F5344CB8AC3E}">
        <p14:creationId xmlns:p14="http://schemas.microsoft.com/office/powerpoint/2010/main" val="209881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B81AF-92AA-4CBE-AEC3-C9761548622B}"/>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08E06809-A68C-4134-BDF0-DDA3C04084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Rectangle 6">
            <a:extLst>
              <a:ext uri="{FF2B5EF4-FFF2-40B4-BE49-F238E27FC236}">
                <a16:creationId xmlns:a16="http://schemas.microsoft.com/office/drawing/2014/main" id="{9CC3CC3E-F31A-4A25-BCA1-1CAE97DD27F3}"/>
              </a:ext>
            </a:extLst>
          </p:cNvPr>
          <p:cNvSpPr/>
          <p:nvPr userDrawn="1"/>
        </p:nvSpPr>
        <p:spPr>
          <a:xfrm>
            <a:off x="0" y="6039853"/>
            <a:ext cx="12192000" cy="8181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33E49408-F51E-4D24-86AA-FA9E180EEE2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8327" y="6174500"/>
            <a:ext cx="2034545" cy="525239"/>
          </a:xfrm>
          <a:prstGeom prst="rect">
            <a:avLst/>
          </a:prstGeom>
        </p:spPr>
      </p:pic>
    </p:spTree>
    <p:extLst>
      <p:ext uri="{BB962C8B-B14F-4D97-AF65-F5344CB8AC3E}">
        <p14:creationId xmlns:p14="http://schemas.microsoft.com/office/powerpoint/2010/main" val="1626241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54732-61E1-466D-A74E-FB4DAFEDD3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171674-6C09-4F90-BD10-0E795A431B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884E1A4E-7D18-4D82-89B5-276977C51ED1}"/>
              </a:ext>
            </a:extLst>
          </p:cNvPr>
          <p:cNvSpPr/>
          <p:nvPr userDrawn="1"/>
        </p:nvSpPr>
        <p:spPr>
          <a:xfrm>
            <a:off x="0" y="6039853"/>
            <a:ext cx="12192000" cy="8181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A94D29B6-F788-479F-BCAC-F7734A3ED6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8327" y="6174500"/>
            <a:ext cx="2034545" cy="525239"/>
          </a:xfrm>
          <a:prstGeom prst="rect">
            <a:avLst/>
          </a:prstGeom>
        </p:spPr>
      </p:pic>
    </p:spTree>
    <p:extLst>
      <p:ext uri="{BB962C8B-B14F-4D97-AF65-F5344CB8AC3E}">
        <p14:creationId xmlns:p14="http://schemas.microsoft.com/office/powerpoint/2010/main" val="352788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E48A6-A78C-42F7-A13B-5A3D978BD3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8A9F58-059C-46CC-BF69-7935AD1584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1EE23415-3ACB-4D1C-A90D-59FD6C95E248}"/>
              </a:ext>
            </a:extLst>
          </p:cNvPr>
          <p:cNvSpPr/>
          <p:nvPr userDrawn="1"/>
        </p:nvSpPr>
        <p:spPr>
          <a:xfrm>
            <a:off x="0" y="6039853"/>
            <a:ext cx="12192000" cy="8181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4C48B0F6-2052-4C59-B0F1-73CD037FB7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8327" y="6174500"/>
            <a:ext cx="2034545" cy="525239"/>
          </a:xfrm>
          <a:prstGeom prst="rect">
            <a:avLst/>
          </a:prstGeom>
        </p:spPr>
      </p:pic>
    </p:spTree>
    <p:extLst>
      <p:ext uri="{BB962C8B-B14F-4D97-AF65-F5344CB8AC3E}">
        <p14:creationId xmlns:p14="http://schemas.microsoft.com/office/powerpoint/2010/main" val="2649662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C7930-8D09-4DBC-A567-9BF6EACF9C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99DD7D-E09A-4141-BDC5-F3F9FCC236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EE64BC-A0A9-45AD-89D4-2A0F1BD6F0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1A46B201-FB56-469B-93F3-CBF06A11B31B}"/>
              </a:ext>
            </a:extLst>
          </p:cNvPr>
          <p:cNvSpPr/>
          <p:nvPr userDrawn="1"/>
        </p:nvSpPr>
        <p:spPr>
          <a:xfrm>
            <a:off x="0" y="6039853"/>
            <a:ext cx="12192000" cy="8181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AF53594F-8D7F-45AC-94AE-55A08DC7D3D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8327" y="6174500"/>
            <a:ext cx="2034545" cy="525239"/>
          </a:xfrm>
          <a:prstGeom prst="rect">
            <a:avLst/>
          </a:prstGeom>
        </p:spPr>
      </p:pic>
    </p:spTree>
    <p:extLst>
      <p:ext uri="{BB962C8B-B14F-4D97-AF65-F5344CB8AC3E}">
        <p14:creationId xmlns:p14="http://schemas.microsoft.com/office/powerpoint/2010/main" val="3318763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916E1-BCB0-4F67-A0C7-B35ADABB20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1701BE-62B2-4CBF-8EC4-88B0BEDFC7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C93E9E-4709-4004-A501-766576FBD6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7C6151-CA24-4A6E-8028-3FAC92E232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2CE443-BB93-42DD-B526-21837B2FC6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52F9D2BB-3217-45EC-AEAE-F37136809753}"/>
              </a:ext>
            </a:extLst>
          </p:cNvPr>
          <p:cNvSpPr/>
          <p:nvPr userDrawn="1"/>
        </p:nvSpPr>
        <p:spPr>
          <a:xfrm>
            <a:off x="0" y="6039853"/>
            <a:ext cx="12192000" cy="8181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go&#10;&#10;Description automatically generated">
            <a:extLst>
              <a:ext uri="{FF2B5EF4-FFF2-40B4-BE49-F238E27FC236}">
                <a16:creationId xmlns:a16="http://schemas.microsoft.com/office/drawing/2014/main" id="{CF9A67ED-3F0D-439D-B86E-EE65CA8C7F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8327" y="6174500"/>
            <a:ext cx="2034545" cy="525239"/>
          </a:xfrm>
          <a:prstGeom prst="rect">
            <a:avLst/>
          </a:prstGeom>
        </p:spPr>
      </p:pic>
    </p:spTree>
    <p:extLst>
      <p:ext uri="{BB962C8B-B14F-4D97-AF65-F5344CB8AC3E}">
        <p14:creationId xmlns:p14="http://schemas.microsoft.com/office/powerpoint/2010/main" val="234177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8E4F2-8DA6-4649-9F8F-4A3998A581D2}"/>
              </a:ext>
            </a:extLst>
          </p:cNvPr>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6" name="Rectangle 5">
            <a:extLst>
              <a:ext uri="{FF2B5EF4-FFF2-40B4-BE49-F238E27FC236}">
                <a16:creationId xmlns:a16="http://schemas.microsoft.com/office/drawing/2014/main" id="{6952646D-FC70-445D-94B7-517B33E562C2}"/>
              </a:ext>
            </a:extLst>
          </p:cNvPr>
          <p:cNvSpPr/>
          <p:nvPr userDrawn="1"/>
        </p:nvSpPr>
        <p:spPr>
          <a:xfrm>
            <a:off x="0" y="6039853"/>
            <a:ext cx="12192000" cy="8181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CC203E4A-2054-4CFA-8539-C2BBC2DD8A2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8327" y="6174500"/>
            <a:ext cx="2034545" cy="525239"/>
          </a:xfrm>
          <a:prstGeom prst="rect">
            <a:avLst/>
          </a:prstGeom>
        </p:spPr>
      </p:pic>
    </p:spTree>
    <p:extLst>
      <p:ext uri="{BB962C8B-B14F-4D97-AF65-F5344CB8AC3E}">
        <p14:creationId xmlns:p14="http://schemas.microsoft.com/office/powerpoint/2010/main" val="2554529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1EF1E8BB-7E16-44F0-9212-FD66452107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8327" y="6174500"/>
            <a:ext cx="2034545" cy="525239"/>
          </a:xfrm>
          <a:prstGeom prst="rect">
            <a:avLst/>
          </a:prstGeom>
        </p:spPr>
      </p:pic>
    </p:spTree>
    <p:extLst>
      <p:ext uri="{BB962C8B-B14F-4D97-AF65-F5344CB8AC3E}">
        <p14:creationId xmlns:p14="http://schemas.microsoft.com/office/powerpoint/2010/main" val="1554138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C2C74-EE6D-46E6-B8A3-7787852EB9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7FF051-086C-49EC-9378-92B3DAFA91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F38407-2B21-4CEB-9ADC-95A84EC506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E396D94D-5DAC-4C79-89DB-609A48CD27A8}"/>
              </a:ext>
            </a:extLst>
          </p:cNvPr>
          <p:cNvSpPr/>
          <p:nvPr userDrawn="1"/>
        </p:nvSpPr>
        <p:spPr>
          <a:xfrm>
            <a:off x="0" y="6039853"/>
            <a:ext cx="12192000" cy="8181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F6A96B01-B66C-4509-9276-206441454F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8327" y="6174500"/>
            <a:ext cx="2034545" cy="525239"/>
          </a:xfrm>
          <a:prstGeom prst="rect">
            <a:avLst/>
          </a:prstGeom>
        </p:spPr>
      </p:pic>
    </p:spTree>
    <p:extLst>
      <p:ext uri="{BB962C8B-B14F-4D97-AF65-F5344CB8AC3E}">
        <p14:creationId xmlns:p14="http://schemas.microsoft.com/office/powerpoint/2010/main" val="2014202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EF13B-93CE-4ED7-A54F-807652047B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640DBF-3071-4357-9080-3402C23B81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E69F44-E5C2-43A0-A2A3-1E3EF80E62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FC5AA1E5-8ED7-46CE-931D-B8796E721906}"/>
              </a:ext>
            </a:extLst>
          </p:cNvPr>
          <p:cNvSpPr/>
          <p:nvPr userDrawn="1"/>
        </p:nvSpPr>
        <p:spPr>
          <a:xfrm>
            <a:off x="0" y="6039853"/>
            <a:ext cx="12192000" cy="8181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128E00C3-5C8B-434A-8AD3-3C89397C0B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8327" y="6174500"/>
            <a:ext cx="2034545" cy="525239"/>
          </a:xfrm>
          <a:prstGeom prst="rect">
            <a:avLst/>
          </a:prstGeom>
        </p:spPr>
      </p:pic>
    </p:spTree>
    <p:extLst>
      <p:ext uri="{BB962C8B-B14F-4D97-AF65-F5344CB8AC3E}">
        <p14:creationId xmlns:p14="http://schemas.microsoft.com/office/powerpoint/2010/main" val="4204819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 Content (projected)">
    <p:spTree>
      <p:nvGrpSpPr>
        <p:cNvPr id="1" name=""/>
        <p:cNvGrpSpPr/>
        <p:nvPr/>
      </p:nvGrpSpPr>
      <p:grpSpPr>
        <a:xfrm>
          <a:off x="0" y="0"/>
          <a:ext cx="0" cy="0"/>
          <a:chOff x="0" y="0"/>
          <a:chExt cx="0" cy="0"/>
        </a:xfrm>
      </p:grpSpPr>
      <p:sp>
        <p:nvSpPr>
          <p:cNvPr id="12" name="Slide Number Placeholder 9">
            <a:extLst>
              <a:ext uri="{FF2B5EF4-FFF2-40B4-BE49-F238E27FC236}">
                <a16:creationId xmlns:a16="http://schemas.microsoft.com/office/drawing/2014/main" id="{99DEF4D8-8C63-464C-9ADA-74EF6C997B78}"/>
              </a:ext>
            </a:extLst>
          </p:cNvPr>
          <p:cNvSpPr>
            <a:spLocks noGrp="1"/>
          </p:cNvSpPr>
          <p:nvPr>
            <p:ph type="sldNum" sz="quarter" idx="4"/>
          </p:nvPr>
        </p:nvSpPr>
        <p:spPr>
          <a:xfrm>
            <a:off x="11252724" y="6536549"/>
            <a:ext cx="487680"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7" name="Text Placeholder 3">
            <a:extLst>
              <a:ext uri="{FF2B5EF4-FFF2-40B4-BE49-F238E27FC236}">
                <a16:creationId xmlns:a16="http://schemas.microsoft.com/office/drawing/2014/main" id="{4ED35BD0-2A67-4068-B081-47B3774865F8}"/>
              </a:ext>
            </a:extLst>
          </p:cNvPr>
          <p:cNvSpPr>
            <a:spLocks noGrp="1"/>
          </p:cNvSpPr>
          <p:nvPr>
            <p:ph type="body" sz="quarter" idx="26" hasCustomPrompt="1"/>
          </p:nvPr>
        </p:nvSpPr>
        <p:spPr>
          <a:xfrm>
            <a:off x="457319" y="5988213"/>
            <a:ext cx="1125005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lang="en-US" sz="1000" i="0" kern="1200" dirty="0">
                <a:solidFill>
                  <a:schemeClr val="tx1"/>
                </a:solidFill>
                <a:latin typeface="Arial Narrow" panose="020B0606020202030204" pitchFamily="34" charset="0"/>
                <a:ea typeface="+mn-ea"/>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8" name="Text Placeholder 3">
            <a:extLst>
              <a:ext uri="{FF2B5EF4-FFF2-40B4-BE49-F238E27FC236}">
                <a16:creationId xmlns:a16="http://schemas.microsoft.com/office/drawing/2014/main" id="{3DFB3114-C40D-4ECE-BF8D-CAEE42403BEE}"/>
              </a:ext>
            </a:extLst>
          </p:cNvPr>
          <p:cNvSpPr>
            <a:spLocks noGrp="1"/>
          </p:cNvSpPr>
          <p:nvPr>
            <p:ph type="body" sz="quarter" idx="32" hasCustomPrompt="1"/>
          </p:nvPr>
        </p:nvSpPr>
        <p:spPr>
          <a:xfrm>
            <a:off x="457319" y="182880"/>
            <a:ext cx="8534401" cy="766580"/>
          </a:xfrm>
          <a:prstGeom prst="rect">
            <a:avLst/>
          </a:prstGeom>
        </p:spPr>
        <p:txBody>
          <a:bodyPr lIns="0" tIns="0" rIns="0" bIns="0"/>
          <a:lstStyle>
            <a:lvl1pPr marL="0" indent="0" algn="l" defTabSz="1218895"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2000"/>
            </a:lvl3pPr>
            <a:lvl4pPr marL="0" indent="0">
              <a:buNone/>
              <a:defRPr sz="2000"/>
            </a:lvl4pPr>
            <a:lvl5pPr marL="0" indent="0">
              <a:buNone/>
              <a:defRPr sz="2000"/>
            </a:lvl5pPr>
          </a:lstStyle>
          <a:p>
            <a:pPr lvl="0"/>
            <a:r>
              <a:rPr lang="en-US"/>
              <a:t>Slide title</a:t>
            </a:r>
          </a:p>
          <a:p>
            <a:pPr lvl="1"/>
            <a:r>
              <a:rPr lang="en-US"/>
              <a:t>Second level</a:t>
            </a:r>
          </a:p>
        </p:txBody>
      </p:sp>
      <p:sp>
        <p:nvSpPr>
          <p:cNvPr id="10" name="Content Placeholder 2">
            <a:extLst>
              <a:ext uri="{FF2B5EF4-FFF2-40B4-BE49-F238E27FC236}">
                <a16:creationId xmlns:a16="http://schemas.microsoft.com/office/drawing/2014/main" id="{C37B6FDD-422B-4986-9A9D-644C9198750A}"/>
              </a:ext>
            </a:extLst>
          </p:cNvPr>
          <p:cNvSpPr>
            <a:spLocks noGrp="1"/>
          </p:cNvSpPr>
          <p:nvPr>
            <p:ph sz="quarter" idx="27" hasCustomPrompt="1"/>
          </p:nvPr>
        </p:nvSpPr>
        <p:spPr>
          <a:xfrm>
            <a:off x="457319" y="1280160"/>
            <a:ext cx="11250050" cy="4389120"/>
          </a:xfrm>
          <a:prstGeom prst="rect">
            <a:avLst/>
          </a:prstGeom>
        </p:spPr>
        <p:txBody>
          <a:bodyPr wrap="square" lIns="0" tIns="0" rIns="0" bIns="0"/>
          <a:lstStyle>
            <a:lvl1pPr marL="0" indent="0">
              <a:lnSpc>
                <a:spcPct val="100000"/>
              </a:lnSpc>
              <a:spcBef>
                <a:spcPts val="0"/>
              </a:spcBef>
              <a:spcAft>
                <a:spcPts val="800"/>
              </a:spcAft>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None/>
              <a:defRPr sz="2000" baseline="0">
                <a:latin typeface="Arial" panose="020B0604020202020204" pitchFamily="34" charset="0"/>
                <a:cs typeface="Arial" panose="020B0604020202020204" pitchFamily="34" charset="0"/>
              </a:defRPr>
            </a:lvl2pPr>
            <a:lvl3pPr marL="228543" indent="-228543">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9783" indent="-24124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8325" indent="-228543">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pic>
        <p:nvPicPr>
          <p:cNvPr id="3" name="Picture 2" descr="A black background with a black square&#10;&#10;Description automatically generated with medium confidence">
            <a:extLst>
              <a:ext uri="{FF2B5EF4-FFF2-40B4-BE49-F238E27FC236}">
                <a16:creationId xmlns:a16="http://schemas.microsoft.com/office/drawing/2014/main" id="{7BB261BC-5F3C-B401-AB86-AD5D56D7FC6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62714" r="-17844"/>
          <a:stretch/>
        </p:blipFill>
        <p:spPr>
          <a:xfrm>
            <a:off x="9182268" y="6804"/>
            <a:ext cx="3009732" cy="640896"/>
          </a:xfrm>
          <a:prstGeom prst="rect">
            <a:avLst/>
          </a:prstGeom>
        </p:spPr>
      </p:pic>
      <p:pic>
        <p:nvPicPr>
          <p:cNvPr id="2" name="Picture 1" descr="A black background with a black square&#10;&#10;Description automatically generated with medium confidence">
            <a:extLst>
              <a:ext uri="{FF2B5EF4-FFF2-40B4-BE49-F238E27FC236}">
                <a16:creationId xmlns:a16="http://schemas.microsoft.com/office/drawing/2014/main" id="{9F37975A-BC03-B24A-0AE8-C7EE22663DA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62714" r="-17844"/>
          <a:stretch/>
        </p:blipFill>
        <p:spPr>
          <a:xfrm>
            <a:off x="9182268" y="6804"/>
            <a:ext cx="3009732" cy="640896"/>
          </a:xfrm>
          <a:prstGeom prst="rect">
            <a:avLst/>
          </a:prstGeom>
        </p:spPr>
      </p:pic>
    </p:spTree>
    <p:extLst>
      <p:ext uri="{BB962C8B-B14F-4D97-AF65-F5344CB8AC3E}">
        <p14:creationId xmlns:p14="http://schemas.microsoft.com/office/powerpoint/2010/main" val="7822486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ftr="0" dt="0"/>
  <p:extLst>
    <p:ext uri="{DCECCB84-F9BA-43D5-87BE-67443E8EF086}">
      <p15:sldGuideLst xmlns:p15="http://schemas.microsoft.com/office/powerpoint/2012/main">
        <p15:guide id="1" orient="horz" pos="284">
          <p15:clr>
            <a:srgbClr val="FBAE40"/>
          </p15:clr>
        </p15:guide>
        <p15:guide id="2" pos="3839">
          <p15:clr>
            <a:srgbClr val="FBAE40"/>
          </p15:clr>
        </p15:guide>
        <p15:guide id="3" pos="737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34233-F888-454D-801C-E448814728A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FD5B9A-FEA2-4682-9FAE-F50969D82D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F142D0-66A5-463B-9F1B-42184D6AA42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F3167DC-6AC9-459C-B4F9-0598B1DF9B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D1AC87-D9CD-42CA-A292-D0E451A3F8C7}"/>
              </a:ext>
            </a:extLst>
          </p:cNvPr>
          <p:cNvSpPr>
            <a:spLocks noGrp="1"/>
          </p:cNvSpPr>
          <p:nvPr>
            <p:ph type="sldNum" sz="quarter" idx="12"/>
          </p:nvPr>
        </p:nvSpPr>
        <p:spPr/>
        <p:txBody>
          <a:bodyPr/>
          <a:lstStyle/>
          <a:p>
            <a:fld id="{0566D002-17E1-41BB-8809-A3EF77AA80C7}" type="slidenum">
              <a:rPr lang="en-US" smtClean="0"/>
              <a:t>‹#›</a:t>
            </a:fld>
            <a:endParaRPr lang="en-US"/>
          </a:p>
        </p:txBody>
      </p:sp>
    </p:spTree>
    <p:extLst>
      <p:ext uri="{BB962C8B-B14F-4D97-AF65-F5344CB8AC3E}">
        <p14:creationId xmlns:p14="http://schemas.microsoft.com/office/powerpoint/2010/main" val="1092772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54205C-E077-407B-8D79-036EEEB3543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74AC7A-3414-4D78-B9FB-580A1FB373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7121D3-F310-4BC9-B626-71DDF3C74D2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A368EF7-6B58-4E44-A4BF-D3ABEDCEDF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9C8A7E-766E-4145-B07E-0584A265D676}"/>
              </a:ext>
            </a:extLst>
          </p:cNvPr>
          <p:cNvSpPr>
            <a:spLocks noGrp="1"/>
          </p:cNvSpPr>
          <p:nvPr>
            <p:ph type="sldNum" sz="quarter" idx="12"/>
          </p:nvPr>
        </p:nvSpPr>
        <p:spPr/>
        <p:txBody>
          <a:bodyPr/>
          <a:lstStyle/>
          <a:p>
            <a:fld id="{0566D002-17E1-41BB-8809-A3EF77AA80C7}" type="slidenum">
              <a:rPr lang="en-US" smtClean="0"/>
              <a:t>‹#›</a:t>
            </a:fld>
            <a:endParaRPr lang="en-US"/>
          </a:p>
        </p:txBody>
      </p:sp>
    </p:spTree>
    <p:extLst>
      <p:ext uri="{BB962C8B-B14F-4D97-AF65-F5344CB8AC3E}">
        <p14:creationId xmlns:p14="http://schemas.microsoft.com/office/powerpoint/2010/main" val="180674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t :: Right with No Titles (projected)">
    <p:spTree>
      <p:nvGrpSpPr>
        <p:cNvPr id="1" name=""/>
        <p:cNvGrpSpPr/>
        <p:nvPr/>
      </p:nvGrpSpPr>
      <p:grpSpPr>
        <a:xfrm>
          <a:off x="0" y="0"/>
          <a:ext cx="0" cy="0"/>
          <a:chOff x="0" y="0"/>
          <a:chExt cx="0" cy="0"/>
        </a:xfrm>
      </p:grpSpPr>
      <p:sp>
        <p:nvSpPr>
          <p:cNvPr id="15" name="Text Placeholder 20"/>
          <p:cNvSpPr>
            <a:spLocks noGrp="1"/>
          </p:cNvSpPr>
          <p:nvPr>
            <p:ph type="body" sz="quarter" idx="10" hasCustomPrompt="1"/>
          </p:nvPr>
        </p:nvSpPr>
        <p:spPr>
          <a:xfrm>
            <a:off x="457319" y="1280159"/>
            <a:ext cx="7408569" cy="548640"/>
          </a:xfrm>
          <a:prstGeom prst="rect">
            <a:avLst/>
          </a:prstGeom>
        </p:spPr>
        <p:txBody>
          <a:bodyPr lIns="0" tIns="0" rIns="0" bIns="0" anchor="t" anchorCtr="0"/>
          <a:lstStyle>
            <a:lvl1pPr marL="0" marR="0" indent="0" algn="l" defTabSz="119838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868" indent="0">
              <a:lnSpc>
                <a:spcPct val="100000"/>
              </a:lnSpc>
              <a:spcBef>
                <a:spcPts val="0"/>
              </a:spcBef>
              <a:spcAft>
                <a:spcPts val="0"/>
              </a:spcAft>
              <a:buFontTx/>
              <a:buNone/>
              <a:defRPr sz="1600"/>
            </a:lvl2pPr>
          </a:lstStyle>
          <a:p>
            <a:pPr lvl="0"/>
            <a:r>
              <a:rPr lang="en-US"/>
              <a:t>Chart/Table Head</a:t>
            </a:r>
          </a:p>
          <a:p>
            <a:pPr lvl="1"/>
            <a:r>
              <a:rPr lang="en-US"/>
              <a:t>Date</a:t>
            </a:r>
          </a:p>
        </p:txBody>
      </p:sp>
      <p:sp>
        <p:nvSpPr>
          <p:cNvPr id="11" name="Text Placeholder 3">
            <a:extLst>
              <a:ext uri="{FF2B5EF4-FFF2-40B4-BE49-F238E27FC236}">
                <a16:creationId xmlns:a16="http://schemas.microsoft.com/office/drawing/2014/main" id="{F46764FB-B1A9-48CD-9DFB-94A6E753E6D3}"/>
              </a:ext>
            </a:extLst>
          </p:cNvPr>
          <p:cNvSpPr>
            <a:spLocks noGrp="1"/>
          </p:cNvSpPr>
          <p:nvPr>
            <p:ph type="body" sz="quarter" idx="32" hasCustomPrompt="1"/>
          </p:nvPr>
        </p:nvSpPr>
        <p:spPr>
          <a:xfrm>
            <a:off x="457319" y="182880"/>
            <a:ext cx="8534401" cy="766580"/>
          </a:xfrm>
          <a:prstGeom prst="rect">
            <a:avLst/>
          </a:prstGeom>
        </p:spPr>
        <p:txBody>
          <a:bodyPr lIns="0" tIns="0" rIns="0" bIns="0"/>
          <a:lstStyle>
            <a:lvl1pPr marL="0" indent="0" algn="l" defTabSz="1218895"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2000"/>
            </a:lvl3pPr>
            <a:lvl4pPr marL="0" indent="0">
              <a:buNone/>
              <a:defRPr sz="2000"/>
            </a:lvl4pPr>
            <a:lvl5pPr marL="0" indent="0">
              <a:buNone/>
              <a:defRPr sz="2000"/>
            </a:lvl5pPr>
          </a:lstStyle>
          <a:p>
            <a:pPr lvl="0"/>
            <a:r>
              <a:rPr lang="en-US"/>
              <a:t>Slide title</a:t>
            </a:r>
          </a:p>
          <a:p>
            <a:pPr lvl="1"/>
            <a:r>
              <a:rPr lang="en-US"/>
              <a:t>Second level</a:t>
            </a:r>
          </a:p>
        </p:txBody>
      </p:sp>
      <p:sp>
        <p:nvSpPr>
          <p:cNvPr id="17" name="Text Placeholder 3">
            <a:extLst>
              <a:ext uri="{FF2B5EF4-FFF2-40B4-BE49-F238E27FC236}">
                <a16:creationId xmlns:a16="http://schemas.microsoft.com/office/drawing/2014/main" id="{EFDC044D-963D-48E8-AC37-3BA6373E8168}"/>
              </a:ext>
            </a:extLst>
          </p:cNvPr>
          <p:cNvSpPr>
            <a:spLocks noGrp="1"/>
          </p:cNvSpPr>
          <p:nvPr>
            <p:ph type="body" sz="quarter" idx="26" hasCustomPrompt="1"/>
          </p:nvPr>
        </p:nvSpPr>
        <p:spPr>
          <a:xfrm>
            <a:off x="457319" y="5988213"/>
            <a:ext cx="1125005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20" name="Slide Number Placeholder 9">
            <a:extLst>
              <a:ext uri="{FF2B5EF4-FFF2-40B4-BE49-F238E27FC236}">
                <a16:creationId xmlns:a16="http://schemas.microsoft.com/office/drawing/2014/main" id="{50CBFBD3-5483-4AFB-AC27-F453DED20B1A}"/>
              </a:ext>
            </a:extLst>
          </p:cNvPr>
          <p:cNvSpPr>
            <a:spLocks noGrp="1"/>
          </p:cNvSpPr>
          <p:nvPr>
            <p:ph type="sldNum" sz="quarter" idx="4"/>
          </p:nvPr>
        </p:nvSpPr>
        <p:spPr>
          <a:xfrm>
            <a:off x="11252724" y="6536549"/>
            <a:ext cx="487680"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9" name="Content Placeholder 2">
            <a:extLst>
              <a:ext uri="{FF2B5EF4-FFF2-40B4-BE49-F238E27FC236}">
                <a16:creationId xmlns:a16="http://schemas.microsoft.com/office/drawing/2014/main" id="{5225CF64-2BA0-4DEB-BE1D-024843E52823}"/>
              </a:ext>
            </a:extLst>
          </p:cNvPr>
          <p:cNvSpPr>
            <a:spLocks noGrp="1"/>
          </p:cNvSpPr>
          <p:nvPr>
            <p:ph sz="quarter" idx="28" hasCustomPrompt="1"/>
          </p:nvPr>
        </p:nvSpPr>
        <p:spPr>
          <a:xfrm>
            <a:off x="457319" y="1828800"/>
            <a:ext cx="7408569" cy="3840480"/>
          </a:xfrm>
          <a:prstGeom prst="rect">
            <a:avLst/>
          </a:prstGeom>
        </p:spPr>
        <p:txBody>
          <a:bodyPr wrap="square" lIns="0" tIns="0" rIns="0" bIns="0"/>
          <a:lstStyle>
            <a:lvl1pPr marL="0" indent="0">
              <a:lnSpc>
                <a:spcPct val="100000"/>
              </a:lnSpc>
              <a:spcBef>
                <a:spcPts val="0"/>
              </a:spcBef>
              <a:spcAft>
                <a:spcPts val="800"/>
              </a:spcAft>
              <a:buClr>
                <a:schemeClr val="accent4"/>
              </a:buClr>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None/>
              <a:defRPr sz="2000" baseline="0">
                <a:latin typeface="Arial" panose="020B0604020202020204" pitchFamily="34" charset="0"/>
                <a:cs typeface="Arial" panose="020B0604020202020204" pitchFamily="34" charset="0"/>
              </a:defRPr>
            </a:lvl2pPr>
            <a:lvl3pPr marL="228543" indent="-228543">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57086" indent="-228600">
              <a:lnSpc>
                <a:spcPct val="100000"/>
              </a:lnSpc>
              <a:spcBef>
                <a:spcPts val="0"/>
              </a:spcBef>
              <a:spcAft>
                <a:spcPts val="400"/>
              </a:spcAft>
              <a:buClr>
                <a:srgbClr val="3769FF"/>
              </a:buClr>
              <a:buSzPct val="110000"/>
              <a:tabLst/>
              <a:defRPr sz="2000">
                <a:latin typeface="Arial" panose="020B0604020202020204" pitchFamily="34" charset="0"/>
                <a:cs typeface="Arial" panose="020B0604020202020204" pitchFamily="34" charset="0"/>
              </a:defRPr>
            </a:lvl4pPr>
            <a:lvl5pPr marL="691978"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0" name="Content Placeholder 2">
            <a:extLst>
              <a:ext uri="{FF2B5EF4-FFF2-40B4-BE49-F238E27FC236}">
                <a16:creationId xmlns:a16="http://schemas.microsoft.com/office/drawing/2014/main" id="{628909D4-DD8F-479A-8105-371EDE1A0556}"/>
              </a:ext>
            </a:extLst>
          </p:cNvPr>
          <p:cNvSpPr>
            <a:spLocks noGrp="1"/>
          </p:cNvSpPr>
          <p:nvPr>
            <p:ph sz="quarter" idx="30" hasCustomPrompt="1"/>
          </p:nvPr>
        </p:nvSpPr>
        <p:spPr>
          <a:xfrm>
            <a:off x="8140280" y="1828800"/>
            <a:ext cx="3567089" cy="3840480"/>
          </a:xfrm>
          <a:prstGeom prst="rect">
            <a:avLst/>
          </a:prstGeom>
        </p:spPr>
        <p:txBody>
          <a:bodyPr wrap="square" lIns="0" tIns="0" rIns="0" bIns="0"/>
          <a:lstStyle>
            <a:lvl1pPr marL="0" indent="0">
              <a:lnSpc>
                <a:spcPct val="100000"/>
              </a:lnSpc>
              <a:spcBef>
                <a:spcPts val="0"/>
              </a:spcBef>
              <a:spcAft>
                <a:spcPts val="800"/>
              </a:spcAft>
              <a:buClr>
                <a:schemeClr val="accent4"/>
              </a:buClr>
              <a:buNone/>
              <a:defRPr lang="en-US" sz="2000" b="1" kern="1200" dirty="0">
                <a:solidFill>
                  <a:srgbClr val="3769FF"/>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800"/>
              </a:spcAft>
              <a:buClr>
                <a:schemeClr val="accent4"/>
              </a:buClr>
              <a:buNone/>
              <a:defRPr sz="2000" baseline="0">
                <a:latin typeface="Arial" panose="020B0604020202020204" pitchFamily="34" charset="0"/>
                <a:cs typeface="Arial" panose="020B0604020202020204" pitchFamily="34" charset="0"/>
              </a:defRPr>
            </a:lvl2pPr>
            <a:lvl3pPr marL="228543" indent="-228543">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57086"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8325"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pic>
        <p:nvPicPr>
          <p:cNvPr id="2" name="Picture 1" descr="A black background with a black square&#10;&#10;Description automatically generated with medium confidence">
            <a:extLst>
              <a:ext uri="{FF2B5EF4-FFF2-40B4-BE49-F238E27FC236}">
                <a16:creationId xmlns:a16="http://schemas.microsoft.com/office/drawing/2014/main" id="{EDB32773-DFBC-BBC2-2D05-A1A6AE5BD0E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62714" r="-17844"/>
          <a:stretch/>
        </p:blipFill>
        <p:spPr>
          <a:xfrm>
            <a:off x="9182268" y="6804"/>
            <a:ext cx="3009732" cy="640896"/>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id="{4521C133-FA58-D2D6-D07F-A858A05391C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62714" r="-17844"/>
          <a:stretch/>
        </p:blipFill>
        <p:spPr>
          <a:xfrm>
            <a:off x="9182268" y="6804"/>
            <a:ext cx="3009732" cy="640896"/>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CEA08CE1-0D29-B274-EBD4-0DF3960593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96599" y="127788"/>
            <a:ext cx="2571466" cy="506187"/>
          </a:xfrm>
          <a:prstGeom prst="rect">
            <a:avLst/>
          </a:prstGeom>
        </p:spPr>
      </p:pic>
    </p:spTree>
    <p:extLst>
      <p:ext uri="{BB962C8B-B14F-4D97-AF65-F5344CB8AC3E}">
        <p14:creationId xmlns:p14="http://schemas.microsoft.com/office/powerpoint/2010/main" val="29718134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737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 Content 1 Chart (print)">
    <p:spTree>
      <p:nvGrpSpPr>
        <p:cNvPr id="1" name=""/>
        <p:cNvGrpSpPr/>
        <p:nvPr/>
      </p:nvGrpSpPr>
      <p:grpSpPr>
        <a:xfrm>
          <a:off x="0" y="0"/>
          <a:ext cx="0" cy="0"/>
          <a:chOff x="0" y="0"/>
          <a:chExt cx="0" cy="0"/>
        </a:xfrm>
      </p:grpSpPr>
      <p:sp>
        <p:nvSpPr>
          <p:cNvPr id="10" name="Text Placeholder 20"/>
          <p:cNvSpPr>
            <a:spLocks noGrp="1"/>
          </p:cNvSpPr>
          <p:nvPr>
            <p:ph type="body" sz="quarter" idx="10" hasCustomPrompt="1"/>
          </p:nvPr>
        </p:nvSpPr>
        <p:spPr>
          <a:xfrm>
            <a:off x="6311004" y="1280160"/>
            <a:ext cx="5396365" cy="45720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12" name="Chart Placeholder 34"/>
          <p:cNvSpPr>
            <a:spLocks noGrp="1"/>
          </p:cNvSpPr>
          <p:nvPr>
            <p:ph type="chart" sz="quarter" idx="17"/>
          </p:nvPr>
        </p:nvSpPr>
        <p:spPr>
          <a:xfrm>
            <a:off x="6311004" y="1737360"/>
            <a:ext cx="5396365" cy="3429000"/>
          </a:xfrm>
          <a:prstGeom prst="rect">
            <a:avLst/>
          </a:prstGeom>
        </p:spPr>
        <p:txBody>
          <a:bodyPr lIns="0" tIns="0" rIns="0" bIns="0" rtlCol="0"/>
          <a:lstStyle>
            <a:lvl1pPr marL="0" indent="0">
              <a:buNone/>
              <a:defRPr sz="1200">
                <a:latin typeface="Arial" panose="020B0604020202020204" pitchFamily="34" charset="0"/>
                <a:cs typeface="Arial" panose="020B0604020202020204" pitchFamily="34" charset="0"/>
              </a:defRPr>
            </a:lvl1pPr>
          </a:lstStyle>
          <a:p>
            <a:pPr lvl="0"/>
            <a:r>
              <a:rPr lang="en-US" noProof="0"/>
              <a:t>Click icon to add chart</a:t>
            </a:r>
          </a:p>
        </p:txBody>
      </p:sp>
      <p:sp>
        <p:nvSpPr>
          <p:cNvPr id="9" name="Text Placeholder 3">
            <a:extLst>
              <a:ext uri="{FF2B5EF4-FFF2-40B4-BE49-F238E27FC236}">
                <a16:creationId xmlns:a16="http://schemas.microsoft.com/office/drawing/2014/main" id="{F1BE61EB-EB16-4912-BD28-6E4CB39324F8}"/>
              </a:ext>
            </a:extLst>
          </p:cNvPr>
          <p:cNvSpPr>
            <a:spLocks noGrp="1"/>
          </p:cNvSpPr>
          <p:nvPr>
            <p:ph type="body" sz="quarter" idx="32" hasCustomPrompt="1"/>
          </p:nvPr>
        </p:nvSpPr>
        <p:spPr>
          <a:xfrm>
            <a:off x="457319" y="182880"/>
            <a:ext cx="8534401" cy="766580"/>
          </a:xfrm>
          <a:prstGeom prst="rect">
            <a:avLst/>
          </a:prstGeom>
        </p:spPr>
        <p:txBody>
          <a:bodyPr lIns="0" tIns="0" rIns="0" bIns="0"/>
          <a:lstStyle>
            <a:lvl1pPr marL="0" indent="0" algn="l" defTabSz="1218895"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2000"/>
            </a:lvl3pPr>
            <a:lvl4pPr marL="0" indent="0">
              <a:buNone/>
              <a:defRPr sz="2000"/>
            </a:lvl4pPr>
            <a:lvl5pPr marL="0" indent="0">
              <a:buNone/>
              <a:defRPr sz="2000"/>
            </a:lvl5pPr>
          </a:lstStyle>
          <a:p>
            <a:pPr lvl="0"/>
            <a:r>
              <a:rPr lang="en-US"/>
              <a:t>Slide title</a:t>
            </a:r>
          </a:p>
          <a:p>
            <a:pPr lvl="1"/>
            <a:r>
              <a:rPr lang="en-US"/>
              <a:t>Second level</a:t>
            </a:r>
          </a:p>
        </p:txBody>
      </p:sp>
      <p:sp>
        <p:nvSpPr>
          <p:cNvPr id="15" name="Slide Number Placeholder 9">
            <a:extLst>
              <a:ext uri="{FF2B5EF4-FFF2-40B4-BE49-F238E27FC236}">
                <a16:creationId xmlns:a16="http://schemas.microsoft.com/office/drawing/2014/main" id="{ACBF3C18-C387-4174-A0C8-E81FD140E1D9}"/>
              </a:ext>
            </a:extLst>
          </p:cNvPr>
          <p:cNvSpPr>
            <a:spLocks noGrp="1"/>
          </p:cNvSpPr>
          <p:nvPr>
            <p:ph type="sldNum" sz="quarter" idx="4"/>
          </p:nvPr>
        </p:nvSpPr>
        <p:spPr>
          <a:xfrm>
            <a:off x="11252724" y="6536549"/>
            <a:ext cx="487680"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16" name="Text Placeholder 3">
            <a:extLst>
              <a:ext uri="{FF2B5EF4-FFF2-40B4-BE49-F238E27FC236}">
                <a16:creationId xmlns:a16="http://schemas.microsoft.com/office/drawing/2014/main" id="{91270FAE-4A9C-4355-AA1F-2345A82B7174}"/>
              </a:ext>
            </a:extLst>
          </p:cNvPr>
          <p:cNvSpPr>
            <a:spLocks noGrp="1"/>
          </p:cNvSpPr>
          <p:nvPr>
            <p:ph type="body" sz="quarter" idx="26" hasCustomPrompt="1"/>
          </p:nvPr>
        </p:nvSpPr>
        <p:spPr>
          <a:xfrm>
            <a:off x="457319" y="6352570"/>
            <a:ext cx="11250050" cy="153888"/>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3"/>
              </a:lnSpc>
              <a:spcBef>
                <a:spcPts val="0"/>
              </a:spcBef>
              <a:spcAft>
                <a:spcPts val="400"/>
              </a:spcAft>
              <a:buNone/>
              <a:defRPr sz="1333">
                <a:latin typeface="Arial Narrow" panose="020B0606020202030204" pitchFamily="34" charset="0"/>
              </a:defRPr>
            </a:lvl4pPr>
            <a:lvl5pPr marL="0" indent="0">
              <a:lnSpc>
                <a:spcPts val="1733"/>
              </a:lnSpc>
              <a:spcBef>
                <a:spcPts val="0"/>
              </a:spcBef>
              <a:spcAft>
                <a:spcPts val="400"/>
              </a:spcAft>
              <a:buNone/>
              <a:defRPr sz="1333">
                <a:latin typeface="Arial Narrow" panose="020B0606020202030204" pitchFamily="34" charset="0"/>
              </a:defRPr>
            </a:lvl5pPr>
          </a:lstStyle>
          <a:p>
            <a:pPr lvl="0"/>
            <a:r>
              <a:rPr lang="en-US"/>
              <a:t>Caveats</a:t>
            </a:r>
          </a:p>
        </p:txBody>
      </p:sp>
      <p:sp>
        <p:nvSpPr>
          <p:cNvPr id="14" name="Text Placeholder 2">
            <a:extLst>
              <a:ext uri="{FF2B5EF4-FFF2-40B4-BE49-F238E27FC236}">
                <a16:creationId xmlns:a16="http://schemas.microsoft.com/office/drawing/2014/main" id="{F7D76CA4-4BAC-453B-A5EC-A84D4E801618}"/>
              </a:ext>
            </a:extLst>
          </p:cNvPr>
          <p:cNvSpPr>
            <a:spLocks noGrp="1"/>
          </p:cNvSpPr>
          <p:nvPr>
            <p:ph type="body" sz="quarter" idx="15" hasCustomPrompt="1"/>
          </p:nvPr>
        </p:nvSpPr>
        <p:spPr>
          <a:xfrm>
            <a:off x="457319" y="1280162"/>
            <a:ext cx="5486400" cy="1118255"/>
          </a:xfrm>
          <a:prstGeom prst="rect">
            <a:avLst/>
          </a:prstGeom>
        </p:spPr>
        <p:txBody>
          <a:bodyPr wrap="square" lIns="0" tIns="0" rIns="0" bIns="0">
            <a:spAutoFit/>
          </a:bodyPr>
          <a:lstStyle>
            <a:lvl1pPr marL="0" marR="0" indent="0" algn="l" defTabSz="806867" rtl="0" eaLnBrk="1" fontAlgn="auto" latinLnBrk="0" hangingPunct="1">
              <a:lnSpc>
                <a:spcPct val="100000"/>
              </a:lnSpc>
              <a:spcBef>
                <a:spcPts val="1200"/>
              </a:spcBef>
              <a:spcAft>
                <a:spcPts val="400"/>
              </a:spcAft>
              <a:buClr>
                <a:schemeClr val="accent4"/>
              </a:buClr>
              <a:buSzPct val="120000"/>
              <a:buFont typeface="Arial" panose="020B0604020202020204" pitchFamily="34" charset="0"/>
              <a:buNone/>
              <a:tabLst/>
              <a:defRPr lang="en-US" sz="1200" b="1" kern="1200" dirty="0" smtClean="0">
                <a:solidFill>
                  <a:srgbClr val="3769FF"/>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600"/>
              </a:spcAft>
              <a:buClr>
                <a:schemeClr val="accent4"/>
              </a:buClr>
              <a:buSzPct val="120000"/>
              <a:buFont typeface="Arial" panose="020B0604020202020204" pitchFamily="34" charset="0"/>
              <a:buNone/>
              <a:tabLst/>
              <a:defRPr sz="1100" baseline="0">
                <a:latin typeface="+mn-lt"/>
              </a:defRPr>
            </a:lvl2pPr>
            <a:lvl3pPr marL="102260" indent="-102260">
              <a:lnSpc>
                <a:spcPct val="100000"/>
              </a:lnSpc>
              <a:spcBef>
                <a:spcPts val="0"/>
              </a:spcBef>
              <a:spcAft>
                <a:spcPts val="600"/>
              </a:spcAft>
              <a:buClr>
                <a:srgbClr val="3769FF"/>
              </a:buClr>
              <a:buSzPct val="110000"/>
              <a:buFont typeface="Arial" panose="020B0604020202020204" pitchFamily="34" charset="0"/>
              <a:buChar char="•"/>
              <a:defRPr sz="1100" baseline="0">
                <a:latin typeface="+mn-lt"/>
              </a:defRPr>
            </a:lvl3pPr>
            <a:lvl4pPr marL="250745" indent="-148486">
              <a:lnSpc>
                <a:spcPct val="100000"/>
              </a:lnSpc>
              <a:spcBef>
                <a:spcPts val="0"/>
              </a:spcBef>
              <a:spcAft>
                <a:spcPts val="400"/>
              </a:spcAft>
              <a:buClr>
                <a:srgbClr val="3769FF"/>
              </a:buClr>
              <a:buSzPct val="110000"/>
              <a:buFont typeface="Arial" panose="020B0604020202020204" pitchFamily="34" charset="0"/>
              <a:buChar char="–"/>
              <a:defRPr sz="1100">
                <a:latin typeface="+mn-lt"/>
              </a:defRPr>
            </a:lvl4pPr>
            <a:lvl5pPr marL="353004" indent="-102260">
              <a:lnSpc>
                <a:spcPct val="100000"/>
              </a:lnSpc>
              <a:spcBef>
                <a:spcPts val="0"/>
              </a:spcBef>
              <a:spcAft>
                <a:spcPts val="400"/>
              </a:spcAft>
              <a:buClr>
                <a:srgbClr val="3769FF"/>
              </a:buClr>
              <a:buSzPct val="110000"/>
              <a:buFont typeface="Arial" panose="020B0604020202020204" pitchFamily="34" charset="0"/>
              <a:buChar char="•"/>
              <a:defRPr lang="en-US" sz="1100" kern="1200" dirty="0">
                <a:solidFill>
                  <a:schemeClr val="tx1"/>
                </a:solidFill>
                <a:latin typeface="+mn-lt"/>
                <a:ea typeface="+mn-ea"/>
                <a:cs typeface="+mn-cs"/>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vl6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p:txBody>
      </p:sp>
      <p:pic>
        <p:nvPicPr>
          <p:cNvPr id="3" name="Picture 2" descr="A black background with a black square&#10;&#10;Description automatically generated with medium confidence">
            <a:extLst>
              <a:ext uri="{FF2B5EF4-FFF2-40B4-BE49-F238E27FC236}">
                <a16:creationId xmlns:a16="http://schemas.microsoft.com/office/drawing/2014/main" id="{9DDA4F67-C7F8-0A5D-FB12-4BC445B0437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62714" r="-17844"/>
          <a:stretch/>
        </p:blipFill>
        <p:spPr>
          <a:xfrm>
            <a:off x="9182268" y="6804"/>
            <a:ext cx="3009732" cy="640896"/>
          </a:xfrm>
          <a:prstGeom prst="rect">
            <a:avLst/>
          </a:prstGeom>
        </p:spPr>
      </p:pic>
      <p:pic>
        <p:nvPicPr>
          <p:cNvPr id="2" name="Picture 1" descr="A black background with a black square&#10;&#10;Description automatically generated with medium confidence">
            <a:extLst>
              <a:ext uri="{FF2B5EF4-FFF2-40B4-BE49-F238E27FC236}">
                <a16:creationId xmlns:a16="http://schemas.microsoft.com/office/drawing/2014/main" id="{7B1DA4DA-AD6E-8531-56CB-EC69BFB926E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62714" r="-17844"/>
          <a:stretch/>
        </p:blipFill>
        <p:spPr>
          <a:xfrm>
            <a:off x="9182268" y="6804"/>
            <a:ext cx="3009732" cy="640896"/>
          </a:xfrm>
          <a:prstGeom prst="rect">
            <a:avLst/>
          </a:prstGeom>
        </p:spPr>
      </p:pic>
    </p:spTree>
    <p:extLst>
      <p:ext uri="{BB962C8B-B14F-4D97-AF65-F5344CB8AC3E}">
        <p14:creationId xmlns:p14="http://schemas.microsoft.com/office/powerpoint/2010/main" val="3075794858"/>
      </p:ext>
    </p:extLst>
  </p:cSld>
  <p:clrMapOvr>
    <a:masterClrMapping/>
  </p:clrMapOvr>
  <p:hf hdr="0" ftr="0" dt="0"/>
  <p:extLst>
    <p:ext uri="{DCECCB84-F9BA-43D5-87BE-67443E8EF086}">
      <p15:sldGuideLst xmlns:p15="http://schemas.microsoft.com/office/powerpoint/2012/main">
        <p15:guide id="1" pos="7367">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66928" y="1452282"/>
            <a:ext cx="10939272" cy="278746"/>
          </a:xfrm>
        </p:spPr>
        <p:txBody>
          <a:bodyPr/>
          <a:lstStyle>
            <a:lvl1pPr>
              <a:lnSpc>
                <a:spcPts val="4412"/>
              </a:lnSpc>
              <a:defRPr>
                <a:latin typeface="Source Sans Pro Semibold" panose="020B0603030403020204" pitchFamily="34" charset="0"/>
              </a:defRPr>
            </a:lvl1pPr>
          </a:lstStyle>
          <a:p>
            <a:r>
              <a:rPr lang="en-US"/>
              <a:t>Click to edit Master title style</a:t>
            </a:r>
          </a:p>
        </p:txBody>
      </p:sp>
      <p:sp>
        <p:nvSpPr>
          <p:cNvPr id="3" name="Text Placeholder 4"/>
          <p:cNvSpPr>
            <a:spLocks noGrp="1"/>
          </p:cNvSpPr>
          <p:nvPr>
            <p:ph type="body" sz="quarter" idx="10" hasCustomPrompt="1"/>
          </p:nvPr>
        </p:nvSpPr>
        <p:spPr>
          <a:xfrm>
            <a:off x="566928" y="5910738"/>
            <a:ext cx="10510621" cy="198904"/>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vert="horz" wrap="square" lIns="101669" tIns="50835" rIns="101669" bIns="50835" numCol="1" anchor="b" anchorCtr="0" compatLnSpc="1">
            <a:prstTxWarp prst="textNoShape">
              <a:avLst/>
            </a:prstTxWarp>
          </a:bodyPr>
          <a:lstStyle>
            <a:lvl1pPr>
              <a:defRPr lang="en-US" sz="800" dirty="0">
                <a:solidFill>
                  <a:schemeClr val="tx1"/>
                </a:solidFill>
                <a:latin typeface="Source Sans Pro Light" panose="020B0403030403020204" pitchFamily="34" charset="0"/>
                <a:ea typeface="ＭＳ Ｐゴシック" charset="-128"/>
                <a:cs typeface="Arial" panose="020B0604020202020204" pitchFamily="34" charset="0"/>
              </a:defRPr>
            </a:lvl1pPr>
          </a:lstStyle>
          <a:p>
            <a:pPr marL="0" lvl="0" indent="0" algn="l" defTabSz="899341" rtl="0" eaLnBrk="1" fontAlgn="base" hangingPunct="1">
              <a:lnSpc>
                <a:spcPct val="100000"/>
              </a:lnSpc>
              <a:spcBef>
                <a:spcPts val="0"/>
              </a:spcBef>
              <a:spcAft>
                <a:spcPts val="353"/>
              </a:spcAft>
              <a:buClr>
                <a:srgbClr val="0072BC"/>
              </a:buClr>
              <a:buNone/>
            </a:pPr>
            <a:r>
              <a:rPr lang="en-US"/>
              <a:t>Click to add source/footnote.</a:t>
            </a:r>
          </a:p>
        </p:txBody>
      </p:sp>
    </p:spTree>
    <p:extLst>
      <p:ext uri="{BB962C8B-B14F-4D97-AF65-F5344CB8AC3E}">
        <p14:creationId xmlns:p14="http://schemas.microsoft.com/office/powerpoint/2010/main" val="1857030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No Content">
    <p:spTree>
      <p:nvGrpSpPr>
        <p:cNvPr id="1" name=""/>
        <p:cNvGrpSpPr/>
        <p:nvPr/>
      </p:nvGrpSpPr>
      <p:grpSpPr>
        <a:xfrm>
          <a:off x="0" y="0"/>
          <a:ext cx="0" cy="0"/>
          <a:chOff x="0" y="0"/>
          <a:chExt cx="0" cy="0"/>
        </a:xfrm>
      </p:grpSpPr>
      <p:sp>
        <p:nvSpPr>
          <p:cNvPr id="5" name="Slide Number Placeholder 9"/>
          <p:cNvSpPr>
            <a:spLocks noGrp="1"/>
          </p:cNvSpPr>
          <p:nvPr>
            <p:ph type="sldNum" sz="quarter" idx="10"/>
          </p:nvPr>
        </p:nvSpPr>
        <p:spPr>
          <a:xfrm>
            <a:off x="11338560" y="6533806"/>
            <a:ext cx="487680" cy="182880"/>
          </a:xfrm>
        </p:spPr>
        <p:txBody>
          <a:bodyPr/>
          <a:lstStyle/>
          <a:p>
            <a:fld id="{8DEE4CCE-E124-4EEF-808B-DF88997C2318}" type="slidenum">
              <a:rPr lang="en-US" smtClean="0"/>
              <a:t>‹#›</a:t>
            </a:fld>
            <a:endParaRPr lang="en-US"/>
          </a:p>
        </p:txBody>
      </p:sp>
      <p:sp>
        <p:nvSpPr>
          <p:cNvPr id="6" name="Text Placeholder 3"/>
          <p:cNvSpPr>
            <a:spLocks noGrp="1"/>
          </p:cNvSpPr>
          <p:nvPr>
            <p:ph type="body" sz="quarter" idx="26" hasCustomPrompt="1"/>
          </p:nvPr>
        </p:nvSpPr>
        <p:spPr>
          <a:xfrm>
            <a:off x="365760" y="5948504"/>
            <a:ext cx="11460481" cy="543739"/>
          </a:xfrm>
          <a:prstGeom prst="rect">
            <a:avLst/>
          </a:prstGeom>
        </p:spPr>
        <p:txBody>
          <a:bodyPr wrap="square" lIns="0" tIns="0" rIns="0" bIns="0" anchor="b" anchorCtr="0">
            <a:spAutoFit/>
          </a:bodyPr>
          <a:lstStyle>
            <a:lvl1pPr marL="0" indent="0">
              <a:lnSpc>
                <a:spcPct val="100000"/>
              </a:lnSpc>
              <a:spcBef>
                <a:spcPts val="0"/>
              </a:spcBef>
              <a:spcAft>
                <a:spcPts val="15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8" name="Title 1"/>
          <p:cNvSpPr>
            <a:spLocks noGrp="1"/>
          </p:cNvSpPr>
          <p:nvPr>
            <p:ph type="title" hasCustomPrompt="1"/>
          </p:nvPr>
        </p:nvSpPr>
        <p:spPr>
          <a:xfrm>
            <a:off x="365760" y="210312"/>
            <a:ext cx="8534401" cy="731520"/>
          </a:xfrm>
          <a:prstGeom prst="rect">
            <a:avLst/>
          </a:prstGeom>
        </p:spPr>
        <p:txBody>
          <a:bodyPr lIns="0" tIns="0" rIns="0" bIns="0"/>
          <a:lstStyle>
            <a:lvl1pPr algn="l">
              <a:defRPr sz="2599" b="1">
                <a:solidFill>
                  <a:schemeClr val="accent1"/>
                </a:solidFill>
                <a:latin typeface="Arial" panose="020B0604020202020204" pitchFamily="34" charset="0"/>
                <a:cs typeface="Arial" panose="020B0604020202020204" pitchFamily="34" charset="0"/>
              </a:defRPr>
            </a:lvl1pPr>
          </a:lstStyle>
          <a:p>
            <a:r>
              <a:rPr lang="en-US"/>
              <a:t>Slide title</a:t>
            </a:r>
          </a:p>
        </p:txBody>
      </p:sp>
      <p:pic>
        <p:nvPicPr>
          <p:cNvPr id="2" name="Picture 1" descr="Shape&#10;&#10;Description automatically generated with medium confidence">
            <a:extLst>
              <a:ext uri="{FF2B5EF4-FFF2-40B4-BE49-F238E27FC236}">
                <a16:creationId xmlns:a16="http://schemas.microsoft.com/office/drawing/2014/main" id="{5D36EB13-79CC-30A1-85E0-E54763830F7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96599" y="127788"/>
            <a:ext cx="2571466" cy="506187"/>
          </a:xfrm>
          <a:prstGeom prst="rect">
            <a:avLst/>
          </a:prstGeom>
        </p:spPr>
      </p:pic>
    </p:spTree>
    <p:custDataLst>
      <p:tags r:id="rId1"/>
    </p:custDataLst>
    <p:extLst>
      <p:ext uri="{BB962C8B-B14F-4D97-AF65-F5344CB8AC3E}">
        <p14:creationId xmlns:p14="http://schemas.microsoft.com/office/powerpoint/2010/main" val="27222023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5.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6.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7.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6662289"/>
      </p:ext>
    </p:extLst>
  </p:cSld>
  <p:clrMap bg1="lt1" tx1="dk1" bg2="lt2" tx2="dk2" accent1="accent1" accent2="accent2" accent3="accent3" accent4="accent4" accent5="accent5" accent6="accent6" hlink="hlink" folHlink="folHlink"/>
  <p:sldLayoutIdLst>
    <p:sldLayoutId id="2147484295" r:id="rId1"/>
    <p:sldLayoutId id="2147484301" r:id="rId2"/>
    <p:sldLayoutId id="2147484324" r:id="rId3"/>
  </p:sldLayoutIdLst>
  <p:txStyles>
    <p:titleStyle>
      <a:lvl1pPr algn="ctr" defTabSz="1218895" rtl="0" eaLnBrk="1" latinLnBrk="0" hangingPunct="1">
        <a:spcBef>
          <a:spcPct val="0"/>
        </a:spcBef>
        <a:buNone/>
        <a:defRPr sz="5865" kern="1200">
          <a:solidFill>
            <a:schemeClr val="tx1"/>
          </a:solidFill>
          <a:latin typeface="+mj-lt"/>
          <a:ea typeface="+mj-ea"/>
          <a:cs typeface="+mj-cs"/>
        </a:defRPr>
      </a:lvl1pPr>
    </p:titleStyle>
    <p:bodyStyle>
      <a:lvl1pPr marL="457086" indent="-457086" algn="l" defTabSz="1218895" rtl="0" eaLnBrk="1" latinLnBrk="0" hangingPunct="1">
        <a:spcBef>
          <a:spcPct val="20000"/>
        </a:spcBef>
        <a:buFont typeface="Arial" panose="020B0604020202020204" pitchFamily="34" charset="0"/>
        <a:buChar char="•"/>
        <a:defRPr sz="4266" kern="1200">
          <a:solidFill>
            <a:schemeClr val="tx1"/>
          </a:solidFill>
          <a:latin typeface="+mn-lt"/>
          <a:ea typeface="+mn-ea"/>
          <a:cs typeface="+mn-cs"/>
        </a:defRPr>
      </a:lvl1pPr>
      <a:lvl2pPr marL="990352" indent="-380905" algn="l" defTabSz="1218895"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2pPr>
      <a:lvl3pPr marL="1523619" indent="-304724" algn="l" defTabSz="1218895"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306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4pPr>
      <a:lvl5pPr marL="2742514"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7164189"/>
      </p:ext>
    </p:extLst>
  </p:cSld>
  <p:clrMap bg1="lt1" tx1="dk1" bg2="lt2" tx2="dk2" accent1="accent1" accent2="accent2" accent3="accent3" accent4="accent4" accent5="accent5" accent6="accent6" hlink="hlink" folHlink="folHlink"/>
  <p:sldLayoutIdLst>
    <p:sldLayoutId id="2147484428" r:id="rId1"/>
  </p:sldLayoutIdLst>
  <p:hf hdr="0" ftr="0" dt="0"/>
  <p:txStyles>
    <p:titleStyle>
      <a:lvl1pPr algn="ctr" defTabSz="1218895" rtl="0" eaLnBrk="1" latinLnBrk="0" hangingPunct="1">
        <a:spcBef>
          <a:spcPct val="0"/>
        </a:spcBef>
        <a:buNone/>
        <a:defRPr sz="5865" kern="1200">
          <a:solidFill>
            <a:schemeClr val="tx1"/>
          </a:solidFill>
          <a:latin typeface="+mj-lt"/>
          <a:ea typeface="+mj-ea"/>
          <a:cs typeface="+mj-cs"/>
        </a:defRPr>
      </a:lvl1pPr>
    </p:titleStyle>
    <p:bodyStyle>
      <a:lvl1pPr marL="457086" indent="-457086" algn="l" defTabSz="1218895" rtl="0" eaLnBrk="1" latinLnBrk="0" hangingPunct="1">
        <a:spcBef>
          <a:spcPct val="20000"/>
        </a:spcBef>
        <a:buFont typeface="Arial" panose="020B0604020202020204" pitchFamily="34" charset="0"/>
        <a:buChar char="•"/>
        <a:defRPr sz="4266" kern="1200">
          <a:solidFill>
            <a:schemeClr val="tx1"/>
          </a:solidFill>
          <a:latin typeface="+mn-lt"/>
          <a:ea typeface="+mn-ea"/>
          <a:cs typeface="+mn-cs"/>
        </a:defRPr>
      </a:lvl1pPr>
      <a:lvl2pPr marL="990352" indent="-380905" algn="l" defTabSz="1218895"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2pPr>
      <a:lvl3pPr marL="1523619" indent="-304724" algn="l" defTabSz="1218895"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306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4pPr>
      <a:lvl5pPr marL="2742514"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312328"/>
      </p:ext>
    </p:extLst>
  </p:cSld>
  <p:clrMap bg1="lt1" tx1="dk1" bg2="lt2" tx2="dk2" accent1="accent1" accent2="accent2" accent3="accent3" accent4="accent4" accent5="accent5" accent6="accent6" hlink="hlink" folHlink="folHlink"/>
  <p:sldLayoutIdLst>
    <p:sldLayoutId id="2147484495" r:id="rId1"/>
    <p:sldLayoutId id="2147484499" r:id="rId2"/>
    <p:sldLayoutId id="2147484515" r:id="rId3"/>
    <p:sldLayoutId id="2147484607" r:id="rId4"/>
    <p:sldLayoutId id="2147484420" r:id="rId5"/>
    <p:sldLayoutId id="2147484608" r:id="rId6"/>
    <p:sldLayoutId id="2147484609" r:id="rId7"/>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defTabSz="1218895" rtl="0" eaLnBrk="1" latinLnBrk="0" hangingPunct="1">
        <a:spcBef>
          <a:spcPct val="0"/>
        </a:spcBef>
        <a:buNone/>
        <a:defRPr sz="5865" kern="1200">
          <a:solidFill>
            <a:schemeClr val="tx1"/>
          </a:solidFill>
          <a:latin typeface="+mj-lt"/>
          <a:ea typeface="+mj-ea"/>
          <a:cs typeface="+mj-cs"/>
        </a:defRPr>
      </a:lvl1pPr>
    </p:titleStyle>
    <p:bodyStyle>
      <a:lvl1pPr marL="457086" indent="-457086" algn="l" defTabSz="1218895" rtl="0" eaLnBrk="1" latinLnBrk="0" hangingPunct="1">
        <a:spcBef>
          <a:spcPct val="20000"/>
        </a:spcBef>
        <a:buFont typeface="Arial" panose="020B0604020202020204" pitchFamily="34" charset="0"/>
        <a:buChar char="•"/>
        <a:defRPr sz="4266" kern="1200">
          <a:solidFill>
            <a:schemeClr val="tx1"/>
          </a:solidFill>
          <a:latin typeface="+mn-lt"/>
          <a:ea typeface="+mn-ea"/>
          <a:cs typeface="+mn-cs"/>
        </a:defRPr>
      </a:lvl1pPr>
      <a:lvl2pPr marL="990352" indent="-380905" algn="l" defTabSz="1218895"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2pPr>
      <a:lvl3pPr marL="1523619" indent="-304724" algn="l" defTabSz="1218895"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306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4pPr>
      <a:lvl5pPr marL="2742514"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p15:clr>
            <a:srgbClr val="F26B43"/>
          </p15:clr>
        </p15:guide>
        <p15:guide id="4" pos="383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7170264"/>
      </p:ext>
    </p:extLst>
  </p:cSld>
  <p:clrMap bg1="lt1" tx1="dk1" bg2="lt2" tx2="dk2" accent1="accent1" accent2="accent2" accent3="accent3" accent4="accent4" accent5="accent5" accent6="accent6" hlink="hlink" folHlink="folHlink"/>
  <p:sldLayoutIdLst>
    <p:sldLayoutId id="2147484703" r:id="rId1"/>
    <p:sldLayoutId id="2147484706" r:id="rId2"/>
    <p:sldLayoutId id="2147484710" r:id="rId3"/>
    <p:sldLayoutId id="2147484721" r:id="rId4"/>
    <p:sldLayoutId id="2147484755" r:id="rId5"/>
    <p:sldLayoutId id="2147484757" r:id="rId6"/>
    <p:sldLayoutId id="2147484758" r:id="rId7"/>
  </p:sldLayoutIdLst>
  <p:txStyles>
    <p:titleStyle>
      <a:lvl1pPr algn="ctr" defTabSz="1218895" rtl="0" eaLnBrk="1" latinLnBrk="0" hangingPunct="1">
        <a:spcBef>
          <a:spcPct val="0"/>
        </a:spcBef>
        <a:buNone/>
        <a:defRPr sz="5865" kern="1200">
          <a:solidFill>
            <a:schemeClr val="tx1"/>
          </a:solidFill>
          <a:latin typeface="+mj-lt"/>
          <a:ea typeface="+mj-ea"/>
          <a:cs typeface="+mj-cs"/>
        </a:defRPr>
      </a:lvl1pPr>
    </p:titleStyle>
    <p:bodyStyle>
      <a:lvl1pPr marL="457086" indent="-457086" algn="l" defTabSz="1218895" rtl="0" eaLnBrk="1" latinLnBrk="0" hangingPunct="1">
        <a:spcBef>
          <a:spcPct val="20000"/>
        </a:spcBef>
        <a:buFont typeface="Arial" panose="020B0604020202020204" pitchFamily="34" charset="0"/>
        <a:buChar char="•"/>
        <a:defRPr sz="4266" kern="1200">
          <a:solidFill>
            <a:schemeClr val="tx1"/>
          </a:solidFill>
          <a:latin typeface="+mn-lt"/>
          <a:ea typeface="+mn-ea"/>
          <a:cs typeface="+mn-cs"/>
        </a:defRPr>
      </a:lvl1pPr>
      <a:lvl2pPr marL="990352" indent="-380905" algn="l" defTabSz="1218895"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2pPr>
      <a:lvl3pPr marL="1523619" indent="-304724" algn="l" defTabSz="1218895"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306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4pPr>
      <a:lvl5pPr marL="2742514"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65F20B2D-E055-FEA6-AF8D-C193C0F6D8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D8C3D39A-6107-9FA8-4CEA-DDE363488E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49D6CC23-BAFC-47C0-89A6-138F11F4480C}" type="slidenum">
              <a:rPr lang="en-US"/>
              <a:pPr>
                <a:defRPr/>
              </a:pPr>
              <a:t>‹#›</a:t>
            </a:fld>
            <a:endParaRPr lang="en-US"/>
          </a:p>
        </p:txBody>
      </p:sp>
    </p:spTree>
    <p:extLst>
      <p:ext uri="{BB962C8B-B14F-4D97-AF65-F5344CB8AC3E}">
        <p14:creationId xmlns:p14="http://schemas.microsoft.com/office/powerpoint/2010/main" val="2578970279"/>
      </p:ext>
    </p:extLst>
  </p:cSld>
  <p:clrMap bg1="lt1" tx1="dk1" bg2="lt2" tx2="dk2" accent1="accent1" accent2="accent2" accent3="accent3" accent4="accent4" accent5="accent5" accent6="accent6" hlink="hlink" folHlink="folHlink"/>
  <p:sldLayoutIdLst>
    <p:sldLayoutId id="2147484760" r:id="rId1"/>
    <p:sldLayoutId id="2147484761" r:id="rId2"/>
    <p:sldLayoutId id="2147484762" r:id="rId3"/>
    <p:sldLayoutId id="2147484763" r:id="rId4"/>
    <p:sldLayoutId id="2147484764"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595606-8298-4093-BC01-3C9488466F75}"/>
              </a:ext>
            </a:extLst>
          </p:cNvPr>
          <p:cNvSpPr>
            <a:spLocks noGrp="1"/>
          </p:cNvSpPr>
          <p:nvPr>
            <p:ph type="title"/>
          </p:nvPr>
        </p:nvSpPr>
        <p:spPr>
          <a:xfrm>
            <a:off x="838201"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5C7384-31C9-4369-8C6A-E88289A1C89B}"/>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16DA04-9D70-4D6C-BEF5-CA9A170AA8C0}"/>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90E0FC53-829F-469C-BBD9-3A7B923E6E04}"/>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909DD76-CD1B-4427-A914-3F6E0EA536C2}"/>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66D002-17E1-41BB-8809-A3EF77AA80C7}" type="slidenum">
              <a:rPr lang="en-US" smtClean="0"/>
              <a:t>‹#›</a:t>
            </a:fld>
            <a:endParaRPr lang="en-US"/>
          </a:p>
        </p:txBody>
      </p:sp>
    </p:spTree>
    <p:extLst>
      <p:ext uri="{BB962C8B-B14F-4D97-AF65-F5344CB8AC3E}">
        <p14:creationId xmlns:p14="http://schemas.microsoft.com/office/powerpoint/2010/main" val="3017122220"/>
      </p:ext>
    </p:extLst>
  </p:cSld>
  <p:clrMap bg1="lt1" tx1="dk1" bg2="lt2" tx2="dk2" accent1="accent1" accent2="accent2" accent3="accent3" accent4="accent4" accent5="accent5" accent6="accent6" hlink="hlink" folHlink="folHlink"/>
  <p:sldLayoutIdLst>
    <p:sldLayoutId id="2147484766" r:id="rId1"/>
    <p:sldLayoutId id="2147484767" r:id="rId2"/>
    <p:sldLayoutId id="2147484768" r:id="rId3"/>
    <p:sldLayoutId id="2147484769" r:id="rId4"/>
    <p:sldLayoutId id="2147484770" r:id="rId5"/>
    <p:sldLayoutId id="2147484771" r:id="rId6"/>
    <p:sldLayoutId id="2147484772" r:id="rId7"/>
    <p:sldLayoutId id="2147484773" r:id="rId8"/>
    <p:sldLayoutId id="2147484774" r:id="rId9"/>
    <p:sldLayoutId id="2147484775" r:id="rId10"/>
    <p:sldLayoutId id="2147484776" r:id="rId11"/>
    <p:sldLayoutId id="2147484777" r:id="rId12"/>
    <p:sldLayoutId id="2147484778" r:id="rId13"/>
    <p:sldLayoutId id="2147484779"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254"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64" indent="-228564" algn="l" defTabSz="9142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91" indent="-228564" algn="l" defTabSz="9142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18" indent="-228564" algn="l" defTabSz="914254"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944" indent="-228564" algn="l" defTabSz="9142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071" indent="-228564" algn="l" defTabSz="9142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198" indent="-228564" algn="l" defTabSz="9142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325" indent="-228564" algn="l" defTabSz="9142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452" indent="-228564" algn="l" defTabSz="9142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78" indent="-228564" algn="l" defTabSz="9142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54" rtl="0" eaLnBrk="1" latinLnBrk="0" hangingPunct="1">
        <a:defRPr sz="1800" kern="1200">
          <a:solidFill>
            <a:schemeClr val="tx1"/>
          </a:solidFill>
          <a:latin typeface="+mn-lt"/>
          <a:ea typeface="+mn-ea"/>
          <a:cs typeface="+mn-cs"/>
        </a:defRPr>
      </a:lvl1pPr>
      <a:lvl2pPr marL="457127" algn="l" defTabSz="914254" rtl="0" eaLnBrk="1" latinLnBrk="0" hangingPunct="1">
        <a:defRPr sz="1800" kern="1200">
          <a:solidFill>
            <a:schemeClr val="tx1"/>
          </a:solidFill>
          <a:latin typeface="+mn-lt"/>
          <a:ea typeface="+mn-ea"/>
          <a:cs typeface="+mn-cs"/>
        </a:defRPr>
      </a:lvl2pPr>
      <a:lvl3pPr marL="914254" algn="l" defTabSz="914254" rtl="0" eaLnBrk="1" latinLnBrk="0" hangingPunct="1">
        <a:defRPr sz="1800" kern="1200">
          <a:solidFill>
            <a:schemeClr val="tx1"/>
          </a:solidFill>
          <a:latin typeface="+mn-lt"/>
          <a:ea typeface="+mn-ea"/>
          <a:cs typeface="+mn-cs"/>
        </a:defRPr>
      </a:lvl3pPr>
      <a:lvl4pPr marL="1371380" algn="l" defTabSz="914254" rtl="0" eaLnBrk="1" latinLnBrk="0" hangingPunct="1">
        <a:defRPr sz="1800" kern="1200">
          <a:solidFill>
            <a:schemeClr val="tx1"/>
          </a:solidFill>
          <a:latin typeface="+mn-lt"/>
          <a:ea typeface="+mn-ea"/>
          <a:cs typeface="+mn-cs"/>
        </a:defRPr>
      </a:lvl4pPr>
      <a:lvl5pPr marL="1828507" algn="l" defTabSz="914254" rtl="0" eaLnBrk="1" latinLnBrk="0" hangingPunct="1">
        <a:defRPr sz="1800" kern="1200">
          <a:solidFill>
            <a:schemeClr val="tx1"/>
          </a:solidFill>
          <a:latin typeface="+mn-lt"/>
          <a:ea typeface="+mn-ea"/>
          <a:cs typeface="+mn-cs"/>
        </a:defRPr>
      </a:lvl5pPr>
      <a:lvl6pPr marL="2285634" algn="l" defTabSz="914254" rtl="0" eaLnBrk="1" latinLnBrk="0" hangingPunct="1">
        <a:defRPr sz="1800" kern="1200">
          <a:solidFill>
            <a:schemeClr val="tx1"/>
          </a:solidFill>
          <a:latin typeface="+mn-lt"/>
          <a:ea typeface="+mn-ea"/>
          <a:cs typeface="+mn-cs"/>
        </a:defRPr>
      </a:lvl6pPr>
      <a:lvl7pPr marL="2742761" algn="l" defTabSz="914254" rtl="0" eaLnBrk="1" latinLnBrk="0" hangingPunct="1">
        <a:defRPr sz="1800" kern="1200">
          <a:solidFill>
            <a:schemeClr val="tx1"/>
          </a:solidFill>
          <a:latin typeface="+mn-lt"/>
          <a:ea typeface="+mn-ea"/>
          <a:cs typeface="+mn-cs"/>
        </a:defRPr>
      </a:lvl7pPr>
      <a:lvl8pPr marL="3199888" algn="l" defTabSz="914254" rtl="0" eaLnBrk="1" latinLnBrk="0" hangingPunct="1">
        <a:defRPr sz="1800" kern="1200">
          <a:solidFill>
            <a:schemeClr val="tx1"/>
          </a:solidFill>
          <a:latin typeface="+mn-lt"/>
          <a:ea typeface="+mn-ea"/>
          <a:cs typeface="+mn-cs"/>
        </a:defRPr>
      </a:lvl8pPr>
      <a:lvl9pPr marL="3657014" algn="l" defTabSz="914254"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595606-8298-4093-BC01-3C9488466F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5C7384-31C9-4369-8C6A-E88289A1C8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16DA04-9D70-4D6C-BEF5-CA9A170AA8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90E0FC53-829F-469C-BBD9-3A7B923E6E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909DD76-CD1B-4427-A914-3F6E0EA536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66D002-17E1-41BB-8809-A3EF77AA80C7}" type="slidenum">
              <a:rPr lang="en-US" smtClean="0"/>
              <a:t>‹#›</a:t>
            </a:fld>
            <a:endParaRPr lang="en-US"/>
          </a:p>
        </p:txBody>
      </p:sp>
    </p:spTree>
    <p:extLst>
      <p:ext uri="{BB962C8B-B14F-4D97-AF65-F5344CB8AC3E}">
        <p14:creationId xmlns:p14="http://schemas.microsoft.com/office/powerpoint/2010/main" val="1984376655"/>
      </p:ext>
    </p:extLst>
  </p:cSld>
  <p:clrMap bg1="lt1" tx1="dk1" bg2="lt2" tx2="dk2" accent1="accent1" accent2="accent2" accent3="accent3" accent4="accent4" accent5="accent5" accent6="accent6" hlink="hlink" folHlink="folHlink"/>
  <p:sldLayoutIdLst>
    <p:sldLayoutId id="2147484781" r:id="rId1"/>
    <p:sldLayoutId id="2147484782" r:id="rId2"/>
    <p:sldLayoutId id="2147484783" r:id="rId3"/>
    <p:sldLayoutId id="2147484784" r:id="rId4"/>
    <p:sldLayoutId id="2147484785" r:id="rId5"/>
    <p:sldLayoutId id="2147484786" r:id="rId6"/>
    <p:sldLayoutId id="2147484787" r:id="rId7"/>
    <p:sldLayoutId id="2147484788" r:id="rId8"/>
    <p:sldLayoutId id="2147484789" r:id="rId9"/>
    <p:sldLayoutId id="2147484790" r:id="rId10"/>
    <p:sldLayoutId id="2147484791" r:id="rId11"/>
    <p:sldLayoutId id="2147484792" r:id="rId12"/>
    <p:sldLayoutId id="2147484793" r:id="rId13"/>
    <p:sldLayoutId id="2147484794"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chart" Target="../charts/chart3.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xml"/><Relationship Id="rId1" Type="http://schemas.openxmlformats.org/officeDocument/2006/relationships/tags" Target="../tags/tag3.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9.xml"/><Relationship Id="rId1" Type="http://schemas.openxmlformats.org/officeDocument/2006/relationships/tags" Target="../tags/tag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1.xml"/><Relationship Id="rId1" Type="http://schemas.openxmlformats.org/officeDocument/2006/relationships/tags" Target="../tags/tag5.xml"/><Relationship Id="rId5" Type="http://schemas.openxmlformats.org/officeDocument/2006/relationships/image" Target="../media/image29.jpe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6.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33.jpeg"/><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6.xml"/><Relationship Id="rId1" Type="http://schemas.openxmlformats.org/officeDocument/2006/relationships/tags" Target="../tags/tag7.xml"/></Relationships>
</file>

<file path=ppt/slides/_rels/slide34.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hyperlink" Target="http://www.oneazwealth.com/" TargetMode="External"/><Relationship Id="rId2" Type="http://schemas.openxmlformats.org/officeDocument/2006/relationships/notesSlide" Target="../notesSlides/notesSlide34.xml"/><Relationship Id="rId1" Type="http://schemas.openxmlformats.org/officeDocument/2006/relationships/slideLayout" Target="../slideLayouts/slideLayout3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hyperlink" Target="http://www.oneazwealth.com/" TargetMode="External"/><Relationship Id="rId2" Type="http://schemas.openxmlformats.org/officeDocument/2006/relationships/notesSlide" Target="../notesSlides/notesSlide35.xml"/><Relationship Id="rId1" Type="http://schemas.openxmlformats.org/officeDocument/2006/relationships/slideLayout" Target="../slideLayouts/slideLayout3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hyperlink" Target="http://www.oneazwealth.com/" TargetMode="External"/><Relationship Id="rId3" Type="http://schemas.openxmlformats.org/officeDocument/2006/relationships/image" Target="../media/image10.jpg"/><Relationship Id="rId7"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3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D954B9-9D66-4F07-B707-D690AA0154DA}"/>
              </a:ext>
            </a:extLst>
          </p:cNvPr>
          <p:cNvPicPr>
            <a:picLocks noChangeAspect="1"/>
          </p:cNvPicPr>
          <p:nvPr/>
        </p:nvPicPr>
        <p:blipFill>
          <a:blip r:embed="rId3"/>
          <a:srcRect/>
          <a:stretch/>
        </p:blipFill>
        <p:spPr>
          <a:xfrm>
            <a:off x="5155147" y="886135"/>
            <a:ext cx="3870029" cy="1488473"/>
          </a:xfrm>
          <a:prstGeom prst="rect">
            <a:avLst/>
          </a:prstGeom>
        </p:spPr>
      </p:pic>
      <p:sp>
        <p:nvSpPr>
          <p:cNvPr id="2" name="Text Placeholder 4">
            <a:extLst>
              <a:ext uri="{FF2B5EF4-FFF2-40B4-BE49-F238E27FC236}">
                <a16:creationId xmlns:a16="http://schemas.microsoft.com/office/drawing/2014/main" id="{7362E761-6872-4859-C7A8-8B97A72C5CED}"/>
              </a:ext>
            </a:extLst>
          </p:cNvPr>
          <p:cNvSpPr txBox="1">
            <a:spLocks/>
          </p:cNvSpPr>
          <p:nvPr/>
        </p:nvSpPr>
        <p:spPr>
          <a:xfrm>
            <a:off x="4919081" y="3374793"/>
            <a:ext cx="5607444" cy="9185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254"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1999" b="1" i="0" u="none" strike="noStrike" kern="1200" cap="none" spc="0" normalizeH="0" baseline="0" noProof="0" dirty="0">
                <a:ln>
                  <a:noFill/>
                </a:ln>
                <a:solidFill>
                  <a:srgbClr val="1A2F59"/>
                </a:solidFill>
                <a:effectLst/>
                <a:uLnTx/>
                <a:uFillTx/>
                <a:latin typeface="Avenir LT Std 65 Medium"/>
                <a:ea typeface="+mn-ea"/>
                <a:cs typeface="+mn-cs"/>
              </a:rPr>
              <a:t>The presentation will begin shortly.</a:t>
            </a:r>
          </a:p>
        </p:txBody>
      </p:sp>
    </p:spTree>
    <p:extLst>
      <p:ext uri="{BB962C8B-B14F-4D97-AF65-F5344CB8AC3E}">
        <p14:creationId xmlns:p14="http://schemas.microsoft.com/office/powerpoint/2010/main" val="639891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 indoor&#10;&#10;Description automatically generated">
            <a:extLst>
              <a:ext uri="{FF2B5EF4-FFF2-40B4-BE49-F238E27FC236}">
                <a16:creationId xmlns:a16="http://schemas.microsoft.com/office/drawing/2014/main" id="{CFB873CC-77C4-B359-3FCA-B92A2B3BD3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8100"/>
            <a:ext cx="12188825" cy="6906100"/>
          </a:xfrm>
          <a:prstGeom prst="rect">
            <a:avLst/>
          </a:prstGeom>
        </p:spPr>
      </p:pic>
      <p:sp>
        <p:nvSpPr>
          <p:cNvPr id="4" name="Text Placeholder 3">
            <a:extLst>
              <a:ext uri="{FF2B5EF4-FFF2-40B4-BE49-F238E27FC236}">
                <a16:creationId xmlns:a16="http://schemas.microsoft.com/office/drawing/2014/main" id="{9F8B8E82-1A40-69F4-D47B-9A1AF70D13E5}"/>
              </a:ext>
            </a:extLst>
          </p:cNvPr>
          <p:cNvSpPr>
            <a:spLocks noGrp="1"/>
          </p:cNvSpPr>
          <p:nvPr>
            <p:ph type="body" sz="quarter" idx="32"/>
          </p:nvPr>
        </p:nvSpPr>
        <p:spPr>
          <a:xfrm>
            <a:off x="457318" y="182880"/>
            <a:ext cx="8531352" cy="768096"/>
          </a:xfrm>
        </p:spPr>
        <p:txBody>
          <a:bodyPr/>
          <a:lstStyle/>
          <a:p>
            <a:r>
              <a:rPr lang="en-US"/>
              <a:t>Women’s economic power</a:t>
            </a:r>
          </a:p>
        </p:txBody>
      </p:sp>
      <p:sp>
        <p:nvSpPr>
          <p:cNvPr id="5" name="Text Placeholder 4">
            <a:extLst>
              <a:ext uri="{FF2B5EF4-FFF2-40B4-BE49-F238E27FC236}">
                <a16:creationId xmlns:a16="http://schemas.microsoft.com/office/drawing/2014/main" id="{15A2949D-37FC-4A44-7FEA-B404099F9823}"/>
              </a:ext>
            </a:extLst>
          </p:cNvPr>
          <p:cNvSpPr>
            <a:spLocks noGrp="1"/>
          </p:cNvSpPr>
          <p:nvPr>
            <p:ph type="body" sz="quarter" idx="26"/>
          </p:nvPr>
        </p:nvSpPr>
        <p:spPr>
          <a:xfrm>
            <a:off x="457319" y="6355080"/>
            <a:ext cx="11250050" cy="153888"/>
          </a:xfrm>
        </p:spPr>
        <p:txBody>
          <a:bodyPr/>
          <a:lstStyle/>
          <a:p>
            <a:r>
              <a:rPr lang="en-US" dirty="0">
                <a:effectLst/>
              </a:rPr>
              <a:t>Source: “</a:t>
            </a:r>
            <a:r>
              <a:rPr lang="en-US" dirty="0"/>
              <a:t>How America Saves.” Vanguard. August 2024.</a:t>
            </a:r>
            <a:endParaRPr lang="en-US" dirty="0">
              <a:effectLst/>
            </a:endParaRPr>
          </a:p>
        </p:txBody>
      </p:sp>
      <p:sp>
        <p:nvSpPr>
          <p:cNvPr id="9" name="Rectangle: Rounded Corners 8">
            <a:extLst>
              <a:ext uri="{FF2B5EF4-FFF2-40B4-BE49-F238E27FC236}">
                <a16:creationId xmlns:a16="http://schemas.microsoft.com/office/drawing/2014/main" id="{9DB081A8-5A9B-90B9-3666-139A0EB65E7F}"/>
              </a:ext>
            </a:extLst>
          </p:cNvPr>
          <p:cNvSpPr/>
          <p:nvPr/>
        </p:nvSpPr>
        <p:spPr>
          <a:xfrm>
            <a:off x="-327568" y="949460"/>
            <a:ext cx="6226563" cy="3031525"/>
          </a:xfrm>
          <a:prstGeom prst="roundRect">
            <a:avLst>
              <a:gd name="adj" fmla="val 11450"/>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3600">
                <a:solidFill>
                  <a:schemeClr val="tx1"/>
                </a:solidFill>
              </a:rPr>
              <a:t>Women trade up to </a:t>
            </a:r>
          </a:p>
          <a:p>
            <a:pPr lvl="1" algn="ctr"/>
            <a:r>
              <a:rPr lang="en-US" sz="3600" b="1">
                <a:solidFill>
                  <a:srgbClr val="00A096"/>
                </a:solidFill>
              </a:rPr>
              <a:t>50% LESS </a:t>
            </a:r>
          </a:p>
          <a:p>
            <a:pPr lvl="1" algn="ctr"/>
            <a:r>
              <a:rPr lang="en-US" sz="3600">
                <a:solidFill>
                  <a:schemeClr val="tx1"/>
                </a:solidFill>
              </a:rPr>
              <a:t>often than men.</a:t>
            </a:r>
            <a:endParaRPr lang="en-US" sz="3600" baseline="30000">
              <a:solidFill>
                <a:schemeClr val="tx1"/>
              </a:solidFill>
            </a:endParaRPr>
          </a:p>
        </p:txBody>
      </p:sp>
    </p:spTree>
    <p:extLst>
      <p:ext uri="{BB962C8B-B14F-4D97-AF65-F5344CB8AC3E}">
        <p14:creationId xmlns:p14="http://schemas.microsoft.com/office/powerpoint/2010/main" val="84646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touching her neck with another person&#10;&#10;Description automatically generated">
            <a:extLst>
              <a:ext uri="{FF2B5EF4-FFF2-40B4-BE49-F238E27FC236}">
                <a16:creationId xmlns:a16="http://schemas.microsoft.com/office/drawing/2014/main" id="{A3D7DCEF-E4E2-E341-C1AC-330545A830E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Text Placeholder 3">
            <a:extLst>
              <a:ext uri="{FF2B5EF4-FFF2-40B4-BE49-F238E27FC236}">
                <a16:creationId xmlns:a16="http://schemas.microsoft.com/office/drawing/2014/main" id="{9F8B8E82-1A40-69F4-D47B-9A1AF70D13E5}"/>
              </a:ext>
            </a:extLst>
          </p:cNvPr>
          <p:cNvSpPr>
            <a:spLocks noGrp="1"/>
          </p:cNvSpPr>
          <p:nvPr>
            <p:ph type="body" sz="quarter" idx="32"/>
          </p:nvPr>
        </p:nvSpPr>
        <p:spPr>
          <a:xfrm>
            <a:off x="457322" y="182880"/>
            <a:ext cx="8531352" cy="768096"/>
          </a:xfrm>
        </p:spPr>
        <p:txBody>
          <a:bodyPr/>
          <a:lstStyle/>
          <a:p>
            <a:r>
              <a:rPr lang="en-US">
                <a:solidFill>
                  <a:schemeClr val="bg1"/>
                </a:solidFill>
              </a:rPr>
              <a:t>Calm, cool, collected</a:t>
            </a:r>
          </a:p>
        </p:txBody>
      </p:sp>
      <p:sp>
        <p:nvSpPr>
          <p:cNvPr id="5" name="Text Placeholder 4">
            <a:extLst>
              <a:ext uri="{FF2B5EF4-FFF2-40B4-BE49-F238E27FC236}">
                <a16:creationId xmlns:a16="http://schemas.microsoft.com/office/drawing/2014/main" id="{15A2949D-37FC-4A44-7FEA-B404099F9823}"/>
              </a:ext>
            </a:extLst>
          </p:cNvPr>
          <p:cNvSpPr>
            <a:spLocks noGrp="1"/>
          </p:cNvSpPr>
          <p:nvPr>
            <p:ph type="body" sz="quarter" idx="26"/>
          </p:nvPr>
        </p:nvSpPr>
        <p:spPr>
          <a:xfrm>
            <a:off x="457319" y="6355080"/>
            <a:ext cx="11250050" cy="153888"/>
          </a:xfrm>
        </p:spPr>
        <p:txBody>
          <a:bodyPr/>
          <a:lstStyle/>
          <a:p>
            <a:r>
              <a:rPr lang="en-US" dirty="0"/>
              <a:t>Source: </a:t>
            </a:r>
            <a:r>
              <a:rPr lang="en-US" dirty="0">
                <a:effectLst/>
              </a:rPr>
              <a:t>“Fidelity Investments® Study: Women Tapping into Their Financial Superpowers to Gain Ground with Their Money.” </a:t>
            </a:r>
            <a:r>
              <a:rPr lang="en-US" i="1" dirty="0">
                <a:effectLst/>
              </a:rPr>
              <a:t>The </a:t>
            </a:r>
            <a:r>
              <a:rPr lang="en-US" i="1" dirty="0" err="1">
                <a:effectLst/>
              </a:rPr>
              <a:t>NewsMarket</a:t>
            </a:r>
            <a:r>
              <a:rPr lang="en-US" dirty="0">
                <a:effectLst/>
              </a:rPr>
              <a:t>, Fidelity, </a:t>
            </a:r>
            <a:r>
              <a:rPr lang="en-US" dirty="0"/>
              <a:t>October 9</a:t>
            </a:r>
            <a:r>
              <a:rPr lang="en-US" baseline="30000" dirty="0"/>
              <a:t>th</a:t>
            </a:r>
            <a:r>
              <a:rPr lang="en-US" dirty="0">
                <a:effectLst/>
              </a:rPr>
              <a:t> 2023</a:t>
            </a:r>
          </a:p>
        </p:txBody>
      </p:sp>
      <p:sp>
        <p:nvSpPr>
          <p:cNvPr id="9" name="Rectangle: Rounded Corners 8">
            <a:extLst>
              <a:ext uri="{FF2B5EF4-FFF2-40B4-BE49-F238E27FC236}">
                <a16:creationId xmlns:a16="http://schemas.microsoft.com/office/drawing/2014/main" id="{9DB081A8-5A9B-90B9-3666-139A0EB65E7F}"/>
              </a:ext>
            </a:extLst>
          </p:cNvPr>
          <p:cNvSpPr/>
          <p:nvPr/>
        </p:nvSpPr>
        <p:spPr>
          <a:xfrm>
            <a:off x="-327568" y="949460"/>
            <a:ext cx="6226563" cy="3031525"/>
          </a:xfrm>
          <a:prstGeom prst="roundRect">
            <a:avLst>
              <a:gd name="adj" fmla="val 11450"/>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30000" noProof="0" dirty="0">
              <a:ln>
                <a:noFill/>
              </a:ln>
              <a:solidFill>
                <a:srgbClr val="000000"/>
              </a:solidFill>
              <a:effectLst/>
              <a:uLnTx/>
              <a:uFillTx/>
              <a:latin typeface="Arial"/>
              <a:ea typeface="+mn-ea"/>
              <a:cs typeface="+mn-cs"/>
            </a:endParaRPr>
          </a:p>
          <a:p>
            <a:pPr marR="0" lvl="1" algn="ctr" defTabSz="914400" rtl="0" eaLnBrk="1" fontAlgn="auto" latinLnBrk="0" hangingPunct="1">
              <a:lnSpc>
                <a:spcPct val="100000"/>
              </a:lnSpc>
              <a:spcBef>
                <a:spcPts val="0"/>
              </a:spcBef>
              <a:spcAft>
                <a:spcPts val="0"/>
              </a:spcAft>
              <a:buClrTx/>
              <a:buSzTx/>
              <a:tabLst/>
              <a:defRPr/>
            </a:pPr>
            <a:r>
              <a:rPr kumimoji="0" lang="en-US" sz="3600" b="0" i="0" u="none" strike="noStrike" kern="1200" cap="none" spc="0" normalizeH="0" baseline="0" noProof="0" dirty="0">
                <a:ln>
                  <a:noFill/>
                </a:ln>
                <a:solidFill>
                  <a:srgbClr val="000000"/>
                </a:solidFill>
                <a:effectLst/>
                <a:uLnTx/>
                <a:uFillTx/>
                <a:latin typeface="Arial"/>
              </a:rPr>
              <a:t>On </a:t>
            </a:r>
            <a:r>
              <a:rPr lang="en-US" sz="3600" dirty="0">
                <a:solidFill>
                  <a:srgbClr val="000000"/>
                </a:solidFill>
                <a:latin typeface="Arial"/>
              </a:rPr>
              <a:t>average, women investment returns are</a:t>
            </a:r>
          </a:p>
          <a:p>
            <a:pPr marR="0" lvl="1" algn="ctr" defTabSz="914400" rtl="0" eaLnBrk="1" fontAlgn="auto" latinLnBrk="0" hangingPunct="1">
              <a:lnSpc>
                <a:spcPct val="100000"/>
              </a:lnSpc>
              <a:spcBef>
                <a:spcPts val="0"/>
              </a:spcBef>
              <a:spcAft>
                <a:spcPts val="0"/>
              </a:spcAft>
              <a:buClrTx/>
              <a:buSzTx/>
              <a:tabLst/>
              <a:defRPr/>
            </a:pPr>
            <a:r>
              <a:rPr lang="en-US" sz="3600" b="1" dirty="0">
                <a:solidFill>
                  <a:srgbClr val="00A096"/>
                </a:solidFill>
                <a:latin typeface="Arial"/>
              </a:rPr>
              <a:t>HIGHER</a:t>
            </a:r>
            <a:r>
              <a:rPr lang="en-US" sz="3600" dirty="0">
                <a:solidFill>
                  <a:srgbClr val="000000"/>
                </a:solidFill>
                <a:latin typeface="Arial"/>
              </a:rPr>
              <a:t> </a:t>
            </a:r>
          </a:p>
          <a:p>
            <a:pPr marR="0" lvl="1" algn="ctr" defTabSz="914400" rtl="0" eaLnBrk="1" fontAlgn="auto" latinLnBrk="0" hangingPunct="1">
              <a:lnSpc>
                <a:spcPct val="100000"/>
              </a:lnSpc>
              <a:spcBef>
                <a:spcPts val="0"/>
              </a:spcBef>
              <a:spcAft>
                <a:spcPts val="0"/>
              </a:spcAft>
              <a:buClrTx/>
              <a:buSzTx/>
              <a:tabLst/>
              <a:defRPr/>
            </a:pPr>
            <a:r>
              <a:rPr lang="en-US" sz="3600" dirty="0">
                <a:solidFill>
                  <a:srgbClr val="000000"/>
                </a:solidFill>
                <a:latin typeface="Arial"/>
              </a:rPr>
              <a:t>than men’s. </a:t>
            </a:r>
            <a:endParaRPr kumimoji="0" lang="en-US" sz="3600" b="0" i="0" u="none" strike="noStrike" kern="1200" cap="none" spc="0" normalizeH="0" baseline="30000" noProof="0" dirty="0">
              <a:ln>
                <a:noFill/>
              </a:ln>
              <a:solidFill>
                <a:srgbClr val="000000"/>
              </a:solidFill>
              <a:effectLst/>
              <a:uLnTx/>
              <a:uFillTx/>
              <a:latin typeface="Arial"/>
            </a:endParaRPr>
          </a:p>
        </p:txBody>
      </p:sp>
    </p:spTree>
    <p:extLst>
      <p:ext uri="{BB962C8B-B14F-4D97-AF65-F5344CB8AC3E}">
        <p14:creationId xmlns:p14="http://schemas.microsoft.com/office/powerpoint/2010/main" val="1434611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fade">
                                      <p:cBhvr>
                                        <p:cTn id="7" dur="1000"/>
                                        <p:tgtEl>
                                          <p:spTgt spid="9">
                                            <p:txEl>
                                              <p:pRg st="2" end="2"/>
                                            </p:txEl>
                                          </p:spTgt>
                                        </p:tgtEl>
                                      </p:cBhvr>
                                    </p:animEffect>
                                    <p:anim calcmode="lin" valueType="num">
                                      <p:cBhvr>
                                        <p:cTn id="8"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3D7DCEF-E4E2-E341-C1AC-330545A830E3}"/>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Text Placeholder 3">
            <a:extLst>
              <a:ext uri="{FF2B5EF4-FFF2-40B4-BE49-F238E27FC236}">
                <a16:creationId xmlns:a16="http://schemas.microsoft.com/office/drawing/2014/main" id="{9F8B8E82-1A40-69F4-D47B-9A1AF70D13E5}"/>
              </a:ext>
            </a:extLst>
          </p:cNvPr>
          <p:cNvSpPr>
            <a:spLocks noGrp="1"/>
          </p:cNvSpPr>
          <p:nvPr>
            <p:ph type="body" sz="quarter" idx="32"/>
          </p:nvPr>
        </p:nvSpPr>
        <p:spPr/>
        <p:txBody>
          <a:bodyPr/>
          <a:lstStyle/>
          <a:p>
            <a:endParaRPr lang="en-US" sz="2400"/>
          </a:p>
          <a:p>
            <a:endParaRPr lang="en-US" sz="2400"/>
          </a:p>
        </p:txBody>
      </p:sp>
      <p:sp>
        <p:nvSpPr>
          <p:cNvPr id="5" name="Text Placeholder 4">
            <a:extLst>
              <a:ext uri="{FF2B5EF4-FFF2-40B4-BE49-F238E27FC236}">
                <a16:creationId xmlns:a16="http://schemas.microsoft.com/office/drawing/2014/main" id="{15A2949D-37FC-4A44-7FEA-B404099F9823}"/>
              </a:ext>
            </a:extLst>
          </p:cNvPr>
          <p:cNvSpPr>
            <a:spLocks noGrp="1"/>
          </p:cNvSpPr>
          <p:nvPr>
            <p:ph type="body" sz="quarter" idx="26"/>
          </p:nvPr>
        </p:nvSpPr>
        <p:spPr>
          <a:xfrm>
            <a:off x="457319" y="6355080"/>
            <a:ext cx="11250050" cy="153888"/>
          </a:xfrm>
        </p:spPr>
        <p:txBody>
          <a:bodyPr/>
          <a:lstStyle/>
          <a:p>
            <a:r>
              <a:rPr lang="en-US" dirty="0">
                <a:solidFill>
                  <a:schemeClr val="bg1"/>
                </a:solidFill>
              </a:rPr>
              <a:t>Source: </a:t>
            </a:r>
            <a:r>
              <a:rPr lang="en-US" dirty="0">
                <a:solidFill>
                  <a:schemeClr val="bg1"/>
                </a:solidFill>
                <a:effectLst/>
              </a:rPr>
              <a:t>“Opinion: ‘money Silence’ Has a Cost. Let’s Debunk These Myths about Women Investors. -</a:t>
            </a:r>
            <a:r>
              <a:rPr lang="en-US" dirty="0">
                <a:solidFill>
                  <a:schemeClr val="bg1"/>
                </a:solidFill>
              </a:rPr>
              <a:t> </a:t>
            </a:r>
            <a:r>
              <a:rPr lang="en-US" dirty="0" err="1">
                <a:solidFill>
                  <a:schemeClr val="bg1"/>
                </a:solidFill>
                <a:effectLst/>
              </a:rPr>
              <a:t>Marketwatch</a:t>
            </a:r>
            <a:r>
              <a:rPr lang="en-US" dirty="0">
                <a:solidFill>
                  <a:schemeClr val="bg1"/>
                </a:solidFill>
                <a:effectLst/>
              </a:rPr>
              <a:t>.” </a:t>
            </a:r>
            <a:r>
              <a:rPr lang="en-US" i="1" dirty="0" err="1">
                <a:solidFill>
                  <a:schemeClr val="bg1"/>
                </a:solidFill>
                <a:effectLst/>
              </a:rPr>
              <a:t>Marketwatch</a:t>
            </a:r>
            <a:r>
              <a:rPr lang="en-US" dirty="0">
                <a:solidFill>
                  <a:schemeClr val="bg1"/>
                </a:solidFill>
                <a:effectLst/>
              </a:rPr>
              <a:t>, </a:t>
            </a:r>
            <a:r>
              <a:rPr lang="en-US" dirty="0">
                <a:solidFill>
                  <a:schemeClr val="bg1"/>
                </a:solidFill>
              </a:rPr>
              <a:t>October 21</a:t>
            </a:r>
            <a:r>
              <a:rPr lang="en-US" baseline="30000" dirty="0">
                <a:solidFill>
                  <a:schemeClr val="bg1"/>
                </a:solidFill>
              </a:rPr>
              <a:t>st</a:t>
            </a:r>
            <a:r>
              <a:rPr lang="en-US" dirty="0">
                <a:solidFill>
                  <a:schemeClr val="bg1"/>
                </a:solidFill>
              </a:rPr>
              <a:t> </a:t>
            </a:r>
            <a:r>
              <a:rPr lang="en-US" dirty="0">
                <a:solidFill>
                  <a:schemeClr val="bg1"/>
                </a:solidFill>
                <a:effectLst/>
              </a:rPr>
              <a:t>2023</a:t>
            </a:r>
          </a:p>
        </p:txBody>
      </p:sp>
      <p:sp>
        <p:nvSpPr>
          <p:cNvPr id="9" name="Rectangle: Rounded Corners 8">
            <a:extLst>
              <a:ext uri="{FF2B5EF4-FFF2-40B4-BE49-F238E27FC236}">
                <a16:creationId xmlns:a16="http://schemas.microsoft.com/office/drawing/2014/main" id="{9DB081A8-5A9B-90B9-3666-139A0EB65E7F}"/>
              </a:ext>
            </a:extLst>
          </p:cNvPr>
          <p:cNvSpPr/>
          <p:nvPr/>
        </p:nvSpPr>
        <p:spPr>
          <a:xfrm>
            <a:off x="-327568" y="949460"/>
            <a:ext cx="6226563" cy="3031525"/>
          </a:xfrm>
          <a:prstGeom prst="roundRect">
            <a:avLst>
              <a:gd name="adj" fmla="val 11450"/>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1" algn="ctr" defTabSz="914400" rtl="0" eaLnBrk="1" fontAlgn="auto" latinLnBrk="0" hangingPunct="1">
              <a:lnSpc>
                <a:spcPct val="100000"/>
              </a:lnSpc>
              <a:spcBef>
                <a:spcPts val="0"/>
              </a:spcBef>
              <a:spcAft>
                <a:spcPts val="0"/>
              </a:spcAft>
              <a:buClrTx/>
              <a:buSzTx/>
              <a:tabLst/>
              <a:defRPr/>
            </a:pPr>
            <a:r>
              <a:rPr kumimoji="0" lang="en-US" sz="3600" b="0" i="0" u="none" strike="noStrike" kern="1200" cap="none" spc="0" normalizeH="0" baseline="0" noProof="0">
                <a:ln>
                  <a:noFill/>
                </a:ln>
                <a:solidFill>
                  <a:srgbClr val="000000"/>
                </a:solidFill>
                <a:effectLst/>
                <a:uLnTx/>
                <a:uFillTx/>
                <a:latin typeface="Arial"/>
              </a:rPr>
              <a:t>Women now control </a:t>
            </a:r>
          </a:p>
          <a:p>
            <a:pPr marR="0" lvl="1" algn="ctr"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a:ln>
                  <a:noFill/>
                </a:ln>
                <a:solidFill>
                  <a:srgbClr val="00A096"/>
                </a:solidFill>
                <a:effectLst/>
                <a:uLnTx/>
                <a:uFillTx/>
                <a:latin typeface="Arial"/>
              </a:rPr>
              <a:t>ONE-THIRD</a:t>
            </a:r>
            <a:r>
              <a:rPr kumimoji="0" lang="en-US" sz="3600" b="0" i="0" u="none" strike="noStrike" kern="1200" cap="none" spc="0" normalizeH="0" baseline="0" noProof="0">
                <a:ln>
                  <a:noFill/>
                </a:ln>
                <a:solidFill>
                  <a:srgbClr val="000000"/>
                </a:solidFill>
                <a:effectLst/>
                <a:uLnTx/>
                <a:uFillTx/>
                <a:latin typeface="Arial"/>
              </a:rPr>
              <a:t> </a:t>
            </a:r>
          </a:p>
          <a:p>
            <a:pPr marR="0" lvl="1" algn="ctr" defTabSz="914400" rtl="0" eaLnBrk="1" fontAlgn="auto" latinLnBrk="0" hangingPunct="1">
              <a:lnSpc>
                <a:spcPct val="100000"/>
              </a:lnSpc>
              <a:spcBef>
                <a:spcPts val="0"/>
              </a:spcBef>
              <a:spcAft>
                <a:spcPts val="0"/>
              </a:spcAft>
              <a:buClrTx/>
              <a:buSzTx/>
              <a:tabLst/>
              <a:defRPr/>
            </a:pPr>
            <a:r>
              <a:rPr kumimoji="0" lang="en-US" sz="3600" b="0" i="0" u="none" strike="noStrike" kern="1200" cap="none" spc="0" normalizeH="0" baseline="0" noProof="0">
                <a:ln>
                  <a:noFill/>
                </a:ln>
                <a:solidFill>
                  <a:srgbClr val="000000"/>
                </a:solidFill>
                <a:effectLst/>
                <a:uLnTx/>
                <a:uFillTx/>
                <a:latin typeface="Arial"/>
              </a:rPr>
              <a:t>of wealth in US households. </a:t>
            </a:r>
            <a:endParaRPr kumimoji="0" lang="en-US" sz="3600" b="0" i="0" u="none" strike="noStrike" kern="1200" cap="none" spc="0" normalizeH="0" baseline="30000" noProof="0">
              <a:ln>
                <a:noFill/>
              </a:ln>
              <a:solidFill>
                <a:srgbClr val="000000"/>
              </a:solidFill>
              <a:effectLst/>
              <a:uLnTx/>
              <a:uFillTx/>
              <a:latin typeface="Arial"/>
            </a:endParaRPr>
          </a:p>
        </p:txBody>
      </p:sp>
      <p:sp>
        <p:nvSpPr>
          <p:cNvPr id="6" name="Text Placeholder 3">
            <a:extLst>
              <a:ext uri="{FF2B5EF4-FFF2-40B4-BE49-F238E27FC236}">
                <a16:creationId xmlns:a16="http://schemas.microsoft.com/office/drawing/2014/main" id="{40BCE4CA-444D-AF93-8114-74371875C965}"/>
              </a:ext>
            </a:extLst>
          </p:cNvPr>
          <p:cNvSpPr txBox="1">
            <a:spLocks/>
          </p:cNvSpPr>
          <p:nvPr/>
        </p:nvSpPr>
        <p:spPr>
          <a:xfrm>
            <a:off x="457200" y="182880"/>
            <a:ext cx="8531352" cy="768096"/>
          </a:xfrm>
          <a:prstGeom prst="rect">
            <a:avLst/>
          </a:prstGeom>
        </p:spPr>
        <p:txBody>
          <a:bodyPr lIns="0" tIns="0" rIns="0" bIns="0"/>
          <a:lstStyle>
            <a:lvl1pPr marL="0" indent="0" algn="l" defTabSz="1218895" rtl="0" eaLnBrk="1" latinLnBrk="0" hangingPunct="1">
              <a:spcBef>
                <a:spcPts val="0"/>
              </a:spcBef>
              <a:buFont typeface="Arial" panose="020B0604020202020204" pitchFamily="34" charset="0"/>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lgn="l" defTabSz="1218895" rtl="0" eaLnBrk="1" latinLnBrk="0" hangingPunct="1">
              <a:spcBef>
                <a:spcPts val="0"/>
              </a:spcBef>
              <a:buFont typeface="Arial" panose="020B0604020202020204" pitchFamily="34" charset="0"/>
              <a:buNone/>
              <a:defRPr sz="2000" kern="1200">
                <a:solidFill>
                  <a:srgbClr val="595959"/>
                </a:solidFill>
                <a:latin typeface="+mn-lt"/>
                <a:ea typeface="+mn-ea"/>
                <a:cs typeface="+mn-cs"/>
              </a:defRPr>
            </a:lvl2pPr>
            <a:lvl3pPr marL="0" indent="0" algn="l" defTabSz="1218895"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3pPr>
            <a:lvl4pPr marL="0" indent="0" algn="l" defTabSz="1218895"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0" indent="0" algn="l" defTabSz="1218895"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r>
              <a:rPr lang="en-US"/>
              <a:t>Women as breadwinners</a:t>
            </a:r>
          </a:p>
        </p:txBody>
      </p:sp>
    </p:spTree>
    <p:extLst>
      <p:ext uri="{BB962C8B-B14F-4D97-AF65-F5344CB8AC3E}">
        <p14:creationId xmlns:p14="http://schemas.microsoft.com/office/powerpoint/2010/main" val="951505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0" name="Chart 19">
            <a:extLst>
              <a:ext uri="{FF2B5EF4-FFF2-40B4-BE49-F238E27FC236}">
                <a16:creationId xmlns:a16="http://schemas.microsoft.com/office/drawing/2014/main" id="{549A977F-2026-8DDB-4C08-A3D4567F7642}"/>
              </a:ext>
            </a:extLst>
          </p:cNvPr>
          <p:cNvGraphicFramePr/>
          <p:nvPr>
            <p:extLst>
              <p:ext uri="{D42A27DB-BD31-4B8C-83A1-F6EECF244321}">
                <p14:modId xmlns:p14="http://schemas.microsoft.com/office/powerpoint/2010/main" val="1922834798"/>
              </p:ext>
            </p:extLst>
          </p:nvPr>
        </p:nvGraphicFramePr>
        <p:xfrm>
          <a:off x="3484911" y="1412772"/>
          <a:ext cx="5222178" cy="346815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Chart 20">
            <a:extLst>
              <a:ext uri="{FF2B5EF4-FFF2-40B4-BE49-F238E27FC236}">
                <a16:creationId xmlns:a16="http://schemas.microsoft.com/office/drawing/2014/main" id="{4D4537C1-6B5D-D1F5-7F67-49C52B7D78D0}"/>
              </a:ext>
            </a:extLst>
          </p:cNvPr>
          <p:cNvGraphicFramePr/>
          <p:nvPr>
            <p:extLst>
              <p:ext uri="{D42A27DB-BD31-4B8C-83A1-F6EECF244321}">
                <p14:modId xmlns:p14="http://schemas.microsoft.com/office/powerpoint/2010/main" val="1745762861"/>
              </p:ext>
            </p:extLst>
          </p:nvPr>
        </p:nvGraphicFramePr>
        <p:xfrm>
          <a:off x="7595573" y="1412773"/>
          <a:ext cx="5222178" cy="346815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a:extLst>
              <a:ext uri="{FF2B5EF4-FFF2-40B4-BE49-F238E27FC236}">
                <a16:creationId xmlns:a16="http://schemas.microsoft.com/office/drawing/2014/main" id="{573E383C-2268-31D5-7500-010AF2354308}"/>
              </a:ext>
            </a:extLst>
          </p:cNvPr>
          <p:cNvGraphicFramePr/>
          <p:nvPr>
            <p:extLst>
              <p:ext uri="{D42A27DB-BD31-4B8C-83A1-F6EECF244321}">
                <p14:modId xmlns:p14="http://schemas.microsoft.com/office/powerpoint/2010/main" val="539869696"/>
              </p:ext>
            </p:extLst>
          </p:nvPr>
        </p:nvGraphicFramePr>
        <p:xfrm>
          <a:off x="-617798" y="1421351"/>
          <a:ext cx="5222178" cy="3468159"/>
        </p:xfrm>
        <a:graphic>
          <a:graphicData uri="http://schemas.openxmlformats.org/drawingml/2006/chart">
            <c:chart xmlns:c="http://schemas.openxmlformats.org/drawingml/2006/chart" xmlns:r="http://schemas.openxmlformats.org/officeDocument/2006/relationships" r:id="rId5"/>
          </a:graphicData>
        </a:graphic>
      </p:graphicFrame>
      <p:sp>
        <p:nvSpPr>
          <p:cNvPr id="4" name="Text Placeholder 3">
            <a:extLst>
              <a:ext uri="{FF2B5EF4-FFF2-40B4-BE49-F238E27FC236}">
                <a16:creationId xmlns:a16="http://schemas.microsoft.com/office/drawing/2014/main" id="{16157211-CBD2-9BBD-71D4-385B0EA4ABF5}"/>
              </a:ext>
            </a:extLst>
          </p:cNvPr>
          <p:cNvSpPr>
            <a:spLocks noGrp="1"/>
          </p:cNvSpPr>
          <p:nvPr>
            <p:ph type="body" sz="quarter" idx="32"/>
          </p:nvPr>
        </p:nvSpPr>
        <p:spPr/>
        <p:txBody>
          <a:bodyPr/>
          <a:lstStyle/>
          <a:p>
            <a:r>
              <a:rPr lang="en-US" dirty="0"/>
              <a:t>Financial decision-making by women</a:t>
            </a:r>
          </a:p>
          <a:p>
            <a:r>
              <a:rPr lang="en-US" sz="2000" b="0" dirty="0">
                <a:solidFill>
                  <a:srgbClr val="595959"/>
                </a:solidFill>
              </a:rPr>
              <a:t>Across generations </a:t>
            </a:r>
          </a:p>
        </p:txBody>
      </p:sp>
      <p:sp>
        <p:nvSpPr>
          <p:cNvPr id="5" name="Text Placeholder 4">
            <a:extLst>
              <a:ext uri="{FF2B5EF4-FFF2-40B4-BE49-F238E27FC236}">
                <a16:creationId xmlns:a16="http://schemas.microsoft.com/office/drawing/2014/main" id="{99D997B9-0CED-D74A-7E2E-BF6A3459BC60}"/>
              </a:ext>
            </a:extLst>
          </p:cNvPr>
          <p:cNvSpPr>
            <a:spLocks noGrp="1"/>
          </p:cNvSpPr>
          <p:nvPr>
            <p:ph type="body" sz="quarter" idx="26"/>
          </p:nvPr>
        </p:nvSpPr>
        <p:spPr>
          <a:xfrm>
            <a:off x="457200" y="6355080"/>
            <a:ext cx="11250050" cy="153888"/>
          </a:xfrm>
        </p:spPr>
        <p:txBody>
          <a:bodyPr/>
          <a:lstStyle/>
          <a:p>
            <a:r>
              <a:rPr lang="en-US"/>
              <a:t>Source: “Women and Wealth: A look at generational differences.” US Bank. 2022</a:t>
            </a:r>
          </a:p>
        </p:txBody>
      </p:sp>
      <p:grpSp>
        <p:nvGrpSpPr>
          <p:cNvPr id="2" name="Group 1">
            <a:extLst>
              <a:ext uri="{FF2B5EF4-FFF2-40B4-BE49-F238E27FC236}">
                <a16:creationId xmlns:a16="http://schemas.microsoft.com/office/drawing/2014/main" id="{1F9C154B-6296-3AFE-5827-ABAF2EDF0768}"/>
              </a:ext>
            </a:extLst>
          </p:cNvPr>
          <p:cNvGrpSpPr/>
          <p:nvPr/>
        </p:nvGrpSpPr>
        <p:grpSpPr>
          <a:xfrm>
            <a:off x="486586" y="1996720"/>
            <a:ext cx="3082587" cy="3364680"/>
            <a:chOff x="8167288" y="2003382"/>
            <a:chExt cx="3082587" cy="3364680"/>
          </a:xfrm>
        </p:grpSpPr>
        <p:sp>
          <p:nvSpPr>
            <p:cNvPr id="7" name="Oval 6">
              <a:extLst>
                <a:ext uri="{FF2B5EF4-FFF2-40B4-BE49-F238E27FC236}">
                  <a16:creationId xmlns:a16="http://schemas.microsoft.com/office/drawing/2014/main" id="{B9589872-C321-1BF2-CAAD-430A0D60C4D4}"/>
                </a:ext>
              </a:extLst>
            </p:cNvPr>
            <p:cNvSpPr/>
            <p:nvPr/>
          </p:nvSpPr>
          <p:spPr>
            <a:xfrm>
              <a:off x="8547757" y="2003382"/>
              <a:ext cx="2297587" cy="229758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tx1"/>
                  </a:solidFill>
                  <a:effectLst/>
                  <a:uLnTx/>
                  <a:uFillTx/>
                  <a:latin typeface="Arial"/>
                  <a:ea typeface="+mn-ea"/>
                  <a:cs typeface="+mn-cs"/>
                </a:rPr>
                <a:t>95%</a:t>
              </a:r>
            </a:p>
          </p:txBody>
        </p:sp>
        <p:sp>
          <p:nvSpPr>
            <p:cNvPr id="9" name="TextBox 8">
              <a:extLst>
                <a:ext uri="{FF2B5EF4-FFF2-40B4-BE49-F238E27FC236}">
                  <a16:creationId xmlns:a16="http://schemas.microsoft.com/office/drawing/2014/main" id="{3AF68EE0-6361-25DB-A73C-E12188FC610D}"/>
                </a:ext>
              </a:extLst>
            </p:cNvPr>
            <p:cNvSpPr txBox="1"/>
            <p:nvPr/>
          </p:nvSpPr>
          <p:spPr>
            <a:xfrm>
              <a:off x="8167288" y="4783287"/>
              <a:ext cx="30825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latin typeface="Arial Narrow" panose="020B0606020202030204" pitchFamily="34" charset="0"/>
                </a:rPr>
                <a:t>Gen Z &amp; Millennial</a:t>
              </a:r>
            </a:p>
          </p:txBody>
        </p:sp>
      </p:grpSp>
      <p:grpSp>
        <p:nvGrpSpPr>
          <p:cNvPr id="11" name="Group 10">
            <a:extLst>
              <a:ext uri="{FF2B5EF4-FFF2-40B4-BE49-F238E27FC236}">
                <a16:creationId xmlns:a16="http://schemas.microsoft.com/office/drawing/2014/main" id="{3AC516C0-1B64-8346-AB6D-21F73CFA1912}"/>
              </a:ext>
            </a:extLst>
          </p:cNvPr>
          <p:cNvGrpSpPr/>
          <p:nvPr/>
        </p:nvGrpSpPr>
        <p:grpSpPr>
          <a:xfrm>
            <a:off x="8786897" y="1984688"/>
            <a:ext cx="3082587" cy="3387297"/>
            <a:chOff x="8297751" y="1991350"/>
            <a:chExt cx="3082587" cy="3387297"/>
          </a:xfrm>
        </p:grpSpPr>
        <p:sp>
          <p:nvSpPr>
            <p:cNvPr id="13" name="Oval 12">
              <a:extLst>
                <a:ext uri="{FF2B5EF4-FFF2-40B4-BE49-F238E27FC236}">
                  <a16:creationId xmlns:a16="http://schemas.microsoft.com/office/drawing/2014/main" id="{6F89ED0A-034D-9BEC-6732-92E314FB5B6C}"/>
                </a:ext>
              </a:extLst>
            </p:cNvPr>
            <p:cNvSpPr/>
            <p:nvPr/>
          </p:nvSpPr>
          <p:spPr>
            <a:xfrm>
              <a:off x="8583853" y="1991350"/>
              <a:ext cx="2297587" cy="229758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tx1"/>
                  </a:solidFill>
                  <a:effectLst/>
                  <a:uLnTx/>
                  <a:uFillTx/>
                  <a:latin typeface="Arial"/>
                  <a:ea typeface="+mn-ea"/>
                  <a:cs typeface="+mn-cs"/>
                </a:rPr>
                <a:t>64%</a:t>
              </a:r>
            </a:p>
          </p:txBody>
        </p:sp>
        <p:sp>
          <p:nvSpPr>
            <p:cNvPr id="14" name="TextBox 13">
              <a:extLst>
                <a:ext uri="{FF2B5EF4-FFF2-40B4-BE49-F238E27FC236}">
                  <a16:creationId xmlns:a16="http://schemas.microsoft.com/office/drawing/2014/main" id="{DEBD1A7B-820F-62E3-F5FF-6F4B08508288}"/>
                </a:ext>
              </a:extLst>
            </p:cNvPr>
            <p:cNvSpPr txBox="1"/>
            <p:nvPr/>
          </p:nvSpPr>
          <p:spPr>
            <a:xfrm>
              <a:off x="8297751" y="4793872"/>
              <a:ext cx="30825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effectLst/>
                  <a:uLnTx/>
                  <a:uFillTx/>
                  <a:latin typeface="Arial Narrow" panose="020B0606020202030204" pitchFamily="34" charset="0"/>
                  <a:ea typeface="+mn-ea"/>
                  <a:cs typeface="+mn-cs"/>
                </a:rPr>
                <a:t>Boomer</a:t>
              </a:r>
            </a:p>
          </p:txBody>
        </p:sp>
      </p:grpSp>
      <p:grpSp>
        <p:nvGrpSpPr>
          <p:cNvPr id="15" name="Group 14">
            <a:extLst>
              <a:ext uri="{FF2B5EF4-FFF2-40B4-BE49-F238E27FC236}">
                <a16:creationId xmlns:a16="http://schemas.microsoft.com/office/drawing/2014/main" id="{B273BE82-3ECD-3820-2ACA-CB00B04ADB9D}"/>
              </a:ext>
            </a:extLst>
          </p:cNvPr>
          <p:cNvGrpSpPr/>
          <p:nvPr/>
        </p:nvGrpSpPr>
        <p:grpSpPr>
          <a:xfrm>
            <a:off x="4575568" y="1996720"/>
            <a:ext cx="3082587" cy="3364681"/>
            <a:chOff x="8167288" y="2003382"/>
            <a:chExt cx="3082587" cy="3364681"/>
          </a:xfrm>
        </p:grpSpPr>
        <p:sp>
          <p:nvSpPr>
            <p:cNvPr id="17" name="Oval 16">
              <a:extLst>
                <a:ext uri="{FF2B5EF4-FFF2-40B4-BE49-F238E27FC236}">
                  <a16:creationId xmlns:a16="http://schemas.microsoft.com/office/drawing/2014/main" id="{84EC50CC-F5A3-FD82-D74C-780B69796B00}"/>
                </a:ext>
              </a:extLst>
            </p:cNvPr>
            <p:cNvSpPr/>
            <p:nvPr/>
          </p:nvSpPr>
          <p:spPr>
            <a:xfrm>
              <a:off x="8559789" y="2003382"/>
              <a:ext cx="2297587" cy="229758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tx1"/>
                  </a:solidFill>
                  <a:effectLst/>
                  <a:uLnTx/>
                  <a:uFillTx/>
                  <a:latin typeface="Arial"/>
                  <a:ea typeface="+mn-ea"/>
                  <a:cs typeface="+mn-cs"/>
                </a:rPr>
                <a:t>82%</a:t>
              </a:r>
            </a:p>
          </p:txBody>
        </p:sp>
        <p:sp>
          <p:nvSpPr>
            <p:cNvPr id="18" name="TextBox 17">
              <a:extLst>
                <a:ext uri="{FF2B5EF4-FFF2-40B4-BE49-F238E27FC236}">
                  <a16:creationId xmlns:a16="http://schemas.microsoft.com/office/drawing/2014/main" id="{37AD085A-5ED2-E826-D0CC-86543CC0AA10}"/>
                </a:ext>
              </a:extLst>
            </p:cNvPr>
            <p:cNvSpPr txBox="1"/>
            <p:nvPr/>
          </p:nvSpPr>
          <p:spPr>
            <a:xfrm>
              <a:off x="8167288" y="4783288"/>
              <a:ext cx="30825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latin typeface="Arial Narrow" panose="020B0606020202030204" pitchFamily="34" charset="0"/>
                </a:rPr>
                <a:t>Gen X</a:t>
              </a:r>
            </a:p>
          </p:txBody>
        </p:sp>
      </p:grpSp>
    </p:spTree>
    <p:extLst>
      <p:ext uri="{BB962C8B-B14F-4D97-AF65-F5344CB8AC3E}">
        <p14:creationId xmlns:p14="http://schemas.microsoft.com/office/powerpoint/2010/main" val="4230795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1" presetClass="entr" presetSubtype="1"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heel(1)">
                                      <p:cBhvr>
                                        <p:cTn id="9" dur="2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par>
                                <p:cTn id="14" presetID="21" presetClass="entr" presetSubtype="1"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heel(1)">
                                      <p:cBhvr>
                                        <p:cTn id="16" dur="20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21" presetClass="entr" presetSubtype="1"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heel(1)">
                                      <p:cBhvr>
                                        <p:cTn id="23"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p:bldAsOne/>
      </p:bldGraphic>
      <p:bldGraphic spid="21" grpId="0">
        <p:bldAsOne/>
      </p:bldGraphic>
      <p:bldGraphic spid="10"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sitting on a bench reading a book&#10;&#10;Description automatically generated">
            <a:extLst>
              <a:ext uri="{FF2B5EF4-FFF2-40B4-BE49-F238E27FC236}">
                <a16:creationId xmlns:a16="http://schemas.microsoft.com/office/drawing/2014/main" id="{21A33F92-097B-631F-F0FD-0315BE1C38D2}"/>
              </a:ext>
            </a:extLst>
          </p:cNvPr>
          <p:cNvPicPr>
            <a:picLocks noChangeAspect="1"/>
          </p:cNvPicPr>
          <p:nvPr/>
        </p:nvPicPr>
        <p:blipFill>
          <a:blip r:embed="rId4"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Text Placeholder 4">
            <a:extLst>
              <a:ext uri="{FF2B5EF4-FFF2-40B4-BE49-F238E27FC236}">
                <a16:creationId xmlns:a16="http://schemas.microsoft.com/office/drawing/2014/main" id="{0C50CF94-BD7C-713B-4F5F-194D1543B452}"/>
              </a:ext>
            </a:extLst>
          </p:cNvPr>
          <p:cNvSpPr>
            <a:spLocks noGrp="1"/>
          </p:cNvSpPr>
          <p:nvPr>
            <p:ph type="body" sz="quarter" idx="26"/>
          </p:nvPr>
        </p:nvSpPr>
        <p:spPr>
          <a:xfrm>
            <a:off x="457200" y="6355080"/>
            <a:ext cx="11247120" cy="153888"/>
          </a:xfrm>
        </p:spPr>
        <p:txBody>
          <a:bodyPr/>
          <a:lstStyle/>
          <a:p>
            <a:r>
              <a:rPr lang="en-US" dirty="0">
                <a:solidFill>
                  <a:schemeClr val="bg1"/>
                </a:solidFill>
              </a:rPr>
              <a:t> Source: “US Wealth Management: A Growth Agenda for the Coming Decade.” McKinsey &amp; Company. February 16</a:t>
            </a:r>
            <a:r>
              <a:rPr lang="en-US" baseline="30000" dirty="0">
                <a:solidFill>
                  <a:schemeClr val="bg1"/>
                </a:solidFill>
              </a:rPr>
              <a:t>th</a:t>
            </a:r>
            <a:r>
              <a:rPr lang="en-US" dirty="0">
                <a:solidFill>
                  <a:schemeClr val="bg1"/>
                </a:solidFill>
              </a:rPr>
              <a:t> 2022. </a:t>
            </a:r>
          </a:p>
        </p:txBody>
      </p:sp>
      <p:sp>
        <p:nvSpPr>
          <p:cNvPr id="3" name="Rectangle: Rounded Corners 2">
            <a:extLst>
              <a:ext uri="{FF2B5EF4-FFF2-40B4-BE49-F238E27FC236}">
                <a16:creationId xmlns:a16="http://schemas.microsoft.com/office/drawing/2014/main" id="{4D82505B-B8D0-6B16-73B1-804A0E347A21}"/>
              </a:ext>
            </a:extLst>
          </p:cNvPr>
          <p:cNvSpPr/>
          <p:nvPr/>
        </p:nvSpPr>
        <p:spPr>
          <a:xfrm>
            <a:off x="-470459" y="950040"/>
            <a:ext cx="6226563" cy="5049686"/>
          </a:xfrm>
          <a:prstGeom prst="roundRect">
            <a:avLst>
              <a:gd name="adj" fmla="val 11450"/>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3600">
                <a:solidFill>
                  <a:schemeClr val="tx1"/>
                </a:solidFill>
              </a:rPr>
              <a:t>Women in the US control</a:t>
            </a:r>
          </a:p>
          <a:p>
            <a:pPr lvl="1" algn="ctr"/>
            <a:r>
              <a:rPr lang="en-US" sz="3600" b="1">
                <a:solidFill>
                  <a:srgbClr val="00A096"/>
                </a:solidFill>
              </a:rPr>
              <a:t>$12 TRILLION IN ASSETS</a:t>
            </a:r>
          </a:p>
          <a:p>
            <a:pPr lvl="1" algn="ctr"/>
            <a:r>
              <a:rPr lang="en-US" sz="3600">
                <a:solidFill>
                  <a:schemeClr val="tx1"/>
                </a:solidFill>
              </a:rPr>
              <a:t>By</a:t>
            </a:r>
            <a:r>
              <a:rPr lang="en-US" sz="3600">
                <a:solidFill>
                  <a:srgbClr val="00A096"/>
                </a:solidFill>
              </a:rPr>
              <a:t> </a:t>
            </a:r>
            <a:r>
              <a:rPr lang="en-US" sz="3600" b="1">
                <a:solidFill>
                  <a:srgbClr val="00A096"/>
                </a:solidFill>
              </a:rPr>
              <a:t>2030</a:t>
            </a:r>
            <a:r>
              <a:rPr lang="en-US" sz="3600">
                <a:solidFill>
                  <a:srgbClr val="00A096"/>
                </a:solidFill>
              </a:rPr>
              <a:t> </a:t>
            </a:r>
            <a:r>
              <a:rPr lang="en-US" sz="3600">
                <a:solidFill>
                  <a:schemeClr val="tx1"/>
                </a:solidFill>
              </a:rPr>
              <a:t>women in the US are expected to control much of the </a:t>
            </a:r>
            <a:r>
              <a:rPr lang="en-US" sz="3600" b="1">
                <a:solidFill>
                  <a:srgbClr val="00A096"/>
                </a:solidFill>
              </a:rPr>
              <a:t>$30 TRILLION </a:t>
            </a:r>
            <a:r>
              <a:rPr lang="en-US" sz="3600">
                <a:solidFill>
                  <a:schemeClr val="tx1"/>
                </a:solidFill>
              </a:rPr>
              <a:t>baby boomers will possess.</a:t>
            </a:r>
          </a:p>
        </p:txBody>
      </p:sp>
      <p:sp>
        <p:nvSpPr>
          <p:cNvPr id="15" name="Text Placeholder 14">
            <a:extLst>
              <a:ext uri="{FF2B5EF4-FFF2-40B4-BE49-F238E27FC236}">
                <a16:creationId xmlns:a16="http://schemas.microsoft.com/office/drawing/2014/main" id="{58AA9D08-3685-03CE-D143-57383BE84330}"/>
              </a:ext>
            </a:extLst>
          </p:cNvPr>
          <p:cNvSpPr>
            <a:spLocks noGrp="1"/>
          </p:cNvSpPr>
          <p:nvPr>
            <p:ph type="title" idx="4294967295"/>
          </p:nvPr>
        </p:nvSpPr>
        <p:spPr>
          <a:xfrm>
            <a:off x="457200" y="183277"/>
            <a:ext cx="8532813" cy="76676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l">
              <a:spcBef>
                <a:spcPts val="0"/>
              </a:spcBef>
              <a:defRPr/>
            </a:pPr>
            <a:r>
              <a:rPr lang="en-US" sz="2800" b="1">
                <a:solidFill>
                  <a:schemeClr val="bg1"/>
                </a:solidFill>
                <a:latin typeface="Arial" panose="020B0604020202020204" pitchFamily="34" charset="0"/>
                <a:cs typeface="Arial" panose="020B0604020202020204" pitchFamily="34" charset="0"/>
              </a:rPr>
              <a:t>Women are poised to lead in controlling assets</a:t>
            </a:r>
          </a:p>
        </p:txBody>
      </p:sp>
    </p:spTree>
    <p:custDataLst>
      <p:tags r:id="rId1"/>
    </p:custDataLst>
    <p:extLst>
      <p:ext uri="{BB962C8B-B14F-4D97-AF65-F5344CB8AC3E}">
        <p14:creationId xmlns:p14="http://schemas.microsoft.com/office/powerpoint/2010/main" val="6364495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17AA89E-526B-BADB-9C4D-F3EFED45C278}"/>
              </a:ext>
            </a:extLst>
          </p:cNvPr>
          <p:cNvSpPr>
            <a:spLocks noGrp="1"/>
          </p:cNvSpPr>
          <p:nvPr>
            <p:ph type="body" sz="quarter" idx="32"/>
          </p:nvPr>
        </p:nvSpPr>
        <p:spPr/>
        <p:txBody>
          <a:bodyPr/>
          <a:lstStyle/>
          <a:p>
            <a:r>
              <a:rPr lang="en-US"/>
              <a:t>Top five financial planning stressors for women</a:t>
            </a:r>
          </a:p>
        </p:txBody>
      </p:sp>
      <p:sp>
        <p:nvSpPr>
          <p:cNvPr id="5" name="Text Placeholder 4">
            <a:extLst>
              <a:ext uri="{FF2B5EF4-FFF2-40B4-BE49-F238E27FC236}">
                <a16:creationId xmlns:a16="http://schemas.microsoft.com/office/drawing/2014/main" id="{BDC0CC97-3FDB-1F5D-CF3A-DB5B8DC64B4E}"/>
              </a:ext>
            </a:extLst>
          </p:cNvPr>
          <p:cNvSpPr>
            <a:spLocks noGrp="1"/>
          </p:cNvSpPr>
          <p:nvPr>
            <p:ph type="body" sz="quarter" idx="26"/>
          </p:nvPr>
        </p:nvSpPr>
        <p:spPr>
          <a:xfrm>
            <a:off x="457319" y="6355080"/>
            <a:ext cx="11250050" cy="307777"/>
          </a:xfrm>
        </p:spPr>
        <p:txBody>
          <a:bodyPr/>
          <a:lstStyle/>
          <a:p>
            <a:r>
              <a:rPr lang="en-US" dirty="0"/>
              <a:t>Source: </a:t>
            </a:r>
            <a:r>
              <a:rPr lang="en-US" dirty="0">
                <a:effectLst/>
              </a:rPr>
              <a:t>“Fidelity Investments® Study: Women Tapping into Their Financial Superpowers to Gain Ground with Their Money.” </a:t>
            </a:r>
            <a:r>
              <a:rPr lang="en-US" i="1" dirty="0">
                <a:effectLst/>
              </a:rPr>
              <a:t>The </a:t>
            </a:r>
            <a:r>
              <a:rPr lang="en-US" i="1" dirty="0" err="1">
                <a:effectLst/>
              </a:rPr>
              <a:t>NewsMarket</a:t>
            </a:r>
            <a:r>
              <a:rPr lang="en-US" dirty="0">
                <a:effectLst/>
              </a:rPr>
              <a:t>, Fidelity, </a:t>
            </a:r>
            <a:r>
              <a:rPr lang="en-US" dirty="0"/>
              <a:t>October 9</a:t>
            </a:r>
            <a:r>
              <a:rPr lang="en-US" baseline="30000" dirty="0"/>
              <a:t>th</a:t>
            </a:r>
            <a:r>
              <a:rPr lang="en-US" dirty="0">
                <a:effectLst/>
              </a:rPr>
              <a:t> 2023</a:t>
            </a:r>
          </a:p>
          <a:p>
            <a:endParaRPr lang="en-US" dirty="0"/>
          </a:p>
        </p:txBody>
      </p:sp>
      <p:sp>
        <p:nvSpPr>
          <p:cNvPr id="9" name="Flowchart: Connector 8">
            <a:extLst>
              <a:ext uri="{FF2B5EF4-FFF2-40B4-BE49-F238E27FC236}">
                <a16:creationId xmlns:a16="http://schemas.microsoft.com/office/drawing/2014/main" id="{35480FF2-3E6E-7019-CEE0-8D40DBF71A0E}"/>
              </a:ext>
            </a:extLst>
          </p:cNvPr>
          <p:cNvSpPr/>
          <p:nvPr/>
        </p:nvSpPr>
        <p:spPr>
          <a:xfrm>
            <a:off x="512775" y="993527"/>
            <a:ext cx="822960" cy="822960"/>
          </a:xfrm>
          <a:prstGeom prst="flowChartConnector">
            <a:avLst/>
          </a:prstGeom>
          <a:solidFill>
            <a:srgbClr val="00B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730E3"/>
              </a:solidFill>
            </a:endParaRPr>
          </a:p>
        </p:txBody>
      </p:sp>
      <p:sp>
        <p:nvSpPr>
          <p:cNvPr id="10" name="Flowchart: Connector 9">
            <a:extLst>
              <a:ext uri="{FF2B5EF4-FFF2-40B4-BE49-F238E27FC236}">
                <a16:creationId xmlns:a16="http://schemas.microsoft.com/office/drawing/2014/main" id="{19F12258-F84C-52F8-E148-1610E72D98A8}"/>
              </a:ext>
            </a:extLst>
          </p:cNvPr>
          <p:cNvSpPr/>
          <p:nvPr/>
        </p:nvSpPr>
        <p:spPr>
          <a:xfrm>
            <a:off x="501838" y="2081242"/>
            <a:ext cx="822960" cy="822960"/>
          </a:xfrm>
          <a:prstGeom prst="flowChartConnector">
            <a:avLst/>
          </a:prstGeom>
          <a:solidFill>
            <a:srgbClr val="00B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730E3"/>
              </a:solidFill>
            </a:endParaRPr>
          </a:p>
        </p:txBody>
      </p:sp>
      <p:sp>
        <p:nvSpPr>
          <p:cNvPr id="11" name="Flowchart: Connector 10">
            <a:extLst>
              <a:ext uri="{FF2B5EF4-FFF2-40B4-BE49-F238E27FC236}">
                <a16:creationId xmlns:a16="http://schemas.microsoft.com/office/drawing/2014/main" id="{7BB379CF-F4F1-9566-EAAE-86FE453725DD}"/>
              </a:ext>
            </a:extLst>
          </p:cNvPr>
          <p:cNvSpPr/>
          <p:nvPr/>
        </p:nvSpPr>
        <p:spPr>
          <a:xfrm>
            <a:off x="495300" y="3168957"/>
            <a:ext cx="822960" cy="822960"/>
          </a:xfrm>
          <a:prstGeom prst="flowChartConnector">
            <a:avLst/>
          </a:prstGeom>
          <a:solidFill>
            <a:srgbClr val="00B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730E3"/>
              </a:solidFill>
            </a:endParaRPr>
          </a:p>
        </p:txBody>
      </p:sp>
      <p:sp>
        <p:nvSpPr>
          <p:cNvPr id="12" name="Flowchart: Connector 11">
            <a:extLst>
              <a:ext uri="{FF2B5EF4-FFF2-40B4-BE49-F238E27FC236}">
                <a16:creationId xmlns:a16="http://schemas.microsoft.com/office/drawing/2014/main" id="{7C967CB2-AB73-7FB0-9AF6-3B700732EE17}"/>
              </a:ext>
            </a:extLst>
          </p:cNvPr>
          <p:cNvSpPr/>
          <p:nvPr/>
        </p:nvSpPr>
        <p:spPr>
          <a:xfrm>
            <a:off x="495301" y="4256672"/>
            <a:ext cx="822960" cy="822960"/>
          </a:xfrm>
          <a:prstGeom prst="flowChartConnector">
            <a:avLst/>
          </a:prstGeom>
          <a:solidFill>
            <a:srgbClr val="00B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730E3"/>
              </a:solidFill>
            </a:endParaRPr>
          </a:p>
        </p:txBody>
      </p:sp>
      <p:sp>
        <p:nvSpPr>
          <p:cNvPr id="13" name="Flowchart: Connector 12">
            <a:extLst>
              <a:ext uri="{FF2B5EF4-FFF2-40B4-BE49-F238E27FC236}">
                <a16:creationId xmlns:a16="http://schemas.microsoft.com/office/drawing/2014/main" id="{6F9A97DD-AB2A-329A-E443-17A4429B2DF2}"/>
              </a:ext>
            </a:extLst>
          </p:cNvPr>
          <p:cNvSpPr/>
          <p:nvPr/>
        </p:nvSpPr>
        <p:spPr>
          <a:xfrm>
            <a:off x="512593" y="5344387"/>
            <a:ext cx="822960" cy="822960"/>
          </a:xfrm>
          <a:prstGeom prst="flowChartConnector">
            <a:avLst/>
          </a:prstGeom>
          <a:solidFill>
            <a:srgbClr val="00B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730E3"/>
              </a:solidFill>
            </a:endParaRPr>
          </a:p>
        </p:txBody>
      </p:sp>
      <p:sp>
        <p:nvSpPr>
          <p:cNvPr id="14" name="TextBox 13">
            <a:extLst>
              <a:ext uri="{FF2B5EF4-FFF2-40B4-BE49-F238E27FC236}">
                <a16:creationId xmlns:a16="http://schemas.microsoft.com/office/drawing/2014/main" id="{E4660295-1D7D-4A65-9ED5-F4139A49EAEE}"/>
              </a:ext>
            </a:extLst>
          </p:cNvPr>
          <p:cNvSpPr txBox="1"/>
          <p:nvPr/>
        </p:nvSpPr>
        <p:spPr>
          <a:xfrm>
            <a:off x="512593" y="1174175"/>
            <a:ext cx="836224" cy="461665"/>
          </a:xfrm>
          <a:prstGeom prst="rect">
            <a:avLst/>
          </a:prstGeom>
          <a:noFill/>
        </p:spPr>
        <p:txBody>
          <a:bodyPr wrap="square" rtlCol="0">
            <a:spAutoFit/>
          </a:bodyPr>
          <a:lstStyle/>
          <a:p>
            <a:r>
              <a:rPr lang="en-US" sz="2400" b="1"/>
              <a:t>40%</a:t>
            </a:r>
          </a:p>
        </p:txBody>
      </p:sp>
      <p:sp>
        <p:nvSpPr>
          <p:cNvPr id="15" name="TextBox 14">
            <a:extLst>
              <a:ext uri="{FF2B5EF4-FFF2-40B4-BE49-F238E27FC236}">
                <a16:creationId xmlns:a16="http://schemas.microsoft.com/office/drawing/2014/main" id="{23C98EDC-47B2-9FE3-0AAE-1D6D5E91E542}"/>
              </a:ext>
            </a:extLst>
          </p:cNvPr>
          <p:cNvSpPr txBox="1"/>
          <p:nvPr/>
        </p:nvSpPr>
        <p:spPr>
          <a:xfrm>
            <a:off x="517211" y="2261890"/>
            <a:ext cx="836224" cy="461665"/>
          </a:xfrm>
          <a:prstGeom prst="rect">
            <a:avLst/>
          </a:prstGeom>
          <a:noFill/>
        </p:spPr>
        <p:txBody>
          <a:bodyPr wrap="square" rtlCol="0">
            <a:spAutoFit/>
          </a:bodyPr>
          <a:lstStyle/>
          <a:p>
            <a:r>
              <a:rPr lang="en-US" sz="2400" b="1"/>
              <a:t>39%</a:t>
            </a:r>
          </a:p>
        </p:txBody>
      </p:sp>
      <p:sp>
        <p:nvSpPr>
          <p:cNvPr id="16" name="TextBox 15">
            <a:extLst>
              <a:ext uri="{FF2B5EF4-FFF2-40B4-BE49-F238E27FC236}">
                <a16:creationId xmlns:a16="http://schemas.microsoft.com/office/drawing/2014/main" id="{14CE48DE-B467-12A7-F875-81F8311B0042}"/>
              </a:ext>
            </a:extLst>
          </p:cNvPr>
          <p:cNvSpPr txBox="1"/>
          <p:nvPr/>
        </p:nvSpPr>
        <p:spPr>
          <a:xfrm>
            <a:off x="520480" y="3349605"/>
            <a:ext cx="836224" cy="461665"/>
          </a:xfrm>
          <a:prstGeom prst="rect">
            <a:avLst/>
          </a:prstGeom>
          <a:noFill/>
        </p:spPr>
        <p:txBody>
          <a:bodyPr wrap="square" rtlCol="0">
            <a:spAutoFit/>
          </a:bodyPr>
          <a:lstStyle/>
          <a:p>
            <a:r>
              <a:rPr lang="en-US" sz="2400" b="1"/>
              <a:t>37%</a:t>
            </a:r>
          </a:p>
        </p:txBody>
      </p:sp>
      <p:sp>
        <p:nvSpPr>
          <p:cNvPr id="17" name="TextBox 16">
            <a:extLst>
              <a:ext uri="{FF2B5EF4-FFF2-40B4-BE49-F238E27FC236}">
                <a16:creationId xmlns:a16="http://schemas.microsoft.com/office/drawing/2014/main" id="{89A46A7B-9EE1-5141-06EA-85E919B95FB2}"/>
              </a:ext>
            </a:extLst>
          </p:cNvPr>
          <p:cNvSpPr txBox="1"/>
          <p:nvPr/>
        </p:nvSpPr>
        <p:spPr>
          <a:xfrm>
            <a:off x="512593" y="4437320"/>
            <a:ext cx="836224" cy="461665"/>
          </a:xfrm>
          <a:prstGeom prst="rect">
            <a:avLst/>
          </a:prstGeom>
          <a:noFill/>
        </p:spPr>
        <p:txBody>
          <a:bodyPr wrap="square" rtlCol="0">
            <a:spAutoFit/>
          </a:bodyPr>
          <a:lstStyle/>
          <a:p>
            <a:r>
              <a:rPr lang="en-US" sz="2400" b="1"/>
              <a:t>29%</a:t>
            </a:r>
          </a:p>
        </p:txBody>
      </p:sp>
      <p:sp>
        <p:nvSpPr>
          <p:cNvPr id="18" name="TextBox 17">
            <a:extLst>
              <a:ext uri="{FF2B5EF4-FFF2-40B4-BE49-F238E27FC236}">
                <a16:creationId xmlns:a16="http://schemas.microsoft.com/office/drawing/2014/main" id="{C0F295AD-7839-14E1-B687-A36F8745FD5E}"/>
              </a:ext>
            </a:extLst>
          </p:cNvPr>
          <p:cNvSpPr txBox="1"/>
          <p:nvPr/>
        </p:nvSpPr>
        <p:spPr>
          <a:xfrm>
            <a:off x="520481" y="5525035"/>
            <a:ext cx="836223" cy="461665"/>
          </a:xfrm>
          <a:prstGeom prst="rect">
            <a:avLst/>
          </a:prstGeom>
          <a:noFill/>
        </p:spPr>
        <p:txBody>
          <a:bodyPr wrap="square" rtlCol="0">
            <a:spAutoFit/>
          </a:bodyPr>
          <a:lstStyle/>
          <a:p>
            <a:r>
              <a:rPr lang="en-US" sz="2400" b="1"/>
              <a:t>24%</a:t>
            </a:r>
          </a:p>
        </p:txBody>
      </p:sp>
      <p:sp>
        <p:nvSpPr>
          <p:cNvPr id="19" name="TextBox 18">
            <a:extLst>
              <a:ext uri="{FF2B5EF4-FFF2-40B4-BE49-F238E27FC236}">
                <a16:creationId xmlns:a16="http://schemas.microsoft.com/office/drawing/2014/main" id="{DDF4E036-E56A-2767-3FC3-6A7760ECE150}"/>
              </a:ext>
            </a:extLst>
          </p:cNvPr>
          <p:cNvSpPr txBox="1"/>
          <p:nvPr/>
        </p:nvSpPr>
        <p:spPr>
          <a:xfrm>
            <a:off x="1726522" y="1143397"/>
            <a:ext cx="9830528" cy="523220"/>
          </a:xfrm>
          <a:prstGeom prst="rect">
            <a:avLst/>
          </a:prstGeom>
          <a:noFill/>
        </p:spPr>
        <p:txBody>
          <a:bodyPr wrap="square" rtlCol="0">
            <a:spAutoFit/>
          </a:bodyPr>
          <a:lstStyle/>
          <a:p>
            <a:r>
              <a:rPr lang="en-US" sz="2800">
                <a:ln w="0"/>
                <a:effectLst>
                  <a:outerShdw blurRad="38100" dist="19050" dir="2700000" algn="tl" rotWithShape="0">
                    <a:schemeClr val="dk1">
                      <a:alpha val="40000"/>
                    </a:schemeClr>
                  </a:outerShdw>
                </a:effectLst>
              </a:rPr>
              <a:t>Thinking I should be doing more with my finances than I am</a:t>
            </a:r>
          </a:p>
        </p:txBody>
      </p:sp>
      <p:sp>
        <p:nvSpPr>
          <p:cNvPr id="20" name="TextBox 19">
            <a:extLst>
              <a:ext uri="{FF2B5EF4-FFF2-40B4-BE49-F238E27FC236}">
                <a16:creationId xmlns:a16="http://schemas.microsoft.com/office/drawing/2014/main" id="{DCB2E0EE-620B-6BD8-185D-2430CA1646D3}"/>
              </a:ext>
            </a:extLst>
          </p:cNvPr>
          <p:cNvSpPr txBox="1"/>
          <p:nvPr/>
        </p:nvSpPr>
        <p:spPr>
          <a:xfrm>
            <a:off x="1726522" y="2231112"/>
            <a:ext cx="5042938" cy="523220"/>
          </a:xfrm>
          <a:prstGeom prst="rect">
            <a:avLst/>
          </a:prstGeom>
          <a:noFill/>
        </p:spPr>
        <p:txBody>
          <a:bodyPr wrap="square" rtlCol="0">
            <a:spAutoFit/>
          </a:bodyPr>
          <a:lstStyle/>
          <a:p>
            <a:r>
              <a:rPr lang="en-US" sz="2800">
                <a:ln w="0"/>
                <a:effectLst>
                  <a:outerShdw blurRad="38100" dist="19050" dir="2700000" algn="tl" rotWithShape="0">
                    <a:schemeClr val="dk1">
                      <a:alpha val="40000"/>
                    </a:schemeClr>
                  </a:outerShdw>
                </a:effectLst>
              </a:rPr>
              <a:t>Saving enough to retire</a:t>
            </a:r>
          </a:p>
        </p:txBody>
      </p:sp>
      <p:sp>
        <p:nvSpPr>
          <p:cNvPr id="21" name="TextBox 20">
            <a:extLst>
              <a:ext uri="{FF2B5EF4-FFF2-40B4-BE49-F238E27FC236}">
                <a16:creationId xmlns:a16="http://schemas.microsoft.com/office/drawing/2014/main" id="{57223A3F-26BF-8218-A476-DB3E28F018D2}"/>
              </a:ext>
            </a:extLst>
          </p:cNvPr>
          <p:cNvSpPr txBox="1"/>
          <p:nvPr/>
        </p:nvSpPr>
        <p:spPr>
          <a:xfrm>
            <a:off x="1726522" y="3318827"/>
            <a:ext cx="5042938" cy="523220"/>
          </a:xfrm>
          <a:prstGeom prst="rect">
            <a:avLst/>
          </a:prstGeom>
          <a:noFill/>
        </p:spPr>
        <p:txBody>
          <a:bodyPr wrap="square" rtlCol="0">
            <a:spAutoFit/>
          </a:bodyPr>
          <a:lstStyle/>
          <a:p>
            <a:r>
              <a:rPr lang="en-US" sz="2800">
                <a:ln w="0"/>
                <a:effectLst>
                  <a:outerShdw blurRad="38100" dist="19050" dir="2700000" algn="tl" rotWithShape="0">
                    <a:schemeClr val="dk1">
                      <a:alpha val="40000"/>
                    </a:schemeClr>
                  </a:outerShdw>
                </a:effectLst>
              </a:rPr>
              <a:t>Paying off debt</a:t>
            </a:r>
          </a:p>
        </p:txBody>
      </p:sp>
      <p:sp>
        <p:nvSpPr>
          <p:cNvPr id="22" name="TextBox 21">
            <a:extLst>
              <a:ext uri="{FF2B5EF4-FFF2-40B4-BE49-F238E27FC236}">
                <a16:creationId xmlns:a16="http://schemas.microsoft.com/office/drawing/2014/main" id="{4638FCA7-9F3A-7442-40E2-B581225E334E}"/>
              </a:ext>
            </a:extLst>
          </p:cNvPr>
          <p:cNvSpPr txBox="1"/>
          <p:nvPr/>
        </p:nvSpPr>
        <p:spPr>
          <a:xfrm>
            <a:off x="1726522" y="4406542"/>
            <a:ext cx="7700645" cy="523220"/>
          </a:xfrm>
          <a:prstGeom prst="rect">
            <a:avLst/>
          </a:prstGeom>
          <a:noFill/>
        </p:spPr>
        <p:txBody>
          <a:bodyPr wrap="square" rtlCol="0">
            <a:spAutoFit/>
          </a:bodyPr>
          <a:lstStyle/>
          <a:p>
            <a:r>
              <a:rPr lang="en-US" sz="2800">
                <a:ln w="0"/>
                <a:effectLst>
                  <a:outerShdw blurRad="38100" dist="19050" dir="2700000" algn="tl" rotWithShape="0">
                    <a:schemeClr val="dk1">
                      <a:alpha val="40000"/>
                    </a:schemeClr>
                  </a:outerShdw>
                </a:effectLst>
              </a:rPr>
              <a:t>Tackling the cost of health care in retirement</a:t>
            </a:r>
          </a:p>
        </p:txBody>
      </p:sp>
      <p:sp>
        <p:nvSpPr>
          <p:cNvPr id="23" name="TextBox 22">
            <a:extLst>
              <a:ext uri="{FF2B5EF4-FFF2-40B4-BE49-F238E27FC236}">
                <a16:creationId xmlns:a16="http://schemas.microsoft.com/office/drawing/2014/main" id="{2EAF7454-E81C-2BF7-DC72-365E9D3C255D}"/>
              </a:ext>
            </a:extLst>
          </p:cNvPr>
          <p:cNvSpPr txBox="1"/>
          <p:nvPr/>
        </p:nvSpPr>
        <p:spPr>
          <a:xfrm>
            <a:off x="1726522" y="5494257"/>
            <a:ext cx="9027640" cy="523220"/>
          </a:xfrm>
          <a:prstGeom prst="rect">
            <a:avLst/>
          </a:prstGeom>
          <a:noFill/>
        </p:spPr>
        <p:txBody>
          <a:bodyPr wrap="square" rtlCol="0">
            <a:spAutoFit/>
          </a:bodyPr>
          <a:lstStyle/>
          <a:p>
            <a:r>
              <a:rPr lang="en-US" sz="2800">
                <a:ln w="0"/>
                <a:effectLst>
                  <a:outerShdw blurRad="38100" dist="19050" dir="2700000" algn="tl" rotWithShape="0">
                    <a:schemeClr val="dk1">
                      <a:alpha val="40000"/>
                    </a:schemeClr>
                  </a:outerShdw>
                </a:effectLst>
              </a:rPr>
              <a:t>Knowing how to invest savings to reach financial goals</a:t>
            </a:r>
          </a:p>
        </p:txBody>
      </p:sp>
    </p:spTree>
    <p:extLst>
      <p:ext uri="{BB962C8B-B14F-4D97-AF65-F5344CB8AC3E}">
        <p14:creationId xmlns:p14="http://schemas.microsoft.com/office/powerpoint/2010/main" val="1641768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p:bldP spid="15" grpId="0"/>
      <p:bldP spid="16" grpId="0"/>
      <p:bldP spid="17" grpId="0"/>
      <p:bldP spid="18" grpId="0"/>
      <p:bldP spid="19" grpId="0"/>
      <p:bldP spid="20" grpId="0"/>
      <p:bldP spid="21" grpId="0"/>
      <p:bldP spid="22"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757518-7BE4-AEF2-E1E7-41F43F82FE6E}"/>
              </a:ext>
            </a:extLst>
          </p:cNvPr>
          <p:cNvSpPr>
            <a:spLocks noGrp="1"/>
          </p:cNvSpPr>
          <p:nvPr>
            <p:ph type="body" sz="quarter" idx="32"/>
          </p:nvPr>
        </p:nvSpPr>
        <p:spPr/>
        <p:txBody>
          <a:bodyPr/>
          <a:lstStyle/>
          <a:p>
            <a:r>
              <a:rPr lang="en-US"/>
              <a:t>Challenges in a modern market</a:t>
            </a:r>
          </a:p>
        </p:txBody>
      </p:sp>
      <p:sp>
        <p:nvSpPr>
          <p:cNvPr id="15" name="Rectangle 14">
            <a:extLst>
              <a:ext uri="{FF2B5EF4-FFF2-40B4-BE49-F238E27FC236}">
                <a16:creationId xmlns:a16="http://schemas.microsoft.com/office/drawing/2014/main" id="{CB1D7C98-6766-BDC3-DBF4-8FCB859FA1FD}"/>
              </a:ext>
            </a:extLst>
          </p:cNvPr>
          <p:cNvSpPr/>
          <p:nvPr/>
        </p:nvSpPr>
        <p:spPr>
          <a:xfrm>
            <a:off x="1059210" y="1707644"/>
            <a:ext cx="2624328" cy="285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a:solidFill>
                  <a:schemeClr val="tx1"/>
                </a:solidFill>
              </a:rPr>
              <a:t>Utilities</a:t>
            </a:r>
          </a:p>
          <a:p>
            <a:pPr marL="285750" indent="-285750">
              <a:buFont typeface="Arial" panose="020B0604020202020204" pitchFamily="34" charset="0"/>
              <a:buChar char="•"/>
            </a:pPr>
            <a:r>
              <a:rPr lang="en-US">
                <a:solidFill>
                  <a:schemeClr val="tx1"/>
                </a:solidFill>
              </a:rPr>
              <a:t>Travel</a:t>
            </a:r>
          </a:p>
          <a:p>
            <a:pPr marL="285750" indent="-285750">
              <a:buFont typeface="Arial" panose="020B0604020202020204" pitchFamily="34" charset="0"/>
              <a:buChar char="•"/>
            </a:pPr>
            <a:r>
              <a:rPr lang="en-US">
                <a:solidFill>
                  <a:schemeClr val="tx1"/>
                </a:solidFill>
              </a:rPr>
              <a:t>Clothes</a:t>
            </a:r>
          </a:p>
          <a:p>
            <a:pPr marL="285750" indent="-285750">
              <a:buFont typeface="Arial" panose="020B0604020202020204" pitchFamily="34" charset="0"/>
              <a:buChar char="•"/>
            </a:pPr>
            <a:r>
              <a:rPr lang="en-US">
                <a:solidFill>
                  <a:schemeClr val="tx1"/>
                </a:solidFill>
              </a:rPr>
              <a:t>Gas</a:t>
            </a:r>
          </a:p>
          <a:p>
            <a:pPr marL="285750" indent="-285750">
              <a:buFont typeface="Arial" panose="020B0604020202020204" pitchFamily="34" charset="0"/>
              <a:buChar char="•"/>
            </a:pPr>
            <a:r>
              <a:rPr lang="en-US">
                <a:solidFill>
                  <a:schemeClr val="tx1"/>
                </a:solidFill>
              </a:rPr>
              <a:t>Groceries</a:t>
            </a:r>
          </a:p>
          <a:p>
            <a:pPr marL="285750" indent="-285750">
              <a:buFont typeface="Arial" panose="020B0604020202020204" pitchFamily="34" charset="0"/>
              <a:buChar char="•"/>
            </a:pPr>
            <a:r>
              <a:rPr lang="en-US">
                <a:solidFill>
                  <a:schemeClr val="tx1"/>
                </a:solidFill>
              </a:rPr>
              <a:t>Health</a:t>
            </a:r>
          </a:p>
        </p:txBody>
      </p:sp>
      <p:sp>
        <p:nvSpPr>
          <p:cNvPr id="16" name="Rectangle 15">
            <a:extLst>
              <a:ext uri="{FF2B5EF4-FFF2-40B4-BE49-F238E27FC236}">
                <a16:creationId xmlns:a16="http://schemas.microsoft.com/office/drawing/2014/main" id="{C531F975-8C8E-30F8-63E4-F87535054F35}"/>
              </a:ext>
            </a:extLst>
          </p:cNvPr>
          <p:cNvSpPr/>
          <p:nvPr/>
        </p:nvSpPr>
        <p:spPr>
          <a:xfrm>
            <a:off x="8481150" y="1744762"/>
            <a:ext cx="2624328" cy="285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a:solidFill>
                  <a:schemeClr val="tx1"/>
                </a:solidFill>
              </a:rPr>
              <a:t>Income</a:t>
            </a:r>
          </a:p>
          <a:p>
            <a:pPr marL="285750" indent="-285750">
              <a:buFont typeface="Arial" panose="020B0604020202020204" pitchFamily="34" charset="0"/>
              <a:buChar char="•"/>
            </a:pPr>
            <a:r>
              <a:rPr lang="en-US">
                <a:solidFill>
                  <a:schemeClr val="tx1"/>
                </a:solidFill>
              </a:rPr>
              <a:t>Legacy</a:t>
            </a:r>
          </a:p>
          <a:p>
            <a:pPr marL="285750" indent="-285750">
              <a:buFont typeface="Arial" panose="020B0604020202020204" pitchFamily="34" charset="0"/>
              <a:buChar char="•"/>
            </a:pPr>
            <a:r>
              <a:rPr lang="en-US">
                <a:solidFill>
                  <a:schemeClr val="tx1"/>
                </a:solidFill>
              </a:rPr>
              <a:t>Charitable</a:t>
            </a:r>
          </a:p>
          <a:p>
            <a:pPr marL="285750" indent="-285750">
              <a:buFont typeface="Arial" panose="020B0604020202020204" pitchFamily="34" charset="0"/>
              <a:buChar char="•"/>
            </a:pPr>
            <a:r>
              <a:rPr lang="en-US">
                <a:solidFill>
                  <a:schemeClr val="tx1"/>
                </a:solidFill>
              </a:rPr>
              <a:t>Business</a:t>
            </a:r>
          </a:p>
          <a:p>
            <a:pPr marL="285750" indent="-285750">
              <a:buFont typeface="Arial" panose="020B0604020202020204" pitchFamily="34" charset="0"/>
              <a:buChar char="•"/>
            </a:pPr>
            <a:r>
              <a:rPr lang="en-US">
                <a:solidFill>
                  <a:schemeClr val="tx1"/>
                </a:solidFill>
              </a:rPr>
              <a:t>Vacation</a:t>
            </a:r>
          </a:p>
          <a:p>
            <a:pPr marL="285750" indent="-285750">
              <a:buFont typeface="Arial" panose="020B0604020202020204" pitchFamily="34" charset="0"/>
              <a:buChar char="•"/>
            </a:pPr>
            <a:r>
              <a:rPr lang="en-US">
                <a:solidFill>
                  <a:schemeClr val="tx1"/>
                </a:solidFill>
              </a:rPr>
              <a:t>Health and aging</a:t>
            </a:r>
          </a:p>
        </p:txBody>
      </p:sp>
      <p:sp>
        <p:nvSpPr>
          <p:cNvPr id="17" name="Rectangle 16">
            <a:extLst>
              <a:ext uri="{FF2B5EF4-FFF2-40B4-BE49-F238E27FC236}">
                <a16:creationId xmlns:a16="http://schemas.microsoft.com/office/drawing/2014/main" id="{547811D5-E8B6-D2AB-B1D9-958EBDB7FDB0}"/>
              </a:ext>
            </a:extLst>
          </p:cNvPr>
          <p:cNvSpPr/>
          <p:nvPr/>
        </p:nvSpPr>
        <p:spPr>
          <a:xfrm>
            <a:off x="4770180" y="1707644"/>
            <a:ext cx="2624328" cy="285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a:solidFill>
                  <a:schemeClr val="tx1"/>
                </a:solidFill>
              </a:rPr>
              <a:t>Home</a:t>
            </a:r>
          </a:p>
          <a:p>
            <a:pPr marL="285750" indent="-285750">
              <a:buFont typeface="Arial" panose="020B0604020202020204" pitchFamily="34" charset="0"/>
              <a:buChar char="•"/>
            </a:pPr>
            <a:r>
              <a:rPr lang="en-US">
                <a:solidFill>
                  <a:schemeClr val="tx1"/>
                </a:solidFill>
              </a:rPr>
              <a:t>Emergency repairs</a:t>
            </a:r>
          </a:p>
          <a:p>
            <a:pPr marL="285750" indent="-285750">
              <a:buFont typeface="Arial" panose="020B0604020202020204" pitchFamily="34" charset="0"/>
              <a:buChar char="•"/>
            </a:pPr>
            <a:r>
              <a:rPr lang="en-US">
                <a:solidFill>
                  <a:schemeClr val="tx1"/>
                </a:solidFill>
              </a:rPr>
              <a:t>Medical expenses</a:t>
            </a:r>
          </a:p>
          <a:p>
            <a:pPr marL="285750" indent="-285750">
              <a:buFont typeface="Arial" panose="020B0604020202020204" pitchFamily="34" charset="0"/>
              <a:buChar char="•"/>
            </a:pPr>
            <a:r>
              <a:rPr lang="en-US">
                <a:solidFill>
                  <a:schemeClr val="tx1"/>
                </a:solidFill>
              </a:rPr>
              <a:t>Taxes</a:t>
            </a:r>
          </a:p>
          <a:p>
            <a:pPr marL="285750" indent="-285750">
              <a:buFont typeface="Arial" panose="020B0604020202020204" pitchFamily="34" charset="0"/>
              <a:buChar char="•"/>
            </a:pPr>
            <a:r>
              <a:rPr lang="en-US">
                <a:solidFill>
                  <a:schemeClr val="tx1"/>
                </a:solidFill>
              </a:rPr>
              <a:t>Education</a:t>
            </a:r>
          </a:p>
          <a:p>
            <a:pPr marL="285750" indent="-285750">
              <a:buFont typeface="Arial" panose="020B0604020202020204" pitchFamily="34" charset="0"/>
              <a:buChar char="•"/>
            </a:pPr>
            <a:r>
              <a:rPr lang="en-US">
                <a:solidFill>
                  <a:schemeClr val="tx1"/>
                </a:solidFill>
              </a:rPr>
              <a:t>Vacation</a:t>
            </a:r>
          </a:p>
        </p:txBody>
      </p:sp>
      <p:sp>
        <p:nvSpPr>
          <p:cNvPr id="18" name="Right Triangle 17">
            <a:extLst>
              <a:ext uri="{FF2B5EF4-FFF2-40B4-BE49-F238E27FC236}">
                <a16:creationId xmlns:a16="http://schemas.microsoft.com/office/drawing/2014/main" id="{D7DDC8AA-9CFD-7232-C8D5-65FBBF7183D9}"/>
              </a:ext>
            </a:extLst>
          </p:cNvPr>
          <p:cNvSpPr/>
          <p:nvPr/>
        </p:nvSpPr>
        <p:spPr bwMode="auto">
          <a:xfrm flipH="1" flipV="1">
            <a:off x="4522978" y="1845888"/>
            <a:ext cx="252000" cy="229091"/>
          </a:xfrm>
          <a:prstGeom prst="rtTriangle">
            <a:avLst/>
          </a:prstGeom>
          <a:solidFill>
            <a:srgbClr val="72DBD5"/>
          </a:solidFill>
          <a:ln>
            <a:noFill/>
          </a:ln>
          <a:effectLst/>
        </p:spPr>
        <p:txBody>
          <a:bodyPr rtlCol="0" anchor="ctr"/>
          <a:lstStyle/>
          <a:p>
            <a:pPr algn="ctr">
              <a:spcBef>
                <a:spcPct val="0"/>
              </a:spcBef>
              <a:spcAft>
                <a:spcPct val="25000"/>
              </a:spcAft>
              <a:buClr>
                <a:srgbClr val="FFFF99"/>
              </a:buClr>
              <a:tabLst>
                <a:tab pos="3886200" algn="dec"/>
                <a:tab pos="5032375" algn="dec"/>
                <a:tab pos="6169025" algn="dec"/>
                <a:tab pos="7315200" algn="dec"/>
              </a:tabLst>
            </a:pPr>
            <a:endParaRPr lang="en-US" sz="3400">
              <a:solidFill>
                <a:srgbClr val="000000"/>
              </a:solidFill>
              <a:latin typeface="Source Sans Pro Semibold" panose="020B0603030403020204" pitchFamily="34" charset="0"/>
            </a:endParaRPr>
          </a:p>
        </p:txBody>
      </p:sp>
      <p:sp>
        <p:nvSpPr>
          <p:cNvPr id="19" name="Rectangle 18">
            <a:extLst>
              <a:ext uri="{FF2B5EF4-FFF2-40B4-BE49-F238E27FC236}">
                <a16:creationId xmlns:a16="http://schemas.microsoft.com/office/drawing/2014/main" id="{6BFFF4B3-7DA5-B81E-26AD-52B3E0C6B854}"/>
              </a:ext>
            </a:extLst>
          </p:cNvPr>
          <p:cNvSpPr/>
          <p:nvPr/>
        </p:nvSpPr>
        <p:spPr bwMode="auto">
          <a:xfrm>
            <a:off x="4522978" y="1437780"/>
            <a:ext cx="2714724" cy="408107"/>
          </a:xfrm>
          <a:prstGeom prst="rect">
            <a:avLst/>
          </a:prstGeom>
          <a:solidFill>
            <a:srgbClr val="00BFB3"/>
          </a:solidFill>
          <a:ln>
            <a:noFill/>
          </a:ln>
          <a:effectLst/>
        </p:spPr>
        <p:txBody>
          <a:bodyPr wrap="square" lIns="182880" tIns="27432" rIns="182880" bIns="27432" rtlCol="0" anchor="ctr">
            <a:noAutofit/>
          </a:bodyPr>
          <a:lstStyle/>
          <a:p>
            <a:pPr marL="50800" indent="-7938" algn="l">
              <a:spcAft>
                <a:spcPct val="25000"/>
              </a:spcAft>
              <a:buClr>
                <a:srgbClr val="FFFF99"/>
              </a:buClr>
              <a:tabLst>
                <a:tab pos="3886200" algn="dec"/>
                <a:tab pos="5032375" algn="dec"/>
                <a:tab pos="6169025" algn="dec"/>
                <a:tab pos="7315200" algn="dec"/>
              </a:tabLst>
            </a:pPr>
            <a:r>
              <a:rPr lang="en-US" sz="1800" b="1" spc="100">
                <a:solidFill>
                  <a:srgbClr val="FFFFFF"/>
                </a:solidFill>
                <a:latin typeface="+mj-lt"/>
              </a:rPr>
              <a:t>Savings</a:t>
            </a:r>
          </a:p>
        </p:txBody>
      </p:sp>
      <p:sp>
        <p:nvSpPr>
          <p:cNvPr id="20" name="Rectangle 19">
            <a:extLst>
              <a:ext uri="{FF2B5EF4-FFF2-40B4-BE49-F238E27FC236}">
                <a16:creationId xmlns:a16="http://schemas.microsoft.com/office/drawing/2014/main" id="{3242ACB4-E5B4-26A3-99AD-F77342E0ABDB}"/>
              </a:ext>
            </a:extLst>
          </p:cNvPr>
          <p:cNvSpPr/>
          <p:nvPr/>
        </p:nvSpPr>
        <p:spPr bwMode="auto">
          <a:xfrm>
            <a:off x="8232996" y="1437780"/>
            <a:ext cx="2714724" cy="408107"/>
          </a:xfrm>
          <a:prstGeom prst="rect">
            <a:avLst/>
          </a:prstGeom>
          <a:solidFill>
            <a:srgbClr val="00A096"/>
          </a:solidFill>
          <a:ln>
            <a:noFill/>
          </a:ln>
          <a:effectLst/>
        </p:spPr>
        <p:txBody>
          <a:bodyPr wrap="square" lIns="182880" tIns="27432" rIns="182880" bIns="27432" rtlCol="0" anchor="ctr">
            <a:noAutofit/>
          </a:bodyPr>
          <a:lstStyle/>
          <a:p>
            <a:pPr marL="50800" indent="-7938" algn="l">
              <a:spcAft>
                <a:spcPct val="25000"/>
              </a:spcAft>
              <a:buClr>
                <a:srgbClr val="FFFF99"/>
              </a:buClr>
              <a:tabLst>
                <a:tab pos="3886200" algn="dec"/>
                <a:tab pos="5032375" algn="dec"/>
                <a:tab pos="6169025" algn="dec"/>
                <a:tab pos="7315200" algn="dec"/>
              </a:tabLst>
            </a:pPr>
            <a:r>
              <a:rPr lang="en-US" sz="1800" b="1" spc="100">
                <a:solidFill>
                  <a:srgbClr val="FFFFFF"/>
                </a:solidFill>
                <a:latin typeface="+mj-lt"/>
              </a:rPr>
              <a:t>Retirement</a:t>
            </a:r>
          </a:p>
        </p:txBody>
      </p:sp>
      <p:sp>
        <p:nvSpPr>
          <p:cNvPr id="21" name="Rectangle 20">
            <a:extLst>
              <a:ext uri="{FF2B5EF4-FFF2-40B4-BE49-F238E27FC236}">
                <a16:creationId xmlns:a16="http://schemas.microsoft.com/office/drawing/2014/main" id="{76B1EF57-D597-2CCE-AEB7-C43287B63F0A}"/>
              </a:ext>
            </a:extLst>
          </p:cNvPr>
          <p:cNvSpPr/>
          <p:nvPr/>
        </p:nvSpPr>
        <p:spPr bwMode="auto">
          <a:xfrm>
            <a:off x="820023" y="1437781"/>
            <a:ext cx="2714724" cy="408107"/>
          </a:xfrm>
          <a:prstGeom prst="rect">
            <a:avLst/>
          </a:prstGeom>
          <a:solidFill>
            <a:srgbClr val="72DBD5"/>
          </a:solidFill>
          <a:ln>
            <a:noFill/>
          </a:ln>
          <a:effectLst/>
        </p:spPr>
        <p:txBody>
          <a:bodyPr wrap="square" lIns="182880" tIns="27432" rIns="182880" bIns="27432" rtlCol="0" anchor="ctr">
            <a:noAutofit/>
          </a:bodyPr>
          <a:lstStyle/>
          <a:p>
            <a:pPr marL="50800" indent="-7938" algn="l">
              <a:spcAft>
                <a:spcPct val="25000"/>
              </a:spcAft>
              <a:buClr>
                <a:srgbClr val="FFFF99"/>
              </a:buClr>
              <a:tabLst>
                <a:tab pos="3886200" algn="dec"/>
                <a:tab pos="5032375" algn="dec"/>
                <a:tab pos="6169025" algn="dec"/>
                <a:tab pos="7315200" algn="dec"/>
              </a:tabLst>
            </a:pPr>
            <a:r>
              <a:rPr lang="en-US" sz="1800" b="1" spc="100">
                <a:solidFill>
                  <a:srgbClr val="FFFFFF"/>
                </a:solidFill>
                <a:latin typeface="+mj-lt"/>
              </a:rPr>
              <a:t>Daily expenses</a:t>
            </a:r>
          </a:p>
        </p:txBody>
      </p:sp>
      <p:sp>
        <p:nvSpPr>
          <p:cNvPr id="22" name="Right Triangle 21">
            <a:extLst>
              <a:ext uri="{FF2B5EF4-FFF2-40B4-BE49-F238E27FC236}">
                <a16:creationId xmlns:a16="http://schemas.microsoft.com/office/drawing/2014/main" id="{68A2E91F-C8A6-6FA6-4992-A351115B97ED}"/>
              </a:ext>
            </a:extLst>
          </p:cNvPr>
          <p:cNvSpPr/>
          <p:nvPr/>
        </p:nvSpPr>
        <p:spPr bwMode="auto">
          <a:xfrm flipH="1" flipV="1">
            <a:off x="807891" y="1845888"/>
            <a:ext cx="252000" cy="229091"/>
          </a:xfrm>
          <a:prstGeom prst="rtTriangle">
            <a:avLst/>
          </a:prstGeom>
          <a:solidFill>
            <a:srgbClr val="E1F7F7"/>
          </a:solidFill>
          <a:ln>
            <a:noFill/>
          </a:ln>
          <a:effectLst/>
        </p:spPr>
        <p:txBody>
          <a:bodyPr rtlCol="0" anchor="ctr"/>
          <a:lstStyle/>
          <a:p>
            <a:pPr algn="ctr">
              <a:spcBef>
                <a:spcPct val="0"/>
              </a:spcBef>
              <a:spcAft>
                <a:spcPct val="25000"/>
              </a:spcAft>
              <a:buClr>
                <a:srgbClr val="FFFF99"/>
              </a:buClr>
              <a:tabLst>
                <a:tab pos="3886200" algn="dec"/>
                <a:tab pos="5032375" algn="dec"/>
                <a:tab pos="6169025" algn="dec"/>
                <a:tab pos="7315200" algn="dec"/>
              </a:tabLst>
            </a:pPr>
            <a:endParaRPr lang="en-US" sz="3400">
              <a:solidFill>
                <a:srgbClr val="000000"/>
              </a:solidFill>
              <a:latin typeface="Source Sans Pro Semibold" panose="020B0603030403020204" pitchFamily="34" charset="0"/>
            </a:endParaRPr>
          </a:p>
        </p:txBody>
      </p:sp>
      <p:sp>
        <p:nvSpPr>
          <p:cNvPr id="23" name="Right Triangle 22">
            <a:extLst>
              <a:ext uri="{FF2B5EF4-FFF2-40B4-BE49-F238E27FC236}">
                <a16:creationId xmlns:a16="http://schemas.microsoft.com/office/drawing/2014/main" id="{4F72F9C2-5774-EA34-CB95-AAA652737AA7}"/>
              </a:ext>
            </a:extLst>
          </p:cNvPr>
          <p:cNvSpPr/>
          <p:nvPr/>
        </p:nvSpPr>
        <p:spPr bwMode="auto">
          <a:xfrm flipH="1" flipV="1">
            <a:off x="8232996" y="1844826"/>
            <a:ext cx="252000" cy="229091"/>
          </a:xfrm>
          <a:prstGeom prst="rtTriangle">
            <a:avLst/>
          </a:prstGeom>
          <a:solidFill>
            <a:srgbClr val="00BFB3"/>
          </a:solidFill>
          <a:ln>
            <a:noFill/>
          </a:ln>
          <a:effectLst/>
        </p:spPr>
        <p:txBody>
          <a:bodyPr rtlCol="0" anchor="ctr"/>
          <a:lstStyle/>
          <a:p>
            <a:pPr algn="ctr">
              <a:spcBef>
                <a:spcPct val="0"/>
              </a:spcBef>
              <a:spcAft>
                <a:spcPct val="25000"/>
              </a:spcAft>
              <a:buClr>
                <a:srgbClr val="FFFF99"/>
              </a:buClr>
              <a:tabLst>
                <a:tab pos="3886200" algn="dec"/>
                <a:tab pos="5032375" algn="dec"/>
                <a:tab pos="6169025" algn="dec"/>
                <a:tab pos="7315200" algn="dec"/>
              </a:tabLst>
            </a:pPr>
            <a:endParaRPr lang="en-US" sz="3400">
              <a:solidFill>
                <a:srgbClr val="000000"/>
              </a:solidFill>
              <a:latin typeface="Source Sans Pro Semibold" panose="020B0603030403020204" pitchFamily="34" charset="0"/>
            </a:endParaRPr>
          </a:p>
        </p:txBody>
      </p:sp>
    </p:spTree>
    <p:extLst>
      <p:ext uri="{BB962C8B-B14F-4D97-AF65-F5344CB8AC3E}">
        <p14:creationId xmlns:p14="http://schemas.microsoft.com/office/powerpoint/2010/main" val="40348752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8D6576-2CCF-318E-DE8F-CE4A5DECEEC0}"/>
              </a:ext>
            </a:extLst>
          </p:cNvPr>
          <p:cNvSpPr>
            <a:spLocks noGrp="1"/>
          </p:cNvSpPr>
          <p:nvPr>
            <p:ph type="body" sz="quarter" idx="11"/>
          </p:nvPr>
        </p:nvSpPr>
        <p:spPr>
          <a:xfrm>
            <a:off x="913924" y="1070611"/>
            <a:ext cx="5743354" cy="1846659"/>
          </a:xfrm>
        </p:spPr>
        <p:txBody>
          <a:bodyPr/>
          <a:lstStyle/>
          <a:p>
            <a:r>
              <a:rPr lang="en-US" i="0">
                <a:effectLst/>
              </a:rPr>
              <a:t>Journey through </a:t>
            </a:r>
            <a:r>
              <a:rPr lang="en-US"/>
              <a:t>l</a:t>
            </a:r>
            <a:r>
              <a:rPr lang="en-US" i="0">
                <a:effectLst/>
              </a:rPr>
              <a:t>ife:</a:t>
            </a:r>
          </a:p>
          <a:p>
            <a:r>
              <a:rPr lang="en-US"/>
              <a:t>Investing for a family adds complexity</a:t>
            </a:r>
          </a:p>
        </p:txBody>
      </p:sp>
    </p:spTree>
    <p:extLst>
      <p:ext uri="{BB962C8B-B14F-4D97-AF65-F5344CB8AC3E}">
        <p14:creationId xmlns:p14="http://schemas.microsoft.com/office/powerpoint/2010/main" val="32418783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hild holding money">
            <a:extLst>
              <a:ext uri="{FF2B5EF4-FFF2-40B4-BE49-F238E27FC236}">
                <a16:creationId xmlns:a16="http://schemas.microsoft.com/office/drawing/2014/main" id="{47A4D53C-2232-D68D-2D01-F2A6F3E02D5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186" b="-1"/>
          <a:stretch/>
        </p:blipFill>
        <p:spPr>
          <a:xfrm>
            <a:off x="0" y="-81610"/>
            <a:ext cx="7400925" cy="6959167"/>
          </a:xfrm>
          <a:prstGeom prst="rect">
            <a:avLst/>
          </a:prstGeom>
        </p:spPr>
      </p:pic>
      <p:sp>
        <p:nvSpPr>
          <p:cNvPr id="5" name="Text Placeholder 4">
            <a:extLst>
              <a:ext uri="{FF2B5EF4-FFF2-40B4-BE49-F238E27FC236}">
                <a16:creationId xmlns:a16="http://schemas.microsoft.com/office/drawing/2014/main" id="{15A2949D-37FC-4A44-7FEA-B404099F9823}"/>
              </a:ext>
            </a:extLst>
          </p:cNvPr>
          <p:cNvSpPr>
            <a:spLocks noGrp="1"/>
          </p:cNvSpPr>
          <p:nvPr>
            <p:ph type="body" sz="quarter" idx="26"/>
          </p:nvPr>
        </p:nvSpPr>
        <p:spPr>
          <a:xfrm>
            <a:off x="457200" y="6508969"/>
            <a:ext cx="11250050" cy="153888"/>
          </a:xfrm>
        </p:spPr>
        <p:txBody>
          <a:bodyPr/>
          <a:lstStyle/>
          <a:p>
            <a:r>
              <a:rPr lang="en-US">
                <a:effectLst/>
              </a:rPr>
              <a:t>Source: “Employment Characteristics of Families 2023.” US Bureau of Labor Statistics. 2024</a:t>
            </a:r>
            <a:endParaRPr lang="en-US"/>
          </a:p>
        </p:txBody>
      </p:sp>
      <p:sp>
        <p:nvSpPr>
          <p:cNvPr id="9" name="Rectangle: Rounded Corners 8">
            <a:extLst>
              <a:ext uri="{FF2B5EF4-FFF2-40B4-BE49-F238E27FC236}">
                <a16:creationId xmlns:a16="http://schemas.microsoft.com/office/drawing/2014/main" id="{9DB081A8-5A9B-90B9-3666-139A0EB65E7F}"/>
              </a:ext>
            </a:extLst>
          </p:cNvPr>
          <p:cNvSpPr/>
          <p:nvPr/>
        </p:nvSpPr>
        <p:spPr>
          <a:xfrm>
            <a:off x="6096000" y="1276350"/>
            <a:ext cx="6226563" cy="2304585"/>
          </a:xfrm>
          <a:prstGeom prst="roundRect">
            <a:avLst>
              <a:gd name="adj" fmla="val 11450"/>
            </a:avLst>
          </a:prstGeom>
          <a:solidFill>
            <a:srgbClr val="E1F7F7">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4400" b="1">
                <a:solidFill>
                  <a:srgbClr val="00A096"/>
                </a:solidFill>
              </a:rPr>
              <a:t>32.6 MILLION</a:t>
            </a:r>
          </a:p>
          <a:p>
            <a:pPr lvl="1" algn="ctr"/>
            <a:r>
              <a:rPr lang="en-US" sz="3600">
                <a:solidFill>
                  <a:schemeClr val="tx1"/>
                </a:solidFill>
              </a:rPr>
              <a:t>families have children under 18</a:t>
            </a:r>
            <a:endParaRPr lang="en-US" sz="3600" baseline="30000">
              <a:solidFill>
                <a:schemeClr val="tx1"/>
              </a:solidFill>
            </a:endParaRPr>
          </a:p>
        </p:txBody>
      </p:sp>
    </p:spTree>
    <p:extLst>
      <p:ext uri="{BB962C8B-B14F-4D97-AF65-F5344CB8AC3E}">
        <p14:creationId xmlns:p14="http://schemas.microsoft.com/office/powerpoint/2010/main" val="1928663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DFADC3F-99CF-4E18-8F5A-5A8A73F06A02}"/>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89" y="0"/>
            <a:ext cx="6523661" cy="6858000"/>
          </a:xfrm>
          <a:prstGeom prst="rect">
            <a:avLst/>
          </a:prstGeom>
        </p:spPr>
      </p:pic>
      <p:pic>
        <p:nvPicPr>
          <p:cNvPr id="3" name="Picture 2">
            <a:extLst>
              <a:ext uri="{FF2B5EF4-FFF2-40B4-BE49-F238E27FC236}">
                <a16:creationId xmlns:a16="http://schemas.microsoft.com/office/drawing/2014/main" id="{34A5C389-802A-4605-9D6F-81AB8F45D477}"/>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88" y="0"/>
            <a:ext cx="4876800" cy="6856092"/>
          </a:xfrm>
          <a:prstGeom prst="rect">
            <a:avLst/>
          </a:prstGeom>
        </p:spPr>
      </p:pic>
      <p:sp>
        <p:nvSpPr>
          <p:cNvPr id="10" name="Text Placeholder 6">
            <a:extLst>
              <a:ext uri="{FF2B5EF4-FFF2-40B4-BE49-F238E27FC236}">
                <a16:creationId xmlns:a16="http://schemas.microsoft.com/office/drawing/2014/main" id="{60A73422-1A6C-4B9F-8247-9370717BF3E9}"/>
              </a:ext>
            </a:extLst>
          </p:cNvPr>
          <p:cNvSpPr>
            <a:spLocks noGrp="1"/>
          </p:cNvSpPr>
          <p:nvPr>
            <p:ph type="body" sz="quarter" idx="26"/>
          </p:nvPr>
        </p:nvSpPr>
        <p:spPr>
          <a:xfrm>
            <a:off x="457200" y="6355080"/>
            <a:ext cx="10541359" cy="153888"/>
          </a:xfrm>
        </p:spPr>
        <p:txBody>
          <a:bodyPr/>
          <a:lstStyle/>
          <a:p>
            <a:r>
              <a:rPr lang="en-US">
                <a:solidFill>
                  <a:schemeClr val="bg1"/>
                </a:solidFill>
              </a:rPr>
              <a:t>Source:  “Gender Differences in Needing and Taking Leave.” </a:t>
            </a:r>
            <a:r>
              <a:rPr lang="en-CA" b="0" i="0" err="1">
                <a:solidFill>
                  <a:schemeClr val="bg1"/>
                </a:solidFill>
                <a:effectLst/>
                <a:latin typeface="arial" panose="020B0604020202020204" pitchFamily="34" charset="0"/>
              </a:rPr>
              <a:t>Abt</a:t>
            </a:r>
            <a:r>
              <a:rPr lang="en-CA" b="0" i="0">
                <a:solidFill>
                  <a:schemeClr val="bg1"/>
                </a:solidFill>
                <a:effectLst/>
                <a:latin typeface="arial" panose="020B0604020202020204" pitchFamily="34" charset="0"/>
              </a:rPr>
              <a:t> Associates. 2020.</a:t>
            </a:r>
            <a:endParaRPr lang="en-US">
              <a:solidFill>
                <a:schemeClr val="bg1"/>
              </a:solidFill>
            </a:endParaRPr>
          </a:p>
        </p:txBody>
      </p:sp>
      <p:sp>
        <p:nvSpPr>
          <p:cNvPr id="5" name="Women - The Richer Sex?">
            <a:extLst>
              <a:ext uri="{C183D7F6-B498-43B3-948B-1728B52AA6E4}">
                <adec:decorative xmlns:adec="http://schemas.microsoft.com/office/drawing/2017/decorative" val="0"/>
              </a:ext>
            </a:extLst>
          </p:cNvPr>
          <p:cNvSpPr>
            <a:spLocks noGrp="1"/>
          </p:cNvSpPr>
          <p:nvPr>
            <p:ph type="title"/>
          </p:nvPr>
        </p:nvSpPr>
        <p:spPr>
          <a:xfrm>
            <a:off x="6834334" y="1589407"/>
            <a:ext cx="5111604" cy="553927"/>
          </a:xfrm>
          <a:prstGeom prst="rect">
            <a:avLst/>
          </a:prstGeom>
        </p:spPr>
        <p:txBody>
          <a:bodyPr anchor="b"/>
          <a:lstStyle>
            <a:lvl1pPr>
              <a:defRPr sz="3000" b="0" spc="-90">
                <a:latin typeface="Trade Gothic LT Std Bold"/>
                <a:ea typeface="Trade Gothic LT Std Bold"/>
                <a:cs typeface="Trade Gothic LT Std Bold"/>
                <a:sym typeface="Trade Gothic LT Std Bold"/>
              </a:defRPr>
            </a:lvl1pPr>
          </a:lstStyle>
          <a:p>
            <a:pPr algn="l"/>
            <a:r>
              <a:rPr lang="en-US" sz="1800" b="1">
                <a:solidFill>
                  <a:schemeClr val="tx1"/>
                </a:solidFill>
                <a:latin typeface="Arial Narrow" panose="020B0606020202030204" pitchFamily="34" charset="0"/>
                <a:ea typeface="+mn-ea"/>
                <a:cs typeface="Arial" panose="020B0604020202020204" pitchFamily="34" charset="0"/>
              </a:rPr>
              <a:t>FACTORS AFFECTING WOMEN’S RETIREMENT</a:t>
            </a:r>
          </a:p>
        </p:txBody>
      </p:sp>
      <p:sp>
        <p:nvSpPr>
          <p:cNvPr id="9" name="TextBox 8">
            <a:extLst>
              <a:ext uri="{FF2B5EF4-FFF2-40B4-BE49-F238E27FC236}">
                <a16:creationId xmlns:a16="http://schemas.microsoft.com/office/drawing/2014/main" id="{C4BF4C1C-3751-4C32-940F-CA82A21701F1}"/>
              </a:ext>
            </a:extLst>
          </p:cNvPr>
          <p:cNvSpPr txBox="1"/>
          <p:nvPr/>
        </p:nvSpPr>
        <p:spPr>
          <a:xfrm>
            <a:off x="6834333" y="2440053"/>
            <a:ext cx="4532719" cy="2554545"/>
          </a:xfrm>
          <a:prstGeom prst="rect">
            <a:avLst/>
          </a:prstGeom>
          <a:noFill/>
        </p:spPr>
        <p:txBody>
          <a:bodyPr wrap="square">
            <a:spAutoFit/>
          </a:bodyPr>
          <a:lstStyle/>
          <a:p>
            <a:pPr defTabSz="914126"/>
            <a:r>
              <a:rPr lang="en-US" sz="4000" b="1">
                <a:solidFill>
                  <a:srgbClr val="272727"/>
                </a:solidFill>
                <a:latin typeface="Arial" panose="020B0604020202020204" pitchFamily="34" charset="0"/>
                <a:cs typeface="Arial" panose="020B0604020202020204" pitchFamily="34" charset="0"/>
              </a:rPr>
              <a:t>Women take</a:t>
            </a:r>
            <a:r>
              <a:rPr lang="en-US" sz="4000" b="1">
                <a:solidFill>
                  <a:srgbClr val="FF0F52"/>
                </a:solidFill>
                <a:latin typeface="Arial" panose="020B0604020202020204" pitchFamily="34" charset="0"/>
                <a:cs typeface="Arial" panose="020B0604020202020204" pitchFamily="34" charset="0"/>
              </a:rPr>
              <a:t> </a:t>
            </a:r>
            <a:r>
              <a:rPr lang="en-US" sz="4000" b="1">
                <a:solidFill>
                  <a:srgbClr val="00A096"/>
                </a:solidFill>
                <a:latin typeface="Arial" panose="020B0604020202020204" pitchFamily="34" charset="0"/>
                <a:cs typeface="Arial" panose="020B0604020202020204" pitchFamily="34" charset="0"/>
              </a:rPr>
              <a:t>more extended leave </a:t>
            </a:r>
            <a:r>
              <a:rPr lang="en-US" sz="4000" b="1">
                <a:latin typeface="Arial" panose="020B0604020202020204" pitchFamily="34" charset="0"/>
                <a:cs typeface="Arial" panose="020B0604020202020204" pitchFamily="34" charset="0"/>
              </a:rPr>
              <a:t>from the workforce</a:t>
            </a:r>
          </a:p>
        </p:txBody>
      </p:sp>
      <p:cxnSp>
        <p:nvCxnSpPr>
          <p:cNvPr id="8" name="Straight Arrow Connector 7">
            <a:extLst>
              <a:ext uri="{FF2B5EF4-FFF2-40B4-BE49-F238E27FC236}">
                <a16:creationId xmlns:a16="http://schemas.microsoft.com/office/drawing/2014/main" id="{E705BF39-00D3-45A8-9F51-753F1C925D20}"/>
              </a:ext>
              <a:ext uri="{C183D7F6-B498-43B3-948B-1728B52AA6E4}">
                <adec:decorative xmlns:adec="http://schemas.microsoft.com/office/drawing/2017/decorative" val="1"/>
              </a:ext>
            </a:extLst>
          </p:cNvPr>
          <p:cNvCxnSpPr>
            <a:cxnSpLocks/>
          </p:cNvCxnSpPr>
          <p:nvPr/>
        </p:nvCxnSpPr>
        <p:spPr>
          <a:xfrm>
            <a:off x="6834334" y="2299543"/>
            <a:ext cx="4532720" cy="636"/>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14" name="Picture 13">
            <a:extLst>
              <a:ext uri="{FF2B5EF4-FFF2-40B4-BE49-F238E27FC236}">
                <a16:creationId xmlns:a16="http://schemas.microsoft.com/office/drawing/2014/main" id="{8D08028D-1ACD-440E-A6BE-1F516E14E5A1}"/>
              </a:ext>
              <a:ext uri="{C183D7F6-B498-43B3-948B-1728B52AA6E4}">
                <adec:decorative xmlns:adec="http://schemas.microsoft.com/office/drawing/2017/decorative" val="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810773" y="460318"/>
            <a:ext cx="1714477" cy="2967728"/>
          </a:xfrm>
          <a:prstGeom prst="rect">
            <a:avLst/>
          </a:prstGeom>
        </p:spPr>
      </p:pic>
    </p:spTree>
    <p:custDataLst>
      <p:tags r:id="rId1"/>
    </p:custDataLst>
    <p:extLst>
      <p:ext uri="{BB962C8B-B14F-4D97-AF65-F5344CB8AC3E}">
        <p14:creationId xmlns:p14="http://schemas.microsoft.com/office/powerpoint/2010/main" val="1344914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750" fill="hold"/>
                                        <p:tgtEl>
                                          <p:spTgt spid="9"/>
                                        </p:tgtEl>
                                        <p:attrNameLst>
                                          <p:attrName>ppt_w</p:attrName>
                                        </p:attrNameLst>
                                      </p:cBhvr>
                                      <p:tavLst>
                                        <p:tav tm="0">
                                          <p:val>
                                            <p:fltVal val="0"/>
                                          </p:val>
                                        </p:tav>
                                        <p:tav tm="100000">
                                          <p:val>
                                            <p:strVal val="#ppt_w"/>
                                          </p:val>
                                        </p:tav>
                                      </p:tavLst>
                                    </p:anim>
                                    <p:anim calcmode="lin" valueType="num">
                                      <p:cBhvr>
                                        <p:cTn id="13" dur="750" fill="hold"/>
                                        <p:tgtEl>
                                          <p:spTgt spid="9"/>
                                        </p:tgtEl>
                                        <p:attrNameLst>
                                          <p:attrName>ppt_h</p:attrName>
                                        </p:attrNameLst>
                                      </p:cBhvr>
                                      <p:tavLst>
                                        <p:tav tm="0">
                                          <p:val>
                                            <p:fltVal val="0"/>
                                          </p:val>
                                        </p:tav>
                                        <p:tav tm="100000">
                                          <p:val>
                                            <p:strVal val="#ppt_h"/>
                                          </p:val>
                                        </p:tav>
                                      </p:tavLst>
                                    </p:anim>
                                    <p:animEffect transition="in" filter="fade">
                                      <p:cBhvr>
                                        <p:cTn id="14" dur="75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750" fill="hold"/>
                                        <p:tgtEl>
                                          <p:spTgt spid="8"/>
                                        </p:tgtEl>
                                        <p:attrNameLst>
                                          <p:attrName>ppt_w</p:attrName>
                                        </p:attrNameLst>
                                      </p:cBhvr>
                                      <p:tavLst>
                                        <p:tav tm="0">
                                          <p:val>
                                            <p:fltVal val="0"/>
                                          </p:val>
                                        </p:tav>
                                        <p:tav tm="100000">
                                          <p:val>
                                            <p:strVal val="#ppt_w"/>
                                          </p:val>
                                        </p:tav>
                                      </p:tavLst>
                                    </p:anim>
                                    <p:anim calcmode="lin" valueType="num">
                                      <p:cBhvr>
                                        <p:cTn id="18" dur="750" fill="hold"/>
                                        <p:tgtEl>
                                          <p:spTgt spid="8"/>
                                        </p:tgtEl>
                                        <p:attrNameLst>
                                          <p:attrName>ppt_h</p:attrName>
                                        </p:attrNameLst>
                                      </p:cBhvr>
                                      <p:tavLst>
                                        <p:tav tm="0">
                                          <p:val>
                                            <p:fltVal val="0"/>
                                          </p:val>
                                        </p:tav>
                                        <p:tav tm="100000">
                                          <p:val>
                                            <p:strVal val="#ppt_h"/>
                                          </p:val>
                                        </p:tav>
                                      </p:tavLst>
                                    </p:anim>
                                    <p:animEffect transition="in" filter="fade">
                                      <p:cBhvr>
                                        <p:cTn id="19"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27299-E887-460D-B12E-458524CED0C7}"/>
              </a:ext>
            </a:extLst>
          </p:cNvPr>
          <p:cNvSpPr txBox="1">
            <a:spLocks/>
          </p:cNvSpPr>
          <p:nvPr/>
        </p:nvSpPr>
        <p:spPr>
          <a:xfrm>
            <a:off x="3094123" y="2340724"/>
            <a:ext cx="8770500" cy="2379751"/>
          </a:xfrm>
          <a:prstGeom prst="rect">
            <a:avLst/>
          </a:prstGeom>
        </p:spPr>
        <p:txBody>
          <a:bodyPr anchor="b"/>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254" rtl="0" eaLnBrk="1" fontAlgn="base" latinLnBrk="0" hangingPunct="1">
              <a:lnSpc>
                <a:spcPct val="90000"/>
              </a:lnSpc>
              <a:spcBef>
                <a:spcPct val="0"/>
              </a:spcBef>
              <a:spcAft>
                <a:spcPct val="0"/>
              </a:spcAft>
              <a:buClrTx/>
              <a:buSzTx/>
              <a:buFontTx/>
              <a:buNone/>
              <a:tabLst/>
              <a:defRPr/>
            </a:pPr>
            <a:r>
              <a:rPr kumimoji="0" lang="en-US" sz="6600" b="0" i="0" u="none" strike="noStrike" kern="1200" cap="none" spc="0" normalizeH="0" baseline="0" noProof="0" dirty="0">
                <a:ln>
                  <a:noFill/>
                </a:ln>
                <a:solidFill>
                  <a:srgbClr val="1A2F59"/>
                </a:solidFill>
                <a:effectLst/>
                <a:uLnTx/>
                <a:uFillTx/>
                <a:latin typeface="Clarendon LT Std"/>
                <a:ea typeface="+mj-ea"/>
                <a:cs typeface="+mj-cs"/>
              </a:rPr>
              <a:t>Women and Wealth: Take Control of Your Financial Future</a:t>
            </a:r>
          </a:p>
        </p:txBody>
      </p:sp>
    </p:spTree>
    <p:extLst>
      <p:ext uri="{BB962C8B-B14F-4D97-AF65-F5344CB8AC3E}">
        <p14:creationId xmlns:p14="http://schemas.microsoft.com/office/powerpoint/2010/main" val="1488305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C1A1B-DB9B-ACB3-52B9-6E87C42AFCCB}"/>
            </a:ext>
          </a:extLst>
        </p:cNvPr>
        <p:cNvGrpSpPr/>
        <p:nvPr/>
      </p:nvGrpSpPr>
      <p:grpSpPr>
        <a:xfrm>
          <a:off x="0" y="0"/>
          <a:ext cx="0" cy="0"/>
          <a:chOff x="0" y="0"/>
          <a:chExt cx="0" cy="0"/>
        </a:xfrm>
      </p:grpSpPr>
      <p:sp>
        <p:nvSpPr>
          <p:cNvPr id="25" name="Text Placeholder 1">
            <a:extLst>
              <a:ext uri="{FF2B5EF4-FFF2-40B4-BE49-F238E27FC236}">
                <a16:creationId xmlns:a16="http://schemas.microsoft.com/office/drawing/2014/main" id="{00A4D144-D2EF-990D-1B37-4EE1FFAA0BF5}"/>
              </a:ext>
            </a:extLst>
          </p:cNvPr>
          <p:cNvSpPr txBox="1">
            <a:spLocks noGrp="1"/>
          </p:cNvSpPr>
          <p:nvPr>
            <p:ph type="title" idx="4294967295"/>
          </p:nvPr>
        </p:nvSpPr>
        <p:spPr>
          <a:xfrm>
            <a:off x="457200" y="182880"/>
            <a:ext cx="5673725" cy="4175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marL="0" indent="0" algn="l" defTabSz="914400" rtl="0" eaLnBrk="1" latinLnBrk="0" hangingPunct="1">
              <a:spcBef>
                <a:spcPts val="0"/>
              </a:spcBef>
              <a:buFont typeface="Arial" panose="020B0604020202020204" pitchFamily="34" charset="0"/>
              <a:buNone/>
              <a:defRPr sz="2400" b="1" kern="1200">
                <a:solidFill>
                  <a:schemeClr val="accent1"/>
                </a:solidFill>
                <a:latin typeface="Arial" panose="020B0604020202020204" pitchFamily="34" charset="0"/>
                <a:ea typeface="+mn-ea"/>
                <a:cs typeface="Arial" panose="020B0604020202020204" pitchFamily="34" charset="0"/>
              </a:defRPr>
            </a:lvl1pPr>
            <a:lvl2pPr marL="0" indent="0" algn="l" defTabSz="914400" rtl="0" eaLnBrk="1" latinLnBrk="0" hangingPunct="1">
              <a:spcBef>
                <a:spcPts val="0"/>
              </a:spcBef>
              <a:buFont typeface="Arial" panose="020B0604020202020204" pitchFamily="34" charset="0"/>
              <a:buNone/>
              <a:defRPr sz="2000" kern="1200">
                <a:solidFill>
                  <a:srgbClr val="76767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defRPr/>
            </a:pPr>
            <a:r>
              <a:rPr lang="en-US" sz="2800">
                <a:solidFill>
                  <a:schemeClr val="tx1"/>
                </a:solidFill>
              </a:rPr>
              <a:t>Taking a leave</a:t>
            </a:r>
          </a:p>
        </p:txBody>
      </p:sp>
      <p:grpSp>
        <p:nvGrpSpPr>
          <p:cNvPr id="2" name="Group 1">
            <a:extLst>
              <a:ext uri="{FF2B5EF4-FFF2-40B4-BE49-F238E27FC236}">
                <a16:creationId xmlns:a16="http://schemas.microsoft.com/office/drawing/2014/main" id="{44336CAE-6EC8-5FE1-DA95-A51AC4FA6789}"/>
              </a:ext>
            </a:extLst>
          </p:cNvPr>
          <p:cNvGrpSpPr/>
          <p:nvPr/>
        </p:nvGrpSpPr>
        <p:grpSpPr>
          <a:xfrm>
            <a:off x="2029651" y="1200553"/>
            <a:ext cx="3733735" cy="3989600"/>
            <a:chOff x="2028062" y="1200553"/>
            <a:chExt cx="3733735" cy="3989600"/>
          </a:xfrm>
        </p:grpSpPr>
        <p:sp>
          <p:nvSpPr>
            <p:cNvPr id="29" name="TextBox 9">
              <a:extLst>
                <a:ext uri="{FF2B5EF4-FFF2-40B4-BE49-F238E27FC236}">
                  <a16:creationId xmlns:a16="http://schemas.microsoft.com/office/drawing/2014/main" id="{BFB48DEF-93AB-79E9-3D9B-D8BBA4602738}"/>
                </a:ext>
              </a:extLst>
            </p:cNvPr>
            <p:cNvSpPr txBox="1"/>
            <p:nvPr/>
          </p:nvSpPr>
          <p:spPr>
            <a:xfrm>
              <a:off x="2028062" y="1200553"/>
              <a:ext cx="3186513" cy="400110"/>
            </a:xfrm>
            <a:prstGeom prst="rect">
              <a:avLst/>
            </a:prstGeom>
            <a:noFill/>
          </p:spPr>
          <p:txBody>
            <a:bodyPr wrap="square" rtlCol="0">
              <a:spAutoFit/>
            </a:bodyPr>
            <a:lstStyle/>
            <a:p>
              <a:r>
                <a:rPr lang="en-US" sz="2000" b="1">
                  <a:solidFill>
                    <a:srgbClr val="3769FF"/>
                  </a:solidFill>
                  <a:latin typeface="Arial" panose="020B0604020202020204" pitchFamily="34" charset="0"/>
                  <a:cs typeface="Arial" panose="020B0604020202020204" pitchFamily="34" charset="0"/>
                </a:rPr>
                <a:t>CHILDREN</a:t>
              </a:r>
            </a:p>
          </p:txBody>
        </p:sp>
        <p:sp>
          <p:nvSpPr>
            <p:cNvPr id="21" name="Rectangle 20">
              <a:extLst>
                <a:ext uri="{FF2B5EF4-FFF2-40B4-BE49-F238E27FC236}">
                  <a16:creationId xmlns:a16="http://schemas.microsoft.com/office/drawing/2014/main" id="{584910CA-1E67-51E4-E2EB-213AB46F5AAB}"/>
                </a:ext>
                <a:ext uri="{C183D7F6-B498-43B3-948B-1728B52AA6E4}">
                  <adec:decorative xmlns:adec="http://schemas.microsoft.com/office/drawing/2017/decorative" val="1"/>
                </a:ext>
              </a:extLst>
            </p:cNvPr>
            <p:cNvSpPr/>
            <p:nvPr/>
          </p:nvSpPr>
          <p:spPr>
            <a:xfrm>
              <a:off x="2136477" y="4105320"/>
              <a:ext cx="3625320" cy="108483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D6B5E89-3E9D-2E5D-96BF-A200A6C01C9C}"/>
                </a:ext>
                <a:ext uri="{C183D7F6-B498-43B3-948B-1728B52AA6E4}">
                  <adec:decorative xmlns:adec="http://schemas.microsoft.com/office/drawing/2017/decorative" val="1"/>
                </a:ext>
              </a:extLst>
            </p:cNvPr>
            <p:cNvSpPr/>
            <p:nvPr/>
          </p:nvSpPr>
          <p:spPr>
            <a:xfrm>
              <a:off x="2136477" y="1674290"/>
              <a:ext cx="3625320" cy="245033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aby drinking from a bottle&#10;">
              <a:extLst>
                <a:ext uri="{FF2B5EF4-FFF2-40B4-BE49-F238E27FC236}">
                  <a16:creationId xmlns:a16="http://schemas.microsoft.com/office/drawing/2014/main" id="{4CE255E7-6526-FE39-5B6A-304D46CDAF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75221" y="1915624"/>
              <a:ext cx="2947831" cy="1967357"/>
            </a:xfrm>
            <a:prstGeom prst="rect">
              <a:avLst/>
            </a:prstGeom>
          </p:spPr>
        </p:pic>
        <p:sp>
          <p:nvSpPr>
            <p:cNvPr id="46" name="Rectangle 45">
              <a:extLst>
                <a:ext uri="{FF2B5EF4-FFF2-40B4-BE49-F238E27FC236}">
                  <a16:creationId xmlns:a16="http://schemas.microsoft.com/office/drawing/2014/main" id="{12C486B1-F56A-7DBD-8AA1-7DB90629C0BA}"/>
                </a:ext>
              </a:extLst>
            </p:cNvPr>
            <p:cNvSpPr/>
            <p:nvPr/>
          </p:nvSpPr>
          <p:spPr>
            <a:xfrm>
              <a:off x="2174034" y="4038943"/>
              <a:ext cx="3550203" cy="872034"/>
            </a:xfrm>
            <a:prstGeom prst="rect">
              <a:avLst/>
            </a:prstGeom>
            <a:noFill/>
          </p:spPr>
          <p:txBody>
            <a:bodyPr wrap="square" rtlCol="0">
              <a:spAutoFit/>
            </a:bodyPr>
            <a:lstStyle/>
            <a:p>
              <a:pPr algn="ctr">
                <a:lnSpc>
                  <a:spcPct val="150000"/>
                </a:lnSpc>
                <a:spcAft>
                  <a:spcPts val="125"/>
                </a:spcAft>
              </a:pPr>
              <a:r>
                <a:rPr lang="en-US" b="1">
                  <a:solidFill>
                    <a:srgbClr val="00A096"/>
                  </a:solidFill>
                  <a:latin typeface="Arial" panose="020B0604020202020204" pitchFamily="34" charset="0"/>
                  <a:cs typeface="Arial" panose="020B0604020202020204" pitchFamily="34" charset="0"/>
                </a:rPr>
                <a:t>74% </a:t>
              </a:r>
              <a:r>
                <a:rPr lang="en-US" b="1">
                  <a:solidFill>
                    <a:srgbClr val="000000"/>
                  </a:solidFill>
                  <a:latin typeface="Arial" panose="020B0604020202020204" pitchFamily="34" charset="0"/>
                  <a:cs typeface="Arial" panose="020B0604020202020204" pitchFamily="34" charset="0"/>
                </a:rPr>
                <a:t>of mothers compared to </a:t>
              </a:r>
              <a:r>
                <a:rPr lang="en-US" b="1">
                  <a:solidFill>
                    <a:srgbClr val="00A096"/>
                  </a:solidFill>
                  <a:latin typeface="Arial" panose="020B0604020202020204" pitchFamily="34" charset="0"/>
                  <a:cs typeface="Arial" panose="020B0604020202020204" pitchFamily="34" charset="0"/>
                </a:rPr>
                <a:t>93%</a:t>
              </a:r>
              <a:r>
                <a:rPr lang="en-US" b="1">
                  <a:solidFill>
                    <a:srgbClr val="000000"/>
                  </a:solidFill>
                  <a:latin typeface="Arial" panose="020B0604020202020204" pitchFamily="34" charset="0"/>
                  <a:cs typeface="Arial" panose="020B0604020202020204" pitchFamily="34" charset="0"/>
                </a:rPr>
                <a:t> of fathers are employed</a:t>
              </a:r>
              <a:r>
                <a:rPr lang="en-US" b="1" baseline="30000">
                  <a:solidFill>
                    <a:srgbClr val="000000"/>
                  </a:solidFill>
                  <a:latin typeface="Arial" panose="020B0604020202020204" pitchFamily="34" charset="0"/>
                  <a:cs typeface="Arial" panose="020B0604020202020204" pitchFamily="34" charset="0"/>
                </a:rPr>
                <a:t>1</a:t>
              </a:r>
            </a:p>
          </p:txBody>
        </p:sp>
      </p:grpSp>
      <p:grpSp>
        <p:nvGrpSpPr>
          <p:cNvPr id="3" name="Group 2">
            <a:extLst>
              <a:ext uri="{FF2B5EF4-FFF2-40B4-BE49-F238E27FC236}">
                <a16:creationId xmlns:a16="http://schemas.microsoft.com/office/drawing/2014/main" id="{F20124B3-8393-BD10-D2DD-E58805DF1166}"/>
              </a:ext>
            </a:extLst>
          </p:cNvPr>
          <p:cNvGrpSpPr/>
          <p:nvPr/>
        </p:nvGrpSpPr>
        <p:grpSpPr>
          <a:xfrm>
            <a:off x="6030850" y="1201433"/>
            <a:ext cx="3907389" cy="3988721"/>
            <a:chOff x="6029261" y="1201432"/>
            <a:chExt cx="3907389" cy="3988721"/>
          </a:xfrm>
        </p:grpSpPr>
        <p:sp>
          <p:nvSpPr>
            <p:cNvPr id="23" name="TextBox 10">
              <a:extLst>
                <a:ext uri="{FF2B5EF4-FFF2-40B4-BE49-F238E27FC236}">
                  <a16:creationId xmlns:a16="http://schemas.microsoft.com/office/drawing/2014/main" id="{FAF267AA-7C17-36FE-6883-481B9447B727}"/>
                </a:ext>
              </a:extLst>
            </p:cNvPr>
            <p:cNvSpPr txBox="1"/>
            <p:nvPr/>
          </p:nvSpPr>
          <p:spPr>
            <a:xfrm>
              <a:off x="6029261" y="1201432"/>
              <a:ext cx="3907389" cy="400110"/>
            </a:xfrm>
            <a:prstGeom prst="rect">
              <a:avLst/>
            </a:prstGeom>
            <a:noFill/>
          </p:spPr>
          <p:txBody>
            <a:bodyPr wrap="square" rtlCol="0">
              <a:spAutoFit/>
            </a:bodyPr>
            <a:lstStyle>
              <a:defPPr>
                <a:defRPr lang="en-US"/>
              </a:defPPr>
              <a:lvl1pPr>
                <a:defRPr sz="2000" b="1">
                  <a:solidFill>
                    <a:srgbClr val="767676"/>
                  </a:solidFill>
                  <a:latin typeface="Arial" panose="020B0604020202020204" pitchFamily="34" charset="0"/>
                  <a:cs typeface="Arial" panose="020B0604020202020204" pitchFamily="34" charset="0"/>
                </a:defRPr>
              </a:lvl1pPr>
            </a:lstStyle>
            <a:p>
              <a:r>
                <a:rPr lang="en-US">
                  <a:solidFill>
                    <a:srgbClr val="3769FF"/>
                  </a:solidFill>
                </a:rPr>
                <a:t>LOVED ONE</a:t>
              </a:r>
            </a:p>
          </p:txBody>
        </p:sp>
        <p:sp>
          <p:nvSpPr>
            <p:cNvPr id="24" name="Rectangle 23">
              <a:extLst>
                <a:ext uri="{FF2B5EF4-FFF2-40B4-BE49-F238E27FC236}">
                  <a16:creationId xmlns:a16="http://schemas.microsoft.com/office/drawing/2014/main" id="{EF662A63-87CA-6235-3DCD-BCABFBBDBCDE}"/>
                </a:ext>
                <a:ext uri="{C183D7F6-B498-43B3-948B-1728B52AA6E4}">
                  <adec:decorative xmlns:adec="http://schemas.microsoft.com/office/drawing/2017/decorative" val="1"/>
                </a:ext>
              </a:extLst>
            </p:cNvPr>
            <p:cNvSpPr/>
            <p:nvPr/>
          </p:nvSpPr>
          <p:spPr>
            <a:xfrm>
              <a:off x="6094412" y="4105320"/>
              <a:ext cx="3625320" cy="108483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022148C-B01C-B0CD-A450-F71AFB32448E}"/>
                </a:ext>
                <a:ext uri="{C183D7F6-B498-43B3-948B-1728B52AA6E4}">
                  <adec:decorative xmlns:adec="http://schemas.microsoft.com/office/drawing/2017/decorative" val="1"/>
                </a:ext>
              </a:extLst>
            </p:cNvPr>
            <p:cNvSpPr/>
            <p:nvPr/>
          </p:nvSpPr>
          <p:spPr>
            <a:xfrm>
              <a:off x="6094413" y="1664458"/>
              <a:ext cx="3625320" cy="246969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of a people hugging">
              <a:extLst>
                <a:ext uri="{FF2B5EF4-FFF2-40B4-BE49-F238E27FC236}">
                  <a16:creationId xmlns:a16="http://schemas.microsoft.com/office/drawing/2014/main" id="{A7F41C3F-8503-9AEF-B200-07E2ECB9493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55057" y="1915623"/>
              <a:ext cx="3104029" cy="1967357"/>
            </a:xfrm>
            <a:prstGeom prst="rect">
              <a:avLst/>
            </a:prstGeom>
          </p:spPr>
        </p:pic>
        <p:sp>
          <p:nvSpPr>
            <p:cNvPr id="49" name="Rectangle 48">
              <a:extLst>
                <a:ext uri="{FF2B5EF4-FFF2-40B4-BE49-F238E27FC236}">
                  <a16:creationId xmlns:a16="http://schemas.microsoft.com/office/drawing/2014/main" id="{6A1D2BC5-C9D7-5035-E886-318B963FA662}"/>
                </a:ext>
              </a:extLst>
            </p:cNvPr>
            <p:cNvSpPr/>
            <p:nvPr/>
          </p:nvSpPr>
          <p:spPr>
            <a:xfrm>
              <a:off x="6094410" y="4038942"/>
              <a:ext cx="3625320" cy="872034"/>
            </a:xfrm>
            <a:prstGeom prst="rect">
              <a:avLst/>
            </a:prstGeom>
            <a:noFill/>
          </p:spPr>
          <p:txBody>
            <a:bodyPr wrap="square" rtlCol="0">
              <a:spAutoFit/>
            </a:bodyPr>
            <a:lstStyle/>
            <a:p>
              <a:pPr algn="ctr">
                <a:lnSpc>
                  <a:spcPct val="150000"/>
                </a:lnSpc>
              </a:pPr>
              <a:r>
                <a:rPr lang="en-US" b="1">
                  <a:solidFill>
                    <a:srgbClr val="00A096"/>
                  </a:solidFill>
                  <a:latin typeface="Arial" panose="020B0604020202020204" pitchFamily="34" charset="0"/>
                  <a:cs typeface="Arial" panose="020B0604020202020204" pitchFamily="34" charset="0"/>
                </a:rPr>
                <a:t>15.8% </a:t>
              </a:r>
              <a:r>
                <a:rPr lang="en-US" b="1">
                  <a:solidFill>
                    <a:srgbClr val="000000"/>
                  </a:solidFill>
                  <a:latin typeface="Arial" panose="020B0604020202020204" pitchFamily="34" charset="0"/>
                  <a:cs typeface="Arial" panose="020B0604020202020204" pitchFamily="34" charset="0"/>
                </a:rPr>
                <a:t>unemployed</a:t>
              </a:r>
              <a:r>
                <a:rPr lang="en-US" b="1" baseline="30000">
                  <a:solidFill>
                    <a:srgbClr val="000000"/>
                  </a:solidFill>
                  <a:latin typeface="Arial" panose="020B0604020202020204" pitchFamily="34" charset="0"/>
                  <a:cs typeface="Arial" panose="020B0604020202020204" pitchFamily="34" charset="0"/>
                </a:rPr>
                <a:t>2</a:t>
              </a:r>
            </a:p>
            <a:p>
              <a:pPr algn="ctr">
                <a:lnSpc>
                  <a:spcPct val="150000"/>
                </a:lnSpc>
              </a:pPr>
              <a:r>
                <a:rPr lang="en-US" b="1">
                  <a:solidFill>
                    <a:srgbClr val="00A096"/>
                  </a:solidFill>
                  <a:latin typeface="Arial" panose="020B0604020202020204" pitchFamily="34" charset="0"/>
                  <a:cs typeface="Arial" panose="020B0604020202020204" pitchFamily="34" charset="0"/>
                </a:rPr>
                <a:t>13.9%</a:t>
              </a:r>
              <a:r>
                <a:rPr lang="en-US" b="1">
                  <a:solidFill>
                    <a:srgbClr val="000000"/>
                  </a:solidFill>
                  <a:latin typeface="Arial" panose="020B0604020202020204" pitchFamily="34" charset="0"/>
                  <a:cs typeface="Arial" panose="020B0604020202020204" pitchFamily="34" charset="0"/>
                </a:rPr>
                <a:t> work part-time</a:t>
              </a:r>
              <a:r>
                <a:rPr lang="en-US" b="1" baseline="30000">
                  <a:solidFill>
                    <a:srgbClr val="000000"/>
                  </a:solidFill>
                  <a:latin typeface="Arial" panose="020B0604020202020204" pitchFamily="34" charset="0"/>
                  <a:cs typeface="Arial" panose="020B0604020202020204" pitchFamily="34" charset="0"/>
                </a:rPr>
                <a:t>2</a:t>
              </a:r>
              <a:endParaRPr lang="en-US" b="1">
                <a:solidFill>
                  <a:srgbClr val="000000"/>
                </a:solidFill>
                <a:latin typeface="Arial" panose="020B0604020202020204" pitchFamily="34" charset="0"/>
                <a:cs typeface="Arial" panose="020B0604020202020204" pitchFamily="34" charset="0"/>
              </a:endParaRPr>
            </a:p>
          </p:txBody>
        </p:sp>
      </p:grpSp>
      <p:sp>
        <p:nvSpPr>
          <p:cNvPr id="4" name="Text Placeholder 4">
            <a:extLst>
              <a:ext uri="{FF2B5EF4-FFF2-40B4-BE49-F238E27FC236}">
                <a16:creationId xmlns:a16="http://schemas.microsoft.com/office/drawing/2014/main" id="{9D083D33-7DEF-3EDE-CC3C-C62E87D61777}"/>
              </a:ext>
            </a:extLst>
          </p:cNvPr>
          <p:cNvSpPr txBox="1">
            <a:spLocks/>
          </p:cNvSpPr>
          <p:nvPr/>
        </p:nvSpPr>
        <p:spPr>
          <a:xfrm>
            <a:off x="457200" y="6201191"/>
            <a:ext cx="11136247" cy="307777"/>
          </a:xfrm>
          <a:prstGeom prst="rect">
            <a:avLst/>
          </a:prstGeom>
        </p:spPr>
        <p:txBody>
          <a:bodyPr wrap="square" lIns="0" tIns="0" rIns="0" bIns="0" anchor="b" anchorCtr="0">
            <a:spAutoFit/>
          </a:bodyPr>
          <a:lstStyle>
            <a:lvl1pPr marL="0" indent="0" algn="l" defTabSz="914400" rtl="0" eaLnBrk="1" latinLnBrk="0" hangingPunct="1">
              <a:lnSpc>
                <a:spcPct val="100000"/>
              </a:lnSpc>
              <a:spcBef>
                <a:spcPts val="0"/>
              </a:spcBef>
              <a:spcAft>
                <a:spcPts val="150"/>
              </a:spcAft>
              <a:buFont typeface="Arial" panose="020B0604020202020204" pitchFamily="34" charset="0"/>
              <a:buNone/>
              <a:defRPr sz="1000" i="0" kern="1200">
                <a:solidFill>
                  <a:schemeClr val="tx1"/>
                </a:solidFill>
                <a:latin typeface="Arial Narrow" panose="020B0606020202030204" pitchFamily="34" charset="0"/>
                <a:ea typeface="+mn-ea"/>
                <a:cs typeface="Arial" panose="020B0604020202020204" pitchFamily="34" charset="0"/>
              </a:defRPr>
            </a:lvl1pPr>
            <a:lvl2pPr marL="0" indent="0" algn="l" defTabSz="914400" rtl="0" eaLnBrk="1" latinLnBrk="0" hangingPunct="1">
              <a:lnSpc>
                <a:spcPct val="100000"/>
              </a:lnSpc>
              <a:spcBef>
                <a:spcPts val="0"/>
              </a:spcBef>
              <a:spcAft>
                <a:spcPts val="150"/>
              </a:spcAft>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100000"/>
              </a:lnSpc>
              <a:spcBef>
                <a:spcPts val="0"/>
              </a:spcBef>
              <a:spcAft>
                <a:spcPts val="150"/>
              </a:spcAft>
              <a:buFont typeface="Arial" panose="020B0604020202020204" pitchFamily="34" charset="0"/>
              <a:buNone/>
              <a:defRPr sz="1200" i="1" kern="1200" baseline="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ts val="1300"/>
              </a:lnSpc>
              <a:spcBef>
                <a:spcPts val="0"/>
              </a:spcBef>
              <a:spcAft>
                <a:spcPts val="300"/>
              </a:spcAft>
              <a:buFont typeface="Arial" panose="020B0604020202020204" pitchFamily="34" charset="0"/>
              <a:buNone/>
              <a:defRPr sz="1000" kern="1200">
                <a:solidFill>
                  <a:schemeClr val="tx1"/>
                </a:solidFill>
                <a:latin typeface="Arial Narrow" panose="020B0606020202030204" pitchFamily="34" charset="0"/>
                <a:ea typeface="+mn-ea"/>
                <a:cs typeface="+mn-cs"/>
              </a:defRPr>
            </a:lvl4pPr>
            <a:lvl5pPr marL="0" indent="0" algn="l" defTabSz="914400" rtl="0" eaLnBrk="1" latinLnBrk="0" hangingPunct="1">
              <a:lnSpc>
                <a:spcPts val="1300"/>
              </a:lnSpc>
              <a:spcBef>
                <a:spcPts val="0"/>
              </a:spcBef>
              <a:spcAft>
                <a:spcPts val="300"/>
              </a:spcAft>
              <a:buFont typeface="Arial" panose="020B0604020202020204" pitchFamily="34" charset="0"/>
              <a:buNone/>
              <a:defRPr sz="10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21889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dirty="0">
                <a:solidFill>
                  <a:schemeClr val="tx1"/>
                </a:solidFill>
                <a:latin typeface="Arial Narrow" panose="020B0606020202030204" pitchFamily="34" charset="0"/>
              </a:rPr>
              <a:t>1. </a:t>
            </a:r>
            <a:r>
              <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“Employment Characteristics of Families 2023.” </a:t>
            </a:r>
            <a:r>
              <a:rPr kumimoji="0" lang="en-US" sz="1000" b="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US Bureau of Labor Statistics. 2024</a:t>
            </a:r>
            <a:endParaRPr lang="en-US" sz="1000" b="0" dirty="0">
              <a:solidFill>
                <a:schemeClr val="tx1"/>
              </a:solidFill>
              <a:latin typeface="Arial Narrow" panose="020B0606020202030204" pitchFamily="34" charset="0"/>
            </a:endParaRPr>
          </a:p>
          <a:p>
            <a:r>
              <a:rPr lang="en-US" sz="1000" b="0" dirty="0">
                <a:solidFill>
                  <a:schemeClr val="tx1"/>
                </a:solidFill>
                <a:latin typeface="Arial Narrow" panose="020B0606020202030204" pitchFamily="34" charset="0"/>
              </a:rPr>
              <a:t>2. “Economic News Release. Table 1. Number and percent of the US population who were eldercare providers by sex and selected characteristics, averages for the combined years 2021</a:t>
            </a:r>
            <a:r>
              <a:rPr lang="en-US" b="1" dirty="0"/>
              <a:t>–</a:t>
            </a:r>
            <a:r>
              <a:rPr lang="en-US" sz="1000" b="0" dirty="0">
                <a:solidFill>
                  <a:schemeClr val="tx1"/>
                </a:solidFill>
                <a:latin typeface="Arial Narrow" panose="020B0606020202030204" pitchFamily="34" charset="0"/>
              </a:rPr>
              <a:t>2022.” Bureau of Labor Statistics. 2023</a:t>
            </a:r>
            <a:r>
              <a:rPr lang="en-US" dirty="0"/>
              <a:t>. </a:t>
            </a:r>
          </a:p>
        </p:txBody>
      </p:sp>
    </p:spTree>
    <p:custDataLst>
      <p:tags r:id="rId1"/>
    </p:custDataLst>
    <p:extLst>
      <p:ext uri="{BB962C8B-B14F-4D97-AF65-F5344CB8AC3E}">
        <p14:creationId xmlns:p14="http://schemas.microsoft.com/office/powerpoint/2010/main" val="2640179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8D6576-2CCF-318E-DE8F-CE4A5DECEEC0}"/>
              </a:ext>
            </a:extLst>
          </p:cNvPr>
          <p:cNvSpPr>
            <a:spLocks noGrp="1"/>
          </p:cNvSpPr>
          <p:nvPr>
            <p:ph type="body" sz="quarter" idx="11"/>
          </p:nvPr>
        </p:nvSpPr>
        <p:spPr>
          <a:xfrm>
            <a:off x="913924" y="1070611"/>
            <a:ext cx="5743354" cy="1231106"/>
          </a:xfrm>
        </p:spPr>
        <p:txBody>
          <a:bodyPr/>
          <a:lstStyle/>
          <a:p>
            <a:r>
              <a:rPr lang="en-US" i="0">
                <a:effectLst/>
              </a:rPr>
              <a:t>Journey through </a:t>
            </a:r>
            <a:r>
              <a:rPr lang="en-US"/>
              <a:t>l</a:t>
            </a:r>
            <a:r>
              <a:rPr lang="en-US" i="0">
                <a:effectLst/>
              </a:rPr>
              <a:t>ife: Navigating stages</a:t>
            </a:r>
            <a:endParaRPr lang="en-US"/>
          </a:p>
        </p:txBody>
      </p:sp>
    </p:spTree>
    <p:extLst>
      <p:ext uri="{BB962C8B-B14F-4D97-AF65-F5344CB8AC3E}">
        <p14:creationId xmlns:p14="http://schemas.microsoft.com/office/powerpoint/2010/main" val="21525288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ECD63-6C5E-A7CB-E8EE-854661B9F39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AFAA5E5-C7E6-5563-6605-8104132C4F3C}"/>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 Placeholder 1">
            <a:extLst>
              <a:ext uri="{FF2B5EF4-FFF2-40B4-BE49-F238E27FC236}">
                <a16:creationId xmlns:a16="http://schemas.microsoft.com/office/drawing/2014/main" id="{D592A13A-FBF9-5BDF-1730-AFC4DAE73655}"/>
              </a:ext>
            </a:extLst>
          </p:cNvPr>
          <p:cNvSpPr txBox="1">
            <a:spLocks noGrp="1"/>
          </p:cNvSpPr>
          <p:nvPr>
            <p:ph type="title" idx="4294967295"/>
          </p:nvPr>
        </p:nvSpPr>
        <p:spPr>
          <a:xfrm>
            <a:off x="457200" y="182880"/>
            <a:ext cx="9875520" cy="7680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marL="0" marR="0" indent="0" algn="l" defTabSz="1198380" rtl="0" eaLnBrk="1" fontAlgn="auto" latinLnBrk="0" hangingPunct="1">
              <a:lnSpc>
                <a:spcPct val="100000"/>
              </a:lnSpc>
              <a:spcBef>
                <a:spcPts val="0"/>
              </a:spcBef>
              <a:spcAft>
                <a:spcPts val="0"/>
              </a:spcAft>
              <a:buClrTx/>
              <a:buSzTx/>
              <a:buFont typeface="Arial" pitchFamily="34" charset="0"/>
              <a:buNone/>
              <a:tabLst/>
              <a:defRPr sz="1800" b="1" kern="1200">
                <a:solidFill>
                  <a:schemeClr val="tx1"/>
                </a:solidFill>
                <a:latin typeface="Arial" panose="020B0604020202020204" pitchFamily="34" charset="0"/>
                <a:ea typeface="+mn-ea"/>
                <a:cs typeface="Arial" panose="020B0604020202020204" pitchFamily="34" charset="0"/>
              </a:defRPr>
            </a:lvl1pPr>
            <a:lvl2pPr marL="1868" indent="0" algn="l" defTabSz="1218895" rtl="0" eaLnBrk="1" latinLnBrk="0" hangingPunct="1">
              <a:lnSpc>
                <a:spcPct val="100000"/>
              </a:lnSpc>
              <a:spcBef>
                <a:spcPts val="0"/>
              </a:spcBef>
              <a:spcAft>
                <a:spcPts val="0"/>
              </a:spcAft>
              <a:buFontTx/>
              <a:buNone/>
              <a:defRPr sz="1600" kern="1200">
                <a:solidFill>
                  <a:schemeClr val="tx1"/>
                </a:solidFill>
                <a:latin typeface="+mn-lt"/>
                <a:ea typeface="+mn-ea"/>
                <a:cs typeface="+mn-cs"/>
              </a:defRPr>
            </a:lvl2pPr>
            <a:lvl3pPr marL="1523619" indent="-304724" algn="l" defTabSz="1218895"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306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4pPr>
            <a:lvl5pPr marL="2742514"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pPr>
              <a:defRPr/>
            </a:pPr>
            <a:r>
              <a:rPr lang="en-US" sz="2800">
                <a:solidFill>
                  <a:schemeClr val="bg1"/>
                </a:solidFill>
              </a:rPr>
              <a:t>Consider a bucket approach to manage savings priorities</a:t>
            </a:r>
          </a:p>
        </p:txBody>
      </p:sp>
      <p:grpSp>
        <p:nvGrpSpPr>
          <p:cNvPr id="3" name="Group 2">
            <a:extLst>
              <a:ext uri="{FF2B5EF4-FFF2-40B4-BE49-F238E27FC236}">
                <a16:creationId xmlns:a16="http://schemas.microsoft.com/office/drawing/2014/main" id="{B813ABE0-9CCF-237E-3436-08ACD397074F}"/>
              </a:ext>
            </a:extLst>
          </p:cNvPr>
          <p:cNvGrpSpPr/>
          <p:nvPr/>
        </p:nvGrpSpPr>
        <p:grpSpPr>
          <a:xfrm>
            <a:off x="793024" y="1559476"/>
            <a:ext cx="3406391" cy="4431323"/>
            <a:chOff x="791435" y="1559475"/>
            <a:chExt cx="3406391" cy="4431323"/>
          </a:xfrm>
        </p:grpSpPr>
        <p:sp>
          <p:nvSpPr>
            <p:cNvPr id="21" name="Rectangle 20">
              <a:extLst>
                <a:ext uri="{FF2B5EF4-FFF2-40B4-BE49-F238E27FC236}">
                  <a16:creationId xmlns:a16="http://schemas.microsoft.com/office/drawing/2014/main" id="{BA4DAE0B-0223-4D35-9A75-E01F7BBB39C9}"/>
                </a:ext>
              </a:extLst>
            </p:cNvPr>
            <p:cNvSpPr/>
            <p:nvPr/>
          </p:nvSpPr>
          <p:spPr>
            <a:xfrm>
              <a:off x="791435" y="1559475"/>
              <a:ext cx="3406391" cy="4431323"/>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grpSp>
          <p:nvGrpSpPr>
            <p:cNvPr id="25" name="Group 24">
              <a:extLst>
                <a:ext uri="{FF2B5EF4-FFF2-40B4-BE49-F238E27FC236}">
                  <a16:creationId xmlns:a16="http://schemas.microsoft.com/office/drawing/2014/main" id="{A826DEB2-388B-EBEE-0D28-D026DC9C7110}"/>
                </a:ext>
              </a:extLst>
            </p:cNvPr>
            <p:cNvGrpSpPr/>
            <p:nvPr/>
          </p:nvGrpSpPr>
          <p:grpSpPr>
            <a:xfrm>
              <a:off x="1086435" y="1880565"/>
              <a:ext cx="2811025" cy="3827295"/>
              <a:chOff x="1212163" y="1880565"/>
              <a:chExt cx="2811025" cy="3827295"/>
            </a:xfrm>
          </p:grpSpPr>
          <p:sp>
            <p:nvSpPr>
              <p:cNvPr id="7" name="TextBox 6">
                <a:extLst>
                  <a:ext uri="{FF2B5EF4-FFF2-40B4-BE49-F238E27FC236}">
                    <a16:creationId xmlns:a16="http://schemas.microsoft.com/office/drawing/2014/main" id="{302BCF3D-4DC4-4562-56F8-11AA82C810E6}"/>
                  </a:ext>
                </a:extLst>
              </p:cNvPr>
              <p:cNvSpPr txBox="1"/>
              <p:nvPr/>
            </p:nvSpPr>
            <p:spPr>
              <a:xfrm>
                <a:off x="1212163" y="1880565"/>
                <a:ext cx="2811025" cy="646331"/>
              </a:xfrm>
              <a:prstGeom prst="rect">
                <a:avLst/>
              </a:prstGeom>
              <a:noFill/>
            </p:spPr>
            <p:txBody>
              <a:bodyPr wrap="square">
                <a:spAutoFit/>
              </a:bodyPr>
              <a:lstStyle/>
              <a:p>
                <a:r>
                  <a:rPr lang="en-US" b="1">
                    <a:solidFill>
                      <a:srgbClr val="3769FF"/>
                    </a:solidFill>
                    <a:latin typeface="Arial"/>
                  </a:rPr>
                  <a:t>SHORT-TERM INCOME </a:t>
                </a:r>
                <a:br>
                  <a:rPr lang="pl-PL" b="1">
                    <a:solidFill>
                      <a:srgbClr val="3769FF"/>
                    </a:solidFill>
                    <a:latin typeface="Arial"/>
                  </a:rPr>
                </a:br>
                <a:r>
                  <a:rPr lang="en-US" b="1">
                    <a:solidFill>
                      <a:srgbClr val="3769FF"/>
                    </a:solidFill>
                    <a:latin typeface="Arial"/>
                  </a:rPr>
                  <a:t>(0–2 years)</a:t>
                </a:r>
              </a:p>
            </p:txBody>
          </p:sp>
          <p:sp>
            <p:nvSpPr>
              <p:cNvPr id="10" name="TextBox 9">
                <a:extLst>
                  <a:ext uri="{FF2B5EF4-FFF2-40B4-BE49-F238E27FC236}">
                    <a16:creationId xmlns:a16="http://schemas.microsoft.com/office/drawing/2014/main" id="{732493D7-093A-EDC4-89D0-86C598B6470A}"/>
                  </a:ext>
                </a:extLst>
              </p:cNvPr>
              <p:cNvSpPr txBox="1"/>
              <p:nvPr/>
            </p:nvSpPr>
            <p:spPr>
              <a:xfrm>
                <a:off x="1212163" y="2794242"/>
                <a:ext cx="2811025" cy="2913618"/>
              </a:xfrm>
              <a:prstGeom prst="rect">
                <a:avLst/>
              </a:prstGeom>
              <a:noFill/>
            </p:spPr>
            <p:txBody>
              <a:bodyPr wrap="square">
                <a:spAutoFit/>
              </a:bodyPr>
              <a:lstStyle/>
              <a:p>
                <a:pPr marL="0" lvl="2" defTabSz="1218895">
                  <a:spcAft>
                    <a:spcPts val="400"/>
                  </a:spcAft>
                  <a:buClr>
                    <a:srgbClr val="3769FF"/>
                  </a:buClr>
                  <a:buSzPct val="110000"/>
                  <a:defRPr/>
                </a:pPr>
                <a:r>
                  <a:rPr lang="en-US" sz="1600">
                    <a:solidFill>
                      <a:srgbClr val="000000"/>
                    </a:solidFill>
                    <a:latin typeface="Arial" panose="020B0604020202020204" pitchFamily="34" charset="0"/>
                    <a:cs typeface="Arial" panose="020B0604020202020204" pitchFamily="34" charset="0"/>
                  </a:rPr>
                  <a:t>Meet immediate cash-flow needs, emergency fund, etc.</a:t>
                </a:r>
              </a:p>
              <a:p>
                <a:pPr marL="228543" lvl="2" indent="-228543" defTabSz="1218895">
                  <a:spcAft>
                    <a:spcPts val="400"/>
                  </a:spcAft>
                  <a:buClr>
                    <a:srgbClr val="3769FF"/>
                  </a:buClr>
                  <a:buSzPct val="110000"/>
                  <a:buFont typeface="Arial" panose="020B0604020202020204" pitchFamily="34" charset="0"/>
                  <a:buChar char="•"/>
                  <a:defRPr/>
                </a:pPr>
                <a:endParaRPr lang="en-US" sz="1600">
                  <a:solidFill>
                    <a:srgbClr val="000000"/>
                  </a:solidFill>
                  <a:latin typeface="Arial" panose="020B0604020202020204" pitchFamily="34" charset="0"/>
                  <a:cs typeface="Arial" panose="020B0604020202020204" pitchFamily="34" charset="0"/>
                </a:endParaRPr>
              </a:p>
              <a:p>
                <a:pPr marL="228543" lvl="2" indent="-228543" defTabSz="1218895">
                  <a:spcAft>
                    <a:spcPts val="400"/>
                  </a:spcAft>
                  <a:buClr>
                    <a:srgbClr val="3769FF"/>
                  </a:buClr>
                  <a:buSzPct val="110000"/>
                  <a:buFont typeface="Arial" panose="020B0604020202020204" pitchFamily="34" charset="0"/>
                  <a:buChar char="•"/>
                  <a:defRPr/>
                </a:pPr>
                <a:r>
                  <a:rPr lang="en-US" sz="1600">
                    <a:solidFill>
                      <a:srgbClr val="000000"/>
                    </a:solidFill>
                    <a:latin typeface="Arial" panose="020B0604020202020204" pitchFamily="34" charset="0"/>
                    <a:cs typeface="Arial" panose="020B0604020202020204" pitchFamily="34" charset="0"/>
                  </a:rPr>
                  <a:t>Cash</a:t>
                </a:r>
              </a:p>
              <a:p>
                <a:pPr marL="228543" lvl="2" indent="-228543" defTabSz="1218895">
                  <a:spcAft>
                    <a:spcPts val="400"/>
                  </a:spcAft>
                  <a:buClr>
                    <a:srgbClr val="3769FF"/>
                  </a:buClr>
                  <a:buSzPct val="110000"/>
                  <a:buFont typeface="Arial" panose="020B0604020202020204" pitchFamily="34" charset="0"/>
                  <a:buChar char="•"/>
                  <a:defRPr/>
                </a:pPr>
                <a:r>
                  <a:rPr lang="en-US" sz="1600">
                    <a:solidFill>
                      <a:srgbClr val="000000"/>
                    </a:solidFill>
                    <a:latin typeface="Arial" panose="020B0604020202020204" pitchFamily="34" charset="0"/>
                    <a:cs typeface="Arial" panose="020B0604020202020204" pitchFamily="34" charset="0"/>
                  </a:rPr>
                  <a:t>CDs/money market</a:t>
                </a:r>
              </a:p>
              <a:p>
                <a:pPr marL="228543" lvl="2" indent="-228543" defTabSz="1218895">
                  <a:spcAft>
                    <a:spcPts val="400"/>
                  </a:spcAft>
                  <a:buClr>
                    <a:srgbClr val="3769FF"/>
                  </a:buClr>
                  <a:buSzPct val="110000"/>
                  <a:buFont typeface="Arial" panose="020B0604020202020204" pitchFamily="34" charset="0"/>
                  <a:buChar char="•"/>
                  <a:defRPr/>
                </a:pPr>
                <a:r>
                  <a:rPr lang="en-US" sz="1600">
                    <a:solidFill>
                      <a:srgbClr val="000000"/>
                    </a:solidFill>
                    <a:latin typeface="Arial" panose="020B0604020202020204" pitchFamily="34" charset="0"/>
                    <a:cs typeface="Arial" panose="020B0604020202020204" pitchFamily="34" charset="0"/>
                  </a:rPr>
                  <a:t>Short-term bonds</a:t>
                </a:r>
              </a:p>
              <a:p>
                <a:pPr marL="228543" lvl="2" indent="-228543" defTabSz="1218895">
                  <a:spcAft>
                    <a:spcPts val="400"/>
                  </a:spcAft>
                  <a:buClr>
                    <a:srgbClr val="3769FF"/>
                  </a:buClr>
                  <a:buSzPct val="110000"/>
                  <a:buFont typeface="Arial" panose="020B0604020202020204" pitchFamily="34" charset="0"/>
                  <a:buChar char="•"/>
                  <a:defRPr/>
                </a:pPr>
                <a:r>
                  <a:rPr lang="en-US" sz="1600">
                    <a:solidFill>
                      <a:srgbClr val="000000"/>
                    </a:solidFill>
                    <a:latin typeface="Arial" panose="020B0604020202020204" pitchFamily="34" charset="0"/>
                    <a:cs typeface="Arial" panose="020B0604020202020204" pitchFamily="34" charset="0"/>
                  </a:rPr>
                  <a:t>Immediate annuities</a:t>
                </a:r>
              </a:p>
              <a:p>
                <a:pPr marL="228543" lvl="2" indent="-228543" defTabSz="1218895">
                  <a:spcAft>
                    <a:spcPts val="400"/>
                  </a:spcAft>
                  <a:buClr>
                    <a:srgbClr val="3769FF"/>
                  </a:buClr>
                  <a:buSzPct val="110000"/>
                  <a:buFont typeface="Arial" panose="020B0604020202020204" pitchFamily="34" charset="0"/>
                  <a:buChar char="•"/>
                  <a:defRPr/>
                </a:pPr>
                <a:r>
                  <a:rPr lang="en-US" sz="1600">
                    <a:solidFill>
                      <a:srgbClr val="000000"/>
                    </a:solidFill>
                    <a:latin typeface="Arial" panose="020B0604020202020204" pitchFamily="34" charset="0"/>
                    <a:cs typeface="Arial" panose="020B0604020202020204" pitchFamily="34" charset="0"/>
                  </a:rPr>
                  <a:t>Social Security, pension income</a:t>
                </a:r>
              </a:p>
              <a:p>
                <a:pPr marL="228543" lvl="2" indent="-228543" defTabSz="1218895">
                  <a:spcAft>
                    <a:spcPts val="400"/>
                  </a:spcAft>
                  <a:buClr>
                    <a:srgbClr val="3769FF"/>
                  </a:buClr>
                  <a:buSzPct val="110000"/>
                  <a:buFont typeface="Arial" panose="020B0604020202020204" pitchFamily="34" charset="0"/>
                  <a:buChar char="•"/>
                  <a:defRPr/>
                </a:pPr>
                <a:r>
                  <a:rPr lang="en-US" sz="1600">
                    <a:solidFill>
                      <a:srgbClr val="000000"/>
                    </a:solidFill>
                    <a:latin typeface="Arial" panose="020B0604020202020204" pitchFamily="34" charset="0"/>
                    <a:cs typeface="Arial" panose="020B0604020202020204" pitchFamily="34" charset="0"/>
                  </a:rPr>
                  <a:t>Wages</a:t>
                </a:r>
              </a:p>
            </p:txBody>
          </p:sp>
        </p:grpSp>
      </p:grpSp>
      <p:grpSp>
        <p:nvGrpSpPr>
          <p:cNvPr id="4" name="Group 3">
            <a:extLst>
              <a:ext uri="{FF2B5EF4-FFF2-40B4-BE49-F238E27FC236}">
                <a16:creationId xmlns:a16="http://schemas.microsoft.com/office/drawing/2014/main" id="{84922887-E44D-A382-8314-C9C107D82D78}"/>
              </a:ext>
            </a:extLst>
          </p:cNvPr>
          <p:cNvGrpSpPr/>
          <p:nvPr/>
        </p:nvGrpSpPr>
        <p:grpSpPr>
          <a:xfrm>
            <a:off x="4393601" y="1559476"/>
            <a:ext cx="3406391" cy="4431323"/>
            <a:chOff x="4392012" y="1559475"/>
            <a:chExt cx="3406391" cy="4431323"/>
          </a:xfrm>
        </p:grpSpPr>
        <p:sp>
          <p:nvSpPr>
            <p:cNvPr id="26" name="Rectangle 25">
              <a:extLst>
                <a:ext uri="{FF2B5EF4-FFF2-40B4-BE49-F238E27FC236}">
                  <a16:creationId xmlns:a16="http://schemas.microsoft.com/office/drawing/2014/main" id="{C4B420DA-E9BB-2A96-3867-71108449664D}"/>
                </a:ext>
              </a:extLst>
            </p:cNvPr>
            <p:cNvSpPr/>
            <p:nvPr/>
          </p:nvSpPr>
          <p:spPr>
            <a:xfrm>
              <a:off x="4392012" y="1559475"/>
              <a:ext cx="3406391" cy="4431323"/>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grpSp>
          <p:nvGrpSpPr>
            <p:cNvPr id="31" name="Group 30">
              <a:extLst>
                <a:ext uri="{FF2B5EF4-FFF2-40B4-BE49-F238E27FC236}">
                  <a16:creationId xmlns:a16="http://schemas.microsoft.com/office/drawing/2014/main" id="{1E1438C8-7D76-12DE-D41E-1CFC00B766AE}"/>
                </a:ext>
              </a:extLst>
            </p:cNvPr>
            <p:cNvGrpSpPr/>
            <p:nvPr/>
          </p:nvGrpSpPr>
          <p:grpSpPr>
            <a:xfrm>
              <a:off x="4689694" y="1880565"/>
              <a:ext cx="2895137" cy="3606721"/>
              <a:chOff x="4688897" y="1880566"/>
              <a:chExt cx="2895137" cy="3606721"/>
            </a:xfrm>
          </p:grpSpPr>
          <p:sp>
            <p:nvSpPr>
              <p:cNvPr id="8" name="TextBox 7">
                <a:extLst>
                  <a:ext uri="{FF2B5EF4-FFF2-40B4-BE49-F238E27FC236}">
                    <a16:creationId xmlns:a16="http://schemas.microsoft.com/office/drawing/2014/main" id="{33398092-C0F8-5ABE-F93B-F8EF20A13B4A}"/>
                  </a:ext>
                </a:extLst>
              </p:cNvPr>
              <p:cNvSpPr txBox="1"/>
              <p:nvPr/>
            </p:nvSpPr>
            <p:spPr>
              <a:xfrm>
                <a:off x="4688897" y="1880566"/>
                <a:ext cx="2811025" cy="646331"/>
              </a:xfrm>
              <a:prstGeom prst="rect">
                <a:avLst/>
              </a:prstGeom>
              <a:noFill/>
            </p:spPr>
            <p:txBody>
              <a:bodyPr wrap="square">
                <a:spAutoFit/>
              </a:bodyPr>
              <a:lstStyle/>
              <a:p>
                <a:r>
                  <a:rPr lang="pl-PL" b="1">
                    <a:solidFill>
                      <a:srgbClr val="00BFB3"/>
                    </a:solidFill>
                    <a:latin typeface="Arial"/>
                  </a:rPr>
                  <a:t>MID</a:t>
                </a:r>
                <a:r>
                  <a:rPr lang="en-US" b="1">
                    <a:solidFill>
                      <a:srgbClr val="00BFB3"/>
                    </a:solidFill>
                    <a:latin typeface="Arial"/>
                  </a:rPr>
                  <a:t>-TERM INCOME </a:t>
                </a:r>
                <a:br>
                  <a:rPr lang="pl-PL" b="1">
                    <a:solidFill>
                      <a:srgbClr val="00BFB3"/>
                    </a:solidFill>
                    <a:latin typeface="Arial"/>
                  </a:rPr>
                </a:br>
                <a:r>
                  <a:rPr lang="en-US" b="1">
                    <a:solidFill>
                      <a:srgbClr val="00BFB3"/>
                    </a:solidFill>
                    <a:latin typeface="Arial"/>
                  </a:rPr>
                  <a:t>(2</a:t>
                </a:r>
                <a:r>
                  <a:rPr lang="en-US" b="1">
                    <a:solidFill>
                      <a:srgbClr val="00BFB3"/>
                    </a:solidFill>
                  </a:rPr>
                  <a:t>–</a:t>
                </a:r>
                <a:r>
                  <a:rPr lang="en-US" b="1">
                    <a:solidFill>
                      <a:srgbClr val="00BFB3"/>
                    </a:solidFill>
                    <a:latin typeface="Arial"/>
                  </a:rPr>
                  <a:t>1</a:t>
                </a:r>
                <a:r>
                  <a:rPr lang="pl-PL" b="1">
                    <a:solidFill>
                      <a:srgbClr val="00BFB3"/>
                    </a:solidFill>
                    <a:latin typeface="Arial"/>
                  </a:rPr>
                  <a:t>0</a:t>
                </a:r>
                <a:r>
                  <a:rPr lang="en-US" b="1">
                    <a:solidFill>
                      <a:srgbClr val="00BFB3"/>
                    </a:solidFill>
                    <a:latin typeface="Arial"/>
                  </a:rPr>
                  <a:t> years)</a:t>
                </a:r>
              </a:p>
            </p:txBody>
          </p:sp>
          <p:sp>
            <p:nvSpPr>
              <p:cNvPr id="11" name="TextBox 10">
                <a:extLst>
                  <a:ext uri="{FF2B5EF4-FFF2-40B4-BE49-F238E27FC236}">
                    <a16:creationId xmlns:a16="http://schemas.microsoft.com/office/drawing/2014/main" id="{B293B087-B443-AE49-8D13-920DC442EFAF}"/>
                  </a:ext>
                </a:extLst>
              </p:cNvPr>
              <p:cNvSpPr txBox="1"/>
              <p:nvPr/>
            </p:nvSpPr>
            <p:spPr>
              <a:xfrm>
                <a:off x="4688897" y="2794242"/>
                <a:ext cx="2895137" cy="2693045"/>
              </a:xfrm>
              <a:prstGeom prst="rect">
                <a:avLst/>
              </a:prstGeom>
              <a:noFill/>
            </p:spPr>
            <p:txBody>
              <a:bodyPr wrap="square">
                <a:spAutoFit/>
              </a:bodyPr>
              <a:lstStyle/>
              <a:p>
                <a:pPr defTabSz="685817">
                  <a:spcAft>
                    <a:spcPts val="600"/>
                  </a:spcAft>
                  <a:buClr>
                    <a:srgbClr val="00A096"/>
                  </a:buClr>
                  <a:buSzPct val="110000"/>
                  <a:defRPr/>
                </a:pPr>
                <a:r>
                  <a:rPr lang="en-US" sz="1600" kern="0" dirty="0">
                    <a:solidFill>
                      <a:srgbClr val="283741"/>
                    </a:solidFill>
                    <a:latin typeface="Arial" panose="020B0604020202020204" pitchFamily="34" charset="0"/>
                    <a:cs typeface="Arial" panose="020B0604020202020204" pitchFamily="34" charset="0"/>
                  </a:rPr>
                  <a:t>Mix of growth and income, replenish short-term bucket, manage market volatility</a:t>
                </a:r>
              </a:p>
              <a:p>
                <a:pPr marL="164592" indent="-164592" defTabSz="685817">
                  <a:spcAft>
                    <a:spcPts val="600"/>
                  </a:spcAft>
                  <a:buClr>
                    <a:srgbClr val="00A096"/>
                  </a:buClr>
                  <a:buSzPct val="110000"/>
                  <a:buFont typeface="Arial" panose="020B0604020202020204" pitchFamily="34" charset="0"/>
                  <a:buChar char="•"/>
                  <a:defRPr/>
                </a:pPr>
                <a:endParaRPr lang="en-US" sz="1600" kern="0" dirty="0">
                  <a:solidFill>
                    <a:srgbClr val="283741"/>
                  </a:solidFill>
                  <a:latin typeface="Arial" panose="020B0604020202020204" pitchFamily="34" charset="0"/>
                  <a:cs typeface="Arial" panose="020B0604020202020204" pitchFamily="34" charset="0"/>
                </a:endParaRPr>
              </a:p>
              <a:p>
                <a:pPr marL="164592" indent="-164592" defTabSz="685817">
                  <a:spcAft>
                    <a:spcPts val="600"/>
                  </a:spcAft>
                  <a:buClr>
                    <a:srgbClr val="00A096"/>
                  </a:buClr>
                  <a:buSzPct val="110000"/>
                  <a:buFont typeface="Arial" panose="020B0604020202020204" pitchFamily="34" charset="0"/>
                  <a:buChar char="•"/>
                  <a:defRPr/>
                </a:pPr>
                <a:r>
                  <a:rPr lang="en-US" sz="1600" kern="0" dirty="0">
                    <a:solidFill>
                      <a:srgbClr val="283741"/>
                    </a:solidFill>
                    <a:latin typeface="Arial" panose="020B0604020202020204" pitchFamily="34" charset="0"/>
                    <a:cs typeface="Arial" panose="020B0604020202020204" pitchFamily="34" charset="0"/>
                  </a:rPr>
                  <a:t>Bonds</a:t>
                </a:r>
              </a:p>
              <a:p>
                <a:pPr marL="164592" indent="-164592" defTabSz="685817">
                  <a:spcAft>
                    <a:spcPts val="600"/>
                  </a:spcAft>
                  <a:buClr>
                    <a:srgbClr val="00A096"/>
                  </a:buClr>
                  <a:buSzPct val="110000"/>
                  <a:buFont typeface="Arial" panose="020B0604020202020204" pitchFamily="34" charset="0"/>
                  <a:buChar char="•"/>
                  <a:defRPr/>
                </a:pPr>
                <a:r>
                  <a:rPr lang="en-US" sz="1600" kern="0" dirty="0">
                    <a:solidFill>
                      <a:srgbClr val="283741"/>
                    </a:solidFill>
                    <a:latin typeface="Arial" panose="020B0604020202020204" pitchFamily="34" charset="0"/>
                    <a:cs typeface="Arial" panose="020B0604020202020204" pitchFamily="34" charset="0"/>
                  </a:rPr>
                  <a:t>Deferred annuities</a:t>
                </a:r>
              </a:p>
              <a:p>
                <a:pPr marL="164592" indent="-164592" defTabSz="685817">
                  <a:spcAft>
                    <a:spcPts val="600"/>
                  </a:spcAft>
                  <a:buClr>
                    <a:srgbClr val="00A096"/>
                  </a:buClr>
                  <a:buSzPct val="110000"/>
                  <a:buFont typeface="Arial" panose="020B0604020202020204" pitchFamily="34" charset="0"/>
                  <a:buChar char="•"/>
                  <a:defRPr/>
                </a:pPr>
                <a:r>
                  <a:rPr lang="en-US" sz="1600" kern="0" dirty="0">
                    <a:solidFill>
                      <a:srgbClr val="283741"/>
                    </a:solidFill>
                    <a:latin typeface="Arial" panose="020B0604020202020204" pitchFamily="34" charset="0"/>
                    <a:cs typeface="Arial" panose="020B0604020202020204" pitchFamily="34" charset="0"/>
                  </a:rPr>
                  <a:t>Absolute return funds</a:t>
                </a:r>
              </a:p>
              <a:p>
                <a:pPr marL="164592" indent="-164592" defTabSz="685817">
                  <a:spcAft>
                    <a:spcPts val="600"/>
                  </a:spcAft>
                  <a:buClr>
                    <a:srgbClr val="00A096"/>
                  </a:buClr>
                  <a:buSzPct val="110000"/>
                  <a:buFont typeface="Arial" panose="020B0604020202020204" pitchFamily="34" charset="0"/>
                  <a:buChar char="•"/>
                  <a:defRPr/>
                </a:pPr>
                <a:r>
                  <a:rPr lang="en-US" sz="1600" kern="0" dirty="0">
                    <a:solidFill>
                      <a:srgbClr val="283741"/>
                    </a:solidFill>
                    <a:latin typeface="Arial" panose="020B0604020202020204" pitchFamily="34" charset="0"/>
                    <a:cs typeface="Arial" panose="020B0604020202020204" pitchFamily="34" charset="0"/>
                  </a:rPr>
                  <a:t>Asset allocation funds, </a:t>
                </a:r>
                <a:br>
                  <a:rPr lang="en-US" sz="1600" kern="0" dirty="0">
                    <a:solidFill>
                      <a:srgbClr val="283741"/>
                    </a:solidFill>
                    <a:latin typeface="Arial" panose="020B0604020202020204" pitchFamily="34" charset="0"/>
                    <a:cs typeface="Arial" panose="020B0604020202020204" pitchFamily="34" charset="0"/>
                  </a:rPr>
                </a:br>
                <a:r>
                  <a:rPr lang="en-US" sz="1600" kern="0" dirty="0">
                    <a:solidFill>
                      <a:srgbClr val="283741"/>
                    </a:solidFill>
                    <a:latin typeface="Arial" panose="020B0604020202020204" pitchFamily="34" charset="0"/>
                    <a:cs typeface="Arial" panose="020B0604020202020204" pitchFamily="34" charset="0"/>
                  </a:rPr>
                  <a:t>balanced funds</a:t>
                </a:r>
              </a:p>
            </p:txBody>
          </p:sp>
        </p:grpSp>
      </p:grpSp>
      <p:grpSp>
        <p:nvGrpSpPr>
          <p:cNvPr id="5" name="Group 4">
            <a:extLst>
              <a:ext uri="{FF2B5EF4-FFF2-40B4-BE49-F238E27FC236}">
                <a16:creationId xmlns:a16="http://schemas.microsoft.com/office/drawing/2014/main" id="{79CFAC6E-7A11-CCB5-0C19-32EDEDCD3F14}"/>
              </a:ext>
            </a:extLst>
          </p:cNvPr>
          <p:cNvGrpSpPr/>
          <p:nvPr/>
        </p:nvGrpSpPr>
        <p:grpSpPr>
          <a:xfrm>
            <a:off x="7992586" y="1559476"/>
            <a:ext cx="3406391" cy="4431323"/>
            <a:chOff x="7990997" y="1559475"/>
            <a:chExt cx="3406391" cy="4431323"/>
          </a:xfrm>
        </p:grpSpPr>
        <p:sp>
          <p:nvSpPr>
            <p:cNvPr id="30" name="Rectangle 29">
              <a:extLst>
                <a:ext uri="{FF2B5EF4-FFF2-40B4-BE49-F238E27FC236}">
                  <a16:creationId xmlns:a16="http://schemas.microsoft.com/office/drawing/2014/main" id="{516B9A04-CEE4-03F8-17FC-C206926B6FF6}"/>
                </a:ext>
              </a:extLst>
            </p:cNvPr>
            <p:cNvSpPr/>
            <p:nvPr/>
          </p:nvSpPr>
          <p:spPr>
            <a:xfrm>
              <a:off x="7990997" y="1559475"/>
              <a:ext cx="3406391" cy="4431323"/>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grpSp>
          <p:nvGrpSpPr>
            <p:cNvPr id="32" name="Group 31">
              <a:extLst>
                <a:ext uri="{FF2B5EF4-FFF2-40B4-BE49-F238E27FC236}">
                  <a16:creationId xmlns:a16="http://schemas.microsoft.com/office/drawing/2014/main" id="{872E8052-40B4-2EA3-41E5-ACBBB6CF25FE}"/>
                </a:ext>
              </a:extLst>
            </p:cNvPr>
            <p:cNvGrpSpPr/>
            <p:nvPr/>
          </p:nvGrpSpPr>
          <p:grpSpPr>
            <a:xfrm>
              <a:off x="8288679" y="1880565"/>
              <a:ext cx="2811026" cy="2791113"/>
              <a:chOff x="8165630" y="1880565"/>
              <a:chExt cx="2811026" cy="2791113"/>
            </a:xfrm>
          </p:grpSpPr>
          <p:sp>
            <p:nvSpPr>
              <p:cNvPr id="9" name="TextBox 8">
                <a:extLst>
                  <a:ext uri="{FF2B5EF4-FFF2-40B4-BE49-F238E27FC236}">
                    <a16:creationId xmlns:a16="http://schemas.microsoft.com/office/drawing/2014/main" id="{F7632DF6-A235-4F61-C8ED-F1C262CEA937}"/>
                  </a:ext>
                </a:extLst>
              </p:cNvPr>
              <p:cNvSpPr txBox="1"/>
              <p:nvPr/>
            </p:nvSpPr>
            <p:spPr>
              <a:xfrm>
                <a:off x="8165631" y="1880565"/>
                <a:ext cx="2811025" cy="646331"/>
              </a:xfrm>
              <a:prstGeom prst="rect">
                <a:avLst/>
              </a:prstGeom>
              <a:noFill/>
            </p:spPr>
            <p:txBody>
              <a:bodyPr wrap="square">
                <a:spAutoFit/>
              </a:bodyPr>
              <a:lstStyle/>
              <a:p>
                <a:r>
                  <a:rPr lang="pl-PL" b="1">
                    <a:solidFill>
                      <a:srgbClr val="FF6035"/>
                    </a:solidFill>
                    <a:latin typeface="Arial"/>
                  </a:rPr>
                  <a:t>LONG</a:t>
                </a:r>
                <a:r>
                  <a:rPr lang="en-US" b="1">
                    <a:solidFill>
                      <a:srgbClr val="FF6035"/>
                    </a:solidFill>
                    <a:latin typeface="Arial"/>
                  </a:rPr>
                  <a:t>-TERM INCOME </a:t>
                </a:r>
                <a:br>
                  <a:rPr lang="pl-PL" b="1">
                    <a:solidFill>
                      <a:srgbClr val="FF6035"/>
                    </a:solidFill>
                    <a:latin typeface="Arial"/>
                  </a:rPr>
                </a:br>
                <a:r>
                  <a:rPr lang="en-US" b="1">
                    <a:solidFill>
                      <a:srgbClr val="FF6035"/>
                    </a:solidFill>
                    <a:latin typeface="Arial"/>
                  </a:rPr>
                  <a:t>(</a:t>
                </a:r>
                <a:r>
                  <a:rPr lang="pl-PL" b="1">
                    <a:solidFill>
                      <a:srgbClr val="FF6035"/>
                    </a:solidFill>
                    <a:latin typeface="Arial"/>
                  </a:rPr>
                  <a:t>10+</a:t>
                </a:r>
                <a:r>
                  <a:rPr lang="en-US" b="1">
                    <a:solidFill>
                      <a:srgbClr val="FF6035"/>
                    </a:solidFill>
                    <a:latin typeface="Arial"/>
                  </a:rPr>
                  <a:t> years)</a:t>
                </a:r>
              </a:p>
            </p:txBody>
          </p:sp>
          <p:sp>
            <p:nvSpPr>
              <p:cNvPr id="12" name="TextBox 11">
                <a:extLst>
                  <a:ext uri="{FF2B5EF4-FFF2-40B4-BE49-F238E27FC236}">
                    <a16:creationId xmlns:a16="http://schemas.microsoft.com/office/drawing/2014/main" id="{6C57D58F-EFA6-65B9-0F86-7B8269BB1C98}"/>
                  </a:ext>
                </a:extLst>
              </p:cNvPr>
              <p:cNvSpPr txBox="1"/>
              <p:nvPr/>
            </p:nvSpPr>
            <p:spPr>
              <a:xfrm>
                <a:off x="8165630" y="2794241"/>
                <a:ext cx="2811025" cy="1877437"/>
              </a:xfrm>
              <a:prstGeom prst="rect">
                <a:avLst/>
              </a:prstGeom>
              <a:noFill/>
            </p:spPr>
            <p:txBody>
              <a:bodyPr wrap="square">
                <a:spAutoFit/>
              </a:bodyPr>
              <a:lstStyle/>
              <a:p>
                <a:pPr defTabSz="685817">
                  <a:spcAft>
                    <a:spcPts val="600"/>
                  </a:spcAft>
                  <a:buClr>
                    <a:srgbClr val="FF6035"/>
                  </a:buClr>
                  <a:buSzPct val="110000"/>
                  <a:defRPr/>
                </a:pPr>
                <a:r>
                  <a:rPr lang="en-US" sz="1600" kern="0">
                    <a:solidFill>
                      <a:srgbClr val="283741"/>
                    </a:solidFill>
                    <a:latin typeface="Arial" panose="020B0604020202020204" pitchFamily="34" charset="0"/>
                    <a:cs typeface="Arial" panose="020B0604020202020204" pitchFamily="34" charset="0"/>
                  </a:rPr>
                  <a:t>Inflation hedge, address</a:t>
                </a:r>
                <a:r>
                  <a:rPr lang="pl-PL" sz="1600" kern="0">
                    <a:solidFill>
                      <a:srgbClr val="283741"/>
                    </a:solidFill>
                    <a:latin typeface="Arial" panose="020B0604020202020204" pitchFamily="34" charset="0"/>
                    <a:cs typeface="Arial" panose="020B0604020202020204" pitchFamily="34" charset="0"/>
                  </a:rPr>
                  <a:t> </a:t>
                </a:r>
                <a:r>
                  <a:rPr lang="en-US" sz="1600" kern="0">
                    <a:solidFill>
                      <a:srgbClr val="283741"/>
                    </a:solidFill>
                    <a:latin typeface="Arial" panose="020B0604020202020204" pitchFamily="34" charset="0"/>
                    <a:cs typeface="Arial" panose="020B0604020202020204" pitchFamily="34" charset="0"/>
                  </a:rPr>
                  <a:t>longevity risk</a:t>
                </a:r>
              </a:p>
              <a:p>
                <a:pPr marL="164592" indent="-164592" defTabSz="685817">
                  <a:spcAft>
                    <a:spcPts val="600"/>
                  </a:spcAft>
                  <a:buClr>
                    <a:srgbClr val="FF6035"/>
                  </a:buClr>
                  <a:buSzPct val="110000"/>
                  <a:buFont typeface="Arial" panose="020B0604020202020204" pitchFamily="34" charset="0"/>
                  <a:buChar char="•"/>
                  <a:defRPr/>
                </a:pPr>
                <a:endParaRPr lang="en-US" sz="1600" kern="0">
                  <a:solidFill>
                    <a:srgbClr val="283741"/>
                  </a:solidFill>
                  <a:latin typeface="Arial" panose="020B0604020202020204" pitchFamily="34" charset="0"/>
                  <a:cs typeface="Arial" panose="020B0604020202020204" pitchFamily="34" charset="0"/>
                </a:endParaRPr>
              </a:p>
              <a:p>
                <a:pPr marL="164592" indent="-164592" defTabSz="685817">
                  <a:spcAft>
                    <a:spcPts val="600"/>
                  </a:spcAft>
                  <a:buClr>
                    <a:srgbClr val="FF6035"/>
                  </a:buClr>
                  <a:buSzPct val="110000"/>
                  <a:buFont typeface="Arial" panose="020B0604020202020204" pitchFamily="34" charset="0"/>
                  <a:buChar char="•"/>
                  <a:defRPr/>
                </a:pPr>
                <a:r>
                  <a:rPr lang="en-US" sz="1600" kern="0">
                    <a:solidFill>
                      <a:srgbClr val="283741"/>
                    </a:solidFill>
                    <a:latin typeface="Arial" panose="020B0604020202020204" pitchFamily="34" charset="0"/>
                    <a:cs typeface="Arial" panose="020B0604020202020204" pitchFamily="34" charset="0"/>
                  </a:rPr>
                  <a:t>Balance of stocks/bonds</a:t>
                </a:r>
              </a:p>
              <a:p>
                <a:pPr marL="164592" indent="-164592" defTabSz="685817">
                  <a:spcAft>
                    <a:spcPts val="600"/>
                  </a:spcAft>
                  <a:buClr>
                    <a:srgbClr val="FF6035"/>
                  </a:buClr>
                  <a:buSzPct val="110000"/>
                  <a:buFont typeface="Arial" panose="020B0604020202020204" pitchFamily="34" charset="0"/>
                  <a:buChar char="•"/>
                  <a:defRPr/>
                </a:pPr>
                <a:r>
                  <a:rPr lang="en-US" sz="1600" kern="0">
                    <a:solidFill>
                      <a:srgbClr val="283741"/>
                    </a:solidFill>
                    <a:latin typeface="Arial" panose="020B0604020202020204" pitchFamily="34" charset="0"/>
                    <a:cs typeface="Arial" panose="020B0604020202020204" pitchFamily="34" charset="0"/>
                  </a:rPr>
                  <a:t>Real estate</a:t>
                </a:r>
              </a:p>
              <a:p>
                <a:pPr marL="164592" indent="-164592" defTabSz="685817">
                  <a:spcAft>
                    <a:spcPts val="600"/>
                  </a:spcAft>
                  <a:buClr>
                    <a:srgbClr val="FF6035"/>
                  </a:buClr>
                  <a:buSzPct val="110000"/>
                  <a:buFont typeface="Arial" panose="020B0604020202020204" pitchFamily="34" charset="0"/>
                  <a:buChar char="•"/>
                  <a:defRPr/>
                </a:pPr>
                <a:r>
                  <a:rPr lang="en-US" sz="1600" kern="0">
                    <a:solidFill>
                      <a:srgbClr val="283741"/>
                    </a:solidFill>
                    <a:latin typeface="Arial" panose="020B0604020202020204" pitchFamily="34" charset="0"/>
                    <a:cs typeface="Arial" panose="020B0604020202020204" pitchFamily="34" charset="0"/>
                  </a:rPr>
                  <a:t>Longevity insurance</a:t>
                </a:r>
              </a:p>
            </p:txBody>
          </p:sp>
        </p:grpSp>
      </p:grpSp>
      <p:sp>
        <p:nvSpPr>
          <p:cNvPr id="14" name="TextBox 13">
            <a:extLst>
              <a:ext uri="{FF2B5EF4-FFF2-40B4-BE49-F238E27FC236}">
                <a16:creationId xmlns:a16="http://schemas.microsoft.com/office/drawing/2014/main" id="{CFD1401B-BE6D-266A-E060-02D90509673F}"/>
              </a:ext>
            </a:extLst>
          </p:cNvPr>
          <p:cNvSpPr txBox="1"/>
          <p:nvPr/>
        </p:nvSpPr>
        <p:spPr>
          <a:xfrm>
            <a:off x="0" y="6611620"/>
            <a:ext cx="12192000" cy="261610"/>
          </a:xfrm>
          <a:prstGeom prst="rect">
            <a:avLst/>
          </a:prstGeom>
          <a:solidFill>
            <a:schemeClr val="bg1">
              <a:alpha val="55000"/>
            </a:schemeClr>
          </a:solidFill>
        </p:spPr>
        <p:txBody>
          <a:bodyPr wrap="square">
            <a:spAutoFit/>
          </a:bodyPr>
          <a:lstStyle/>
          <a:p>
            <a:r>
              <a:rPr lang="en-US" sz="1100" b="0" i="0" dirty="0">
                <a:solidFill>
                  <a:srgbClr val="485056"/>
                </a:solidFill>
                <a:effectLst/>
                <a:latin typeface="Lato" panose="020F0502020204030203" pitchFamily="34" charset="0"/>
              </a:rPr>
              <a:t>**All investing involves risk, including possible loss of principal. Products listed may not be suitable for all investors. No strategy assures success or protects against loss. </a:t>
            </a:r>
            <a:endParaRPr lang="en-US" sz="1100" dirty="0"/>
          </a:p>
        </p:txBody>
      </p:sp>
    </p:spTree>
    <p:custDataLst>
      <p:tags r:id="rId1"/>
    </p:custDataLst>
    <p:extLst>
      <p:ext uri="{BB962C8B-B14F-4D97-AF65-F5344CB8AC3E}">
        <p14:creationId xmlns:p14="http://schemas.microsoft.com/office/powerpoint/2010/main" val="1773097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EC5B33-78EB-4D45-875F-E6B8D328B746}"/>
              </a:ext>
            </a:extLst>
          </p:cNvPr>
          <p:cNvSpPr/>
          <p:nvPr/>
        </p:nvSpPr>
        <p:spPr bwMode="auto">
          <a:xfrm>
            <a:off x="2163198" y="1358444"/>
            <a:ext cx="7771828" cy="3859268"/>
          </a:xfrm>
          <a:prstGeom prst="rect">
            <a:avLst/>
          </a:prstGeom>
          <a:solidFill>
            <a:srgbClr val="E6E6E6"/>
          </a:solidFill>
          <a:ln>
            <a:noFill/>
          </a:ln>
          <a:effectLst/>
        </p:spPr>
        <p:txBody>
          <a:bodyPr lIns="161365" tIns="403412" rIns="80682" bIns="201706" rtlCol="0" anchor="t" anchorCtr="0">
            <a:noAutofit/>
          </a:bodyPr>
          <a:lstStyle/>
          <a:p>
            <a:pPr marL="161094" indent="-161094">
              <a:spcAft>
                <a:spcPts val="353"/>
              </a:spcAft>
              <a:buFont typeface="Arial" panose="020B0604020202020204" pitchFamily="34" charset="0"/>
              <a:buChar char="•"/>
            </a:pPr>
            <a:endParaRPr lang="en-US" sz="1588">
              <a:solidFill>
                <a:srgbClr val="000000"/>
              </a:solidFill>
              <a:latin typeface="Source Sans Pro" panose="020B0503030403020204" pitchFamily="34" charset="0"/>
              <a:cs typeface="Gotham C2 Text" charset="0"/>
            </a:endParaRPr>
          </a:p>
        </p:txBody>
      </p:sp>
      <p:pic>
        <p:nvPicPr>
          <p:cNvPr id="14" name="Picture 13">
            <a:extLst>
              <a:ext uri="{FF2B5EF4-FFF2-40B4-BE49-F238E27FC236}">
                <a16:creationId xmlns:a16="http://schemas.microsoft.com/office/drawing/2014/main" id="{1165B218-E590-AD43-8DE0-DD393F32C6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93531" y="1655593"/>
            <a:ext cx="2541494" cy="1694330"/>
          </a:xfrm>
          <a:prstGeom prst="rect">
            <a:avLst/>
          </a:prstGeom>
        </p:spPr>
      </p:pic>
      <p:sp>
        <p:nvSpPr>
          <p:cNvPr id="18" name="Rectangle 17">
            <a:extLst>
              <a:ext uri="{FF2B5EF4-FFF2-40B4-BE49-F238E27FC236}">
                <a16:creationId xmlns:a16="http://schemas.microsoft.com/office/drawing/2014/main" id="{165320BC-601A-7745-8B30-EDB7004BD563}"/>
              </a:ext>
            </a:extLst>
          </p:cNvPr>
          <p:cNvSpPr/>
          <p:nvPr/>
        </p:nvSpPr>
        <p:spPr bwMode="auto">
          <a:xfrm>
            <a:off x="1938047" y="1158337"/>
            <a:ext cx="2743200" cy="322729"/>
          </a:xfrm>
          <a:prstGeom prst="rect">
            <a:avLst/>
          </a:prstGeom>
          <a:solidFill>
            <a:srgbClr val="00A096"/>
          </a:solidFill>
          <a:ln>
            <a:noFill/>
          </a:ln>
          <a:effectLst/>
        </p:spPr>
        <p:txBody>
          <a:bodyPr wrap="none" lIns="161365" tIns="40341" rIns="161365" bIns="0" rtlCol="0" anchor="ctr">
            <a:noAutofit/>
          </a:bodyPr>
          <a:lstStyle/>
          <a:p>
            <a:pPr marL="44826" indent="-7004">
              <a:lnSpc>
                <a:spcPct val="80000"/>
              </a:lnSpc>
              <a:buClr>
                <a:srgbClr val="FFFF99"/>
              </a:buClr>
              <a:tabLst>
                <a:tab pos="3429183" algn="dec"/>
                <a:tab pos="4440568" algn="dec"/>
                <a:tab pos="5443548" algn="dec"/>
                <a:tab pos="6454932" algn="dec"/>
              </a:tabLst>
            </a:pPr>
            <a:r>
              <a:rPr lang="en-US" sz="1588" b="1" spc="88">
                <a:solidFill>
                  <a:srgbClr val="FFFFFF"/>
                </a:solidFill>
                <a:latin typeface="+mj-lt"/>
                <a:cs typeface="Arial" panose="020B0604020202020204" pitchFamily="34" charset="0"/>
              </a:rPr>
              <a:t>LIFESTAGES </a:t>
            </a:r>
          </a:p>
        </p:txBody>
      </p:sp>
      <p:sp>
        <p:nvSpPr>
          <p:cNvPr id="19" name="Right Triangle 18">
            <a:extLst>
              <a:ext uri="{FF2B5EF4-FFF2-40B4-BE49-F238E27FC236}">
                <a16:creationId xmlns:a16="http://schemas.microsoft.com/office/drawing/2014/main" id="{50774811-EFCE-544E-82C8-042E1577423A}"/>
              </a:ext>
            </a:extLst>
          </p:cNvPr>
          <p:cNvSpPr/>
          <p:nvPr/>
        </p:nvSpPr>
        <p:spPr bwMode="auto">
          <a:xfrm flipH="1" flipV="1">
            <a:off x="1943467" y="1483996"/>
            <a:ext cx="222353" cy="202139"/>
          </a:xfrm>
          <a:prstGeom prst="rtTriangle">
            <a:avLst/>
          </a:prstGeom>
          <a:solidFill>
            <a:srgbClr val="00BFB3">
              <a:alpha val="60000"/>
            </a:srgbClr>
          </a:solidFill>
          <a:ln>
            <a:noFill/>
          </a:ln>
          <a:effectLst/>
        </p:spPr>
        <p:txBody>
          <a:bodyPr rtlCol="0" anchor="ctr"/>
          <a:lstStyle/>
          <a:p>
            <a:pPr algn="ctr">
              <a:spcBef>
                <a:spcPct val="0"/>
              </a:spcBef>
              <a:spcAft>
                <a:spcPct val="25000"/>
              </a:spcAft>
              <a:buClr>
                <a:srgbClr val="FFFF99"/>
              </a:buClr>
              <a:tabLst>
                <a:tab pos="3429183" algn="dec"/>
                <a:tab pos="4440568" algn="dec"/>
                <a:tab pos="5443548" algn="dec"/>
                <a:tab pos="6454932" algn="dec"/>
              </a:tabLst>
            </a:pPr>
            <a:endParaRPr lang="en-US" sz="1765">
              <a:solidFill>
                <a:srgbClr val="000000"/>
              </a:solidFill>
              <a:latin typeface="+mj-lt"/>
            </a:endParaRPr>
          </a:p>
        </p:txBody>
      </p:sp>
      <p:sp>
        <p:nvSpPr>
          <p:cNvPr id="3" name="Rectangle 2">
            <a:extLst>
              <a:ext uri="{FF2B5EF4-FFF2-40B4-BE49-F238E27FC236}">
                <a16:creationId xmlns:a16="http://schemas.microsoft.com/office/drawing/2014/main" id="{0F07CDB7-2EBB-479F-91FF-B4EAAC1553DA}"/>
              </a:ext>
            </a:extLst>
          </p:cNvPr>
          <p:cNvSpPr/>
          <p:nvPr/>
        </p:nvSpPr>
        <p:spPr bwMode="auto">
          <a:xfrm>
            <a:off x="-1083350" y="3564332"/>
            <a:ext cx="2089315" cy="1075778"/>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spcBef>
                <a:spcPct val="0"/>
              </a:spcBef>
              <a:spcAft>
                <a:spcPct val="25000"/>
              </a:spcAft>
              <a:buClr>
                <a:srgbClr val="FFFF99"/>
              </a:buClr>
              <a:tabLst>
                <a:tab pos="3429183" algn="dec"/>
                <a:tab pos="4440568" algn="dec"/>
                <a:tab pos="5443548" algn="dec"/>
                <a:tab pos="6454932" algn="dec"/>
              </a:tabLst>
            </a:pPr>
            <a:endParaRPr lang="en-US" sz="1765">
              <a:solidFill>
                <a:srgbClr val="000000"/>
              </a:solidFill>
              <a:latin typeface="+mj-lt"/>
            </a:endParaRPr>
          </a:p>
        </p:txBody>
      </p:sp>
      <p:pic>
        <p:nvPicPr>
          <p:cNvPr id="26" name="Picture 25">
            <a:extLst>
              <a:ext uri="{FF2B5EF4-FFF2-40B4-BE49-F238E27FC236}">
                <a16:creationId xmlns:a16="http://schemas.microsoft.com/office/drawing/2014/main" id="{F6DEDC0C-CC8C-4A3B-83D9-1EA5B5179F0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63582" y="1655593"/>
            <a:ext cx="2541494" cy="1694329"/>
          </a:xfrm>
          <a:prstGeom prst="rect">
            <a:avLst/>
          </a:prstGeom>
        </p:spPr>
      </p:pic>
      <p:pic>
        <p:nvPicPr>
          <p:cNvPr id="28" name="Picture 27">
            <a:extLst>
              <a:ext uri="{FF2B5EF4-FFF2-40B4-BE49-F238E27FC236}">
                <a16:creationId xmlns:a16="http://schemas.microsoft.com/office/drawing/2014/main" id="{906341B0-BA56-4E88-B3A8-EF5F864D64E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73375" y="1655593"/>
            <a:ext cx="2541494" cy="1694329"/>
          </a:xfrm>
          <a:prstGeom prst="rect">
            <a:avLst/>
          </a:prstGeom>
        </p:spPr>
      </p:pic>
      <p:sp>
        <p:nvSpPr>
          <p:cNvPr id="9" name="Rectangle 8">
            <a:extLst>
              <a:ext uri="{FF2B5EF4-FFF2-40B4-BE49-F238E27FC236}">
                <a16:creationId xmlns:a16="http://schemas.microsoft.com/office/drawing/2014/main" id="{393670BE-0C5E-8D48-949D-59E8DFB6B41B}"/>
              </a:ext>
            </a:extLst>
          </p:cNvPr>
          <p:cNvSpPr/>
          <p:nvPr/>
        </p:nvSpPr>
        <p:spPr bwMode="auto">
          <a:xfrm>
            <a:off x="7393531" y="3239609"/>
            <a:ext cx="2541494" cy="1725225"/>
          </a:xfrm>
          <a:prstGeom prst="rect">
            <a:avLst/>
          </a:prstGeom>
          <a:solidFill>
            <a:srgbClr val="72DBD5"/>
          </a:solidFill>
          <a:ln>
            <a:noFill/>
          </a:ln>
          <a:effectLst/>
        </p:spPr>
        <p:txBody>
          <a:bodyPr wrap="square" lIns="80682" tIns="161365" rIns="161365" bIns="80682" rtlCol="0" anchor="t" anchorCtr="0">
            <a:noAutofit/>
          </a:bodyPr>
          <a:lstStyle/>
          <a:p>
            <a:pPr marL="98057">
              <a:lnSpc>
                <a:spcPct val="80000"/>
              </a:lnSpc>
              <a:spcAft>
                <a:spcPts val="529"/>
              </a:spcAft>
              <a:buClr>
                <a:srgbClr val="FFFF99"/>
              </a:buClr>
              <a:tabLst>
                <a:tab pos="3429183" algn="dec"/>
                <a:tab pos="4440568" algn="dec"/>
                <a:tab pos="5443548" algn="dec"/>
                <a:tab pos="6454932" algn="dec"/>
              </a:tabLst>
            </a:pPr>
            <a:r>
              <a:rPr lang="en-US" sz="1147" b="1" spc="88" dirty="0">
                <a:latin typeface="+mj-lt"/>
                <a:cs typeface="Arial" panose="020B0604020202020204" pitchFamily="34" charset="0"/>
              </a:rPr>
              <a:t>DISTRIBUTING WEALTH</a:t>
            </a:r>
          </a:p>
          <a:p>
            <a:pPr marL="109263" indent="-109263">
              <a:lnSpc>
                <a:spcPct val="80000"/>
              </a:lnSpc>
              <a:spcAft>
                <a:spcPct val="25000"/>
              </a:spcAft>
              <a:buFont typeface="Arial" panose="020B0604020202020204" pitchFamily="34" charset="0"/>
              <a:buChar char="•"/>
              <a:tabLst>
                <a:tab pos="3429183" algn="dec"/>
                <a:tab pos="4440568" algn="dec"/>
                <a:tab pos="5443548" algn="dec"/>
                <a:tab pos="6454932" algn="dec"/>
              </a:tabLst>
            </a:pPr>
            <a:r>
              <a:rPr lang="en-US" sz="1103" spc="26" dirty="0">
                <a:latin typeface="+mj-lt"/>
                <a:cs typeface="Arial" panose="020B0604020202020204" pitchFamily="34" charset="0"/>
              </a:rPr>
              <a:t>Retirees</a:t>
            </a:r>
          </a:p>
          <a:p>
            <a:pPr marL="109263" indent="-109263">
              <a:lnSpc>
                <a:spcPct val="80000"/>
              </a:lnSpc>
              <a:spcAft>
                <a:spcPct val="25000"/>
              </a:spcAft>
              <a:buFont typeface="Arial" panose="020B0604020202020204" pitchFamily="34" charset="0"/>
              <a:buChar char="•"/>
              <a:tabLst>
                <a:tab pos="3429183" algn="dec"/>
                <a:tab pos="4440568" algn="dec"/>
                <a:tab pos="5443548" algn="dec"/>
                <a:tab pos="6454932" algn="dec"/>
              </a:tabLst>
            </a:pPr>
            <a:r>
              <a:rPr lang="en-US" sz="1103" spc="26" dirty="0">
                <a:latin typeface="+mj-lt"/>
                <a:cs typeface="Arial" panose="020B0604020202020204" pitchFamily="34" charset="0"/>
              </a:rPr>
              <a:t>Supporting decision-makers</a:t>
            </a:r>
          </a:p>
        </p:txBody>
      </p:sp>
      <p:sp>
        <p:nvSpPr>
          <p:cNvPr id="10" name="Rectangle 9">
            <a:extLst>
              <a:ext uri="{FF2B5EF4-FFF2-40B4-BE49-F238E27FC236}">
                <a16:creationId xmlns:a16="http://schemas.microsoft.com/office/drawing/2014/main" id="{FA4954A5-091B-6946-BC30-7F462B38BBD6}"/>
              </a:ext>
            </a:extLst>
          </p:cNvPr>
          <p:cNvSpPr/>
          <p:nvPr/>
        </p:nvSpPr>
        <p:spPr bwMode="auto">
          <a:xfrm>
            <a:off x="2163582" y="3242597"/>
            <a:ext cx="2541494" cy="1725225"/>
          </a:xfrm>
          <a:prstGeom prst="rect">
            <a:avLst/>
          </a:prstGeom>
          <a:solidFill>
            <a:srgbClr val="00A096"/>
          </a:solidFill>
          <a:ln>
            <a:noFill/>
          </a:ln>
          <a:effectLst/>
        </p:spPr>
        <p:txBody>
          <a:bodyPr wrap="square" lIns="80682" tIns="161365" rIns="0" bIns="80682" rtlCol="0" anchor="t" anchorCtr="0">
            <a:noAutofit/>
          </a:bodyPr>
          <a:lstStyle/>
          <a:p>
            <a:pPr marL="109263">
              <a:lnSpc>
                <a:spcPct val="80000"/>
              </a:lnSpc>
              <a:spcBef>
                <a:spcPct val="0"/>
              </a:spcBef>
              <a:spcAft>
                <a:spcPts val="529"/>
              </a:spcAft>
              <a:buClr>
                <a:schemeClr val="tx1"/>
              </a:buClr>
              <a:tabLst>
                <a:tab pos="3429183" algn="dec"/>
                <a:tab pos="4440568" algn="dec"/>
                <a:tab pos="5443548" algn="dec"/>
                <a:tab pos="6454932" algn="dec"/>
              </a:tabLst>
            </a:pPr>
            <a:r>
              <a:rPr lang="en-US" sz="1147" b="1" spc="88" dirty="0">
                <a:latin typeface="+mj-lt"/>
                <a:cs typeface="Arial" panose="020B0604020202020204" pitchFamily="34" charset="0"/>
              </a:rPr>
              <a:t>GROWING LITERACY</a:t>
            </a:r>
          </a:p>
          <a:p>
            <a:pPr marL="171450" indent="-171450">
              <a:lnSpc>
                <a:spcPct val="80000"/>
              </a:lnSpc>
              <a:spcAft>
                <a:spcPct val="25000"/>
              </a:spcAft>
              <a:buClr>
                <a:schemeClr val="tx1"/>
              </a:buClr>
              <a:buFont typeface="Arial" panose="020B0604020202020204" pitchFamily="34" charset="0"/>
              <a:buChar char="•"/>
              <a:tabLst>
                <a:tab pos="3429183" algn="dec"/>
                <a:tab pos="4440568" algn="dec"/>
                <a:tab pos="5443548" algn="dec"/>
                <a:tab pos="6454932" algn="dec"/>
              </a:tabLst>
            </a:pPr>
            <a:r>
              <a:rPr lang="en-US" sz="1103" spc="26" dirty="0">
                <a:latin typeface="+mj-lt"/>
                <a:cs typeface="Arial" panose="020B0604020202020204" pitchFamily="34" charset="0"/>
              </a:rPr>
              <a:t>Young professionals</a:t>
            </a:r>
          </a:p>
          <a:p>
            <a:pPr marL="171450" indent="-171450">
              <a:lnSpc>
                <a:spcPct val="80000"/>
              </a:lnSpc>
              <a:spcBef>
                <a:spcPct val="0"/>
              </a:spcBef>
              <a:spcAft>
                <a:spcPct val="25000"/>
              </a:spcAft>
              <a:buClr>
                <a:schemeClr val="tx1"/>
              </a:buClr>
              <a:buFont typeface="Arial" panose="020B0604020202020204" pitchFamily="34" charset="0"/>
              <a:buChar char="•"/>
              <a:tabLst>
                <a:tab pos="3429183" algn="dec"/>
                <a:tab pos="4440568" algn="dec"/>
                <a:tab pos="5443548" algn="dec"/>
                <a:tab pos="6454932" algn="dec"/>
              </a:tabLst>
            </a:pPr>
            <a:r>
              <a:rPr lang="en-US" sz="1103" spc="26" dirty="0">
                <a:latin typeface="+mj-lt"/>
                <a:cs typeface="Arial" panose="020B0604020202020204" pitchFamily="34" charset="0"/>
              </a:rPr>
              <a:t>Beneficiaries/heirs</a:t>
            </a:r>
          </a:p>
          <a:p>
            <a:pPr marL="171450" indent="-171450">
              <a:lnSpc>
                <a:spcPct val="80000"/>
              </a:lnSpc>
              <a:spcBef>
                <a:spcPct val="0"/>
              </a:spcBef>
              <a:spcAft>
                <a:spcPct val="25000"/>
              </a:spcAft>
              <a:buClr>
                <a:schemeClr val="tx1"/>
              </a:buClr>
              <a:buFont typeface="Arial" panose="020B0604020202020204" pitchFamily="34" charset="0"/>
              <a:buChar char="•"/>
              <a:tabLst>
                <a:tab pos="3429183" algn="dec"/>
                <a:tab pos="4440568" algn="dec"/>
                <a:tab pos="5443548" algn="dec"/>
                <a:tab pos="6454932" algn="dec"/>
              </a:tabLst>
            </a:pPr>
            <a:r>
              <a:rPr lang="en-US" sz="1103" spc="26" dirty="0">
                <a:latin typeface="+mj-lt"/>
                <a:cs typeface="Arial" panose="020B0604020202020204" pitchFamily="34" charset="0"/>
              </a:rPr>
              <a:t>Supporting decision-makers</a:t>
            </a:r>
          </a:p>
        </p:txBody>
      </p:sp>
      <p:sp>
        <p:nvSpPr>
          <p:cNvPr id="12" name="Rectangle 11">
            <a:extLst>
              <a:ext uri="{FF2B5EF4-FFF2-40B4-BE49-F238E27FC236}">
                <a16:creationId xmlns:a16="http://schemas.microsoft.com/office/drawing/2014/main" id="{C621F778-37D2-A84B-ABB9-E78114E6B299}"/>
              </a:ext>
            </a:extLst>
          </p:cNvPr>
          <p:cNvSpPr/>
          <p:nvPr/>
        </p:nvSpPr>
        <p:spPr bwMode="auto">
          <a:xfrm>
            <a:off x="4773375" y="3242597"/>
            <a:ext cx="2541494" cy="1725225"/>
          </a:xfrm>
          <a:prstGeom prst="rect">
            <a:avLst/>
          </a:prstGeom>
          <a:solidFill>
            <a:srgbClr val="00BFB3"/>
          </a:solidFill>
          <a:ln>
            <a:noFill/>
          </a:ln>
          <a:effectLst/>
        </p:spPr>
        <p:txBody>
          <a:bodyPr wrap="square" lIns="80682" tIns="161365" rIns="0" bIns="80682" rtlCol="0" anchor="t" anchorCtr="0">
            <a:noAutofit/>
          </a:bodyPr>
          <a:lstStyle/>
          <a:p>
            <a:pPr marL="98057">
              <a:lnSpc>
                <a:spcPct val="80000"/>
              </a:lnSpc>
              <a:spcAft>
                <a:spcPts val="529"/>
              </a:spcAft>
              <a:buClr>
                <a:srgbClr val="FFFF99"/>
              </a:buClr>
              <a:tabLst>
                <a:tab pos="3429183" algn="dec"/>
                <a:tab pos="4440568" algn="dec"/>
                <a:tab pos="5443548" algn="dec"/>
                <a:tab pos="6454932" algn="dec"/>
              </a:tabLst>
            </a:pPr>
            <a:r>
              <a:rPr lang="en-US" sz="1147" b="1" spc="88" dirty="0">
                <a:latin typeface="+mj-lt"/>
                <a:cs typeface="Arial" panose="020B0604020202020204" pitchFamily="34" charset="0"/>
              </a:rPr>
              <a:t>ACCUMULATING WEALTH</a:t>
            </a:r>
          </a:p>
          <a:p>
            <a:pPr marL="109263" indent="-109263">
              <a:lnSpc>
                <a:spcPct val="80000"/>
              </a:lnSpc>
              <a:spcAft>
                <a:spcPct val="25000"/>
              </a:spcAft>
              <a:buFont typeface="Arial" panose="020B0604020202020204" pitchFamily="34" charset="0"/>
              <a:buChar char="•"/>
              <a:tabLst>
                <a:tab pos="3429183" algn="dec"/>
                <a:tab pos="4440568" algn="dec"/>
                <a:tab pos="5443548" algn="dec"/>
                <a:tab pos="6454932" algn="dec"/>
              </a:tabLst>
            </a:pPr>
            <a:r>
              <a:rPr lang="en-US" sz="1103" spc="26" dirty="0">
                <a:latin typeface="+mj-lt"/>
                <a:cs typeface="Arial" panose="020B0604020202020204" pitchFamily="34" charset="0"/>
              </a:rPr>
              <a:t>Established professionals</a:t>
            </a:r>
          </a:p>
          <a:p>
            <a:pPr marL="109263" indent="-109263">
              <a:lnSpc>
                <a:spcPct val="80000"/>
              </a:lnSpc>
              <a:spcAft>
                <a:spcPct val="25000"/>
              </a:spcAft>
              <a:buFont typeface="Arial" panose="020B0604020202020204" pitchFamily="34" charset="0"/>
              <a:buChar char="•"/>
              <a:tabLst>
                <a:tab pos="3429183" algn="dec"/>
                <a:tab pos="4440568" algn="dec"/>
                <a:tab pos="5443548" algn="dec"/>
                <a:tab pos="6454932" algn="dec"/>
              </a:tabLst>
            </a:pPr>
            <a:r>
              <a:rPr lang="en-US" sz="1103" spc="26" dirty="0">
                <a:latin typeface="+mj-lt"/>
                <a:cs typeface="Arial" panose="020B0604020202020204" pitchFamily="34" charset="0"/>
              </a:rPr>
              <a:t>Business owners/self-employed</a:t>
            </a:r>
          </a:p>
          <a:p>
            <a:pPr marL="109263" indent="-109263">
              <a:lnSpc>
                <a:spcPct val="80000"/>
              </a:lnSpc>
              <a:spcAft>
                <a:spcPct val="25000"/>
              </a:spcAft>
              <a:buFont typeface="Arial" panose="020B0604020202020204" pitchFamily="34" charset="0"/>
              <a:buChar char="•"/>
              <a:tabLst>
                <a:tab pos="3429183" algn="dec"/>
                <a:tab pos="4440568" algn="dec"/>
                <a:tab pos="5443548" algn="dec"/>
                <a:tab pos="6454932" algn="dec"/>
              </a:tabLst>
            </a:pPr>
            <a:r>
              <a:rPr lang="en-US" sz="1103" spc="26" dirty="0">
                <a:latin typeface="+mj-lt"/>
                <a:cs typeface="Arial" panose="020B0604020202020204" pitchFamily="34" charset="0"/>
              </a:rPr>
              <a:t>Working mothers</a:t>
            </a:r>
          </a:p>
          <a:p>
            <a:pPr marL="109263" indent="-109263">
              <a:lnSpc>
                <a:spcPct val="80000"/>
              </a:lnSpc>
              <a:spcAft>
                <a:spcPct val="25000"/>
              </a:spcAft>
              <a:buFont typeface="Arial" panose="020B0604020202020204" pitchFamily="34" charset="0"/>
              <a:buChar char="•"/>
              <a:tabLst>
                <a:tab pos="3429183" algn="dec"/>
                <a:tab pos="4440568" algn="dec"/>
                <a:tab pos="5443548" algn="dec"/>
                <a:tab pos="6454932" algn="dec"/>
              </a:tabLst>
            </a:pPr>
            <a:r>
              <a:rPr lang="en-US" sz="1103" spc="26" dirty="0">
                <a:latin typeface="+mj-lt"/>
                <a:cs typeface="Arial" panose="020B0604020202020204" pitchFamily="34" charset="0"/>
              </a:rPr>
              <a:t>Supporting decision-makers</a:t>
            </a:r>
          </a:p>
        </p:txBody>
      </p:sp>
      <p:sp>
        <p:nvSpPr>
          <p:cNvPr id="5" name="Text Placeholder 1">
            <a:extLst>
              <a:ext uri="{FF2B5EF4-FFF2-40B4-BE49-F238E27FC236}">
                <a16:creationId xmlns:a16="http://schemas.microsoft.com/office/drawing/2014/main" id="{F5A6DCFF-EC51-0A34-3F41-9FF0C795AC58}"/>
              </a:ext>
            </a:extLst>
          </p:cNvPr>
          <p:cNvSpPr txBox="1">
            <a:spLocks/>
          </p:cNvSpPr>
          <p:nvPr/>
        </p:nvSpPr>
        <p:spPr>
          <a:xfrm>
            <a:off x="457199" y="182879"/>
            <a:ext cx="8531352" cy="7680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marL="0" indent="0" algn="l" defTabSz="914400" rtl="0" eaLnBrk="1" latinLnBrk="0" hangingPunct="1">
              <a:spcBef>
                <a:spcPts val="0"/>
              </a:spcBef>
              <a:buFont typeface="Arial" panose="020B0604020202020204" pitchFamily="34" charset="0"/>
              <a:buNone/>
              <a:defRPr sz="2400" b="1" kern="1200">
                <a:solidFill>
                  <a:schemeClr val="accent1"/>
                </a:solidFill>
                <a:latin typeface="Arial" panose="020B0604020202020204" pitchFamily="34" charset="0"/>
                <a:ea typeface="+mn-ea"/>
                <a:cs typeface="Arial" panose="020B0604020202020204" pitchFamily="34" charset="0"/>
              </a:defRPr>
            </a:lvl1pPr>
            <a:lvl2pPr marL="0" indent="0" algn="l" defTabSz="914400" rtl="0" eaLnBrk="1" latinLnBrk="0" hangingPunct="1">
              <a:spcBef>
                <a:spcPts val="0"/>
              </a:spcBef>
              <a:buFont typeface="Arial" panose="020B0604020202020204" pitchFamily="34" charset="0"/>
              <a:buNone/>
              <a:defRPr sz="2000" kern="1200">
                <a:solidFill>
                  <a:srgbClr val="76767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defRPr/>
            </a:pPr>
            <a:r>
              <a:rPr lang="en-US" sz="2800">
                <a:solidFill>
                  <a:schemeClr val="tx1"/>
                </a:solidFill>
              </a:rPr>
              <a:t>Your financial life</a:t>
            </a:r>
          </a:p>
        </p:txBody>
      </p:sp>
    </p:spTree>
    <p:extLst>
      <p:ext uri="{BB962C8B-B14F-4D97-AF65-F5344CB8AC3E}">
        <p14:creationId xmlns:p14="http://schemas.microsoft.com/office/powerpoint/2010/main" val="1282246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880"/>
            <a:ext cx="10939272" cy="535612"/>
          </a:xfrm>
        </p:spPr>
        <p:txBody>
          <a:bodyPr/>
          <a:lstStyle/>
          <a:p>
            <a:pPr algn="l"/>
            <a:r>
              <a:rPr lang="en-US" sz="2800" b="1">
                <a:latin typeface="+mj-lt"/>
              </a:rPr>
              <a:t>Growing literacy: Establishing a framework for growth</a:t>
            </a:r>
            <a:br>
              <a:rPr lang="en-US" sz="2800" b="1">
                <a:latin typeface="+mj-lt"/>
              </a:rPr>
            </a:br>
            <a:endParaRPr lang="en-US" sz="2800" b="1">
              <a:latin typeface="+mj-lt"/>
            </a:endParaRPr>
          </a:p>
        </p:txBody>
      </p:sp>
      <p:sp>
        <p:nvSpPr>
          <p:cNvPr id="11" name="Rectangle 10">
            <a:extLst>
              <a:ext uri="{FF2B5EF4-FFF2-40B4-BE49-F238E27FC236}">
                <a16:creationId xmlns:a16="http://schemas.microsoft.com/office/drawing/2014/main" id="{06D8091B-5B13-2E43-BB7A-A08A87942E69}"/>
              </a:ext>
            </a:extLst>
          </p:cNvPr>
          <p:cNvSpPr/>
          <p:nvPr/>
        </p:nvSpPr>
        <p:spPr bwMode="auto">
          <a:xfrm>
            <a:off x="6377174" y="1712651"/>
            <a:ext cx="4891181" cy="3751729"/>
          </a:xfrm>
          <a:prstGeom prst="rect">
            <a:avLst/>
          </a:prstGeom>
          <a:solidFill>
            <a:srgbClr val="E6E6E6"/>
          </a:solidFill>
          <a:ln>
            <a:noFill/>
          </a:ln>
          <a:effectLst/>
        </p:spPr>
        <p:txBody>
          <a:bodyPr lIns="161365" tIns="161365" rIns="161365" bIns="201706" rtlCol="0" anchor="t" anchorCtr="0">
            <a:noAutofit/>
          </a:bodyPr>
          <a:lstStyle/>
          <a:p>
            <a:pPr marL="252146" indent="-252146" defTabSz="403443">
              <a:spcAft>
                <a:spcPts val="353"/>
              </a:spcAft>
              <a:buFont typeface="Wingdings" panose="05000000000000000000" pitchFamily="2" charset="2"/>
              <a:buChar char="q"/>
            </a:pPr>
            <a:r>
              <a:rPr lang="en-US" sz="1412">
                <a:solidFill>
                  <a:srgbClr val="000000"/>
                </a:solidFill>
                <a:latin typeface="+mj-lt"/>
                <a:ea typeface="Gotham C2 Text" charset="0"/>
                <a:cs typeface="Gotham C2 Text" charset="0"/>
              </a:rPr>
              <a:t>Create or review your budget</a:t>
            </a:r>
          </a:p>
          <a:p>
            <a:pPr marL="252146" indent="-252146" defTabSz="403443">
              <a:spcAft>
                <a:spcPts val="353"/>
              </a:spcAft>
              <a:buFont typeface="Wingdings" panose="05000000000000000000" pitchFamily="2" charset="2"/>
              <a:buChar char="q"/>
            </a:pPr>
            <a:r>
              <a:rPr lang="en-US" sz="1412">
                <a:solidFill>
                  <a:srgbClr val="000000"/>
                </a:solidFill>
                <a:latin typeface="+mj-lt"/>
                <a:ea typeface="Gotham C2 Text" charset="0"/>
                <a:cs typeface="Gotham C2 Text" charset="0"/>
              </a:rPr>
              <a:t>Establish an emergency fund</a:t>
            </a:r>
          </a:p>
          <a:p>
            <a:pPr marL="252146" indent="-252146" defTabSz="403443">
              <a:spcAft>
                <a:spcPts val="353"/>
              </a:spcAft>
              <a:buFont typeface="Wingdings" panose="05000000000000000000" pitchFamily="2" charset="2"/>
              <a:buChar char="q"/>
            </a:pPr>
            <a:r>
              <a:rPr lang="en-US" sz="1412">
                <a:solidFill>
                  <a:srgbClr val="000000"/>
                </a:solidFill>
                <a:latin typeface="+mj-lt"/>
                <a:ea typeface="Gotham C2 Text" charset="0"/>
                <a:cs typeface="Gotham C2 Text" charset="0"/>
              </a:rPr>
              <a:t>Pay yourself first:</a:t>
            </a:r>
          </a:p>
          <a:p>
            <a:pPr marL="505693" lvl="1" indent="-252146" defTabSz="403443">
              <a:spcAft>
                <a:spcPts val="353"/>
              </a:spcAft>
              <a:buFont typeface="Wingdings" panose="05000000000000000000" pitchFamily="2" charset="2"/>
              <a:buChar char="q"/>
            </a:pPr>
            <a:r>
              <a:rPr lang="en-US" sz="1412">
                <a:solidFill>
                  <a:srgbClr val="000000"/>
                </a:solidFill>
                <a:latin typeface="+mj-lt"/>
                <a:ea typeface="Gotham C2 Text" charset="0"/>
                <a:cs typeface="Gotham C2 Text" charset="0"/>
              </a:rPr>
              <a:t>Review employer-sponsored retirement </a:t>
            </a:r>
            <a:br>
              <a:rPr lang="en-US" sz="1412">
                <a:solidFill>
                  <a:srgbClr val="000000"/>
                </a:solidFill>
                <a:latin typeface="+mj-lt"/>
                <a:ea typeface="Gotham C2 Text" charset="0"/>
                <a:cs typeface="Gotham C2 Text" charset="0"/>
              </a:rPr>
            </a:br>
            <a:r>
              <a:rPr lang="en-US" sz="1412">
                <a:solidFill>
                  <a:srgbClr val="000000"/>
                </a:solidFill>
                <a:latin typeface="+mj-lt"/>
                <a:ea typeface="Gotham C2 Text" charset="0"/>
                <a:cs typeface="Gotham C2 Text" charset="0"/>
              </a:rPr>
              <a:t>savings options</a:t>
            </a:r>
          </a:p>
          <a:p>
            <a:pPr marL="505693" lvl="1" indent="-252146" defTabSz="403443">
              <a:spcAft>
                <a:spcPts val="353"/>
              </a:spcAft>
              <a:buFont typeface="Wingdings" panose="05000000000000000000" pitchFamily="2" charset="2"/>
              <a:buChar char="q"/>
            </a:pPr>
            <a:r>
              <a:rPr lang="en-US" sz="1412">
                <a:solidFill>
                  <a:srgbClr val="000000"/>
                </a:solidFill>
                <a:latin typeface="+mj-lt"/>
                <a:ea typeface="Gotham C2 Text" charset="0"/>
                <a:cs typeface="Gotham C2 Text" charset="0"/>
              </a:rPr>
              <a:t>Consider opening an IRA and HSA</a:t>
            </a:r>
          </a:p>
          <a:p>
            <a:pPr marL="505693" lvl="1" indent="-252146" defTabSz="403443">
              <a:spcAft>
                <a:spcPts val="353"/>
              </a:spcAft>
              <a:buFont typeface="Wingdings" panose="05000000000000000000" pitchFamily="2" charset="2"/>
              <a:buChar char="q"/>
            </a:pPr>
            <a:r>
              <a:rPr lang="en-US" sz="1412">
                <a:solidFill>
                  <a:srgbClr val="000000"/>
                </a:solidFill>
                <a:latin typeface="+mj-lt"/>
                <a:ea typeface="Gotham C2 Text" charset="0"/>
                <a:cs typeface="Gotham C2 Text" charset="0"/>
              </a:rPr>
              <a:t>Ask about systematic investing options</a:t>
            </a:r>
          </a:p>
          <a:p>
            <a:pPr marL="252146" indent="-252146" defTabSz="403443">
              <a:spcAft>
                <a:spcPts val="353"/>
              </a:spcAft>
              <a:buFont typeface="Wingdings" panose="05000000000000000000" pitchFamily="2" charset="2"/>
              <a:buChar char="q"/>
            </a:pPr>
            <a:r>
              <a:rPr lang="en-US" sz="1412">
                <a:solidFill>
                  <a:srgbClr val="000000"/>
                </a:solidFill>
                <a:latin typeface="+mj-lt"/>
                <a:ea typeface="Gotham C2 Text" charset="0"/>
                <a:cs typeface="Gotham C2 Text" charset="0"/>
              </a:rPr>
              <a:t>Establish a timeline for student loan repayment</a:t>
            </a:r>
          </a:p>
          <a:p>
            <a:pPr marL="252146" indent="-252146" defTabSz="403443">
              <a:spcAft>
                <a:spcPts val="353"/>
              </a:spcAft>
              <a:buFont typeface="Wingdings" panose="05000000000000000000" pitchFamily="2" charset="2"/>
              <a:buChar char="q"/>
            </a:pPr>
            <a:r>
              <a:rPr lang="en-US" sz="1412">
                <a:solidFill>
                  <a:srgbClr val="000000"/>
                </a:solidFill>
                <a:latin typeface="+mj-lt"/>
                <a:ea typeface="Gotham C2 Text" charset="0"/>
                <a:cs typeface="Gotham C2 Text" charset="0"/>
              </a:rPr>
              <a:t>Build credit intentionally</a:t>
            </a:r>
          </a:p>
          <a:p>
            <a:pPr marL="252146" indent="-252146" defTabSz="403443">
              <a:spcAft>
                <a:spcPts val="353"/>
              </a:spcAft>
              <a:buFont typeface="Wingdings" panose="05000000000000000000" pitchFamily="2" charset="2"/>
              <a:buChar char="q"/>
            </a:pPr>
            <a:r>
              <a:rPr lang="en-US" sz="1412">
                <a:solidFill>
                  <a:srgbClr val="000000"/>
                </a:solidFill>
                <a:latin typeface="+mj-lt"/>
                <a:ea typeface="Gotham C2 Text" charset="0"/>
                <a:cs typeface="Gotham C2 Text" charset="0"/>
              </a:rPr>
              <a:t>Review insurance options:</a:t>
            </a:r>
          </a:p>
          <a:p>
            <a:pPr marL="505693" lvl="1" indent="-252146" defTabSz="403443">
              <a:spcAft>
                <a:spcPts val="353"/>
              </a:spcAft>
              <a:buFont typeface="Wingdings" panose="05000000000000000000" pitchFamily="2" charset="2"/>
              <a:buChar char="q"/>
            </a:pPr>
            <a:r>
              <a:rPr lang="en-US" sz="1412">
                <a:solidFill>
                  <a:srgbClr val="000000"/>
                </a:solidFill>
                <a:latin typeface="+mj-lt"/>
                <a:ea typeface="Gotham C2 Text" charset="0"/>
                <a:cs typeface="Gotham C2 Text" charset="0"/>
              </a:rPr>
              <a:t>Health</a:t>
            </a:r>
          </a:p>
          <a:p>
            <a:pPr marL="505693" lvl="1" indent="-252146" defTabSz="403443">
              <a:spcAft>
                <a:spcPts val="353"/>
              </a:spcAft>
              <a:buFont typeface="Wingdings" panose="05000000000000000000" pitchFamily="2" charset="2"/>
              <a:buChar char="q"/>
            </a:pPr>
            <a:r>
              <a:rPr lang="en-US" sz="1412">
                <a:solidFill>
                  <a:srgbClr val="000000"/>
                </a:solidFill>
                <a:latin typeface="+mj-lt"/>
                <a:ea typeface="Gotham C2 Text" charset="0"/>
                <a:cs typeface="Gotham C2 Text" charset="0"/>
              </a:rPr>
              <a:t>Disability</a:t>
            </a:r>
          </a:p>
          <a:p>
            <a:pPr marL="505693" lvl="1" indent="-252146" defTabSz="403443">
              <a:spcAft>
                <a:spcPts val="353"/>
              </a:spcAft>
              <a:buFont typeface="Wingdings" panose="05000000000000000000" pitchFamily="2" charset="2"/>
              <a:buChar char="q"/>
            </a:pPr>
            <a:r>
              <a:rPr lang="en-US" sz="1412">
                <a:solidFill>
                  <a:srgbClr val="000000"/>
                </a:solidFill>
                <a:latin typeface="+mj-lt"/>
                <a:ea typeface="Gotham C2 Text" charset="0"/>
                <a:cs typeface="Gotham C2 Text" charset="0"/>
              </a:rPr>
              <a:t>Life</a:t>
            </a:r>
          </a:p>
        </p:txBody>
      </p:sp>
      <p:sp>
        <p:nvSpPr>
          <p:cNvPr id="14" name="Right Triangle 13">
            <a:extLst>
              <a:ext uri="{FF2B5EF4-FFF2-40B4-BE49-F238E27FC236}">
                <a16:creationId xmlns:a16="http://schemas.microsoft.com/office/drawing/2014/main" id="{4600AA73-B5D6-FD40-85A8-12A5C9ACE6F7}"/>
              </a:ext>
            </a:extLst>
          </p:cNvPr>
          <p:cNvSpPr/>
          <p:nvPr/>
        </p:nvSpPr>
        <p:spPr bwMode="auto">
          <a:xfrm flipH="1" flipV="1">
            <a:off x="2265389" y="1786358"/>
            <a:ext cx="222353" cy="202139"/>
          </a:xfrm>
          <a:prstGeom prst="rtTriangle">
            <a:avLst/>
          </a:prstGeom>
          <a:solidFill>
            <a:srgbClr val="00A096">
              <a:alpha val="60000"/>
            </a:srgbClr>
          </a:solidFill>
          <a:ln>
            <a:noFill/>
          </a:ln>
          <a:effectLst/>
        </p:spPr>
        <p:txBody>
          <a:bodyPr rtlCol="0" anchor="ctr"/>
          <a:lstStyle/>
          <a:p>
            <a:pPr>
              <a:spcAft>
                <a:spcPct val="25000"/>
              </a:spcAft>
              <a:buClr>
                <a:srgbClr val="FFFF99"/>
              </a:buClr>
              <a:tabLst>
                <a:tab pos="3429183" algn="dec"/>
                <a:tab pos="4440568" algn="dec"/>
                <a:tab pos="5443548" algn="dec"/>
                <a:tab pos="6454932" algn="dec"/>
              </a:tabLst>
            </a:pPr>
            <a:endParaRPr lang="en-US" sz="3000">
              <a:solidFill>
                <a:srgbClr val="000000"/>
              </a:solidFill>
              <a:latin typeface="+mj-lt"/>
            </a:endParaRPr>
          </a:p>
        </p:txBody>
      </p:sp>
      <p:sp>
        <p:nvSpPr>
          <p:cNvPr id="15" name="Rectangle 14">
            <a:extLst>
              <a:ext uri="{FF2B5EF4-FFF2-40B4-BE49-F238E27FC236}">
                <a16:creationId xmlns:a16="http://schemas.microsoft.com/office/drawing/2014/main" id="{847D0114-F340-914A-9A87-10733B3652E2}"/>
              </a:ext>
            </a:extLst>
          </p:cNvPr>
          <p:cNvSpPr/>
          <p:nvPr/>
        </p:nvSpPr>
        <p:spPr bwMode="auto">
          <a:xfrm>
            <a:off x="2480127" y="1712651"/>
            <a:ext cx="3642731" cy="3751729"/>
          </a:xfrm>
          <a:prstGeom prst="rect">
            <a:avLst/>
          </a:prstGeom>
          <a:solidFill>
            <a:srgbClr val="E6E6E6"/>
          </a:solidFill>
          <a:ln>
            <a:noFill/>
          </a:ln>
          <a:effectLst/>
        </p:spPr>
        <p:txBody>
          <a:bodyPr lIns="161365" tIns="161365" rIns="242047" bIns="201706" rtlCol="0" anchor="t" anchorCtr="0">
            <a:noAutofit/>
          </a:bodyPr>
          <a:lstStyle/>
          <a:p>
            <a:pPr marL="302575" indent="-302575" defTabSz="403443">
              <a:spcAft>
                <a:spcPts val="882"/>
              </a:spcAft>
              <a:buFont typeface="+mj-lt"/>
              <a:buAutoNum type="arabicPeriod"/>
            </a:pPr>
            <a:r>
              <a:rPr lang="en-US" sz="1412" b="1" spc="-9" dirty="0">
                <a:solidFill>
                  <a:srgbClr val="000000"/>
                </a:solidFill>
                <a:latin typeface="+mj-lt"/>
                <a:ea typeface="Gotham C2 Text" charset="0"/>
                <a:cs typeface="Gotham C2 Text" charset="0"/>
              </a:rPr>
              <a:t>Financial literacy: </a:t>
            </a:r>
            <a:r>
              <a:rPr lang="en-US" sz="1412" spc="-9" dirty="0">
                <a:solidFill>
                  <a:srgbClr val="000000"/>
                </a:solidFill>
                <a:latin typeface="+mj-lt"/>
                <a:ea typeface="Gotham C2 Text" charset="0"/>
                <a:cs typeface="Gotham C2 Text" charset="0"/>
              </a:rPr>
              <a:t>Take charge of your financial life </a:t>
            </a:r>
          </a:p>
          <a:p>
            <a:pPr marL="302575" indent="-302575" defTabSz="403443">
              <a:spcAft>
                <a:spcPts val="882"/>
              </a:spcAft>
              <a:buFont typeface="+mj-lt"/>
              <a:buAutoNum type="arabicPeriod"/>
            </a:pPr>
            <a:r>
              <a:rPr lang="en-US" sz="1412" b="1" spc="-9" dirty="0">
                <a:solidFill>
                  <a:srgbClr val="000000"/>
                </a:solidFill>
                <a:latin typeface="+mj-lt"/>
                <a:ea typeface="Gotham C2 Text" charset="0"/>
                <a:cs typeface="Gotham C2 Text" charset="0"/>
              </a:rPr>
              <a:t>Budgeting: </a:t>
            </a:r>
            <a:r>
              <a:rPr lang="en-US" sz="1412" spc="-9" dirty="0">
                <a:solidFill>
                  <a:srgbClr val="000000"/>
                </a:solidFill>
                <a:latin typeface="+mj-lt"/>
                <a:ea typeface="Gotham C2 Text" charset="0"/>
                <a:cs typeface="Gotham C2 Text" charset="0"/>
              </a:rPr>
              <a:t>Find direction in everyday spending and saving</a:t>
            </a:r>
          </a:p>
          <a:p>
            <a:pPr marL="302575" indent="-302575" defTabSz="403443">
              <a:spcAft>
                <a:spcPts val="882"/>
              </a:spcAft>
              <a:buFont typeface="+mj-lt"/>
              <a:buAutoNum type="arabicPeriod"/>
            </a:pPr>
            <a:r>
              <a:rPr lang="en-US" sz="1412" b="1" spc="-9" dirty="0">
                <a:solidFill>
                  <a:srgbClr val="000000"/>
                </a:solidFill>
                <a:latin typeface="+mj-lt"/>
                <a:ea typeface="Gotham C2 Text" charset="0"/>
                <a:cs typeface="Gotham C2 Text" charset="0"/>
              </a:rPr>
              <a:t>Savings: </a:t>
            </a:r>
            <a:r>
              <a:rPr lang="en-US" sz="1412" spc="-9" dirty="0">
                <a:solidFill>
                  <a:srgbClr val="000000"/>
                </a:solidFill>
                <a:latin typeface="+mj-lt"/>
                <a:ea typeface="Gotham C2 Text" charset="0"/>
                <a:cs typeface="Gotham C2 Text" charset="0"/>
              </a:rPr>
              <a:t>Create a plan to pursue long-term goals</a:t>
            </a:r>
          </a:p>
          <a:p>
            <a:pPr marL="302575" indent="-302575" defTabSz="403443">
              <a:spcAft>
                <a:spcPts val="882"/>
              </a:spcAft>
              <a:buFont typeface="+mj-lt"/>
              <a:buAutoNum type="arabicPeriod"/>
            </a:pPr>
            <a:r>
              <a:rPr lang="en-US" sz="1412" b="1" spc="-9" dirty="0">
                <a:solidFill>
                  <a:srgbClr val="000000"/>
                </a:solidFill>
                <a:latin typeface="+mj-lt"/>
                <a:ea typeface="Gotham C2 Text" charset="0"/>
                <a:cs typeface="Gotham C2 Text" charset="0"/>
              </a:rPr>
              <a:t>Debt: </a:t>
            </a:r>
            <a:r>
              <a:rPr lang="en-US" sz="1412" spc="-9" dirty="0">
                <a:solidFill>
                  <a:srgbClr val="000000"/>
                </a:solidFill>
                <a:latin typeface="+mj-lt"/>
                <a:ea typeface="Gotham C2 Text" charset="0"/>
                <a:cs typeface="Gotham C2 Text" charset="0"/>
              </a:rPr>
              <a:t>Investigate options for building credit and repaying loans</a:t>
            </a:r>
          </a:p>
          <a:p>
            <a:pPr marL="302575" indent="-302575" defTabSz="403443">
              <a:spcAft>
                <a:spcPts val="882"/>
              </a:spcAft>
              <a:buFont typeface="+mj-lt"/>
              <a:buAutoNum type="arabicPeriod"/>
            </a:pPr>
            <a:r>
              <a:rPr lang="en-US" sz="1412" b="1" spc="-9" dirty="0">
                <a:solidFill>
                  <a:srgbClr val="000000"/>
                </a:solidFill>
                <a:latin typeface="+mj-lt"/>
                <a:ea typeface="Gotham C2 Text" charset="0"/>
                <a:cs typeface="Gotham C2 Text" charset="0"/>
              </a:rPr>
              <a:t>Insurance: </a:t>
            </a:r>
            <a:r>
              <a:rPr lang="en-US" sz="1412" spc="-9" dirty="0">
                <a:solidFill>
                  <a:srgbClr val="000000"/>
                </a:solidFill>
                <a:latin typeface="+mj-lt"/>
                <a:ea typeface="Gotham C2 Text" charset="0"/>
                <a:cs typeface="Gotham C2 Text" charset="0"/>
              </a:rPr>
              <a:t>Protect your hard work by preparing for unforeseen challenges</a:t>
            </a:r>
          </a:p>
        </p:txBody>
      </p:sp>
      <p:sp>
        <p:nvSpPr>
          <p:cNvPr id="18" name="Right Triangle 17">
            <a:extLst>
              <a:ext uri="{FF2B5EF4-FFF2-40B4-BE49-F238E27FC236}">
                <a16:creationId xmlns:a16="http://schemas.microsoft.com/office/drawing/2014/main" id="{5946B030-55C6-1149-B662-734F7A08C111}"/>
              </a:ext>
            </a:extLst>
          </p:cNvPr>
          <p:cNvSpPr/>
          <p:nvPr/>
        </p:nvSpPr>
        <p:spPr bwMode="auto">
          <a:xfrm flipH="1" flipV="1">
            <a:off x="6154821" y="1786359"/>
            <a:ext cx="222353" cy="202139"/>
          </a:xfrm>
          <a:prstGeom prst="rtTriangle">
            <a:avLst/>
          </a:prstGeom>
          <a:solidFill>
            <a:srgbClr val="00A096">
              <a:alpha val="60000"/>
            </a:srgbClr>
          </a:solidFill>
          <a:ln>
            <a:noFill/>
          </a:ln>
          <a:effectLst/>
        </p:spPr>
        <p:txBody>
          <a:bodyPr rtlCol="0" anchor="ctr"/>
          <a:lstStyle/>
          <a:p>
            <a:pPr>
              <a:spcAft>
                <a:spcPct val="25000"/>
              </a:spcAft>
              <a:buClr>
                <a:srgbClr val="FFFF99"/>
              </a:buClr>
              <a:tabLst>
                <a:tab pos="3429183" algn="dec"/>
                <a:tab pos="4440568" algn="dec"/>
                <a:tab pos="5443548" algn="dec"/>
                <a:tab pos="6454932" algn="dec"/>
              </a:tabLst>
            </a:pPr>
            <a:endParaRPr lang="en-US" sz="3000">
              <a:solidFill>
                <a:srgbClr val="000000"/>
              </a:solidFill>
              <a:latin typeface="+mj-lt"/>
            </a:endParaRPr>
          </a:p>
        </p:txBody>
      </p:sp>
      <p:sp>
        <p:nvSpPr>
          <p:cNvPr id="19" name="Rectangle 18">
            <a:extLst>
              <a:ext uri="{FF2B5EF4-FFF2-40B4-BE49-F238E27FC236}">
                <a16:creationId xmlns:a16="http://schemas.microsoft.com/office/drawing/2014/main" id="{D65BA0AF-28A4-D14E-88F4-438902F71802}"/>
              </a:ext>
            </a:extLst>
          </p:cNvPr>
          <p:cNvSpPr/>
          <p:nvPr/>
        </p:nvSpPr>
        <p:spPr bwMode="auto">
          <a:xfrm>
            <a:off x="2265390" y="1545291"/>
            <a:ext cx="3642732" cy="241068"/>
          </a:xfrm>
          <a:prstGeom prst="rect">
            <a:avLst/>
          </a:prstGeom>
          <a:solidFill>
            <a:srgbClr val="00A096"/>
          </a:solidFill>
          <a:ln>
            <a:noFill/>
          </a:ln>
          <a:effectLst/>
        </p:spPr>
        <p:txBody>
          <a:bodyPr wrap="none" lIns="242047" tIns="0" rIns="806824" bIns="0" rtlCol="0" anchor="ctr">
            <a:noAutofit/>
          </a:bodyPr>
          <a:lstStyle/>
          <a:p>
            <a:pPr defTabSz="403443">
              <a:spcAft>
                <a:spcPts val="353"/>
              </a:spcAft>
              <a:defRPr/>
            </a:pPr>
            <a:r>
              <a:rPr lang="en-US" sz="1059" b="1" spc="88">
                <a:solidFill>
                  <a:srgbClr val="FFFFFF"/>
                </a:solidFill>
                <a:latin typeface="+mj-lt"/>
                <a:ea typeface="Gotham C2 Text" charset="0"/>
                <a:cs typeface="Gotham C2 Text" charset="0"/>
              </a:rPr>
              <a:t>FIVE ESSENTIAL LIFE STAGE COMPONENTS </a:t>
            </a:r>
          </a:p>
        </p:txBody>
      </p:sp>
      <p:sp>
        <p:nvSpPr>
          <p:cNvPr id="21" name="Rectangle 20">
            <a:extLst>
              <a:ext uri="{FF2B5EF4-FFF2-40B4-BE49-F238E27FC236}">
                <a16:creationId xmlns:a16="http://schemas.microsoft.com/office/drawing/2014/main" id="{84C4D5F9-A2C8-AC4C-8763-FDAB66353957}"/>
              </a:ext>
            </a:extLst>
          </p:cNvPr>
          <p:cNvSpPr/>
          <p:nvPr/>
        </p:nvSpPr>
        <p:spPr bwMode="auto">
          <a:xfrm>
            <a:off x="6154822" y="1546399"/>
            <a:ext cx="3469341" cy="242047"/>
          </a:xfrm>
          <a:prstGeom prst="rect">
            <a:avLst/>
          </a:prstGeom>
          <a:solidFill>
            <a:srgbClr val="00A096"/>
          </a:solidFill>
          <a:ln>
            <a:noFill/>
          </a:ln>
          <a:effectLst/>
        </p:spPr>
        <p:txBody>
          <a:bodyPr wrap="none" lIns="242047" tIns="0" rIns="806824" bIns="0" rtlCol="0" anchor="ctr">
            <a:noAutofit/>
          </a:bodyPr>
          <a:lstStyle/>
          <a:p>
            <a:pPr defTabSz="403443">
              <a:spcAft>
                <a:spcPts val="353"/>
              </a:spcAft>
            </a:pPr>
            <a:r>
              <a:rPr lang="en-US" sz="1059" b="1" spc="88">
                <a:solidFill>
                  <a:srgbClr val="FFFFFF"/>
                </a:solidFill>
                <a:latin typeface="+mj-lt"/>
                <a:ea typeface="Gotham C2 Text" charset="0"/>
                <a:cs typeface="Gotham C2 Text" charset="0"/>
              </a:rPr>
              <a:t>TO-DO LIST</a:t>
            </a:r>
          </a:p>
        </p:txBody>
      </p:sp>
      <p:pic>
        <p:nvPicPr>
          <p:cNvPr id="23" name="Picture 22">
            <a:extLst>
              <a:ext uri="{FF2B5EF4-FFF2-40B4-BE49-F238E27FC236}">
                <a16:creationId xmlns:a16="http://schemas.microsoft.com/office/drawing/2014/main" id="{027CC275-17A8-4685-8B19-1FF558F74E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200" y="1545291"/>
            <a:ext cx="1452282" cy="968188"/>
          </a:xfrm>
          <a:prstGeom prst="rect">
            <a:avLst/>
          </a:prstGeom>
        </p:spPr>
      </p:pic>
    </p:spTree>
    <p:extLst>
      <p:ext uri="{BB962C8B-B14F-4D97-AF65-F5344CB8AC3E}">
        <p14:creationId xmlns:p14="http://schemas.microsoft.com/office/powerpoint/2010/main" val="4146668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879"/>
            <a:ext cx="10939272" cy="768096"/>
          </a:xfrm>
        </p:spPr>
        <p:txBody>
          <a:bodyPr rIns="0"/>
          <a:lstStyle/>
          <a:p>
            <a:pPr algn="l"/>
            <a:r>
              <a:rPr lang="en-US" sz="2800" b="1">
                <a:latin typeface="+mj-lt"/>
              </a:rPr>
              <a:t>Accumulating wealth: Creating your retirement nest egg</a:t>
            </a:r>
          </a:p>
        </p:txBody>
      </p:sp>
      <p:sp>
        <p:nvSpPr>
          <p:cNvPr id="18" name="Rectangle 17">
            <a:extLst>
              <a:ext uri="{FF2B5EF4-FFF2-40B4-BE49-F238E27FC236}">
                <a16:creationId xmlns:a16="http://schemas.microsoft.com/office/drawing/2014/main" id="{06D8091B-5B13-2E43-BB7A-A08A87942E69}"/>
              </a:ext>
            </a:extLst>
          </p:cNvPr>
          <p:cNvSpPr/>
          <p:nvPr/>
        </p:nvSpPr>
        <p:spPr bwMode="auto">
          <a:xfrm>
            <a:off x="6317306" y="1781542"/>
            <a:ext cx="4889351" cy="3751729"/>
          </a:xfrm>
          <a:prstGeom prst="rect">
            <a:avLst/>
          </a:prstGeom>
          <a:solidFill>
            <a:srgbClr val="E6E6E6"/>
          </a:solidFill>
          <a:ln>
            <a:noFill/>
          </a:ln>
          <a:effectLst/>
        </p:spPr>
        <p:txBody>
          <a:bodyPr lIns="161365" tIns="161365" rIns="242047" bIns="201706" rtlCol="0" anchor="t" anchorCtr="0">
            <a:noAutofit/>
          </a:bodyPr>
          <a:lstStyle/>
          <a:p>
            <a:pPr marL="247944" indent="-247944" defTabSz="403443">
              <a:spcAft>
                <a:spcPts val="353"/>
              </a:spcAft>
              <a:buFont typeface="Wingdings" panose="05000000000000000000" pitchFamily="2" charset="2"/>
              <a:buChar char="q"/>
            </a:pPr>
            <a:r>
              <a:rPr lang="en-US" sz="1412" dirty="0">
                <a:solidFill>
                  <a:srgbClr val="000000"/>
                </a:solidFill>
                <a:latin typeface="+mj-lt"/>
                <a:ea typeface="Gotham C2 Text" charset="0"/>
                <a:cs typeface="Gotham C2 Text" charset="0"/>
              </a:rPr>
              <a:t>Annually review retirement accounts:</a:t>
            </a:r>
          </a:p>
          <a:p>
            <a:pPr marL="487482" lvl="1" indent="-247944" defTabSz="403443">
              <a:spcAft>
                <a:spcPts val="353"/>
              </a:spcAft>
              <a:buFont typeface="Wingdings" panose="05000000000000000000" pitchFamily="2" charset="2"/>
              <a:buChar char="q"/>
            </a:pPr>
            <a:r>
              <a:rPr lang="en-US" sz="1412" dirty="0">
                <a:solidFill>
                  <a:srgbClr val="000000"/>
                </a:solidFill>
                <a:latin typeface="+mj-lt"/>
                <a:ea typeface="Gotham C2 Text" charset="0"/>
                <a:cs typeface="Gotham C2 Text" charset="0"/>
              </a:rPr>
              <a:t>If applicable, understand basics of retirement account consolidation</a:t>
            </a:r>
          </a:p>
          <a:p>
            <a:pPr marL="487482" lvl="1" indent="-247944" defTabSz="403443">
              <a:spcAft>
                <a:spcPts val="353"/>
              </a:spcAft>
              <a:buFont typeface="Wingdings" panose="05000000000000000000" pitchFamily="2" charset="2"/>
              <a:buChar char="q"/>
            </a:pPr>
            <a:r>
              <a:rPr lang="en-US" sz="1412" dirty="0">
                <a:solidFill>
                  <a:srgbClr val="000000"/>
                </a:solidFill>
                <a:latin typeface="+mj-lt"/>
                <a:ea typeface="Gotham C2 Text" charset="0"/>
                <a:cs typeface="Gotham C2 Text" charset="0"/>
              </a:rPr>
              <a:t>Adjust contributions if necessary</a:t>
            </a:r>
          </a:p>
          <a:p>
            <a:pPr marL="487482" lvl="1" indent="-247944" defTabSz="403443">
              <a:spcAft>
                <a:spcPts val="882"/>
              </a:spcAft>
              <a:buFont typeface="Wingdings" panose="05000000000000000000" pitchFamily="2" charset="2"/>
              <a:buChar char="q"/>
            </a:pPr>
            <a:r>
              <a:rPr lang="en-US" sz="1412" dirty="0">
                <a:solidFill>
                  <a:srgbClr val="000000"/>
                </a:solidFill>
                <a:latin typeface="+mj-lt"/>
                <a:ea typeface="Gotham C2 Text" charset="0"/>
                <a:cs typeface="Gotham C2 Text" charset="0"/>
              </a:rPr>
              <a:t>Review beneficiary designations</a:t>
            </a:r>
          </a:p>
          <a:p>
            <a:pPr marL="247944" indent="-247944" defTabSz="403443">
              <a:spcAft>
                <a:spcPts val="353"/>
              </a:spcAft>
              <a:buFont typeface="Wingdings" panose="05000000000000000000" pitchFamily="2" charset="2"/>
              <a:buChar char="q"/>
            </a:pPr>
            <a:r>
              <a:rPr lang="en-US" sz="1412" dirty="0">
                <a:solidFill>
                  <a:srgbClr val="000000"/>
                </a:solidFill>
                <a:latin typeface="+mj-lt"/>
                <a:ea typeface="Gotham C2 Text" charset="0"/>
                <a:cs typeface="Gotham C2 Text" charset="0"/>
              </a:rPr>
              <a:t>If applicable, ask about 529 plans and college </a:t>
            </a:r>
            <a:br>
              <a:rPr lang="en-US" sz="1412" dirty="0">
                <a:solidFill>
                  <a:srgbClr val="000000"/>
                </a:solidFill>
                <a:latin typeface="+mj-lt"/>
                <a:ea typeface="Gotham C2 Text" charset="0"/>
                <a:cs typeface="Gotham C2 Text" charset="0"/>
              </a:rPr>
            </a:br>
            <a:r>
              <a:rPr lang="en-US" sz="1412" dirty="0">
                <a:solidFill>
                  <a:srgbClr val="000000"/>
                </a:solidFill>
                <a:latin typeface="+mj-lt"/>
                <a:ea typeface="Gotham C2 Text" charset="0"/>
                <a:cs typeface="Gotham C2 Text" charset="0"/>
              </a:rPr>
              <a:t>savings options</a:t>
            </a:r>
          </a:p>
          <a:p>
            <a:pPr marL="247944" indent="-247944" defTabSz="403443">
              <a:spcAft>
                <a:spcPts val="353"/>
              </a:spcAft>
              <a:buFont typeface="Wingdings" panose="05000000000000000000" pitchFamily="2" charset="2"/>
              <a:buChar char="q"/>
            </a:pPr>
            <a:r>
              <a:rPr lang="en-US" sz="1412" dirty="0">
                <a:solidFill>
                  <a:srgbClr val="000000"/>
                </a:solidFill>
                <a:latin typeface="+mj-lt"/>
                <a:ea typeface="Gotham C2 Text" charset="0"/>
                <a:cs typeface="Gotham C2 Text" charset="0"/>
              </a:rPr>
              <a:t>Understand future benefit options such as Social Security and Medicare</a:t>
            </a:r>
          </a:p>
          <a:p>
            <a:pPr marL="247944" indent="-247944" defTabSz="403443">
              <a:spcAft>
                <a:spcPts val="353"/>
              </a:spcAft>
              <a:buFont typeface="Wingdings" panose="05000000000000000000" pitchFamily="2" charset="2"/>
              <a:buChar char="q"/>
            </a:pPr>
            <a:r>
              <a:rPr lang="en-US" sz="1412" dirty="0">
                <a:solidFill>
                  <a:srgbClr val="000000"/>
                </a:solidFill>
                <a:latin typeface="+mj-lt"/>
                <a:ea typeface="Gotham C2 Text" charset="0"/>
                <a:cs typeface="Gotham C2 Text" charset="0"/>
              </a:rPr>
              <a:t>If applicable, discuss considerations for company stock in retirement plans</a:t>
            </a:r>
          </a:p>
          <a:p>
            <a:pPr marL="247944" indent="-247944" defTabSz="403443">
              <a:spcAft>
                <a:spcPts val="353"/>
              </a:spcAft>
              <a:buFont typeface="Wingdings" panose="05000000000000000000" pitchFamily="2" charset="2"/>
              <a:buChar char="q"/>
            </a:pPr>
            <a:r>
              <a:rPr lang="en-US" sz="1412" dirty="0">
                <a:solidFill>
                  <a:srgbClr val="000000"/>
                </a:solidFill>
                <a:latin typeface="+mj-lt"/>
                <a:ea typeface="Gotham C2 Text" charset="0"/>
                <a:cs typeface="Gotham C2 Text" charset="0"/>
              </a:rPr>
              <a:t>Investigate estate-planning considerations</a:t>
            </a:r>
          </a:p>
          <a:p>
            <a:pPr marL="247944" indent="-247944" defTabSz="403443">
              <a:spcAft>
                <a:spcPts val="353"/>
              </a:spcAft>
              <a:buFont typeface="Wingdings" panose="05000000000000000000" pitchFamily="2" charset="2"/>
              <a:buChar char="q"/>
            </a:pPr>
            <a:r>
              <a:rPr lang="en-US" sz="1412" dirty="0">
                <a:solidFill>
                  <a:srgbClr val="000000"/>
                </a:solidFill>
                <a:latin typeface="+mj-lt"/>
                <a:ea typeface="Gotham C2 Text" charset="0"/>
                <a:cs typeface="Gotham C2 Text" charset="0"/>
              </a:rPr>
              <a:t>Pursue tax diversification in accounts</a:t>
            </a:r>
          </a:p>
          <a:p>
            <a:pPr marL="302575" indent="-302575" defTabSz="403443">
              <a:spcAft>
                <a:spcPts val="353"/>
              </a:spcAft>
              <a:buFont typeface="Wingdings" panose="05000000000000000000" pitchFamily="2" charset="2"/>
              <a:buChar char="q"/>
            </a:pPr>
            <a:endParaRPr lang="en-US" sz="1412" dirty="0">
              <a:solidFill>
                <a:srgbClr val="000000"/>
              </a:solidFill>
              <a:latin typeface="+mj-lt"/>
              <a:ea typeface="Gotham C2 Text" charset="0"/>
              <a:cs typeface="Gotham C2 Text" charset="0"/>
            </a:endParaRPr>
          </a:p>
        </p:txBody>
      </p:sp>
      <p:sp>
        <p:nvSpPr>
          <p:cNvPr id="20" name="Rectangle 19">
            <a:extLst>
              <a:ext uri="{FF2B5EF4-FFF2-40B4-BE49-F238E27FC236}">
                <a16:creationId xmlns:a16="http://schemas.microsoft.com/office/drawing/2014/main" id="{847D0114-F340-914A-9A87-10733B3652E2}"/>
              </a:ext>
            </a:extLst>
          </p:cNvPr>
          <p:cNvSpPr/>
          <p:nvPr/>
        </p:nvSpPr>
        <p:spPr bwMode="auto">
          <a:xfrm>
            <a:off x="2420260" y="1781542"/>
            <a:ext cx="3643737" cy="3751729"/>
          </a:xfrm>
          <a:prstGeom prst="rect">
            <a:avLst/>
          </a:prstGeom>
          <a:solidFill>
            <a:srgbClr val="E6E6E6"/>
          </a:solidFill>
          <a:ln>
            <a:noFill/>
          </a:ln>
          <a:effectLst/>
        </p:spPr>
        <p:txBody>
          <a:bodyPr lIns="161365" tIns="161365" rIns="242047" bIns="201706" rtlCol="0" anchor="t" anchorCtr="0">
            <a:noAutofit/>
          </a:bodyPr>
          <a:lstStyle/>
          <a:p>
            <a:pPr marL="302575" indent="-302575" defTabSz="403443">
              <a:spcAft>
                <a:spcPts val="882"/>
              </a:spcAft>
              <a:buFont typeface="+mj-lt"/>
              <a:buAutoNum type="arabicPeriod"/>
            </a:pPr>
            <a:r>
              <a:rPr lang="en-US" sz="1412" b="1">
                <a:solidFill>
                  <a:srgbClr val="000000"/>
                </a:solidFill>
                <a:latin typeface="+mj-lt"/>
                <a:ea typeface="Gotham C2 Text" charset="0"/>
                <a:cs typeface="Gotham C2 Text" charset="0"/>
              </a:rPr>
              <a:t>Financial literacy: </a:t>
            </a:r>
            <a:r>
              <a:rPr lang="en-US" sz="1412">
                <a:solidFill>
                  <a:srgbClr val="000000"/>
                </a:solidFill>
                <a:latin typeface="+mj-lt"/>
                <a:ea typeface="Gotham C2 Text" charset="0"/>
                <a:cs typeface="Gotham C2 Text" charset="0"/>
              </a:rPr>
              <a:t>Be engaged in your financial life</a:t>
            </a:r>
          </a:p>
          <a:p>
            <a:pPr marL="302575" indent="-302575" defTabSz="403443">
              <a:spcAft>
                <a:spcPts val="882"/>
              </a:spcAft>
              <a:buFont typeface="+mj-lt"/>
              <a:buAutoNum type="arabicPeriod"/>
            </a:pPr>
            <a:r>
              <a:rPr lang="en-US" sz="1412" b="1">
                <a:solidFill>
                  <a:srgbClr val="000000"/>
                </a:solidFill>
                <a:latin typeface="+mj-lt"/>
                <a:ea typeface="Gotham C2 Text" charset="0"/>
                <a:cs typeface="Gotham C2 Text" charset="0"/>
              </a:rPr>
              <a:t>Advanced planning: </a:t>
            </a:r>
            <a:r>
              <a:rPr lang="en-US" sz="1412">
                <a:solidFill>
                  <a:srgbClr val="000000"/>
                </a:solidFill>
                <a:latin typeface="+mj-lt"/>
                <a:ea typeface="Gotham C2 Text" charset="0"/>
                <a:cs typeface="Gotham C2 Text" charset="0"/>
              </a:rPr>
              <a:t>Optimize your personal savings for future goals</a:t>
            </a:r>
          </a:p>
          <a:p>
            <a:pPr marL="302575" indent="-302575" defTabSz="403443">
              <a:spcAft>
                <a:spcPts val="882"/>
              </a:spcAft>
              <a:buFont typeface="+mj-lt"/>
              <a:buAutoNum type="arabicPeriod"/>
            </a:pPr>
            <a:r>
              <a:rPr lang="en-US" sz="1412" b="1">
                <a:solidFill>
                  <a:srgbClr val="000000"/>
                </a:solidFill>
                <a:latin typeface="+mj-lt"/>
                <a:ea typeface="Gotham C2 Text" charset="0"/>
                <a:cs typeface="Gotham C2 Text" charset="0"/>
              </a:rPr>
              <a:t>Family considerations: </a:t>
            </a:r>
            <a:r>
              <a:rPr lang="en-US" sz="1412">
                <a:solidFill>
                  <a:srgbClr val="000000"/>
                </a:solidFill>
                <a:latin typeface="+mj-lt"/>
                <a:ea typeface="Gotham C2 Text" charset="0"/>
                <a:cs typeface="Gotham C2 Text" charset="0"/>
              </a:rPr>
              <a:t>Help support your loved ones</a:t>
            </a:r>
          </a:p>
          <a:p>
            <a:pPr marL="302575" indent="-302575" defTabSz="403443">
              <a:spcAft>
                <a:spcPts val="882"/>
              </a:spcAft>
              <a:buFont typeface="+mj-lt"/>
              <a:buAutoNum type="arabicPeriod"/>
            </a:pPr>
            <a:r>
              <a:rPr lang="en-US" sz="1412" b="1">
                <a:solidFill>
                  <a:srgbClr val="000000"/>
                </a:solidFill>
                <a:latin typeface="+mj-lt"/>
                <a:ea typeface="Gotham C2 Text" charset="0"/>
                <a:cs typeface="Gotham C2 Text" charset="0"/>
              </a:rPr>
              <a:t>Legacy building: </a:t>
            </a:r>
            <a:r>
              <a:rPr lang="en-US" sz="1412">
                <a:solidFill>
                  <a:srgbClr val="000000"/>
                </a:solidFill>
                <a:latin typeface="+mj-lt"/>
                <a:ea typeface="Gotham C2 Text" charset="0"/>
                <a:cs typeface="Gotham C2 Text" charset="0"/>
              </a:rPr>
              <a:t>Establish a plan to support what’s important to you</a:t>
            </a:r>
          </a:p>
          <a:p>
            <a:pPr marL="302575" indent="-302575" defTabSz="403443">
              <a:spcAft>
                <a:spcPts val="882"/>
              </a:spcAft>
              <a:buFont typeface="+mj-lt"/>
              <a:buAutoNum type="arabicPeriod"/>
            </a:pPr>
            <a:r>
              <a:rPr lang="en-US" sz="1412" b="1">
                <a:solidFill>
                  <a:srgbClr val="000000"/>
                </a:solidFill>
                <a:latin typeface="+mj-lt"/>
                <a:ea typeface="Gotham C2 Text" charset="0"/>
                <a:cs typeface="Gotham C2 Text" charset="0"/>
              </a:rPr>
              <a:t>Tax management: </a:t>
            </a:r>
            <a:r>
              <a:rPr lang="en-US" sz="1412">
                <a:solidFill>
                  <a:srgbClr val="000000"/>
                </a:solidFill>
                <a:latin typeface="+mj-lt"/>
                <a:ea typeface="Gotham C2 Text" charset="0"/>
                <a:cs typeface="Gotham C2 Text" charset="0"/>
              </a:rPr>
              <a:t>Defend the wealth that you’ve built</a:t>
            </a:r>
          </a:p>
          <a:p>
            <a:pPr defTabSz="403443">
              <a:spcAft>
                <a:spcPts val="882"/>
              </a:spcAft>
            </a:pPr>
            <a:endParaRPr lang="en-US" sz="1412">
              <a:solidFill>
                <a:srgbClr val="000000"/>
              </a:solidFill>
              <a:latin typeface="+mj-lt"/>
              <a:ea typeface="Gotham C2 Text" charset="0"/>
              <a:cs typeface="Gotham C2 Text" charset="0"/>
            </a:endParaRPr>
          </a:p>
        </p:txBody>
      </p:sp>
      <p:sp>
        <p:nvSpPr>
          <p:cNvPr id="19" name="Right Triangle 18">
            <a:extLst>
              <a:ext uri="{FF2B5EF4-FFF2-40B4-BE49-F238E27FC236}">
                <a16:creationId xmlns:a16="http://schemas.microsoft.com/office/drawing/2014/main" id="{79AE1718-9EE0-4A67-BDF0-EA3A98933BAF}"/>
              </a:ext>
            </a:extLst>
          </p:cNvPr>
          <p:cNvSpPr/>
          <p:nvPr/>
        </p:nvSpPr>
        <p:spPr bwMode="auto">
          <a:xfrm flipH="1" flipV="1">
            <a:off x="2205522" y="1855249"/>
            <a:ext cx="222353" cy="202139"/>
          </a:xfrm>
          <a:prstGeom prst="rtTriangle">
            <a:avLst/>
          </a:prstGeom>
          <a:solidFill>
            <a:srgbClr val="00BFB3">
              <a:alpha val="60000"/>
            </a:srgbClr>
          </a:solidFill>
          <a:ln>
            <a:noFill/>
          </a:ln>
          <a:effectLst/>
        </p:spPr>
        <p:txBody>
          <a:bodyPr rtlCol="0" anchor="ctr"/>
          <a:lstStyle/>
          <a:p>
            <a:pPr>
              <a:spcAft>
                <a:spcPct val="25000"/>
              </a:spcAft>
              <a:buClr>
                <a:srgbClr val="FFFF99"/>
              </a:buClr>
              <a:tabLst>
                <a:tab pos="3429183" algn="dec"/>
                <a:tab pos="4440568" algn="dec"/>
                <a:tab pos="5443548" algn="dec"/>
                <a:tab pos="6454932" algn="dec"/>
              </a:tabLst>
            </a:pPr>
            <a:endParaRPr lang="en-US" sz="3000">
              <a:solidFill>
                <a:srgbClr val="000000"/>
              </a:solidFill>
              <a:latin typeface="Source Sans Pro Semibold" panose="020B0603030403020204" pitchFamily="34" charset="0"/>
            </a:endParaRPr>
          </a:p>
        </p:txBody>
      </p:sp>
      <p:sp>
        <p:nvSpPr>
          <p:cNvPr id="22" name="Right Triangle 21">
            <a:extLst>
              <a:ext uri="{FF2B5EF4-FFF2-40B4-BE49-F238E27FC236}">
                <a16:creationId xmlns:a16="http://schemas.microsoft.com/office/drawing/2014/main" id="{A87EF8EB-927F-4841-B9D2-D6DD21BBE8F8}"/>
              </a:ext>
            </a:extLst>
          </p:cNvPr>
          <p:cNvSpPr/>
          <p:nvPr/>
        </p:nvSpPr>
        <p:spPr bwMode="auto">
          <a:xfrm flipH="1" flipV="1">
            <a:off x="6094954" y="1855250"/>
            <a:ext cx="222353" cy="202139"/>
          </a:xfrm>
          <a:prstGeom prst="rtTriangle">
            <a:avLst/>
          </a:prstGeom>
          <a:solidFill>
            <a:srgbClr val="00BFB3">
              <a:alpha val="60000"/>
            </a:srgbClr>
          </a:solidFill>
          <a:ln>
            <a:noFill/>
          </a:ln>
          <a:effectLst/>
        </p:spPr>
        <p:txBody>
          <a:bodyPr rtlCol="0" anchor="ctr"/>
          <a:lstStyle/>
          <a:p>
            <a:pPr>
              <a:spcAft>
                <a:spcPct val="25000"/>
              </a:spcAft>
              <a:buClr>
                <a:srgbClr val="FFFF99"/>
              </a:buClr>
              <a:tabLst>
                <a:tab pos="3429183" algn="dec"/>
                <a:tab pos="4440568" algn="dec"/>
                <a:tab pos="5443548" algn="dec"/>
                <a:tab pos="6454932" algn="dec"/>
              </a:tabLst>
            </a:pPr>
            <a:endParaRPr lang="en-US" sz="3000">
              <a:solidFill>
                <a:srgbClr val="000000"/>
              </a:solidFill>
              <a:latin typeface="Source Sans Pro Semibold" panose="020B0603030403020204" pitchFamily="34" charset="0"/>
            </a:endParaRPr>
          </a:p>
        </p:txBody>
      </p:sp>
      <p:sp>
        <p:nvSpPr>
          <p:cNvPr id="23" name="Rectangle 22">
            <a:extLst>
              <a:ext uri="{FF2B5EF4-FFF2-40B4-BE49-F238E27FC236}">
                <a16:creationId xmlns:a16="http://schemas.microsoft.com/office/drawing/2014/main" id="{0B4231C7-D42E-4E36-9290-698A1CFE224B}"/>
              </a:ext>
            </a:extLst>
          </p:cNvPr>
          <p:cNvSpPr/>
          <p:nvPr/>
        </p:nvSpPr>
        <p:spPr bwMode="auto">
          <a:xfrm>
            <a:off x="2205523" y="1614182"/>
            <a:ext cx="3643738" cy="241067"/>
          </a:xfrm>
          <a:prstGeom prst="rect">
            <a:avLst/>
          </a:prstGeom>
          <a:solidFill>
            <a:srgbClr val="00BFB3"/>
          </a:solidFill>
          <a:ln>
            <a:noFill/>
          </a:ln>
          <a:effectLst/>
        </p:spPr>
        <p:txBody>
          <a:bodyPr wrap="none" lIns="242047" tIns="0" rIns="806824" bIns="0" rtlCol="0" anchor="ctr">
            <a:noAutofit/>
          </a:bodyPr>
          <a:lstStyle/>
          <a:p>
            <a:pPr defTabSz="403443">
              <a:spcAft>
                <a:spcPts val="353"/>
              </a:spcAft>
              <a:defRPr/>
            </a:pPr>
            <a:r>
              <a:rPr lang="en-US" sz="1059" b="1" spc="88">
                <a:solidFill>
                  <a:srgbClr val="FFFFFF"/>
                </a:solidFill>
                <a:latin typeface="+mj-lt"/>
                <a:ea typeface="Gotham C2 Text" charset="0"/>
                <a:cs typeface="Gotham C2 Text" charset="0"/>
              </a:rPr>
              <a:t>FIVE ESSENTIAL LIFE STAGE COMPONENTS </a:t>
            </a:r>
          </a:p>
        </p:txBody>
      </p:sp>
      <p:sp>
        <p:nvSpPr>
          <p:cNvPr id="24" name="Rectangle 23">
            <a:extLst>
              <a:ext uri="{FF2B5EF4-FFF2-40B4-BE49-F238E27FC236}">
                <a16:creationId xmlns:a16="http://schemas.microsoft.com/office/drawing/2014/main" id="{25CC18DB-F3AF-454F-B92E-47AA04DE1627}"/>
              </a:ext>
            </a:extLst>
          </p:cNvPr>
          <p:cNvSpPr/>
          <p:nvPr/>
        </p:nvSpPr>
        <p:spPr bwMode="auto">
          <a:xfrm>
            <a:off x="6094955" y="1615290"/>
            <a:ext cx="3469341" cy="242047"/>
          </a:xfrm>
          <a:prstGeom prst="rect">
            <a:avLst/>
          </a:prstGeom>
          <a:solidFill>
            <a:srgbClr val="00BFB3"/>
          </a:solidFill>
          <a:ln>
            <a:noFill/>
          </a:ln>
          <a:effectLst/>
        </p:spPr>
        <p:txBody>
          <a:bodyPr wrap="none" lIns="242047" tIns="0" rIns="806824" bIns="0" rtlCol="0" anchor="ctr">
            <a:noAutofit/>
          </a:bodyPr>
          <a:lstStyle/>
          <a:p>
            <a:pPr defTabSz="403443">
              <a:spcAft>
                <a:spcPts val="353"/>
              </a:spcAft>
            </a:pPr>
            <a:r>
              <a:rPr lang="en-US" sz="1059" b="1" spc="88">
                <a:solidFill>
                  <a:srgbClr val="FFFFFF"/>
                </a:solidFill>
                <a:latin typeface="+mj-lt"/>
                <a:ea typeface="Gotham C2 Text" charset="0"/>
                <a:cs typeface="Gotham C2 Text" charset="0"/>
              </a:rPr>
              <a:t>TO-DO LIST</a:t>
            </a:r>
          </a:p>
        </p:txBody>
      </p:sp>
      <p:pic>
        <p:nvPicPr>
          <p:cNvPr id="13" name="Picture 12">
            <a:extLst>
              <a:ext uri="{FF2B5EF4-FFF2-40B4-BE49-F238E27FC236}">
                <a16:creationId xmlns:a16="http://schemas.microsoft.com/office/drawing/2014/main" id="{2ADAF519-AF11-4591-BA62-FE49B987C3D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7085" y="1614180"/>
            <a:ext cx="1452282" cy="968188"/>
          </a:xfrm>
          <a:prstGeom prst="rect">
            <a:avLst/>
          </a:prstGeom>
        </p:spPr>
      </p:pic>
    </p:spTree>
    <p:extLst>
      <p:ext uri="{BB962C8B-B14F-4D97-AF65-F5344CB8AC3E}">
        <p14:creationId xmlns:p14="http://schemas.microsoft.com/office/powerpoint/2010/main" val="37974603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880"/>
            <a:ext cx="10939272" cy="751140"/>
          </a:xfrm>
        </p:spPr>
        <p:txBody>
          <a:bodyPr/>
          <a:lstStyle/>
          <a:p>
            <a:pPr algn="l"/>
            <a:r>
              <a:rPr lang="en-US" sz="2800" b="1">
                <a:latin typeface="+mj-lt"/>
              </a:rPr>
              <a:t>Distributing wealth: Enjoying your retirement years</a:t>
            </a:r>
          </a:p>
        </p:txBody>
      </p:sp>
      <p:pic>
        <p:nvPicPr>
          <p:cNvPr id="15" name="Picture 14">
            <a:extLst>
              <a:ext uri="{FF2B5EF4-FFF2-40B4-BE49-F238E27FC236}">
                <a16:creationId xmlns:a16="http://schemas.microsoft.com/office/drawing/2014/main" id="{827140AD-BF73-4382-BDCC-42013A06384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200" y="1582646"/>
            <a:ext cx="1454237" cy="996702"/>
          </a:xfrm>
          <a:prstGeom prst="rect">
            <a:avLst/>
          </a:prstGeom>
        </p:spPr>
      </p:pic>
      <p:sp>
        <p:nvSpPr>
          <p:cNvPr id="20" name="Rectangle 19">
            <a:extLst>
              <a:ext uri="{FF2B5EF4-FFF2-40B4-BE49-F238E27FC236}">
                <a16:creationId xmlns:a16="http://schemas.microsoft.com/office/drawing/2014/main" id="{D08836CC-9C9B-4491-8E53-32EC5133847B}"/>
              </a:ext>
            </a:extLst>
          </p:cNvPr>
          <p:cNvSpPr/>
          <p:nvPr/>
        </p:nvSpPr>
        <p:spPr bwMode="auto">
          <a:xfrm>
            <a:off x="6390085" y="1789959"/>
            <a:ext cx="4889351" cy="3751729"/>
          </a:xfrm>
          <a:prstGeom prst="rect">
            <a:avLst/>
          </a:prstGeom>
          <a:solidFill>
            <a:srgbClr val="E6E6E6"/>
          </a:solidFill>
          <a:ln>
            <a:noFill/>
          </a:ln>
          <a:effectLst/>
        </p:spPr>
        <p:txBody>
          <a:bodyPr lIns="161365" tIns="161365" rIns="242047" bIns="201706" rtlCol="0" anchor="t" anchorCtr="0">
            <a:noAutofit/>
          </a:bodyPr>
          <a:lstStyle/>
          <a:p>
            <a:pPr marL="249344" indent="-249344" defTabSz="403443">
              <a:spcAft>
                <a:spcPts val="353"/>
              </a:spcAft>
              <a:buFont typeface="Wingdings" panose="05000000000000000000" pitchFamily="2" charset="2"/>
              <a:buChar char="q"/>
            </a:pPr>
            <a:r>
              <a:rPr lang="en-US" sz="1412" dirty="0">
                <a:solidFill>
                  <a:srgbClr val="000000"/>
                </a:solidFill>
                <a:latin typeface="+mj-lt"/>
                <a:ea typeface="Gotham C2 Text" charset="0"/>
                <a:cs typeface="Gotham C2 Text" charset="0"/>
              </a:rPr>
              <a:t>Annually review your health care coverage options:</a:t>
            </a:r>
          </a:p>
          <a:p>
            <a:pPr marL="487482" indent="-249344" defTabSz="403443">
              <a:spcAft>
                <a:spcPts val="882"/>
              </a:spcAft>
              <a:buFont typeface="Wingdings" panose="05000000000000000000" pitchFamily="2" charset="2"/>
              <a:buChar char="q"/>
            </a:pPr>
            <a:r>
              <a:rPr lang="en-US" sz="1412" dirty="0">
                <a:solidFill>
                  <a:srgbClr val="000000"/>
                </a:solidFill>
                <a:latin typeface="+mj-lt"/>
                <a:ea typeface="Gotham C2 Text" charset="0"/>
                <a:cs typeface="Gotham C2 Text" charset="0"/>
              </a:rPr>
              <a:t>Discuss Medicare enrollment options with             a professional</a:t>
            </a:r>
          </a:p>
          <a:p>
            <a:pPr marL="249344" indent="-249344" defTabSz="403443">
              <a:spcAft>
                <a:spcPts val="882"/>
              </a:spcAft>
              <a:buFont typeface="Wingdings" panose="05000000000000000000" pitchFamily="2" charset="2"/>
              <a:buChar char="q"/>
            </a:pPr>
            <a:r>
              <a:rPr lang="en-US" sz="1412" dirty="0">
                <a:solidFill>
                  <a:srgbClr val="000000"/>
                </a:solidFill>
                <a:latin typeface="+mj-lt"/>
                <a:ea typeface="Gotham C2 Text" charset="0"/>
                <a:cs typeface="Gotham C2 Text" charset="0"/>
              </a:rPr>
              <a:t>Decide when you will begin collecting Social Security</a:t>
            </a:r>
          </a:p>
          <a:p>
            <a:pPr marL="249344" indent="-249344" defTabSz="403443">
              <a:spcAft>
                <a:spcPts val="353"/>
              </a:spcAft>
              <a:buFont typeface="Wingdings" panose="05000000000000000000" pitchFamily="2" charset="2"/>
              <a:buChar char="q"/>
            </a:pPr>
            <a:r>
              <a:rPr lang="en-US" sz="1412" dirty="0">
                <a:solidFill>
                  <a:srgbClr val="000000"/>
                </a:solidFill>
                <a:latin typeface="+mj-lt"/>
                <a:ea typeface="Gotham C2 Text" charset="0"/>
                <a:cs typeface="Gotham C2 Text" charset="0"/>
              </a:rPr>
              <a:t>Review budget and bucketed savings approach: </a:t>
            </a:r>
          </a:p>
          <a:p>
            <a:pPr marL="505693" indent="-249344" defTabSz="403443">
              <a:spcAft>
                <a:spcPts val="353"/>
              </a:spcAft>
              <a:buFont typeface="Wingdings" panose="05000000000000000000" pitchFamily="2" charset="2"/>
              <a:buChar char="q"/>
            </a:pPr>
            <a:r>
              <a:rPr lang="en-US" sz="1412" dirty="0">
                <a:solidFill>
                  <a:srgbClr val="000000"/>
                </a:solidFill>
                <a:latin typeface="+mj-lt"/>
                <a:ea typeface="Gotham C2 Text" charset="0"/>
                <a:cs typeface="Gotham C2 Text" charset="0"/>
              </a:rPr>
              <a:t>Incorporate tax-smart withdrawal strategies</a:t>
            </a:r>
          </a:p>
          <a:p>
            <a:pPr marL="505693" indent="-249344" defTabSz="403443">
              <a:spcAft>
                <a:spcPts val="882"/>
              </a:spcAft>
              <a:buFont typeface="Wingdings" panose="05000000000000000000" pitchFamily="2" charset="2"/>
              <a:buChar char="q"/>
            </a:pPr>
            <a:r>
              <a:rPr lang="en-US" sz="1412" dirty="0">
                <a:solidFill>
                  <a:srgbClr val="000000"/>
                </a:solidFill>
                <a:latin typeface="+mj-lt"/>
                <a:ea typeface="Gotham C2 Text" charset="0"/>
                <a:cs typeface="Gotham C2 Text" charset="0"/>
              </a:rPr>
              <a:t>Consider charitable-giving strategies </a:t>
            </a:r>
          </a:p>
          <a:p>
            <a:pPr marL="249344" indent="-249344" defTabSz="403443">
              <a:spcAft>
                <a:spcPts val="882"/>
              </a:spcAft>
              <a:buFont typeface="Wingdings" panose="05000000000000000000" pitchFamily="2" charset="2"/>
              <a:buChar char="q"/>
            </a:pPr>
            <a:r>
              <a:rPr lang="en-US" sz="1412" dirty="0">
                <a:solidFill>
                  <a:srgbClr val="000000"/>
                </a:solidFill>
                <a:latin typeface="+mj-lt"/>
                <a:ea typeface="Gotham C2 Text" charset="0"/>
                <a:cs typeface="Gotham C2 Text" charset="0"/>
              </a:rPr>
              <a:t>Investigate long-term care living options</a:t>
            </a:r>
          </a:p>
          <a:p>
            <a:pPr marL="249344" indent="-249344" defTabSz="403443">
              <a:spcAft>
                <a:spcPts val="882"/>
              </a:spcAft>
              <a:buFont typeface="Wingdings" panose="05000000000000000000" pitchFamily="2" charset="2"/>
              <a:buChar char="q"/>
            </a:pPr>
            <a:r>
              <a:rPr lang="en-US" sz="1412" dirty="0">
                <a:solidFill>
                  <a:srgbClr val="000000"/>
                </a:solidFill>
                <a:latin typeface="+mj-lt"/>
                <a:ea typeface="Gotham C2 Text" charset="0"/>
                <a:cs typeface="Gotham C2 Text" charset="0"/>
              </a:rPr>
              <a:t>Introduce your heirs to your financial advisor</a:t>
            </a:r>
          </a:p>
          <a:p>
            <a:pPr marL="249344" indent="-249344" defTabSz="403443">
              <a:spcAft>
                <a:spcPts val="353"/>
              </a:spcAft>
              <a:buFont typeface="Wingdings" panose="05000000000000000000" pitchFamily="2" charset="2"/>
              <a:buChar char="q"/>
            </a:pPr>
            <a:r>
              <a:rPr lang="en-US" sz="1412" dirty="0">
                <a:solidFill>
                  <a:srgbClr val="000000"/>
                </a:solidFill>
                <a:latin typeface="+mj-lt"/>
                <a:ea typeface="Gotham C2 Text" charset="0"/>
                <a:cs typeface="Gotham C2 Text" charset="0"/>
              </a:rPr>
              <a:t>Prepare for wealth-transfer conversations</a:t>
            </a:r>
          </a:p>
        </p:txBody>
      </p:sp>
      <p:sp>
        <p:nvSpPr>
          <p:cNvPr id="24" name="Rectangle 23">
            <a:extLst>
              <a:ext uri="{FF2B5EF4-FFF2-40B4-BE49-F238E27FC236}">
                <a16:creationId xmlns:a16="http://schemas.microsoft.com/office/drawing/2014/main" id="{008B608C-BFAB-4285-A6CF-36818F5BD87E}"/>
              </a:ext>
            </a:extLst>
          </p:cNvPr>
          <p:cNvSpPr/>
          <p:nvPr/>
        </p:nvSpPr>
        <p:spPr bwMode="auto">
          <a:xfrm>
            <a:off x="2493039" y="1789959"/>
            <a:ext cx="3643737" cy="3751729"/>
          </a:xfrm>
          <a:prstGeom prst="rect">
            <a:avLst/>
          </a:prstGeom>
          <a:solidFill>
            <a:srgbClr val="E6E6E6"/>
          </a:solidFill>
          <a:ln>
            <a:noFill/>
          </a:ln>
          <a:effectLst/>
        </p:spPr>
        <p:txBody>
          <a:bodyPr lIns="161365" tIns="161365" rIns="242047" bIns="201706" rtlCol="0" anchor="t" anchorCtr="0">
            <a:noAutofit/>
          </a:bodyPr>
          <a:lstStyle/>
          <a:p>
            <a:pPr marL="302575" indent="-302575" defTabSz="403443">
              <a:spcAft>
                <a:spcPts val="882"/>
              </a:spcAft>
              <a:buFont typeface="+mj-lt"/>
              <a:buAutoNum type="arabicPeriod"/>
            </a:pPr>
            <a:r>
              <a:rPr lang="en-US" sz="1412" b="1">
                <a:solidFill>
                  <a:srgbClr val="000000"/>
                </a:solidFill>
                <a:latin typeface="+mj-lt"/>
                <a:ea typeface="Gotham C2 Text" charset="0"/>
                <a:cs typeface="Gotham C2 Text" charset="0"/>
              </a:rPr>
              <a:t>Financial literacy: </a:t>
            </a:r>
            <a:r>
              <a:rPr lang="en-US" sz="1412">
                <a:solidFill>
                  <a:srgbClr val="000000"/>
                </a:solidFill>
                <a:latin typeface="+mj-lt"/>
                <a:ea typeface="Gotham C2 Text" charset="0"/>
                <a:cs typeface="Gotham C2 Text" charset="0"/>
              </a:rPr>
              <a:t>Sharing your knowledge with loved ones</a:t>
            </a:r>
          </a:p>
          <a:p>
            <a:pPr marL="302575" indent="-302575" defTabSz="403443">
              <a:spcAft>
                <a:spcPts val="882"/>
              </a:spcAft>
              <a:buFont typeface="+mj-lt"/>
              <a:buAutoNum type="arabicPeriod"/>
            </a:pPr>
            <a:r>
              <a:rPr lang="en-US" sz="1412" b="1">
                <a:solidFill>
                  <a:srgbClr val="000000"/>
                </a:solidFill>
                <a:latin typeface="+mj-lt"/>
                <a:ea typeface="Gotham C2 Text" charset="0"/>
                <a:cs typeface="Gotham C2 Text" charset="0"/>
              </a:rPr>
              <a:t>Health care: </a:t>
            </a:r>
            <a:r>
              <a:rPr lang="en-US" sz="1412">
                <a:solidFill>
                  <a:srgbClr val="000000"/>
                </a:solidFill>
                <a:latin typeface="+mj-lt"/>
                <a:ea typeface="Gotham C2 Text" charset="0"/>
                <a:cs typeface="Gotham C2 Text" charset="0"/>
              </a:rPr>
              <a:t>Plan for unforeseen expenses</a:t>
            </a:r>
          </a:p>
          <a:p>
            <a:pPr marL="302575" indent="-302575" defTabSz="403443">
              <a:spcAft>
                <a:spcPts val="882"/>
              </a:spcAft>
              <a:buFont typeface="+mj-lt"/>
              <a:buAutoNum type="arabicPeriod"/>
            </a:pPr>
            <a:r>
              <a:rPr lang="en-US" sz="1412" b="1">
                <a:solidFill>
                  <a:srgbClr val="000000"/>
                </a:solidFill>
                <a:latin typeface="+mj-lt"/>
                <a:ea typeface="Gotham C2 Text" charset="0"/>
                <a:cs typeface="Gotham C2 Text" charset="0"/>
              </a:rPr>
              <a:t>Income planning: </a:t>
            </a:r>
            <a:r>
              <a:rPr lang="en-US" sz="1412">
                <a:solidFill>
                  <a:srgbClr val="000000"/>
                </a:solidFill>
                <a:latin typeface="+mj-lt"/>
                <a:ea typeface="Gotham C2 Text" charset="0"/>
                <a:cs typeface="Gotham C2 Text" charset="0"/>
              </a:rPr>
              <a:t>Optimize your withdrawal strategy</a:t>
            </a:r>
          </a:p>
          <a:p>
            <a:pPr marL="302575" indent="-302575" defTabSz="403443">
              <a:spcAft>
                <a:spcPts val="882"/>
              </a:spcAft>
              <a:buFont typeface="+mj-lt"/>
              <a:buAutoNum type="arabicPeriod"/>
            </a:pPr>
            <a:r>
              <a:rPr lang="en-US" sz="1412" b="1">
                <a:solidFill>
                  <a:srgbClr val="000000"/>
                </a:solidFill>
                <a:latin typeface="+mj-lt"/>
                <a:ea typeface="Gotham C2 Text" charset="0"/>
                <a:cs typeface="Gotham C2 Text" charset="0"/>
              </a:rPr>
              <a:t>Long-term care: </a:t>
            </a:r>
            <a:r>
              <a:rPr lang="en-US" sz="1412">
                <a:solidFill>
                  <a:srgbClr val="000000"/>
                </a:solidFill>
                <a:latin typeface="+mj-lt"/>
                <a:ea typeface="Gotham C2 Text" charset="0"/>
                <a:cs typeface="Gotham C2 Text" charset="0"/>
              </a:rPr>
              <a:t>Understanding your options</a:t>
            </a:r>
          </a:p>
          <a:p>
            <a:pPr marL="302575" indent="-302575" defTabSz="403443">
              <a:spcAft>
                <a:spcPts val="882"/>
              </a:spcAft>
              <a:buFont typeface="+mj-lt"/>
              <a:buAutoNum type="arabicPeriod"/>
            </a:pPr>
            <a:r>
              <a:rPr lang="en-US" sz="1412" b="1">
                <a:solidFill>
                  <a:srgbClr val="000000"/>
                </a:solidFill>
                <a:latin typeface="+mj-lt"/>
                <a:ea typeface="Gotham C2 Text" charset="0"/>
                <a:cs typeface="Gotham C2 Text" charset="0"/>
              </a:rPr>
              <a:t>Estate planning: </a:t>
            </a:r>
            <a:r>
              <a:rPr lang="en-US" sz="1412">
                <a:solidFill>
                  <a:srgbClr val="000000"/>
                </a:solidFill>
                <a:latin typeface="+mj-lt"/>
                <a:ea typeface="Gotham C2 Text" charset="0"/>
                <a:cs typeface="Gotham C2 Text" charset="0"/>
              </a:rPr>
              <a:t>Leave a legacy for your loved ones</a:t>
            </a:r>
          </a:p>
          <a:p>
            <a:pPr marL="302575" indent="-302575" defTabSz="403443">
              <a:spcAft>
                <a:spcPts val="882"/>
              </a:spcAft>
              <a:buFont typeface="+mj-lt"/>
              <a:buAutoNum type="arabicPeriod"/>
            </a:pPr>
            <a:endParaRPr lang="en-US" sz="1412" b="1">
              <a:solidFill>
                <a:srgbClr val="000000"/>
              </a:solidFill>
              <a:latin typeface="+mj-lt"/>
              <a:ea typeface="Gotham C2 Text" charset="0"/>
              <a:cs typeface="Gotham C2 Text" charset="0"/>
            </a:endParaRPr>
          </a:p>
        </p:txBody>
      </p:sp>
      <p:sp>
        <p:nvSpPr>
          <p:cNvPr id="25" name="Right Triangle 24">
            <a:extLst>
              <a:ext uri="{FF2B5EF4-FFF2-40B4-BE49-F238E27FC236}">
                <a16:creationId xmlns:a16="http://schemas.microsoft.com/office/drawing/2014/main" id="{B204F50A-40BD-4D07-9C8B-C0853919F8A5}"/>
              </a:ext>
            </a:extLst>
          </p:cNvPr>
          <p:cNvSpPr/>
          <p:nvPr/>
        </p:nvSpPr>
        <p:spPr bwMode="auto">
          <a:xfrm flipH="1" flipV="1">
            <a:off x="2278301" y="1863666"/>
            <a:ext cx="222353" cy="202139"/>
          </a:xfrm>
          <a:prstGeom prst="rtTriangle">
            <a:avLst/>
          </a:prstGeom>
          <a:solidFill>
            <a:srgbClr val="72DBD5">
              <a:alpha val="60000"/>
            </a:srgbClr>
          </a:solidFill>
          <a:ln>
            <a:noFill/>
          </a:ln>
          <a:effectLst/>
        </p:spPr>
        <p:txBody>
          <a:bodyPr rtlCol="0" anchor="ctr"/>
          <a:lstStyle/>
          <a:p>
            <a:pPr>
              <a:spcAft>
                <a:spcPct val="25000"/>
              </a:spcAft>
              <a:buClr>
                <a:srgbClr val="FFFF99"/>
              </a:buClr>
              <a:tabLst>
                <a:tab pos="3429183" algn="dec"/>
                <a:tab pos="4440568" algn="dec"/>
                <a:tab pos="5443548" algn="dec"/>
                <a:tab pos="6454932" algn="dec"/>
              </a:tabLst>
            </a:pPr>
            <a:endParaRPr lang="en-US" sz="3000">
              <a:solidFill>
                <a:srgbClr val="000000"/>
              </a:solidFill>
              <a:latin typeface="+mj-lt"/>
            </a:endParaRPr>
          </a:p>
        </p:txBody>
      </p:sp>
      <p:sp>
        <p:nvSpPr>
          <p:cNvPr id="26" name="Right Triangle 25">
            <a:extLst>
              <a:ext uri="{FF2B5EF4-FFF2-40B4-BE49-F238E27FC236}">
                <a16:creationId xmlns:a16="http://schemas.microsoft.com/office/drawing/2014/main" id="{59533C18-C7B1-4C67-A733-18B43205738D}"/>
              </a:ext>
            </a:extLst>
          </p:cNvPr>
          <p:cNvSpPr/>
          <p:nvPr/>
        </p:nvSpPr>
        <p:spPr bwMode="auto">
          <a:xfrm flipH="1" flipV="1">
            <a:off x="6167733" y="1863667"/>
            <a:ext cx="222353" cy="202139"/>
          </a:xfrm>
          <a:prstGeom prst="rtTriangle">
            <a:avLst/>
          </a:prstGeom>
          <a:solidFill>
            <a:srgbClr val="72DBD5">
              <a:alpha val="60000"/>
            </a:srgbClr>
          </a:solidFill>
          <a:ln>
            <a:noFill/>
          </a:ln>
          <a:effectLst/>
        </p:spPr>
        <p:txBody>
          <a:bodyPr rtlCol="0" anchor="ctr"/>
          <a:lstStyle/>
          <a:p>
            <a:pPr>
              <a:spcAft>
                <a:spcPct val="25000"/>
              </a:spcAft>
              <a:buClr>
                <a:srgbClr val="FFFF99"/>
              </a:buClr>
              <a:tabLst>
                <a:tab pos="3429183" algn="dec"/>
                <a:tab pos="4440568" algn="dec"/>
                <a:tab pos="5443548" algn="dec"/>
                <a:tab pos="6454932" algn="dec"/>
              </a:tabLst>
            </a:pPr>
            <a:endParaRPr lang="en-US" sz="3000">
              <a:solidFill>
                <a:srgbClr val="000000"/>
              </a:solidFill>
              <a:latin typeface="+mj-lt"/>
            </a:endParaRPr>
          </a:p>
        </p:txBody>
      </p:sp>
      <p:sp>
        <p:nvSpPr>
          <p:cNvPr id="27" name="Rectangle 26">
            <a:extLst>
              <a:ext uri="{FF2B5EF4-FFF2-40B4-BE49-F238E27FC236}">
                <a16:creationId xmlns:a16="http://schemas.microsoft.com/office/drawing/2014/main" id="{E7A8418C-FE7C-4BF7-AB63-083708D564E6}"/>
              </a:ext>
            </a:extLst>
          </p:cNvPr>
          <p:cNvSpPr/>
          <p:nvPr/>
        </p:nvSpPr>
        <p:spPr bwMode="auto">
          <a:xfrm>
            <a:off x="2278302" y="1622599"/>
            <a:ext cx="3643738" cy="241068"/>
          </a:xfrm>
          <a:prstGeom prst="rect">
            <a:avLst/>
          </a:prstGeom>
          <a:solidFill>
            <a:srgbClr val="72DBD5"/>
          </a:solidFill>
          <a:ln>
            <a:noFill/>
          </a:ln>
          <a:effectLst/>
        </p:spPr>
        <p:txBody>
          <a:bodyPr wrap="none" lIns="242047" tIns="0" rIns="806824" bIns="0" rtlCol="0" anchor="ctr">
            <a:noAutofit/>
          </a:bodyPr>
          <a:lstStyle/>
          <a:p>
            <a:pPr defTabSz="403443">
              <a:spcAft>
                <a:spcPts val="353"/>
              </a:spcAft>
              <a:defRPr/>
            </a:pPr>
            <a:r>
              <a:rPr lang="en-US" sz="1059" b="1" spc="88">
                <a:solidFill>
                  <a:srgbClr val="FFFFFF"/>
                </a:solidFill>
                <a:latin typeface="+mj-lt"/>
                <a:ea typeface="Gotham C2 Text" charset="0"/>
                <a:cs typeface="Gotham C2 Text" charset="0"/>
              </a:rPr>
              <a:t>FIVE ESSENTIAL LIFE STAGE COMPONENTS </a:t>
            </a:r>
          </a:p>
        </p:txBody>
      </p:sp>
      <p:sp>
        <p:nvSpPr>
          <p:cNvPr id="28" name="Rectangle 27">
            <a:extLst>
              <a:ext uri="{FF2B5EF4-FFF2-40B4-BE49-F238E27FC236}">
                <a16:creationId xmlns:a16="http://schemas.microsoft.com/office/drawing/2014/main" id="{164ECD9A-0C34-43A6-B409-E7B9952E6BC9}"/>
              </a:ext>
            </a:extLst>
          </p:cNvPr>
          <p:cNvSpPr/>
          <p:nvPr/>
        </p:nvSpPr>
        <p:spPr bwMode="auto">
          <a:xfrm>
            <a:off x="6167734" y="1623707"/>
            <a:ext cx="3469341" cy="242047"/>
          </a:xfrm>
          <a:prstGeom prst="rect">
            <a:avLst/>
          </a:prstGeom>
          <a:solidFill>
            <a:srgbClr val="72DBD5"/>
          </a:solidFill>
          <a:ln>
            <a:noFill/>
          </a:ln>
          <a:effectLst/>
        </p:spPr>
        <p:txBody>
          <a:bodyPr wrap="none" lIns="242047" tIns="0" rIns="806824" bIns="0" rtlCol="0" anchor="ctr">
            <a:noAutofit/>
          </a:bodyPr>
          <a:lstStyle/>
          <a:p>
            <a:pPr defTabSz="403443">
              <a:spcAft>
                <a:spcPts val="353"/>
              </a:spcAft>
            </a:pPr>
            <a:r>
              <a:rPr lang="en-US" sz="1059" b="1" spc="88">
                <a:solidFill>
                  <a:srgbClr val="FFFFFF"/>
                </a:solidFill>
                <a:latin typeface="+mj-lt"/>
                <a:ea typeface="Gotham C2 Text" charset="0"/>
                <a:cs typeface="Gotham C2 Text" charset="0"/>
              </a:rPr>
              <a:t>TO-DO LIST</a:t>
            </a:r>
          </a:p>
        </p:txBody>
      </p:sp>
    </p:spTree>
    <p:extLst>
      <p:ext uri="{BB962C8B-B14F-4D97-AF65-F5344CB8AC3E}">
        <p14:creationId xmlns:p14="http://schemas.microsoft.com/office/powerpoint/2010/main" val="2110676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82880"/>
            <a:ext cx="10939272" cy="715404"/>
          </a:xfrm>
        </p:spPr>
        <p:txBody>
          <a:bodyPr/>
          <a:lstStyle/>
          <a:p>
            <a:pPr algn="l"/>
            <a:r>
              <a:rPr lang="en-US" sz="2800" b="1">
                <a:latin typeface="+mj-lt"/>
              </a:rPr>
              <a:t>Planning and preparing for the unexpected</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200" y="1607235"/>
            <a:ext cx="1455738" cy="975335"/>
          </a:xfrm>
          <a:prstGeom prst="rect">
            <a:avLst/>
          </a:prstGeom>
        </p:spPr>
      </p:pic>
      <p:sp>
        <p:nvSpPr>
          <p:cNvPr id="16" name="Rectangle 15">
            <a:extLst>
              <a:ext uri="{FF2B5EF4-FFF2-40B4-BE49-F238E27FC236}">
                <a16:creationId xmlns:a16="http://schemas.microsoft.com/office/drawing/2014/main" id="{03395952-8574-49FE-9A4D-35C00B8660E8}"/>
              </a:ext>
            </a:extLst>
          </p:cNvPr>
          <p:cNvSpPr/>
          <p:nvPr/>
        </p:nvSpPr>
        <p:spPr bwMode="auto">
          <a:xfrm>
            <a:off x="6398583" y="2090275"/>
            <a:ext cx="4889351" cy="3751729"/>
          </a:xfrm>
          <a:prstGeom prst="rect">
            <a:avLst/>
          </a:prstGeom>
          <a:solidFill>
            <a:srgbClr val="E6E6E6"/>
          </a:solidFill>
          <a:ln>
            <a:noFill/>
          </a:ln>
          <a:effectLst/>
        </p:spPr>
        <p:txBody>
          <a:bodyPr lIns="161365" tIns="161365" rIns="242047" bIns="201706" rtlCol="0" anchor="t" anchorCtr="0">
            <a:noAutofit/>
          </a:bodyPr>
          <a:lstStyle/>
          <a:p>
            <a:pPr marL="249344" indent="-249344" defTabSz="403443">
              <a:spcAft>
                <a:spcPts val="353"/>
              </a:spcAft>
              <a:buFont typeface="Wingdings" panose="05000000000000000000" pitchFamily="2" charset="2"/>
              <a:buChar char="q"/>
            </a:pPr>
            <a:r>
              <a:rPr lang="en-US" sz="1412">
                <a:solidFill>
                  <a:srgbClr val="000000"/>
                </a:solidFill>
                <a:latin typeface="+mj-lt"/>
                <a:ea typeface="Gotham C2 Text" charset="0"/>
                <a:cs typeface="Gotham C2 Text" charset="0"/>
              </a:rPr>
              <a:t>Complete and retain important documents:</a:t>
            </a:r>
          </a:p>
          <a:p>
            <a:pPr marL="505693" indent="-249344" defTabSz="403443">
              <a:spcAft>
                <a:spcPts val="353"/>
              </a:spcAft>
              <a:buFont typeface="Wingdings" panose="05000000000000000000" pitchFamily="2" charset="2"/>
              <a:buChar char="q"/>
            </a:pPr>
            <a:r>
              <a:rPr lang="en-US" sz="1412">
                <a:solidFill>
                  <a:srgbClr val="000000"/>
                </a:solidFill>
                <a:latin typeface="+mj-lt"/>
                <a:ea typeface="Gotham C2 Text" charset="0"/>
                <a:cs typeface="Gotham C2 Text" charset="0"/>
              </a:rPr>
              <a:t>Medical directives</a:t>
            </a:r>
          </a:p>
          <a:p>
            <a:pPr marL="505693" indent="-249344" defTabSz="403443">
              <a:spcAft>
                <a:spcPts val="353"/>
              </a:spcAft>
              <a:buFont typeface="Wingdings" panose="05000000000000000000" pitchFamily="2" charset="2"/>
              <a:buChar char="q"/>
            </a:pPr>
            <a:r>
              <a:rPr lang="en-US" sz="1412">
                <a:solidFill>
                  <a:srgbClr val="000000"/>
                </a:solidFill>
                <a:latin typeface="+mj-lt"/>
                <a:ea typeface="Gotham C2 Text" charset="0"/>
                <a:cs typeface="Gotham C2 Text" charset="0"/>
              </a:rPr>
              <a:t>Beneficiary designations</a:t>
            </a:r>
          </a:p>
          <a:p>
            <a:pPr marL="505693" indent="-249344" defTabSz="403443">
              <a:spcAft>
                <a:spcPts val="882"/>
              </a:spcAft>
              <a:buFont typeface="Wingdings" panose="05000000000000000000" pitchFamily="2" charset="2"/>
              <a:buChar char="q"/>
            </a:pPr>
            <a:r>
              <a:rPr lang="en-US" sz="1412">
                <a:solidFill>
                  <a:srgbClr val="000000"/>
                </a:solidFill>
                <a:latin typeface="+mj-lt"/>
                <a:ea typeface="Gotham C2 Text" charset="0"/>
                <a:cs typeface="Gotham C2 Text" charset="0"/>
              </a:rPr>
              <a:t>Power of attorney</a:t>
            </a:r>
          </a:p>
          <a:p>
            <a:pPr marL="249344" indent="-249344" defTabSz="403443">
              <a:spcAft>
                <a:spcPts val="882"/>
              </a:spcAft>
              <a:buFont typeface="Wingdings" panose="05000000000000000000" pitchFamily="2" charset="2"/>
              <a:buChar char="q"/>
            </a:pPr>
            <a:r>
              <a:rPr lang="en-US" sz="1412">
                <a:solidFill>
                  <a:srgbClr val="000000"/>
                </a:solidFill>
                <a:latin typeface="+mj-lt"/>
                <a:ea typeface="Gotham C2 Text" charset="0"/>
                <a:cs typeface="Gotham C2 Text" charset="0"/>
              </a:rPr>
              <a:t>Establish a “backup” budget in case of sudden </a:t>
            </a:r>
            <a:br>
              <a:rPr lang="en-US" sz="1412">
                <a:solidFill>
                  <a:srgbClr val="000000"/>
                </a:solidFill>
                <a:latin typeface="+mj-lt"/>
                <a:ea typeface="Gotham C2 Text" charset="0"/>
                <a:cs typeface="Gotham C2 Text" charset="0"/>
              </a:rPr>
            </a:br>
            <a:r>
              <a:rPr lang="en-US" sz="1412">
                <a:solidFill>
                  <a:srgbClr val="000000"/>
                </a:solidFill>
                <a:latin typeface="+mj-lt"/>
                <a:ea typeface="Gotham C2 Text" charset="0"/>
                <a:cs typeface="Gotham C2 Text" charset="0"/>
              </a:rPr>
              <a:t>income loss</a:t>
            </a:r>
          </a:p>
          <a:p>
            <a:pPr marL="249344" indent="-249344" defTabSz="403443">
              <a:spcAft>
                <a:spcPts val="353"/>
              </a:spcAft>
              <a:buFont typeface="Wingdings" panose="05000000000000000000" pitchFamily="2" charset="2"/>
              <a:buChar char="q"/>
            </a:pPr>
            <a:r>
              <a:rPr lang="en-US" sz="1412">
                <a:solidFill>
                  <a:srgbClr val="000000"/>
                </a:solidFill>
                <a:latin typeface="+mj-lt"/>
                <a:ea typeface="Gotham C2 Text" charset="0"/>
                <a:cs typeface="Gotham C2 Text" charset="0"/>
              </a:rPr>
              <a:t>Consult a financial advisor for referrals to: </a:t>
            </a:r>
          </a:p>
          <a:p>
            <a:pPr marL="505693" indent="-249344" defTabSz="403443">
              <a:spcAft>
                <a:spcPts val="353"/>
              </a:spcAft>
              <a:buFont typeface="Wingdings" panose="05000000000000000000" pitchFamily="2" charset="2"/>
              <a:buChar char="q"/>
            </a:pPr>
            <a:r>
              <a:rPr lang="en-US" sz="1412">
                <a:solidFill>
                  <a:srgbClr val="000000"/>
                </a:solidFill>
                <a:latin typeface="+mj-lt"/>
                <a:ea typeface="Gotham C2 Text" charset="0"/>
                <a:cs typeface="Gotham C2 Text" charset="0"/>
              </a:rPr>
              <a:t>CPA</a:t>
            </a:r>
          </a:p>
          <a:p>
            <a:pPr marL="505693" indent="-249344" defTabSz="403443">
              <a:spcAft>
                <a:spcPts val="882"/>
              </a:spcAft>
              <a:buFont typeface="Wingdings" panose="05000000000000000000" pitchFamily="2" charset="2"/>
              <a:buChar char="q"/>
            </a:pPr>
            <a:r>
              <a:rPr lang="en-US" sz="1412">
                <a:solidFill>
                  <a:srgbClr val="000000"/>
                </a:solidFill>
                <a:latin typeface="+mj-lt"/>
                <a:ea typeface="Gotham C2 Text" charset="0"/>
                <a:cs typeface="Gotham C2 Text" charset="0"/>
              </a:rPr>
              <a:t>Lawyer/estate planner</a:t>
            </a:r>
          </a:p>
          <a:p>
            <a:pPr marL="249344" indent="-249344" defTabSz="403443">
              <a:spcAft>
                <a:spcPts val="353"/>
              </a:spcAft>
              <a:buFont typeface="Wingdings" panose="05000000000000000000" pitchFamily="2" charset="2"/>
              <a:buChar char="q"/>
            </a:pPr>
            <a:r>
              <a:rPr lang="en-US" sz="1412">
                <a:solidFill>
                  <a:srgbClr val="000000"/>
                </a:solidFill>
                <a:latin typeface="+mj-lt"/>
                <a:ea typeface="Gotham C2 Text" charset="0"/>
                <a:cs typeface="Gotham C2 Text" charset="0"/>
              </a:rPr>
              <a:t>Schedule a family meeting with spouses, partners, and heirs to develop:</a:t>
            </a:r>
          </a:p>
          <a:p>
            <a:pPr marL="505693" indent="-249344" defTabSz="403443">
              <a:spcAft>
                <a:spcPts val="353"/>
              </a:spcAft>
              <a:buFont typeface="Wingdings" panose="05000000000000000000" pitchFamily="2" charset="2"/>
              <a:buChar char="q"/>
            </a:pPr>
            <a:r>
              <a:rPr lang="en-US" sz="1412">
                <a:solidFill>
                  <a:srgbClr val="000000"/>
                </a:solidFill>
                <a:latin typeface="+mj-lt"/>
                <a:ea typeface="Gotham C2 Text" charset="0"/>
                <a:cs typeface="Gotham C2 Text" charset="0"/>
              </a:rPr>
              <a:t>“I love you” letter</a:t>
            </a:r>
          </a:p>
          <a:p>
            <a:pPr marL="505693" indent="-249344" defTabSz="403443">
              <a:spcAft>
                <a:spcPts val="353"/>
              </a:spcAft>
              <a:buFont typeface="Wingdings" panose="05000000000000000000" pitchFamily="2" charset="2"/>
              <a:buChar char="q"/>
            </a:pPr>
            <a:r>
              <a:rPr lang="en-US" sz="1412">
                <a:solidFill>
                  <a:srgbClr val="000000"/>
                </a:solidFill>
                <a:latin typeface="+mj-lt"/>
                <a:ea typeface="Gotham C2 Text" charset="0"/>
                <a:cs typeface="Gotham C2 Text" charset="0"/>
              </a:rPr>
              <a:t>Financial emergency preparedness plan</a:t>
            </a:r>
          </a:p>
        </p:txBody>
      </p:sp>
      <p:sp>
        <p:nvSpPr>
          <p:cNvPr id="19" name="Rectangle 18">
            <a:extLst>
              <a:ext uri="{FF2B5EF4-FFF2-40B4-BE49-F238E27FC236}">
                <a16:creationId xmlns:a16="http://schemas.microsoft.com/office/drawing/2014/main" id="{C61D2936-2543-43DF-A5D2-0D5FF7D9B4C1}"/>
              </a:ext>
            </a:extLst>
          </p:cNvPr>
          <p:cNvSpPr/>
          <p:nvPr/>
        </p:nvSpPr>
        <p:spPr bwMode="auto">
          <a:xfrm>
            <a:off x="2501537" y="2090275"/>
            <a:ext cx="3643737" cy="3751729"/>
          </a:xfrm>
          <a:prstGeom prst="rect">
            <a:avLst/>
          </a:prstGeom>
          <a:solidFill>
            <a:srgbClr val="E6E6E6"/>
          </a:solidFill>
          <a:ln>
            <a:noFill/>
          </a:ln>
          <a:effectLst/>
        </p:spPr>
        <p:txBody>
          <a:bodyPr lIns="161365" tIns="161365" rIns="242047" bIns="201706" rtlCol="0" anchor="t" anchorCtr="0">
            <a:noAutofit/>
          </a:bodyPr>
          <a:lstStyle/>
          <a:p>
            <a:pPr marL="302575" indent="-302575" defTabSz="403443">
              <a:spcAft>
                <a:spcPts val="882"/>
              </a:spcAft>
              <a:buFont typeface="+mj-lt"/>
              <a:buAutoNum type="arabicPeriod"/>
            </a:pPr>
            <a:r>
              <a:rPr lang="en-US" sz="1412" b="1" dirty="0">
                <a:solidFill>
                  <a:srgbClr val="000000"/>
                </a:solidFill>
                <a:latin typeface="+mj-lt"/>
                <a:ea typeface="Gotham C2 Text" charset="0"/>
                <a:cs typeface="Gotham C2 Text" charset="0"/>
              </a:rPr>
              <a:t>Share knowledge: </a:t>
            </a:r>
            <a:r>
              <a:rPr lang="en-US" sz="1412" dirty="0">
                <a:solidFill>
                  <a:srgbClr val="000000"/>
                </a:solidFill>
                <a:latin typeface="+mj-lt"/>
                <a:ea typeface="Gotham C2 Text" charset="0"/>
                <a:cs typeface="Gotham C2 Text" charset="0"/>
              </a:rPr>
              <a:t>Keep an open dialogue with loved ones</a:t>
            </a:r>
          </a:p>
          <a:p>
            <a:pPr marL="302575" indent="-302575" defTabSz="403443">
              <a:spcAft>
                <a:spcPts val="882"/>
              </a:spcAft>
              <a:buFont typeface="+mj-lt"/>
              <a:buAutoNum type="arabicPeriod"/>
            </a:pPr>
            <a:r>
              <a:rPr lang="en-US" sz="1412" b="1" dirty="0">
                <a:solidFill>
                  <a:srgbClr val="000000"/>
                </a:solidFill>
                <a:latin typeface="+mj-lt"/>
                <a:ea typeface="Gotham C2 Text" charset="0"/>
                <a:cs typeface="Gotham C2 Text" charset="0"/>
              </a:rPr>
              <a:t>Important documents: </a:t>
            </a:r>
            <a:r>
              <a:rPr lang="en-US" sz="1412" dirty="0">
                <a:solidFill>
                  <a:srgbClr val="000000"/>
                </a:solidFill>
                <a:latin typeface="+mj-lt"/>
                <a:ea typeface="Gotham C2 Text" charset="0"/>
                <a:cs typeface="Gotham C2 Text" charset="0"/>
              </a:rPr>
              <a:t>Ensure they are easy for others to access</a:t>
            </a:r>
          </a:p>
          <a:p>
            <a:pPr marL="302575" indent="-302575" defTabSz="403443">
              <a:spcAft>
                <a:spcPts val="882"/>
              </a:spcAft>
              <a:buFont typeface="+mj-lt"/>
              <a:buAutoNum type="arabicPeriod"/>
            </a:pPr>
            <a:r>
              <a:rPr lang="en-US" sz="1412" b="1" dirty="0">
                <a:solidFill>
                  <a:srgbClr val="000000"/>
                </a:solidFill>
                <a:latin typeface="+mj-lt"/>
                <a:ea typeface="Gotham C2 Text" charset="0"/>
                <a:cs typeface="Gotham C2 Text" charset="0"/>
              </a:rPr>
              <a:t>Support network: </a:t>
            </a:r>
            <a:r>
              <a:rPr lang="en-US" sz="1412" dirty="0">
                <a:solidFill>
                  <a:srgbClr val="000000"/>
                </a:solidFill>
                <a:latin typeface="+mj-lt"/>
                <a:ea typeface="Gotham C2 Text" charset="0"/>
                <a:cs typeface="Gotham C2 Text" charset="0"/>
              </a:rPr>
              <a:t>Work with qualified professionals who </a:t>
            </a:r>
            <a:br>
              <a:rPr lang="en-US" sz="1412" dirty="0">
                <a:solidFill>
                  <a:srgbClr val="000000"/>
                </a:solidFill>
                <a:latin typeface="+mj-lt"/>
                <a:ea typeface="Gotham C2 Text" charset="0"/>
                <a:cs typeface="Gotham C2 Text" charset="0"/>
              </a:rPr>
            </a:br>
            <a:r>
              <a:rPr lang="en-US" sz="1412" dirty="0">
                <a:solidFill>
                  <a:srgbClr val="000000"/>
                </a:solidFill>
                <a:latin typeface="+mj-lt"/>
                <a:ea typeface="Gotham C2 Text" charset="0"/>
                <a:cs typeface="Gotham C2 Text" charset="0"/>
              </a:rPr>
              <a:t>can help</a:t>
            </a:r>
          </a:p>
          <a:p>
            <a:pPr marL="302575" indent="-302575" defTabSz="403443">
              <a:spcAft>
                <a:spcPts val="882"/>
              </a:spcAft>
              <a:buFont typeface="+mj-lt"/>
              <a:buAutoNum type="arabicPeriod"/>
            </a:pPr>
            <a:r>
              <a:rPr lang="en-US" sz="1412" b="1" dirty="0">
                <a:solidFill>
                  <a:srgbClr val="000000"/>
                </a:solidFill>
                <a:latin typeface="+mj-lt"/>
                <a:ea typeface="Gotham C2 Text" charset="0"/>
                <a:cs typeface="Gotham C2 Text" charset="0"/>
              </a:rPr>
              <a:t>Financial preservation: </a:t>
            </a:r>
            <a:r>
              <a:rPr lang="en-US" sz="1412" dirty="0">
                <a:solidFill>
                  <a:srgbClr val="000000"/>
                </a:solidFill>
                <a:latin typeface="+mj-lt"/>
                <a:ea typeface="Gotham C2 Text" charset="0"/>
                <a:cs typeface="Gotham C2 Text" charset="0"/>
              </a:rPr>
              <a:t>Seek to preserve what you've worked to build</a:t>
            </a:r>
          </a:p>
          <a:p>
            <a:pPr marL="302575" indent="-302575" defTabSz="403443">
              <a:spcAft>
                <a:spcPts val="882"/>
              </a:spcAft>
              <a:buFont typeface="+mj-lt"/>
              <a:buAutoNum type="arabicPeriod"/>
            </a:pPr>
            <a:r>
              <a:rPr lang="en-US" sz="1412" b="1" dirty="0">
                <a:solidFill>
                  <a:srgbClr val="000000"/>
                </a:solidFill>
                <a:latin typeface="+mj-lt"/>
                <a:ea typeface="Gotham C2 Text" charset="0"/>
                <a:cs typeface="Gotham C2 Text" charset="0"/>
              </a:rPr>
              <a:t>Continued education: </a:t>
            </a:r>
            <a:r>
              <a:rPr lang="en-US" sz="1412" dirty="0">
                <a:solidFill>
                  <a:srgbClr val="000000"/>
                </a:solidFill>
                <a:latin typeface="+mj-lt"/>
                <a:ea typeface="Gotham C2 Text" charset="0"/>
                <a:cs typeface="Gotham C2 Text" charset="0"/>
              </a:rPr>
              <a:t>Stay informed on what matters most</a:t>
            </a:r>
          </a:p>
        </p:txBody>
      </p:sp>
      <p:sp>
        <p:nvSpPr>
          <p:cNvPr id="23" name="Right Triangle 22">
            <a:extLst>
              <a:ext uri="{FF2B5EF4-FFF2-40B4-BE49-F238E27FC236}">
                <a16:creationId xmlns:a16="http://schemas.microsoft.com/office/drawing/2014/main" id="{59C3F49E-14F4-4B0B-85D3-1416154682EC}"/>
              </a:ext>
            </a:extLst>
          </p:cNvPr>
          <p:cNvSpPr/>
          <p:nvPr/>
        </p:nvSpPr>
        <p:spPr bwMode="auto">
          <a:xfrm flipH="1" flipV="1">
            <a:off x="2286799" y="2163982"/>
            <a:ext cx="222353" cy="202139"/>
          </a:xfrm>
          <a:prstGeom prst="rtTriangle">
            <a:avLst/>
          </a:prstGeom>
          <a:solidFill>
            <a:srgbClr val="FF6035">
              <a:alpha val="60000"/>
            </a:srgbClr>
          </a:solidFill>
          <a:ln>
            <a:noFill/>
          </a:ln>
          <a:effectLst/>
        </p:spPr>
        <p:txBody>
          <a:bodyPr rtlCol="0" anchor="ctr"/>
          <a:lstStyle/>
          <a:p>
            <a:pPr>
              <a:spcAft>
                <a:spcPct val="25000"/>
              </a:spcAft>
              <a:buClr>
                <a:srgbClr val="FFFF99"/>
              </a:buClr>
              <a:tabLst>
                <a:tab pos="3429183" algn="dec"/>
                <a:tab pos="4440568" algn="dec"/>
                <a:tab pos="5443548" algn="dec"/>
                <a:tab pos="6454932" algn="dec"/>
              </a:tabLst>
            </a:pPr>
            <a:endParaRPr lang="en-US" sz="3000">
              <a:solidFill>
                <a:srgbClr val="000000"/>
              </a:solidFill>
              <a:latin typeface="+mj-lt"/>
            </a:endParaRPr>
          </a:p>
        </p:txBody>
      </p:sp>
      <p:sp>
        <p:nvSpPr>
          <p:cNvPr id="24" name="Right Triangle 23">
            <a:extLst>
              <a:ext uri="{FF2B5EF4-FFF2-40B4-BE49-F238E27FC236}">
                <a16:creationId xmlns:a16="http://schemas.microsoft.com/office/drawing/2014/main" id="{FA93C27F-28A3-4CE4-8F8D-4FE749AB031F}"/>
              </a:ext>
            </a:extLst>
          </p:cNvPr>
          <p:cNvSpPr/>
          <p:nvPr/>
        </p:nvSpPr>
        <p:spPr bwMode="auto">
          <a:xfrm flipH="1" flipV="1">
            <a:off x="6176231" y="2163983"/>
            <a:ext cx="222353" cy="202139"/>
          </a:xfrm>
          <a:prstGeom prst="rtTriangle">
            <a:avLst/>
          </a:prstGeom>
          <a:solidFill>
            <a:srgbClr val="FF6035">
              <a:alpha val="60000"/>
            </a:srgbClr>
          </a:solidFill>
          <a:ln>
            <a:noFill/>
          </a:ln>
          <a:effectLst/>
        </p:spPr>
        <p:txBody>
          <a:bodyPr rtlCol="0" anchor="ctr"/>
          <a:lstStyle/>
          <a:p>
            <a:pPr>
              <a:spcAft>
                <a:spcPct val="25000"/>
              </a:spcAft>
              <a:buClr>
                <a:srgbClr val="FFFF99"/>
              </a:buClr>
              <a:tabLst>
                <a:tab pos="3429183" algn="dec"/>
                <a:tab pos="4440568" algn="dec"/>
                <a:tab pos="5443548" algn="dec"/>
                <a:tab pos="6454932" algn="dec"/>
              </a:tabLst>
            </a:pPr>
            <a:endParaRPr lang="en-US" sz="3000">
              <a:solidFill>
                <a:srgbClr val="000000"/>
              </a:solidFill>
              <a:latin typeface="+mj-lt"/>
            </a:endParaRPr>
          </a:p>
        </p:txBody>
      </p:sp>
      <p:sp>
        <p:nvSpPr>
          <p:cNvPr id="25" name="Rectangle 24">
            <a:extLst>
              <a:ext uri="{FF2B5EF4-FFF2-40B4-BE49-F238E27FC236}">
                <a16:creationId xmlns:a16="http://schemas.microsoft.com/office/drawing/2014/main" id="{9C03184A-5BB2-40A3-BD25-5DB778BB5B61}"/>
              </a:ext>
            </a:extLst>
          </p:cNvPr>
          <p:cNvSpPr/>
          <p:nvPr/>
        </p:nvSpPr>
        <p:spPr bwMode="auto">
          <a:xfrm>
            <a:off x="2286800" y="1607235"/>
            <a:ext cx="3643738" cy="556748"/>
          </a:xfrm>
          <a:prstGeom prst="rect">
            <a:avLst/>
          </a:prstGeom>
          <a:solidFill>
            <a:srgbClr val="FF6035"/>
          </a:solidFill>
          <a:ln>
            <a:noFill/>
          </a:ln>
          <a:effectLst/>
        </p:spPr>
        <p:txBody>
          <a:bodyPr wrap="none" lIns="242047" tIns="0" rIns="806824" bIns="0" rtlCol="0" anchor="ctr">
            <a:noAutofit/>
          </a:bodyPr>
          <a:lstStyle/>
          <a:p>
            <a:pPr defTabSz="403443">
              <a:spcAft>
                <a:spcPts val="353"/>
              </a:spcAft>
              <a:defRPr/>
            </a:pPr>
            <a:r>
              <a:rPr lang="en-US" sz="1059" b="1" spc="88">
                <a:solidFill>
                  <a:srgbClr val="FFFFFF"/>
                </a:solidFill>
                <a:latin typeface="+mj-lt"/>
                <a:ea typeface="Gotham C2 Text" charset="0"/>
                <a:cs typeface="Gotham C2 Text" charset="0"/>
              </a:rPr>
              <a:t>FIVE CONSIDERATIONS FOR THE </a:t>
            </a:r>
          </a:p>
          <a:p>
            <a:pPr defTabSz="403443">
              <a:spcAft>
                <a:spcPts val="353"/>
              </a:spcAft>
              <a:defRPr/>
            </a:pPr>
            <a:r>
              <a:rPr lang="en-US" sz="1059" b="1" spc="88">
                <a:solidFill>
                  <a:srgbClr val="FFFFFF"/>
                </a:solidFill>
                <a:latin typeface="+mj-lt"/>
                <a:ea typeface="Gotham C2 Text" charset="0"/>
                <a:cs typeface="Gotham C2 Text" charset="0"/>
              </a:rPr>
              <a:t>UNEXPECTED</a:t>
            </a:r>
          </a:p>
        </p:txBody>
      </p:sp>
      <p:sp>
        <p:nvSpPr>
          <p:cNvPr id="26" name="Rectangle 25">
            <a:extLst>
              <a:ext uri="{FF2B5EF4-FFF2-40B4-BE49-F238E27FC236}">
                <a16:creationId xmlns:a16="http://schemas.microsoft.com/office/drawing/2014/main" id="{B4C1BD93-B744-4314-A861-8479E4FEDE88}"/>
              </a:ext>
            </a:extLst>
          </p:cNvPr>
          <p:cNvSpPr/>
          <p:nvPr/>
        </p:nvSpPr>
        <p:spPr bwMode="auto">
          <a:xfrm>
            <a:off x="6176232" y="1607235"/>
            <a:ext cx="3469341" cy="558836"/>
          </a:xfrm>
          <a:prstGeom prst="rect">
            <a:avLst/>
          </a:prstGeom>
          <a:solidFill>
            <a:srgbClr val="FF6035"/>
          </a:solidFill>
          <a:ln>
            <a:noFill/>
          </a:ln>
          <a:effectLst/>
        </p:spPr>
        <p:txBody>
          <a:bodyPr wrap="none" lIns="242047" tIns="0" rIns="806824" bIns="0" rtlCol="0" anchor="ctr">
            <a:noAutofit/>
          </a:bodyPr>
          <a:lstStyle/>
          <a:p>
            <a:pPr defTabSz="403443">
              <a:spcAft>
                <a:spcPts val="353"/>
              </a:spcAft>
            </a:pPr>
            <a:r>
              <a:rPr lang="en-US" sz="1059" b="1" spc="88">
                <a:solidFill>
                  <a:srgbClr val="FFFFFF"/>
                </a:solidFill>
                <a:latin typeface="+mj-lt"/>
                <a:ea typeface="Gotham C2 Text" charset="0"/>
                <a:cs typeface="Gotham C2 Text" charset="0"/>
              </a:rPr>
              <a:t>TO-DO LIST</a:t>
            </a:r>
          </a:p>
        </p:txBody>
      </p:sp>
    </p:spTree>
    <p:extLst>
      <p:ext uri="{BB962C8B-B14F-4D97-AF65-F5344CB8AC3E}">
        <p14:creationId xmlns:p14="http://schemas.microsoft.com/office/powerpoint/2010/main" val="37899644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82880"/>
            <a:ext cx="11092115" cy="570674"/>
          </a:xfrm>
        </p:spPr>
        <p:txBody>
          <a:bodyPr rIns="0"/>
          <a:lstStyle/>
          <a:p>
            <a:pPr algn="l"/>
            <a:r>
              <a:rPr lang="en-US" sz="2800" b="1" spc="-71">
                <a:latin typeface="+mj-lt"/>
              </a:rPr>
              <a:t>Special considerations for widows and divorced individuals</a:t>
            </a:r>
          </a:p>
        </p:txBody>
      </p:sp>
      <p:sp>
        <p:nvSpPr>
          <p:cNvPr id="19" name="Rectangle 18">
            <a:extLst>
              <a:ext uri="{FF2B5EF4-FFF2-40B4-BE49-F238E27FC236}">
                <a16:creationId xmlns:a16="http://schemas.microsoft.com/office/drawing/2014/main" id="{5A2656CA-3257-40C3-84C6-CBF3DA83D66C}"/>
              </a:ext>
            </a:extLst>
          </p:cNvPr>
          <p:cNvSpPr/>
          <p:nvPr/>
        </p:nvSpPr>
        <p:spPr bwMode="auto">
          <a:xfrm>
            <a:off x="6384587" y="2102752"/>
            <a:ext cx="4889351" cy="3751729"/>
          </a:xfrm>
          <a:prstGeom prst="rect">
            <a:avLst/>
          </a:prstGeom>
          <a:solidFill>
            <a:srgbClr val="E6E6E6"/>
          </a:solidFill>
          <a:ln>
            <a:noFill/>
          </a:ln>
          <a:effectLst/>
        </p:spPr>
        <p:txBody>
          <a:bodyPr lIns="161365" tIns="161365" rIns="242047" bIns="201706" rtlCol="0" anchor="t" anchorCtr="0">
            <a:noAutofit/>
          </a:bodyPr>
          <a:lstStyle/>
          <a:p>
            <a:pPr marL="249344" indent="-249344" defTabSz="403443">
              <a:spcAft>
                <a:spcPts val="353"/>
              </a:spcAft>
              <a:buFont typeface="Wingdings" panose="05000000000000000000" pitchFamily="2" charset="2"/>
              <a:buChar char="q"/>
            </a:pPr>
            <a:r>
              <a:rPr lang="en-US" sz="1412">
                <a:solidFill>
                  <a:srgbClr val="000000"/>
                </a:solidFill>
                <a:latin typeface="+mj-lt"/>
                <a:ea typeface="Gotham C2 Text" charset="0"/>
                <a:cs typeface="Gotham C2 Text" charset="0"/>
              </a:rPr>
              <a:t>Update important documents: </a:t>
            </a:r>
          </a:p>
          <a:p>
            <a:pPr marL="505693" indent="-249344" defTabSz="403443">
              <a:spcAft>
                <a:spcPts val="353"/>
              </a:spcAft>
              <a:buFont typeface="Wingdings" panose="05000000000000000000" pitchFamily="2" charset="2"/>
              <a:buChar char="q"/>
            </a:pPr>
            <a:r>
              <a:rPr lang="en-US" sz="1412">
                <a:solidFill>
                  <a:srgbClr val="000000"/>
                </a:solidFill>
                <a:latin typeface="+mj-lt"/>
                <a:ea typeface="Gotham C2 Text" charset="0"/>
                <a:cs typeface="Gotham C2 Text" charset="0"/>
              </a:rPr>
              <a:t>Beneficiary designations</a:t>
            </a:r>
          </a:p>
          <a:p>
            <a:pPr marL="505693" indent="-249344" defTabSz="403443">
              <a:spcAft>
                <a:spcPts val="353"/>
              </a:spcAft>
              <a:buFont typeface="Wingdings" panose="05000000000000000000" pitchFamily="2" charset="2"/>
              <a:buChar char="q"/>
            </a:pPr>
            <a:r>
              <a:rPr lang="en-US" sz="1412">
                <a:solidFill>
                  <a:srgbClr val="000000"/>
                </a:solidFill>
                <a:latin typeface="+mj-lt"/>
                <a:ea typeface="Gotham C2 Text" charset="0"/>
                <a:cs typeface="Gotham C2 Text" charset="0"/>
              </a:rPr>
              <a:t>Power of attorney</a:t>
            </a:r>
          </a:p>
          <a:p>
            <a:pPr marL="505693" indent="-249344" defTabSz="403443">
              <a:spcAft>
                <a:spcPts val="882"/>
              </a:spcAft>
              <a:buFont typeface="Wingdings" panose="05000000000000000000" pitchFamily="2" charset="2"/>
              <a:buChar char="q"/>
            </a:pPr>
            <a:r>
              <a:rPr lang="en-US" sz="1412">
                <a:solidFill>
                  <a:srgbClr val="000000"/>
                </a:solidFill>
                <a:latin typeface="+mj-lt"/>
                <a:ea typeface="Gotham C2 Text" charset="0"/>
                <a:cs typeface="Gotham C2 Text" charset="0"/>
              </a:rPr>
              <a:t>Medical directives</a:t>
            </a:r>
          </a:p>
          <a:p>
            <a:pPr marL="249344" indent="-249344" defTabSz="403443">
              <a:spcAft>
                <a:spcPts val="353"/>
              </a:spcAft>
              <a:buFont typeface="Wingdings" panose="05000000000000000000" pitchFamily="2" charset="2"/>
              <a:buChar char="q"/>
            </a:pPr>
            <a:r>
              <a:rPr lang="en-US" sz="1412">
                <a:solidFill>
                  <a:srgbClr val="000000"/>
                </a:solidFill>
                <a:latin typeface="+mj-lt"/>
                <a:ea typeface="Gotham C2 Text" charset="0"/>
                <a:cs typeface="Gotham C2 Text" charset="0"/>
              </a:rPr>
              <a:t>Work with a financial advisor to navigate:</a:t>
            </a:r>
          </a:p>
          <a:p>
            <a:pPr marL="505693" indent="-249344" defTabSz="403443">
              <a:spcAft>
                <a:spcPts val="353"/>
              </a:spcAft>
              <a:buFont typeface="Wingdings" panose="05000000000000000000" pitchFamily="2" charset="2"/>
              <a:buChar char="q"/>
            </a:pPr>
            <a:r>
              <a:rPr lang="en-US" sz="1412">
                <a:solidFill>
                  <a:srgbClr val="000000"/>
                </a:solidFill>
                <a:latin typeface="+mj-lt"/>
                <a:ea typeface="Gotham C2 Text" charset="0"/>
                <a:cs typeface="Gotham C2 Text" charset="0"/>
              </a:rPr>
              <a:t>Lifetime income risk</a:t>
            </a:r>
          </a:p>
          <a:p>
            <a:pPr marL="505693" indent="-249344" defTabSz="403443">
              <a:spcAft>
                <a:spcPts val="353"/>
              </a:spcAft>
              <a:buFont typeface="Wingdings" panose="05000000000000000000" pitchFamily="2" charset="2"/>
              <a:buChar char="q"/>
            </a:pPr>
            <a:r>
              <a:rPr lang="en-US" sz="1412">
                <a:solidFill>
                  <a:srgbClr val="000000"/>
                </a:solidFill>
                <a:latin typeface="+mj-lt"/>
                <a:ea typeface="Gotham C2 Text" charset="0"/>
                <a:cs typeface="Gotham C2 Text" charset="0"/>
              </a:rPr>
              <a:t>Social Security considerations</a:t>
            </a:r>
          </a:p>
          <a:p>
            <a:pPr marL="505693" indent="-249344" defTabSz="403443">
              <a:spcAft>
                <a:spcPts val="353"/>
              </a:spcAft>
              <a:buFont typeface="Wingdings" panose="05000000000000000000" pitchFamily="2" charset="2"/>
              <a:buChar char="q"/>
            </a:pPr>
            <a:r>
              <a:rPr lang="en-US" sz="1412">
                <a:solidFill>
                  <a:srgbClr val="000000"/>
                </a:solidFill>
                <a:latin typeface="+mj-lt"/>
                <a:ea typeface="Gotham C2 Text" charset="0"/>
                <a:cs typeface="Gotham C2 Text" charset="0"/>
              </a:rPr>
              <a:t>Insurance coverage updates</a:t>
            </a:r>
          </a:p>
          <a:p>
            <a:pPr marL="505693" indent="-249344" defTabSz="403443">
              <a:spcAft>
                <a:spcPts val="882"/>
              </a:spcAft>
              <a:buFont typeface="Wingdings" panose="05000000000000000000" pitchFamily="2" charset="2"/>
              <a:buChar char="q"/>
            </a:pPr>
            <a:r>
              <a:rPr lang="en-US" sz="1412">
                <a:solidFill>
                  <a:srgbClr val="000000"/>
                </a:solidFill>
                <a:latin typeface="+mj-lt"/>
                <a:ea typeface="Gotham C2 Text" charset="0"/>
                <a:cs typeface="Gotham C2 Text" charset="0"/>
              </a:rPr>
              <a:t>Tax considerations</a:t>
            </a:r>
          </a:p>
          <a:p>
            <a:pPr marL="249344" indent="-249344" defTabSz="403443">
              <a:spcAft>
                <a:spcPts val="882"/>
              </a:spcAft>
              <a:buFont typeface="Wingdings" panose="05000000000000000000" pitchFamily="2" charset="2"/>
              <a:buChar char="q"/>
            </a:pPr>
            <a:r>
              <a:rPr lang="en-US" sz="1412">
                <a:solidFill>
                  <a:srgbClr val="000000"/>
                </a:solidFill>
                <a:latin typeface="+mj-lt"/>
                <a:ea typeface="Gotham C2 Text" charset="0"/>
                <a:cs typeface="Gotham C2 Text" charset="0"/>
              </a:rPr>
              <a:t>Secure credit by reviewing credit score and history</a:t>
            </a:r>
          </a:p>
          <a:p>
            <a:pPr marL="249344" indent="-249344" defTabSz="403443">
              <a:spcAft>
                <a:spcPts val="353"/>
              </a:spcAft>
              <a:buFont typeface="Wingdings" panose="05000000000000000000" pitchFamily="2" charset="2"/>
              <a:buChar char="q"/>
            </a:pPr>
            <a:r>
              <a:rPr lang="en-US" sz="1412">
                <a:solidFill>
                  <a:srgbClr val="000000"/>
                </a:solidFill>
                <a:latin typeface="+mj-lt"/>
                <a:ea typeface="Gotham C2 Text" charset="0"/>
                <a:cs typeface="Gotham C2 Text" charset="0"/>
              </a:rPr>
              <a:t>Review employee benefits, and if applicable, consider coverage for children</a:t>
            </a:r>
          </a:p>
          <a:p>
            <a:pPr marL="249344" indent="-249344" defTabSz="403443">
              <a:spcAft>
                <a:spcPts val="353"/>
              </a:spcAft>
              <a:buFont typeface="Wingdings" panose="05000000000000000000" pitchFamily="2" charset="2"/>
              <a:buChar char="q"/>
            </a:pPr>
            <a:endParaRPr lang="en-US" sz="1412">
              <a:solidFill>
                <a:srgbClr val="000000"/>
              </a:solidFill>
              <a:latin typeface="+mj-lt"/>
              <a:ea typeface="Gotham C2 Text" charset="0"/>
              <a:cs typeface="Gotham C2 Text" charset="0"/>
            </a:endParaRPr>
          </a:p>
          <a:p>
            <a:pPr marL="249344" indent="-249344" defTabSz="403443">
              <a:spcAft>
                <a:spcPts val="353"/>
              </a:spcAft>
              <a:buFont typeface="Wingdings" panose="05000000000000000000" pitchFamily="2" charset="2"/>
              <a:buChar char="q"/>
            </a:pPr>
            <a:endParaRPr lang="en-US" sz="1412">
              <a:solidFill>
                <a:srgbClr val="000000"/>
              </a:solidFill>
              <a:latin typeface="+mj-lt"/>
              <a:ea typeface="Gotham C2 Text" charset="0"/>
              <a:cs typeface="Gotham C2 Text" charset="0"/>
            </a:endParaRPr>
          </a:p>
          <a:p>
            <a:pPr defTabSz="403443">
              <a:spcAft>
                <a:spcPts val="353"/>
              </a:spcAft>
            </a:pPr>
            <a:endParaRPr lang="en-US" sz="1412">
              <a:solidFill>
                <a:srgbClr val="000000"/>
              </a:solidFill>
              <a:latin typeface="+mj-lt"/>
              <a:ea typeface="Gotham C2 Text" charset="0"/>
              <a:cs typeface="Gotham C2 Text" charset="0"/>
            </a:endParaRPr>
          </a:p>
        </p:txBody>
      </p:sp>
      <p:sp>
        <p:nvSpPr>
          <p:cNvPr id="23" name="Rectangle 22">
            <a:extLst>
              <a:ext uri="{FF2B5EF4-FFF2-40B4-BE49-F238E27FC236}">
                <a16:creationId xmlns:a16="http://schemas.microsoft.com/office/drawing/2014/main" id="{11024642-1750-42BE-B6ED-CA5514A90EC4}"/>
              </a:ext>
            </a:extLst>
          </p:cNvPr>
          <p:cNvSpPr/>
          <p:nvPr/>
        </p:nvSpPr>
        <p:spPr bwMode="auto">
          <a:xfrm>
            <a:off x="2487542" y="2102752"/>
            <a:ext cx="3592765" cy="3751729"/>
          </a:xfrm>
          <a:prstGeom prst="rect">
            <a:avLst/>
          </a:prstGeom>
          <a:solidFill>
            <a:srgbClr val="E6E6E6"/>
          </a:solidFill>
          <a:ln>
            <a:noFill/>
          </a:ln>
          <a:effectLst/>
        </p:spPr>
        <p:txBody>
          <a:bodyPr lIns="161365" tIns="161365" rIns="242047" bIns="201706" rtlCol="0" anchor="t" anchorCtr="0">
            <a:noAutofit/>
          </a:bodyPr>
          <a:lstStyle/>
          <a:p>
            <a:pPr marL="302575" indent="-302575" defTabSz="403443">
              <a:spcAft>
                <a:spcPts val="882"/>
              </a:spcAft>
              <a:buFont typeface="+mj-lt"/>
              <a:buAutoNum type="arabicPeriod"/>
            </a:pPr>
            <a:r>
              <a:rPr lang="en-US" sz="1412" b="1" dirty="0">
                <a:solidFill>
                  <a:srgbClr val="000000"/>
                </a:solidFill>
                <a:latin typeface="+mj-lt"/>
                <a:ea typeface="Gotham C2 Text" charset="0"/>
                <a:cs typeface="Gotham C2 Text" charset="0"/>
              </a:rPr>
              <a:t>Seek support: </a:t>
            </a:r>
            <a:r>
              <a:rPr lang="en-US" sz="1412" dirty="0">
                <a:solidFill>
                  <a:srgbClr val="000000"/>
                </a:solidFill>
                <a:latin typeface="+mj-lt"/>
                <a:ea typeface="Gotham C2 Text" charset="0"/>
                <a:cs typeface="Gotham C2 Text" charset="0"/>
              </a:rPr>
              <a:t>Keep an open dialogue with loved ones</a:t>
            </a:r>
          </a:p>
          <a:p>
            <a:pPr marL="302575" indent="-302575" defTabSz="403443">
              <a:spcAft>
                <a:spcPts val="882"/>
              </a:spcAft>
              <a:buFont typeface="+mj-lt"/>
              <a:buAutoNum type="arabicPeriod"/>
            </a:pPr>
            <a:r>
              <a:rPr lang="en-US" sz="1412" b="1" dirty="0">
                <a:solidFill>
                  <a:srgbClr val="000000"/>
                </a:solidFill>
                <a:latin typeface="+mj-lt"/>
                <a:ea typeface="Gotham C2 Text" charset="0"/>
                <a:cs typeface="Gotham C2 Text" charset="0"/>
              </a:rPr>
              <a:t>Important documents: </a:t>
            </a:r>
            <a:r>
              <a:rPr lang="en-US" sz="1412" dirty="0">
                <a:solidFill>
                  <a:srgbClr val="000000"/>
                </a:solidFill>
                <a:latin typeface="+mj-lt"/>
                <a:ea typeface="Gotham C2 Text" charset="0"/>
                <a:cs typeface="Gotham C2 Text" charset="0"/>
              </a:rPr>
              <a:t>Ensure they are easy for others to access</a:t>
            </a:r>
          </a:p>
          <a:p>
            <a:pPr marL="302575" indent="-302575" defTabSz="403443">
              <a:spcAft>
                <a:spcPts val="882"/>
              </a:spcAft>
              <a:buFont typeface="+mj-lt"/>
              <a:buAutoNum type="arabicPeriod"/>
            </a:pPr>
            <a:r>
              <a:rPr lang="en-US" sz="1412" b="1" dirty="0">
                <a:solidFill>
                  <a:srgbClr val="000000"/>
                </a:solidFill>
                <a:latin typeface="+mj-lt"/>
                <a:ea typeface="Gotham C2 Text" charset="0"/>
                <a:cs typeface="Gotham C2 Text" charset="0"/>
              </a:rPr>
              <a:t>Income planning: </a:t>
            </a:r>
            <a:r>
              <a:rPr lang="en-US" sz="1412" dirty="0">
                <a:solidFill>
                  <a:srgbClr val="000000"/>
                </a:solidFill>
                <a:latin typeface="+mj-lt"/>
                <a:ea typeface="Gotham C2 Text" charset="0"/>
                <a:cs typeface="Gotham C2 Text" charset="0"/>
              </a:rPr>
              <a:t>Work with qualified professionals who can help. Some financial professionals have a CDFA (Certified Divorce Financial Analyst) designation.</a:t>
            </a:r>
          </a:p>
          <a:p>
            <a:pPr marL="302575" indent="-302575" defTabSz="403443">
              <a:spcAft>
                <a:spcPts val="882"/>
              </a:spcAft>
              <a:buFont typeface="+mj-lt"/>
              <a:buAutoNum type="arabicPeriod"/>
            </a:pPr>
            <a:r>
              <a:rPr lang="en-US" sz="1412" b="1" dirty="0">
                <a:solidFill>
                  <a:srgbClr val="000000"/>
                </a:solidFill>
                <a:latin typeface="+mj-lt"/>
                <a:ea typeface="Gotham C2 Text" charset="0"/>
                <a:cs typeface="Gotham C2 Text" charset="0"/>
              </a:rPr>
              <a:t>Asset preservation: </a:t>
            </a:r>
            <a:r>
              <a:rPr lang="en-US" sz="1412" dirty="0">
                <a:solidFill>
                  <a:srgbClr val="000000"/>
                </a:solidFill>
                <a:latin typeface="+mj-lt"/>
                <a:ea typeface="Gotham C2 Text" charset="0"/>
                <a:cs typeface="Gotham C2 Text" charset="0"/>
              </a:rPr>
              <a:t>Seek to preserve what you've worked to build</a:t>
            </a:r>
          </a:p>
          <a:p>
            <a:pPr marL="302575" indent="-302575" defTabSz="403443">
              <a:spcAft>
                <a:spcPts val="882"/>
              </a:spcAft>
              <a:buFont typeface="+mj-lt"/>
              <a:buAutoNum type="arabicPeriod"/>
            </a:pPr>
            <a:r>
              <a:rPr lang="en-US" sz="1412" b="1" dirty="0">
                <a:solidFill>
                  <a:srgbClr val="000000"/>
                </a:solidFill>
                <a:latin typeface="+mj-lt"/>
                <a:ea typeface="Gotham C2 Text" charset="0"/>
                <a:cs typeface="Gotham C2 Text" charset="0"/>
              </a:rPr>
              <a:t>Tax considerations: </a:t>
            </a:r>
            <a:r>
              <a:rPr lang="en-US" sz="1412" dirty="0">
                <a:solidFill>
                  <a:srgbClr val="000000"/>
                </a:solidFill>
                <a:latin typeface="+mj-lt"/>
                <a:ea typeface="Gotham C2 Text" charset="0"/>
                <a:cs typeface="Gotham C2 Text" charset="0"/>
              </a:rPr>
              <a:t>Stay informed on what matters most</a:t>
            </a:r>
          </a:p>
        </p:txBody>
      </p:sp>
      <p:sp>
        <p:nvSpPr>
          <p:cNvPr id="24" name="Right Triangle 23">
            <a:extLst>
              <a:ext uri="{FF2B5EF4-FFF2-40B4-BE49-F238E27FC236}">
                <a16:creationId xmlns:a16="http://schemas.microsoft.com/office/drawing/2014/main" id="{509FC734-4DAF-40DA-A99B-C616E114FBB2}"/>
              </a:ext>
            </a:extLst>
          </p:cNvPr>
          <p:cNvSpPr/>
          <p:nvPr/>
        </p:nvSpPr>
        <p:spPr bwMode="auto">
          <a:xfrm flipH="1" flipV="1">
            <a:off x="2272803" y="2176459"/>
            <a:ext cx="222353" cy="202139"/>
          </a:xfrm>
          <a:prstGeom prst="rtTriangle">
            <a:avLst/>
          </a:prstGeom>
          <a:solidFill>
            <a:srgbClr val="7B5194">
              <a:alpha val="60000"/>
            </a:srgbClr>
          </a:solidFill>
          <a:ln>
            <a:noFill/>
          </a:ln>
          <a:effectLst/>
        </p:spPr>
        <p:txBody>
          <a:bodyPr rtlCol="0" anchor="ctr"/>
          <a:lstStyle/>
          <a:p>
            <a:pPr>
              <a:spcAft>
                <a:spcPct val="25000"/>
              </a:spcAft>
              <a:buClr>
                <a:srgbClr val="FFFF99"/>
              </a:buClr>
              <a:tabLst>
                <a:tab pos="3429183" algn="dec"/>
                <a:tab pos="4440568" algn="dec"/>
                <a:tab pos="5443548" algn="dec"/>
                <a:tab pos="6454932" algn="dec"/>
              </a:tabLst>
            </a:pPr>
            <a:endParaRPr lang="en-US" sz="3000">
              <a:solidFill>
                <a:srgbClr val="000000"/>
              </a:solidFill>
              <a:latin typeface="+mj-lt"/>
            </a:endParaRPr>
          </a:p>
        </p:txBody>
      </p:sp>
      <p:sp>
        <p:nvSpPr>
          <p:cNvPr id="25" name="Right Triangle 24">
            <a:extLst>
              <a:ext uri="{FF2B5EF4-FFF2-40B4-BE49-F238E27FC236}">
                <a16:creationId xmlns:a16="http://schemas.microsoft.com/office/drawing/2014/main" id="{426141A1-918C-43B4-BA25-D036BDBC6C22}"/>
              </a:ext>
            </a:extLst>
          </p:cNvPr>
          <p:cNvSpPr/>
          <p:nvPr/>
        </p:nvSpPr>
        <p:spPr bwMode="auto">
          <a:xfrm flipH="1" flipV="1">
            <a:off x="6162235" y="2176460"/>
            <a:ext cx="222353" cy="202139"/>
          </a:xfrm>
          <a:prstGeom prst="rtTriangle">
            <a:avLst/>
          </a:prstGeom>
          <a:solidFill>
            <a:srgbClr val="7B5194">
              <a:alpha val="60000"/>
            </a:srgbClr>
          </a:solidFill>
          <a:ln>
            <a:noFill/>
          </a:ln>
          <a:effectLst/>
        </p:spPr>
        <p:txBody>
          <a:bodyPr rtlCol="0" anchor="ctr"/>
          <a:lstStyle/>
          <a:p>
            <a:pPr>
              <a:spcAft>
                <a:spcPct val="25000"/>
              </a:spcAft>
              <a:buClr>
                <a:srgbClr val="FFFF99"/>
              </a:buClr>
              <a:tabLst>
                <a:tab pos="3429183" algn="dec"/>
                <a:tab pos="4440568" algn="dec"/>
                <a:tab pos="5443548" algn="dec"/>
                <a:tab pos="6454932" algn="dec"/>
              </a:tabLst>
            </a:pPr>
            <a:endParaRPr lang="en-US" sz="3000">
              <a:solidFill>
                <a:srgbClr val="000000"/>
              </a:solidFill>
              <a:latin typeface="+mj-lt"/>
            </a:endParaRPr>
          </a:p>
        </p:txBody>
      </p:sp>
      <p:sp>
        <p:nvSpPr>
          <p:cNvPr id="26" name="Rectangle 25">
            <a:extLst>
              <a:ext uri="{FF2B5EF4-FFF2-40B4-BE49-F238E27FC236}">
                <a16:creationId xmlns:a16="http://schemas.microsoft.com/office/drawing/2014/main" id="{213D1EB2-96FE-4BDF-82F3-759C06F07609}"/>
              </a:ext>
            </a:extLst>
          </p:cNvPr>
          <p:cNvSpPr/>
          <p:nvPr/>
        </p:nvSpPr>
        <p:spPr bwMode="auto">
          <a:xfrm>
            <a:off x="2272804" y="1595880"/>
            <a:ext cx="3592766" cy="580580"/>
          </a:xfrm>
          <a:prstGeom prst="rect">
            <a:avLst/>
          </a:prstGeom>
          <a:solidFill>
            <a:schemeClr val="accent4"/>
          </a:solidFill>
          <a:ln>
            <a:noFill/>
          </a:ln>
          <a:effectLst/>
        </p:spPr>
        <p:txBody>
          <a:bodyPr wrap="none" lIns="217842" tIns="0" rIns="806824" bIns="0" rtlCol="0" anchor="ctr">
            <a:noAutofit/>
          </a:bodyPr>
          <a:lstStyle/>
          <a:p>
            <a:pPr defTabSz="403443">
              <a:spcAft>
                <a:spcPts val="353"/>
              </a:spcAft>
              <a:defRPr/>
            </a:pPr>
            <a:r>
              <a:rPr lang="en-US" sz="1059" b="1" spc="26">
                <a:solidFill>
                  <a:srgbClr val="FFFFFF"/>
                </a:solidFill>
                <a:latin typeface="+mj-lt"/>
                <a:ea typeface="Gotham C2 Text" charset="0"/>
                <a:cs typeface="Gotham C2 Text" charset="0"/>
              </a:rPr>
              <a:t>FIVE CONSIDERATIONS FOR THE NEWLY </a:t>
            </a:r>
          </a:p>
          <a:p>
            <a:pPr defTabSz="403443">
              <a:spcAft>
                <a:spcPts val="353"/>
              </a:spcAft>
              <a:defRPr/>
            </a:pPr>
            <a:r>
              <a:rPr lang="en-US" sz="1059" b="1" spc="26">
                <a:solidFill>
                  <a:srgbClr val="FFFFFF"/>
                </a:solidFill>
                <a:latin typeface="+mj-lt"/>
                <a:ea typeface="Gotham C2 Text" charset="0"/>
                <a:cs typeface="Gotham C2 Text" charset="0"/>
              </a:rPr>
              <a:t>INDEPENDENT</a:t>
            </a:r>
          </a:p>
        </p:txBody>
      </p:sp>
      <p:sp>
        <p:nvSpPr>
          <p:cNvPr id="27" name="Rectangle 26">
            <a:extLst>
              <a:ext uri="{FF2B5EF4-FFF2-40B4-BE49-F238E27FC236}">
                <a16:creationId xmlns:a16="http://schemas.microsoft.com/office/drawing/2014/main" id="{37608DBD-5951-4962-AFB7-08C5CB21F73F}"/>
              </a:ext>
            </a:extLst>
          </p:cNvPr>
          <p:cNvSpPr/>
          <p:nvPr/>
        </p:nvSpPr>
        <p:spPr bwMode="auto">
          <a:xfrm>
            <a:off x="6162236" y="1595880"/>
            <a:ext cx="3469341" cy="582668"/>
          </a:xfrm>
          <a:prstGeom prst="rect">
            <a:avLst/>
          </a:prstGeom>
          <a:solidFill>
            <a:schemeClr val="accent4"/>
          </a:solidFill>
          <a:ln>
            <a:noFill/>
          </a:ln>
          <a:effectLst/>
        </p:spPr>
        <p:txBody>
          <a:bodyPr wrap="none" lIns="242047" tIns="0" rIns="806824" bIns="0" rtlCol="0" anchor="ctr">
            <a:noAutofit/>
          </a:bodyPr>
          <a:lstStyle/>
          <a:p>
            <a:pPr defTabSz="403443">
              <a:spcAft>
                <a:spcPts val="353"/>
              </a:spcAft>
            </a:pPr>
            <a:r>
              <a:rPr lang="en-US" sz="1059" b="1" spc="88">
                <a:solidFill>
                  <a:srgbClr val="FFFFFF"/>
                </a:solidFill>
                <a:latin typeface="+mj-lt"/>
                <a:ea typeface="Gotham C2 Text" charset="0"/>
                <a:cs typeface="Gotham C2 Text" charset="0"/>
              </a:rPr>
              <a:t>TO-DO LIST</a:t>
            </a:r>
          </a:p>
        </p:txBody>
      </p:sp>
      <p:pic>
        <p:nvPicPr>
          <p:cNvPr id="6" name="Picture 5">
            <a:extLst>
              <a:ext uri="{FF2B5EF4-FFF2-40B4-BE49-F238E27FC236}">
                <a16:creationId xmlns:a16="http://schemas.microsoft.com/office/drawing/2014/main" id="{183A7414-1B3E-49CF-84E5-127596ADD67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200" y="1595880"/>
            <a:ext cx="1448740" cy="965826"/>
          </a:xfrm>
          <a:prstGeom prst="rect">
            <a:avLst/>
          </a:prstGeom>
        </p:spPr>
      </p:pic>
    </p:spTree>
    <p:extLst>
      <p:ext uri="{BB962C8B-B14F-4D97-AF65-F5344CB8AC3E}">
        <p14:creationId xmlns:p14="http://schemas.microsoft.com/office/powerpoint/2010/main" val="8162274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8D6576-2CCF-318E-DE8F-CE4A5DECEEC0}"/>
              </a:ext>
            </a:extLst>
          </p:cNvPr>
          <p:cNvSpPr>
            <a:spLocks noGrp="1"/>
          </p:cNvSpPr>
          <p:nvPr>
            <p:ph type="body" sz="quarter" idx="11"/>
          </p:nvPr>
        </p:nvSpPr>
        <p:spPr>
          <a:xfrm>
            <a:off x="913924" y="1070611"/>
            <a:ext cx="6096476" cy="2462213"/>
          </a:xfrm>
        </p:spPr>
        <p:txBody>
          <a:bodyPr/>
          <a:lstStyle/>
          <a:p>
            <a:r>
              <a:rPr lang="en-US" dirty="0"/>
              <a:t>Preparing for your financial future: </a:t>
            </a:r>
          </a:p>
          <a:p>
            <a:endParaRPr lang="en-US" dirty="0"/>
          </a:p>
          <a:p>
            <a:r>
              <a:rPr lang="en-US" dirty="0"/>
              <a:t>How to begin Investing</a:t>
            </a:r>
          </a:p>
        </p:txBody>
      </p:sp>
    </p:spTree>
    <p:extLst>
      <p:ext uri="{BB962C8B-B14F-4D97-AF65-F5344CB8AC3E}">
        <p14:creationId xmlns:p14="http://schemas.microsoft.com/office/powerpoint/2010/main" val="1929053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64D52-8EF2-4679-B552-C104896CD436}"/>
              </a:ext>
            </a:extLst>
          </p:cNvPr>
          <p:cNvSpPr>
            <a:spLocks noGrp="1"/>
          </p:cNvSpPr>
          <p:nvPr>
            <p:ph type="title"/>
          </p:nvPr>
        </p:nvSpPr>
        <p:spPr/>
        <p:txBody>
          <a:bodyPr/>
          <a:lstStyle/>
          <a:p>
            <a:r>
              <a:rPr lang="en-US" dirty="0"/>
              <a:t>Host</a:t>
            </a:r>
          </a:p>
        </p:txBody>
      </p:sp>
      <p:pic>
        <p:nvPicPr>
          <p:cNvPr id="7" name="Picture Placeholder 6">
            <a:extLst>
              <a:ext uri="{FF2B5EF4-FFF2-40B4-BE49-F238E27FC236}">
                <a16:creationId xmlns:a16="http://schemas.microsoft.com/office/drawing/2014/main" id="{E5BFACCF-7F56-43FD-9A05-553CA3991C05}"/>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977" t="-784"/>
          <a:stretch/>
        </p:blipFill>
        <p:spPr>
          <a:xfrm>
            <a:off x="2680406" y="1718490"/>
            <a:ext cx="2623160" cy="3178021"/>
          </a:xfrm>
        </p:spPr>
      </p:pic>
      <p:sp>
        <p:nvSpPr>
          <p:cNvPr id="4" name="Text Placeholder 3">
            <a:extLst>
              <a:ext uri="{FF2B5EF4-FFF2-40B4-BE49-F238E27FC236}">
                <a16:creationId xmlns:a16="http://schemas.microsoft.com/office/drawing/2014/main" id="{6162AB6F-2BD7-4D87-B714-8EF08311C7C0}"/>
              </a:ext>
            </a:extLst>
          </p:cNvPr>
          <p:cNvSpPr>
            <a:spLocks noGrp="1"/>
          </p:cNvSpPr>
          <p:nvPr>
            <p:ph type="body" sz="quarter" idx="11"/>
          </p:nvPr>
        </p:nvSpPr>
        <p:spPr>
          <a:xfrm>
            <a:off x="5700643" y="2384039"/>
            <a:ext cx="5607444" cy="591382"/>
          </a:xfrm>
        </p:spPr>
        <p:txBody>
          <a:bodyPr/>
          <a:lstStyle/>
          <a:p>
            <a:r>
              <a:rPr lang="en-US" dirty="0"/>
              <a:t>Tammy Paquette, AIF</a:t>
            </a:r>
            <a:r>
              <a:rPr lang="en-US" sz="1400" dirty="0"/>
              <a:t>®</a:t>
            </a:r>
            <a:endParaRPr lang="en-US" dirty="0"/>
          </a:p>
        </p:txBody>
      </p:sp>
      <p:sp>
        <p:nvSpPr>
          <p:cNvPr id="5" name="Text Placeholder 4">
            <a:extLst>
              <a:ext uri="{FF2B5EF4-FFF2-40B4-BE49-F238E27FC236}">
                <a16:creationId xmlns:a16="http://schemas.microsoft.com/office/drawing/2014/main" id="{293AC0C4-9E18-4F15-9252-0F03C5FDAAC8}"/>
              </a:ext>
            </a:extLst>
          </p:cNvPr>
          <p:cNvSpPr>
            <a:spLocks noGrp="1"/>
          </p:cNvSpPr>
          <p:nvPr>
            <p:ph type="body" sz="quarter" idx="12"/>
          </p:nvPr>
        </p:nvSpPr>
        <p:spPr>
          <a:xfrm>
            <a:off x="5700643" y="2963989"/>
            <a:ext cx="5607444" cy="1322126"/>
          </a:xfrm>
        </p:spPr>
        <p:txBody>
          <a:bodyPr>
            <a:normAutofit/>
          </a:bodyPr>
          <a:lstStyle/>
          <a:p>
            <a:pPr marL="0" indent="0">
              <a:buNone/>
            </a:pPr>
            <a:r>
              <a:rPr lang="en-US" sz="2200" i="1" dirty="0"/>
              <a:t>Wealth Advisor</a:t>
            </a:r>
          </a:p>
          <a:p>
            <a:pPr marL="0" indent="0">
              <a:buNone/>
            </a:pPr>
            <a:r>
              <a:rPr lang="en-US" sz="2200" dirty="0"/>
              <a:t>OneAZ Wealth Management</a:t>
            </a:r>
          </a:p>
          <a:p>
            <a:pPr marL="0" indent="0">
              <a:buNone/>
            </a:pPr>
            <a:r>
              <a:rPr lang="en-US" sz="2200" dirty="0"/>
              <a:t>TPaquette@OneAZcu.com</a:t>
            </a:r>
          </a:p>
        </p:txBody>
      </p:sp>
      <p:pic>
        <p:nvPicPr>
          <p:cNvPr id="3" name="Picture 2" descr="Icon&#10;&#10;Description automatically generated">
            <a:extLst>
              <a:ext uri="{FF2B5EF4-FFF2-40B4-BE49-F238E27FC236}">
                <a16:creationId xmlns:a16="http://schemas.microsoft.com/office/drawing/2014/main" id="{DB2AE26F-5EEB-29CF-8D9B-3E2B75F482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2243" y="4298815"/>
            <a:ext cx="423324" cy="423324"/>
          </a:xfrm>
          <a:prstGeom prst="rect">
            <a:avLst/>
          </a:prstGeom>
        </p:spPr>
      </p:pic>
    </p:spTree>
    <p:extLst>
      <p:ext uri="{BB962C8B-B14F-4D97-AF65-F5344CB8AC3E}">
        <p14:creationId xmlns:p14="http://schemas.microsoft.com/office/powerpoint/2010/main" val="3138859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B1C20-A0FC-424B-958B-4462A5D86DC6}"/>
              </a:ext>
            </a:extLst>
          </p:cNvPr>
          <p:cNvSpPr>
            <a:spLocks noGrp="1"/>
          </p:cNvSpPr>
          <p:nvPr>
            <p:ph type="title"/>
          </p:nvPr>
        </p:nvSpPr>
        <p:spPr>
          <a:xfrm>
            <a:off x="457200" y="182880"/>
            <a:ext cx="11064240" cy="822960"/>
          </a:xfrm>
        </p:spPr>
        <p:txBody>
          <a:bodyPr/>
          <a:lstStyle/>
          <a:p>
            <a:pPr algn="l"/>
            <a:r>
              <a:rPr lang="en-US" sz="2800" b="1">
                <a:latin typeface="Arial" panose="020B0604020202020204" pitchFamily="34" charset="0"/>
              </a:rPr>
              <a:t>Four things to talk to your financial advisor about</a:t>
            </a:r>
          </a:p>
        </p:txBody>
      </p:sp>
      <p:sp>
        <p:nvSpPr>
          <p:cNvPr id="16" name="Rectangle 15">
            <a:extLst>
              <a:ext uri="{FF2B5EF4-FFF2-40B4-BE49-F238E27FC236}">
                <a16:creationId xmlns:a16="http://schemas.microsoft.com/office/drawing/2014/main" id="{C9FBEFA4-6541-4B17-8489-20FBD91FCDDE}"/>
              </a:ext>
            </a:extLst>
          </p:cNvPr>
          <p:cNvSpPr/>
          <p:nvPr/>
        </p:nvSpPr>
        <p:spPr bwMode="auto">
          <a:xfrm>
            <a:off x="457201" y="1786778"/>
            <a:ext cx="4840941" cy="499716"/>
          </a:xfrm>
          <a:prstGeom prst="rect">
            <a:avLst/>
          </a:prstGeom>
          <a:solidFill>
            <a:srgbClr val="6730E3"/>
          </a:solidFill>
          <a:ln>
            <a:noFill/>
          </a:ln>
          <a:effectLst/>
        </p:spPr>
        <p:txBody>
          <a:bodyPr wrap="none" lIns="161365" tIns="121024" rIns="161365" bIns="161365" rtlCol="0" anchor="ctr">
            <a:noAutofit/>
          </a:bodyPr>
          <a:lstStyle/>
          <a:p>
            <a:pPr marL="44826" indent="-7004" defTabSz="806867" fontAlgn="base">
              <a:spcBef>
                <a:spcPct val="0"/>
              </a:spcBef>
              <a:spcAft>
                <a:spcPct val="25000"/>
              </a:spcAft>
              <a:buClr>
                <a:srgbClr val="FFFF99"/>
              </a:buClr>
              <a:tabLst>
                <a:tab pos="3429183" algn="dec"/>
                <a:tab pos="4440568" algn="dec"/>
                <a:tab pos="5443548" algn="dec"/>
                <a:tab pos="6454932" algn="dec"/>
              </a:tabLst>
            </a:pPr>
            <a:r>
              <a:rPr lang="en-US" sz="1765" b="1" spc="88">
                <a:solidFill>
                  <a:srgbClr val="FFFFFF"/>
                </a:solidFill>
                <a:latin typeface="Arial" panose="020B0604020202020204" pitchFamily="34" charset="0"/>
                <a:ea typeface="ＭＳ Ｐゴシック" charset="-128"/>
                <a:cs typeface="Arial" panose="020B0604020202020204" pitchFamily="34" charset="0"/>
              </a:rPr>
              <a:t>SOCIAL SECURITY </a:t>
            </a:r>
          </a:p>
        </p:txBody>
      </p:sp>
      <p:sp>
        <p:nvSpPr>
          <p:cNvPr id="18" name="Right Triangle 17">
            <a:extLst>
              <a:ext uri="{FF2B5EF4-FFF2-40B4-BE49-F238E27FC236}">
                <a16:creationId xmlns:a16="http://schemas.microsoft.com/office/drawing/2014/main" id="{3B6B4217-9298-42E8-956C-3E4BFB273EE2}"/>
              </a:ext>
            </a:extLst>
          </p:cNvPr>
          <p:cNvSpPr/>
          <p:nvPr/>
        </p:nvSpPr>
        <p:spPr bwMode="auto">
          <a:xfrm flipH="1" flipV="1">
            <a:off x="457200" y="2286495"/>
            <a:ext cx="222353" cy="202139"/>
          </a:xfrm>
          <a:prstGeom prst="rtTriangle">
            <a:avLst/>
          </a:prstGeom>
          <a:solidFill>
            <a:srgbClr val="6730E3"/>
          </a:solidFill>
          <a:ln>
            <a:noFill/>
          </a:ln>
          <a:effectLst/>
        </p:spPr>
        <p:txBody>
          <a:bodyPr rtlCol="0" anchor="ctr"/>
          <a:lstStyle/>
          <a:p>
            <a:pPr algn="ctr" defTabSz="806867" fontAlgn="base">
              <a:spcBef>
                <a:spcPct val="0"/>
              </a:spcBef>
              <a:spcAft>
                <a:spcPct val="25000"/>
              </a:spcAft>
              <a:buClr>
                <a:srgbClr val="FFFF99"/>
              </a:buClr>
              <a:tabLst>
                <a:tab pos="3429183" algn="dec"/>
                <a:tab pos="4440568" algn="dec"/>
                <a:tab pos="5443548" algn="dec"/>
                <a:tab pos="6454932" algn="dec"/>
              </a:tabLst>
            </a:pPr>
            <a:endParaRPr lang="en-US" sz="3000">
              <a:solidFill>
                <a:srgbClr val="000000"/>
              </a:solidFill>
              <a:latin typeface="Source Sans Pro Semibold" panose="020B0603030403020204" pitchFamily="34" charset="0"/>
              <a:ea typeface="ＭＳ Ｐゴシック" charset="-128"/>
            </a:endParaRPr>
          </a:p>
        </p:txBody>
      </p:sp>
      <p:sp>
        <p:nvSpPr>
          <p:cNvPr id="19" name="Rectangle 18">
            <a:extLst>
              <a:ext uri="{FF2B5EF4-FFF2-40B4-BE49-F238E27FC236}">
                <a16:creationId xmlns:a16="http://schemas.microsoft.com/office/drawing/2014/main" id="{B7491FD6-B415-4100-89E4-D0E5AF28CBC3}"/>
              </a:ext>
            </a:extLst>
          </p:cNvPr>
          <p:cNvSpPr/>
          <p:nvPr/>
        </p:nvSpPr>
        <p:spPr bwMode="auto">
          <a:xfrm>
            <a:off x="457200" y="2601284"/>
            <a:ext cx="4840941" cy="499716"/>
          </a:xfrm>
          <a:prstGeom prst="rect">
            <a:avLst/>
          </a:prstGeom>
          <a:solidFill>
            <a:schemeClr val="accent2"/>
          </a:solidFill>
          <a:ln>
            <a:noFill/>
          </a:ln>
          <a:effectLst/>
        </p:spPr>
        <p:txBody>
          <a:bodyPr wrap="none" lIns="161365" tIns="121024" rIns="161365" bIns="161365" rtlCol="0" anchor="ctr">
            <a:noAutofit/>
          </a:bodyPr>
          <a:lstStyle/>
          <a:p>
            <a:pPr marL="44826" indent="-7004" defTabSz="806867" fontAlgn="base">
              <a:spcBef>
                <a:spcPct val="0"/>
              </a:spcBef>
              <a:spcAft>
                <a:spcPct val="25000"/>
              </a:spcAft>
              <a:buClr>
                <a:srgbClr val="FFFF99"/>
              </a:buClr>
              <a:tabLst>
                <a:tab pos="3429183" algn="dec"/>
                <a:tab pos="4440568" algn="dec"/>
                <a:tab pos="5443548" algn="dec"/>
                <a:tab pos="6454932" algn="dec"/>
              </a:tabLst>
            </a:pPr>
            <a:r>
              <a:rPr lang="en-US" sz="1765" b="1" spc="88">
                <a:solidFill>
                  <a:srgbClr val="FFFFFF"/>
                </a:solidFill>
                <a:latin typeface="Arial" panose="020B0604020202020204" pitchFamily="34" charset="0"/>
                <a:ea typeface="ＭＳ Ｐゴシック" charset="-128"/>
                <a:cs typeface="Arial" panose="020B0604020202020204" pitchFamily="34" charset="0"/>
              </a:rPr>
              <a:t>RETIREMENT SAVINGS</a:t>
            </a:r>
          </a:p>
        </p:txBody>
      </p:sp>
      <p:sp>
        <p:nvSpPr>
          <p:cNvPr id="20" name="Right Triangle 19">
            <a:extLst>
              <a:ext uri="{FF2B5EF4-FFF2-40B4-BE49-F238E27FC236}">
                <a16:creationId xmlns:a16="http://schemas.microsoft.com/office/drawing/2014/main" id="{0D6DC3FF-3212-4386-92C2-AA03FDD850BE}"/>
              </a:ext>
            </a:extLst>
          </p:cNvPr>
          <p:cNvSpPr/>
          <p:nvPr/>
        </p:nvSpPr>
        <p:spPr bwMode="auto">
          <a:xfrm flipH="1" flipV="1">
            <a:off x="457200" y="3101001"/>
            <a:ext cx="222353" cy="202139"/>
          </a:xfrm>
          <a:prstGeom prst="rtTriangle">
            <a:avLst/>
          </a:prstGeom>
          <a:solidFill>
            <a:schemeClr val="accent2">
              <a:alpha val="60000"/>
            </a:schemeClr>
          </a:solidFill>
          <a:ln>
            <a:noFill/>
          </a:ln>
          <a:effectLst/>
        </p:spPr>
        <p:txBody>
          <a:bodyPr rtlCol="0" anchor="ctr"/>
          <a:lstStyle/>
          <a:p>
            <a:pPr algn="ctr" defTabSz="806867" fontAlgn="base">
              <a:spcBef>
                <a:spcPct val="0"/>
              </a:spcBef>
              <a:spcAft>
                <a:spcPct val="25000"/>
              </a:spcAft>
              <a:buClr>
                <a:srgbClr val="FFFF99"/>
              </a:buClr>
              <a:tabLst>
                <a:tab pos="3429183" algn="dec"/>
                <a:tab pos="4440568" algn="dec"/>
                <a:tab pos="5443548" algn="dec"/>
                <a:tab pos="6454932" algn="dec"/>
              </a:tabLst>
            </a:pPr>
            <a:endParaRPr lang="en-US" sz="3000">
              <a:solidFill>
                <a:srgbClr val="000000"/>
              </a:solidFill>
              <a:latin typeface="Source Sans Pro Semibold" panose="020B0603030403020204" pitchFamily="34" charset="0"/>
              <a:ea typeface="ＭＳ Ｐゴシック" charset="-128"/>
            </a:endParaRPr>
          </a:p>
        </p:txBody>
      </p:sp>
      <p:sp>
        <p:nvSpPr>
          <p:cNvPr id="21" name="Rectangle 20">
            <a:extLst>
              <a:ext uri="{FF2B5EF4-FFF2-40B4-BE49-F238E27FC236}">
                <a16:creationId xmlns:a16="http://schemas.microsoft.com/office/drawing/2014/main" id="{3636C592-55AD-41AC-A106-1D23415225B9}"/>
              </a:ext>
            </a:extLst>
          </p:cNvPr>
          <p:cNvSpPr/>
          <p:nvPr/>
        </p:nvSpPr>
        <p:spPr bwMode="auto">
          <a:xfrm>
            <a:off x="457200" y="3415790"/>
            <a:ext cx="4840941" cy="499716"/>
          </a:xfrm>
          <a:prstGeom prst="rect">
            <a:avLst/>
          </a:prstGeom>
          <a:solidFill>
            <a:srgbClr val="FF6035"/>
          </a:solidFill>
          <a:ln>
            <a:noFill/>
          </a:ln>
          <a:effectLst/>
        </p:spPr>
        <p:txBody>
          <a:bodyPr wrap="none" lIns="161365" tIns="121024" rIns="161365" bIns="161365" rtlCol="0" anchor="ctr">
            <a:noAutofit/>
          </a:bodyPr>
          <a:lstStyle/>
          <a:p>
            <a:pPr marL="44826" indent="-7004" defTabSz="806867" fontAlgn="base">
              <a:spcBef>
                <a:spcPct val="0"/>
              </a:spcBef>
              <a:spcAft>
                <a:spcPct val="25000"/>
              </a:spcAft>
              <a:buClr>
                <a:srgbClr val="FFFF99"/>
              </a:buClr>
              <a:tabLst>
                <a:tab pos="3429183" algn="dec"/>
                <a:tab pos="4440568" algn="dec"/>
                <a:tab pos="5443548" algn="dec"/>
                <a:tab pos="6454932" algn="dec"/>
              </a:tabLst>
            </a:pPr>
            <a:r>
              <a:rPr lang="en-US" sz="1765" b="1" spc="88">
                <a:solidFill>
                  <a:srgbClr val="FFFFFF"/>
                </a:solidFill>
                <a:latin typeface="Arial" panose="020B0604020202020204" pitchFamily="34" charset="0"/>
                <a:ea typeface="ＭＳ Ｐゴシック" charset="-128"/>
                <a:cs typeface="Arial" panose="020B0604020202020204" pitchFamily="34" charset="0"/>
              </a:rPr>
              <a:t>INVESTMENTS</a:t>
            </a:r>
          </a:p>
        </p:txBody>
      </p:sp>
      <p:sp>
        <p:nvSpPr>
          <p:cNvPr id="22" name="Right Triangle 21">
            <a:extLst>
              <a:ext uri="{FF2B5EF4-FFF2-40B4-BE49-F238E27FC236}">
                <a16:creationId xmlns:a16="http://schemas.microsoft.com/office/drawing/2014/main" id="{A810CD45-DA3F-4CA9-89AD-67E33F3F2287}"/>
              </a:ext>
            </a:extLst>
          </p:cNvPr>
          <p:cNvSpPr/>
          <p:nvPr/>
        </p:nvSpPr>
        <p:spPr bwMode="auto">
          <a:xfrm flipH="1" flipV="1">
            <a:off x="457200" y="3915507"/>
            <a:ext cx="222353" cy="202139"/>
          </a:xfrm>
          <a:prstGeom prst="rtTriangle">
            <a:avLst/>
          </a:prstGeom>
          <a:solidFill>
            <a:srgbClr val="FF6035">
              <a:alpha val="60000"/>
            </a:srgbClr>
          </a:solidFill>
          <a:ln>
            <a:noFill/>
          </a:ln>
          <a:effectLst/>
        </p:spPr>
        <p:txBody>
          <a:bodyPr rtlCol="0" anchor="ctr"/>
          <a:lstStyle/>
          <a:p>
            <a:pPr algn="ctr" defTabSz="806867" fontAlgn="base">
              <a:spcBef>
                <a:spcPct val="0"/>
              </a:spcBef>
              <a:spcAft>
                <a:spcPct val="25000"/>
              </a:spcAft>
              <a:buClr>
                <a:srgbClr val="FFFF99"/>
              </a:buClr>
              <a:tabLst>
                <a:tab pos="3429183" algn="dec"/>
                <a:tab pos="4440568" algn="dec"/>
                <a:tab pos="5443548" algn="dec"/>
                <a:tab pos="6454932" algn="dec"/>
              </a:tabLst>
            </a:pPr>
            <a:endParaRPr lang="en-US" sz="3000">
              <a:solidFill>
                <a:srgbClr val="000000"/>
              </a:solidFill>
              <a:latin typeface="Source Sans Pro Semibold" panose="020B0603030403020204" pitchFamily="34" charset="0"/>
              <a:ea typeface="ＭＳ Ｐゴシック" charset="-128"/>
            </a:endParaRPr>
          </a:p>
        </p:txBody>
      </p:sp>
      <p:sp>
        <p:nvSpPr>
          <p:cNvPr id="23" name="Rectangle 22">
            <a:extLst>
              <a:ext uri="{FF2B5EF4-FFF2-40B4-BE49-F238E27FC236}">
                <a16:creationId xmlns:a16="http://schemas.microsoft.com/office/drawing/2014/main" id="{D3733629-DE11-4BBE-97F3-A10237EE8597}"/>
              </a:ext>
            </a:extLst>
          </p:cNvPr>
          <p:cNvSpPr/>
          <p:nvPr/>
        </p:nvSpPr>
        <p:spPr bwMode="auto">
          <a:xfrm>
            <a:off x="457200" y="4230296"/>
            <a:ext cx="4840941" cy="499716"/>
          </a:xfrm>
          <a:prstGeom prst="rect">
            <a:avLst/>
          </a:prstGeom>
          <a:solidFill>
            <a:schemeClr val="accent1"/>
          </a:solidFill>
          <a:ln>
            <a:noFill/>
          </a:ln>
          <a:effectLst/>
        </p:spPr>
        <p:txBody>
          <a:bodyPr wrap="none" lIns="161365" tIns="121024" rIns="161365" bIns="161365" rtlCol="0" anchor="ctr">
            <a:noAutofit/>
          </a:bodyPr>
          <a:lstStyle/>
          <a:p>
            <a:pPr marL="44826" indent="-7004" defTabSz="806867" fontAlgn="base">
              <a:spcBef>
                <a:spcPct val="0"/>
              </a:spcBef>
              <a:spcAft>
                <a:spcPct val="25000"/>
              </a:spcAft>
              <a:buClr>
                <a:srgbClr val="FFFF99"/>
              </a:buClr>
              <a:tabLst>
                <a:tab pos="3429183" algn="dec"/>
                <a:tab pos="4440568" algn="dec"/>
                <a:tab pos="5443548" algn="dec"/>
                <a:tab pos="6454932" algn="dec"/>
              </a:tabLst>
            </a:pPr>
            <a:r>
              <a:rPr lang="en-US" sz="1765" b="1" spc="88">
                <a:solidFill>
                  <a:srgbClr val="FFFFFF"/>
                </a:solidFill>
                <a:latin typeface="Arial" panose="020B0604020202020204" pitchFamily="34" charset="0"/>
                <a:ea typeface="ＭＳ Ｐゴシック" charset="-128"/>
                <a:cs typeface="Arial" panose="020B0604020202020204" pitchFamily="34" charset="0"/>
              </a:rPr>
              <a:t>FINANCIAL PLANNING</a:t>
            </a:r>
          </a:p>
        </p:txBody>
      </p:sp>
      <p:sp>
        <p:nvSpPr>
          <p:cNvPr id="24" name="Right Triangle 23">
            <a:extLst>
              <a:ext uri="{FF2B5EF4-FFF2-40B4-BE49-F238E27FC236}">
                <a16:creationId xmlns:a16="http://schemas.microsoft.com/office/drawing/2014/main" id="{434D5EAB-9015-4AA4-BDA9-4B3C1FA10B38}"/>
              </a:ext>
            </a:extLst>
          </p:cNvPr>
          <p:cNvSpPr/>
          <p:nvPr/>
        </p:nvSpPr>
        <p:spPr bwMode="auto">
          <a:xfrm flipH="1" flipV="1">
            <a:off x="457200" y="4730013"/>
            <a:ext cx="222353" cy="202139"/>
          </a:xfrm>
          <a:prstGeom prst="rtTriangle">
            <a:avLst/>
          </a:prstGeom>
          <a:solidFill>
            <a:schemeClr val="accent1">
              <a:alpha val="60000"/>
            </a:schemeClr>
          </a:solidFill>
          <a:ln>
            <a:noFill/>
          </a:ln>
          <a:effectLst/>
        </p:spPr>
        <p:txBody>
          <a:bodyPr rtlCol="0" anchor="ctr"/>
          <a:lstStyle/>
          <a:p>
            <a:pPr algn="ctr" defTabSz="806867" fontAlgn="base">
              <a:spcBef>
                <a:spcPct val="0"/>
              </a:spcBef>
              <a:spcAft>
                <a:spcPct val="25000"/>
              </a:spcAft>
              <a:buClr>
                <a:srgbClr val="FFFF99"/>
              </a:buClr>
              <a:tabLst>
                <a:tab pos="3429183" algn="dec"/>
                <a:tab pos="4440568" algn="dec"/>
                <a:tab pos="5443548" algn="dec"/>
                <a:tab pos="6454932" algn="dec"/>
              </a:tabLst>
            </a:pPr>
            <a:endParaRPr lang="en-US" sz="3000">
              <a:solidFill>
                <a:srgbClr val="000000"/>
              </a:solidFill>
              <a:latin typeface="Source Sans Pro Semibold" panose="020B0603030403020204" pitchFamily="34" charset="0"/>
              <a:ea typeface="ＭＳ Ｐゴシック" charset="-128"/>
            </a:endParaRPr>
          </a:p>
        </p:txBody>
      </p:sp>
      <p:pic>
        <p:nvPicPr>
          <p:cNvPr id="7" name="Picture 6">
            <a:extLst>
              <a:ext uri="{FF2B5EF4-FFF2-40B4-BE49-F238E27FC236}">
                <a16:creationId xmlns:a16="http://schemas.microsoft.com/office/drawing/2014/main" id="{62268236-9BE0-4561-B1BF-46A3E94C33B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89642" y="1786778"/>
            <a:ext cx="5745157" cy="2943234"/>
          </a:xfrm>
          <a:prstGeom prst="rect">
            <a:avLst/>
          </a:prstGeom>
        </p:spPr>
      </p:pic>
    </p:spTree>
    <p:extLst>
      <p:ext uri="{BB962C8B-B14F-4D97-AF65-F5344CB8AC3E}">
        <p14:creationId xmlns:p14="http://schemas.microsoft.com/office/powerpoint/2010/main" val="767892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additive="base">
                                        <p:cTn id="41" dur="500" fill="hold"/>
                                        <p:tgtEl>
                                          <p:spTgt spid="23"/>
                                        </p:tgtEl>
                                        <p:attrNameLst>
                                          <p:attrName>ppt_x</p:attrName>
                                        </p:attrNameLst>
                                      </p:cBhvr>
                                      <p:tavLst>
                                        <p:tav tm="0">
                                          <p:val>
                                            <p:strVal val="#ppt_x"/>
                                          </p:val>
                                        </p:tav>
                                        <p:tav tm="100000">
                                          <p:val>
                                            <p:strVal val="#ppt_x"/>
                                          </p:val>
                                        </p:tav>
                                      </p:tavLst>
                                    </p:anim>
                                    <p:anim calcmode="lin" valueType="num">
                                      <p:cBhvr additive="base">
                                        <p:cTn id="4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P spid="20" grpId="0" animBg="1"/>
      <p:bldP spid="21" grpId="0" animBg="1"/>
      <p:bldP spid="22" grpId="0" animBg="1"/>
      <p:bldP spid="23" grpId="0" animBg="1"/>
      <p:bldP spid="2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B1C20-A0FC-424B-958B-4462A5D86DC6}"/>
              </a:ext>
            </a:extLst>
          </p:cNvPr>
          <p:cNvSpPr>
            <a:spLocks noGrp="1"/>
          </p:cNvSpPr>
          <p:nvPr>
            <p:ph type="title"/>
          </p:nvPr>
        </p:nvSpPr>
        <p:spPr>
          <a:xfrm>
            <a:off x="457200" y="182880"/>
            <a:ext cx="10939272" cy="822960"/>
          </a:xfrm>
        </p:spPr>
        <p:txBody>
          <a:bodyPr/>
          <a:lstStyle/>
          <a:p>
            <a:pPr algn="l"/>
            <a:r>
              <a:rPr lang="en-US" sz="2800" b="1">
                <a:latin typeface="+mj-lt"/>
              </a:rPr>
              <a:t>Put time on your side by starting now</a:t>
            </a:r>
          </a:p>
        </p:txBody>
      </p:sp>
      <p:sp>
        <p:nvSpPr>
          <p:cNvPr id="6" name="Content Placeholder 5">
            <a:extLst>
              <a:ext uri="{FF2B5EF4-FFF2-40B4-BE49-F238E27FC236}">
                <a16:creationId xmlns:a16="http://schemas.microsoft.com/office/drawing/2014/main" id="{88294646-1F6B-484B-A111-0D5A0C0E383A}"/>
              </a:ext>
            </a:extLst>
          </p:cNvPr>
          <p:cNvSpPr>
            <a:spLocks noGrp="1"/>
          </p:cNvSpPr>
          <p:nvPr>
            <p:ph idx="1"/>
          </p:nvPr>
        </p:nvSpPr>
        <p:spPr>
          <a:xfrm>
            <a:off x="566928" y="1853253"/>
            <a:ext cx="4548866" cy="2749766"/>
          </a:xfrm>
        </p:spPr>
        <p:txBody>
          <a:bodyPr/>
          <a:lstStyle/>
          <a:p>
            <a:pPr marL="0" indent="0">
              <a:buNone/>
            </a:pPr>
            <a:r>
              <a:rPr lang="en-US" sz="2471" dirty="0"/>
              <a:t>On average, women may</a:t>
            </a:r>
            <a:br>
              <a:rPr lang="en-US" sz="2471" dirty="0"/>
            </a:br>
            <a:r>
              <a:rPr lang="en-US" sz="2471" b="1" dirty="0">
                <a:solidFill>
                  <a:schemeClr val="accent2"/>
                </a:solidFill>
              </a:rPr>
              <a:t>live longer in retirement</a:t>
            </a:r>
            <a:r>
              <a:rPr lang="en-US" sz="2471" dirty="0"/>
              <a:t>: </a:t>
            </a:r>
            <a:br>
              <a:rPr lang="en-US" sz="2471" dirty="0"/>
            </a:br>
            <a:r>
              <a:rPr lang="en-US" sz="2471" dirty="0"/>
              <a:t>A 65-year-old woman can expect to live, on average, until age 80.2, while a 65-year-old man can expect to live to age 74.8</a:t>
            </a:r>
            <a:r>
              <a:rPr lang="en-US" sz="2800" baseline="30000" dirty="0">
                <a:solidFill>
                  <a:schemeClr val="tx1"/>
                </a:solidFill>
              </a:rPr>
              <a:t> 1</a:t>
            </a:r>
            <a:endParaRPr lang="en-US" sz="2471" dirty="0"/>
          </a:p>
        </p:txBody>
      </p:sp>
      <p:sp>
        <p:nvSpPr>
          <p:cNvPr id="4" name="Text Placeholder 3">
            <a:extLst>
              <a:ext uri="{FF2B5EF4-FFF2-40B4-BE49-F238E27FC236}">
                <a16:creationId xmlns:a16="http://schemas.microsoft.com/office/drawing/2014/main" id="{EB586411-A788-B44D-BD0A-18544CF7DA6E}"/>
              </a:ext>
            </a:extLst>
          </p:cNvPr>
          <p:cNvSpPr>
            <a:spLocks noGrp="1"/>
          </p:cNvSpPr>
          <p:nvPr>
            <p:ph type="body" sz="quarter" idx="10"/>
          </p:nvPr>
        </p:nvSpPr>
        <p:spPr>
          <a:xfrm>
            <a:off x="566928" y="5910738"/>
            <a:ext cx="9921778" cy="179480"/>
          </a:xfrm>
          <a:ln>
            <a:solidFill>
              <a:srgbClr val="00A096"/>
            </a:solidFill>
          </a:ln>
        </p:spPr>
        <p:txBody>
          <a:bodyPr>
            <a:noAutofit/>
          </a:bodyPr>
          <a:lstStyle/>
          <a:p>
            <a:pPr>
              <a:lnSpc>
                <a:spcPct val="110000"/>
              </a:lnSpc>
            </a:pPr>
            <a:endParaRPr lang="en-US"/>
          </a:p>
          <a:p>
            <a:pPr>
              <a:lnSpc>
                <a:spcPct val="110000"/>
              </a:lnSpc>
            </a:pPr>
            <a:endParaRPr lang="en-US"/>
          </a:p>
          <a:p>
            <a:pPr>
              <a:lnSpc>
                <a:spcPct val="110000"/>
              </a:lnSpc>
            </a:pPr>
            <a:endParaRPr lang="en-US"/>
          </a:p>
          <a:p>
            <a:pPr>
              <a:lnSpc>
                <a:spcPct val="110000"/>
              </a:lnSpc>
            </a:pPr>
            <a:endParaRPr lang="en-US"/>
          </a:p>
          <a:p>
            <a:pPr>
              <a:spcAft>
                <a:spcPts val="0"/>
              </a:spcAft>
            </a:pPr>
            <a:endParaRPr lang="en-US"/>
          </a:p>
          <a:p>
            <a:pPr>
              <a:spcAft>
                <a:spcPts val="0"/>
              </a:spcAft>
            </a:pPr>
            <a:endParaRPr lang="en-US"/>
          </a:p>
          <a:p>
            <a:pPr>
              <a:spcAft>
                <a:spcPts val="0"/>
              </a:spcAft>
            </a:pPr>
            <a:endParaRPr lang="en-US"/>
          </a:p>
          <a:p>
            <a:pPr>
              <a:spcAft>
                <a:spcPts val="0"/>
              </a:spcAft>
            </a:pPr>
            <a:endParaRPr lang="en-US"/>
          </a:p>
          <a:p>
            <a:pPr>
              <a:spcAft>
                <a:spcPts val="0"/>
              </a:spcAft>
            </a:pPr>
            <a:endParaRPr lang="en-US"/>
          </a:p>
          <a:p>
            <a:pPr>
              <a:spcAft>
                <a:spcPts val="0"/>
              </a:spcAft>
            </a:pPr>
            <a:endParaRPr lang="en-US"/>
          </a:p>
          <a:p>
            <a:pPr>
              <a:spcAft>
                <a:spcPts val="0"/>
              </a:spcAft>
            </a:pPr>
            <a:endParaRPr lang="en-US"/>
          </a:p>
          <a:p>
            <a:pPr>
              <a:spcAft>
                <a:spcPts val="0"/>
              </a:spcAft>
            </a:pPr>
            <a:endParaRPr lang="en-US"/>
          </a:p>
          <a:p>
            <a:pPr>
              <a:spcAft>
                <a:spcPts val="0"/>
              </a:spcAft>
            </a:pPr>
            <a:endParaRPr lang="en-US"/>
          </a:p>
        </p:txBody>
      </p:sp>
      <p:graphicFrame>
        <p:nvGraphicFramePr>
          <p:cNvPr id="29" name="Group 36">
            <a:extLst>
              <a:ext uri="{FF2B5EF4-FFF2-40B4-BE49-F238E27FC236}">
                <a16:creationId xmlns:a16="http://schemas.microsoft.com/office/drawing/2014/main" id="{67700710-5CF2-40AC-8DC9-A14A33F70487}"/>
              </a:ext>
            </a:extLst>
          </p:cNvPr>
          <p:cNvGraphicFramePr>
            <a:graphicFrameLocks noGrp="1"/>
          </p:cNvGraphicFramePr>
          <p:nvPr>
            <p:extLst>
              <p:ext uri="{D42A27DB-BD31-4B8C-83A1-F6EECF244321}">
                <p14:modId xmlns:p14="http://schemas.microsoft.com/office/powerpoint/2010/main" val="1971851704"/>
              </p:ext>
            </p:extLst>
          </p:nvPr>
        </p:nvGraphicFramePr>
        <p:xfrm>
          <a:off x="6009401" y="1803803"/>
          <a:ext cx="5486400" cy="2455434"/>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1100587496"/>
                    </a:ext>
                  </a:extLst>
                </a:gridCol>
              </a:tblGrid>
              <a:tr h="629322">
                <a:tc>
                  <a:txBody>
                    <a:bodyPr/>
                    <a:lstStyle/>
                    <a:p>
                      <a:pPr marL="0" marR="0" lvl="0" indent="0" algn="ctr" defTabSz="914400" rtl="0" eaLnBrk="0" fontAlgn="base" latinLnBrk="0" hangingPunct="0">
                        <a:lnSpc>
                          <a:spcPct val="100000"/>
                        </a:lnSpc>
                        <a:spcBef>
                          <a:spcPct val="0"/>
                        </a:spcBef>
                        <a:spcAft>
                          <a:spcPct val="5000"/>
                        </a:spcAft>
                        <a:buClr>
                          <a:schemeClr val="accent2"/>
                        </a:buClr>
                        <a:buSzTx/>
                        <a:buFontTx/>
                        <a:buNone/>
                        <a:tabLst/>
                      </a:pPr>
                      <a:r>
                        <a:rPr kumimoji="0" lang="en-US" sz="1800" b="1" i="0" u="none" strike="noStrike" cap="none" normalizeH="0" baseline="0">
                          <a:ln>
                            <a:noFill/>
                          </a:ln>
                          <a:solidFill>
                            <a:schemeClr val="tx1"/>
                          </a:solidFill>
                          <a:effectLst/>
                          <a:latin typeface="+mj-lt"/>
                        </a:rPr>
                        <a:t>If Your Current </a:t>
                      </a:r>
                      <a:br>
                        <a:rPr kumimoji="0" lang="en-US" sz="1800" b="1" i="0" u="none" strike="noStrike" cap="none" normalizeH="0" baseline="0">
                          <a:ln>
                            <a:noFill/>
                          </a:ln>
                          <a:solidFill>
                            <a:schemeClr val="tx1"/>
                          </a:solidFill>
                          <a:effectLst/>
                          <a:latin typeface="+mj-lt"/>
                        </a:rPr>
                      </a:br>
                      <a:r>
                        <a:rPr kumimoji="0" lang="en-US" sz="1800" b="1" i="0" u="none" strike="noStrike" cap="none" normalizeH="0" baseline="0">
                          <a:ln>
                            <a:noFill/>
                          </a:ln>
                          <a:solidFill>
                            <a:schemeClr val="tx1"/>
                          </a:solidFill>
                          <a:effectLst/>
                          <a:latin typeface="+mj-lt"/>
                        </a:rPr>
                        <a:t>Annual Income Is:</a:t>
                      </a:r>
                    </a:p>
                  </a:txBody>
                  <a:tcPr marL="0" marR="0" anchor="b" horzOverflow="overflow">
                    <a:lnL cap="flat">
                      <a:noFill/>
                    </a:lnL>
                    <a:lnR>
                      <a:noFill/>
                    </a:lnR>
                    <a:lnT cap="flat">
                      <a:noFill/>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5000"/>
                        </a:spcAft>
                        <a:buClr>
                          <a:schemeClr val="accent2"/>
                        </a:buClr>
                        <a:buSzTx/>
                        <a:buFontTx/>
                        <a:buNone/>
                        <a:tabLst/>
                      </a:pPr>
                      <a:r>
                        <a:rPr kumimoji="0" lang="en-US" sz="1800" b="1" i="0" u="none" strike="noStrike" cap="none" normalizeH="0" baseline="0">
                          <a:ln>
                            <a:noFill/>
                          </a:ln>
                          <a:solidFill>
                            <a:schemeClr val="tx1"/>
                          </a:solidFill>
                          <a:effectLst/>
                          <a:latin typeface="+mj-lt"/>
                        </a:rPr>
                        <a:t>You’ll Need to Save:</a:t>
                      </a:r>
                    </a:p>
                  </a:txBody>
                  <a:tcPr marL="0" marR="0" anchor="b" horzOverflow="overflow">
                    <a:lnL cap="flat">
                      <a:noFill/>
                    </a:lnL>
                    <a:lnR>
                      <a:noFill/>
                    </a:lnR>
                    <a:lnT cap="flat">
                      <a:noFill/>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05118">
                <a:tc>
                  <a:txBody>
                    <a:bodyPr/>
                    <a:lstStyle/>
                    <a:p>
                      <a:pPr marL="0" marR="0" lvl="0" indent="0" algn="ctr" defTabSz="914400" rtl="0" eaLnBrk="0" fontAlgn="b" latinLnBrk="0" hangingPunct="0">
                        <a:lnSpc>
                          <a:spcPct val="100000"/>
                        </a:lnSpc>
                        <a:spcBef>
                          <a:spcPct val="0"/>
                        </a:spcBef>
                        <a:spcAft>
                          <a:spcPct val="5000"/>
                        </a:spcAft>
                        <a:buClrTx/>
                        <a:buSzTx/>
                        <a:buFontTx/>
                        <a:buNone/>
                        <a:tabLst/>
                      </a:pPr>
                      <a:r>
                        <a:rPr kumimoji="0" lang="en-US" sz="2100" b="1" i="0" u="none" strike="noStrike" cap="none" normalizeH="0" baseline="0">
                          <a:ln>
                            <a:noFill/>
                          </a:ln>
                          <a:solidFill>
                            <a:srgbClr val="FFFFFF"/>
                          </a:solidFill>
                          <a:effectLst/>
                          <a:latin typeface="+mj-lt"/>
                        </a:rPr>
                        <a:t>$50,000</a:t>
                      </a:r>
                    </a:p>
                  </a:txBody>
                  <a:tcPr marL="44375" marR="48409" anchor="ctr" horzOverflow="overflow">
                    <a:lnL cap="flat">
                      <a:noFill/>
                    </a:lnL>
                    <a:lnR>
                      <a:noFill/>
                    </a:lnR>
                    <a:lnT w="12700" cap="flat" cmpd="sng" algn="ctr">
                      <a:no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chemeClr val="accent4"/>
                    </a:solidFill>
                  </a:tcPr>
                </a:tc>
                <a:tc>
                  <a:txBody>
                    <a:bodyPr/>
                    <a:lstStyle/>
                    <a:p>
                      <a:pPr marL="0" marR="0" lvl="0" indent="0" algn="ctr" defTabSz="914400" rtl="0" eaLnBrk="0" fontAlgn="b" latinLnBrk="0" hangingPunct="0">
                        <a:lnSpc>
                          <a:spcPct val="100000"/>
                        </a:lnSpc>
                        <a:spcBef>
                          <a:spcPct val="0"/>
                        </a:spcBef>
                        <a:spcAft>
                          <a:spcPct val="5000"/>
                        </a:spcAft>
                        <a:buClrTx/>
                        <a:buSzTx/>
                        <a:buFontTx/>
                        <a:buNone/>
                        <a:tabLst/>
                      </a:pPr>
                      <a:r>
                        <a:rPr kumimoji="0" lang="en-US" sz="2100" b="1" i="0" u="none" strike="noStrike" cap="none" normalizeH="0" baseline="0">
                          <a:ln>
                            <a:noFill/>
                          </a:ln>
                          <a:solidFill>
                            <a:schemeClr val="tx1"/>
                          </a:solidFill>
                          <a:effectLst/>
                          <a:latin typeface="+mj-lt"/>
                        </a:rPr>
                        <a:t>$879,195</a:t>
                      </a:r>
                    </a:p>
                  </a:txBody>
                  <a:tcPr marL="44375" marR="48409" anchor="ctr" horzOverflow="overflow">
                    <a:lnL cap="flat">
                      <a:noFill/>
                    </a:lnL>
                    <a:lnR>
                      <a:noFill/>
                    </a:lnR>
                    <a:lnT w="12700" cap="flat" cmpd="sng" algn="ctr">
                      <a:no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rgbClr val="B39AF5"/>
                    </a:solidFill>
                  </a:tcPr>
                </a:tc>
                <a:extLst>
                  <a:ext uri="{0D108BD9-81ED-4DB2-BD59-A6C34878D82A}">
                    <a16:rowId xmlns:a16="http://schemas.microsoft.com/office/drawing/2014/main" val="10001"/>
                  </a:ext>
                </a:extLst>
              </a:tr>
              <a:tr h="605118">
                <a:tc>
                  <a:txBody>
                    <a:bodyPr/>
                    <a:lstStyle/>
                    <a:p>
                      <a:pPr marL="0" marR="0" lvl="0" indent="0" algn="ctr" defTabSz="914400" rtl="0" eaLnBrk="0" fontAlgn="b" latinLnBrk="0" hangingPunct="0">
                        <a:lnSpc>
                          <a:spcPct val="100000"/>
                        </a:lnSpc>
                        <a:spcBef>
                          <a:spcPct val="0"/>
                        </a:spcBef>
                        <a:spcAft>
                          <a:spcPct val="5000"/>
                        </a:spcAft>
                        <a:buClrTx/>
                        <a:buSzTx/>
                        <a:buFontTx/>
                        <a:buNone/>
                        <a:tabLst/>
                      </a:pPr>
                      <a:r>
                        <a:rPr kumimoji="0" lang="en-US" sz="2100" b="1" i="0" u="none" strike="noStrike" cap="none" normalizeH="0" baseline="0">
                          <a:ln>
                            <a:noFill/>
                          </a:ln>
                          <a:solidFill>
                            <a:srgbClr val="FFFFFF"/>
                          </a:solidFill>
                          <a:effectLst/>
                          <a:latin typeface="+mj-lt"/>
                        </a:rPr>
                        <a:t>$100,000</a:t>
                      </a:r>
                    </a:p>
                  </a:txBody>
                  <a:tcPr marL="44375" marR="48409" anchor="ctr" horzOverflow="overflow">
                    <a:lnL cap="flat">
                      <a:noFill/>
                    </a:lnL>
                    <a:lnR>
                      <a:noFill/>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 latinLnBrk="0" hangingPunct="0">
                        <a:lnSpc>
                          <a:spcPct val="100000"/>
                        </a:lnSpc>
                        <a:spcBef>
                          <a:spcPct val="0"/>
                        </a:spcBef>
                        <a:spcAft>
                          <a:spcPct val="5000"/>
                        </a:spcAft>
                        <a:buClrTx/>
                        <a:buSzTx/>
                        <a:buFontTx/>
                        <a:buNone/>
                        <a:tabLst/>
                      </a:pPr>
                      <a:r>
                        <a:rPr kumimoji="0" lang="en-US" sz="2100" b="1" i="0" u="none" strike="noStrike" cap="none" normalizeH="0" baseline="0">
                          <a:ln>
                            <a:noFill/>
                          </a:ln>
                          <a:solidFill>
                            <a:schemeClr val="tx1"/>
                          </a:solidFill>
                          <a:effectLst/>
                          <a:latin typeface="+mj-lt"/>
                        </a:rPr>
                        <a:t>$1,758,960</a:t>
                      </a:r>
                    </a:p>
                  </a:txBody>
                  <a:tcPr marL="44375" marR="48409" anchor="ctr" horzOverflow="overflow">
                    <a:lnL cap="flat">
                      <a:noFill/>
                    </a:lnL>
                    <a:lnR>
                      <a:noFill/>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chemeClr val="accent1">
                        <a:alpha val="20000"/>
                      </a:schemeClr>
                    </a:solidFill>
                  </a:tcPr>
                </a:tc>
                <a:extLst>
                  <a:ext uri="{0D108BD9-81ED-4DB2-BD59-A6C34878D82A}">
                    <a16:rowId xmlns:a16="http://schemas.microsoft.com/office/drawing/2014/main" val="2860373577"/>
                  </a:ext>
                </a:extLst>
              </a:tr>
              <a:tr h="605118">
                <a:tc>
                  <a:txBody>
                    <a:bodyPr/>
                    <a:lstStyle/>
                    <a:p>
                      <a:pPr marL="0" marR="0" lvl="0" indent="0" algn="ctr" defTabSz="914400" rtl="0" eaLnBrk="0" fontAlgn="b" latinLnBrk="0" hangingPunct="0">
                        <a:lnSpc>
                          <a:spcPct val="100000"/>
                        </a:lnSpc>
                        <a:spcBef>
                          <a:spcPct val="0"/>
                        </a:spcBef>
                        <a:spcAft>
                          <a:spcPct val="5000"/>
                        </a:spcAft>
                        <a:buClrTx/>
                        <a:buSzTx/>
                        <a:buFontTx/>
                        <a:buNone/>
                        <a:tabLst/>
                      </a:pPr>
                      <a:r>
                        <a:rPr kumimoji="0" lang="en-US" sz="2100" b="1" i="0" u="none" strike="noStrike" cap="none" normalizeH="0" baseline="0">
                          <a:ln>
                            <a:noFill/>
                          </a:ln>
                          <a:solidFill>
                            <a:srgbClr val="FFFFFF"/>
                          </a:solidFill>
                          <a:effectLst/>
                          <a:latin typeface="+mj-lt"/>
                        </a:rPr>
                        <a:t>$250,000</a:t>
                      </a:r>
                    </a:p>
                  </a:txBody>
                  <a:tcPr marL="44375" marR="48409" anchor="ctr" horzOverflow="overflow">
                    <a:lnL cap="flat">
                      <a:noFill/>
                    </a:lnL>
                    <a:lnR>
                      <a:noFill/>
                    </a:lnR>
                    <a:lnT w="57150" cap="flat" cmpd="sng" algn="ctr">
                      <a:solidFill>
                        <a:srgbClr val="FFFFFF"/>
                      </a:solidFill>
                      <a:prstDash val="solid"/>
                      <a:round/>
                      <a:headEnd type="none" w="med" len="med"/>
                      <a:tailEnd type="none" w="med" len="med"/>
                    </a:lnT>
                    <a:lnB cap="flat">
                      <a:noFill/>
                    </a:lnB>
                    <a:lnTlToBr>
                      <a:noFill/>
                    </a:lnTlToBr>
                    <a:lnBlToTr>
                      <a:noFill/>
                    </a:lnBlToTr>
                    <a:solidFill>
                      <a:schemeClr val="accent2"/>
                    </a:solidFill>
                  </a:tcPr>
                </a:tc>
                <a:tc>
                  <a:txBody>
                    <a:bodyPr/>
                    <a:lstStyle/>
                    <a:p>
                      <a:pPr marL="0" marR="0" lvl="0" indent="0" algn="ctr" defTabSz="914400" rtl="0" eaLnBrk="0" fontAlgn="b" latinLnBrk="0" hangingPunct="0">
                        <a:lnSpc>
                          <a:spcPct val="100000"/>
                        </a:lnSpc>
                        <a:spcBef>
                          <a:spcPct val="0"/>
                        </a:spcBef>
                        <a:spcAft>
                          <a:spcPct val="5000"/>
                        </a:spcAft>
                        <a:buClrTx/>
                        <a:buSzTx/>
                        <a:buFontTx/>
                        <a:buNone/>
                        <a:tabLst/>
                      </a:pPr>
                      <a:r>
                        <a:rPr kumimoji="0" lang="en-US" sz="2100" b="1" i="0" u="none" strike="noStrike" cap="none" normalizeH="0" baseline="0">
                          <a:ln>
                            <a:noFill/>
                          </a:ln>
                          <a:solidFill>
                            <a:schemeClr val="tx1"/>
                          </a:solidFill>
                          <a:effectLst/>
                          <a:latin typeface="+mj-lt"/>
                        </a:rPr>
                        <a:t>$4,395,977</a:t>
                      </a:r>
                    </a:p>
                  </a:txBody>
                  <a:tcPr marL="44375" marR="48409" anchor="ctr" horzOverflow="overflow">
                    <a:lnL cap="flat">
                      <a:noFill/>
                    </a:lnL>
                    <a:lnR>
                      <a:noFill/>
                    </a:lnR>
                    <a:lnT w="57150" cap="flat" cmpd="sng" algn="ctr">
                      <a:solidFill>
                        <a:srgbClr val="FFFFFF"/>
                      </a:solidFill>
                      <a:prstDash val="solid"/>
                      <a:round/>
                      <a:headEnd type="none" w="med" len="med"/>
                      <a:tailEnd type="none" w="med" len="med"/>
                    </a:lnT>
                    <a:lnB cap="flat">
                      <a:noFill/>
                    </a:lnB>
                    <a:lnTlToBr>
                      <a:noFill/>
                    </a:lnTlToBr>
                    <a:lnBlToTr>
                      <a:noFill/>
                    </a:lnBlToTr>
                    <a:solidFill>
                      <a:schemeClr val="accent2">
                        <a:alpha val="20000"/>
                      </a:schemeClr>
                    </a:solidFill>
                  </a:tcPr>
                </a:tc>
                <a:extLst>
                  <a:ext uri="{0D108BD9-81ED-4DB2-BD59-A6C34878D82A}">
                    <a16:rowId xmlns:a16="http://schemas.microsoft.com/office/drawing/2014/main" val="661958666"/>
                  </a:ext>
                </a:extLst>
              </a:tr>
            </a:tbl>
          </a:graphicData>
        </a:graphic>
      </p:graphicFrame>
      <p:sp>
        <p:nvSpPr>
          <p:cNvPr id="8" name="Isosceles Triangle 7">
            <a:extLst>
              <a:ext uri="{FF2B5EF4-FFF2-40B4-BE49-F238E27FC236}">
                <a16:creationId xmlns:a16="http://schemas.microsoft.com/office/drawing/2014/main" id="{89C5392C-C23E-4C92-98F8-AACAF7193EC3}"/>
              </a:ext>
            </a:extLst>
          </p:cNvPr>
          <p:cNvSpPr/>
          <p:nvPr/>
        </p:nvSpPr>
        <p:spPr bwMode="auto">
          <a:xfrm rot="5400000">
            <a:off x="8704224" y="2667332"/>
            <a:ext cx="242653" cy="146742"/>
          </a:xfrm>
          <a:prstGeom prst="triangle">
            <a:avLst/>
          </a:prstGeom>
          <a:solidFill>
            <a:schemeClr val="accent4"/>
          </a:solidFill>
          <a:ln>
            <a:noFill/>
          </a:ln>
          <a:effectLst/>
        </p:spPr>
        <p:txBody>
          <a:bodyPr rtlCol="0" anchor="ctr"/>
          <a:lstStyle/>
          <a:p>
            <a:pPr algn="ctr" defTabSz="806867" fontAlgn="base">
              <a:spcBef>
                <a:spcPct val="0"/>
              </a:spcBef>
              <a:spcAft>
                <a:spcPct val="25000"/>
              </a:spcAft>
              <a:buClr>
                <a:srgbClr val="FFFF99"/>
              </a:buClr>
              <a:tabLst>
                <a:tab pos="3429183" algn="dec"/>
                <a:tab pos="4440568" algn="dec"/>
                <a:tab pos="5443548" algn="dec"/>
                <a:tab pos="6454932" algn="dec"/>
              </a:tabLst>
            </a:pPr>
            <a:endParaRPr lang="en-US" sz="1765">
              <a:solidFill>
                <a:srgbClr val="000000"/>
              </a:solidFill>
              <a:latin typeface="Source Sans Pro"/>
              <a:ea typeface="ＭＳ Ｐゴシック" charset="-128"/>
            </a:endParaRPr>
          </a:p>
        </p:txBody>
      </p:sp>
      <p:sp>
        <p:nvSpPr>
          <p:cNvPr id="35" name="Isosceles Triangle 34">
            <a:extLst>
              <a:ext uri="{FF2B5EF4-FFF2-40B4-BE49-F238E27FC236}">
                <a16:creationId xmlns:a16="http://schemas.microsoft.com/office/drawing/2014/main" id="{23A6568D-6E8D-4AF3-98CB-C707715A4E20}"/>
              </a:ext>
            </a:extLst>
          </p:cNvPr>
          <p:cNvSpPr/>
          <p:nvPr/>
        </p:nvSpPr>
        <p:spPr bwMode="auto">
          <a:xfrm rot="5400000">
            <a:off x="8704224" y="3276092"/>
            <a:ext cx="242653" cy="146742"/>
          </a:xfrm>
          <a:prstGeom prst="triangle">
            <a:avLst/>
          </a:prstGeom>
          <a:solidFill>
            <a:schemeClr val="accent1"/>
          </a:solidFill>
          <a:ln>
            <a:noFill/>
          </a:ln>
          <a:effectLst/>
        </p:spPr>
        <p:txBody>
          <a:bodyPr rtlCol="0" anchor="ctr"/>
          <a:lstStyle/>
          <a:p>
            <a:pPr algn="ctr" defTabSz="806867" fontAlgn="base">
              <a:spcBef>
                <a:spcPct val="0"/>
              </a:spcBef>
              <a:spcAft>
                <a:spcPct val="25000"/>
              </a:spcAft>
              <a:buClr>
                <a:srgbClr val="FFFF99"/>
              </a:buClr>
              <a:tabLst>
                <a:tab pos="3429183" algn="dec"/>
                <a:tab pos="4440568" algn="dec"/>
                <a:tab pos="5443548" algn="dec"/>
                <a:tab pos="6454932" algn="dec"/>
              </a:tabLst>
            </a:pPr>
            <a:endParaRPr lang="en-US" sz="1765">
              <a:solidFill>
                <a:srgbClr val="000000"/>
              </a:solidFill>
              <a:latin typeface="Source Sans Pro"/>
              <a:ea typeface="ＭＳ Ｐゴシック" charset="-128"/>
            </a:endParaRPr>
          </a:p>
        </p:txBody>
      </p:sp>
      <p:sp>
        <p:nvSpPr>
          <p:cNvPr id="36" name="Isosceles Triangle 35">
            <a:extLst>
              <a:ext uri="{FF2B5EF4-FFF2-40B4-BE49-F238E27FC236}">
                <a16:creationId xmlns:a16="http://schemas.microsoft.com/office/drawing/2014/main" id="{1A3ADBF9-E9CE-4FFC-8E90-0C7D6E71B43E}"/>
              </a:ext>
            </a:extLst>
          </p:cNvPr>
          <p:cNvSpPr/>
          <p:nvPr/>
        </p:nvSpPr>
        <p:spPr bwMode="auto">
          <a:xfrm rot="5400000">
            <a:off x="8704224" y="3898427"/>
            <a:ext cx="242653" cy="146742"/>
          </a:xfrm>
          <a:prstGeom prst="triangle">
            <a:avLst/>
          </a:prstGeom>
          <a:solidFill>
            <a:schemeClr val="accent2"/>
          </a:solidFill>
          <a:ln>
            <a:noFill/>
          </a:ln>
          <a:effectLst/>
        </p:spPr>
        <p:txBody>
          <a:bodyPr rtlCol="0" anchor="ctr"/>
          <a:lstStyle/>
          <a:p>
            <a:pPr algn="ctr" defTabSz="806867" fontAlgn="base">
              <a:spcBef>
                <a:spcPct val="0"/>
              </a:spcBef>
              <a:spcAft>
                <a:spcPct val="25000"/>
              </a:spcAft>
              <a:buClr>
                <a:srgbClr val="FFFF99"/>
              </a:buClr>
              <a:tabLst>
                <a:tab pos="3429183" algn="dec"/>
                <a:tab pos="4440568" algn="dec"/>
                <a:tab pos="5443548" algn="dec"/>
                <a:tab pos="6454932" algn="dec"/>
              </a:tabLst>
            </a:pPr>
            <a:endParaRPr lang="en-US" sz="1765">
              <a:solidFill>
                <a:srgbClr val="000000"/>
              </a:solidFill>
              <a:latin typeface="Source Sans Pro"/>
              <a:ea typeface="ＭＳ Ｐゴシック" charset="-128"/>
            </a:endParaRPr>
          </a:p>
        </p:txBody>
      </p:sp>
      <p:sp>
        <p:nvSpPr>
          <p:cNvPr id="5" name="TextBox 4">
            <a:extLst>
              <a:ext uri="{FF2B5EF4-FFF2-40B4-BE49-F238E27FC236}">
                <a16:creationId xmlns:a16="http://schemas.microsoft.com/office/drawing/2014/main" id="{3310805B-4415-69EE-86B2-43651F571CAC}"/>
              </a:ext>
            </a:extLst>
          </p:cNvPr>
          <p:cNvSpPr txBox="1"/>
          <p:nvPr/>
        </p:nvSpPr>
        <p:spPr>
          <a:xfrm>
            <a:off x="457200" y="5659457"/>
            <a:ext cx="10735481" cy="1015663"/>
          </a:xfrm>
          <a:prstGeom prst="rect">
            <a:avLst/>
          </a:prstGeom>
          <a:noFill/>
        </p:spPr>
        <p:txBody>
          <a:bodyPr wrap="square" rtlCol="0" anchor="b" anchorCtr="0">
            <a:spAutoFit/>
          </a:bodyPr>
          <a:lstStyle/>
          <a:p>
            <a:pPr marL="0" marR="0" lvl="0" indent="0" algn="l" defTabSz="121889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dirty="0">
                <a:solidFill>
                  <a:srgbClr val="222222"/>
                </a:solidFill>
                <a:latin typeface="Arial Narrow" panose="020B0606020202030204" pitchFamily="34" charset="0"/>
              </a:rPr>
              <a:t>T</a:t>
            </a:r>
            <a:r>
              <a:rPr lang="en-US" sz="1000" b="0" i="0" dirty="0">
                <a:solidFill>
                  <a:srgbClr val="222222"/>
                </a:solidFill>
                <a:effectLst/>
                <a:latin typeface="Arial Narrow" panose="020B0606020202030204" pitchFamily="34" charset="0"/>
              </a:rPr>
              <a:t>his is a hypothetical example only and does not represent any specific investment product. Actual investments may include fees, charges and other expenses that would affect an investment’s return. It assumes no distributions are made during these periods. Investment return and principal value will fluctuate, and when redeemed, securities may be worth more or less than the original cost. Index performance returns do not reflect any management fees, transaction costs or expenses. Indexes are unmanaged and one cannot invest directly in an index.</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ndParaRPr>
          </a:p>
          <a:p>
            <a:pPr marL="0" marR="0" lvl="0" indent="0" algn="l" defTabSz="1218895"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rPr>
              <a:t>1. “</a:t>
            </a:r>
            <a:r>
              <a:rPr kumimoji="0" lang="en-US" sz="1000" b="0" i="0" u="none" strike="noStrike" kern="1200" cap="none" spc="0" normalizeH="0" baseline="0" noProof="0">
                <a:ln>
                  <a:noFill/>
                </a:ln>
                <a:solidFill>
                  <a:srgbClr val="000000"/>
                </a:solidFill>
                <a:effectLst/>
                <a:uLnTx/>
                <a:uFillTx/>
                <a:latin typeface="Arial Narrow" panose="020B0606020202030204" pitchFamily="34" charset="0"/>
              </a:rPr>
              <a:t>Life Expectancy.” </a:t>
            </a:r>
            <a:r>
              <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rPr>
              <a:t>Center for Disease Control</a:t>
            </a:r>
            <a:r>
              <a:rPr kumimoji="0" lang="en-US" sz="1000" b="0" i="0" u="none" strike="noStrike" kern="1200" cap="none" spc="0" normalizeH="0" baseline="0" noProof="0">
                <a:ln>
                  <a:noFill/>
                </a:ln>
                <a:solidFill>
                  <a:srgbClr val="000000"/>
                </a:solidFill>
                <a:effectLst/>
                <a:uLnTx/>
                <a:uFillTx/>
                <a:latin typeface="Arial Narrow" panose="020B0606020202030204" pitchFamily="34" charset="0"/>
              </a:rPr>
              <a:t>, 2022. </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ndParaRPr>
          </a:p>
          <a:p>
            <a:pPr marL="0" marR="0" lvl="0" indent="0" algn="l" defTabSz="1218895"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rPr>
              <a:t>2. Franklin Templeton. </a:t>
            </a:r>
            <a:r>
              <a:rPr lang="en-US" sz="1000" dirty="0">
                <a:solidFill>
                  <a:srgbClr val="000000"/>
                </a:solidFill>
                <a:latin typeface="Arial Narrow" panose="020B0606020202030204" pitchFamily="34" charset="0"/>
              </a:rPr>
              <a:t>September 2024.</a:t>
            </a:r>
            <a:r>
              <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rPr>
              <a:t>. Assumes 25-year retirement period, 100% of final annual income withdrawn each year, 6% annual return compounded monthly with a 3% annual inflation adjustment (inflation adjusted effective return is 2.91%).</a:t>
            </a:r>
          </a:p>
        </p:txBody>
      </p:sp>
      <p:sp>
        <p:nvSpPr>
          <p:cNvPr id="7" name="TextBox 6">
            <a:extLst>
              <a:ext uri="{FF2B5EF4-FFF2-40B4-BE49-F238E27FC236}">
                <a16:creationId xmlns:a16="http://schemas.microsoft.com/office/drawing/2014/main" id="{295D90FA-69B4-8BB0-6DB4-DAF900498E79}"/>
              </a:ext>
            </a:extLst>
          </p:cNvPr>
          <p:cNvSpPr txBox="1"/>
          <p:nvPr/>
        </p:nvSpPr>
        <p:spPr>
          <a:xfrm>
            <a:off x="11443897" y="4030637"/>
            <a:ext cx="815468" cy="369332"/>
          </a:xfrm>
          <a:prstGeom prst="rect">
            <a:avLst/>
          </a:prstGeom>
          <a:noFill/>
        </p:spPr>
        <p:txBody>
          <a:bodyPr wrap="square">
            <a:spAutoFit/>
          </a:bodyPr>
          <a:lstStyle/>
          <a:p>
            <a:r>
              <a:rPr lang="en-US" sz="1800" baseline="30000" dirty="0">
                <a:solidFill>
                  <a:schemeClr val="tx1"/>
                </a:solidFill>
              </a:rPr>
              <a:t>2</a:t>
            </a:r>
            <a:endParaRPr lang="en-US" dirty="0"/>
          </a:p>
        </p:txBody>
      </p:sp>
    </p:spTree>
    <p:extLst>
      <p:ext uri="{BB962C8B-B14F-4D97-AF65-F5344CB8AC3E}">
        <p14:creationId xmlns:p14="http://schemas.microsoft.com/office/powerpoint/2010/main" val="42852106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7880245-ADCE-E007-C2BC-21C314F682FD}"/>
              </a:ext>
            </a:extLst>
          </p:cNvPr>
          <p:cNvSpPr>
            <a:spLocks noGrp="1"/>
          </p:cNvSpPr>
          <p:nvPr>
            <p:ph type="body" sz="quarter" idx="11"/>
          </p:nvPr>
        </p:nvSpPr>
        <p:spPr>
          <a:xfrm>
            <a:off x="913924" y="1070611"/>
            <a:ext cx="6705600" cy="615553"/>
          </a:xfrm>
        </p:spPr>
        <p:txBody>
          <a:bodyPr/>
          <a:lstStyle/>
          <a:p>
            <a:r>
              <a:rPr lang="en-CA" dirty="0"/>
              <a:t>THANK YOU!</a:t>
            </a:r>
          </a:p>
        </p:txBody>
      </p:sp>
    </p:spTree>
    <p:extLst>
      <p:ext uri="{BB962C8B-B14F-4D97-AF65-F5344CB8AC3E}">
        <p14:creationId xmlns:p14="http://schemas.microsoft.com/office/powerpoint/2010/main" val="6799689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F038C086-1320-4A2B-8CFD-9E87EB68FCF1}"/>
              </a:ext>
            </a:extLst>
          </p:cNvPr>
          <p:cNvSpPr>
            <a:spLocks noGrp="1"/>
          </p:cNvSpPr>
          <p:nvPr>
            <p:ph type="body" sz="quarter" idx="11"/>
          </p:nvPr>
        </p:nvSpPr>
        <p:spPr>
          <a:xfrm>
            <a:off x="9893654" y="6365240"/>
            <a:ext cx="1828800" cy="182880"/>
          </a:xfrm>
        </p:spPr>
        <p:txBody>
          <a:bodyPr/>
          <a:lstStyle/>
          <a:p>
            <a:r>
              <a:rPr lang="en-US">
                <a:latin typeface="Arial"/>
                <a:cs typeface="Arial"/>
              </a:rPr>
              <a:t> WI5 PPT 09/24</a:t>
            </a:r>
          </a:p>
        </p:txBody>
      </p:sp>
      <p:sp>
        <p:nvSpPr>
          <p:cNvPr id="5" name="TextBox 4">
            <a:extLst>
              <a:ext uri="{FF2B5EF4-FFF2-40B4-BE49-F238E27FC236}">
                <a16:creationId xmlns:a16="http://schemas.microsoft.com/office/drawing/2014/main" id="{FBB2E1A4-C1C0-4066-A3C8-2651404C13E4}"/>
              </a:ext>
            </a:extLst>
          </p:cNvPr>
          <p:cNvSpPr txBox="1"/>
          <p:nvPr/>
        </p:nvSpPr>
        <p:spPr>
          <a:xfrm>
            <a:off x="455613" y="824686"/>
            <a:ext cx="11201400" cy="4662815"/>
          </a:xfrm>
          <a:prstGeom prst="rect">
            <a:avLst/>
          </a:prstGeom>
          <a:noFill/>
        </p:spPr>
        <p:txBody>
          <a:bodyPr wrap="square" rtlCol="0">
            <a:spAutoFit/>
          </a:bodyPr>
          <a:lstStyle/>
          <a:p>
            <a:pPr algn="l"/>
            <a:r>
              <a:rPr lang="en-US" sz="1100" b="0" i="0">
                <a:solidFill>
                  <a:srgbClr val="333333"/>
                </a:solidFill>
                <a:effectLst/>
                <a:latin typeface="+mj-lt"/>
              </a:rPr>
              <a:t>This material is intended to be of general interest only and should not be construed as individual investment advice or a recommendation or solicitation to buy, sell or hold any security or to adopt any investment strategy. It does not constitute legal or tax advice. This material may not be reproduced, distributed or published without prior written permission from Franklin Templeton.</a:t>
            </a:r>
          </a:p>
          <a:p>
            <a:pPr algn="l"/>
            <a:endParaRPr lang="en-US" sz="1100" b="0" i="0">
              <a:solidFill>
                <a:srgbClr val="333333"/>
              </a:solidFill>
              <a:effectLst/>
              <a:latin typeface="+mj-lt"/>
            </a:endParaRPr>
          </a:p>
          <a:p>
            <a:pPr algn="l"/>
            <a:r>
              <a:rPr lang="en-US" sz="1100" b="0" i="0">
                <a:solidFill>
                  <a:srgbClr val="333333"/>
                </a:solidFill>
                <a:effectLst/>
                <a:latin typeface="+mj-lt"/>
              </a:rPr>
              <a:t>The views expressed are those of the investment manager and the comments, opinions and analyses are rendered as at publication date and may change without notice. The underlying assumptions and these views are subject to change based on market and other conditions and may differ from other portfolio managers or of the firm as a whole. The information provided in this material is not intended as a complete analysis of every material fact regarding any country, region or market. There is no assurance that any prediction, projection or forecast on the economy, stock market, bond market or the economic trends of the markets will be realized. </a:t>
            </a:r>
          </a:p>
          <a:p>
            <a:pPr algn="l"/>
            <a:endParaRPr lang="en-US" sz="1100">
              <a:solidFill>
                <a:srgbClr val="333333"/>
              </a:solidFill>
              <a:latin typeface="+mj-lt"/>
            </a:endParaRPr>
          </a:p>
          <a:p>
            <a:pPr algn="l"/>
            <a:r>
              <a:rPr lang="en-US" sz="1100" b="0" i="0">
                <a:solidFill>
                  <a:srgbClr val="333333"/>
                </a:solidFill>
                <a:effectLst/>
                <a:latin typeface="+mj-lt"/>
              </a:rPr>
              <a:t>The value of investments and the income from them can go down as well as up and you may not get back the full amount that you invested. Past performance is not necessarily indicative nor a guarantee of future performance. </a:t>
            </a:r>
            <a:r>
              <a:rPr lang="en-US" sz="1100" b="1" i="0">
                <a:solidFill>
                  <a:srgbClr val="333333"/>
                </a:solidFill>
                <a:effectLst/>
                <a:latin typeface="+mj-lt"/>
              </a:rPr>
              <a:t>All investments involve risks, including possible loss of principal.</a:t>
            </a:r>
          </a:p>
          <a:p>
            <a:pPr algn="l"/>
            <a:endParaRPr lang="en-US" sz="1100" b="1" i="0">
              <a:solidFill>
                <a:srgbClr val="333333"/>
              </a:solidFill>
              <a:effectLst/>
              <a:latin typeface="+mj-lt"/>
            </a:endParaRPr>
          </a:p>
          <a:p>
            <a:pPr algn="l"/>
            <a:r>
              <a:rPr lang="en-US" sz="1100" b="0" i="0">
                <a:solidFill>
                  <a:srgbClr val="333333"/>
                </a:solidFill>
                <a:effectLst/>
                <a:latin typeface="+mj-lt"/>
              </a:rPr>
              <a:t>Any research and analysis contained in this material has been procured by Franklin Templeton for its own purposes and may be acted upon in that connection and, as such, is provided to you incidentally. Data from third party sources may have been used in the preparation of this material and Franklin Templeton ("FT") has not independently verified, validated or audited such data.  Although information has been obtained from sources that Franklin Templeton believes to be reliable, no guarantee can be given as to its accuracy and such information may be incomplete or condensed and may be subject to change at any time without notice. The mention of any individual securities should neither constitute nor be construed as a recommendation to purchase, hold or sell any securities, and the information provided regarding such individual securities (if any) is not a sufficient basis upon which to make an investment decision. FT accepts no liability whatsoever for any loss arising from use of this information and reliance upon the comments, opinions and analyses in the material is at the sole discretion of the user.</a:t>
            </a:r>
          </a:p>
          <a:p>
            <a:pPr algn="l"/>
            <a:endParaRPr lang="en-US" sz="1100" b="0" i="0">
              <a:solidFill>
                <a:srgbClr val="333333"/>
              </a:solidFill>
              <a:effectLst/>
              <a:latin typeface="+mj-lt"/>
            </a:endParaRPr>
          </a:p>
          <a:p>
            <a:pPr algn="l"/>
            <a:r>
              <a:rPr lang="en-US" sz="1100" b="0" i="0">
                <a:solidFill>
                  <a:srgbClr val="333333"/>
                </a:solidFill>
                <a:effectLst/>
                <a:latin typeface="+mj-lt"/>
              </a:rPr>
              <a:t>Products, services and information may not be available in all jurisdictions and are offered outside the U.S. by other FT affiliates and/or their distributors as local laws and regulation permits. Please consult your own financial professional or Franklin Templeton institutional contact for further information on availability of products and services in your jurisdiction.</a:t>
            </a:r>
          </a:p>
          <a:p>
            <a:pPr algn="l"/>
            <a:endParaRPr lang="en-US" sz="1100" b="0" i="0">
              <a:solidFill>
                <a:srgbClr val="333333"/>
              </a:solidFill>
              <a:effectLst/>
              <a:latin typeface="+mj-lt"/>
            </a:endParaRPr>
          </a:p>
          <a:p>
            <a:pPr algn="l"/>
            <a:r>
              <a:rPr lang="en-US" sz="1100" b="0" i="0">
                <a:solidFill>
                  <a:srgbClr val="333333"/>
                </a:solidFill>
                <a:effectLst/>
                <a:latin typeface="+mj-lt"/>
              </a:rPr>
              <a:t>U.S. by Franklin Templeton, One Franklin Parkway, San Mateo, California 94403-1906, (800) DIAL BEN/342-5236, franklintempleton.com. Investments are not FDIC insured; may lose value; and are not bank guaranteed.</a:t>
            </a:r>
          </a:p>
        </p:txBody>
      </p:sp>
      <p:sp>
        <p:nvSpPr>
          <p:cNvPr id="6" name="TextBox 5">
            <a:extLst>
              <a:ext uri="{FF2B5EF4-FFF2-40B4-BE49-F238E27FC236}">
                <a16:creationId xmlns:a16="http://schemas.microsoft.com/office/drawing/2014/main" id="{051862FB-7FBE-E563-1525-D858F47C9ABE}"/>
              </a:ext>
            </a:extLst>
          </p:cNvPr>
          <p:cNvSpPr txBox="1"/>
          <p:nvPr/>
        </p:nvSpPr>
        <p:spPr>
          <a:xfrm>
            <a:off x="455613" y="164802"/>
            <a:ext cx="59435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3769FF"/>
                </a:solidFill>
                <a:effectLst/>
                <a:uLnTx/>
                <a:uFillTx/>
                <a:latin typeface="Arial" panose="020B0604020202020204" pitchFamily="34" charset="0"/>
                <a:ea typeface="+mn-ea"/>
                <a:cs typeface="Arial" panose="020B0604020202020204" pitchFamily="34" charset="0"/>
              </a:rPr>
              <a:t>Important legal </a:t>
            </a:r>
            <a:r>
              <a:rPr lang="en-US" b="1">
                <a:solidFill>
                  <a:srgbClr val="3769FF"/>
                </a:solidFill>
                <a:latin typeface="Arial" panose="020B0604020202020204" pitchFamily="34" charset="0"/>
                <a:cs typeface="Arial" panose="020B0604020202020204" pitchFamily="34" charset="0"/>
              </a:rPr>
              <a:t>i</a:t>
            </a:r>
            <a:r>
              <a:rPr kumimoji="0" lang="en-US" b="1" i="0" u="none" strike="noStrike" kern="1200" cap="none" spc="0" normalizeH="0" baseline="0" noProof="0">
                <a:ln>
                  <a:noFill/>
                </a:ln>
                <a:solidFill>
                  <a:srgbClr val="3769FF"/>
                </a:solidFill>
                <a:effectLst/>
                <a:uLnTx/>
                <a:uFillTx/>
                <a:latin typeface="Arial" panose="020B0604020202020204" pitchFamily="34" charset="0"/>
                <a:ea typeface="+mn-ea"/>
                <a:cs typeface="Arial" panose="020B0604020202020204" pitchFamily="34" charset="0"/>
              </a:rPr>
              <a:t>nformation</a:t>
            </a:r>
          </a:p>
        </p:txBody>
      </p:sp>
    </p:spTree>
    <p:custDataLst>
      <p:tags r:id="rId1"/>
    </p:custDataLst>
    <p:extLst>
      <p:ext uri="{BB962C8B-B14F-4D97-AF65-F5344CB8AC3E}">
        <p14:creationId xmlns:p14="http://schemas.microsoft.com/office/powerpoint/2010/main" val="2274248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Qr code&#10;&#10;Description automatically generated">
            <a:extLst>
              <a:ext uri="{FF2B5EF4-FFF2-40B4-BE49-F238E27FC236}">
                <a16:creationId xmlns:a16="http://schemas.microsoft.com/office/drawing/2014/main" id="{4961726A-A3EA-4DBA-8143-2F34869A9A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1899" y="1775854"/>
            <a:ext cx="2913738" cy="2913738"/>
          </a:xfrm>
          <a:prstGeom prst="rect">
            <a:avLst/>
          </a:prstGeom>
        </p:spPr>
      </p:pic>
      <p:sp>
        <p:nvSpPr>
          <p:cNvPr id="13" name="TextBox 12">
            <a:extLst>
              <a:ext uri="{FF2B5EF4-FFF2-40B4-BE49-F238E27FC236}">
                <a16:creationId xmlns:a16="http://schemas.microsoft.com/office/drawing/2014/main" id="{3F322AE8-097D-403D-9D25-8FF1454C4D1F}"/>
              </a:ext>
            </a:extLst>
          </p:cNvPr>
          <p:cNvSpPr txBox="1"/>
          <p:nvPr/>
        </p:nvSpPr>
        <p:spPr>
          <a:xfrm>
            <a:off x="6980514" y="1940484"/>
            <a:ext cx="5211486"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A2F59"/>
                </a:solidFill>
                <a:effectLst/>
                <a:uLnTx/>
                <a:uFillTx/>
                <a:latin typeface="Avenir LT Std 65 Medium"/>
                <a:ea typeface="+mn-ea"/>
                <a:cs typeface="+mn-cs"/>
              </a:rPr>
              <a:t>Website: </a:t>
            </a:r>
            <a:r>
              <a:rPr kumimoji="0" lang="en-US" sz="2000" b="0" i="0" u="none" strike="noStrike" kern="1200" cap="none" spc="0" normalizeH="0" baseline="0" noProof="0" dirty="0">
                <a:ln>
                  <a:noFill/>
                </a:ln>
                <a:solidFill>
                  <a:srgbClr val="1A2F59"/>
                </a:solidFill>
                <a:effectLst/>
                <a:uLnTx/>
                <a:uFillTx/>
                <a:latin typeface="Avenir LT Std 65 Medium"/>
                <a:ea typeface="+mn-ea"/>
                <a:cs typeface="+mn-cs"/>
              </a:rPr>
              <a:t>OneAZWealth.com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A2F59"/>
              </a:solidFill>
              <a:effectLst/>
              <a:uLnTx/>
              <a:uFillTx/>
              <a:latin typeface="Avenir LT Std 65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A2F59"/>
                </a:solidFill>
                <a:effectLst/>
                <a:uLnTx/>
                <a:uFillTx/>
                <a:latin typeface="Avenir LT Std 65 Medium"/>
                <a:ea typeface="+mn-ea"/>
                <a:cs typeface="+mn-cs"/>
              </a:rPr>
              <a:t>Email: </a:t>
            </a:r>
            <a:r>
              <a:rPr kumimoji="0" lang="en-US" sz="2000" b="0" i="0" u="none" strike="noStrike" kern="1200" cap="none" spc="0" normalizeH="0" baseline="0" noProof="0" dirty="0">
                <a:ln>
                  <a:noFill/>
                </a:ln>
                <a:solidFill>
                  <a:srgbClr val="1A2F59"/>
                </a:solidFill>
                <a:effectLst/>
                <a:uLnTx/>
                <a:uFillTx/>
                <a:latin typeface="Avenir LT Std 65 Medium"/>
                <a:ea typeface="+mn-ea"/>
                <a:cs typeface="+mn-cs"/>
              </a:rPr>
              <a:t>OneAZWealth@OneAZCU.com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A2F59"/>
              </a:solidFill>
              <a:effectLst/>
              <a:uLnTx/>
              <a:uFillTx/>
              <a:latin typeface="Avenir LT Std 65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A2F59"/>
                </a:solidFill>
                <a:effectLst/>
                <a:uLnTx/>
                <a:uFillTx/>
                <a:latin typeface="Avenir LT Std 65 Medium"/>
                <a:ea typeface="+mn-ea"/>
                <a:cs typeface="+mn-cs"/>
              </a:rPr>
              <a:t>24/7 Online Appointment Scheduler: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A2F59"/>
                </a:solidFill>
                <a:effectLst/>
                <a:uLnTx/>
                <a:uFillTx/>
                <a:latin typeface="Avenir LT Std 65 Medium"/>
                <a:ea typeface="+mn-ea"/>
                <a:cs typeface="+mn-cs"/>
              </a:rPr>
              <a:t>OneAZWealth.com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A2F59"/>
              </a:solidFill>
              <a:effectLst/>
              <a:uLnTx/>
              <a:uFillTx/>
              <a:latin typeface="Avenir LT Std 65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A2F59"/>
                </a:solidFill>
                <a:effectLst/>
                <a:uLnTx/>
                <a:uFillTx/>
                <a:latin typeface="Avenir LT Std 65 Medium"/>
                <a:ea typeface="+mn-ea"/>
                <a:cs typeface="+mn-cs"/>
              </a:rPr>
              <a:t>Phone: </a:t>
            </a:r>
            <a:r>
              <a:rPr kumimoji="0" lang="en-US" sz="2000" b="0" i="0" u="none" strike="noStrike" kern="1200" cap="none" spc="0" normalizeH="0" baseline="0" noProof="0" dirty="0">
                <a:ln>
                  <a:noFill/>
                </a:ln>
                <a:solidFill>
                  <a:srgbClr val="1A2F59"/>
                </a:solidFill>
                <a:effectLst/>
                <a:uLnTx/>
                <a:uFillTx/>
                <a:latin typeface="Avenir LT Std 65 Medium"/>
                <a:ea typeface="+mn-ea"/>
                <a:cs typeface="+mn-cs"/>
              </a:rPr>
              <a:t>(877) 566-0517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A2F59"/>
                </a:solidFill>
                <a:effectLst/>
                <a:uLnTx/>
                <a:uFillTx/>
                <a:latin typeface="Avenir LT Std 65 Medium"/>
                <a:ea typeface="+mn-ea"/>
                <a:cs typeface="+mn-cs"/>
              </a:rPr>
              <a:t>Call Monday-Friday, 9:00 am – 5:00 pm</a:t>
            </a:r>
          </a:p>
        </p:txBody>
      </p:sp>
      <p:pic>
        <p:nvPicPr>
          <p:cNvPr id="15" name="Picture 14" descr="Icon&#10;&#10;Description automatically generated">
            <a:extLst>
              <a:ext uri="{FF2B5EF4-FFF2-40B4-BE49-F238E27FC236}">
                <a16:creationId xmlns:a16="http://schemas.microsoft.com/office/drawing/2014/main" id="{2BE4CA34-8C49-4B03-B76B-8E3B7C053E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5655" y="5737395"/>
            <a:ext cx="612349" cy="612349"/>
          </a:xfrm>
          <a:prstGeom prst="rect">
            <a:avLst/>
          </a:prstGeom>
        </p:spPr>
      </p:pic>
      <p:pic>
        <p:nvPicPr>
          <p:cNvPr id="16" name="Picture 15" descr="Logo, icon&#10;&#10;Description automatically generated">
            <a:extLst>
              <a:ext uri="{FF2B5EF4-FFF2-40B4-BE49-F238E27FC236}">
                <a16:creationId xmlns:a16="http://schemas.microsoft.com/office/drawing/2014/main" id="{A457E42C-5771-4C6B-9717-0974DECE2F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4406" y="5737395"/>
            <a:ext cx="612349" cy="612349"/>
          </a:xfrm>
          <a:prstGeom prst="rect">
            <a:avLst/>
          </a:prstGeom>
        </p:spPr>
      </p:pic>
      <p:pic>
        <p:nvPicPr>
          <p:cNvPr id="17" name="Picture 16" descr="Logo, icon&#10;&#10;Description automatically generated">
            <a:extLst>
              <a:ext uri="{FF2B5EF4-FFF2-40B4-BE49-F238E27FC236}">
                <a16:creationId xmlns:a16="http://schemas.microsoft.com/office/drawing/2014/main" id="{ABB3418B-8F77-4144-835E-418DD3F828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6904" y="5737395"/>
            <a:ext cx="612349" cy="612349"/>
          </a:xfrm>
          <a:prstGeom prst="rect">
            <a:avLst/>
          </a:prstGeom>
        </p:spPr>
      </p:pic>
      <p:sp>
        <p:nvSpPr>
          <p:cNvPr id="20" name="Title 1">
            <a:extLst>
              <a:ext uri="{FF2B5EF4-FFF2-40B4-BE49-F238E27FC236}">
                <a16:creationId xmlns:a16="http://schemas.microsoft.com/office/drawing/2014/main" id="{F841E73F-5EF2-41ED-83AE-8581E22BD3FD}"/>
              </a:ext>
            </a:extLst>
          </p:cNvPr>
          <p:cNvSpPr txBox="1">
            <a:spLocks/>
          </p:cNvSpPr>
          <p:nvPr/>
        </p:nvSpPr>
        <p:spPr>
          <a:xfrm>
            <a:off x="3152504" y="508266"/>
            <a:ext cx="7656021" cy="808079"/>
          </a:xfrm>
          <a:prstGeom prst="rect">
            <a:avLst/>
          </a:prstGeom>
        </p:spPr>
        <p:txBody>
          <a:bodyPr anchor="b"/>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1A2F59"/>
                </a:solidFill>
                <a:effectLst/>
                <a:uLnTx/>
                <a:uFillTx/>
                <a:latin typeface="Clarendon LT Std"/>
                <a:ea typeface="+mj-ea"/>
                <a:cs typeface="+mj-cs"/>
              </a:rPr>
              <a:t>Question &amp; Answers</a:t>
            </a:r>
          </a:p>
        </p:txBody>
      </p:sp>
      <p:sp>
        <p:nvSpPr>
          <p:cNvPr id="21" name="TextBox 20">
            <a:extLst>
              <a:ext uri="{FF2B5EF4-FFF2-40B4-BE49-F238E27FC236}">
                <a16:creationId xmlns:a16="http://schemas.microsoft.com/office/drawing/2014/main" id="{C286157C-D2D4-4B56-8098-C8EAAD6771A8}"/>
              </a:ext>
            </a:extLst>
          </p:cNvPr>
          <p:cNvSpPr txBox="1"/>
          <p:nvPr/>
        </p:nvSpPr>
        <p:spPr>
          <a:xfrm>
            <a:off x="3355528" y="4675472"/>
            <a:ext cx="324648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A2F59"/>
                </a:solidFill>
                <a:effectLst/>
                <a:uLnTx/>
                <a:uFillTx/>
                <a:latin typeface="Avenir LT Std 65 Medium"/>
                <a:ea typeface="+mn-ea"/>
                <a:cs typeface="+mn-cs"/>
              </a:rPr>
              <a:t>Scan to visit OneAZWealth.com</a:t>
            </a:r>
            <a:endParaRPr kumimoji="0" lang="en-US" sz="1600" b="0" i="0" u="none" strike="noStrike" kern="1200" cap="none" spc="0" normalizeH="0" baseline="0" noProof="0" dirty="0">
              <a:ln>
                <a:noFill/>
              </a:ln>
              <a:solidFill>
                <a:srgbClr val="1A2F59"/>
              </a:solidFill>
              <a:effectLst/>
              <a:uLnTx/>
              <a:uFillTx/>
              <a:latin typeface="Avenir LT Std 65 Medium"/>
              <a:ea typeface="+mn-ea"/>
              <a:cs typeface="+mn-cs"/>
            </a:endParaRPr>
          </a:p>
        </p:txBody>
      </p:sp>
      <p:sp>
        <p:nvSpPr>
          <p:cNvPr id="2" name="TextBox 1">
            <a:extLst>
              <a:ext uri="{FF2B5EF4-FFF2-40B4-BE49-F238E27FC236}">
                <a16:creationId xmlns:a16="http://schemas.microsoft.com/office/drawing/2014/main" id="{4FD2FD9E-0A3D-06F3-6456-F47E722072F2}"/>
              </a:ext>
            </a:extLst>
          </p:cNvPr>
          <p:cNvSpPr txBox="1"/>
          <p:nvPr/>
        </p:nvSpPr>
        <p:spPr>
          <a:xfrm>
            <a:off x="4446182" y="6665187"/>
            <a:ext cx="602720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ea typeface="+mn-ea"/>
                <a:cs typeface="+mn-cs"/>
              </a:rPr>
              <a:t>OneAZ Wealth Management | (877) 566-0517 | </a:t>
            </a:r>
            <a:r>
              <a:rPr kumimoji="0" lang="en-US" sz="800" b="1"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ea typeface="+mn-ea"/>
                <a:cs typeface="+mn-cs"/>
                <a:hlinkClick r:id="rId7"/>
              </a:rPr>
              <a:t>www.OneAZWealth.com</a:t>
            </a:r>
            <a:r>
              <a:rPr kumimoji="0" lang="en-US" sz="800" b="1"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ea typeface="+mn-ea"/>
                <a:cs typeface="+mn-cs"/>
              </a:rPr>
              <a:t> | Safe For Public Distribution.</a:t>
            </a:r>
          </a:p>
        </p:txBody>
      </p:sp>
    </p:spTree>
    <p:extLst>
      <p:ext uri="{BB962C8B-B14F-4D97-AF65-F5344CB8AC3E}">
        <p14:creationId xmlns:p14="http://schemas.microsoft.com/office/powerpoint/2010/main" val="589319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Qr code&#10;&#10;Description automatically generated">
            <a:extLst>
              <a:ext uri="{FF2B5EF4-FFF2-40B4-BE49-F238E27FC236}">
                <a16:creationId xmlns:a16="http://schemas.microsoft.com/office/drawing/2014/main" id="{4961726A-A3EA-4DBA-8143-2F34869A9A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1899" y="1775854"/>
            <a:ext cx="2913738" cy="2913738"/>
          </a:xfrm>
          <a:prstGeom prst="rect">
            <a:avLst/>
          </a:prstGeom>
        </p:spPr>
      </p:pic>
      <p:sp>
        <p:nvSpPr>
          <p:cNvPr id="13" name="TextBox 12">
            <a:extLst>
              <a:ext uri="{FF2B5EF4-FFF2-40B4-BE49-F238E27FC236}">
                <a16:creationId xmlns:a16="http://schemas.microsoft.com/office/drawing/2014/main" id="{3F322AE8-097D-403D-9D25-8FF1454C4D1F}"/>
              </a:ext>
            </a:extLst>
          </p:cNvPr>
          <p:cNvSpPr txBox="1"/>
          <p:nvPr/>
        </p:nvSpPr>
        <p:spPr>
          <a:xfrm>
            <a:off x="6980514" y="1940484"/>
            <a:ext cx="5211486"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A2F59"/>
                </a:solidFill>
                <a:effectLst/>
                <a:uLnTx/>
                <a:uFillTx/>
                <a:latin typeface="Avenir LT Std 65 Medium"/>
                <a:ea typeface="+mn-ea"/>
                <a:cs typeface="+mn-cs"/>
              </a:rPr>
              <a:t>Website: </a:t>
            </a:r>
            <a:r>
              <a:rPr kumimoji="0" lang="en-US" sz="2000" b="0" i="0" u="none" strike="noStrike" kern="1200" cap="none" spc="0" normalizeH="0" baseline="0" noProof="0" dirty="0">
                <a:ln>
                  <a:noFill/>
                </a:ln>
                <a:solidFill>
                  <a:srgbClr val="1A2F59"/>
                </a:solidFill>
                <a:effectLst/>
                <a:uLnTx/>
                <a:uFillTx/>
                <a:latin typeface="Avenir LT Std 65 Medium"/>
                <a:ea typeface="+mn-ea"/>
                <a:cs typeface="+mn-cs"/>
              </a:rPr>
              <a:t>OneAZWealth.com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A2F59"/>
              </a:solidFill>
              <a:effectLst/>
              <a:uLnTx/>
              <a:uFillTx/>
              <a:latin typeface="Avenir LT Std 65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A2F59"/>
                </a:solidFill>
                <a:effectLst/>
                <a:uLnTx/>
                <a:uFillTx/>
                <a:latin typeface="Avenir LT Std 65 Medium"/>
                <a:ea typeface="+mn-ea"/>
                <a:cs typeface="+mn-cs"/>
              </a:rPr>
              <a:t>Email: </a:t>
            </a:r>
            <a:r>
              <a:rPr kumimoji="0" lang="en-US" sz="2000" b="0" i="0" u="none" strike="noStrike" kern="1200" cap="none" spc="0" normalizeH="0" baseline="0" noProof="0" dirty="0">
                <a:ln>
                  <a:noFill/>
                </a:ln>
                <a:solidFill>
                  <a:srgbClr val="1A2F59"/>
                </a:solidFill>
                <a:effectLst/>
                <a:uLnTx/>
                <a:uFillTx/>
                <a:latin typeface="Avenir LT Std 65 Medium"/>
                <a:ea typeface="+mn-ea"/>
                <a:cs typeface="+mn-cs"/>
              </a:rPr>
              <a:t>OneAZWealth@OneAZCU.com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A2F59"/>
              </a:solidFill>
              <a:effectLst/>
              <a:uLnTx/>
              <a:uFillTx/>
              <a:latin typeface="Avenir LT Std 65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A2F59"/>
                </a:solidFill>
                <a:effectLst/>
                <a:uLnTx/>
                <a:uFillTx/>
                <a:latin typeface="Avenir LT Std 65 Medium"/>
                <a:ea typeface="+mn-ea"/>
                <a:cs typeface="+mn-cs"/>
              </a:rPr>
              <a:t>24/7 Online Appointment Scheduler: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A2F59"/>
                </a:solidFill>
                <a:effectLst/>
                <a:uLnTx/>
                <a:uFillTx/>
                <a:latin typeface="Avenir LT Std 65 Medium"/>
                <a:ea typeface="+mn-ea"/>
                <a:cs typeface="+mn-cs"/>
              </a:rPr>
              <a:t>OneAZWealth.com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A2F59"/>
              </a:solidFill>
              <a:effectLst/>
              <a:uLnTx/>
              <a:uFillTx/>
              <a:latin typeface="Avenir LT Std 65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A2F59"/>
                </a:solidFill>
                <a:effectLst/>
                <a:uLnTx/>
                <a:uFillTx/>
                <a:latin typeface="Avenir LT Std 65 Medium"/>
                <a:ea typeface="+mn-ea"/>
                <a:cs typeface="+mn-cs"/>
              </a:rPr>
              <a:t>Phone: </a:t>
            </a:r>
            <a:r>
              <a:rPr kumimoji="0" lang="en-US" sz="2000" b="0" i="0" u="none" strike="noStrike" kern="1200" cap="none" spc="0" normalizeH="0" baseline="0" noProof="0" dirty="0">
                <a:ln>
                  <a:noFill/>
                </a:ln>
                <a:solidFill>
                  <a:srgbClr val="1A2F59"/>
                </a:solidFill>
                <a:effectLst/>
                <a:uLnTx/>
                <a:uFillTx/>
                <a:latin typeface="Avenir LT Std 65 Medium"/>
                <a:ea typeface="+mn-ea"/>
                <a:cs typeface="+mn-cs"/>
              </a:rPr>
              <a:t>(877) 566-0517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A2F59"/>
                </a:solidFill>
                <a:effectLst/>
                <a:uLnTx/>
                <a:uFillTx/>
                <a:latin typeface="Avenir LT Std 65 Medium"/>
                <a:ea typeface="+mn-ea"/>
                <a:cs typeface="+mn-cs"/>
              </a:rPr>
              <a:t>Call Monday-Friday, 9:00 am – 5:00 pm</a:t>
            </a:r>
          </a:p>
        </p:txBody>
      </p:sp>
      <p:pic>
        <p:nvPicPr>
          <p:cNvPr id="15" name="Picture 14" descr="Icon&#10;&#10;Description automatically generated">
            <a:extLst>
              <a:ext uri="{FF2B5EF4-FFF2-40B4-BE49-F238E27FC236}">
                <a16:creationId xmlns:a16="http://schemas.microsoft.com/office/drawing/2014/main" id="{2BE4CA34-8C49-4B03-B76B-8E3B7C053E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5655" y="5737395"/>
            <a:ext cx="612349" cy="612349"/>
          </a:xfrm>
          <a:prstGeom prst="rect">
            <a:avLst/>
          </a:prstGeom>
        </p:spPr>
      </p:pic>
      <p:pic>
        <p:nvPicPr>
          <p:cNvPr id="16" name="Picture 15" descr="Logo, icon&#10;&#10;Description automatically generated">
            <a:extLst>
              <a:ext uri="{FF2B5EF4-FFF2-40B4-BE49-F238E27FC236}">
                <a16:creationId xmlns:a16="http://schemas.microsoft.com/office/drawing/2014/main" id="{A457E42C-5771-4C6B-9717-0974DECE2F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4406" y="5737395"/>
            <a:ext cx="612349" cy="612349"/>
          </a:xfrm>
          <a:prstGeom prst="rect">
            <a:avLst/>
          </a:prstGeom>
        </p:spPr>
      </p:pic>
      <p:pic>
        <p:nvPicPr>
          <p:cNvPr id="17" name="Picture 16" descr="Logo, icon&#10;&#10;Description automatically generated">
            <a:extLst>
              <a:ext uri="{FF2B5EF4-FFF2-40B4-BE49-F238E27FC236}">
                <a16:creationId xmlns:a16="http://schemas.microsoft.com/office/drawing/2014/main" id="{ABB3418B-8F77-4144-835E-418DD3F828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6904" y="5737395"/>
            <a:ext cx="612349" cy="612349"/>
          </a:xfrm>
          <a:prstGeom prst="rect">
            <a:avLst/>
          </a:prstGeom>
        </p:spPr>
      </p:pic>
      <p:sp>
        <p:nvSpPr>
          <p:cNvPr id="20" name="Title 1">
            <a:extLst>
              <a:ext uri="{FF2B5EF4-FFF2-40B4-BE49-F238E27FC236}">
                <a16:creationId xmlns:a16="http://schemas.microsoft.com/office/drawing/2014/main" id="{F841E73F-5EF2-41ED-83AE-8581E22BD3FD}"/>
              </a:ext>
            </a:extLst>
          </p:cNvPr>
          <p:cNvSpPr txBox="1">
            <a:spLocks/>
          </p:cNvSpPr>
          <p:nvPr/>
        </p:nvSpPr>
        <p:spPr>
          <a:xfrm>
            <a:off x="3152504" y="508266"/>
            <a:ext cx="7656021" cy="808079"/>
          </a:xfrm>
          <a:prstGeom prst="rect">
            <a:avLst/>
          </a:prstGeom>
        </p:spPr>
        <p:txBody>
          <a:bodyPr anchor="b"/>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1A2F59"/>
                </a:solidFill>
                <a:effectLst/>
                <a:uLnTx/>
                <a:uFillTx/>
                <a:latin typeface="Clarendon LT Std"/>
                <a:ea typeface="+mj-ea"/>
                <a:cs typeface="+mj-cs"/>
              </a:rPr>
              <a:t>Thank you!</a:t>
            </a:r>
          </a:p>
        </p:txBody>
      </p:sp>
      <p:sp>
        <p:nvSpPr>
          <p:cNvPr id="21" name="TextBox 20">
            <a:extLst>
              <a:ext uri="{FF2B5EF4-FFF2-40B4-BE49-F238E27FC236}">
                <a16:creationId xmlns:a16="http://schemas.microsoft.com/office/drawing/2014/main" id="{C286157C-D2D4-4B56-8098-C8EAAD6771A8}"/>
              </a:ext>
            </a:extLst>
          </p:cNvPr>
          <p:cNvSpPr txBox="1"/>
          <p:nvPr/>
        </p:nvSpPr>
        <p:spPr>
          <a:xfrm>
            <a:off x="3355528" y="4675472"/>
            <a:ext cx="324648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A2F59"/>
                </a:solidFill>
                <a:effectLst/>
                <a:uLnTx/>
                <a:uFillTx/>
                <a:latin typeface="Avenir LT Std 65 Medium"/>
                <a:ea typeface="+mn-ea"/>
                <a:cs typeface="+mn-cs"/>
              </a:rPr>
              <a:t>Scan to visit OneAZWealth.com</a:t>
            </a:r>
            <a:endParaRPr kumimoji="0" lang="en-US" sz="1600" b="0" i="0" u="none" strike="noStrike" kern="1200" cap="none" spc="0" normalizeH="0" baseline="0" noProof="0" dirty="0">
              <a:ln>
                <a:noFill/>
              </a:ln>
              <a:solidFill>
                <a:srgbClr val="1A2F59"/>
              </a:solidFill>
              <a:effectLst/>
              <a:uLnTx/>
              <a:uFillTx/>
              <a:latin typeface="Avenir LT Std 65 Medium"/>
              <a:ea typeface="+mn-ea"/>
              <a:cs typeface="+mn-cs"/>
            </a:endParaRPr>
          </a:p>
        </p:txBody>
      </p:sp>
      <p:sp>
        <p:nvSpPr>
          <p:cNvPr id="2" name="TextBox 1">
            <a:extLst>
              <a:ext uri="{FF2B5EF4-FFF2-40B4-BE49-F238E27FC236}">
                <a16:creationId xmlns:a16="http://schemas.microsoft.com/office/drawing/2014/main" id="{72857431-8B73-3978-3DB9-73BC93E0C78A}"/>
              </a:ext>
            </a:extLst>
          </p:cNvPr>
          <p:cNvSpPr txBox="1"/>
          <p:nvPr/>
        </p:nvSpPr>
        <p:spPr>
          <a:xfrm>
            <a:off x="4446182" y="6665187"/>
            <a:ext cx="602720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ea typeface="+mn-ea"/>
                <a:cs typeface="+mn-cs"/>
              </a:rPr>
              <a:t>OneAZ Wealth Management | (877) 566-0517 | </a:t>
            </a:r>
            <a:r>
              <a:rPr kumimoji="0" lang="en-US" sz="800" b="1"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ea typeface="+mn-ea"/>
                <a:cs typeface="+mn-cs"/>
                <a:hlinkClick r:id="rId7"/>
              </a:rPr>
              <a:t>www.OneAZWealth.com</a:t>
            </a:r>
            <a:r>
              <a:rPr kumimoji="0" lang="en-US" sz="800" b="1"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ea typeface="+mn-ea"/>
                <a:cs typeface="+mn-cs"/>
              </a:rPr>
              <a:t> | Safe For Public Distribution.</a:t>
            </a:r>
          </a:p>
        </p:txBody>
      </p:sp>
    </p:spTree>
    <p:extLst>
      <p:ext uri="{BB962C8B-B14F-4D97-AF65-F5344CB8AC3E}">
        <p14:creationId xmlns:p14="http://schemas.microsoft.com/office/powerpoint/2010/main" val="2282791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1448BDE0-C9AD-464B-8026-CE714F452439}"/>
              </a:ext>
            </a:extLst>
          </p:cNvPr>
          <p:cNvSpPr>
            <a:spLocks noChangeArrowheads="1"/>
          </p:cNvSpPr>
          <p:nvPr/>
        </p:nvSpPr>
        <p:spPr bwMode="auto">
          <a:xfrm>
            <a:off x="3024554" y="5798961"/>
            <a:ext cx="8870460" cy="530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750" b="1" i="0" u="none" strike="noStrike" kern="1200" cap="none" spc="0" normalizeH="0" baseline="0" noProof="0" dirty="0">
                <a:ln>
                  <a:noFill/>
                </a:ln>
                <a:solidFill>
                  <a:srgbClr val="A5A5A5">
                    <a:lumMod val="25000"/>
                  </a:srgbClr>
                </a:solidFill>
                <a:effectLst/>
                <a:uLnTx/>
                <a:uFillTx/>
                <a:latin typeface="Avenir Next LT Pro Demi" panose="020B0704020202020204" pitchFamily="34" charset="0"/>
                <a:ea typeface="+mn-ea"/>
                <a:cs typeface="+mn-cs"/>
              </a:rPr>
              <a:t>Securities and advisory services are offered through LPL Financial (LPL), a registered investment advisor and broker-dealer (member FINRA/SIPC). </a:t>
            </a:r>
            <a:r>
              <a:rPr kumimoji="0" lang="en-US" sz="750" b="0"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ea typeface="+mn-ea"/>
                <a:cs typeface="+mn-cs"/>
              </a:rPr>
              <a:t>Insurance products are offered through LPL or its licensed affiliates. OneAZ Credit Union (OneAZ CU) and OneAZ Wealth Management </a:t>
            </a:r>
            <a:r>
              <a:rPr kumimoji="0" lang="en-US" sz="750" b="1" i="0" u="sng" strike="noStrike" kern="1200" cap="none" spc="0" normalizeH="0" baseline="0" noProof="0" dirty="0">
                <a:ln>
                  <a:noFill/>
                </a:ln>
                <a:solidFill>
                  <a:srgbClr val="A5A5A5">
                    <a:lumMod val="25000"/>
                  </a:srgbClr>
                </a:solidFill>
                <a:effectLst/>
                <a:uLnTx/>
                <a:uFillTx/>
                <a:latin typeface="Avenir Next LT Pro Demi" panose="020B0704020202020204" pitchFamily="34" charset="0"/>
                <a:ea typeface="+mn-ea"/>
                <a:cs typeface="+mn-cs"/>
              </a:rPr>
              <a:t>are not</a:t>
            </a:r>
            <a:r>
              <a:rPr kumimoji="0" lang="en-US" sz="750" b="0" i="0" u="none" strike="noStrike" kern="1200" cap="none" spc="0" normalizeH="0" baseline="0" noProof="0" dirty="0">
                <a:ln>
                  <a:noFill/>
                </a:ln>
                <a:solidFill>
                  <a:srgbClr val="A5A5A5">
                    <a:lumMod val="25000"/>
                  </a:srgbClr>
                </a:solidFill>
                <a:effectLst/>
                <a:uLnTx/>
                <a:uFillTx/>
                <a:latin typeface="Avenir Next LT Pro Demi" panose="020B0704020202020204" pitchFamily="34" charset="0"/>
                <a:ea typeface="+mn-ea"/>
                <a:cs typeface="+mn-cs"/>
              </a:rPr>
              <a:t> </a:t>
            </a:r>
            <a:r>
              <a:rPr kumimoji="0" lang="en-US" sz="750" b="0"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ea typeface="+mn-ea"/>
                <a:cs typeface="+mn-cs"/>
              </a:rPr>
              <a:t>registered as a broker-dealer or investment advisor. Registered representatives of LPL offer products and services using OneAZ Wealth Management, and may also be employees of OneAZ CU. These products and services are being offered through LPL or its affiliates, which are separate entities from, and not affiliates of, OneAZ CU nor OneAZ Wealth Management. Securities and insurance offered through LPL or its affiliates are: </a:t>
            </a:r>
            <a:endParaRPr kumimoji="0" lang="en-US" altLang="en-US" sz="750" b="0"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ea typeface="+mn-ea"/>
              <a:cs typeface="+mn-cs"/>
            </a:endParaRPr>
          </a:p>
        </p:txBody>
      </p:sp>
      <p:pic>
        <p:nvPicPr>
          <p:cNvPr id="4" name="Picture 3">
            <a:extLst>
              <a:ext uri="{FF2B5EF4-FFF2-40B4-BE49-F238E27FC236}">
                <a16:creationId xmlns:a16="http://schemas.microsoft.com/office/drawing/2014/main" id="{D6D954B9-9D66-4F07-B707-D690AA0154DA}"/>
              </a:ext>
            </a:extLst>
          </p:cNvPr>
          <p:cNvPicPr>
            <a:picLocks noChangeAspect="1"/>
          </p:cNvPicPr>
          <p:nvPr/>
        </p:nvPicPr>
        <p:blipFill>
          <a:blip r:embed="rId3"/>
          <a:srcRect/>
          <a:stretch/>
        </p:blipFill>
        <p:spPr>
          <a:xfrm>
            <a:off x="3158893" y="628834"/>
            <a:ext cx="3258291" cy="1253189"/>
          </a:xfrm>
          <a:prstGeom prst="rect">
            <a:avLst/>
          </a:prstGeom>
        </p:spPr>
      </p:pic>
      <p:graphicFrame>
        <p:nvGraphicFramePr>
          <p:cNvPr id="5" name="Table 4">
            <a:extLst>
              <a:ext uri="{FF2B5EF4-FFF2-40B4-BE49-F238E27FC236}">
                <a16:creationId xmlns:a16="http://schemas.microsoft.com/office/drawing/2014/main" id="{CBDF1576-7D01-49D1-B2D9-16F462264C25}"/>
              </a:ext>
            </a:extLst>
          </p:cNvPr>
          <p:cNvGraphicFramePr>
            <a:graphicFrameLocks noGrp="1"/>
          </p:cNvGraphicFramePr>
          <p:nvPr/>
        </p:nvGraphicFramePr>
        <p:xfrm>
          <a:off x="3024554" y="6353854"/>
          <a:ext cx="8870461" cy="325120"/>
        </p:xfrm>
        <a:graphic>
          <a:graphicData uri="http://schemas.openxmlformats.org/drawingml/2006/table">
            <a:tbl>
              <a:tblPr firstRow="1" firstCol="1" lastRow="1" lastCol="1" bandRow="1" bandCol="1"/>
              <a:tblGrid>
                <a:gridCol w="2532586">
                  <a:extLst>
                    <a:ext uri="{9D8B030D-6E8A-4147-A177-3AD203B41FA5}">
                      <a16:colId xmlns:a16="http://schemas.microsoft.com/office/drawing/2014/main" val="3236136599"/>
                    </a:ext>
                  </a:extLst>
                </a:gridCol>
                <a:gridCol w="2240712">
                  <a:extLst>
                    <a:ext uri="{9D8B030D-6E8A-4147-A177-3AD203B41FA5}">
                      <a16:colId xmlns:a16="http://schemas.microsoft.com/office/drawing/2014/main" val="677956393"/>
                    </a:ext>
                  </a:extLst>
                </a:gridCol>
                <a:gridCol w="2815540">
                  <a:extLst>
                    <a:ext uri="{9D8B030D-6E8A-4147-A177-3AD203B41FA5}">
                      <a16:colId xmlns:a16="http://schemas.microsoft.com/office/drawing/2014/main" val="180355062"/>
                    </a:ext>
                  </a:extLst>
                </a:gridCol>
                <a:gridCol w="1281623">
                  <a:extLst>
                    <a:ext uri="{9D8B030D-6E8A-4147-A177-3AD203B41FA5}">
                      <a16:colId xmlns:a16="http://schemas.microsoft.com/office/drawing/2014/main" val="330343158"/>
                    </a:ext>
                  </a:extLst>
                </a:gridCol>
              </a:tblGrid>
              <a:tr h="311624">
                <a:tc>
                  <a:txBody>
                    <a:bodyPr/>
                    <a:lstStyle/>
                    <a:p>
                      <a:pPr marL="192405" marR="0" algn="ctr">
                        <a:spcBef>
                          <a:spcPts val="90"/>
                        </a:spcBef>
                        <a:spcAft>
                          <a:spcPts val="0"/>
                        </a:spcAft>
                      </a:pPr>
                      <a:r>
                        <a:rPr lang="en-US" sz="800" b="1"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rPr>
                        <a:t>Not Insured by NCUA or</a:t>
                      </a:r>
                    </a:p>
                    <a:p>
                      <a:pPr marL="192405" marR="0" algn="ctr">
                        <a:spcBef>
                          <a:spcPts val="90"/>
                        </a:spcBef>
                        <a:spcAft>
                          <a:spcPts val="0"/>
                        </a:spcAft>
                      </a:pPr>
                      <a:r>
                        <a:rPr lang="en-US" sz="800" b="1"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rPr>
                        <a:t>Any Other Government Agency</a:t>
                      </a:r>
                      <a:endParaRPr lang="en-US" sz="800"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endParaRPr>
                    </a:p>
                  </a:txBody>
                  <a:tcPr marL="34290" marR="34290" marT="34290" marB="34290" anchor="ctr">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tcPr>
                </a:tc>
                <a:tc>
                  <a:txBody>
                    <a:bodyPr/>
                    <a:lstStyle/>
                    <a:p>
                      <a:pPr marL="183515" marR="0" algn="ctr">
                        <a:spcBef>
                          <a:spcPts val="90"/>
                        </a:spcBef>
                        <a:spcAft>
                          <a:spcPts val="0"/>
                        </a:spcAft>
                      </a:pPr>
                      <a:r>
                        <a:rPr lang="en-US" sz="800" b="1"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rPr>
                        <a:t>Not Credit Union Guaranteed</a:t>
                      </a:r>
                      <a:endParaRPr lang="en-US" sz="800"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endParaRPr>
                    </a:p>
                  </a:txBody>
                  <a:tcPr marL="34290" marR="34290" marT="34290" marB="34290" anchor="ctr">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tcPr>
                </a:tc>
                <a:tc>
                  <a:txBody>
                    <a:bodyPr/>
                    <a:lstStyle/>
                    <a:p>
                      <a:pPr marL="179070" marR="0" algn="ctr">
                        <a:spcBef>
                          <a:spcPts val="90"/>
                        </a:spcBef>
                        <a:spcAft>
                          <a:spcPts val="0"/>
                        </a:spcAft>
                      </a:pPr>
                      <a:r>
                        <a:rPr lang="en-US" sz="800" b="1"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rPr>
                        <a:t>Not Credit Union Deposits or Obligations</a:t>
                      </a:r>
                      <a:endParaRPr lang="en-US" sz="800"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endParaRPr>
                    </a:p>
                  </a:txBody>
                  <a:tcPr marL="34290" marR="34290" marT="34290" marB="34290" anchor="ctr">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tcPr>
                </a:tc>
                <a:tc>
                  <a:txBody>
                    <a:bodyPr/>
                    <a:lstStyle/>
                    <a:p>
                      <a:pPr marL="179070" marR="0" algn="ctr">
                        <a:spcBef>
                          <a:spcPts val="90"/>
                        </a:spcBef>
                        <a:spcAft>
                          <a:spcPts val="0"/>
                        </a:spcAft>
                      </a:pPr>
                      <a:r>
                        <a:rPr lang="en-US" sz="800" b="1"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rPr>
                        <a:t>May Lose Value</a:t>
                      </a:r>
                    </a:p>
                  </a:txBody>
                  <a:tcPr marL="34290" marR="34290" marT="34290" marB="34290" anchor="ctr">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tcPr>
                </a:tc>
                <a:extLst>
                  <a:ext uri="{0D108BD9-81ED-4DB2-BD59-A6C34878D82A}">
                    <a16:rowId xmlns:a16="http://schemas.microsoft.com/office/drawing/2014/main" val="2167034240"/>
                  </a:ext>
                </a:extLst>
              </a:tr>
            </a:tbl>
          </a:graphicData>
        </a:graphic>
      </p:graphicFrame>
      <p:sp>
        <p:nvSpPr>
          <p:cNvPr id="6" name="TextBox 5">
            <a:extLst>
              <a:ext uri="{FF2B5EF4-FFF2-40B4-BE49-F238E27FC236}">
                <a16:creationId xmlns:a16="http://schemas.microsoft.com/office/drawing/2014/main" id="{B710B081-7FF1-44AA-B461-8F3620372D74}"/>
              </a:ext>
            </a:extLst>
          </p:cNvPr>
          <p:cNvSpPr txBox="1"/>
          <p:nvPr/>
        </p:nvSpPr>
        <p:spPr>
          <a:xfrm>
            <a:off x="3024554" y="5512784"/>
            <a:ext cx="8870460"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ea typeface="+mn-ea"/>
                <a:cs typeface="+mn-cs"/>
              </a:rPr>
              <a:t>This presentation was created for educational and informational purposes only and is not intended as ERISA, tax, legal or investment advice. If you are seeking investment advice specific to your needs, such advice services must be obtained on your own separate from this educational presentation.</a:t>
            </a:r>
          </a:p>
        </p:txBody>
      </p:sp>
      <p:sp>
        <p:nvSpPr>
          <p:cNvPr id="8" name="TextBox 7">
            <a:extLst>
              <a:ext uri="{FF2B5EF4-FFF2-40B4-BE49-F238E27FC236}">
                <a16:creationId xmlns:a16="http://schemas.microsoft.com/office/drawing/2014/main" id="{2E954106-638F-463C-BE6F-882381B114E5}"/>
              </a:ext>
            </a:extLst>
          </p:cNvPr>
          <p:cNvSpPr txBox="1"/>
          <p:nvPr/>
        </p:nvSpPr>
        <p:spPr>
          <a:xfrm>
            <a:off x="3104453" y="2485539"/>
            <a:ext cx="4279669" cy="233910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A2F59"/>
                </a:solidFill>
                <a:effectLst/>
                <a:uLnTx/>
                <a:uFillTx/>
                <a:latin typeface="Avenir LT Std 65 Medium"/>
                <a:ea typeface="+mn-ea"/>
                <a:cs typeface="+mn-cs"/>
              </a:rPr>
              <a:t>Website: </a:t>
            </a:r>
            <a:r>
              <a:rPr kumimoji="0" lang="en-US" sz="1600" b="0" i="0" u="none" strike="noStrike" kern="1200" cap="none" spc="0" normalizeH="0" baseline="0" noProof="0" dirty="0">
                <a:ln>
                  <a:noFill/>
                </a:ln>
                <a:solidFill>
                  <a:srgbClr val="1A2F59"/>
                </a:solidFill>
                <a:effectLst/>
                <a:uLnTx/>
                <a:uFillTx/>
                <a:latin typeface="Avenir LT Std 65 Medium"/>
                <a:ea typeface="+mn-ea"/>
                <a:cs typeface="+mn-cs"/>
              </a:rPr>
              <a:t>OneAZWealth.com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1A2F59"/>
              </a:solidFill>
              <a:effectLst/>
              <a:uLnTx/>
              <a:uFillTx/>
              <a:latin typeface="Avenir LT Std 65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A2F59"/>
                </a:solidFill>
                <a:effectLst/>
                <a:uLnTx/>
                <a:uFillTx/>
                <a:latin typeface="Avenir LT Std 65 Medium"/>
                <a:ea typeface="+mn-ea"/>
                <a:cs typeface="+mn-cs"/>
              </a:rPr>
              <a:t>Email: </a:t>
            </a:r>
            <a:r>
              <a:rPr kumimoji="0" lang="en-US" sz="1600" b="0" i="0" u="none" strike="noStrike" kern="1200" cap="none" spc="0" normalizeH="0" baseline="0" noProof="0" dirty="0">
                <a:ln>
                  <a:noFill/>
                </a:ln>
                <a:solidFill>
                  <a:srgbClr val="1A2F59"/>
                </a:solidFill>
                <a:effectLst/>
                <a:uLnTx/>
                <a:uFillTx/>
                <a:latin typeface="Avenir LT Std 65 Medium"/>
                <a:ea typeface="+mn-ea"/>
                <a:cs typeface="+mn-cs"/>
              </a:rPr>
              <a:t>OneAZWealth@OneAZCU.com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A2F59"/>
              </a:solidFill>
              <a:effectLst/>
              <a:uLnTx/>
              <a:uFillTx/>
              <a:latin typeface="Avenir LT Std 65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A2F59"/>
                </a:solidFill>
                <a:effectLst/>
                <a:uLnTx/>
                <a:uFillTx/>
                <a:latin typeface="Avenir LT Std 65 Medium"/>
                <a:ea typeface="+mn-ea"/>
                <a:cs typeface="+mn-cs"/>
              </a:rPr>
              <a:t>24/7 Online Appointment Scheduler: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A2F59"/>
                </a:solidFill>
                <a:effectLst/>
                <a:uLnTx/>
                <a:uFillTx/>
                <a:latin typeface="Avenir LT Std 65 Medium"/>
                <a:ea typeface="+mn-ea"/>
                <a:cs typeface="+mn-cs"/>
              </a:rPr>
              <a:t>OneAZWealth.com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A2F59"/>
              </a:solidFill>
              <a:effectLst/>
              <a:uLnTx/>
              <a:uFillTx/>
              <a:latin typeface="Avenir LT Std 65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A2F59"/>
                </a:solidFill>
                <a:effectLst/>
                <a:uLnTx/>
                <a:uFillTx/>
                <a:latin typeface="Avenir LT Std 65 Medium"/>
                <a:ea typeface="+mn-ea"/>
                <a:cs typeface="+mn-cs"/>
              </a:rPr>
              <a:t>Phone: (</a:t>
            </a:r>
            <a:r>
              <a:rPr kumimoji="0" lang="en-US" sz="1600" b="0" i="0" u="none" strike="noStrike" kern="1200" cap="none" spc="0" normalizeH="0" baseline="0" noProof="0" dirty="0">
                <a:ln>
                  <a:noFill/>
                </a:ln>
                <a:solidFill>
                  <a:srgbClr val="1A2F59"/>
                </a:solidFill>
                <a:effectLst/>
                <a:uLnTx/>
                <a:uFillTx/>
                <a:latin typeface="Avenir LT Std 65 Medium"/>
                <a:ea typeface="+mn-ea"/>
                <a:cs typeface="+mn-cs"/>
              </a:rPr>
              <a:t>877) 566-0517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A2F59"/>
                </a:solidFill>
                <a:effectLst/>
                <a:uLnTx/>
                <a:uFillTx/>
                <a:latin typeface="Avenir LT Std 65 Medium"/>
                <a:ea typeface="+mn-ea"/>
                <a:cs typeface="+mn-cs"/>
              </a:rPr>
              <a:t>Call Monday-Friday, 9:00 am – 5:00 pm</a:t>
            </a:r>
          </a:p>
        </p:txBody>
      </p:sp>
      <p:grpSp>
        <p:nvGrpSpPr>
          <p:cNvPr id="14" name="Group 13">
            <a:extLst>
              <a:ext uri="{FF2B5EF4-FFF2-40B4-BE49-F238E27FC236}">
                <a16:creationId xmlns:a16="http://schemas.microsoft.com/office/drawing/2014/main" id="{599A1A4F-510B-4D14-B9E8-20221A349DBE}"/>
              </a:ext>
            </a:extLst>
          </p:cNvPr>
          <p:cNvGrpSpPr/>
          <p:nvPr/>
        </p:nvGrpSpPr>
        <p:grpSpPr>
          <a:xfrm>
            <a:off x="9982263" y="3183396"/>
            <a:ext cx="1887964" cy="416220"/>
            <a:chOff x="8691938" y="3996192"/>
            <a:chExt cx="1887964" cy="416220"/>
          </a:xfrm>
        </p:grpSpPr>
        <p:pic>
          <p:nvPicPr>
            <p:cNvPr id="9" name="Picture 8" descr="Icon&#10;&#10;Description automatically generated">
              <a:extLst>
                <a:ext uri="{FF2B5EF4-FFF2-40B4-BE49-F238E27FC236}">
                  <a16:creationId xmlns:a16="http://schemas.microsoft.com/office/drawing/2014/main" id="{9A81D6F6-B5C5-49D9-A059-F99A5CA0CE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27810" y="3996192"/>
              <a:ext cx="416220" cy="416220"/>
            </a:xfrm>
            <a:prstGeom prst="rect">
              <a:avLst/>
            </a:prstGeom>
          </p:spPr>
        </p:pic>
        <p:pic>
          <p:nvPicPr>
            <p:cNvPr id="10" name="Picture 9" descr="Logo, icon&#10;&#10;Description automatically generated">
              <a:extLst>
                <a:ext uri="{FF2B5EF4-FFF2-40B4-BE49-F238E27FC236}">
                  <a16:creationId xmlns:a16="http://schemas.microsoft.com/office/drawing/2014/main" id="{89F46013-7FF8-4F18-B920-D5D75A400E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1938" y="3996192"/>
              <a:ext cx="416220" cy="416220"/>
            </a:xfrm>
            <a:prstGeom prst="rect">
              <a:avLst/>
            </a:prstGeom>
          </p:spPr>
        </p:pic>
        <p:pic>
          <p:nvPicPr>
            <p:cNvPr id="11" name="Picture 10" descr="Logo, icon&#10;&#10;Description automatically generated">
              <a:extLst>
                <a:ext uri="{FF2B5EF4-FFF2-40B4-BE49-F238E27FC236}">
                  <a16:creationId xmlns:a16="http://schemas.microsoft.com/office/drawing/2014/main" id="{5971C798-F879-4F4E-AE01-68CA1C9E6C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63682" y="3996192"/>
              <a:ext cx="416220" cy="416220"/>
            </a:xfrm>
            <a:prstGeom prst="rect">
              <a:avLst/>
            </a:prstGeom>
          </p:spPr>
        </p:pic>
      </p:grpSp>
      <p:grpSp>
        <p:nvGrpSpPr>
          <p:cNvPr id="13" name="Group 12">
            <a:extLst>
              <a:ext uri="{FF2B5EF4-FFF2-40B4-BE49-F238E27FC236}">
                <a16:creationId xmlns:a16="http://schemas.microsoft.com/office/drawing/2014/main" id="{E83D5C93-69F5-4275-8153-66B674FC7868}"/>
              </a:ext>
            </a:extLst>
          </p:cNvPr>
          <p:cNvGrpSpPr/>
          <p:nvPr/>
        </p:nvGrpSpPr>
        <p:grpSpPr>
          <a:xfrm>
            <a:off x="7211398" y="2138047"/>
            <a:ext cx="2419661" cy="2612919"/>
            <a:chOff x="3438365" y="2491954"/>
            <a:chExt cx="2666007" cy="2878941"/>
          </a:xfrm>
        </p:grpSpPr>
        <p:pic>
          <p:nvPicPr>
            <p:cNvPr id="7" name="Picture 6" descr="Qr code&#10;&#10;Description automatically generated">
              <a:extLst>
                <a:ext uri="{FF2B5EF4-FFF2-40B4-BE49-F238E27FC236}">
                  <a16:creationId xmlns:a16="http://schemas.microsoft.com/office/drawing/2014/main" id="{5E1E2F7A-EA34-4BD8-AFD7-2026C9D24B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65442" y="2491954"/>
              <a:ext cx="2392760" cy="2392760"/>
            </a:xfrm>
            <a:prstGeom prst="rect">
              <a:avLst/>
            </a:prstGeom>
          </p:spPr>
        </p:pic>
        <p:sp>
          <p:nvSpPr>
            <p:cNvPr id="12" name="TextBox 11">
              <a:extLst>
                <a:ext uri="{FF2B5EF4-FFF2-40B4-BE49-F238E27FC236}">
                  <a16:creationId xmlns:a16="http://schemas.microsoft.com/office/drawing/2014/main" id="{908AAE13-ED4A-40E6-811E-637DD4D73CC1}"/>
                </a:ext>
              </a:extLst>
            </p:cNvPr>
            <p:cNvSpPr txBox="1"/>
            <p:nvPr/>
          </p:nvSpPr>
          <p:spPr>
            <a:xfrm>
              <a:off x="3438365" y="4847675"/>
              <a:ext cx="266600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A2F59"/>
                  </a:solidFill>
                  <a:effectLst/>
                  <a:uLnTx/>
                  <a:uFillTx/>
                  <a:latin typeface="Avenir LT Std 65 Medium"/>
                  <a:ea typeface="+mn-ea"/>
                  <a:cs typeface="+mn-cs"/>
                </a:rPr>
                <a:t>Scan to visit OneAZWealth.com</a:t>
              </a:r>
              <a:endParaRPr kumimoji="0" lang="en-US" sz="1400" b="0" i="0" u="none" strike="noStrike" kern="1200" cap="none" spc="0" normalizeH="0" baseline="0" noProof="0" dirty="0">
                <a:ln>
                  <a:noFill/>
                </a:ln>
                <a:solidFill>
                  <a:srgbClr val="1A2F59"/>
                </a:solidFill>
                <a:effectLst/>
                <a:uLnTx/>
                <a:uFillTx/>
                <a:latin typeface="Avenir LT Std 65 Medium"/>
                <a:ea typeface="+mn-ea"/>
                <a:cs typeface="+mn-cs"/>
              </a:endParaRPr>
            </a:p>
          </p:txBody>
        </p:sp>
      </p:grpSp>
      <p:sp>
        <p:nvSpPr>
          <p:cNvPr id="2" name="TextBox 1">
            <a:extLst>
              <a:ext uri="{FF2B5EF4-FFF2-40B4-BE49-F238E27FC236}">
                <a16:creationId xmlns:a16="http://schemas.microsoft.com/office/drawing/2014/main" id="{FDAABFE2-7A1F-3333-D700-6356BD0DD804}"/>
              </a:ext>
            </a:extLst>
          </p:cNvPr>
          <p:cNvSpPr txBox="1"/>
          <p:nvPr/>
        </p:nvSpPr>
        <p:spPr>
          <a:xfrm>
            <a:off x="3024554" y="5101875"/>
            <a:ext cx="887046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ea typeface="+mn-ea"/>
                <a:cs typeface="+mn-cs"/>
              </a:rPr>
              <a:t>Your Credit Union (“Financial Institution”) provides referrals to financial professionals of LPL Financial LLC (“LPL”) pursuant to an agreement that allows LPL to pay the Financial Institution for these referrals. This creates an incentive for the Financial Institution to make these referrals, resulting in a conflict of interest. The Financial Institution is not a current client of LPL for brokerage or advisory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ea typeface="+mn-ea"/>
                <a:cs typeface="+mn-cs"/>
              </a:rPr>
              <a:t>Please visit https://www.lpl.com/disclosures/is-lpl-relationship-disclosure.html for more detailed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ea typeface="+mn-ea"/>
                <a:cs typeface="+mn-cs"/>
              </a:rPr>
              <a:t> </a:t>
            </a:r>
          </a:p>
        </p:txBody>
      </p:sp>
      <p:sp>
        <p:nvSpPr>
          <p:cNvPr id="15" name="TextBox 14">
            <a:extLst>
              <a:ext uri="{FF2B5EF4-FFF2-40B4-BE49-F238E27FC236}">
                <a16:creationId xmlns:a16="http://schemas.microsoft.com/office/drawing/2014/main" id="{8C35E767-31A0-EDC7-1669-08CEBBE5A24C}"/>
              </a:ext>
            </a:extLst>
          </p:cNvPr>
          <p:cNvSpPr txBox="1"/>
          <p:nvPr/>
        </p:nvSpPr>
        <p:spPr>
          <a:xfrm>
            <a:off x="4446182" y="6665187"/>
            <a:ext cx="602720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ea typeface="+mn-ea"/>
                <a:cs typeface="+mn-cs"/>
              </a:rPr>
              <a:t>OneAZ Wealth Management | (877) 566-0517 | </a:t>
            </a:r>
            <a:r>
              <a:rPr kumimoji="0" lang="en-US" sz="800" b="1"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ea typeface="+mn-ea"/>
                <a:cs typeface="+mn-cs"/>
                <a:hlinkClick r:id="rId8"/>
              </a:rPr>
              <a:t>www.OneAZWealth.com</a:t>
            </a:r>
            <a:r>
              <a:rPr kumimoji="0" lang="en-US" sz="800" b="1"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ea typeface="+mn-ea"/>
                <a:cs typeface="+mn-cs"/>
              </a:rPr>
              <a:t> | Safe For Public Distribution.</a:t>
            </a:r>
          </a:p>
        </p:txBody>
      </p:sp>
      <p:sp>
        <p:nvSpPr>
          <p:cNvPr id="16" name="Title 1">
            <a:extLst>
              <a:ext uri="{FF2B5EF4-FFF2-40B4-BE49-F238E27FC236}">
                <a16:creationId xmlns:a16="http://schemas.microsoft.com/office/drawing/2014/main" id="{338F2400-8963-96A3-2A51-63AC360EF6F6}"/>
              </a:ext>
            </a:extLst>
          </p:cNvPr>
          <p:cNvSpPr txBox="1">
            <a:spLocks/>
          </p:cNvSpPr>
          <p:nvPr/>
        </p:nvSpPr>
        <p:spPr>
          <a:xfrm>
            <a:off x="6680882" y="730865"/>
            <a:ext cx="5853122" cy="808079"/>
          </a:xfrm>
          <a:prstGeom prst="rect">
            <a:avLst/>
          </a:prstGeom>
        </p:spPr>
        <p:txBody>
          <a:bodyPr anchor="b"/>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1A2F59"/>
                </a:solidFill>
                <a:effectLst/>
                <a:uLnTx/>
                <a:uFillTx/>
                <a:latin typeface="Clarendon LT Std"/>
                <a:ea typeface="+mj-ea"/>
                <a:cs typeface="+mj-cs"/>
              </a:rPr>
              <a:t>Connect With Us!</a:t>
            </a:r>
          </a:p>
        </p:txBody>
      </p:sp>
    </p:spTree>
    <p:extLst>
      <p:ext uri="{BB962C8B-B14F-4D97-AF65-F5344CB8AC3E}">
        <p14:creationId xmlns:p14="http://schemas.microsoft.com/office/powerpoint/2010/main" val="83196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186B9-6C92-A062-B912-740A9D68B7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87FE91-91DA-2B98-8CF2-9F4D089DD228}"/>
              </a:ext>
            </a:extLst>
          </p:cNvPr>
          <p:cNvSpPr>
            <a:spLocks noGrp="1"/>
          </p:cNvSpPr>
          <p:nvPr>
            <p:ph type="title"/>
          </p:nvPr>
        </p:nvSpPr>
        <p:spPr/>
        <p:txBody>
          <a:bodyPr/>
          <a:lstStyle/>
          <a:p>
            <a:r>
              <a:rPr lang="en-US" dirty="0"/>
              <a:t>Guest Speaker</a:t>
            </a:r>
          </a:p>
        </p:txBody>
      </p:sp>
      <p:pic>
        <p:nvPicPr>
          <p:cNvPr id="7" name="Picture Placeholder 6">
            <a:extLst>
              <a:ext uri="{FF2B5EF4-FFF2-40B4-BE49-F238E27FC236}">
                <a16:creationId xmlns:a16="http://schemas.microsoft.com/office/drawing/2014/main" id="{D25A64BC-D2C9-0B09-428D-48FE0E6FF41E}"/>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a:stretch/>
        </p:blipFill>
        <p:spPr>
          <a:xfrm>
            <a:off x="2680406" y="1718490"/>
            <a:ext cx="2623160" cy="3178021"/>
          </a:xfrm>
        </p:spPr>
      </p:pic>
      <p:sp>
        <p:nvSpPr>
          <p:cNvPr id="4" name="Text Placeholder 3">
            <a:extLst>
              <a:ext uri="{FF2B5EF4-FFF2-40B4-BE49-F238E27FC236}">
                <a16:creationId xmlns:a16="http://schemas.microsoft.com/office/drawing/2014/main" id="{25CA2E1A-FC95-9884-97F1-A0743B385C61}"/>
              </a:ext>
            </a:extLst>
          </p:cNvPr>
          <p:cNvSpPr>
            <a:spLocks noGrp="1"/>
          </p:cNvSpPr>
          <p:nvPr>
            <p:ph type="body" sz="quarter" idx="11"/>
          </p:nvPr>
        </p:nvSpPr>
        <p:spPr>
          <a:xfrm>
            <a:off x="5700643" y="2551040"/>
            <a:ext cx="6097657" cy="756460"/>
          </a:xfrm>
        </p:spPr>
        <p:txBody>
          <a:bodyPr>
            <a:normAutofit/>
          </a:bodyPr>
          <a:lstStyle/>
          <a:p>
            <a:r>
              <a:rPr lang="en-US" sz="2300" dirty="0"/>
              <a:t>Jocelyn Duncan, CIM, CFP, FLMI, CPCA</a:t>
            </a:r>
          </a:p>
        </p:txBody>
      </p:sp>
      <p:sp>
        <p:nvSpPr>
          <p:cNvPr id="5" name="Text Placeholder 4">
            <a:extLst>
              <a:ext uri="{FF2B5EF4-FFF2-40B4-BE49-F238E27FC236}">
                <a16:creationId xmlns:a16="http://schemas.microsoft.com/office/drawing/2014/main" id="{A6FB6D28-BEA6-73FA-4404-51292DCDF8E0}"/>
              </a:ext>
            </a:extLst>
          </p:cNvPr>
          <p:cNvSpPr>
            <a:spLocks noGrp="1"/>
          </p:cNvSpPr>
          <p:nvPr>
            <p:ph type="body" sz="quarter" idx="12"/>
          </p:nvPr>
        </p:nvSpPr>
        <p:spPr>
          <a:xfrm>
            <a:off x="5700643" y="2963989"/>
            <a:ext cx="6097656" cy="1322126"/>
          </a:xfrm>
        </p:spPr>
        <p:txBody>
          <a:bodyPr>
            <a:normAutofit fontScale="92500"/>
          </a:bodyPr>
          <a:lstStyle/>
          <a:p>
            <a:pPr marL="0" indent="0">
              <a:buNone/>
            </a:pPr>
            <a:r>
              <a:rPr lang="en-US" sz="2200" i="1" dirty="0"/>
              <a:t>Senior Learning Consultant, FT Academy Canada</a:t>
            </a:r>
          </a:p>
          <a:p>
            <a:pPr marL="0" indent="0">
              <a:buNone/>
            </a:pPr>
            <a:r>
              <a:rPr lang="en-US" sz="2200" dirty="0"/>
              <a:t>Franklin Templeton</a:t>
            </a:r>
          </a:p>
          <a:p>
            <a:pPr marL="0" indent="0">
              <a:buNone/>
            </a:pPr>
            <a:r>
              <a:rPr lang="en-US" sz="2200" dirty="0"/>
              <a:t>jocelyn.duncan@franklintempleton.ca</a:t>
            </a:r>
          </a:p>
        </p:txBody>
      </p:sp>
      <p:pic>
        <p:nvPicPr>
          <p:cNvPr id="6" name="Picture 5" descr="Icon&#10;&#10;Description automatically generated">
            <a:extLst>
              <a:ext uri="{FF2B5EF4-FFF2-40B4-BE49-F238E27FC236}">
                <a16:creationId xmlns:a16="http://schemas.microsoft.com/office/drawing/2014/main" id="{131DCF52-E643-8812-4093-C2756923A1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6843" y="4298815"/>
            <a:ext cx="423324" cy="423324"/>
          </a:xfrm>
          <a:prstGeom prst="rect">
            <a:avLst/>
          </a:prstGeom>
        </p:spPr>
      </p:pic>
      <p:sp>
        <p:nvSpPr>
          <p:cNvPr id="9" name="TextBox 8">
            <a:extLst>
              <a:ext uri="{FF2B5EF4-FFF2-40B4-BE49-F238E27FC236}">
                <a16:creationId xmlns:a16="http://schemas.microsoft.com/office/drawing/2014/main" id="{E4651BCA-FD66-D887-4AFA-40BBBC36E883}"/>
              </a:ext>
            </a:extLst>
          </p:cNvPr>
          <p:cNvSpPr txBox="1"/>
          <p:nvPr/>
        </p:nvSpPr>
        <p:spPr>
          <a:xfrm>
            <a:off x="0" y="6642556"/>
            <a:ext cx="8204200"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solidFill>
                  <a:srgbClr val="485056"/>
                </a:solidFill>
                <a:effectLst/>
                <a:latin typeface="Lato" panose="020F0502020204030203" pitchFamily="34" charset="0"/>
              </a:rPr>
              <a:t>*Jocelyn Duncan, Franklin Templeton,</a:t>
            </a:r>
            <a:r>
              <a:rPr lang="en-US" sz="800" dirty="0">
                <a:solidFill>
                  <a:srgbClr val="485056"/>
                </a:solidFill>
                <a:latin typeface="Lato" panose="020F0502020204030203" pitchFamily="34" charset="0"/>
              </a:rPr>
              <a:t> </a:t>
            </a:r>
            <a:r>
              <a:rPr lang="en-US" sz="800" b="0" i="0" dirty="0">
                <a:solidFill>
                  <a:srgbClr val="485056"/>
                </a:solidFill>
                <a:effectLst/>
                <a:latin typeface="Lato" panose="020F0502020204030203" pitchFamily="34" charset="0"/>
              </a:rPr>
              <a:t>is not affiliated with or endorsed by LPL Financial and OneAZ Wealth Management. </a:t>
            </a:r>
            <a:endParaRPr kumimoji="0" lang="en-US" sz="800" b="0"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ea typeface="+mn-ea"/>
              <a:cs typeface="+mn-cs"/>
            </a:endParaRPr>
          </a:p>
        </p:txBody>
      </p:sp>
    </p:spTree>
    <p:extLst>
      <p:ext uri="{BB962C8B-B14F-4D97-AF65-F5344CB8AC3E}">
        <p14:creationId xmlns:p14="http://schemas.microsoft.com/office/powerpoint/2010/main" val="1549567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98AB502-43FF-B43E-EA46-0C68B04F1A8F}"/>
              </a:ext>
            </a:extLst>
          </p:cNvPr>
          <p:cNvSpPr>
            <a:spLocks noGrp="1"/>
          </p:cNvSpPr>
          <p:nvPr>
            <p:ph type="body" sz="quarter" idx="10"/>
          </p:nvPr>
        </p:nvSpPr>
        <p:spPr/>
        <p:txBody>
          <a:bodyPr/>
          <a:lstStyle/>
          <a:p>
            <a:r>
              <a:rPr lang="en-US" dirty="0"/>
              <a:t>Take control of your financial future</a:t>
            </a:r>
          </a:p>
          <a:p>
            <a:endParaRPr lang="en-US" sz="2000" dirty="0"/>
          </a:p>
          <a:p>
            <a:pPr>
              <a:spcAft>
                <a:spcPts val="0"/>
              </a:spcAft>
            </a:pPr>
            <a:r>
              <a:rPr lang="en-US" sz="2000" dirty="0">
                <a:solidFill>
                  <a:srgbClr val="00A096"/>
                </a:solidFill>
              </a:rPr>
              <a:t>Key insights and strategies for pursuing a secure and thriving future</a:t>
            </a:r>
          </a:p>
        </p:txBody>
      </p:sp>
      <p:pic>
        <p:nvPicPr>
          <p:cNvPr id="26" name="Picture Placeholder 25" descr="A person holding a coffee cup">
            <a:extLst>
              <a:ext uri="{FF2B5EF4-FFF2-40B4-BE49-F238E27FC236}">
                <a16:creationId xmlns:a16="http://schemas.microsoft.com/office/drawing/2014/main" id="{6FC10829-8410-0A8A-CC45-908150358771}"/>
              </a:ext>
            </a:extLst>
          </p:cNvPr>
          <p:cNvPicPr>
            <a:picLocks noGrp="1" noChangeAspect="1"/>
          </p:cNvPicPr>
          <p:nvPr>
            <p:ph type="pic" sz="quarter" idx="27"/>
          </p:nvPr>
        </p:nvPicPr>
        <p:blipFill>
          <a:blip r:embed="rId3"/>
          <a:srcRect l="16667" r="16667"/>
          <a:stretch>
            <a:fillRect/>
          </a:stretch>
        </p:blipFill>
        <p:spPr/>
      </p:pic>
      <p:pic>
        <p:nvPicPr>
          <p:cNvPr id="27" name="Picture 26">
            <a:extLst>
              <a:ext uri="{FF2B5EF4-FFF2-40B4-BE49-F238E27FC236}">
                <a16:creationId xmlns:a16="http://schemas.microsoft.com/office/drawing/2014/main" id="{9F5ABA47-1544-9843-6CD5-65587AE90A6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913805" y="1249135"/>
            <a:ext cx="4401178" cy="4389273"/>
          </a:xfrm>
          <a:prstGeom prst="rect">
            <a:avLst/>
          </a:prstGeom>
        </p:spPr>
      </p:pic>
    </p:spTree>
    <p:extLst>
      <p:ext uri="{BB962C8B-B14F-4D97-AF65-F5344CB8AC3E}">
        <p14:creationId xmlns:p14="http://schemas.microsoft.com/office/powerpoint/2010/main" val="3459937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E7673F-AE15-7252-955B-119EBD114B6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400800" y="-6804"/>
            <a:ext cx="5791200" cy="6858000"/>
          </a:xfrm>
          <a:prstGeom prst="rect">
            <a:avLst/>
          </a:prstGeom>
        </p:spPr>
      </p:pic>
      <p:sp>
        <p:nvSpPr>
          <p:cNvPr id="14" name="Text Placeholder 13">
            <a:extLst>
              <a:ext uri="{FF2B5EF4-FFF2-40B4-BE49-F238E27FC236}">
                <a16:creationId xmlns:a16="http://schemas.microsoft.com/office/drawing/2014/main" id="{189FCE3E-3881-49B4-B201-2135541DF822}"/>
              </a:ext>
            </a:extLst>
          </p:cNvPr>
          <p:cNvSpPr>
            <a:spLocks noGrp="1"/>
          </p:cNvSpPr>
          <p:nvPr>
            <p:ph type="body" sz="quarter" idx="32"/>
          </p:nvPr>
        </p:nvSpPr>
        <p:spPr>
          <a:xfrm>
            <a:off x="458788" y="182880"/>
            <a:ext cx="8532178" cy="766580"/>
          </a:xfrm>
        </p:spPr>
        <p:txBody>
          <a:bodyPr/>
          <a:lstStyle/>
          <a:p>
            <a:r>
              <a:rPr lang="en-US"/>
              <a:t>Assessing your financial future</a:t>
            </a:r>
          </a:p>
        </p:txBody>
      </p:sp>
      <p:sp>
        <p:nvSpPr>
          <p:cNvPr id="4" name="Text Placeholder 3"/>
          <p:cNvSpPr>
            <a:spLocks noGrp="1"/>
          </p:cNvSpPr>
          <p:nvPr>
            <p:ph sz="quarter" idx="27"/>
          </p:nvPr>
        </p:nvSpPr>
        <p:spPr>
          <a:xfrm>
            <a:off x="458788" y="1517904"/>
            <a:ext cx="5637212" cy="4389120"/>
          </a:xfrm>
        </p:spPr>
        <p:txBody>
          <a:bodyPr/>
          <a:lstStyle/>
          <a:p>
            <a:pPr marL="457200" lvl="2" indent="-457200">
              <a:buFont typeface="+mj-lt"/>
              <a:buAutoNum type="arabicPeriod"/>
            </a:pPr>
            <a:r>
              <a:rPr lang="en-US" sz="2000" b="1" dirty="0"/>
              <a:t>What are the unique challenges women face in financial planning?</a:t>
            </a:r>
          </a:p>
          <a:p>
            <a:pPr marL="457200" lvl="2" indent="-457200">
              <a:buFont typeface="+mj-lt"/>
              <a:buAutoNum type="arabicPeriod"/>
            </a:pPr>
            <a:endParaRPr lang="en-US" sz="2000" b="1" dirty="0"/>
          </a:p>
          <a:p>
            <a:pPr marL="457200" lvl="2" indent="-457200">
              <a:buFont typeface="+mj-lt"/>
              <a:buAutoNum type="arabicPeriod"/>
            </a:pPr>
            <a:r>
              <a:rPr lang="en-US" sz="2000" b="1" dirty="0"/>
              <a:t>Do you feel empowered to achieve long-term security and independence? </a:t>
            </a:r>
          </a:p>
          <a:p>
            <a:pPr marL="457200" lvl="2" indent="-457200">
              <a:buFont typeface="+mj-lt"/>
              <a:buAutoNum type="arabicPeriod"/>
            </a:pPr>
            <a:endParaRPr lang="en-US" sz="2000" b="1" dirty="0"/>
          </a:p>
          <a:p>
            <a:pPr marL="457200" lvl="2" indent="-457200">
              <a:buFont typeface="+mj-lt"/>
              <a:buAutoNum type="arabicPeriod"/>
            </a:pPr>
            <a:r>
              <a:rPr lang="en-US" sz="2000" b="1" dirty="0"/>
              <a:t>What are key financial milestones and life events every women should aim for?</a:t>
            </a:r>
          </a:p>
          <a:p>
            <a:pPr marL="457200" lvl="2" indent="-457200">
              <a:buFont typeface="+mj-lt"/>
              <a:buAutoNum type="arabicPeriod"/>
            </a:pPr>
            <a:endParaRPr lang="en-US" sz="2000" b="1" dirty="0"/>
          </a:p>
          <a:p>
            <a:pPr marL="457200" lvl="2" indent="-457200">
              <a:buFont typeface="+mj-lt"/>
              <a:buAutoNum type="arabicPeriod"/>
            </a:pPr>
            <a:r>
              <a:rPr lang="en-US" sz="2000" b="1" dirty="0"/>
              <a:t>How can you take action to build and preserve your financial future?</a:t>
            </a:r>
          </a:p>
          <a:p>
            <a:pPr marL="457200" lvl="2" indent="-457200">
              <a:buFont typeface="+mj-lt"/>
              <a:buAutoNum type="arabicPeriod"/>
            </a:pPr>
            <a:endParaRPr lang="en-US" dirty="0"/>
          </a:p>
        </p:txBody>
      </p:sp>
      <p:pic>
        <p:nvPicPr>
          <p:cNvPr id="8" name="Picture 7" descr="A black background with a black square&#10;&#10;Description automatically generated with medium confidence">
            <a:extLst>
              <a:ext uri="{FF2B5EF4-FFF2-40B4-BE49-F238E27FC236}">
                <a16:creationId xmlns:a16="http://schemas.microsoft.com/office/drawing/2014/main" id="{C121D207-1C1D-5A26-45BA-3CA11224DDD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62714" r="-17844"/>
          <a:stretch/>
        </p:blipFill>
        <p:spPr>
          <a:xfrm>
            <a:off x="9182268" y="6804"/>
            <a:ext cx="3009732" cy="640896"/>
          </a:xfrm>
          <a:prstGeom prst="rect">
            <a:avLst/>
          </a:prstGeom>
        </p:spPr>
      </p:pic>
    </p:spTree>
    <p:extLst>
      <p:ext uri="{BB962C8B-B14F-4D97-AF65-F5344CB8AC3E}">
        <p14:creationId xmlns:p14="http://schemas.microsoft.com/office/powerpoint/2010/main" val="1453766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8D6576-2CCF-318E-DE8F-CE4A5DECEEC0}"/>
              </a:ext>
            </a:extLst>
          </p:cNvPr>
          <p:cNvSpPr>
            <a:spLocks noGrp="1"/>
          </p:cNvSpPr>
          <p:nvPr>
            <p:ph type="body" sz="quarter" idx="11"/>
          </p:nvPr>
        </p:nvSpPr>
        <p:spPr>
          <a:xfrm>
            <a:off x="913924" y="1070611"/>
            <a:ext cx="5743354" cy="1231106"/>
          </a:xfrm>
        </p:spPr>
        <p:txBody>
          <a:bodyPr/>
          <a:lstStyle/>
          <a:p>
            <a:r>
              <a:rPr lang="en-US"/>
              <a:t>Women’s surging economic power</a:t>
            </a:r>
          </a:p>
        </p:txBody>
      </p:sp>
    </p:spTree>
    <p:extLst>
      <p:ext uri="{BB962C8B-B14F-4D97-AF65-F5344CB8AC3E}">
        <p14:creationId xmlns:p14="http://schemas.microsoft.com/office/powerpoint/2010/main" val="949518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BAAB50-5569-99BB-8AC7-7AF78070369E}"/>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096000" y="1437430"/>
            <a:ext cx="5909726" cy="3983140"/>
          </a:xfrm>
          <a:prstGeom prst="rect">
            <a:avLst/>
          </a:prstGeom>
        </p:spPr>
      </p:pic>
      <p:sp>
        <p:nvSpPr>
          <p:cNvPr id="27" name="Rectangle: Rounded Corners 26">
            <a:extLst>
              <a:ext uri="{FF2B5EF4-FFF2-40B4-BE49-F238E27FC236}">
                <a16:creationId xmlns:a16="http://schemas.microsoft.com/office/drawing/2014/main" id="{FBEBB645-E8E9-F0FF-4EEB-B4D97B0F8E71}"/>
              </a:ext>
            </a:extLst>
          </p:cNvPr>
          <p:cNvSpPr/>
          <p:nvPr/>
        </p:nvSpPr>
        <p:spPr>
          <a:xfrm>
            <a:off x="-281640" y="1242228"/>
            <a:ext cx="6215410" cy="1233871"/>
          </a:xfrm>
          <a:prstGeom prst="roundRect">
            <a:avLst>
              <a:gd name="adj" fmla="val 11450"/>
            </a:avLst>
          </a:prstGeom>
          <a:solidFill>
            <a:srgbClr val="DDEAFF">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rPr>
              <a:t>	  </a:t>
            </a:r>
            <a:r>
              <a:rPr lang="en-US" sz="2400">
                <a:solidFill>
                  <a:schemeClr val="tx1"/>
                </a:solidFill>
              </a:rPr>
              <a:t>Women save </a:t>
            </a:r>
            <a:r>
              <a:rPr lang="en-US" sz="2400">
                <a:solidFill>
                  <a:srgbClr val="00A096"/>
                </a:solidFill>
              </a:rPr>
              <a:t>MORE</a:t>
            </a:r>
            <a:r>
              <a:rPr lang="en-US" sz="2400">
                <a:solidFill>
                  <a:schemeClr val="tx1"/>
                </a:solidFill>
              </a:rPr>
              <a:t> than men.</a:t>
            </a:r>
            <a:r>
              <a:rPr lang="en-US" sz="2400" baseline="30000">
                <a:solidFill>
                  <a:schemeClr val="tx1"/>
                </a:solidFill>
              </a:rPr>
              <a:t> 1</a:t>
            </a:r>
            <a:endParaRPr lang="en-US" sz="2400">
              <a:solidFill>
                <a:schemeClr val="tx1"/>
              </a:solidFill>
            </a:endParaRPr>
          </a:p>
        </p:txBody>
      </p:sp>
      <p:sp>
        <p:nvSpPr>
          <p:cNvPr id="4" name="Text Placeholder 3">
            <a:extLst>
              <a:ext uri="{FF2B5EF4-FFF2-40B4-BE49-F238E27FC236}">
                <a16:creationId xmlns:a16="http://schemas.microsoft.com/office/drawing/2014/main" id="{5259A538-8114-CCAA-1019-4A58E95FBD22}"/>
              </a:ext>
            </a:extLst>
          </p:cNvPr>
          <p:cNvSpPr>
            <a:spLocks noGrp="1"/>
          </p:cNvSpPr>
          <p:nvPr>
            <p:ph type="body" sz="quarter" idx="32"/>
          </p:nvPr>
        </p:nvSpPr>
        <p:spPr>
          <a:xfrm>
            <a:off x="457316" y="182880"/>
            <a:ext cx="8532178" cy="766580"/>
          </a:xfrm>
        </p:spPr>
        <p:txBody>
          <a:bodyPr/>
          <a:lstStyle/>
          <a:p>
            <a:r>
              <a:rPr lang="en-US"/>
              <a:t>Gender differences when it comes to investing</a:t>
            </a:r>
          </a:p>
        </p:txBody>
      </p:sp>
      <p:sp>
        <p:nvSpPr>
          <p:cNvPr id="5" name="Text Placeholder 4">
            <a:extLst>
              <a:ext uri="{FF2B5EF4-FFF2-40B4-BE49-F238E27FC236}">
                <a16:creationId xmlns:a16="http://schemas.microsoft.com/office/drawing/2014/main" id="{B01B5724-A6D7-22E5-97C9-D46C7594138A}"/>
              </a:ext>
            </a:extLst>
          </p:cNvPr>
          <p:cNvSpPr>
            <a:spLocks noGrp="1"/>
          </p:cNvSpPr>
          <p:nvPr>
            <p:ph type="body" sz="quarter" idx="26"/>
          </p:nvPr>
        </p:nvSpPr>
        <p:spPr>
          <a:xfrm>
            <a:off x="457319" y="6355080"/>
            <a:ext cx="11250050" cy="307777"/>
          </a:xfrm>
        </p:spPr>
        <p:txBody>
          <a:bodyPr/>
          <a:lstStyle/>
          <a:p>
            <a:r>
              <a:rPr lang="en-US" dirty="0"/>
              <a:t>1. </a:t>
            </a:r>
            <a:r>
              <a:rPr lang="en-US" dirty="0">
                <a:effectLst/>
              </a:rPr>
              <a:t>“The Gender Gap within the Finance Industry.” Nobel Perspectives, </a:t>
            </a:r>
            <a:r>
              <a:rPr lang="en-US" dirty="0"/>
              <a:t>March 13</a:t>
            </a:r>
            <a:r>
              <a:rPr lang="en-US" baseline="30000" dirty="0"/>
              <a:t>th</a:t>
            </a:r>
            <a:r>
              <a:rPr lang="en-US" dirty="0"/>
              <a:t> </a:t>
            </a:r>
            <a:r>
              <a:rPr lang="en-US" dirty="0">
                <a:effectLst/>
              </a:rPr>
              <a:t>2024.</a:t>
            </a:r>
          </a:p>
          <a:p>
            <a:r>
              <a:rPr lang="en-US" dirty="0"/>
              <a:t>2. “Why do women invest less than men?” Morningstar. 2022.</a:t>
            </a:r>
          </a:p>
        </p:txBody>
      </p:sp>
      <p:sp>
        <p:nvSpPr>
          <p:cNvPr id="29" name="Rectangle: Rounded Corners 28">
            <a:extLst>
              <a:ext uri="{FF2B5EF4-FFF2-40B4-BE49-F238E27FC236}">
                <a16:creationId xmlns:a16="http://schemas.microsoft.com/office/drawing/2014/main" id="{1F7489E9-A9E1-956C-BA6C-CC2C2BDEA30F}"/>
              </a:ext>
            </a:extLst>
          </p:cNvPr>
          <p:cNvSpPr/>
          <p:nvPr/>
        </p:nvSpPr>
        <p:spPr>
          <a:xfrm>
            <a:off x="-281640" y="2803754"/>
            <a:ext cx="6215410" cy="1233871"/>
          </a:xfrm>
          <a:prstGeom prst="roundRect">
            <a:avLst>
              <a:gd name="adj" fmla="val 11450"/>
            </a:avLst>
          </a:prstGeom>
          <a:solidFill>
            <a:srgbClr val="DDEAFF">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rPr>
              <a:t>	  </a:t>
            </a:r>
            <a:r>
              <a:rPr lang="en-US" sz="2400">
                <a:solidFill>
                  <a:schemeClr val="tx1"/>
                </a:solidFill>
              </a:rPr>
              <a:t>Women are more risk </a:t>
            </a:r>
            <a:r>
              <a:rPr lang="en-US" sz="2400">
                <a:solidFill>
                  <a:srgbClr val="00A096"/>
                </a:solidFill>
              </a:rPr>
              <a:t>ADVERSE</a:t>
            </a:r>
            <a:r>
              <a:rPr lang="en-US" sz="2400">
                <a:solidFill>
                  <a:schemeClr val="tx1"/>
                </a:solidFill>
              </a:rPr>
              <a:t> 	  than men.</a:t>
            </a:r>
            <a:r>
              <a:rPr lang="en-US" sz="2400" baseline="30000">
                <a:solidFill>
                  <a:schemeClr val="tx1"/>
                </a:solidFill>
              </a:rPr>
              <a:t>1</a:t>
            </a:r>
            <a:endParaRPr lang="en-US" sz="2400">
              <a:solidFill>
                <a:schemeClr val="tx1"/>
              </a:solidFill>
            </a:endParaRPr>
          </a:p>
        </p:txBody>
      </p:sp>
      <p:sp>
        <p:nvSpPr>
          <p:cNvPr id="30" name="Rectangle: Rounded Corners 29">
            <a:extLst>
              <a:ext uri="{FF2B5EF4-FFF2-40B4-BE49-F238E27FC236}">
                <a16:creationId xmlns:a16="http://schemas.microsoft.com/office/drawing/2014/main" id="{0AFA3CCB-BF08-65B0-9921-ECAF4082B72D}"/>
              </a:ext>
            </a:extLst>
          </p:cNvPr>
          <p:cNvSpPr/>
          <p:nvPr/>
        </p:nvSpPr>
        <p:spPr>
          <a:xfrm>
            <a:off x="-281640" y="4360602"/>
            <a:ext cx="6215410" cy="1233871"/>
          </a:xfrm>
          <a:prstGeom prst="roundRect">
            <a:avLst>
              <a:gd name="adj" fmla="val 11450"/>
            </a:avLst>
          </a:prstGeom>
          <a:solidFill>
            <a:srgbClr val="DDEAFF">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500"/>
              </a:spcBef>
            </a:pPr>
            <a:r>
              <a:rPr lang="en-US">
                <a:solidFill>
                  <a:schemeClr val="tx1"/>
                </a:solidFill>
              </a:rPr>
              <a:t>	   </a:t>
            </a:r>
            <a:r>
              <a:rPr lang="en-US" sz="2400">
                <a:solidFill>
                  <a:srgbClr val="00A096"/>
                </a:solidFill>
              </a:rPr>
              <a:t>47%</a:t>
            </a:r>
            <a:r>
              <a:rPr lang="en-US" sz="2400">
                <a:solidFill>
                  <a:srgbClr val="C042EA"/>
                </a:solidFill>
              </a:rPr>
              <a:t> </a:t>
            </a:r>
            <a:r>
              <a:rPr lang="en-US" sz="2400">
                <a:solidFill>
                  <a:schemeClr val="tx1"/>
                </a:solidFill>
              </a:rPr>
              <a:t>of women feel confident 		  managing their finances, compared 	  to </a:t>
            </a:r>
            <a:r>
              <a:rPr lang="en-US" sz="2400">
                <a:solidFill>
                  <a:srgbClr val="00A096"/>
                </a:solidFill>
              </a:rPr>
              <a:t>61%</a:t>
            </a:r>
            <a:r>
              <a:rPr lang="en-US" sz="2400">
                <a:solidFill>
                  <a:srgbClr val="C042EA"/>
                </a:solidFill>
              </a:rPr>
              <a:t> </a:t>
            </a:r>
            <a:r>
              <a:rPr lang="en-US" sz="2400">
                <a:solidFill>
                  <a:schemeClr val="tx1"/>
                </a:solidFill>
              </a:rPr>
              <a:t>of men. </a:t>
            </a:r>
            <a:r>
              <a:rPr lang="en-US" sz="2400" baseline="30000">
                <a:solidFill>
                  <a:schemeClr val="tx1"/>
                </a:solidFill>
              </a:rPr>
              <a:t>2</a:t>
            </a:r>
          </a:p>
        </p:txBody>
      </p:sp>
      <p:sp>
        <p:nvSpPr>
          <p:cNvPr id="33" name="Oval 32">
            <a:extLst>
              <a:ext uri="{FF2B5EF4-FFF2-40B4-BE49-F238E27FC236}">
                <a16:creationId xmlns:a16="http://schemas.microsoft.com/office/drawing/2014/main" id="{32744185-2ABA-0BA5-6C01-6CE7A12FEB55}"/>
              </a:ext>
            </a:extLst>
          </p:cNvPr>
          <p:cNvSpPr/>
          <p:nvPr/>
        </p:nvSpPr>
        <p:spPr>
          <a:xfrm>
            <a:off x="209046" y="1599229"/>
            <a:ext cx="521208" cy="519871"/>
          </a:xfrm>
          <a:prstGeom prst="ellipse">
            <a:avLst/>
          </a:prstGeom>
          <a:solidFill>
            <a:srgbClr val="37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sp>
        <p:nvSpPr>
          <p:cNvPr id="34" name="Oval 33">
            <a:extLst>
              <a:ext uri="{FF2B5EF4-FFF2-40B4-BE49-F238E27FC236}">
                <a16:creationId xmlns:a16="http://schemas.microsoft.com/office/drawing/2014/main" id="{AEE52286-8E89-8AF9-9982-11A65B822EE4}"/>
              </a:ext>
            </a:extLst>
          </p:cNvPr>
          <p:cNvSpPr/>
          <p:nvPr/>
        </p:nvSpPr>
        <p:spPr>
          <a:xfrm>
            <a:off x="209045" y="4738897"/>
            <a:ext cx="521208" cy="519871"/>
          </a:xfrm>
          <a:prstGeom prst="ellipse">
            <a:avLst/>
          </a:prstGeom>
          <a:solidFill>
            <a:srgbClr val="37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3</a:t>
            </a:r>
          </a:p>
        </p:txBody>
      </p:sp>
      <p:sp>
        <p:nvSpPr>
          <p:cNvPr id="35" name="Oval 34">
            <a:extLst>
              <a:ext uri="{FF2B5EF4-FFF2-40B4-BE49-F238E27FC236}">
                <a16:creationId xmlns:a16="http://schemas.microsoft.com/office/drawing/2014/main" id="{142236E0-CE8B-0F98-7888-DDE4B304A7EB}"/>
              </a:ext>
            </a:extLst>
          </p:cNvPr>
          <p:cNvSpPr/>
          <p:nvPr/>
        </p:nvSpPr>
        <p:spPr>
          <a:xfrm>
            <a:off x="209044" y="3162412"/>
            <a:ext cx="521208" cy="519871"/>
          </a:xfrm>
          <a:prstGeom prst="ellipse">
            <a:avLst/>
          </a:prstGeom>
          <a:solidFill>
            <a:srgbClr val="37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a:t>
            </a:r>
          </a:p>
        </p:txBody>
      </p:sp>
    </p:spTree>
    <p:extLst>
      <p:ext uri="{BB962C8B-B14F-4D97-AF65-F5344CB8AC3E}">
        <p14:creationId xmlns:p14="http://schemas.microsoft.com/office/powerpoint/2010/main" val="161390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30" grpId="0" animBg="1"/>
      <p:bldP spid="33" grpId="0" animBg="1"/>
      <p:bldP spid="34" grpId="0" animBg="1"/>
      <p:bldP spid="3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
  <a:themeElements>
    <a:clrScheme name="FT Color Palette">
      <a:dk1>
        <a:srgbClr val="000000"/>
      </a:dk1>
      <a:lt1>
        <a:srgbClr val="FFFFFF"/>
      </a:lt1>
      <a:dk2>
        <a:srgbClr val="E1F7F7"/>
      </a:dk2>
      <a:lt2>
        <a:srgbClr val="FFFFFF"/>
      </a:lt2>
      <a:accent1>
        <a:srgbClr val="3769FF"/>
      </a:accent1>
      <a:accent2>
        <a:srgbClr val="00BFB3"/>
      </a:accent2>
      <a:accent3>
        <a:srgbClr val="FF6035"/>
      </a:accent3>
      <a:accent4>
        <a:srgbClr val="6730E3"/>
      </a:accent4>
      <a:accent5>
        <a:srgbClr val="BFBFBF"/>
      </a:accent5>
      <a:accent6>
        <a:srgbClr val="C042EA"/>
      </a:accent6>
      <a:hlink>
        <a:srgbClr val="3769FF"/>
      </a:hlink>
      <a:folHlink>
        <a:srgbClr val="212121"/>
      </a:folHlink>
    </a:clrScheme>
    <a:fontScheme name="FTI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769FF"/>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FT SKY BLUE">
      <a:srgbClr val="3769FF"/>
    </a:custClr>
    <a:custClr name="FT TEAL">
      <a:srgbClr val="00BFB3"/>
    </a:custClr>
    <a:custClr name="FT ORANGE3">
      <a:srgbClr val="FF6035"/>
    </a:custClr>
    <a:custClr name="FT PURPLE">
      <a:srgbClr val="6730E3"/>
    </a:custClr>
    <a:custClr name="FT GRAY2">
      <a:srgbClr val="BFBFBF"/>
    </a:custClr>
    <a:custClr name="FT FUCHSIA">
      <a:srgbClr val="C042EA"/>
    </a:custClr>
    <a:custClr name="BLANK">
      <a:srgbClr val="FFFFFF"/>
    </a:custClr>
    <a:custClr name="BLANK">
      <a:srgbClr val="FFFFFF"/>
    </a:custClr>
    <a:custClr name="BLANK">
      <a:srgbClr val="FFFFFF"/>
    </a:custClr>
    <a:custClr name="BLANK">
      <a:srgbClr val="FFFFFF"/>
    </a:custClr>
    <a:custClr name="FT SKY BLUE">
      <a:srgbClr val="3769FF"/>
    </a:custClr>
    <a:custClr name="FT TEAL2">
      <a:srgbClr val="72DBD5"/>
    </a:custClr>
    <a:custClr name="FT SKY BLUE2">
      <a:srgbClr val="91B9FF"/>
    </a:custClr>
    <a:custClr name="BENCHMARK GRAY">
      <a:srgbClr val="D9D9D9"/>
    </a:custClr>
    <a:custClr name="FT GRAY2">
      <a:srgbClr val="BFBFBF"/>
    </a:custClr>
    <a:custClr name="FT GRAY3">
      <a:srgbClr val="8C8C8C"/>
    </a:custClr>
    <a:custClr name="BLANK">
      <a:srgbClr val="FFFFFF"/>
    </a:custClr>
    <a:custClr name="BLANK">
      <a:srgbClr val="FFFFFF"/>
    </a:custClr>
    <a:custClr name="BLANK">
      <a:srgbClr val="FFFFFF"/>
    </a:custClr>
    <a:custClr name="BLANK">
      <a:srgbClr val="FFFFFF"/>
    </a:custClr>
    <a:custClr name="FT SKY BLUE">
      <a:srgbClr val="3769FF"/>
    </a:custClr>
    <a:custClr name="FT PURPLE">
      <a:srgbClr val="6730E3"/>
    </a:custClr>
    <a:custClr name="FT TEAL3">
      <a:srgbClr val="00A096"/>
    </a:custClr>
    <a:custClr name="FT TEAL1">
      <a:srgbClr val="E1F7F7"/>
    </a:custClr>
    <a:custClr name="FT GRAY4">
      <a:srgbClr val="595959"/>
    </a:custClr>
    <a:custClr name="FT GRAY1">
      <a:srgbClr val="E6E6E6"/>
    </a:custClr>
    <a:custClr name="FT SKY BLUE1">
      <a:srgbClr val="DDEAFF"/>
    </a:custClr>
    <a:custClr name="BLANK">
      <a:srgbClr val="FFFFFF"/>
    </a:custClr>
    <a:custClr name="BLANK">
      <a:srgbClr val="FFFFFF"/>
    </a:custClr>
    <a:custClr name="BLANK">
      <a:srgbClr val="FFFFFF"/>
    </a:custClr>
  </a:custClrLst>
  <a:extLst>
    <a:ext uri="{05A4C25C-085E-4340-85A3-A5531E510DB2}">
      <thm15:themeFamily xmlns:thm15="http://schemas.microsoft.com/office/thememl/2012/main" name="Custom" id="{2987A4F0-C932-4527-8E8C-200DE71568BC}" vid="{427EFC12-0968-4C39-8B6B-B453B94766E3}"/>
    </a:ext>
  </a:extLst>
</a:theme>
</file>

<file path=ppt/theme/theme2.xml><?xml version="1.0" encoding="utf-8"?>
<a:theme xmlns:a="http://schemas.openxmlformats.org/drawingml/2006/main" name="FT 16x9 Corporate Template">
  <a:themeElements>
    <a:clrScheme name="FT Color Palette">
      <a:dk1>
        <a:srgbClr val="000000"/>
      </a:dk1>
      <a:lt1>
        <a:srgbClr val="FFFFFF"/>
      </a:lt1>
      <a:dk2>
        <a:srgbClr val="E1F7F7"/>
      </a:dk2>
      <a:lt2>
        <a:srgbClr val="FFFFFF"/>
      </a:lt2>
      <a:accent1>
        <a:srgbClr val="3769FF"/>
      </a:accent1>
      <a:accent2>
        <a:srgbClr val="00BFB3"/>
      </a:accent2>
      <a:accent3>
        <a:srgbClr val="FF6035"/>
      </a:accent3>
      <a:accent4>
        <a:srgbClr val="6730E3"/>
      </a:accent4>
      <a:accent5>
        <a:srgbClr val="BFBFBF"/>
      </a:accent5>
      <a:accent6>
        <a:srgbClr val="C042EA"/>
      </a:accent6>
      <a:hlink>
        <a:srgbClr val="3769FF"/>
      </a:hlink>
      <a:folHlink>
        <a:srgbClr val="212121"/>
      </a:folHlink>
    </a:clrScheme>
    <a:fontScheme name="FTI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769FF"/>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FT SKY BLUE">
      <a:srgbClr val="3769FF"/>
    </a:custClr>
    <a:custClr name="FT TEAL">
      <a:srgbClr val="00BFB3"/>
    </a:custClr>
    <a:custClr name="FT ORANGE3">
      <a:srgbClr val="FF6035"/>
    </a:custClr>
    <a:custClr name="FT PURPLE">
      <a:srgbClr val="6730E3"/>
    </a:custClr>
    <a:custClr name="FT GRAY2">
      <a:srgbClr val="BFBFBF"/>
    </a:custClr>
    <a:custClr name="FT FUCHSIA">
      <a:srgbClr val="C042EA"/>
    </a:custClr>
    <a:custClr name="BLANK">
      <a:srgbClr val="FFFFFF"/>
    </a:custClr>
    <a:custClr name="BLANK">
      <a:srgbClr val="FFFFFF"/>
    </a:custClr>
    <a:custClr name="BLANK">
      <a:srgbClr val="FFFFFF"/>
    </a:custClr>
    <a:custClr name="BLANK">
      <a:srgbClr val="FFFFFF"/>
    </a:custClr>
    <a:custClr name="FT SKY BLUE">
      <a:srgbClr val="3769FF"/>
    </a:custClr>
    <a:custClr name="FT TEAL2">
      <a:srgbClr val="72DBD5"/>
    </a:custClr>
    <a:custClr name="FT SKY BLUE2">
      <a:srgbClr val="91B9FF"/>
    </a:custClr>
    <a:custClr name="BENCHMARK GRAY">
      <a:srgbClr val="D9D9D9"/>
    </a:custClr>
    <a:custClr name="FT GRAY2">
      <a:srgbClr val="BFBFBF"/>
    </a:custClr>
    <a:custClr name="FT GRAY3">
      <a:srgbClr val="8C8C8C"/>
    </a:custClr>
    <a:custClr name="BLANK">
      <a:srgbClr val="FFFFFF"/>
    </a:custClr>
    <a:custClr name="BLANK">
      <a:srgbClr val="FFFFFF"/>
    </a:custClr>
    <a:custClr name="BLANK">
      <a:srgbClr val="FFFFFF"/>
    </a:custClr>
    <a:custClr name="BLANK">
      <a:srgbClr val="FFFFFF"/>
    </a:custClr>
    <a:custClr name="FT SKY BLUE">
      <a:srgbClr val="3769FF"/>
    </a:custClr>
    <a:custClr name="FT PURPLE">
      <a:srgbClr val="6730E3"/>
    </a:custClr>
    <a:custClr name="FT TEAL3">
      <a:srgbClr val="00A096"/>
    </a:custClr>
    <a:custClr name="FT TEAL1">
      <a:srgbClr val="E1F7F7"/>
    </a:custClr>
    <a:custClr name="FT GRAY4">
      <a:srgbClr val="595959"/>
    </a:custClr>
    <a:custClr name="FT GRAY1">
      <a:srgbClr val="E6E6E6"/>
    </a:custClr>
    <a:custClr name="FT SKY BLUE1">
      <a:srgbClr val="DDEAFF"/>
    </a:custClr>
    <a:custClr name="BLANK">
      <a:srgbClr val="FFFFFF"/>
    </a:custClr>
    <a:custClr name="BLANK">
      <a:srgbClr val="FFFFFF"/>
    </a:custClr>
    <a:custClr name="BLANK">
      <a:srgbClr val="FFFFFF"/>
    </a:custClr>
  </a:custClrLst>
  <a:extLst>
    <a:ext uri="{05A4C25C-085E-4340-85A3-A5531E510DB2}">
      <thm15:themeFamily xmlns:thm15="http://schemas.microsoft.com/office/thememl/2012/main" name="VI_PPT_TEMPLATE_0922_16x9.pptx" id="{1337EC0E-D4BB-4332-B639-EA03AB3BCB22}" vid="{F04773BB-CA0A-4169-B188-A8772FECFC38}"/>
    </a:ext>
  </a:extLst>
</a:theme>
</file>

<file path=ppt/theme/theme3.xml><?xml version="1.0" encoding="utf-8"?>
<a:theme xmlns:a="http://schemas.openxmlformats.org/drawingml/2006/main" name="1_Custom">
  <a:themeElements>
    <a:clrScheme name="FT Color Palette">
      <a:dk1>
        <a:srgbClr val="000000"/>
      </a:dk1>
      <a:lt1>
        <a:srgbClr val="FFFFFF"/>
      </a:lt1>
      <a:dk2>
        <a:srgbClr val="E1F7F7"/>
      </a:dk2>
      <a:lt2>
        <a:srgbClr val="FFFFFF"/>
      </a:lt2>
      <a:accent1>
        <a:srgbClr val="3769FF"/>
      </a:accent1>
      <a:accent2>
        <a:srgbClr val="00BFB3"/>
      </a:accent2>
      <a:accent3>
        <a:srgbClr val="FF6035"/>
      </a:accent3>
      <a:accent4>
        <a:srgbClr val="6730E3"/>
      </a:accent4>
      <a:accent5>
        <a:srgbClr val="BFBFBF"/>
      </a:accent5>
      <a:accent6>
        <a:srgbClr val="C042EA"/>
      </a:accent6>
      <a:hlink>
        <a:srgbClr val="3769FF"/>
      </a:hlink>
      <a:folHlink>
        <a:srgbClr val="212121"/>
      </a:folHlink>
    </a:clrScheme>
    <a:fontScheme name="FTI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769FF"/>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FT SKY BLUE">
      <a:srgbClr val="3769FF"/>
    </a:custClr>
    <a:custClr name="FT TEAL">
      <a:srgbClr val="00BFB3"/>
    </a:custClr>
    <a:custClr name="FT ORANGE3">
      <a:srgbClr val="FF6035"/>
    </a:custClr>
    <a:custClr name="FT PURPLE">
      <a:srgbClr val="6730E3"/>
    </a:custClr>
    <a:custClr name="FT GRAY2">
      <a:srgbClr val="BFBFBF"/>
    </a:custClr>
    <a:custClr name="FT FUCHSIA">
      <a:srgbClr val="C042EA"/>
    </a:custClr>
    <a:custClr name="BLANK">
      <a:srgbClr val="FFFFFF"/>
    </a:custClr>
    <a:custClr name="BLANK">
      <a:srgbClr val="FFFFFF"/>
    </a:custClr>
    <a:custClr name="BLANK">
      <a:srgbClr val="FFFFFF"/>
    </a:custClr>
    <a:custClr name="BLANK">
      <a:srgbClr val="FFFFFF"/>
    </a:custClr>
    <a:custClr name="FT SKY BLUE">
      <a:srgbClr val="3769FF"/>
    </a:custClr>
    <a:custClr name="FT TEAL2">
      <a:srgbClr val="72DBD5"/>
    </a:custClr>
    <a:custClr name="FT SKY BLUE2">
      <a:srgbClr val="91B9FF"/>
    </a:custClr>
    <a:custClr name="BENCHMARK GRAY">
      <a:srgbClr val="D9D9D9"/>
    </a:custClr>
    <a:custClr name="FT GRAY2">
      <a:srgbClr val="BFBFBF"/>
    </a:custClr>
    <a:custClr name="FT GRAY3">
      <a:srgbClr val="8C8C8C"/>
    </a:custClr>
    <a:custClr name="BLANK">
      <a:srgbClr val="FFFFFF"/>
    </a:custClr>
    <a:custClr name="BLANK">
      <a:srgbClr val="FFFFFF"/>
    </a:custClr>
    <a:custClr name="BLANK">
      <a:srgbClr val="FFFFFF"/>
    </a:custClr>
    <a:custClr name="BLANK">
      <a:srgbClr val="FFFFFF"/>
    </a:custClr>
    <a:custClr name="FT SKY BLUE">
      <a:srgbClr val="3769FF"/>
    </a:custClr>
    <a:custClr name="FT PURPLE">
      <a:srgbClr val="6730E3"/>
    </a:custClr>
    <a:custClr name="FT TEAL3">
      <a:srgbClr val="00A096"/>
    </a:custClr>
    <a:custClr name="FT TEAL1">
      <a:srgbClr val="E1F7F7"/>
    </a:custClr>
    <a:custClr name="FT GRAY4">
      <a:srgbClr val="595959"/>
    </a:custClr>
    <a:custClr name="FT GRAY1">
      <a:srgbClr val="E6E6E6"/>
    </a:custClr>
    <a:custClr name="FT SKY BLUE1">
      <a:srgbClr val="DDEAFF"/>
    </a:custClr>
    <a:custClr name="BLANK">
      <a:srgbClr val="FFFFFF"/>
    </a:custClr>
    <a:custClr name="BLANK">
      <a:srgbClr val="FFFFFF"/>
    </a:custClr>
    <a:custClr name="BLANK">
      <a:srgbClr val="FFFFFF"/>
    </a:custClr>
  </a:custClrLst>
  <a:extLst>
    <a:ext uri="{05A4C25C-085E-4340-85A3-A5531E510DB2}">
      <thm15:themeFamily xmlns:thm15="http://schemas.microsoft.com/office/thememl/2012/main" name="Custom" id="{E81A11DC-CED9-40D9-AA81-AB379FD10155}" vid="{6D9D8F9F-70A4-4E62-B505-00248C6E0AE7}"/>
    </a:ext>
  </a:extLst>
</a:theme>
</file>

<file path=ppt/theme/theme4.xml><?xml version="1.0" encoding="utf-8"?>
<a:theme xmlns:a="http://schemas.openxmlformats.org/drawingml/2006/main" name="2_Custom">
  <a:themeElements>
    <a:clrScheme name="FT Color Palette">
      <a:dk1>
        <a:srgbClr val="000000"/>
      </a:dk1>
      <a:lt1>
        <a:srgbClr val="FFFFFF"/>
      </a:lt1>
      <a:dk2>
        <a:srgbClr val="E1F7F7"/>
      </a:dk2>
      <a:lt2>
        <a:srgbClr val="FFFFFF"/>
      </a:lt2>
      <a:accent1>
        <a:srgbClr val="3769FF"/>
      </a:accent1>
      <a:accent2>
        <a:srgbClr val="00BFB3"/>
      </a:accent2>
      <a:accent3>
        <a:srgbClr val="FF6035"/>
      </a:accent3>
      <a:accent4>
        <a:srgbClr val="6730E3"/>
      </a:accent4>
      <a:accent5>
        <a:srgbClr val="BFBFBF"/>
      </a:accent5>
      <a:accent6>
        <a:srgbClr val="C042EA"/>
      </a:accent6>
      <a:hlink>
        <a:srgbClr val="3769FF"/>
      </a:hlink>
      <a:folHlink>
        <a:srgbClr val="212121"/>
      </a:folHlink>
    </a:clrScheme>
    <a:fontScheme name="FTI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769FF"/>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FT SKY BLUE">
      <a:srgbClr val="3769FF"/>
    </a:custClr>
    <a:custClr name="FT TEAL">
      <a:srgbClr val="00BFB3"/>
    </a:custClr>
    <a:custClr name="FT ORANGE3">
      <a:srgbClr val="FF6035"/>
    </a:custClr>
    <a:custClr name="FT PURPLE">
      <a:srgbClr val="6730E3"/>
    </a:custClr>
    <a:custClr name="FT GRAY2">
      <a:srgbClr val="BFBFBF"/>
    </a:custClr>
    <a:custClr name="FT FUCHSIA">
      <a:srgbClr val="C042EA"/>
    </a:custClr>
    <a:custClr name="BLANK">
      <a:srgbClr val="FFFFFF"/>
    </a:custClr>
    <a:custClr name="BLANK">
      <a:srgbClr val="FFFFFF"/>
    </a:custClr>
    <a:custClr name="BLANK">
      <a:srgbClr val="FFFFFF"/>
    </a:custClr>
    <a:custClr name="BLANK">
      <a:srgbClr val="FFFFFF"/>
    </a:custClr>
    <a:custClr name="FT SKY BLUE">
      <a:srgbClr val="3769FF"/>
    </a:custClr>
    <a:custClr name="FT TEAL2">
      <a:srgbClr val="72DBD5"/>
    </a:custClr>
    <a:custClr name="FT SKY BLUE2">
      <a:srgbClr val="91B9FF"/>
    </a:custClr>
    <a:custClr name="BENCHMARK GRAY">
      <a:srgbClr val="D9D9D9"/>
    </a:custClr>
    <a:custClr name="FT GRAY2">
      <a:srgbClr val="BFBFBF"/>
    </a:custClr>
    <a:custClr name="FT GRAY3">
      <a:srgbClr val="8C8C8C"/>
    </a:custClr>
    <a:custClr name="BLANK">
      <a:srgbClr val="FFFFFF"/>
    </a:custClr>
    <a:custClr name="BLANK">
      <a:srgbClr val="FFFFFF"/>
    </a:custClr>
    <a:custClr name="BLANK">
      <a:srgbClr val="FFFFFF"/>
    </a:custClr>
    <a:custClr name="BLANK">
      <a:srgbClr val="FFFFFF"/>
    </a:custClr>
    <a:custClr name="FT SKY BLUE">
      <a:srgbClr val="3769FF"/>
    </a:custClr>
    <a:custClr name="FT PURPLE">
      <a:srgbClr val="6730E3"/>
    </a:custClr>
    <a:custClr name="FT TEAL3">
      <a:srgbClr val="00A096"/>
    </a:custClr>
    <a:custClr name="FT TEAL1">
      <a:srgbClr val="E1F7F7"/>
    </a:custClr>
    <a:custClr name="FT GRAY4">
      <a:srgbClr val="595959"/>
    </a:custClr>
    <a:custClr name="FT GRAY1">
      <a:srgbClr val="E6E6E6"/>
    </a:custClr>
    <a:custClr name="FT SKY BLUE1">
      <a:srgbClr val="DDEAFF"/>
    </a:custClr>
    <a:custClr name="BLANK">
      <a:srgbClr val="FFFFFF"/>
    </a:custClr>
    <a:custClr name="BLANK">
      <a:srgbClr val="FFFFFF"/>
    </a:custClr>
    <a:custClr name="BLANK">
      <a:srgbClr val="FFFFFF"/>
    </a:custClr>
  </a:custClrLst>
  <a:extLst>
    <a:ext uri="{05A4C25C-085E-4340-85A3-A5531E510DB2}">
      <thm15:themeFamily xmlns:thm15="http://schemas.microsoft.com/office/thememl/2012/main" name="Custom" id="{30BE5C17-7D0F-426C-9559-30DB18457C89}" vid="{D213CCBE-83B8-444A-B25D-E1458D1AA87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marL="0" indent="0" algn="ctr">
          <a:spcBef>
            <a:spcPts val="0"/>
          </a:spcBef>
          <a:spcAft>
            <a:spcPts val="1200"/>
          </a:spcAft>
          <a:buNone/>
          <a:defRPr sz="4200" b="1" dirty="0" smtClean="0">
            <a:solidFill>
              <a:schemeClr val="bg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Custom 1">
      <a:dk1>
        <a:srgbClr val="1A2F59"/>
      </a:dk1>
      <a:lt1>
        <a:srgbClr val="FFFFFF"/>
      </a:lt1>
      <a:dk2>
        <a:srgbClr val="F2F2F2"/>
      </a:dk2>
      <a:lt2>
        <a:srgbClr val="A5A5A5"/>
      </a:lt2>
      <a:accent1>
        <a:srgbClr val="1A2F59"/>
      </a:accent1>
      <a:accent2>
        <a:srgbClr val="DA772F"/>
      </a:accent2>
      <a:accent3>
        <a:srgbClr val="F2F2F2"/>
      </a:accent3>
      <a:accent4>
        <a:srgbClr val="248BCB"/>
      </a:accent4>
      <a:accent5>
        <a:srgbClr val="666666"/>
      </a:accent5>
      <a:accent6>
        <a:srgbClr val="014067"/>
      </a:accent6>
      <a:hlink>
        <a:srgbClr val="00194C"/>
      </a:hlink>
      <a:folHlink>
        <a:srgbClr val="248BCB"/>
      </a:folHlink>
    </a:clrScheme>
    <a:fontScheme name="Branded">
      <a:majorFont>
        <a:latin typeface="Clarendon LT Std"/>
        <a:ea typeface=""/>
        <a:cs typeface=""/>
      </a:majorFont>
      <a:minorFont>
        <a:latin typeface="Avenir LT Std 65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Custom 1">
      <a:dk1>
        <a:srgbClr val="1A2F59"/>
      </a:dk1>
      <a:lt1>
        <a:srgbClr val="FFFFFF"/>
      </a:lt1>
      <a:dk2>
        <a:srgbClr val="F2F2F2"/>
      </a:dk2>
      <a:lt2>
        <a:srgbClr val="A5A5A5"/>
      </a:lt2>
      <a:accent1>
        <a:srgbClr val="1A2F59"/>
      </a:accent1>
      <a:accent2>
        <a:srgbClr val="DA772F"/>
      </a:accent2>
      <a:accent3>
        <a:srgbClr val="F2F2F2"/>
      </a:accent3>
      <a:accent4>
        <a:srgbClr val="248BCB"/>
      </a:accent4>
      <a:accent5>
        <a:srgbClr val="666666"/>
      </a:accent5>
      <a:accent6>
        <a:srgbClr val="014067"/>
      </a:accent6>
      <a:hlink>
        <a:srgbClr val="00194C"/>
      </a:hlink>
      <a:folHlink>
        <a:srgbClr val="248BCB"/>
      </a:folHlink>
    </a:clrScheme>
    <a:fontScheme name="Branded">
      <a:majorFont>
        <a:latin typeface="Clarendon LT Std"/>
        <a:ea typeface=""/>
        <a:cs typeface=""/>
      </a:majorFont>
      <a:minorFont>
        <a:latin typeface="Avenir LT Std 65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c2c0c96-09f7-4f3c-8361-63454be69b59">
      <Terms xmlns="http://schemas.microsoft.com/office/infopath/2007/PartnerControls"/>
    </lcf76f155ced4ddcb4097134ff3c332f>
    <TaxCatchAll xmlns="3887ee5d-3c32-4a4b-9faa-45cff5d6d1ea" xsi:nil="true"/>
    <_dlc_DocId xmlns="3887ee5d-3c32-4a4b-9faa-45cff5d6d1ea">4SPE5PTTAYEA-178638068-28411</_dlc_DocId>
    <_dlc_DocIdUrl xmlns="3887ee5d-3c32-4a4b-9faa-45cff5d6d1ea">
      <Url>https://franklintempleton.sharepoint.com/teams/fta/_layouts/15/DocIdRedir.aspx?ID=4SPE5PTTAYEA-178638068-28411</Url>
      <Description>4SPE5PTTAYEA-178638068-28411</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CBE307B00B9494B8804B067914411FE" ma:contentTypeVersion="1140" ma:contentTypeDescription="Create a new document." ma:contentTypeScope="" ma:versionID="9d3524cf4c7c7aeea22192b2722a2fb1">
  <xsd:schema xmlns:xsd="http://www.w3.org/2001/XMLSchema" xmlns:xs="http://www.w3.org/2001/XMLSchema" xmlns:p="http://schemas.microsoft.com/office/2006/metadata/properties" xmlns:ns2="3887ee5d-3c32-4a4b-9faa-45cff5d6d1ea" xmlns:ns3="2c2c0c96-09f7-4f3c-8361-63454be69b59" targetNamespace="http://schemas.microsoft.com/office/2006/metadata/properties" ma:root="true" ma:fieldsID="0de6eec7e621042962e60fd73d329758" ns2:_="" ns3:_="">
    <xsd:import namespace="3887ee5d-3c32-4a4b-9faa-45cff5d6d1ea"/>
    <xsd:import namespace="2c2c0c96-09f7-4f3c-8361-63454be69b59"/>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87ee5d-3c32-4a4b-9faa-45cff5d6d1ea" elementFormDefault="qualified">
    <xsd:import namespace="http://schemas.microsoft.com/office/2006/documentManagement/types"/>
    <xsd:import namespace="http://schemas.microsoft.com/office/infopath/2007/PartnerControls"/>
    <xsd:element name="_dlc_DocId" ma:index="9" nillable="true" ma:displayName="Document ID Value" ma:description="The value of the document ID assigned to this item." ma:internalName="_dlc_DocId" ma:readOnly="true">
      <xsd:simpleType>
        <xsd:restriction base="dms:Text"/>
      </xsd:simpleType>
    </xsd:element>
    <xsd:element name="_dlc_DocIdUrl" ma:index="1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1" nillable="true" ma:displayName="Persist ID" ma:description="Keep ID on add." ma:hidden="true" ma:internalName="_dlc_DocIdPersistId" ma:readOnly="true">
      <xsd:simpleType>
        <xsd:restriction base="dms:Boolean"/>
      </xsd:simpleType>
    </xsd:element>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f01d7413-b7b9-4f41-a385-692441f3a053}" ma:internalName="TaxCatchAll" ma:showField="CatchAllData" ma:web="3887ee5d-3c32-4a4b-9faa-45cff5d6d1e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c0c96-09f7-4f3c-8361-63454be69b59" elementFormDefault="qualified">
    <xsd:import namespace="http://schemas.microsoft.com/office/2006/documentManagement/types"/>
    <xsd:import namespace="http://schemas.microsoft.com/office/infopath/2007/PartnerControls"/>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LengthInSeconds" ma:index="16" nillable="true" ma:displayName="Length (seconds)"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5a2cf999-78fc-4b4f-9c94-c21be84841b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ma:index="8" ma:displayName="Comments"/>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11BF74D8-BADA-4631-A09E-2FDD64D72211}">
  <ds:schemaRefs>
    <ds:schemaRef ds:uri="http://purl.org/dc/terms/"/>
    <ds:schemaRef ds:uri="2c2c0c96-09f7-4f3c-8361-63454be69b59"/>
    <ds:schemaRef ds:uri="http://purl.org/dc/dcmitype/"/>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schemas.microsoft.com/office/infopath/2007/PartnerControls"/>
    <ds:schemaRef ds:uri="3887ee5d-3c32-4a4b-9faa-45cff5d6d1ea"/>
    <ds:schemaRef ds:uri="http://www.w3.org/XML/1998/namespace"/>
  </ds:schemaRefs>
</ds:datastoreItem>
</file>

<file path=customXml/itemProps2.xml><?xml version="1.0" encoding="utf-8"?>
<ds:datastoreItem xmlns:ds="http://schemas.openxmlformats.org/officeDocument/2006/customXml" ds:itemID="{B45AEF0E-0447-4130-8399-1E4AACC702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87ee5d-3c32-4a4b-9faa-45cff5d6d1ea"/>
    <ds:schemaRef ds:uri="2c2c0c96-09f7-4f3c-8361-63454be69b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A058A95-615A-4C3C-B913-F173E60FD083}">
  <ds:schemaRefs>
    <ds:schemaRef ds:uri="http://schemas.microsoft.com/sharepoint/v3/contenttype/forms"/>
  </ds:schemaRefs>
</ds:datastoreItem>
</file>

<file path=customXml/itemProps4.xml><?xml version="1.0" encoding="utf-8"?>
<ds:datastoreItem xmlns:ds="http://schemas.openxmlformats.org/officeDocument/2006/customXml" ds:itemID="{C4AE4926-7358-4082-9103-D25FFCF394FD}">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Custom</Template>
  <TotalTime>303</TotalTime>
  <Words>6198</Words>
  <Application>Microsoft Office PowerPoint</Application>
  <PresentationFormat>Widescreen</PresentationFormat>
  <Paragraphs>610</Paragraphs>
  <Slides>35</Slides>
  <Notes>35</Notes>
  <HiddenSlides>0</HiddenSlides>
  <MMClips>0</MMClips>
  <ScaleCrop>false</ScaleCrop>
  <HeadingPairs>
    <vt:vector size="6" baseType="variant">
      <vt:variant>
        <vt:lpstr>Fonts Used</vt:lpstr>
      </vt:variant>
      <vt:variant>
        <vt:i4>19</vt:i4>
      </vt:variant>
      <vt:variant>
        <vt:lpstr>Theme</vt:lpstr>
      </vt:variant>
      <vt:variant>
        <vt:i4>7</vt:i4>
      </vt:variant>
      <vt:variant>
        <vt:lpstr>Slide Titles</vt:lpstr>
      </vt:variant>
      <vt:variant>
        <vt:i4>35</vt:i4>
      </vt:variant>
    </vt:vector>
  </HeadingPairs>
  <TitlesOfParts>
    <vt:vector size="61" baseType="lpstr">
      <vt:lpstr>Aptos</vt:lpstr>
      <vt:lpstr>Arial</vt:lpstr>
      <vt:lpstr>Arial</vt:lpstr>
      <vt:lpstr>Arial Narrow</vt:lpstr>
      <vt:lpstr>Avenir LT Std 35 Light</vt:lpstr>
      <vt:lpstr>Avenir LT Std 65 Medium</vt:lpstr>
      <vt:lpstr>Avenir Next LT Pro Demi</vt:lpstr>
      <vt:lpstr>Calibri</vt:lpstr>
      <vt:lpstr>Calibri Light</vt:lpstr>
      <vt:lpstr>Century Gothic</vt:lpstr>
      <vt:lpstr>Clarendon LT Std</vt:lpstr>
      <vt:lpstr>Lato</vt:lpstr>
      <vt:lpstr>Roboto</vt:lpstr>
      <vt:lpstr>Segoe UI</vt:lpstr>
      <vt:lpstr>Source Sans Pro</vt:lpstr>
      <vt:lpstr>Source Sans Pro Light</vt:lpstr>
      <vt:lpstr>Source Sans Pro Semibold</vt:lpstr>
      <vt:lpstr>Times New Roman</vt:lpstr>
      <vt:lpstr>Wingdings</vt:lpstr>
      <vt:lpstr>Custom</vt:lpstr>
      <vt:lpstr>FT 16x9 Corporate Template</vt:lpstr>
      <vt:lpstr>1_Custom</vt:lpstr>
      <vt:lpstr>2_Custom</vt:lpstr>
      <vt:lpstr>Office Theme</vt:lpstr>
      <vt:lpstr>3_Office Theme</vt:lpstr>
      <vt:lpstr>1_Office Theme</vt:lpstr>
      <vt:lpstr>PowerPoint Presentation</vt:lpstr>
      <vt:lpstr>PowerPoint Presentation</vt:lpstr>
      <vt:lpstr>Host</vt:lpstr>
      <vt:lpstr>PowerPoint Presentation</vt:lpstr>
      <vt:lpstr>Guest Speaker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Women are poised to lead in controlling assets</vt:lpstr>
      <vt:lpstr>PowerPoint Presentation</vt:lpstr>
      <vt:lpstr>PowerPoint Presentation</vt:lpstr>
      <vt:lpstr>PowerPoint Presentation</vt:lpstr>
      <vt:lpstr>PowerPoint Presentation</vt:lpstr>
      <vt:lpstr>FACTORS AFFECTING WOMEN’S RETIREMENT</vt:lpstr>
      <vt:lpstr>Taking a leave</vt:lpstr>
      <vt:lpstr>PowerPoint Presentation</vt:lpstr>
      <vt:lpstr>Consider a bucket approach to manage savings priorities</vt:lpstr>
      <vt:lpstr>PowerPoint Presentation</vt:lpstr>
      <vt:lpstr>Growing literacy: Establishing a framework for growth </vt:lpstr>
      <vt:lpstr>Accumulating wealth: Creating your retirement nest egg</vt:lpstr>
      <vt:lpstr>Distributing wealth: Enjoying your retirement years</vt:lpstr>
      <vt:lpstr>Planning and preparing for the unexpected</vt:lpstr>
      <vt:lpstr>Special considerations for widows and divorced individuals</vt:lpstr>
      <vt:lpstr>PowerPoint Presentation</vt:lpstr>
      <vt:lpstr>Four things to talk to your financial advisor about</vt:lpstr>
      <vt:lpstr>Put time on your side by starting now</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Behan, Savannah</dc:creator>
  <cp:lastModifiedBy>Erika Yadron</cp:lastModifiedBy>
  <cp:revision>9</cp:revision>
  <dcterms:created xsi:type="dcterms:W3CDTF">2024-07-24T20:46:52Z</dcterms:created>
  <dcterms:modified xsi:type="dcterms:W3CDTF">2025-01-06T19:08:24Z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0x0101002CBE307B00B9494B8804B067914411FE</vt:lpwstr>
  </property>
  <property fmtid="{D5CDD505-2E9C-101B-9397-08002B2CF9AE}" pid="3" name="_dlc_DocIdItemGuid">
    <vt:lpwstr>9badd016-129d-40d8-b40c-46da21e3dd64</vt:lpwstr>
  </property>
</Properties>
</file>