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351" r:id="rId2"/>
    <p:sldId id="288" r:id="rId3"/>
    <p:sldId id="404" r:id="rId4"/>
    <p:sldId id="414" r:id="rId5"/>
    <p:sldId id="407" r:id="rId6"/>
    <p:sldId id="408" r:id="rId7"/>
    <p:sldId id="418" r:id="rId8"/>
    <p:sldId id="416" r:id="rId9"/>
    <p:sldId id="402" r:id="rId10"/>
    <p:sldId id="354" r:id="rId11"/>
    <p:sldId id="420" r:id="rId12"/>
    <p:sldId id="412" r:id="rId13"/>
    <p:sldId id="27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60" userDrawn="1">
          <p15:clr>
            <a:srgbClr val="A4A3A4"/>
          </p15:clr>
        </p15:guide>
        <p15:guide id="2" pos="40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49CB4"/>
    <a:srgbClr val="005981"/>
    <a:srgbClr val="0071A3"/>
    <a:srgbClr val="002060"/>
    <a:srgbClr val="0066CC"/>
    <a:srgbClr val="1E4855"/>
    <a:srgbClr val="FFFFFF"/>
    <a:srgbClr val="E7E7E7"/>
    <a:srgbClr val="527938"/>
    <a:srgbClr val="52795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74278" autoAdjust="0"/>
  </p:normalViewPr>
  <p:slideViewPr>
    <p:cSldViewPr snapToGrid="0" snapToObjects="1">
      <p:cViewPr varScale="1">
        <p:scale>
          <a:sx n="87" d="100"/>
          <a:sy n="87" d="100"/>
        </p:scale>
        <p:origin x="487" y="46"/>
      </p:cViewPr>
      <p:guideLst>
        <p:guide orient="horz" pos="3960"/>
        <p:guide pos="40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D4A9EA-1779-FB41-901A-85ACE8B11E9B}" type="datetimeFigureOut">
              <a:rPr lang="en-US" smtClean="0"/>
              <a:t>4/8/2024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64D3AF-2F86-734E-9202-5826B758331A}" type="slidenum">
              <a:rPr lang="en-US" smtClean="0"/>
              <a:t>‹#›</a:t>
            </a:fld>
            <a:endParaRPr lang="en-US"/>
          </a:p>
        </p:txBody>
      </p:sp>
    </p:spTree>
    <p:extLst>
      <p:ext uri="{BB962C8B-B14F-4D97-AF65-F5344CB8AC3E}">
        <p14:creationId xmlns:p14="http://schemas.microsoft.com/office/powerpoint/2010/main" val="38577509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A64D3AF-2F86-734E-9202-5826B758331A}" type="slidenum">
              <a:rPr lang="en-US" smtClean="0"/>
              <a:t>2</a:t>
            </a:fld>
            <a:endParaRPr lang="en-US"/>
          </a:p>
        </p:txBody>
      </p:sp>
    </p:spTree>
    <p:extLst>
      <p:ext uri="{BB962C8B-B14F-4D97-AF65-F5344CB8AC3E}">
        <p14:creationId xmlns:p14="http://schemas.microsoft.com/office/powerpoint/2010/main" val="33779060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A64D3AF-2F86-734E-9202-5826B758331A}" type="slidenum">
              <a:rPr lang="en-US" smtClean="0"/>
              <a:t>3</a:t>
            </a:fld>
            <a:endParaRPr lang="en-US"/>
          </a:p>
        </p:txBody>
      </p:sp>
    </p:spTree>
    <p:extLst>
      <p:ext uri="{BB962C8B-B14F-4D97-AF65-F5344CB8AC3E}">
        <p14:creationId xmlns:p14="http://schemas.microsoft.com/office/powerpoint/2010/main" val="1367351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A64D3AF-2F86-734E-9202-5826B758331A}" type="slidenum">
              <a:rPr lang="en-US" smtClean="0"/>
              <a:t>4</a:t>
            </a:fld>
            <a:endParaRPr lang="en-US"/>
          </a:p>
        </p:txBody>
      </p:sp>
    </p:spTree>
    <p:extLst>
      <p:ext uri="{BB962C8B-B14F-4D97-AF65-F5344CB8AC3E}">
        <p14:creationId xmlns:p14="http://schemas.microsoft.com/office/powerpoint/2010/main" val="3485113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A64D3AF-2F86-734E-9202-5826B758331A}" type="slidenum">
              <a:rPr lang="en-US" smtClean="0"/>
              <a:t>5</a:t>
            </a:fld>
            <a:endParaRPr lang="en-US"/>
          </a:p>
        </p:txBody>
      </p:sp>
    </p:spTree>
    <p:extLst>
      <p:ext uri="{BB962C8B-B14F-4D97-AF65-F5344CB8AC3E}">
        <p14:creationId xmlns:p14="http://schemas.microsoft.com/office/powerpoint/2010/main" val="3835069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A64D3AF-2F86-734E-9202-5826B758331A}" type="slidenum">
              <a:rPr lang="en-US" smtClean="0"/>
              <a:t>6</a:t>
            </a:fld>
            <a:endParaRPr lang="en-US"/>
          </a:p>
        </p:txBody>
      </p:sp>
    </p:spTree>
    <p:extLst>
      <p:ext uri="{BB962C8B-B14F-4D97-AF65-F5344CB8AC3E}">
        <p14:creationId xmlns:p14="http://schemas.microsoft.com/office/powerpoint/2010/main" val="36100147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2E76D-12A4-081B-35C4-0F74E18BA7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1F4619-C63F-3D37-CBE3-8BAF1FD985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4678D5-88DC-AB12-ECDB-D708BC7FA5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018269-9B2D-9145-B4E3-F6D36B1C3D1B}"/>
              </a:ext>
            </a:extLst>
          </p:cNvPr>
          <p:cNvSpPr>
            <a:spLocks noGrp="1"/>
          </p:cNvSpPr>
          <p:nvPr>
            <p:ph type="sldNum" sz="quarter" idx="5"/>
          </p:nvPr>
        </p:nvSpPr>
        <p:spPr/>
        <p:txBody>
          <a:bodyPr/>
          <a:lstStyle/>
          <a:p>
            <a:fld id="{6A64D3AF-2F86-734E-9202-5826B758331A}" type="slidenum">
              <a:rPr lang="en-US" smtClean="0"/>
              <a:t>7</a:t>
            </a:fld>
            <a:endParaRPr lang="en-US"/>
          </a:p>
        </p:txBody>
      </p:sp>
    </p:spTree>
    <p:extLst>
      <p:ext uri="{BB962C8B-B14F-4D97-AF65-F5344CB8AC3E}">
        <p14:creationId xmlns:p14="http://schemas.microsoft.com/office/powerpoint/2010/main" val="3279697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A64D3AF-2F86-734E-9202-5826B758331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00106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52475" y="1184275"/>
            <a:ext cx="5688013" cy="319881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933237">
              <a:defRPr/>
            </a:pPr>
            <a:fld id="{6A64D3AF-2F86-734E-9202-5826B758331A}" type="slidenum">
              <a:rPr lang="en-US">
                <a:solidFill>
                  <a:prstClr val="black"/>
                </a:solidFill>
                <a:latin typeface="Calibri" panose="020F0502020204030204"/>
              </a:rPr>
              <a:pPr defTabSz="933237">
                <a:defRPr/>
              </a:pPr>
              <a:t>9</a:t>
            </a:fld>
            <a:endParaRPr lang="en-US">
              <a:solidFill>
                <a:prstClr val="black"/>
              </a:solidFill>
              <a:latin typeface="Calibri" panose="020F0502020204030204"/>
            </a:endParaRPr>
          </a:p>
        </p:txBody>
      </p:sp>
    </p:spTree>
    <p:extLst>
      <p:ext uri="{BB962C8B-B14F-4D97-AF65-F5344CB8AC3E}">
        <p14:creationId xmlns:p14="http://schemas.microsoft.com/office/powerpoint/2010/main" val="18979125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A64D3AF-2F86-734E-9202-5826B758331A}" type="slidenum">
              <a:rPr lang="en-US" smtClean="0"/>
              <a:t>10</a:t>
            </a:fld>
            <a:endParaRPr lang="en-US"/>
          </a:p>
        </p:txBody>
      </p:sp>
    </p:spTree>
    <p:extLst>
      <p:ext uri="{BB962C8B-B14F-4D97-AF65-F5344CB8AC3E}">
        <p14:creationId xmlns:p14="http://schemas.microsoft.com/office/powerpoint/2010/main" val="10379340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A64D3AF-2F86-734E-9202-5826B758331A}" type="slidenum">
              <a:rPr lang="en-US" smtClean="0"/>
              <a:t>11</a:t>
            </a:fld>
            <a:endParaRPr lang="en-US"/>
          </a:p>
        </p:txBody>
      </p:sp>
    </p:spTree>
    <p:extLst>
      <p:ext uri="{BB962C8B-B14F-4D97-AF65-F5344CB8AC3E}">
        <p14:creationId xmlns:p14="http://schemas.microsoft.com/office/powerpoint/2010/main" val="9239791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A64D3AF-2F86-734E-9202-5826B758331A}" type="slidenum">
              <a:rPr lang="en-US" smtClean="0"/>
              <a:t>12</a:t>
            </a:fld>
            <a:endParaRPr lang="en-US"/>
          </a:p>
        </p:txBody>
      </p:sp>
    </p:spTree>
    <p:extLst>
      <p:ext uri="{BB962C8B-B14F-4D97-AF65-F5344CB8AC3E}">
        <p14:creationId xmlns:p14="http://schemas.microsoft.com/office/powerpoint/2010/main" val="12871922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latin typeface="Verdana"/>
                <a:ea typeface="Verdana"/>
                <a:cs typeface="Verdana"/>
                <a:sym typeface="Verdana"/>
              </a:defRPr>
            </a:pPr>
            <a:r>
              <a:rPr lang="en-US" dirty="0"/>
              <a:t>Thank you</a:t>
            </a:r>
          </a:p>
        </p:txBody>
      </p:sp>
      <p:sp>
        <p:nvSpPr>
          <p:cNvPr id="4" name="Slide Number Placeholder 3"/>
          <p:cNvSpPr>
            <a:spLocks noGrp="1"/>
          </p:cNvSpPr>
          <p:nvPr>
            <p:ph type="sldNum" sz="quarter" idx="5"/>
          </p:nvPr>
        </p:nvSpPr>
        <p:spPr/>
        <p:txBody>
          <a:bodyPr/>
          <a:lstStyle/>
          <a:p>
            <a:fld id="{6A64D3AF-2F86-734E-9202-5826B758331A}" type="slidenum">
              <a:rPr lang="en-US" smtClean="0"/>
              <a:t>13</a:t>
            </a:fld>
            <a:endParaRPr lang="en-US"/>
          </a:p>
        </p:txBody>
      </p:sp>
    </p:spTree>
    <p:extLst>
      <p:ext uri="{BB962C8B-B14F-4D97-AF65-F5344CB8AC3E}">
        <p14:creationId xmlns:p14="http://schemas.microsoft.com/office/powerpoint/2010/main" val="14112086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16.png"/><Relationship Id="rId4" Type="http://schemas.openxmlformats.org/officeDocument/2006/relationships/image" Target="../media/image1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E19A5281-F0F4-FD30-3629-C2D1E629A34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5545008" y="4420769"/>
            <a:ext cx="6646991" cy="2437230"/>
          </a:xfrm>
          <a:prstGeom prst="rect">
            <a:avLst/>
          </a:prstGeom>
        </p:spPr>
      </p:pic>
      <p:pic>
        <p:nvPicPr>
          <p:cNvPr id="8" name="Graphic 7">
            <a:extLst>
              <a:ext uri="{FF2B5EF4-FFF2-40B4-BE49-F238E27FC236}">
                <a16:creationId xmlns:a16="http://schemas.microsoft.com/office/drawing/2014/main" id="{108A0F8A-3CEC-B860-8B02-BEFD8C9645DB}"/>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977442" y="4945994"/>
            <a:ext cx="5214558" cy="1912005"/>
          </a:xfrm>
          <a:prstGeom prst="rect">
            <a:avLst/>
          </a:prstGeom>
        </p:spPr>
      </p:pic>
      <p:pic>
        <p:nvPicPr>
          <p:cNvPr id="9" name="Graphic 8">
            <a:extLst>
              <a:ext uri="{FF2B5EF4-FFF2-40B4-BE49-F238E27FC236}">
                <a16:creationId xmlns:a16="http://schemas.microsoft.com/office/drawing/2014/main" id="{367FA2F8-ABBA-26A8-5BD2-4DD59F9A4739}"/>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rot="10800000">
            <a:off x="0" y="0"/>
            <a:ext cx="3909229" cy="1433384"/>
          </a:xfrm>
          <a:prstGeom prst="rect">
            <a:avLst/>
          </a:prstGeom>
        </p:spPr>
      </p:pic>
      <p:sp>
        <p:nvSpPr>
          <p:cNvPr id="2" name="Title 1">
            <a:extLst>
              <a:ext uri="{FF2B5EF4-FFF2-40B4-BE49-F238E27FC236}">
                <a16:creationId xmlns:a16="http://schemas.microsoft.com/office/drawing/2014/main" id="{A54AC71E-F20A-73E3-70F3-6AB650800BAD}"/>
              </a:ext>
            </a:extLst>
          </p:cNvPr>
          <p:cNvSpPr>
            <a:spLocks noGrp="1"/>
          </p:cNvSpPr>
          <p:nvPr>
            <p:ph type="ctrTitle"/>
          </p:nvPr>
        </p:nvSpPr>
        <p:spPr>
          <a:xfrm>
            <a:off x="1371600" y="1544638"/>
            <a:ext cx="8910320" cy="1808162"/>
          </a:xfrm>
        </p:spPr>
        <p:txBody>
          <a:bodyPr anchor="b" anchorCtr="0">
            <a:normAutofit/>
          </a:bodyPr>
          <a:lstStyle>
            <a:lvl1pPr algn="l">
              <a:defRPr sz="5500">
                <a:solidFill>
                  <a:schemeClr val="bg1"/>
                </a:solidFill>
              </a:defRPr>
            </a:lvl1pPr>
          </a:lstStyle>
          <a:p>
            <a:r>
              <a:rPr lang="en-US" dirty="0"/>
              <a:t>Click to edit Master title style</a:t>
            </a:r>
          </a:p>
        </p:txBody>
      </p:sp>
      <p:sp>
        <p:nvSpPr>
          <p:cNvPr id="3" name="Subtitle 2">
            <a:extLst>
              <a:ext uri="{FF2B5EF4-FFF2-40B4-BE49-F238E27FC236}">
                <a16:creationId xmlns:a16="http://schemas.microsoft.com/office/drawing/2014/main" id="{A23F7FE4-EE7B-3144-D161-78093A6FB4BC}"/>
              </a:ext>
            </a:extLst>
          </p:cNvPr>
          <p:cNvSpPr>
            <a:spLocks noGrp="1"/>
          </p:cNvSpPr>
          <p:nvPr>
            <p:ph type="subTitle" idx="1"/>
          </p:nvPr>
        </p:nvSpPr>
        <p:spPr>
          <a:xfrm>
            <a:off x="1371600" y="3657600"/>
            <a:ext cx="8910320" cy="1655762"/>
          </a:xfrm>
        </p:spPr>
        <p:txBody>
          <a:bodyPr>
            <a:normAutofit/>
          </a:bodyPr>
          <a:lstStyle>
            <a:lvl1pPr marL="0" indent="0" algn="l">
              <a:buNone/>
              <a:defRPr sz="3000" i="1">
                <a:solidFill>
                  <a:schemeClr val="bg1"/>
                </a:solidFill>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169449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7E3D8-A727-3B5D-E052-49CA7A85A5D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DF11C1-D9C2-B345-6004-3A7875F47A95}"/>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79763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 2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7E3D8-A727-3B5D-E052-49CA7A85A5D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DF11C1-D9C2-B345-6004-3A7875F47A95}"/>
              </a:ext>
            </a:extLst>
          </p:cNvPr>
          <p:cNvSpPr>
            <a:spLocks noGrp="1"/>
          </p:cNvSpPr>
          <p:nvPr>
            <p:ph idx="1"/>
          </p:nvPr>
        </p:nvSpPr>
        <p:spPr>
          <a:xfrm>
            <a:off x="838200" y="1825625"/>
            <a:ext cx="501396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2">
            <a:extLst>
              <a:ext uri="{FF2B5EF4-FFF2-40B4-BE49-F238E27FC236}">
                <a16:creationId xmlns:a16="http://schemas.microsoft.com/office/drawing/2014/main" id="{38C4F259-595F-9449-FE4B-478512A7C583}"/>
              </a:ext>
            </a:extLst>
          </p:cNvPr>
          <p:cNvSpPr>
            <a:spLocks noGrp="1"/>
          </p:cNvSpPr>
          <p:nvPr>
            <p:ph idx="10"/>
          </p:nvPr>
        </p:nvSpPr>
        <p:spPr>
          <a:xfrm>
            <a:off x="6339842" y="1825625"/>
            <a:ext cx="501396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387417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7E3D8-A727-3B5D-E052-49CA7A85A5D5}"/>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55171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6FB28-70EC-6C5D-1085-6583B0D9AD7A}"/>
              </a:ext>
            </a:extLst>
          </p:cNvPr>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1075D022-0056-B2D9-BD93-295E436B4CB6}"/>
              </a:ext>
            </a:extLst>
          </p:cNvPr>
          <p:cNvSpPr>
            <a:spLocks noGrp="1"/>
          </p:cNvSpPr>
          <p:nvPr>
            <p:ph type="body" idx="1"/>
          </p:nvPr>
        </p:nvSpPr>
        <p:spPr>
          <a:xfrm>
            <a:off x="839788" y="1681163"/>
            <a:ext cx="5157787" cy="823912"/>
          </a:xfrm>
        </p:spPr>
        <p:txBody>
          <a:bodyPr anchor="b"/>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10190724-E286-4A05-7B0B-6E2B216A6FA4}"/>
              </a:ext>
            </a:extLst>
          </p:cNvPr>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5C7C221-E234-87DE-15B5-6776DB638EFF}"/>
              </a:ext>
            </a:extLst>
          </p:cNvPr>
          <p:cNvSpPr>
            <a:spLocks noGrp="1"/>
          </p:cNvSpPr>
          <p:nvPr>
            <p:ph type="body" sz="quarter" idx="3"/>
          </p:nvPr>
        </p:nvSpPr>
        <p:spPr>
          <a:xfrm>
            <a:off x="6172200" y="1681163"/>
            <a:ext cx="5183188" cy="823912"/>
          </a:xfrm>
        </p:spPr>
        <p:txBody>
          <a:bodyPr anchor="b"/>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4861B6E7-3C94-69FD-29D4-21FEE2B9B02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DCD9E15-935E-B437-ED85-FFF12455B662}"/>
              </a:ext>
            </a:extLst>
          </p:cNvPr>
          <p:cNvSpPr>
            <a:spLocks noGrp="1"/>
          </p:cNvSpPr>
          <p:nvPr>
            <p:ph type="dt" sz="half" idx="10"/>
          </p:nvPr>
        </p:nvSpPr>
        <p:spPr/>
        <p:txBody>
          <a:bodyPr/>
          <a:lstStyle/>
          <a:p>
            <a:fld id="{FBD863DB-A81D-0448-ADEA-CE578C54E37E}" type="datetimeFigureOut">
              <a:rPr lang="en-US" smtClean="0"/>
              <a:t>4/8/2024</a:t>
            </a:fld>
            <a:endParaRPr lang="en-US"/>
          </a:p>
        </p:txBody>
      </p:sp>
      <p:sp>
        <p:nvSpPr>
          <p:cNvPr id="8" name="Footer Placeholder 7">
            <a:extLst>
              <a:ext uri="{FF2B5EF4-FFF2-40B4-BE49-F238E27FC236}">
                <a16:creationId xmlns:a16="http://schemas.microsoft.com/office/drawing/2014/main" id="{FC1D6455-61AB-D38E-56CC-03BE6EACEB2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DB9B352-F97B-90DD-534E-88C557791BE3}"/>
              </a:ext>
            </a:extLst>
          </p:cNvPr>
          <p:cNvSpPr>
            <a:spLocks noGrp="1"/>
          </p:cNvSpPr>
          <p:nvPr>
            <p:ph type="sldNum" sz="quarter" idx="12"/>
          </p:nvPr>
        </p:nvSpPr>
        <p:spPr/>
        <p:txBody>
          <a:bodyPr/>
          <a:lstStyle/>
          <a:p>
            <a:fld id="{3D1E46C6-2735-9B4E-87F5-043D799E9AF5}" type="slidenum">
              <a:rPr lang="en-US" smtClean="0"/>
              <a:t>‹#›</a:t>
            </a:fld>
            <a:endParaRPr lang="en-US"/>
          </a:p>
        </p:txBody>
      </p:sp>
    </p:spTree>
    <p:extLst>
      <p:ext uri="{BB962C8B-B14F-4D97-AF65-F5344CB8AC3E}">
        <p14:creationId xmlns:p14="http://schemas.microsoft.com/office/powerpoint/2010/main" val="2147964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F16118D-E43D-0D8D-D535-5897F903C153}"/>
              </a:ext>
            </a:extLst>
          </p:cNvPr>
          <p:cNvSpPr>
            <a:spLocks noGrp="1"/>
          </p:cNvSpPr>
          <p:nvPr>
            <p:ph type="title"/>
          </p:nvPr>
        </p:nvSpPr>
        <p:spPr>
          <a:xfrm>
            <a:off x="5388864" y="279781"/>
            <a:ext cx="6047232" cy="1325563"/>
          </a:xfrm>
        </p:spPr>
        <p:txBody>
          <a:bodyPr anchor="b" anchorCtr="0">
            <a:normAutofit/>
          </a:bodyPr>
          <a:lstStyle>
            <a:lvl1pPr>
              <a:defRPr sz="3400"/>
            </a:lvl1pPr>
          </a:lstStyle>
          <a:p>
            <a:r>
              <a:rPr lang="en-US" dirty="0"/>
              <a:t>Click to edit Master title style</a:t>
            </a:r>
          </a:p>
        </p:txBody>
      </p:sp>
      <p:sp>
        <p:nvSpPr>
          <p:cNvPr id="8" name="Text Placeholder 2">
            <a:extLst>
              <a:ext uri="{FF2B5EF4-FFF2-40B4-BE49-F238E27FC236}">
                <a16:creationId xmlns:a16="http://schemas.microsoft.com/office/drawing/2014/main" id="{5CF75BD6-F9A1-E4FA-0A46-FD96A2E57BF4}"/>
              </a:ext>
            </a:extLst>
          </p:cNvPr>
          <p:cNvSpPr>
            <a:spLocks noGrp="1"/>
          </p:cNvSpPr>
          <p:nvPr>
            <p:ph type="body" idx="1"/>
          </p:nvPr>
        </p:nvSpPr>
        <p:spPr>
          <a:xfrm>
            <a:off x="5388864" y="1690688"/>
            <a:ext cx="6047232" cy="823912"/>
          </a:xfrm>
        </p:spPr>
        <p:txBody>
          <a:bodyPr anchor="t" anchorCtr="0">
            <a:normAutofit/>
          </a:bodyPr>
          <a:lstStyle>
            <a:lvl1pPr marL="0" indent="0">
              <a:buNone/>
              <a:defRPr sz="2200" b="0">
                <a:solidFill>
                  <a:schemeClr val="accent1"/>
                </a:solidFill>
                <a:latin typeface="Times New Roman" panose="02020603050405020304" pitchFamily="18" charset="0"/>
                <a:cs typeface="Times New Roman" panose="020206030504050203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0" name="Content Placeholder 5">
            <a:extLst>
              <a:ext uri="{FF2B5EF4-FFF2-40B4-BE49-F238E27FC236}">
                <a16:creationId xmlns:a16="http://schemas.microsoft.com/office/drawing/2014/main" id="{A963B25E-7DD4-9911-A56A-4B4A354873BF}"/>
              </a:ext>
            </a:extLst>
          </p:cNvPr>
          <p:cNvSpPr>
            <a:spLocks noGrp="1"/>
          </p:cNvSpPr>
          <p:nvPr>
            <p:ph sz="quarter" idx="4"/>
          </p:nvPr>
        </p:nvSpPr>
        <p:spPr>
          <a:xfrm>
            <a:off x="5388864" y="2791968"/>
            <a:ext cx="6047232" cy="3605340"/>
          </a:xfrm>
        </p:spPr>
        <p:txBody>
          <a:bodyPr>
            <a:noAutofit/>
          </a:bodyPr>
          <a:lstStyle>
            <a:lvl1pPr>
              <a:defRPr sz="14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sz="14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sz="14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sz="14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sz="14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87221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FA Group">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7E3D8-A727-3B5D-E052-49CA7A85A5D5}"/>
              </a:ext>
            </a:extLst>
          </p:cNvPr>
          <p:cNvSpPr>
            <a:spLocks noGrp="1"/>
          </p:cNvSpPr>
          <p:nvPr>
            <p:ph type="title"/>
          </p:nvPr>
        </p:nvSpPr>
        <p:spPr>
          <a:xfrm>
            <a:off x="838200" y="365125"/>
            <a:ext cx="730567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67DF11C1-D9C2-B345-6004-3A7875F47A95}"/>
              </a:ext>
            </a:extLst>
          </p:cNvPr>
          <p:cNvSpPr>
            <a:spLocks noGrp="1"/>
          </p:cNvSpPr>
          <p:nvPr>
            <p:ph idx="1"/>
          </p:nvPr>
        </p:nvSpPr>
        <p:spPr>
          <a:xfrm>
            <a:off x="838201" y="3596640"/>
            <a:ext cx="7178040" cy="2580322"/>
          </a:xfrm>
        </p:spPr>
        <p:txBody>
          <a:bodyPr>
            <a:noAutofit/>
          </a:bodyPr>
          <a:lstStyle>
            <a:lvl1pPr marL="0" indent="0">
              <a:lnSpc>
                <a:spcPct val="100000"/>
              </a:lnSpc>
              <a:spcBef>
                <a:spcPts val="0"/>
              </a:spcBef>
              <a:spcAft>
                <a:spcPts val="1200"/>
              </a:spcAft>
              <a:buNone/>
              <a:defRPr sz="12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4" name="Content Placeholder 2">
            <a:extLst>
              <a:ext uri="{FF2B5EF4-FFF2-40B4-BE49-F238E27FC236}">
                <a16:creationId xmlns:a16="http://schemas.microsoft.com/office/drawing/2014/main" id="{889A1D87-5796-ABC4-516B-D74B5C2C4D24}"/>
              </a:ext>
            </a:extLst>
          </p:cNvPr>
          <p:cNvSpPr>
            <a:spLocks noGrp="1"/>
          </p:cNvSpPr>
          <p:nvPr>
            <p:ph idx="10"/>
          </p:nvPr>
        </p:nvSpPr>
        <p:spPr>
          <a:xfrm>
            <a:off x="8780017" y="1690688"/>
            <a:ext cx="2888615" cy="683738"/>
          </a:xfrm>
        </p:spPr>
        <p:txBody>
          <a:bodyPr>
            <a:normAutofit/>
          </a:bodyPr>
          <a:lstStyle>
            <a:lvl1pPr marL="0" indent="0">
              <a:spcBef>
                <a:spcPts val="0"/>
              </a:spcBef>
              <a:spcAft>
                <a:spcPts val="1200"/>
              </a:spcAft>
              <a:buNone/>
              <a:defRPr sz="1400" b="1">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Tree>
    <p:extLst>
      <p:ext uri="{BB962C8B-B14F-4D97-AF65-F5344CB8AC3E}">
        <p14:creationId xmlns:p14="http://schemas.microsoft.com/office/powerpoint/2010/main" val="1094533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39111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0">
    <p:spTree>
      <p:nvGrpSpPr>
        <p:cNvPr id="1" name=""/>
        <p:cNvGrpSpPr/>
        <p:nvPr/>
      </p:nvGrpSpPr>
      <p:grpSpPr>
        <a:xfrm>
          <a:off x="0" y="0"/>
          <a:ext cx="0" cy="0"/>
          <a:chOff x="0" y="0"/>
          <a:chExt cx="0" cy="0"/>
        </a:xfrm>
      </p:grpSpPr>
      <p:sp>
        <p:nvSpPr>
          <p:cNvPr id="1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522224036"/>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and Content">
    <p:spTree>
      <p:nvGrpSpPr>
        <p:cNvPr id="1" name=""/>
        <p:cNvGrpSpPr/>
        <p:nvPr/>
      </p:nvGrpSpPr>
      <p:grpSpPr>
        <a:xfrm>
          <a:off x="0" y="0"/>
          <a:ext cx="0" cy="0"/>
          <a:chOff x="0" y="0"/>
          <a:chExt cx="0" cy="0"/>
        </a:xfrm>
      </p:grpSpPr>
      <p:pic>
        <p:nvPicPr>
          <p:cNvPr id="79" name="Graphic 10" descr="Graphic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208334" y="5408048"/>
            <a:ext cx="3983665" cy="1460678"/>
          </a:xfrm>
          <a:prstGeom prst="rect">
            <a:avLst/>
          </a:prstGeom>
          <a:ln w="12700">
            <a:miter lim="400000"/>
          </a:ln>
        </p:spPr>
      </p:pic>
      <p:pic>
        <p:nvPicPr>
          <p:cNvPr id="80" name="Graphic 11" descr="Graphic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23551" y="5853626"/>
            <a:ext cx="2768450" cy="1015099"/>
          </a:xfrm>
          <a:prstGeom prst="rect">
            <a:avLst/>
          </a:prstGeom>
          <a:ln w="12700">
            <a:miter lim="400000"/>
          </a:ln>
        </p:spPr>
      </p:pic>
      <p:grpSp>
        <p:nvGrpSpPr>
          <p:cNvPr id="83" name="Group 8"/>
          <p:cNvGrpSpPr/>
          <p:nvPr/>
        </p:nvGrpSpPr>
        <p:grpSpPr>
          <a:xfrm>
            <a:off x="-1" y="-1"/>
            <a:ext cx="2486258" cy="913733"/>
            <a:chOff x="0" y="0"/>
            <a:chExt cx="2486257" cy="913731"/>
          </a:xfrm>
        </p:grpSpPr>
        <p:pic>
          <p:nvPicPr>
            <p:cNvPr id="81" name="Graphic 16" descr="Graphic 1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800000">
              <a:off x="1462" y="0"/>
              <a:ext cx="2484795" cy="913731"/>
            </a:xfrm>
            <a:prstGeom prst="rect">
              <a:avLst/>
            </a:prstGeom>
            <a:ln w="12700" cap="flat">
              <a:noFill/>
              <a:miter lim="400000"/>
            </a:ln>
            <a:effectLst/>
          </p:spPr>
        </p:pic>
        <p:pic>
          <p:nvPicPr>
            <p:cNvPr id="82" name="Graphic 16" descr="Graphic 1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1" y="0"/>
              <a:ext cx="1957561" cy="719725"/>
            </a:xfrm>
            <a:prstGeom prst="rect">
              <a:avLst/>
            </a:prstGeom>
            <a:ln w="12700" cap="flat">
              <a:noFill/>
              <a:miter lim="400000"/>
            </a:ln>
            <a:effectLst/>
          </p:spPr>
        </p:pic>
      </p:grpSp>
      <p:sp>
        <p:nvSpPr>
          <p:cNvPr id="84" name="Title Text"/>
          <p:cNvSpPr txBox="1">
            <a:spLocks noGrp="1"/>
          </p:cNvSpPr>
          <p:nvPr>
            <p:ph type="title"/>
          </p:nvPr>
        </p:nvSpPr>
        <p:spPr>
          <a:xfrm>
            <a:off x="5388864" y="279781"/>
            <a:ext cx="6047233" cy="1325563"/>
          </a:xfrm>
          <a:prstGeom prst="rect">
            <a:avLst/>
          </a:prstGeom>
        </p:spPr>
        <p:txBody>
          <a:bodyPr anchor="b"/>
          <a:lstStyle/>
          <a:p>
            <a:r>
              <a:t>Title Text</a:t>
            </a:r>
          </a:p>
        </p:txBody>
      </p:sp>
      <p:sp>
        <p:nvSpPr>
          <p:cNvPr id="85" name="Body Level One…"/>
          <p:cNvSpPr txBox="1">
            <a:spLocks noGrp="1"/>
          </p:cNvSpPr>
          <p:nvPr>
            <p:ph type="body" sz="quarter" idx="1"/>
          </p:nvPr>
        </p:nvSpPr>
        <p:spPr>
          <a:xfrm>
            <a:off x="5388864" y="1690688"/>
            <a:ext cx="6047233" cy="823913"/>
          </a:xfrm>
          <a:prstGeom prst="rect">
            <a:avLst/>
          </a:prstGeom>
        </p:spPr>
        <p:txBody>
          <a:bodyPr/>
          <a:lstStyle>
            <a:lvl1pPr marL="0" indent="0">
              <a:buSzTx/>
              <a:buFontTx/>
              <a:buNone/>
              <a:defRPr sz="2200">
                <a:solidFill>
                  <a:schemeClr val="accent1"/>
                </a:solidFill>
                <a:latin typeface="Times New Roman"/>
                <a:ea typeface="Times New Roman"/>
                <a:cs typeface="Times New Roman"/>
                <a:sym typeface="Times New Roman"/>
              </a:defRPr>
            </a:lvl1pPr>
            <a:lvl2pPr marL="0" indent="457200">
              <a:buSzTx/>
              <a:buFontTx/>
              <a:buNone/>
              <a:defRPr sz="2200">
                <a:solidFill>
                  <a:schemeClr val="accent1"/>
                </a:solidFill>
                <a:latin typeface="Times New Roman"/>
                <a:ea typeface="Times New Roman"/>
                <a:cs typeface="Times New Roman"/>
                <a:sym typeface="Times New Roman"/>
              </a:defRPr>
            </a:lvl2pPr>
            <a:lvl3pPr marL="0" indent="914400">
              <a:buSzTx/>
              <a:buFontTx/>
              <a:buNone/>
              <a:defRPr sz="2200">
                <a:solidFill>
                  <a:schemeClr val="accent1"/>
                </a:solidFill>
                <a:latin typeface="Times New Roman"/>
                <a:ea typeface="Times New Roman"/>
                <a:cs typeface="Times New Roman"/>
                <a:sym typeface="Times New Roman"/>
              </a:defRPr>
            </a:lvl3pPr>
            <a:lvl4pPr marL="0" indent="1371600">
              <a:buSzTx/>
              <a:buFontTx/>
              <a:buNone/>
              <a:defRPr sz="2200">
                <a:solidFill>
                  <a:schemeClr val="accent1"/>
                </a:solidFill>
                <a:latin typeface="Times New Roman"/>
                <a:ea typeface="Times New Roman"/>
                <a:cs typeface="Times New Roman"/>
                <a:sym typeface="Times New Roman"/>
              </a:defRPr>
            </a:lvl4pPr>
            <a:lvl5pPr marL="0" indent="1828800">
              <a:buSzTx/>
              <a:buFontTx/>
              <a:buNone/>
              <a:defRPr sz="2200">
                <a:solidFill>
                  <a:schemeClr val="accent1"/>
                </a:solidFill>
                <a:latin typeface="Times New Roman"/>
                <a:ea typeface="Times New Roman"/>
                <a:cs typeface="Times New Roman"/>
                <a:sym typeface="Times New Roman"/>
              </a:defRPr>
            </a:lvl5pPr>
          </a:lstStyle>
          <a:p>
            <a:r>
              <a:t>Body Level One</a:t>
            </a:r>
          </a:p>
          <a:p>
            <a:pPr lvl="1"/>
            <a:r>
              <a:t>Body Level Two</a:t>
            </a:r>
          </a:p>
          <a:p>
            <a:pPr lvl="2"/>
            <a:r>
              <a:t>Body Level Three</a:t>
            </a:r>
          </a:p>
          <a:p>
            <a:pPr lvl="3"/>
            <a:r>
              <a:t>Body Level Four</a:t>
            </a:r>
          </a:p>
          <a:p>
            <a:pPr lvl="4"/>
            <a:r>
              <a:t>Body Level Five</a:t>
            </a: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356002027"/>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Blank with No Footer or Logo">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endParaRPr lang="en-US"/>
          </a:p>
        </p:txBody>
      </p:sp>
      <p:sp>
        <p:nvSpPr>
          <p:cNvPr id="3" name="Slide Number Placeholder 2"/>
          <p:cNvSpPr>
            <a:spLocks noGrp="1"/>
          </p:cNvSpPr>
          <p:nvPr>
            <p:ph type="sldNum" sz="quarter" idx="11"/>
          </p:nvPr>
        </p:nvSpPr>
        <p:spPr/>
        <p:txBody>
          <a:bodyPr/>
          <a:lstStyle/>
          <a:p>
            <a:fld id="{F470CE00-AA6F-451B-A2DF-165051A2A761}" type="slidenum">
              <a:rPr lang="en-US" smtClean="0"/>
              <a:t>‹#›</a:t>
            </a:fld>
            <a:endParaRPr lang="en-US"/>
          </a:p>
        </p:txBody>
      </p:sp>
    </p:spTree>
    <p:extLst>
      <p:ext uri="{BB962C8B-B14F-4D97-AF65-F5344CB8AC3E}">
        <p14:creationId xmlns:p14="http://schemas.microsoft.com/office/powerpoint/2010/main" val="6534917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550334" y="7841"/>
            <a:ext cx="9462338" cy="905130"/>
          </a:xfrm>
        </p:spPr>
        <p:txBody>
          <a:bodyPr/>
          <a:lstStyle/>
          <a:p>
            <a:r>
              <a:rPr lang="en-US"/>
              <a:t>Click to edit Master title style</a:t>
            </a:r>
          </a:p>
        </p:txBody>
      </p:sp>
      <p:sp>
        <p:nvSpPr>
          <p:cNvPr id="16" name="Text Placeholder 2"/>
          <p:cNvSpPr>
            <a:spLocks noGrp="1"/>
          </p:cNvSpPr>
          <p:nvPr>
            <p:ph type="body" idx="12" hasCustomPrompt="1"/>
          </p:nvPr>
        </p:nvSpPr>
        <p:spPr>
          <a:xfrm>
            <a:off x="3124971" y="6453275"/>
            <a:ext cx="7958667" cy="232518"/>
          </a:xfrm>
          <a:prstGeom prst="rect">
            <a:avLst/>
          </a:prstGeom>
        </p:spPr>
        <p:txBody>
          <a:bodyPr rIns="0" anchor="t"/>
          <a:lstStyle>
            <a:lvl1pPr marL="0" indent="0" algn="r">
              <a:buNone/>
              <a:defRPr sz="838" cap="all" baseline="0">
                <a:solidFill>
                  <a:schemeClr val="tx1">
                    <a:lumMod val="65000"/>
                    <a:lumOff val="35000"/>
                  </a:schemeClr>
                </a:solidFill>
                <a:latin typeface="+mn-lt"/>
              </a:defRPr>
            </a:lvl1pPr>
            <a:lvl2pPr marL="403339" indent="0">
              <a:buNone/>
              <a:defRPr sz="1588"/>
            </a:lvl2pPr>
            <a:lvl3pPr marL="806679" indent="0">
              <a:buNone/>
              <a:defRPr sz="1412"/>
            </a:lvl3pPr>
            <a:lvl4pPr marL="1210017" indent="0">
              <a:buNone/>
              <a:defRPr sz="1235"/>
            </a:lvl4pPr>
            <a:lvl5pPr marL="1613355" indent="0">
              <a:buNone/>
              <a:defRPr sz="1235"/>
            </a:lvl5pPr>
            <a:lvl6pPr marL="2016694" indent="0">
              <a:buNone/>
              <a:defRPr sz="1235"/>
            </a:lvl6pPr>
            <a:lvl7pPr marL="2420035" indent="0">
              <a:buNone/>
              <a:defRPr sz="1235"/>
            </a:lvl7pPr>
            <a:lvl8pPr marL="2823372" indent="0">
              <a:buNone/>
              <a:defRPr sz="1235"/>
            </a:lvl8pPr>
            <a:lvl9pPr marL="3226711" indent="0">
              <a:buNone/>
              <a:defRPr sz="1235"/>
            </a:lvl9pPr>
          </a:lstStyle>
          <a:p>
            <a:pPr lvl="0"/>
            <a:r>
              <a:rPr lang="en-US"/>
              <a:t>Click here to Insert Section Name</a:t>
            </a:r>
          </a:p>
        </p:txBody>
      </p:sp>
      <p:sp>
        <p:nvSpPr>
          <p:cNvPr id="17" name="Rectangle 16"/>
          <p:cNvSpPr>
            <a:spLocks noChangeArrowheads="1"/>
          </p:cNvSpPr>
          <p:nvPr userDrawn="1"/>
        </p:nvSpPr>
        <p:spPr bwMode="auto">
          <a:xfrm>
            <a:off x="11408070" y="6512826"/>
            <a:ext cx="126638" cy="128946"/>
          </a:xfrm>
          <a:prstGeom prst="rect">
            <a:avLst/>
          </a:prstGeom>
          <a:noFill/>
          <a:ln w="9525">
            <a:noFill/>
            <a:miter lim="800000"/>
            <a:headEnd/>
            <a:tailEnd/>
          </a:ln>
          <a:effectLst/>
        </p:spPr>
        <p:txBody>
          <a:bodyPr wrap="none" lIns="0" tIns="0" rIns="0" bIns="0">
            <a:spAutoFit/>
          </a:bodyPr>
          <a:lstStyle/>
          <a:p>
            <a:pPr algn="ctr"/>
            <a:fld id="{782B83DA-E8EE-41E4-BE78-F9B8E9D80C79}" type="slidenum">
              <a:rPr lang="en-US" sz="838" b="1" smtClean="0">
                <a:solidFill>
                  <a:schemeClr val="accent2"/>
                </a:solidFill>
              </a:rPr>
              <a:pPr algn="ctr"/>
              <a:t>‹#›</a:t>
            </a:fld>
            <a:endParaRPr lang="en-US" sz="838" b="1">
              <a:solidFill>
                <a:schemeClr val="accent2"/>
              </a:solidFill>
            </a:endParaRPr>
          </a:p>
        </p:txBody>
      </p:sp>
      <p:sp>
        <p:nvSpPr>
          <p:cNvPr id="18" name="Text Placeholder 2"/>
          <p:cNvSpPr>
            <a:spLocks noGrp="1"/>
          </p:cNvSpPr>
          <p:nvPr>
            <p:ph type="body" idx="11" hasCustomPrompt="1"/>
          </p:nvPr>
        </p:nvSpPr>
        <p:spPr>
          <a:xfrm>
            <a:off x="550332" y="6060990"/>
            <a:ext cx="10533305" cy="326402"/>
          </a:xfrm>
          <a:prstGeom prst="rect">
            <a:avLst/>
          </a:prstGeom>
        </p:spPr>
        <p:txBody>
          <a:bodyPr lIns="0" anchor="b"/>
          <a:lstStyle>
            <a:lvl1pPr marL="0" indent="0">
              <a:lnSpc>
                <a:spcPct val="100000"/>
              </a:lnSpc>
              <a:spcAft>
                <a:spcPts val="176"/>
              </a:spcAft>
              <a:buNone/>
              <a:defRPr sz="706" baseline="0">
                <a:solidFill>
                  <a:schemeClr val="tx1">
                    <a:lumMod val="65000"/>
                    <a:lumOff val="35000"/>
                  </a:schemeClr>
                </a:solidFill>
              </a:defRPr>
            </a:lvl1pPr>
            <a:lvl2pPr marL="403339" indent="0">
              <a:buNone/>
              <a:defRPr sz="1588"/>
            </a:lvl2pPr>
            <a:lvl3pPr marL="806679" indent="0">
              <a:buNone/>
              <a:defRPr sz="1412"/>
            </a:lvl3pPr>
            <a:lvl4pPr marL="1210017" indent="0">
              <a:buNone/>
              <a:defRPr sz="1235"/>
            </a:lvl4pPr>
            <a:lvl5pPr marL="1613355" indent="0">
              <a:buNone/>
              <a:defRPr sz="1235"/>
            </a:lvl5pPr>
            <a:lvl6pPr marL="2016694" indent="0">
              <a:buNone/>
              <a:defRPr sz="1235"/>
            </a:lvl6pPr>
            <a:lvl7pPr marL="2420035" indent="0">
              <a:buNone/>
              <a:defRPr sz="1235"/>
            </a:lvl7pPr>
            <a:lvl8pPr marL="2823372" indent="0">
              <a:buNone/>
              <a:defRPr sz="1235"/>
            </a:lvl8pPr>
            <a:lvl9pPr marL="3226711" indent="0">
              <a:buNone/>
              <a:defRPr sz="1235"/>
            </a:lvl9pPr>
          </a:lstStyle>
          <a:p>
            <a:pPr lvl="0"/>
            <a:r>
              <a:rPr lang="en-US" sz="706">
                <a:solidFill>
                  <a:schemeClr val="tx1">
                    <a:lumMod val="50000"/>
                    <a:lumOff val="50000"/>
                  </a:schemeClr>
                </a:solidFill>
                <a:latin typeface="+mn-lt"/>
                <a:cs typeface="Arial"/>
              </a:rPr>
              <a:t>Click here and insert disclaimers and/or footnotes. If not needed, delete entire box.</a:t>
            </a:r>
            <a:endParaRPr lang="en-US"/>
          </a:p>
        </p:txBody>
      </p:sp>
      <p:sp>
        <p:nvSpPr>
          <p:cNvPr id="19" name="Text Placeholder 2"/>
          <p:cNvSpPr>
            <a:spLocks noGrp="1"/>
          </p:cNvSpPr>
          <p:nvPr>
            <p:ph type="body" idx="1" hasCustomPrompt="1"/>
          </p:nvPr>
        </p:nvSpPr>
        <p:spPr>
          <a:xfrm>
            <a:off x="550334" y="1221416"/>
            <a:ext cx="9462339" cy="4269466"/>
          </a:xfrm>
          <a:prstGeom prst="rect">
            <a:avLst/>
          </a:prstGeom>
        </p:spPr>
        <p:txBody>
          <a:bodyPr lIns="0" anchor="t"/>
          <a:lstStyle>
            <a:lvl1pPr marL="0" indent="0">
              <a:lnSpc>
                <a:spcPct val="110000"/>
              </a:lnSpc>
              <a:spcAft>
                <a:spcPts val="1059"/>
              </a:spcAft>
              <a:buClr>
                <a:srgbClr val="974407"/>
              </a:buClr>
              <a:buFont typeface="Verdana" pitchFamily="34" charset="0"/>
              <a:buNone/>
              <a:defRPr lang="en-US" sz="1059" dirty="0">
                <a:solidFill>
                  <a:schemeClr val="tx1">
                    <a:lumMod val="65000"/>
                    <a:lumOff val="35000"/>
                  </a:schemeClr>
                </a:solidFill>
              </a:defRPr>
            </a:lvl1pPr>
            <a:lvl2pPr marL="403339" indent="0">
              <a:buNone/>
              <a:defRPr sz="1588"/>
            </a:lvl2pPr>
            <a:lvl3pPr marL="806679" indent="0">
              <a:buNone/>
              <a:defRPr sz="1412"/>
            </a:lvl3pPr>
            <a:lvl4pPr marL="1210017" indent="0">
              <a:buNone/>
              <a:defRPr sz="1235"/>
            </a:lvl4pPr>
            <a:lvl5pPr marL="1613355" indent="0">
              <a:buNone/>
              <a:defRPr sz="1235"/>
            </a:lvl5pPr>
            <a:lvl6pPr marL="2016694" indent="0">
              <a:buNone/>
              <a:defRPr sz="1235"/>
            </a:lvl6pPr>
            <a:lvl7pPr marL="2420035" indent="0">
              <a:buNone/>
              <a:defRPr sz="1235"/>
            </a:lvl7pPr>
            <a:lvl8pPr marL="2823372" indent="0">
              <a:buNone/>
              <a:defRPr sz="1235"/>
            </a:lvl8pPr>
            <a:lvl9pPr marL="3226711" indent="0">
              <a:buNone/>
              <a:defRPr sz="1235"/>
            </a:lvl9pPr>
          </a:lstStyle>
          <a:p>
            <a:pPr>
              <a:lnSpc>
                <a:spcPct val="120000"/>
              </a:lnSpc>
            </a:pPr>
            <a:r>
              <a:rPr lang="en-US" sz="971">
                <a:ea typeface="Verdana" pitchFamily="34" charset="0"/>
                <a:cs typeface="Verdana" pitchFamily="34" charset="0"/>
              </a:rPr>
              <a:t>Click here and insert body copy.</a:t>
            </a:r>
          </a:p>
        </p:txBody>
      </p:sp>
      <p:cxnSp>
        <p:nvCxnSpPr>
          <p:cNvPr id="20" name="Straight Connector 19"/>
          <p:cNvCxnSpPr/>
          <p:nvPr userDrawn="1"/>
        </p:nvCxnSpPr>
        <p:spPr bwMode="auto">
          <a:xfrm>
            <a:off x="547404" y="1013184"/>
            <a:ext cx="9449874" cy="1401"/>
          </a:xfrm>
          <a:prstGeom prst="line">
            <a:avLst/>
          </a:prstGeom>
          <a:noFill/>
          <a:ln w="9525" cap="flat" cmpd="sng" algn="ctr">
            <a:solidFill>
              <a:schemeClr val="bg1">
                <a:lumMod val="75000"/>
              </a:schemeClr>
            </a:solidFill>
            <a:prstDash val="solid"/>
            <a:round/>
            <a:headEnd type="none" w="med" len="med"/>
            <a:tailEnd type="none" w="med" len="med"/>
          </a:ln>
          <a:effectLst/>
        </p:spPr>
      </p:cxnSp>
      <p:pic>
        <p:nvPicPr>
          <p:cNvPr id="10" name="Picture 9" descr="Baird_PWM_v_287.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559778" y="176165"/>
            <a:ext cx="1108189" cy="1024666"/>
          </a:xfrm>
          <a:prstGeom prst="rect">
            <a:avLst/>
          </a:prstGeom>
        </p:spPr>
      </p:pic>
    </p:spTree>
    <p:extLst>
      <p:ext uri="{BB962C8B-B14F-4D97-AF65-F5344CB8AC3E}">
        <p14:creationId xmlns:p14="http://schemas.microsoft.com/office/powerpoint/2010/main" val="26903755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svg"/><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svg"/><Relationship Id="rId10" Type="http://schemas.openxmlformats.org/officeDocument/2006/relationships/slideLayout" Target="../slideLayouts/slideLayout10.xml"/><Relationship Id="rId19" Type="http://schemas.openxmlformats.org/officeDocument/2006/relationships/image" Target="../media/image6.sv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38BF37C4-3960-74EC-1557-CF4EF175807E}"/>
              </a:ext>
            </a:extLst>
          </p:cNvPr>
          <p:cNvPicPr>
            <a:picLocks noChangeAspect="1"/>
          </p:cNvPicPr>
          <p:nvPr userDrawn="1"/>
        </p:nvPicPr>
        <p:blipFill>
          <a:blip r:embed="rId14" cstate="screen">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8208335" y="5408048"/>
            <a:ext cx="3983664" cy="1460677"/>
          </a:xfrm>
          <a:prstGeom prst="rect">
            <a:avLst/>
          </a:prstGeom>
        </p:spPr>
      </p:pic>
      <p:pic>
        <p:nvPicPr>
          <p:cNvPr id="12" name="Graphic 11">
            <a:extLst>
              <a:ext uri="{FF2B5EF4-FFF2-40B4-BE49-F238E27FC236}">
                <a16:creationId xmlns:a16="http://schemas.microsoft.com/office/drawing/2014/main" id="{02278B12-2735-35F2-79BD-A93E934CF508}"/>
              </a:ext>
            </a:extLst>
          </p:cNvPr>
          <p:cNvPicPr>
            <a:picLocks noChangeAspect="1"/>
          </p:cNvPicPr>
          <p:nvPr userDrawn="1"/>
        </p:nvPicPr>
        <p:blipFill>
          <a:blip r:embed="rId16" cstate="screen">
            <a:extLst>
              <a:ext uri="{28A0092B-C50C-407E-A947-70E740481C1C}">
                <a14:useLocalDpi xmlns:a14="http://schemas.microsoft.com/office/drawing/2010/main"/>
              </a:ext>
              <a:ext uri="{96DAC541-7B7A-43D3-8B79-37D633B846F1}">
                <asvg:svgBlip xmlns:asvg="http://schemas.microsoft.com/office/drawing/2016/SVG/main" r:embed="rId17"/>
              </a:ext>
            </a:extLst>
          </a:blip>
          <a:stretch>
            <a:fillRect/>
          </a:stretch>
        </p:blipFill>
        <p:spPr>
          <a:xfrm>
            <a:off x="9423551" y="5853627"/>
            <a:ext cx="2768449" cy="1015098"/>
          </a:xfrm>
          <a:prstGeom prst="rect">
            <a:avLst/>
          </a:prstGeom>
        </p:spPr>
      </p:pic>
      <p:sp>
        <p:nvSpPr>
          <p:cNvPr id="2" name="Title Placeholder 1">
            <a:extLst>
              <a:ext uri="{FF2B5EF4-FFF2-40B4-BE49-F238E27FC236}">
                <a16:creationId xmlns:a16="http://schemas.microsoft.com/office/drawing/2014/main" id="{54CA5807-6676-61CA-D7F4-FB56D80B0B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A540B7B4-E35F-7EC5-9862-6A7E0EC6D2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68E6494-1F6F-EF1F-6C53-34992CB643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A72F0C-285E-C640-85BA-0F60F63F1FED}" type="datetimeFigureOut">
              <a:rPr lang="en-US" smtClean="0"/>
              <a:t>4/8/2024</a:t>
            </a:fld>
            <a:endParaRPr lang="en-US"/>
          </a:p>
        </p:txBody>
      </p:sp>
      <p:sp>
        <p:nvSpPr>
          <p:cNvPr id="5" name="Footer Placeholder 4">
            <a:extLst>
              <a:ext uri="{FF2B5EF4-FFF2-40B4-BE49-F238E27FC236}">
                <a16:creationId xmlns:a16="http://schemas.microsoft.com/office/drawing/2014/main" id="{4DD397ED-8908-0D3C-3D7C-8DDB878E9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FB5E843-01C3-9CFC-F561-50AB088ACC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9A5443-B657-9349-9201-289FE9C0ED62}" type="slidenum">
              <a:rPr lang="en-US" smtClean="0"/>
              <a:t>‹#›</a:t>
            </a:fld>
            <a:endParaRPr lang="en-US"/>
          </a:p>
        </p:txBody>
      </p:sp>
      <p:grpSp>
        <p:nvGrpSpPr>
          <p:cNvPr id="9" name="Group 8">
            <a:extLst>
              <a:ext uri="{FF2B5EF4-FFF2-40B4-BE49-F238E27FC236}">
                <a16:creationId xmlns:a16="http://schemas.microsoft.com/office/drawing/2014/main" id="{A33C16A6-9AFE-4EC6-B9CA-C780778D200C}"/>
              </a:ext>
            </a:extLst>
          </p:cNvPr>
          <p:cNvGrpSpPr/>
          <p:nvPr userDrawn="1"/>
        </p:nvGrpSpPr>
        <p:grpSpPr>
          <a:xfrm>
            <a:off x="0" y="0"/>
            <a:ext cx="2486257" cy="913731"/>
            <a:chOff x="0" y="9"/>
            <a:chExt cx="3241035" cy="1191121"/>
          </a:xfrm>
        </p:grpSpPr>
        <p:pic>
          <p:nvPicPr>
            <p:cNvPr id="7" name="Graphic 16">
              <a:extLst>
                <a:ext uri="{FF2B5EF4-FFF2-40B4-BE49-F238E27FC236}">
                  <a16:creationId xmlns:a16="http://schemas.microsoft.com/office/drawing/2014/main" id="{049EDB61-D2B4-F58C-52A3-6BB61F45EDC2}"/>
                </a:ext>
              </a:extLst>
            </p:cNvPr>
            <p:cNvPicPr>
              <a:picLocks noChangeAspect="1"/>
            </p:cNvPicPr>
            <p:nvPr userDrawn="1"/>
          </p:nvPicPr>
          <p:blipFill>
            <a:blip r:embed="rId18" cstate="screen">
              <a:alphaModFix amt="40000"/>
              <a:extLst>
                <a:ext uri="{28A0092B-C50C-407E-A947-70E740481C1C}">
                  <a14:useLocalDpi xmlns:a14="http://schemas.microsoft.com/office/drawing/2010/main"/>
                </a:ext>
                <a:ext uri="{96DAC541-7B7A-43D3-8B79-37D633B846F1}">
                  <asvg:svgBlip xmlns:asvg="http://schemas.microsoft.com/office/drawing/2016/SVG/main" r:embed="rId19"/>
                </a:ext>
              </a:extLst>
            </a:blip>
            <a:stretch>
              <a:fillRect/>
            </a:stretch>
          </p:blipFill>
          <p:spPr>
            <a:xfrm rot="10800000">
              <a:off x="1906" y="9"/>
              <a:ext cx="3239129" cy="1191121"/>
            </a:xfrm>
            <a:prstGeom prst="rect">
              <a:avLst/>
            </a:prstGeom>
          </p:spPr>
        </p:pic>
        <p:pic>
          <p:nvPicPr>
            <p:cNvPr id="8" name="Graphic 16">
              <a:extLst>
                <a:ext uri="{FF2B5EF4-FFF2-40B4-BE49-F238E27FC236}">
                  <a16:creationId xmlns:a16="http://schemas.microsoft.com/office/drawing/2014/main" id="{6CB189EC-5A08-8407-DFA4-0977BBB32BE7}"/>
                </a:ext>
              </a:extLst>
            </p:cNvPr>
            <p:cNvPicPr>
              <a:picLocks noChangeAspect="1"/>
            </p:cNvPicPr>
            <p:nvPr userDrawn="1"/>
          </p:nvPicPr>
          <p:blipFill>
            <a:blip r:embed="rId18" cstate="screen">
              <a:alphaModFix amt="40000"/>
              <a:extLst>
                <a:ext uri="{28A0092B-C50C-407E-A947-70E740481C1C}">
                  <a14:useLocalDpi xmlns:a14="http://schemas.microsoft.com/office/drawing/2010/main"/>
                </a:ext>
                <a:ext uri="{96DAC541-7B7A-43D3-8B79-37D633B846F1}">
                  <asvg:svgBlip xmlns:asvg="http://schemas.microsoft.com/office/drawing/2016/SVG/main" r:embed="rId19"/>
                </a:ext>
              </a:extLst>
            </a:blip>
            <a:stretch>
              <a:fillRect/>
            </a:stretch>
          </p:blipFill>
          <p:spPr>
            <a:xfrm rot="10800000">
              <a:off x="0" y="10"/>
              <a:ext cx="2551835" cy="938217"/>
            </a:xfrm>
            <a:prstGeom prst="rect">
              <a:avLst/>
            </a:prstGeom>
          </p:spPr>
        </p:pic>
      </p:grpSp>
    </p:spTree>
    <p:extLst>
      <p:ext uri="{BB962C8B-B14F-4D97-AF65-F5344CB8AC3E}">
        <p14:creationId xmlns:p14="http://schemas.microsoft.com/office/powerpoint/2010/main" val="785672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7" r:id="rId3"/>
    <p:sldLayoutId id="2147483656" r:id="rId4"/>
    <p:sldLayoutId id="2147483654" r:id="rId5"/>
    <p:sldLayoutId id="2147483653" r:id="rId6"/>
    <p:sldLayoutId id="2147483655" r:id="rId7"/>
    <p:sldLayoutId id="2147483652" r:id="rId8"/>
    <p:sldLayoutId id="2147483658" r:id="rId9"/>
    <p:sldLayoutId id="2147483659" r:id="rId10"/>
    <p:sldLayoutId id="2147483660" r:id="rId11"/>
    <p:sldLayoutId id="2147483661" r:id="rId12"/>
  </p:sldLayoutIdLst>
  <p:txStyles>
    <p:titleStyle>
      <a:lvl1pPr algn="l" defTabSz="914400" rtl="0" eaLnBrk="1" latinLnBrk="0" hangingPunct="1">
        <a:lnSpc>
          <a:spcPct val="90000"/>
        </a:lnSpc>
        <a:spcBef>
          <a:spcPct val="0"/>
        </a:spcBef>
        <a:buNone/>
        <a:defRPr sz="34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image" Target="../media/image18.jpeg"/><Relationship Id="rId1" Type="http://schemas.openxmlformats.org/officeDocument/2006/relationships/slideLayout" Target="../slideLayouts/slideLayout11.xml"/><Relationship Id="rId6" Type="http://schemas.openxmlformats.org/officeDocument/2006/relationships/image" Target="../media/image19.svg"/><Relationship Id="rId5" Type="http://schemas.openxmlformats.org/officeDocument/2006/relationships/image" Target="../media/image3.png"/><Relationship Id="rId10" Type="http://schemas.openxmlformats.org/officeDocument/2006/relationships/image" Target="../media/image21.png"/><Relationship Id="rId4" Type="http://schemas.openxmlformats.org/officeDocument/2006/relationships/image" Target="../media/image2.svg"/><Relationship Id="rId9" Type="http://schemas.openxmlformats.org/officeDocument/2006/relationships/image" Target="../media/image20.sv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19.svg"/><Relationship Id="rId5" Type="http://schemas.openxmlformats.org/officeDocument/2006/relationships/image" Target="../media/image3.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2.png"/><Relationship Id="rId7"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10.xml"/><Relationship Id="rId5" Type="http://schemas.openxmlformats.org/officeDocument/2006/relationships/image" Target="../media/image29.svg"/><Relationship Id="rId4" Type="http://schemas.openxmlformats.org/officeDocument/2006/relationships/image" Target="../media/image28.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9.svg"/></Relationships>
</file>

<file path=ppt/slides/_rels/slide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image" Target="../media/image33.jpeg"/><Relationship Id="rId11" Type="http://schemas.openxmlformats.org/officeDocument/2006/relationships/image" Target="../media/image19.svg"/><Relationship Id="rId5" Type="http://schemas.openxmlformats.org/officeDocument/2006/relationships/image" Target="../media/image32.jpeg"/><Relationship Id="rId10" Type="http://schemas.openxmlformats.org/officeDocument/2006/relationships/image" Target="../media/image3.png"/><Relationship Id="rId4" Type="http://schemas.openxmlformats.org/officeDocument/2006/relationships/image" Target="../media/image31.jpeg"/><Relationship Id="rId9" Type="http://schemas.openxmlformats.org/officeDocument/2006/relationships/image" Target="../media/image2.svg"/></Relationships>
</file>

<file path=ppt/slides/_rels/slide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6.xml"/><Relationship Id="rId1" Type="http://schemas.openxmlformats.org/officeDocument/2006/relationships/slideLayout" Target="../slideLayouts/slideLayout10.xml"/><Relationship Id="rId5" Type="http://schemas.openxmlformats.org/officeDocument/2006/relationships/image" Target="../media/image37.svg"/><Relationship Id="rId4" Type="http://schemas.openxmlformats.org/officeDocument/2006/relationships/image" Target="../media/image36.png"/></Relationships>
</file>

<file path=ppt/slides/_rels/slide8.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hyperlink" Target="https://www.forbes.com/best-in-state-wealth-advisors/#55242513291d" TargetMode="External"/><Relationship Id="rId7"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fivestarprofessional.com/awardwinners/COLWM" TargetMode="External"/><Relationship Id="rId5" Type="http://schemas.openxmlformats.org/officeDocument/2006/relationships/image" Target="../media/image39.jpeg"/><Relationship Id="rId10" Type="http://schemas.openxmlformats.org/officeDocument/2006/relationships/image" Target="../media/image19.svg"/><Relationship Id="rId4" Type="http://schemas.openxmlformats.org/officeDocument/2006/relationships/image" Target="../media/image38.jpeg"/><Relationship Id="rId9"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45.jpeg"/><Relationship Id="rId13" Type="http://schemas.openxmlformats.org/officeDocument/2006/relationships/image" Target="../media/image46.jpeg"/><Relationship Id="rId3" Type="http://schemas.openxmlformats.org/officeDocument/2006/relationships/image" Target="../media/image40.png"/><Relationship Id="rId7" Type="http://schemas.openxmlformats.org/officeDocument/2006/relationships/image" Target="../media/image44.jpeg"/><Relationship Id="rId12" Type="http://schemas.openxmlformats.org/officeDocument/2006/relationships/image" Target="../media/image19.sv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43.jpeg"/><Relationship Id="rId11" Type="http://schemas.openxmlformats.org/officeDocument/2006/relationships/image" Target="../media/image3.png"/><Relationship Id="rId5" Type="http://schemas.openxmlformats.org/officeDocument/2006/relationships/image" Target="../media/image42.png"/><Relationship Id="rId10" Type="http://schemas.openxmlformats.org/officeDocument/2006/relationships/image" Target="../media/image2.svg"/><Relationship Id="rId4" Type="http://schemas.openxmlformats.org/officeDocument/2006/relationships/image" Target="../media/image41.jpeg"/><Relationship Id="rId9" Type="http://schemas.openxmlformats.org/officeDocument/2006/relationships/image" Target="../media/image1.png"/><Relationship Id="rId14" Type="http://schemas.openxmlformats.org/officeDocument/2006/relationships/image" Target="../media/image47.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0.svg"/><Relationship Id="rId5" Type="http://schemas.openxmlformats.org/officeDocument/2006/relationships/image" Target="../media/image3.png"/><Relationship Id="rId4" Type="http://schemas.openxmlformats.org/officeDocument/2006/relationships/image" Target="../media/image2.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hyperlink" Target="mailto:theperrinicaingroup@rwbaird.com" TargetMode="External"/><Relationship Id="rId5" Type="http://schemas.openxmlformats.org/officeDocument/2006/relationships/image" Target="../media/image50.svg"/><Relationship Id="rId4" Type="http://schemas.openxmlformats.org/officeDocument/2006/relationships/image" Target="../media/image49.png"/></Relationships>
</file>

<file path=ppt/slides/_rels/slide13.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 Id="rId9"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family walking on the beach&#10;&#10;Description automatically generated with medium confidence">
            <a:extLst>
              <a:ext uri="{FF2B5EF4-FFF2-40B4-BE49-F238E27FC236}">
                <a16:creationId xmlns:a16="http://schemas.microsoft.com/office/drawing/2014/main" id="{E367C8B9-C1F4-4612-8AB8-AD19D669082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12192000" cy="6865638"/>
          </a:xfrm>
          <a:prstGeom prst="rect">
            <a:avLst/>
          </a:prstGeom>
        </p:spPr>
      </p:pic>
      <p:sp>
        <p:nvSpPr>
          <p:cNvPr id="13" name="TextBox 12">
            <a:extLst>
              <a:ext uri="{FF2B5EF4-FFF2-40B4-BE49-F238E27FC236}">
                <a16:creationId xmlns:a16="http://schemas.microsoft.com/office/drawing/2014/main" id="{4C5E48FF-9FEA-4C65-8437-DEB5F873D3C9}"/>
              </a:ext>
            </a:extLst>
          </p:cNvPr>
          <p:cNvSpPr txBox="1"/>
          <p:nvPr/>
        </p:nvSpPr>
        <p:spPr>
          <a:xfrm>
            <a:off x="1797139" y="308898"/>
            <a:ext cx="4437529" cy="1015663"/>
          </a:xfrm>
          <a:prstGeom prst="rect">
            <a:avLst/>
          </a:prstGeom>
          <a:noFill/>
        </p:spPr>
        <p:txBody>
          <a:bodyPr wrap="square">
            <a:spAutoFit/>
          </a:bodyPr>
          <a:lstStyle/>
          <a:p>
            <a:pPr defTabSz="989021" fontAlgn="base">
              <a:spcBef>
                <a:spcPct val="0"/>
              </a:spcBef>
              <a:spcAft>
                <a:spcPct val="0"/>
              </a:spcAft>
              <a:defRPr/>
            </a:pPr>
            <a:r>
              <a:rPr lang="en-US" sz="2000" kern="0" dirty="0">
                <a:solidFill>
                  <a:srgbClr val="22505F"/>
                </a:solidFill>
                <a:latin typeface="Garamond"/>
              </a:rPr>
              <a:t>Discover the Difference </a:t>
            </a:r>
            <a:br>
              <a:rPr lang="en-US" sz="2000" kern="0" dirty="0">
                <a:solidFill>
                  <a:srgbClr val="22505F"/>
                </a:solidFill>
                <a:latin typeface="Garamond"/>
              </a:rPr>
            </a:br>
            <a:r>
              <a:rPr lang="en-US" sz="2000" kern="0" dirty="0">
                <a:solidFill>
                  <a:srgbClr val="22505F"/>
                </a:solidFill>
                <a:latin typeface="Garamond"/>
              </a:rPr>
              <a:t>THE PERRINI CAIN GROUP </a:t>
            </a:r>
            <a:br>
              <a:rPr lang="en-US" sz="2000" kern="0" dirty="0">
                <a:solidFill>
                  <a:srgbClr val="22505F"/>
                </a:solidFill>
                <a:latin typeface="Garamond"/>
              </a:rPr>
            </a:br>
            <a:r>
              <a:rPr lang="en-US" sz="2000" kern="0" dirty="0">
                <a:solidFill>
                  <a:srgbClr val="22505F"/>
                </a:solidFill>
                <a:latin typeface="Garamond"/>
              </a:rPr>
              <a:t>Can Make</a:t>
            </a:r>
          </a:p>
        </p:txBody>
      </p:sp>
      <p:grpSp>
        <p:nvGrpSpPr>
          <p:cNvPr id="5" name="Group 4">
            <a:extLst>
              <a:ext uri="{FF2B5EF4-FFF2-40B4-BE49-F238E27FC236}">
                <a16:creationId xmlns:a16="http://schemas.microsoft.com/office/drawing/2014/main" id="{7DE33C4F-D029-AE7A-019A-69A1CB3F9CFB}"/>
              </a:ext>
            </a:extLst>
          </p:cNvPr>
          <p:cNvGrpSpPr/>
          <p:nvPr/>
        </p:nvGrpSpPr>
        <p:grpSpPr>
          <a:xfrm>
            <a:off x="8208335" y="5397323"/>
            <a:ext cx="3983665" cy="1460677"/>
            <a:chOff x="8208335" y="5397323"/>
            <a:chExt cx="3983665" cy="1460677"/>
          </a:xfrm>
        </p:grpSpPr>
        <p:pic>
          <p:nvPicPr>
            <p:cNvPr id="6" name="Graphic 5">
              <a:extLst>
                <a:ext uri="{FF2B5EF4-FFF2-40B4-BE49-F238E27FC236}">
                  <a16:creationId xmlns:a16="http://schemas.microsoft.com/office/drawing/2014/main" id="{0154D031-223E-1473-CEC6-1F69DD60D7B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208335" y="5397323"/>
              <a:ext cx="3983664" cy="1460677"/>
            </a:xfrm>
            <a:prstGeom prst="rect">
              <a:avLst/>
            </a:prstGeom>
          </p:spPr>
        </p:pic>
        <p:pic>
          <p:nvPicPr>
            <p:cNvPr id="11" name="Graphic 10">
              <a:extLst>
                <a:ext uri="{FF2B5EF4-FFF2-40B4-BE49-F238E27FC236}">
                  <a16:creationId xmlns:a16="http://schemas.microsoft.com/office/drawing/2014/main" id="{20EDE31E-653C-F5AA-D868-9CC6924ED656}"/>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423551" y="5842902"/>
              <a:ext cx="2768449" cy="1015098"/>
            </a:xfrm>
            <a:prstGeom prst="rect">
              <a:avLst/>
            </a:prstGeom>
          </p:spPr>
        </p:pic>
      </p:grpSp>
      <p:grpSp>
        <p:nvGrpSpPr>
          <p:cNvPr id="12" name="Group 11">
            <a:extLst>
              <a:ext uri="{FF2B5EF4-FFF2-40B4-BE49-F238E27FC236}">
                <a16:creationId xmlns:a16="http://schemas.microsoft.com/office/drawing/2014/main" id="{9F258B23-2284-47AC-1B86-CE0956E398C7}"/>
              </a:ext>
            </a:extLst>
          </p:cNvPr>
          <p:cNvGrpSpPr/>
          <p:nvPr/>
        </p:nvGrpSpPr>
        <p:grpSpPr>
          <a:xfrm>
            <a:off x="0" y="0"/>
            <a:ext cx="2486261" cy="913731"/>
            <a:chOff x="0" y="-1"/>
            <a:chExt cx="3241039" cy="1191121"/>
          </a:xfrm>
        </p:grpSpPr>
        <p:pic>
          <p:nvPicPr>
            <p:cNvPr id="14" name="Graphic 16">
              <a:extLst>
                <a:ext uri="{FF2B5EF4-FFF2-40B4-BE49-F238E27FC236}">
                  <a16:creationId xmlns:a16="http://schemas.microsoft.com/office/drawing/2014/main" id="{0943586A-8E8F-185F-64E9-4CAF71447336}"/>
                </a:ext>
              </a:extLst>
            </p:cNvPr>
            <p:cNvPicPr>
              <a:picLocks noChangeAspect="1"/>
            </p:cNvPicPr>
            <p:nvPr userDrawn="1"/>
          </p:nvPicPr>
          <p:blipFill>
            <a:blip r:embed="rId7" cstate="screen">
              <a:alphaModFix amt="40000"/>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rot="10800000">
              <a:off x="1904" y="-1"/>
              <a:ext cx="3239135" cy="1191121"/>
            </a:xfrm>
            <a:prstGeom prst="rect">
              <a:avLst/>
            </a:prstGeom>
          </p:spPr>
        </p:pic>
        <p:pic>
          <p:nvPicPr>
            <p:cNvPr id="17" name="Graphic 16">
              <a:extLst>
                <a:ext uri="{FF2B5EF4-FFF2-40B4-BE49-F238E27FC236}">
                  <a16:creationId xmlns:a16="http://schemas.microsoft.com/office/drawing/2014/main" id="{26BB23AD-FCFC-7CC2-9AA1-718C7CA17059}"/>
                </a:ext>
              </a:extLst>
            </p:cNvPr>
            <p:cNvPicPr>
              <a:picLocks noChangeAspect="1"/>
            </p:cNvPicPr>
            <p:nvPr userDrawn="1"/>
          </p:nvPicPr>
          <p:blipFill>
            <a:blip r:embed="rId7" cstate="screen">
              <a:alphaModFix amt="40000"/>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rot="10800000">
              <a:off x="0" y="0"/>
              <a:ext cx="2551835" cy="938218"/>
            </a:xfrm>
            <a:prstGeom prst="rect">
              <a:avLst/>
            </a:prstGeom>
          </p:spPr>
        </p:pic>
      </p:grpSp>
      <p:pic>
        <p:nvPicPr>
          <p:cNvPr id="3" name="Graphic 2">
            <a:extLst>
              <a:ext uri="{FF2B5EF4-FFF2-40B4-BE49-F238E27FC236}">
                <a16:creationId xmlns:a16="http://schemas.microsoft.com/office/drawing/2014/main" id="{28945AE3-A60D-F808-DC70-BC8C427D39D3}"/>
              </a:ext>
            </a:extLst>
          </p:cNvPr>
          <p:cNvPicPr>
            <a:picLocks/>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rot="10800000">
            <a:off x="1530" y="-12105"/>
            <a:ext cx="2487171" cy="914396"/>
          </a:xfrm>
          <a:prstGeom prst="rect">
            <a:avLst/>
          </a:prstGeom>
        </p:spPr>
      </p:pic>
      <p:pic>
        <p:nvPicPr>
          <p:cNvPr id="2" name="Graphic 1">
            <a:extLst>
              <a:ext uri="{FF2B5EF4-FFF2-40B4-BE49-F238E27FC236}">
                <a16:creationId xmlns:a16="http://schemas.microsoft.com/office/drawing/2014/main" id="{DDE7C5E1-9457-9065-D8BB-4E7930C914E8}"/>
              </a:ext>
            </a:extLst>
          </p:cNvPr>
          <p:cNvPicPr>
            <a:picLocks/>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rot="10800000">
            <a:off x="-4" y="-16370"/>
            <a:ext cx="1956817" cy="722028"/>
          </a:xfrm>
          <a:prstGeom prst="rect">
            <a:avLst/>
          </a:prstGeom>
        </p:spPr>
      </p:pic>
      <p:pic>
        <p:nvPicPr>
          <p:cNvPr id="4" name="Picture 3">
            <a:extLst>
              <a:ext uri="{FF2B5EF4-FFF2-40B4-BE49-F238E27FC236}">
                <a16:creationId xmlns:a16="http://schemas.microsoft.com/office/drawing/2014/main" id="{AFDDF94A-5172-76EE-2C02-7993AD94F25F}"/>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10649472" y="217610"/>
            <a:ext cx="1281668" cy="1631215"/>
          </a:xfrm>
          <a:prstGeom prst="rect">
            <a:avLst/>
          </a:prstGeom>
        </p:spPr>
      </p:pic>
    </p:spTree>
    <p:extLst>
      <p:ext uri="{BB962C8B-B14F-4D97-AF65-F5344CB8AC3E}">
        <p14:creationId xmlns:p14="http://schemas.microsoft.com/office/powerpoint/2010/main" val="3558161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12">
            <a:extLst>
              <a:ext uri="{FF2B5EF4-FFF2-40B4-BE49-F238E27FC236}">
                <a16:creationId xmlns:a16="http://schemas.microsoft.com/office/drawing/2014/main" id="{8C62916B-33A8-D975-0E61-236CC677F92E}"/>
              </a:ext>
            </a:extLst>
          </p:cNvPr>
          <p:cNvSpPr>
            <a:spLocks noGrp="1"/>
          </p:cNvSpPr>
          <p:nvPr>
            <p:ph idx="4294967295"/>
          </p:nvPr>
        </p:nvSpPr>
        <p:spPr>
          <a:xfrm>
            <a:off x="913130" y="1504464"/>
            <a:ext cx="11141850" cy="1714500"/>
          </a:xfrm>
        </p:spPr>
        <p:txBody>
          <a:bodyPr>
            <a:noAutofit/>
          </a:bodyPr>
          <a:lstStyle/>
          <a:p>
            <a:pPr marL="0" indent="0" algn="ctr">
              <a:lnSpc>
                <a:spcPct val="100000"/>
              </a:lnSpc>
              <a:spcBef>
                <a:spcPts val="0"/>
              </a:spcBef>
              <a:spcAft>
                <a:spcPts val="600"/>
              </a:spcAft>
              <a:buNone/>
            </a:pPr>
            <a:r>
              <a:rPr lang="en-US" sz="1100" b="1" dirty="0">
                <a:solidFill>
                  <a:schemeClr val="accent1"/>
                </a:solidFill>
              </a:rPr>
              <a:t>Our Firm</a:t>
            </a:r>
          </a:p>
          <a:p>
            <a:pPr marL="0" indent="0" algn="ctr">
              <a:lnSpc>
                <a:spcPct val="100000"/>
              </a:lnSpc>
              <a:spcBef>
                <a:spcPts val="0"/>
              </a:spcBef>
              <a:spcAft>
                <a:spcPts val="600"/>
              </a:spcAft>
              <a:buNone/>
            </a:pPr>
            <a:r>
              <a:rPr lang="en-US" sz="1100" b="1" dirty="0">
                <a:solidFill>
                  <a:srgbClr val="003366"/>
                </a:solidFill>
                <a:effectLst/>
              </a:rPr>
              <a:t>Baird's private employee ownership delivers a cultural difference.</a:t>
            </a:r>
            <a:endParaRPr lang="en-US" sz="1100" b="1" dirty="0">
              <a:solidFill>
                <a:srgbClr val="003366"/>
              </a:solidFill>
            </a:endParaRPr>
          </a:p>
          <a:p>
            <a:pPr marL="0" indent="0">
              <a:lnSpc>
                <a:spcPct val="140000"/>
              </a:lnSpc>
              <a:spcBef>
                <a:spcPts val="0"/>
              </a:spcBef>
              <a:spcAft>
                <a:spcPts val="600"/>
              </a:spcAft>
              <a:buNone/>
            </a:pPr>
            <a:r>
              <a:rPr lang="en-US" sz="1100" dirty="0">
                <a:solidFill>
                  <a:srgbClr val="003366"/>
                </a:solidFill>
                <a:effectLst/>
                <a:latin typeface="+mn-lt"/>
              </a:rPr>
              <a:t>At all levels, we expect the client to immediately feel the compassion we have for our clients, the care that goes into the results we deliver and the passion we have for the work we do.  As shareholders of a client first company, our interests are perfectly aligned, and we understand that the company will succeed only if the client does.   </a:t>
            </a:r>
            <a:endParaRPr lang="en-US" sz="1100" dirty="0">
              <a:effectLst/>
              <a:latin typeface="+mn-lt"/>
            </a:endParaRPr>
          </a:p>
          <a:p>
            <a:pPr marL="0" indent="0">
              <a:lnSpc>
                <a:spcPct val="140000"/>
              </a:lnSpc>
              <a:spcBef>
                <a:spcPts val="0"/>
              </a:spcBef>
              <a:buNone/>
            </a:pPr>
            <a:r>
              <a:rPr lang="en-US" sz="1100" dirty="0">
                <a:solidFill>
                  <a:srgbClr val="003366"/>
                </a:solidFill>
                <a:effectLst/>
                <a:latin typeface="+mn-lt"/>
              </a:rPr>
              <a:t>We pride ourselves in our responsiveness and accountability.  When you call the office, you will almost always be answered by one of The Perrini Cain Group members who will do our best to address your need or concern immediately.  Both our Operations and Customer Service teams are based in the US Midwest and have the same passion to deliver timely results.  </a:t>
            </a:r>
            <a:endParaRPr lang="en-US" sz="1100" dirty="0">
              <a:effectLst/>
              <a:latin typeface="+mn-lt"/>
            </a:endParaRPr>
          </a:p>
        </p:txBody>
      </p:sp>
      <p:sp>
        <p:nvSpPr>
          <p:cNvPr id="2" name="Content Placeholder 12">
            <a:extLst>
              <a:ext uri="{FF2B5EF4-FFF2-40B4-BE49-F238E27FC236}">
                <a16:creationId xmlns:a16="http://schemas.microsoft.com/office/drawing/2014/main" id="{868B5E6A-F3BF-722A-EF01-B40981C61470}"/>
              </a:ext>
            </a:extLst>
          </p:cNvPr>
          <p:cNvSpPr txBox="1">
            <a:spLocks/>
          </p:cNvSpPr>
          <p:nvPr/>
        </p:nvSpPr>
        <p:spPr>
          <a:xfrm>
            <a:off x="913130" y="3277405"/>
            <a:ext cx="11294110" cy="152948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spcAft>
                <a:spcPts val="600"/>
              </a:spcAft>
              <a:buNone/>
            </a:pPr>
            <a:r>
              <a:rPr lang="en-US" sz="1100" b="1" dirty="0">
                <a:solidFill>
                  <a:schemeClr val="accent1"/>
                </a:solidFill>
              </a:rPr>
              <a:t>Our Practice</a:t>
            </a:r>
          </a:p>
          <a:p>
            <a:pPr marL="0" indent="0" algn="ctr">
              <a:lnSpc>
                <a:spcPct val="100000"/>
              </a:lnSpc>
              <a:spcBef>
                <a:spcPts val="0"/>
              </a:spcBef>
              <a:spcAft>
                <a:spcPts val="600"/>
              </a:spcAft>
              <a:buNone/>
            </a:pPr>
            <a:r>
              <a:rPr lang="en-US" sz="1100" b="1" dirty="0">
                <a:solidFill>
                  <a:srgbClr val="003366"/>
                </a:solidFill>
              </a:rPr>
              <a:t>Wealth Preservation is not an accident and Wealth Transitions don't happen spontaneously.  Both are planned. </a:t>
            </a:r>
          </a:p>
          <a:p>
            <a:pPr marL="0" indent="0">
              <a:lnSpc>
                <a:spcPct val="140000"/>
              </a:lnSpc>
              <a:spcBef>
                <a:spcPts val="0"/>
              </a:spcBef>
              <a:spcAft>
                <a:spcPts val="600"/>
              </a:spcAft>
              <a:buNone/>
            </a:pPr>
            <a:r>
              <a:rPr lang="en-US" sz="1000" dirty="0">
                <a:solidFill>
                  <a:srgbClr val="003366"/>
                </a:solidFill>
              </a:rPr>
              <a:t>The Perrini Cain Group has the knowledge and experience to help prepare our clients for the transition from early wealth creation needs to sustained accumulation strategies and ultimately multi-generational wealth preservation. </a:t>
            </a:r>
          </a:p>
          <a:p>
            <a:pPr marL="0" indent="0">
              <a:lnSpc>
                <a:spcPct val="140000"/>
              </a:lnSpc>
              <a:spcBef>
                <a:spcPts val="0"/>
              </a:spcBef>
              <a:buFont typeface="Arial" panose="020B0604020202020204" pitchFamily="34" charset="0"/>
              <a:buNone/>
            </a:pPr>
            <a:r>
              <a:rPr lang="en-US" sz="1000" dirty="0">
                <a:solidFill>
                  <a:srgbClr val="003366"/>
                </a:solidFill>
              </a:rPr>
              <a:t>We are a Family Wealth Services Team.  This exclusive designation allows us to partner with the necessary scope of experts to meet the needs of families with multi-generational wealth preservation.  We see this process as an opportunity to not only fulfill your vision but also your legacy.</a:t>
            </a:r>
            <a:endParaRPr lang="en-US" sz="1000" dirty="0"/>
          </a:p>
        </p:txBody>
      </p:sp>
      <p:sp>
        <p:nvSpPr>
          <p:cNvPr id="3" name="Content Placeholder 12">
            <a:extLst>
              <a:ext uri="{FF2B5EF4-FFF2-40B4-BE49-F238E27FC236}">
                <a16:creationId xmlns:a16="http://schemas.microsoft.com/office/drawing/2014/main" id="{58EDF634-2306-7749-9391-59A4E856A9D3}"/>
              </a:ext>
            </a:extLst>
          </p:cNvPr>
          <p:cNvSpPr txBox="1">
            <a:spLocks/>
          </p:cNvSpPr>
          <p:nvPr/>
        </p:nvSpPr>
        <p:spPr>
          <a:xfrm>
            <a:off x="913130" y="4888231"/>
            <a:ext cx="10940514" cy="17145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spcAft>
                <a:spcPts val="600"/>
              </a:spcAft>
              <a:buNone/>
            </a:pPr>
            <a:r>
              <a:rPr lang="en-US" sz="1100" b="1" dirty="0">
                <a:solidFill>
                  <a:schemeClr val="accent1"/>
                </a:solidFill>
              </a:rPr>
              <a:t>Our Relationship</a:t>
            </a:r>
          </a:p>
          <a:p>
            <a:pPr marL="0" indent="0" algn="ctr">
              <a:lnSpc>
                <a:spcPct val="100000"/>
              </a:lnSpc>
              <a:spcBef>
                <a:spcPts val="0"/>
              </a:spcBef>
              <a:spcAft>
                <a:spcPts val="600"/>
              </a:spcAft>
              <a:buNone/>
            </a:pPr>
            <a:r>
              <a:rPr lang="en-US" sz="1100" b="1" dirty="0">
                <a:solidFill>
                  <a:srgbClr val="003366"/>
                </a:solidFill>
              </a:rPr>
              <a:t>Considerable wealth precipitates complexity - you need a Wealth Champion </a:t>
            </a:r>
          </a:p>
          <a:p>
            <a:pPr marL="0" indent="0">
              <a:lnSpc>
                <a:spcPct val="140000"/>
              </a:lnSpc>
              <a:spcBef>
                <a:spcPts val="0"/>
              </a:spcBef>
              <a:spcAft>
                <a:spcPts val="600"/>
              </a:spcAft>
              <a:buNone/>
            </a:pPr>
            <a:r>
              <a:rPr lang="en-US" sz="1000" dirty="0">
                <a:solidFill>
                  <a:srgbClr val="003366"/>
                </a:solidFill>
              </a:rPr>
              <a:t>We build relationships rooted in trust and expertise, so you become confident with us advising on the distinctive issues and objectives of your family. This deep understanding of the family, positions us at the center of your advisory network.</a:t>
            </a:r>
          </a:p>
          <a:p>
            <a:pPr marL="0" indent="0">
              <a:lnSpc>
                <a:spcPct val="140000"/>
              </a:lnSpc>
              <a:spcBef>
                <a:spcPts val="0"/>
              </a:spcBef>
              <a:buFont typeface="Arial" panose="020B0604020202020204" pitchFamily="34" charset="0"/>
              <a:buNone/>
            </a:pPr>
            <a:r>
              <a:rPr lang="en-US" sz="1000" dirty="0">
                <a:solidFill>
                  <a:srgbClr val="003366"/>
                </a:solidFill>
              </a:rPr>
              <a:t>We tailor our approach to each individual situation.  </a:t>
            </a:r>
            <a:r>
              <a:rPr lang="en-US" sz="1000" b="1" i="1" dirty="0">
                <a:solidFill>
                  <a:schemeClr val="accent1"/>
                </a:solidFill>
              </a:rPr>
              <a:t>We Build, Preserve and Transfer Wealth</a:t>
            </a:r>
            <a:r>
              <a:rPr lang="en-US" sz="1000" dirty="0">
                <a:solidFill>
                  <a:srgbClr val="003366"/>
                </a:solidFill>
              </a:rPr>
              <a:t> by managing the assets, developing the plan and maneuvering with change.  Thus, we are beyond consulting and fully accountable. As the actual Discretionary Portfolio Manager, we are in a unique position to bring total accountability and extensive investment experience directly to the client by constructing proprietary, quality driven, time-tested portfolios. </a:t>
            </a:r>
            <a:endParaRPr lang="en-US" sz="1000" dirty="0"/>
          </a:p>
        </p:txBody>
      </p:sp>
      <p:grpSp>
        <p:nvGrpSpPr>
          <p:cNvPr id="4" name="Group 3">
            <a:extLst>
              <a:ext uri="{FF2B5EF4-FFF2-40B4-BE49-F238E27FC236}">
                <a16:creationId xmlns:a16="http://schemas.microsoft.com/office/drawing/2014/main" id="{C03A8BF0-30AE-B047-C10F-11F376F1C265}"/>
              </a:ext>
            </a:extLst>
          </p:cNvPr>
          <p:cNvGrpSpPr>
            <a:grpSpLocks noChangeAspect="1"/>
          </p:cNvGrpSpPr>
          <p:nvPr/>
        </p:nvGrpSpPr>
        <p:grpSpPr>
          <a:xfrm rot="10800000">
            <a:off x="-4" y="-16370"/>
            <a:ext cx="2488705" cy="918661"/>
            <a:chOff x="8940150" y="5558013"/>
            <a:chExt cx="3251849" cy="1291544"/>
          </a:xfrm>
        </p:grpSpPr>
        <p:pic>
          <p:nvPicPr>
            <p:cNvPr id="5" name="Graphic 4">
              <a:extLst>
                <a:ext uri="{FF2B5EF4-FFF2-40B4-BE49-F238E27FC236}">
                  <a16:creationId xmlns:a16="http://schemas.microsoft.com/office/drawing/2014/main" id="{93194818-CA1E-527B-1E56-DA2653068AD5}"/>
                </a:ext>
              </a:extLst>
            </p:cNvPr>
            <p:cNvPicPr>
              <a:picLocks/>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0150" y="5558013"/>
              <a:ext cx="3249845" cy="1285548"/>
            </a:xfrm>
            <a:prstGeom prst="rect">
              <a:avLst/>
            </a:prstGeom>
          </p:spPr>
        </p:pic>
        <p:pic>
          <p:nvPicPr>
            <p:cNvPr id="6" name="Graphic 5">
              <a:extLst>
                <a:ext uri="{FF2B5EF4-FFF2-40B4-BE49-F238E27FC236}">
                  <a16:creationId xmlns:a16="http://schemas.microsoft.com/office/drawing/2014/main" id="{1F437E56-CC08-F184-3219-EEFFA52B9B8D}"/>
                </a:ext>
              </a:extLst>
            </p:cNvPr>
            <p:cNvPicPr>
              <a:picLocks/>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635138" y="5834459"/>
              <a:ext cx="2556861" cy="1015098"/>
            </a:xfrm>
            <a:prstGeom prst="rect">
              <a:avLst/>
            </a:prstGeom>
          </p:spPr>
        </p:pic>
      </p:grpSp>
      <p:sp>
        <p:nvSpPr>
          <p:cNvPr id="7" name="Title 1">
            <a:extLst>
              <a:ext uri="{FF2B5EF4-FFF2-40B4-BE49-F238E27FC236}">
                <a16:creationId xmlns:a16="http://schemas.microsoft.com/office/drawing/2014/main" id="{D3BF30C2-0A48-02DE-DE5E-591D51682FC9}"/>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34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endParaRPr lang="en-US" dirty="0"/>
          </a:p>
        </p:txBody>
      </p:sp>
      <p:sp>
        <p:nvSpPr>
          <p:cNvPr id="8" name="Title 1">
            <a:extLst>
              <a:ext uri="{FF2B5EF4-FFF2-40B4-BE49-F238E27FC236}">
                <a16:creationId xmlns:a16="http://schemas.microsoft.com/office/drawing/2014/main" id="{CB873DDD-0EC0-8487-7974-E1B9F90E4069}"/>
              </a:ext>
            </a:extLst>
          </p:cNvPr>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4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endParaRPr lang="en-US" dirty="0"/>
          </a:p>
        </p:txBody>
      </p:sp>
      <p:sp>
        <p:nvSpPr>
          <p:cNvPr id="9" name="Title 1">
            <a:extLst>
              <a:ext uri="{FF2B5EF4-FFF2-40B4-BE49-F238E27FC236}">
                <a16:creationId xmlns:a16="http://schemas.microsoft.com/office/drawing/2014/main" id="{1DB0521E-456F-C4F2-CF62-03DC1E9BA1A1}"/>
              </a:ext>
            </a:extLst>
          </p:cNvPr>
          <p:cNvSpPr txBox="1">
            <a:spLocks/>
          </p:cNvSpPr>
          <p:nvPr/>
        </p:nvSpPr>
        <p:spPr>
          <a:xfrm>
            <a:off x="815829" y="267253"/>
            <a:ext cx="10515600" cy="1325563"/>
          </a:xfrm>
          <a:prstGeom prst="rect">
            <a:avLst/>
          </a:prstGeom>
        </p:spPr>
        <p:txBody>
          <a:bodyPr/>
          <a:lstStyle>
            <a:lvl1pPr algn="l" defTabSz="914400" rtl="0" eaLnBrk="1" latinLnBrk="0" hangingPunct="1">
              <a:lnSpc>
                <a:spcPct val="90000"/>
              </a:lnSpc>
              <a:spcBef>
                <a:spcPct val="0"/>
              </a:spcBef>
              <a:buNone/>
              <a:defRPr sz="34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endParaRPr lang="en-US" dirty="0"/>
          </a:p>
          <a:p>
            <a:r>
              <a:rPr lang="en-US" sz="3200" dirty="0"/>
              <a:t>Our Difference </a:t>
            </a:r>
            <a:r>
              <a:rPr lang="en-US" dirty="0"/>
              <a:t>- </a:t>
            </a:r>
            <a:r>
              <a:rPr lang="en-US" sz="2400" i="1" dirty="0">
                <a:solidFill>
                  <a:srgbClr val="0071A3"/>
                </a:solidFill>
                <a:latin typeface="Verdana" panose="020B0604030504040204" pitchFamily="34" charset="0"/>
                <a:ea typeface="Verdana" panose="020B0604030504040204" pitchFamily="34" charset="0"/>
              </a:rPr>
              <a:t>We Build, Preserve &amp; Transfer Wealth</a:t>
            </a:r>
            <a:endParaRPr lang="en-US" sz="2400" dirty="0"/>
          </a:p>
        </p:txBody>
      </p:sp>
      <p:cxnSp>
        <p:nvCxnSpPr>
          <p:cNvPr id="10" name="Straight Connector 9">
            <a:extLst>
              <a:ext uri="{FF2B5EF4-FFF2-40B4-BE49-F238E27FC236}">
                <a16:creationId xmlns:a16="http://schemas.microsoft.com/office/drawing/2014/main" id="{778A8058-4A4C-5ED6-FE5A-05E44AA3C1E8}"/>
              </a:ext>
            </a:extLst>
          </p:cNvPr>
          <p:cNvCxnSpPr>
            <a:cxnSpLocks/>
          </p:cNvCxnSpPr>
          <p:nvPr/>
        </p:nvCxnSpPr>
        <p:spPr>
          <a:xfrm>
            <a:off x="913130" y="1329862"/>
            <a:ext cx="1138936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4704296"/>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12EAEBDE-0B01-C0AD-A072-7A6130D01158}"/>
              </a:ext>
            </a:extLst>
          </p:cNvPr>
          <p:cNvGraphicFramePr>
            <a:graphicFrameLocks noGrp="1"/>
          </p:cNvGraphicFramePr>
          <p:nvPr>
            <p:extLst>
              <p:ext uri="{D42A27DB-BD31-4B8C-83A1-F6EECF244321}">
                <p14:modId xmlns:p14="http://schemas.microsoft.com/office/powerpoint/2010/main" val="774732827"/>
              </p:ext>
            </p:extLst>
          </p:nvPr>
        </p:nvGraphicFramePr>
        <p:xfrm>
          <a:off x="1209073" y="1800667"/>
          <a:ext cx="10322041" cy="4994374"/>
        </p:xfrm>
        <a:graphic>
          <a:graphicData uri="http://schemas.openxmlformats.org/drawingml/2006/table">
            <a:tbl>
              <a:tblPr firstRow="1" bandRow="1">
                <a:tableStyleId>{5C22544A-7EE6-4342-B048-85BDC9FD1C3A}</a:tableStyleId>
              </a:tblPr>
              <a:tblGrid>
                <a:gridCol w="2578963">
                  <a:extLst>
                    <a:ext uri="{9D8B030D-6E8A-4147-A177-3AD203B41FA5}">
                      <a16:colId xmlns:a16="http://schemas.microsoft.com/office/drawing/2014/main" val="20000"/>
                    </a:ext>
                  </a:extLst>
                </a:gridCol>
                <a:gridCol w="2581026">
                  <a:extLst>
                    <a:ext uri="{9D8B030D-6E8A-4147-A177-3AD203B41FA5}">
                      <a16:colId xmlns:a16="http://schemas.microsoft.com/office/drawing/2014/main" val="20001"/>
                    </a:ext>
                  </a:extLst>
                </a:gridCol>
                <a:gridCol w="2581026">
                  <a:extLst>
                    <a:ext uri="{9D8B030D-6E8A-4147-A177-3AD203B41FA5}">
                      <a16:colId xmlns:a16="http://schemas.microsoft.com/office/drawing/2014/main" val="20002"/>
                    </a:ext>
                  </a:extLst>
                </a:gridCol>
                <a:gridCol w="2581026">
                  <a:extLst>
                    <a:ext uri="{9D8B030D-6E8A-4147-A177-3AD203B41FA5}">
                      <a16:colId xmlns:a16="http://schemas.microsoft.com/office/drawing/2014/main" val="120992759"/>
                    </a:ext>
                  </a:extLst>
                </a:gridCol>
              </a:tblGrid>
              <a:tr h="315159">
                <a:tc>
                  <a:txBody>
                    <a:bodyPr/>
                    <a:lstStyle/>
                    <a:p>
                      <a:pPr marL="0" marR="0" lvl="0" indent="0" algn="l" defTabSz="910660" rtl="0" eaLnBrk="1" fontAlgn="auto" latinLnBrk="0" hangingPunct="1">
                        <a:lnSpc>
                          <a:spcPct val="100000"/>
                        </a:lnSpc>
                        <a:spcBef>
                          <a:spcPts val="0"/>
                        </a:spcBef>
                        <a:spcAft>
                          <a:spcPts val="0"/>
                        </a:spcAft>
                        <a:buClrTx/>
                        <a:buSzTx/>
                        <a:buFontTx/>
                        <a:buNone/>
                        <a:tabLst/>
                        <a:defRPr/>
                      </a:pPr>
                      <a:endParaRPr kumimoji="0" lang="en-US" sz="1600" b="1" i="0" u="none" strike="noStrike" kern="1200" cap="all" spc="0" normalizeH="0" baseline="0" noProof="0" dirty="0">
                        <a:ln>
                          <a:noFill/>
                        </a:ln>
                        <a:solidFill>
                          <a:schemeClr val="bg2">
                            <a:lumMod val="75000"/>
                          </a:schemeClr>
                        </a:solidFill>
                        <a:effectLst/>
                        <a:uLnTx/>
                        <a:uFillTx/>
                        <a:latin typeface="+mn-lt"/>
                        <a:ea typeface="+mn-ea"/>
                        <a:cs typeface="+mn-cs"/>
                      </a:endParaRPr>
                    </a:p>
                  </a:txBody>
                  <a:tcPr anchor="b">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0660" rtl="0" eaLnBrk="1" fontAlgn="auto" latinLnBrk="0" hangingPunct="1">
                        <a:lnSpc>
                          <a:spcPct val="100000"/>
                        </a:lnSpc>
                        <a:spcBef>
                          <a:spcPts val="0"/>
                        </a:spcBef>
                        <a:spcAft>
                          <a:spcPts val="0"/>
                        </a:spcAft>
                        <a:buClrTx/>
                        <a:buSzTx/>
                        <a:buFontTx/>
                        <a:buNone/>
                        <a:tabLst/>
                        <a:defRPr/>
                      </a:pPr>
                      <a:endParaRPr kumimoji="0" lang="en-US" sz="1600" b="1" i="0" u="none" strike="noStrike" kern="1200" cap="all" spc="0" normalizeH="0" baseline="0" noProof="0" dirty="0">
                        <a:ln>
                          <a:noFill/>
                        </a:ln>
                        <a:solidFill>
                          <a:schemeClr val="accent3"/>
                        </a:solidFill>
                        <a:effectLst/>
                        <a:uLnTx/>
                        <a:uFillTx/>
                        <a:latin typeface="+mn-lt"/>
                        <a:ea typeface="+mn-ea"/>
                        <a:cs typeface="+mn-cs"/>
                      </a:endParaRPr>
                    </a:p>
                  </a:txBody>
                  <a:tcPr anchor="b">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0660" rtl="0" eaLnBrk="1" fontAlgn="auto" latinLnBrk="0" hangingPunct="1">
                        <a:lnSpc>
                          <a:spcPct val="100000"/>
                        </a:lnSpc>
                        <a:spcBef>
                          <a:spcPts val="0"/>
                        </a:spcBef>
                        <a:spcAft>
                          <a:spcPts val="0"/>
                        </a:spcAft>
                        <a:buClrTx/>
                        <a:buSzTx/>
                        <a:buFontTx/>
                        <a:buNone/>
                        <a:tabLst/>
                        <a:defRPr/>
                      </a:pPr>
                      <a:endParaRPr kumimoji="0" lang="en-US" sz="1600" b="1" i="0" u="none" strike="noStrike" kern="1200" cap="all" spc="0" normalizeH="0" baseline="0" noProof="0" dirty="0">
                        <a:ln>
                          <a:noFill/>
                        </a:ln>
                        <a:solidFill>
                          <a:schemeClr val="accent2"/>
                        </a:solidFill>
                        <a:effectLst/>
                        <a:uLnTx/>
                        <a:uFillTx/>
                        <a:latin typeface="+mn-lt"/>
                        <a:ea typeface="+mn-ea"/>
                        <a:cs typeface="+mn-cs"/>
                      </a:endParaRPr>
                    </a:p>
                  </a:txBody>
                  <a:tcPr anchor="b">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0660" rtl="0" eaLnBrk="1" fontAlgn="auto" latinLnBrk="0" hangingPunct="1">
                        <a:lnSpc>
                          <a:spcPct val="100000"/>
                        </a:lnSpc>
                        <a:spcBef>
                          <a:spcPts val="0"/>
                        </a:spcBef>
                        <a:spcAft>
                          <a:spcPts val="0"/>
                        </a:spcAft>
                        <a:buClrTx/>
                        <a:buSzTx/>
                        <a:buFontTx/>
                        <a:buNone/>
                        <a:tabLst/>
                        <a:defRPr/>
                      </a:pPr>
                      <a:endParaRPr kumimoji="0" lang="en-US" sz="1600" b="1" i="0" u="none" strike="noStrike" kern="1200" cap="all" spc="0" normalizeH="0" baseline="0" noProof="0" dirty="0">
                        <a:ln>
                          <a:noFill/>
                        </a:ln>
                        <a:solidFill>
                          <a:srgbClr val="006890"/>
                        </a:solidFill>
                        <a:effectLst/>
                        <a:uLnTx/>
                        <a:uFillTx/>
                        <a:latin typeface="+mn-lt"/>
                        <a:ea typeface="+mn-ea"/>
                        <a:cs typeface="+mn-cs"/>
                      </a:endParaRPr>
                    </a:p>
                  </a:txBody>
                  <a:tcPr anchor="b">
                    <a:lnL w="12700" cap="flat" cmpd="sng" algn="ctr">
                      <a:solidFill>
                        <a:schemeClr val="bg2"/>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57592392"/>
                  </a:ext>
                </a:extLst>
              </a:tr>
              <a:tr h="945478">
                <a:tc>
                  <a:txBody>
                    <a:bodyPr/>
                    <a:lstStyle/>
                    <a:p>
                      <a:pPr marL="0" marR="0" lvl="0" indent="0" algn="l" defTabSz="910660" rtl="0" eaLnBrk="1" fontAlgn="auto" latinLnBrk="0" hangingPunct="1">
                        <a:lnSpc>
                          <a:spcPct val="100000"/>
                        </a:lnSpc>
                        <a:spcBef>
                          <a:spcPts val="0"/>
                        </a:spcBef>
                        <a:spcAft>
                          <a:spcPts val="0"/>
                        </a:spcAft>
                        <a:buClrTx/>
                        <a:buSzTx/>
                        <a:buFontTx/>
                        <a:buNone/>
                        <a:tabLst/>
                        <a:defRPr/>
                      </a:pPr>
                      <a:endParaRPr kumimoji="0" lang="en-US" sz="1600" b="1" i="0" u="none" strike="noStrike" kern="1200" cap="all" spc="0" normalizeH="0" baseline="0" noProof="0" dirty="0">
                        <a:ln>
                          <a:noFill/>
                        </a:ln>
                        <a:solidFill>
                          <a:schemeClr val="bg2">
                            <a:lumMod val="75000"/>
                          </a:schemeClr>
                        </a:solidFill>
                        <a:effectLst/>
                        <a:uLnTx/>
                        <a:uFillTx/>
                        <a:latin typeface="+mn-lt"/>
                        <a:ea typeface="+mn-ea"/>
                        <a:cs typeface="+mn-cs"/>
                      </a:endParaRPr>
                    </a:p>
                    <a:p>
                      <a:pPr marL="0" marR="0" lvl="0" indent="0" algn="l" defTabSz="910660" rtl="0" eaLnBrk="1" fontAlgn="auto" latinLnBrk="0" hangingPunct="1">
                        <a:lnSpc>
                          <a:spcPct val="100000"/>
                        </a:lnSpc>
                        <a:spcBef>
                          <a:spcPts val="0"/>
                        </a:spcBef>
                        <a:spcAft>
                          <a:spcPts val="0"/>
                        </a:spcAft>
                        <a:buClrTx/>
                        <a:buSzTx/>
                        <a:buFontTx/>
                        <a:buNone/>
                        <a:tabLst/>
                        <a:defRPr/>
                      </a:pPr>
                      <a:endParaRPr kumimoji="0" lang="en-US" sz="1600" b="1" i="0" u="none" strike="noStrike" kern="1200" cap="all" spc="0" normalizeH="0" baseline="0" noProof="0" dirty="0">
                        <a:ln>
                          <a:noFill/>
                        </a:ln>
                        <a:solidFill>
                          <a:schemeClr val="bg2">
                            <a:lumMod val="75000"/>
                          </a:schemeClr>
                        </a:solidFill>
                        <a:effectLst/>
                        <a:uLnTx/>
                        <a:uFillTx/>
                        <a:latin typeface="+mn-lt"/>
                        <a:ea typeface="+mn-ea"/>
                        <a:cs typeface="+mn-cs"/>
                      </a:endParaRPr>
                    </a:p>
                    <a:p>
                      <a:pPr marL="0" marR="0" lvl="0" indent="0" algn="l" defTabSz="910660" rtl="0" eaLnBrk="1" fontAlgn="auto" latinLnBrk="0" hangingPunct="1">
                        <a:lnSpc>
                          <a:spcPct val="100000"/>
                        </a:lnSpc>
                        <a:spcBef>
                          <a:spcPts val="0"/>
                        </a:spcBef>
                        <a:spcAft>
                          <a:spcPts val="0"/>
                        </a:spcAft>
                        <a:buClrTx/>
                        <a:buSzTx/>
                        <a:buFontTx/>
                        <a:buNone/>
                        <a:tabLst/>
                        <a:defRPr/>
                      </a:pPr>
                      <a:r>
                        <a:rPr kumimoji="0" lang="en-US" sz="1400" b="1" i="0" u="none" strike="noStrike" kern="1200" cap="all" spc="0" normalizeH="0" baseline="0" noProof="0" dirty="0">
                          <a:ln>
                            <a:noFill/>
                          </a:ln>
                          <a:solidFill>
                            <a:schemeClr val="bg2">
                              <a:lumMod val="75000"/>
                            </a:schemeClr>
                          </a:solidFill>
                          <a:effectLst/>
                          <a:uLnTx/>
                          <a:uFillTx/>
                          <a:latin typeface="+mn-lt"/>
                          <a:ea typeface="+mn-ea"/>
                          <a:cs typeface="+mn-cs"/>
                        </a:rPr>
                        <a:t>Investment Consulting</a:t>
                      </a:r>
                    </a:p>
                  </a:txBody>
                  <a:tcPr anchor="b">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0660" rtl="0" eaLnBrk="1" fontAlgn="auto" latinLnBrk="0" hangingPunct="1">
                        <a:lnSpc>
                          <a:spcPct val="100000"/>
                        </a:lnSpc>
                        <a:spcBef>
                          <a:spcPts val="0"/>
                        </a:spcBef>
                        <a:spcAft>
                          <a:spcPts val="0"/>
                        </a:spcAft>
                        <a:buClrTx/>
                        <a:buSzTx/>
                        <a:buFontTx/>
                        <a:buNone/>
                        <a:tabLst/>
                        <a:defRPr/>
                      </a:pPr>
                      <a:r>
                        <a:rPr kumimoji="0" lang="en-US" sz="1400" b="1" i="0" u="none" strike="noStrike" kern="1200" cap="all" spc="0" normalizeH="0" baseline="0" noProof="0" dirty="0">
                          <a:ln>
                            <a:noFill/>
                          </a:ln>
                          <a:solidFill>
                            <a:schemeClr val="accent3"/>
                          </a:solidFill>
                          <a:effectLst/>
                          <a:uLnTx/>
                          <a:uFillTx/>
                          <a:latin typeface="+mn-lt"/>
                          <a:ea typeface="+mn-ea"/>
                          <a:cs typeface="+mn-cs"/>
                        </a:rPr>
                        <a:t>Advanced Planning</a:t>
                      </a:r>
                    </a:p>
                  </a:txBody>
                  <a:tcPr anchor="b">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0660" rtl="0" eaLnBrk="1" fontAlgn="auto" latinLnBrk="0" hangingPunct="1">
                        <a:lnSpc>
                          <a:spcPct val="100000"/>
                        </a:lnSpc>
                        <a:spcBef>
                          <a:spcPts val="0"/>
                        </a:spcBef>
                        <a:spcAft>
                          <a:spcPts val="0"/>
                        </a:spcAft>
                        <a:buClrTx/>
                        <a:buSzTx/>
                        <a:buFontTx/>
                        <a:buNone/>
                        <a:tabLst/>
                        <a:defRPr/>
                      </a:pPr>
                      <a:r>
                        <a:rPr kumimoji="0" lang="en-US" sz="1400" b="1" i="0" u="none" strike="noStrike" kern="1200" cap="all" spc="0" normalizeH="0" baseline="0" noProof="0" dirty="0">
                          <a:ln>
                            <a:noFill/>
                          </a:ln>
                          <a:solidFill>
                            <a:schemeClr val="accent1"/>
                          </a:solidFill>
                          <a:effectLst/>
                          <a:uLnTx/>
                          <a:uFillTx/>
                          <a:latin typeface="+mn-lt"/>
                          <a:ea typeface="+mn-ea"/>
                          <a:cs typeface="+mn-cs"/>
                        </a:rPr>
                        <a:t>Family Wealth Services</a:t>
                      </a:r>
                    </a:p>
                  </a:txBody>
                  <a:tcPr anchor="b">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0660" rtl="0" eaLnBrk="1" fontAlgn="auto" latinLnBrk="0" hangingPunct="1">
                        <a:lnSpc>
                          <a:spcPct val="100000"/>
                        </a:lnSpc>
                        <a:spcBef>
                          <a:spcPts val="0"/>
                        </a:spcBef>
                        <a:spcAft>
                          <a:spcPts val="0"/>
                        </a:spcAft>
                        <a:buClrTx/>
                        <a:buSzTx/>
                        <a:buFontTx/>
                        <a:buNone/>
                        <a:tabLst/>
                        <a:defRPr/>
                      </a:pPr>
                      <a:r>
                        <a:rPr kumimoji="0" lang="en-US" sz="1400" b="1" i="0" u="none" strike="noStrike" kern="1200" cap="all" spc="0" normalizeH="0" baseline="0" noProof="0" dirty="0">
                          <a:ln>
                            <a:noFill/>
                          </a:ln>
                          <a:solidFill>
                            <a:schemeClr val="bg2">
                              <a:lumMod val="25000"/>
                            </a:schemeClr>
                          </a:solidFill>
                          <a:effectLst/>
                          <a:uLnTx/>
                          <a:uFillTx/>
                          <a:latin typeface="+mn-lt"/>
                          <a:ea typeface="+mn-ea"/>
                          <a:cs typeface="+mn-cs"/>
                        </a:rPr>
                        <a:t>Business Solutions</a:t>
                      </a:r>
                    </a:p>
                  </a:txBody>
                  <a:tcPr anchor="b">
                    <a:lnL w="12700" cap="flat" cmpd="sng" algn="ctr">
                      <a:solidFill>
                        <a:schemeClr val="bg2"/>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13616">
                <a:tc>
                  <a:txBody>
                    <a:bodyPr/>
                    <a:lstStyle/>
                    <a:p>
                      <a:pPr algn="l"/>
                      <a:r>
                        <a:rPr lang="en-US" sz="1000" b="0" i="0" u="none" strike="noStrike" baseline="0" dirty="0">
                          <a:solidFill>
                            <a:schemeClr val="tx1">
                              <a:lumMod val="65000"/>
                              <a:lumOff val="35000"/>
                            </a:schemeClr>
                          </a:solidFill>
                          <a:latin typeface="+mn-lt"/>
                        </a:rPr>
                        <a:t>Management of all investment elements to maximize the probability of clients achieving all that is important to them</a:t>
                      </a:r>
                      <a:br>
                        <a:rPr lang="en-US" sz="1000" b="0" i="0" u="none" strike="noStrike" baseline="0" dirty="0">
                          <a:solidFill>
                            <a:schemeClr val="tx1">
                              <a:lumMod val="65000"/>
                              <a:lumOff val="35000"/>
                            </a:schemeClr>
                          </a:solidFill>
                          <a:latin typeface="+mn-lt"/>
                        </a:rPr>
                      </a:br>
                      <a:endParaRPr lang="en-US" sz="1000" b="0" i="0" u="none" strike="noStrike" baseline="0" dirty="0">
                        <a:solidFill>
                          <a:schemeClr val="tx1">
                            <a:lumMod val="65000"/>
                            <a:lumOff val="35000"/>
                          </a:schemeClr>
                        </a:solidFill>
                        <a:latin typeface="+mn-lt"/>
                      </a:endParaRPr>
                    </a:p>
                    <a:p>
                      <a:pPr algn="l"/>
                      <a:r>
                        <a:rPr lang="en-US" sz="1000" b="0" i="0" u="none" strike="noStrike" baseline="0" dirty="0">
                          <a:solidFill>
                            <a:schemeClr val="tx1">
                              <a:lumMod val="65000"/>
                              <a:lumOff val="35000"/>
                            </a:schemeClr>
                          </a:solidFill>
                          <a:latin typeface="+mn-lt"/>
                        </a:rPr>
                        <a:t>Portfolio Performance Analysis</a:t>
                      </a:r>
                      <a:br>
                        <a:rPr lang="en-US" sz="1000" b="0" i="0" u="none" strike="noStrike" baseline="0" dirty="0">
                          <a:solidFill>
                            <a:schemeClr val="tx1">
                              <a:lumMod val="65000"/>
                              <a:lumOff val="35000"/>
                            </a:schemeClr>
                          </a:solidFill>
                          <a:latin typeface="+mn-lt"/>
                        </a:rPr>
                      </a:br>
                      <a:endParaRPr lang="en-US" sz="1000" b="0" i="0" u="none" strike="noStrike" baseline="0" dirty="0">
                        <a:solidFill>
                          <a:schemeClr val="tx1">
                            <a:lumMod val="65000"/>
                            <a:lumOff val="35000"/>
                          </a:schemeClr>
                        </a:solidFill>
                        <a:latin typeface="+mn-lt"/>
                      </a:endParaRPr>
                    </a:p>
                    <a:p>
                      <a:pPr algn="l"/>
                      <a:r>
                        <a:rPr lang="en-US" sz="1000" b="0" i="0" u="none" strike="noStrike" baseline="0" dirty="0">
                          <a:solidFill>
                            <a:schemeClr val="tx1">
                              <a:lumMod val="65000"/>
                              <a:lumOff val="35000"/>
                            </a:schemeClr>
                          </a:solidFill>
                          <a:latin typeface="+mn-lt"/>
                        </a:rPr>
                        <a:t>Risk Evaluation</a:t>
                      </a:r>
                      <a:br>
                        <a:rPr lang="en-US" sz="1000" b="0" i="0" u="none" strike="noStrike" baseline="0" dirty="0">
                          <a:solidFill>
                            <a:schemeClr val="tx1">
                              <a:lumMod val="65000"/>
                              <a:lumOff val="35000"/>
                            </a:schemeClr>
                          </a:solidFill>
                          <a:latin typeface="+mn-lt"/>
                        </a:rPr>
                      </a:br>
                      <a:endParaRPr lang="en-US" sz="1000" b="0" i="0" u="none" strike="noStrike" baseline="0" dirty="0">
                        <a:solidFill>
                          <a:schemeClr val="tx1">
                            <a:lumMod val="65000"/>
                            <a:lumOff val="35000"/>
                          </a:schemeClr>
                        </a:solidFill>
                        <a:latin typeface="+mn-lt"/>
                      </a:endParaRPr>
                    </a:p>
                    <a:p>
                      <a:pPr algn="l"/>
                      <a:r>
                        <a:rPr lang="en-US" sz="1000" b="0" i="0" u="none" strike="noStrike" baseline="0" dirty="0">
                          <a:solidFill>
                            <a:schemeClr val="tx1">
                              <a:lumMod val="65000"/>
                              <a:lumOff val="35000"/>
                            </a:schemeClr>
                          </a:solidFill>
                          <a:latin typeface="+mn-lt"/>
                        </a:rPr>
                        <a:t>Asset Allocation</a:t>
                      </a:r>
                      <a:br>
                        <a:rPr lang="en-US" sz="1000" b="0" i="0" u="none" strike="noStrike" baseline="0" dirty="0">
                          <a:solidFill>
                            <a:schemeClr val="tx1">
                              <a:lumMod val="65000"/>
                              <a:lumOff val="35000"/>
                            </a:schemeClr>
                          </a:solidFill>
                          <a:latin typeface="+mn-lt"/>
                        </a:rPr>
                      </a:br>
                      <a:endParaRPr lang="en-US" sz="1000" b="0" i="0" u="none" strike="noStrike" baseline="0" dirty="0">
                        <a:solidFill>
                          <a:schemeClr val="tx1">
                            <a:lumMod val="65000"/>
                            <a:lumOff val="35000"/>
                          </a:schemeClr>
                        </a:solidFill>
                        <a:latin typeface="+mn-lt"/>
                      </a:endParaRPr>
                    </a:p>
                    <a:p>
                      <a:pPr algn="l"/>
                      <a:r>
                        <a:rPr lang="en-US" sz="1000" b="0" i="0" u="none" strike="noStrike" baseline="0" dirty="0">
                          <a:solidFill>
                            <a:schemeClr val="tx1">
                              <a:lumMod val="65000"/>
                              <a:lumOff val="35000"/>
                            </a:schemeClr>
                          </a:solidFill>
                          <a:latin typeface="+mn-lt"/>
                        </a:rPr>
                        <a:t>Assessment of Costs</a:t>
                      </a:r>
                    </a:p>
                    <a:p>
                      <a:pPr algn="l"/>
                      <a:endParaRPr lang="en-US" sz="1000" b="0" i="0" u="none" strike="noStrike" baseline="0" dirty="0">
                        <a:solidFill>
                          <a:schemeClr val="tx1">
                            <a:lumMod val="65000"/>
                            <a:lumOff val="35000"/>
                          </a:schemeClr>
                        </a:solidFill>
                        <a:latin typeface="+mn-lt"/>
                      </a:endParaRPr>
                    </a:p>
                    <a:p>
                      <a:pPr algn="l"/>
                      <a:r>
                        <a:rPr lang="en-US" sz="1000" b="0" i="0" u="none" strike="noStrike" baseline="0" dirty="0">
                          <a:solidFill>
                            <a:schemeClr val="tx1">
                              <a:lumMod val="65000"/>
                              <a:lumOff val="35000"/>
                            </a:schemeClr>
                          </a:solidFill>
                          <a:latin typeface="+mn-lt"/>
                        </a:rPr>
                        <a:t>Assessment of Taxes</a:t>
                      </a:r>
                    </a:p>
                    <a:p>
                      <a:pPr algn="l"/>
                      <a:endParaRPr lang="en-US" sz="1000" b="0" i="0" u="none" strike="noStrike" baseline="0" dirty="0">
                        <a:solidFill>
                          <a:schemeClr val="tx1">
                            <a:lumMod val="65000"/>
                            <a:lumOff val="35000"/>
                          </a:schemeClr>
                        </a:solidFill>
                        <a:latin typeface="+mn-lt"/>
                      </a:endParaRPr>
                    </a:p>
                    <a:p>
                      <a:pPr algn="l"/>
                      <a:r>
                        <a:rPr lang="en-US" sz="1000" b="0" i="0" u="none" strike="noStrike" baseline="0" dirty="0">
                          <a:solidFill>
                            <a:schemeClr val="tx1">
                              <a:lumMod val="65000"/>
                              <a:lumOff val="35000"/>
                            </a:schemeClr>
                          </a:solidFill>
                          <a:latin typeface="+mn-lt"/>
                        </a:rPr>
                        <a:t>Investment Policy Statement</a:t>
                      </a:r>
                      <a:endParaRPr lang="en-US" sz="1000" b="1" cap="none" baseline="0" dirty="0">
                        <a:solidFill>
                          <a:schemeClr val="tx1">
                            <a:lumMod val="65000"/>
                            <a:lumOff val="35000"/>
                          </a:schemeClr>
                        </a:solidFill>
                        <a:latin typeface="+mn-lt"/>
                      </a:endParaRPr>
                    </a:p>
                  </a:txBody>
                  <a:tcPr marR="182880">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rPr>
                        <a:t>Individualized Financial Planning</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rPr>
                        <a:t>Retirement &amp; Income Planning</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rPr>
                        <a:t>Estate Planning Strategy</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rPr>
                        <a:t>Tax  Efficiency Strategy</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rPr>
                        <a:t>Risk Management &amp; Insurance</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rPr>
                        <a:t>Legacy &amp; Charitable Giving</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lumMod val="65000"/>
                              <a:lumOff val="35000"/>
                            </a:srgbClr>
                          </a:solidFill>
                          <a:effectLst/>
                          <a:uLnTx/>
                          <a:uFillTx/>
                          <a:latin typeface="+mn-lt"/>
                          <a:ea typeface="+mn-ea"/>
                          <a:cs typeface="+mn-cs"/>
                        </a:rPr>
                        <a:t>Education Funding</a:t>
                      </a: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Trust, Legacy Planning &amp; Fiduciary Services</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Family Meetings &amp; Preparation of Rising Generation</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Philanthropy</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Tax Planning</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Risk &amp; Liability Management</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Cyber Security</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Partner Provided:</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endParaRPr>
                    </a:p>
                    <a:p>
                      <a:pPr marL="457200" marR="0" lvl="1"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Tax and Accounting Services for both corporate and personal</a:t>
                      </a:r>
                      <a:b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br>
                      <a:b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b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Estate, Legal and Advisory Documentation Services</a:t>
                      </a:r>
                    </a:p>
                  </a:txBody>
                  <a:tcPr marR="182880">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Business Owner Planning/Transaction Solutions</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Global Investment Banking</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Baird Private Equity Capital</a:t>
                      </a:r>
                    </a:p>
                    <a:p>
                      <a:pPr marL="0" marR="0" lvl="0" indent="0" algn="l" defTabSz="91418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endParaRPr>
                    </a:p>
                    <a:p>
                      <a:pPr marL="0" marR="0" lvl="0" indent="0" algn="l" defTabSz="91418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dirty="0">
                          <a:ln>
                            <a:noFill/>
                          </a:ln>
                          <a:solidFill>
                            <a:srgbClr val="000000">
                              <a:lumMod val="65000"/>
                              <a:lumOff val="35000"/>
                            </a:srgbClr>
                          </a:solidFill>
                          <a:effectLst/>
                          <a:uLnTx/>
                          <a:uFillTx/>
                          <a:latin typeface="+mn-lt"/>
                          <a:ea typeface="+mn-ea"/>
                          <a:cs typeface="+mn-cs"/>
                        </a:rPr>
                        <a:t>Executive Compensation</a:t>
                      </a:r>
                    </a:p>
                    <a:p>
                      <a:pPr marL="0" marR="0" lvl="0" indent="0" algn="l" defTabSz="914187" rtl="0" eaLnBrk="1" fontAlgn="auto" latinLnBrk="0" hangingPunct="1">
                        <a:lnSpc>
                          <a:spcPct val="100000"/>
                        </a:lnSpc>
                        <a:spcBef>
                          <a:spcPts val="0"/>
                        </a:spcBef>
                        <a:spcAft>
                          <a:spcPts val="0"/>
                        </a:spcAft>
                        <a:buClrTx/>
                        <a:buSzTx/>
                        <a:buFontTx/>
                        <a:buNone/>
                        <a:tabLst/>
                        <a:defRPr/>
                      </a:pPr>
                      <a:endParaRPr lang="en-US" sz="1200" b="1" cap="none" baseline="0" dirty="0">
                        <a:solidFill>
                          <a:schemeClr val="tx1">
                            <a:lumMod val="65000"/>
                            <a:lumOff val="35000"/>
                          </a:schemeClr>
                        </a:solidFill>
                      </a:endParaRPr>
                    </a:p>
                  </a:txBody>
                  <a:tcPr marR="182880">
                    <a:lnL w="12700" cap="flat" cmpd="sng" algn="ctr">
                      <a:solidFill>
                        <a:schemeClr val="bg2"/>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2" name="Title 1">
            <a:extLst>
              <a:ext uri="{FF2B5EF4-FFF2-40B4-BE49-F238E27FC236}">
                <a16:creationId xmlns:a16="http://schemas.microsoft.com/office/drawing/2014/main" id="{81018AE8-12EA-CC07-B039-FECBD17EEF00}"/>
              </a:ext>
            </a:extLst>
          </p:cNvPr>
          <p:cNvSpPr>
            <a:spLocks noGrp="1"/>
          </p:cNvSpPr>
          <p:nvPr>
            <p:ph type="title"/>
          </p:nvPr>
        </p:nvSpPr>
        <p:spPr/>
        <p:txBody>
          <a:bodyPr>
            <a:normAutofit/>
          </a:bodyPr>
          <a:lstStyle/>
          <a:p>
            <a:r>
              <a:rPr lang="en-US" sz="3200" dirty="0"/>
              <a:t>What We Can Do for You</a:t>
            </a:r>
          </a:p>
        </p:txBody>
      </p:sp>
      <p:sp>
        <p:nvSpPr>
          <p:cNvPr id="9" name="Oval 8">
            <a:extLst>
              <a:ext uri="{FF2B5EF4-FFF2-40B4-BE49-F238E27FC236}">
                <a16:creationId xmlns:a16="http://schemas.microsoft.com/office/drawing/2014/main" id="{ECD6FC4A-56BC-568F-784A-16134042301A}"/>
              </a:ext>
            </a:extLst>
          </p:cNvPr>
          <p:cNvSpPr/>
          <p:nvPr/>
        </p:nvSpPr>
        <p:spPr bwMode="auto">
          <a:xfrm>
            <a:off x="5918395" y="1595827"/>
            <a:ext cx="914400" cy="914400"/>
          </a:xfrm>
          <a:prstGeom prst="ellipse">
            <a:avLst/>
          </a:prstGeom>
          <a:solidFill>
            <a:schemeClr val="accent1"/>
          </a:solidFill>
          <a:ln w="9525" cap="flat" cmpd="sng" algn="ctr">
            <a:solidFill>
              <a:schemeClr val="accent1"/>
            </a:solidFill>
            <a:prstDash val="solid"/>
            <a:round/>
            <a:headEnd type="none" w="med" len="med"/>
            <a:tailEnd type="none" w="med" len="med"/>
          </a:ln>
          <a:effectLst/>
        </p:spPr>
        <p:txBody>
          <a:bodyPr vert="horz" wrap="square" lIns="91440" tIns="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000" b="0" i="0" u="none" strike="noStrike" cap="none" normalizeH="0" baseline="0">
              <a:ln>
                <a:noFill/>
              </a:ln>
              <a:solidFill>
                <a:schemeClr val="tx1"/>
              </a:solidFill>
              <a:effectLst/>
              <a:latin typeface="Verdana" pitchFamily="34" charset="0"/>
            </a:endParaRPr>
          </a:p>
        </p:txBody>
      </p:sp>
      <p:pic>
        <p:nvPicPr>
          <p:cNvPr id="10" name="Picture 9">
            <a:extLst>
              <a:ext uri="{FF2B5EF4-FFF2-40B4-BE49-F238E27FC236}">
                <a16:creationId xmlns:a16="http://schemas.microsoft.com/office/drawing/2014/main" id="{373EB89A-D696-457C-EBC9-99EA1D646E4B}"/>
              </a:ext>
            </a:extLst>
          </p:cNvPr>
          <p:cNvPicPr>
            <a:picLocks noChangeAspect="1"/>
          </p:cNvPicPr>
          <p:nvPr/>
        </p:nvPicPr>
        <p: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p:blipFill>
        <p:spPr>
          <a:xfrm>
            <a:off x="8506264" y="1615188"/>
            <a:ext cx="914400" cy="914400"/>
          </a:xfrm>
          <a:prstGeom prst="rect">
            <a:avLst/>
          </a:prstGeom>
        </p:spPr>
      </p:pic>
      <p:pic>
        <p:nvPicPr>
          <p:cNvPr id="11" name="Picture 2">
            <a:extLst>
              <a:ext uri="{FF2B5EF4-FFF2-40B4-BE49-F238E27FC236}">
                <a16:creationId xmlns:a16="http://schemas.microsoft.com/office/drawing/2014/main" id="{B09EDC94-55BF-5C0E-381B-26C29D3A672F}"/>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159576" y="1803123"/>
            <a:ext cx="432037" cy="49980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FED40EE5-4B9C-0838-CDC0-C402FD35C5A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49748" y="1613874"/>
            <a:ext cx="916669" cy="911212"/>
          </a:xfrm>
          <a:prstGeom prst="rect">
            <a:avLst/>
          </a:prstGeom>
        </p:spPr>
      </p:pic>
      <p:pic>
        <p:nvPicPr>
          <p:cNvPr id="13" name="Picture 12">
            <a:extLst>
              <a:ext uri="{FF2B5EF4-FFF2-40B4-BE49-F238E27FC236}">
                <a16:creationId xmlns:a16="http://schemas.microsoft.com/office/drawing/2014/main" id="{D8867D5A-DBDB-2CE0-1C77-E5E7C52C24A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340206" y="1604495"/>
            <a:ext cx="914400" cy="903579"/>
          </a:xfrm>
          <a:prstGeom prst="rect">
            <a:avLst/>
          </a:prstGeom>
        </p:spPr>
      </p:pic>
      <p:pic>
        <p:nvPicPr>
          <p:cNvPr id="14" name="Picture 13">
            <a:extLst>
              <a:ext uri="{FF2B5EF4-FFF2-40B4-BE49-F238E27FC236}">
                <a16:creationId xmlns:a16="http://schemas.microsoft.com/office/drawing/2014/main" id="{8DAE11DD-80D4-1675-B1B4-D98ACA4EE2A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548867" y="1833301"/>
            <a:ext cx="497077" cy="443177"/>
          </a:xfrm>
          <a:prstGeom prst="rect">
            <a:avLst/>
          </a:prstGeom>
        </p:spPr>
      </p:pic>
      <p:cxnSp>
        <p:nvCxnSpPr>
          <p:cNvPr id="3" name="Straight Connector 2">
            <a:extLst>
              <a:ext uri="{FF2B5EF4-FFF2-40B4-BE49-F238E27FC236}">
                <a16:creationId xmlns:a16="http://schemas.microsoft.com/office/drawing/2014/main" id="{AEF9C0FA-B857-DADE-C3CD-EE09CD9305F1}"/>
              </a:ext>
            </a:extLst>
          </p:cNvPr>
          <p:cNvCxnSpPr>
            <a:cxnSpLocks/>
          </p:cNvCxnSpPr>
          <p:nvPr/>
        </p:nvCxnSpPr>
        <p:spPr>
          <a:xfrm>
            <a:off x="913130" y="1329862"/>
            <a:ext cx="1138936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 name="Isosceles Triangle 4">
            <a:extLst>
              <a:ext uri="{FF2B5EF4-FFF2-40B4-BE49-F238E27FC236}">
                <a16:creationId xmlns:a16="http://schemas.microsoft.com/office/drawing/2014/main" id="{6A1602A4-D1D8-FD57-DB4B-CE722FAC979E}"/>
              </a:ext>
            </a:extLst>
          </p:cNvPr>
          <p:cNvSpPr/>
          <p:nvPr/>
        </p:nvSpPr>
        <p:spPr>
          <a:xfrm>
            <a:off x="8770114" y="6587812"/>
            <a:ext cx="369115" cy="221831"/>
          </a:xfrm>
          <a:prstGeom prst="triangle">
            <a:avLst/>
          </a:prstGeom>
          <a:solidFill>
            <a:srgbClr val="649CB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649CB4"/>
              </a:solidFill>
            </a:endParaRPr>
          </a:p>
        </p:txBody>
      </p:sp>
    </p:spTree>
    <p:extLst>
      <p:ext uri="{BB962C8B-B14F-4D97-AF65-F5344CB8AC3E}">
        <p14:creationId xmlns:p14="http://schemas.microsoft.com/office/powerpoint/2010/main" val="660415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52282EC-B72B-429F-2CFF-0D888FD29B5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4336331" cy="6858001"/>
          </a:xfrm>
          <a:prstGeom prst="rect">
            <a:avLst/>
          </a:prstGeom>
        </p:spPr>
      </p:pic>
      <p:sp>
        <p:nvSpPr>
          <p:cNvPr id="171" name="Title 6"/>
          <p:cNvSpPr txBox="1">
            <a:spLocks noGrp="1"/>
          </p:cNvSpPr>
          <p:nvPr>
            <p:ph type="title"/>
          </p:nvPr>
        </p:nvSpPr>
        <p:spPr>
          <a:xfrm>
            <a:off x="5388864" y="279781"/>
            <a:ext cx="6047233" cy="1325564"/>
          </a:xfrm>
          <a:prstGeom prst="rect">
            <a:avLst/>
          </a:prstGeom>
        </p:spPr>
        <p:txBody>
          <a:bodyPr>
            <a:normAutofit/>
          </a:bodyPr>
          <a:lstStyle/>
          <a:p>
            <a:r>
              <a:rPr lang="en-US" sz="3200" dirty="0"/>
              <a:t>Baird Family Wealth</a:t>
            </a:r>
            <a:endParaRPr sz="3200" dirty="0"/>
          </a:p>
        </p:txBody>
      </p:sp>
      <p:sp>
        <p:nvSpPr>
          <p:cNvPr id="172" name="Text Placeholder 7"/>
          <p:cNvSpPr txBox="1">
            <a:spLocks noGrp="1"/>
          </p:cNvSpPr>
          <p:nvPr>
            <p:ph type="body" sz="quarter" idx="1"/>
          </p:nvPr>
        </p:nvSpPr>
        <p:spPr>
          <a:xfrm>
            <a:off x="5388864" y="1690688"/>
            <a:ext cx="6047233" cy="823913"/>
          </a:xfrm>
          <a:prstGeom prst="rect">
            <a:avLst/>
          </a:prstGeom>
        </p:spPr>
        <p:txBody>
          <a:bodyPr/>
          <a:lstStyle>
            <a:lvl1pPr>
              <a:defRPr>
                <a:solidFill>
                  <a:srgbClr val="B08000"/>
                </a:solidFill>
              </a:defRPr>
            </a:lvl1pPr>
          </a:lstStyle>
          <a:p>
            <a:r>
              <a:rPr lang="en-US" i="1" dirty="0">
                <a:solidFill>
                  <a:schemeClr val="accent2"/>
                </a:solidFill>
              </a:rPr>
              <a:t>Family · Business · Legacy Wealth</a:t>
            </a:r>
          </a:p>
          <a:p>
            <a:endParaRPr dirty="0">
              <a:solidFill>
                <a:schemeClr val="accent6">
                  <a:lumMod val="75000"/>
                </a:schemeClr>
              </a:solidFill>
            </a:endParaRPr>
          </a:p>
        </p:txBody>
      </p:sp>
      <p:sp>
        <p:nvSpPr>
          <p:cNvPr id="174" name="Oval 19"/>
          <p:cNvSpPr/>
          <p:nvPr/>
        </p:nvSpPr>
        <p:spPr>
          <a:xfrm>
            <a:off x="3580172" y="954849"/>
            <a:ext cx="1512319" cy="1512319"/>
          </a:xfrm>
          <a:prstGeom prst="ellipse">
            <a:avLst/>
          </a:prstGeom>
          <a:solidFill>
            <a:srgbClr val="FFFFFF"/>
          </a:solidFill>
          <a:ln w="19050">
            <a:solidFill>
              <a:srgbClr val="D0CECE"/>
            </a:solidFill>
            <a:miter/>
          </a:ln>
        </p:spPr>
        <p:txBody>
          <a:bodyPr lIns="45719" rIns="45719" anchor="ctr"/>
          <a:lstStyle/>
          <a:p>
            <a:pPr algn="ctr">
              <a:defRPr>
                <a:solidFill>
                  <a:srgbClr val="FFFFFF"/>
                </a:solidFill>
              </a:defRPr>
            </a:pPr>
            <a:endParaRPr/>
          </a:p>
        </p:txBody>
      </p:sp>
      <p:sp>
        <p:nvSpPr>
          <p:cNvPr id="10" name="TextBox 9">
            <a:extLst>
              <a:ext uri="{FF2B5EF4-FFF2-40B4-BE49-F238E27FC236}">
                <a16:creationId xmlns:a16="http://schemas.microsoft.com/office/drawing/2014/main" id="{5491533D-2C1D-072C-9C0D-485E7BE526A7}"/>
              </a:ext>
            </a:extLst>
          </p:cNvPr>
          <p:cNvSpPr txBox="1"/>
          <p:nvPr/>
        </p:nvSpPr>
        <p:spPr>
          <a:xfrm>
            <a:off x="5356319" y="2215345"/>
            <a:ext cx="6616339" cy="2288768"/>
          </a:xfrm>
          <a:prstGeom prst="rect">
            <a:avLst/>
          </a:prstGeom>
          <a:noFill/>
        </p:spPr>
        <p:txBody>
          <a:bodyPr wrap="square">
            <a:spAutoFit/>
          </a:bodyPr>
          <a:lstStyle/>
          <a:p>
            <a:pPr>
              <a:lnSpc>
                <a:spcPct val="120000"/>
              </a:lnSpc>
            </a:pPr>
            <a:r>
              <a:rPr lang="en-US" sz="1000" b="0" i="0" dirty="0">
                <a:effectLst/>
                <a:latin typeface="Verdana" panose="020B0604030504040204" pitchFamily="34" charset="0"/>
                <a:ea typeface="Verdana" panose="020B0604030504040204" pitchFamily="34" charset="0"/>
              </a:rPr>
              <a:t>We recognize that high net worth families need a deeper and broader spectrum of services that go beyond investment consulting and advanced planning. Our Team offers a bespoke wealth management experience that supports the preservation and growth of multi-generational wealth. </a:t>
            </a:r>
          </a:p>
          <a:p>
            <a:pPr>
              <a:lnSpc>
                <a:spcPct val="120000"/>
              </a:lnSpc>
            </a:pPr>
            <a:endParaRPr lang="en-US" sz="1000" dirty="0">
              <a:latin typeface="Verdana" panose="020B0604030504040204" pitchFamily="34" charset="0"/>
              <a:ea typeface="Verdana" panose="020B0604030504040204" pitchFamily="34" charset="0"/>
            </a:endParaRPr>
          </a:p>
          <a:p>
            <a:pPr>
              <a:lnSpc>
                <a:spcPct val="120000"/>
              </a:lnSpc>
            </a:pPr>
            <a:r>
              <a:rPr lang="en-US" sz="1000" b="0" i="0" dirty="0">
                <a:effectLst/>
                <a:latin typeface="Verdana" panose="020B0604030504040204" pitchFamily="34" charset="0"/>
                <a:ea typeface="Verdana" panose="020B0604030504040204" pitchFamily="34" charset="0"/>
              </a:rPr>
              <a:t>In partnership with Baird Family Wealth, we take the time to understand your needs and complex legacy considerations, developing meaningful relationships with you and your family along the way. </a:t>
            </a:r>
          </a:p>
          <a:p>
            <a:pPr>
              <a:lnSpc>
                <a:spcPct val="120000"/>
              </a:lnSpc>
            </a:pPr>
            <a:endParaRPr lang="en-US" sz="1000" dirty="0">
              <a:latin typeface="Verdana" panose="020B0604030504040204" pitchFamily="34" charset="0"/>
              <a:ea typeface="Verdana" panose="020B0604030504040204" pitchFamily="34" charset="0"/>
            </a:endParaRPr>
          </a:p>
          <a:p>
            <a:pPr>
              <a:lnSpc>
                <a:spcPct val="120000"/>
              </a:lnSpc>
            </a:pPr>
            <a:r>
              <a:rPr lang="en-US" sz="1000" b="0" i="0" dirty="0">
                <a:effectLst/>
                <a:latin typeface="Verdana" panose="020B0604030504040204" pitchFamily="34" charset="0"/>
                <a:ea typeface="Verdana" panose="020B0604030504040204" pitchFamily="34" charset="0"/>
              </a:rPr>
              <a:t>Our approach focuses on the “why” behind your financial and legacy goals, as we concentrate on what makes your family unique, and how we can best support you across generations. </a:t>
            </a:r>
          </a:p>
          <a:p>
            <a:pPr>
              <a:lnSpc>
                <a:spcPct val="120000"/>
              </a:lnSpc>
            </a:pPr>
            <a:endParaRPr lang="en-US" sz="1000" dirty="0">
              <a:latin typeface="Verdana" panose="020B0604030504040204" pitchFamily="34" charset="0"/>
              <a:ea typeface="Verdana" panose="020B0604030504040204" pitchFamily="34" charset="0"/>
            </a:endParaRPr>
          </a:p>
          <a:p>
            <a:pPr>
              <a:lnSpc>
                <a:spcPct val="120000"/>
              </a:lnSpc>
            </a:pPr>
            <a:r>
              <a:rPr lang="en-US" sz="1000" b="0" i="0" dirty="0">
                <a:effectLst/>
                <a:latin typeface="Verdana" panose="020B0604030504040204" pitchFamily="34" charset="0"/>
                <a:ea typeface="Verdana" panose="020B0604030504040204" pitchFamily="34" charset="0"/>
              </a:rPr>
              <a:t>Once we’ve reached this understanding, we formulate a plan built specifically for you and your family.</a:t>
            </a:r>
            <a:endParaRPr lang="en-US" sz="1000" dirty="0">
              <a:latin typeface="Verdana" panose="020B0604030504040204" pitchFamily="34" charset="0"/>
              <a:ea typeface="Verdana" panose="020B0604030504040204" pitchFamily="34" charset="0"/>
            </a:endParaRPr>
          </a:p>
        </p:txBody>
      </p:sp>
      <p:pic>
        <p:nvPicPr>
          <p:cNvPr id="12" name="Graphic 11">
            <a:extLst>
              <a:ext uri="{FF2B5EF4-FFF2-40B4-BE49-F238E27FC236}">
                <a16:creationId xmlns:a16="http://schemas.microsoft.com/office/drawing/2014/main" id="{776B74B4-2CC7-ED31-757D-08F40862141A}"/>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3952521" y="1274334"/>
            <a:ext cx="832708" cy="832708"/>
          </a:xfrm>
          <a:prstGeom prst="rect">
            <a:avLst/>
          </a:prstGeom>
        </p:spPr>
      </p:pic>
    </p:spTree>
    <p:extLst>
      <p:ext uri="{BB962C8B-B14F-4D97-AF65-F5344CB8AC3E}">
        <p14:creationId xmlns:p14="http://schemas.microsoft.com/office/powerpoint/2010/main" val="2691296148"/>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18AE8-12EA-CC07-B039-FECBD17EEF00}"/>
              </a:ext>
            </a:extLst>
          </p:cNvPr>
          <p:cNvSpPr>
            <a:spLocks noGrp="1"/>
          </p:cNvSpPr>
          <p:nvPr>
            <p:ph type="title"/>
          </p:nvPr>
        </p:nvSpPr>
        <p:spPr/>
        <p:txBody>
          <a:bodyPr>
            <a:normAutofit/>
          </a:bodyPr>
          <a:lstStyle/>
          <a:p>
            <a:r>
              <a:rPr lang="en-US" sz="3200" dirty="0"/>
              <a:t>Private Investment Management Overview</a:t>
            </a:r>
          </a:p>
        </p:txBody>
      </p:sp>
      <p:sp>
        <p:nvSpPr>
          <p:cNvPr id="3" name="TextBox 2">
            <a:extLst>
              <a:ext uri="{FF2B5EF4-FFF2-40B4-BE49-F238E27FC236}">
                <a16:creationId xmlns:a16="http://schemas.microsoft.com/office/drawing/2014/main" id="{20722CE0-F718-45F9-DFA3-C2AC5DF27828}"/>
              </a:ext>
            </a:extLst>
          </p:cNvPr>
          <p:cNvSpPr txBox="1"/>
          <p:nvPr/>
        </p:nvSpPr>
        <p:spPr>
          <a:xfrm>
            <a:off x="735330" y="1555658"/>
            <a:ext cx="8360151" cy="1413849"/>
          </a:xfrm>
          <a:prstGeom prst="rect">
            <a:avLst/>
          </a:prstGeom>
          <a:noFill/>
        </p:spPr>
        <p:txBody>
          <a:bodyPr wrap="square">
            <a:spAutoFit/>
          </a:bodyPr>
          <a:lstStyle/>
          <a:p>
            <a:pPr algn="l" fontAlgn="base"/>
            <a:r>
              <a:rPr lang="en-US" sz="1400" b="1" i="1" dirty="0">
                <a:solidFill>
                  <a:schemeClr val="accent1"/>
                </a:solidFill>
                <a:effectLst/>
                <a:latin typeface="Verdana" panose="020B0604030504040204" pitchFamily="34" charset="0"/>
                <a:ea typeface="Verdana" panose="020B0604030504040204" pitchFamily="34" charset="0"/>
              </a:rPr>
              <a:t>Beyond Consulting &amp; Fully Accountable</a:t>
            </a:r>
            <a:endParaRPr lang="en-US" sz="1400" b="1" i="0" dirty="0">
              <a:solidFill>
                <a:schemeClr val="accent1"/>
              </a:solidFill>
              <a:effectLst/>
              <a:latin typeface="Verdana" panose="020B0604030504040204" pitchFamily="34" charset="0"/>
              <a:ea typeface="Verdana" panose="020B0604030504040204" pitchFamily="34" charset="0"/>
            </a:endParaRPr>
          </a:p>
          <a:p>
            <a:pPr algn="l" fontAlgn="base"/>
            <a:endParaRPr lang="en-US" sz="800" b="0" i="0" dirty="0">
              <a:solidFill>
                <a:srgbClr val="000000"/>
              </a:solidFill>
              <a:effectLst/>
            </a:endParaRPr>
          </a:p>
          <a:p>
            <a:pPr algn="l" fontAlgn="base">
              <a:lnSpc>
                <a:spcPct val="150000"/>
              </a:lnSpc>
            </a:pPr>
            <a:r>
              <a:rPr lang="en-US" sz="1050" b="0" i="1" dirty="0">
                <a:solidFill>
                  <a:srgbClr val="000000"/>
                </a:solidFill>
                <a:effectLst/>
                <a:latin typeface="Verdana" panose="020B0604030504040204" pitchFamily="34" charset="0"/>
                <a:ea typeface="Verdana" panose="020B0604030504040204" pitchFamily="34" charset="0"/>
              </a:rPr>
              <a:t>The Perrini Cain Wealth Management Group goes </a:t>
            </a:r>
            <a:r>
              <a:rPr lang="en-US" sz="1050" b="1" i="1" dirty="0">
                <a:solidFill>
                  <a:srgbClr val="002060"/>
                </a:solidFill>
                <a:effectLst/>
                <a:latin typeface="Verdana" panose="020B0604030504040204" pitchFamily="34" charset="0"/>
                <a:ea typeface="Verdana" panose="020B0604030504040204" pitchFamily="34" charset="0"/>
              </a:rPr>
              <a:t>beyond the typical investment consulting approach of simply using third party managers which often results in an additional layer of fees and low accountability.</a:t>
            </a:r>
            <a:r>
              <a:rPr lang="en-US" sz="1050" b="0" i="1" dirty="0">
                <a:solidFill>
                  <a:srgbClr val="000000"/>
                </a:solidFill>
                <a:effectLst/>
                <a:latin typeface="Verdana" panose="020B0604030504040204" pitchFamily="34" charset="0"/>
                <a:ea typeface="Verdana" panose="020B0604030504040204" pitchFamily="34" charset="0"/>
              </a:rPr>
              <a:t>  Our credentials, experience and wisdom provides the client significant depth in their investment management and holds us to the front line of accountability.</a:t>
            </a:r>
          </a:p>
        </p:txBody>
      </p:sp>
      <p:graphicFrame>
        <p:nvGraphicFramePr>
          <p:cNvPr id="4" name="Table 3">
            <a:extLst>
              <a:ext uri="{FF2B5EF4-FFF2-40B4-BE49-F238E27FC236}">
                <a16:creationId xmlns:a16="http://schemas.microsoft.com/office/drawing/2014/main" id="{DCCC5966-E673-DE7B-7C5E-632E652BC38A}"/>
              </a:ext>
            </a:extLst>
          </p:cNvPr>
          <p:cNvGraphicFramePr>
            <a:graphicFrameLocks noGrp="1"/>
          </p:cNvGraphicFramePr>
          <p:nvPr>
            <p:extLst>
              <p:ext uri="{D42A27DB-BD31-4B8C-83A1-F6EECF244321}">
                <p14:modId xmlns:p14="http://schemas.microsoft.com/office/powerpoint/2010/main" val="546737261"/>
              </p:ext>
            </p:extLst>
          </p:nvPr>
        </p:nvGraphicFramePr>
        <p:xfrm>
          <a:off x="9326453" y="1757433"/>
          <a:ext cx="2359412" cy="3680460"/>
        </p:xfrm>
        <a:graphic>
          <a:graphicData uri="http://schemas.openxmlformats.org/drawingml/2006/table">
            <a:tbl>
              <a:tblPr firstRow="1" bandRow="1">
                <a:tableStyleId>{125E5076-3810-47DD-B79F-674D7AD40C01}</a:tableStyleId>
              </a:tblPr>
              <a:tblGrid>
                <a:gridCol w="2359412">
                  <a:extLst>
                    <a:ext uri="{9D8B030D-6E8A-4147-A177-3AD203B41FA5}">
                      <a16:colId xmlns:a16="http://schemas.microsoft.com/office/drawing/2014/main" val="20000"/>
                    </a:ext>
                  </a:extLst>
                </a:gridCol>
              </a:tblGrid>
              <a:tr h="482599">
                <a:tc>
                  <a:txBody>
                    <a:bodyPr/>
                    <a:lstStyle/>
                    <a:p>
                      <a:pPr algn="ctr"/>
                      <a:r>
                        <a:rPr lang="en-US" sz="1200" b="1" cap="all" dirty="0">
                          <a:solidFill>
                            <a:schemeClr val="bg1"/>
                          </a:solidFill>
                        </a:rPr>
                        <a:t>Key Highlights</a:t>
                      </a:r>
                      <a:endParaRPr lang="en-US" sz="1200" b="1" dirty="0">
                        <a:solidFill>
                          <a:schemeClr val="bg1"/>
                        </a:solidFill>
                      </a:endParaRPr>
                    </a:p>
                  </a:txBody>
                  <a:tcPr marL="182880" marR="182880" marT="182880" marB="182880">
                    <a:lnB w="12700" cap="flat" cmpd="sng" algn="ctr">
                      <a:solidFill>
                        <a:schemeClr val="tx1"/>
                      </a:solidFill>
                      <a:prstDash val="solid"/>
                      <a:round/>
                      <a:headEnd type="none" w="med" len="med"/>
                      <a:tailEnd type="none" w="med" len="med"/>
                    </a:lnB>
                    <a:solidFill>
                      <a:srgbClr val="005981"/>
                    </a:solidFill>
                  </a:tcPr>
                </a:tc>
                <a:extLst>
                  <a:ext uri="{0D108BD9-81ED-4DB2-BD59-A6C34878D82A}">
                    <a16:rowId xmlns:a16="http://schemas.microsoft.com/office/drawing/2014/main" val="10000"/>
                  </a:ext>
                </a:extLst>
              </a:tr>
              <a:tr h="484568">
                <a:tc>
                  <a:txBody>
                    <a:bodyPr/>
                    <a:lstStyle/>
                    <a:p>
                      <a:pPr marL="91440" indent="-91440">
                        <a:buFont typeface="Wingdings" charset="2"/>
                        <a:buChar char="§"/>
                      </a:pPr>
                      <a:r>
                        <a:rPr lang="en-US" sz="1050" b="0" dirty="0">
                          <a:solidFill>
                            <a:schemeClr val="tx1"/>
                          </a:solidFill>
                        </a:rPr>
                        <a:t>Quality Portfolios</a:t>
                      </a:r>
                    </a:p>
                    <a:p>
                      <a:pPr marL="0" indent="0">
                        <a:buFont typeface="Wingdings" charset="2"/>
                        <a:buNone/>
                      </a:pPr>
                      <a:endParaRPr lang="en-US" sz="1050" b="0" dirty="0">
                        <a:solidFill>
                          <a:schemeClr val="tx1"/>
                        </a:solidFill>
                      </a:endParaRPr>
                    </a:p>
                    <a:p>
                      <a:pPr marL="91440" indent="-91440">
                        <a:buFont typeface="Wingdings" charset="2"/>
                        <a:buChar char="§"/>
                      </a:pPr>
                      <a:r>
                        <a:rPr lang="en-US" sz="1050" b="0" dirty="0">
                          <a:solidFill>
                            <a:schemeClr val="tx1"/>
                          </a:solidFill>
                        </a:rPr>
                        <a:t>Easy to Understand</a:t>
                      </a:r>
                    </a:p>
                    <a:p>
                      <a:pPr marL="91440" indent="-91440">
                        <a:buFont typeface="Wingdings" charset="2"/>
                        <a:buChar char="§"/>
                      </a:pPr>
                      <a:endParaRPr lang="en-US" sz="1050" b="0" dirty="0">
                        <a:solidFill>
                          <a:schemeClr val="tx1"/>
                        </a:solidFill>
                      </a:endParaRPr>
                    </a:p>
                    <a:p>
                      <a:pPr marL="91440" indent="-91440">
                        <a:buFont typeface="Wingdings" charset="2"/>
                        <a:buChar char="§"/>
                      </a:pPr>
                      <a:r>
                        <a:rPr lang="en-US" sz="1050" b="0" dirty="0">
                          <a:solidFill>
                            <a:schemeClr val="tx1"/>
                          </a:solidFill>
                        </a:rPr>
                        <a:t>Ongoing Portfolio Management</a:t>
                      </a:r>
                    </a:p>
                    <a:p>
                      <a:pPr marL="91440" indent="-91440">
                        <a:buFont typeface="Wingdings" charset="2"/>
                        <a:buChar char="§"/>
                      </a:pPr>
                      <a:endParaRPr lang="en-US" sz="1050" b="0" dirty="0">
                        <a:solidFill>
                          <a:schemeClr val="tx1"/>
                        </a:solidFill>
                      </a:endParaRPr>
                    </a:p>
                    <a:p>
                      <a:pPr marL="91440" indent="-91440">
                        <a:buFont typeface="Wingdings" charset="2"/>
                        <a:buChar char="§"/>
                      </a:pPr>
                      <a:r>
                        <a:rPr lang="en-US" sz="1050" b="0" dirty="0">
                          <a:solidFill>
                            <a:schemeClr val="tx1"/>
                          </a:solidFill>
                        </a:rPr>
                        <a:t>Risk Management</a:t>
                      </a:r>
                    </a:p>
                    <a:p>
                      <a:pPr marL="91440" indent="-91440">
                        <a:buFont typeface="Wingdings" charset="2"/>
                        <a:buChar char="§"/>
                      </a:pPr>
                      <a:endParaRPr lang="en-US" sz="1050" b="0" dirty="0">
                        <a:solidFill>
                          <a:schemeClr val="tx1"/>
                        </a:solidFill>
                      </a:endParaRPr>
                    </a:p>
                    <a:p>
                      <a:pPr marL="91440" indent="-91440">
                        <a:buFont typeface="Wingdings" charset="2"/>
                        <a:buChar char="§"/>
                      </a:pPr>
                      <a:r>
                        <a:rPr lang="en-US" sz="1050" b="0" dirty="0">
                          <a:solidFill>
                            <a:schemeClr val="tx1"/>
                          </a:solidFill>
                        </a:rPr>
                        <a:t>Tax Efficiency</a:t>
                      </a:r>
                    </a:p>
                    <a:p>
                      <a:pPr marL="91440" indent="-91440">
                        <a:buFont typeface="Wingdings" charset="2"/>
                        <a:buChar char="§"/>
                      </a:pPr>
                      <a:endParaRPr lang="en-US" sz="1050" b="0" dirty="0">
                        <a:solidFill>
                          <a:schemeClr val="tx1"/>
                        </a:solidFill>
                      </a:endParaRPr>
                    </a:p>
                    <a:p>
                      <a:pPr marL="91440" indent="-91440">
                        <a:buFont typeface="Wingdings" charset="2"/>
                        <a:buChar char="§"/>
                      </a:pPr>
                      <a:r>
                        <a:rPr lang="en-US" sz="1050" b="0" dirty="0">
                          <a:solidFill>
                            <a:schemeClr val="tx1"/>
                          </a:solidFill>
                        </a:rPr>
                        <a:t>Direct Access to Portfolio Managers</a:t>
                      </a:r>
                    </a:p>
                    <a:p>
                      <a:pPr marL="91440" indent="-91440">
                        <a:buFont typeface="Wingdings" charset="2"/>
                        <a:buChar char="§"/>
                      </a:pPr>
                      <a:endParaRPr lang="en-US" sz="1050" b="0" dirty="0">
                        <a:solidFill>
                          <a:schemeClr val="tx1"/>
                        </a:solidFill>
                      </a:endParaRPr>
                    </a:p>
                    <a:p>
                      <a:pPr marL="91440" indent="-91440">
                        <a:buFont typeface="Wingdings" charset="2"/>
                        <a:buChar char="§"/>
                      </a:pPr>
                      <a:r>
                        <a:rPr lang="en-US" sz="1050" b="0" dirty="0">
                          <a:solidFill>
                            <a:schemeClr val="tx1"/>
                          </a:solidFill>
                        </a:rPr>
                        <a:t>Individual Investment Policy Statement</a:t>
                      </a:r>
                    </a:p>
                    <a:p>
                      <a:pPr marL="91440" indent="-91440">
                        <a:buFont typeface="Wingdings" charset="2"/>
                        <a:buChar char="§"/>
                      </a:pPr>
                      <a:endParaRPr lang="en-US" sz="1050" b="0" dirty="0">
                        <a:solidFill>
                          <a:schemeClr val="tx1"/>
                        </a:solidFill>
                      </a:endParaRPr>
                    </a:p>
                    <a:p>
                      <a:pPr marL="91440" indent="-91440">
                        <a:buFont typeface="Wingdings" charset="2"/>
                        <a:buChar char="§"/>
                      </a:pPr>
                      <a:r>
                        <a:rPr lang="en-US" sz="1050" b="0" dirty="0">
                          <a:solidFill>
                            <a:schemeClr val="tx1"/>
                          </a:solidFill>
                        </a:rPr>
                        <a:t>Transparent Business Philosophy</a:t>
                      </a:r>
                    </a:p>
                  </a:txBody>
                  <a:tcPr marL="182880" marR="182880" marT="182880" marB="2286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5" name="Text Placeholder 4">
            <a:extLst>
              <a:ext uri="{FF2B5EF4-FFF2-40B4-BE49-F238E27FC236}">
                <a16:creationId xmlns:a16="http://schemas.microsoft.com/office/drawing/2014/main" id="{6E5A3077-BBB7-5868-408E-26C4A31AD2B2}"/>
              </a:ext>
            </a:extLst>
          </p:cNvPr>
          <p:cNvSpPr txBox="1">
            <a:spLocks/>
          </p:cNvSpPr>
          <p:nvPr/>
        </p:nvSpPr>
        <p:spPr>
          <a:xfrm>
            <a:off x="735330" y="2995521"/>
            <a:ext cx="8280334" cy="480701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lnSpc>
                <a:spcPct val="150000"/>
              </a:lnSpc>
              <a:buNone/>
            </a:pPr>
            <a:r>
              <a:rPr lang="en-US" sz="1400" b="1" i="1" dirty="0">
                <a:solidFill>
                  <a:schemeClr val="accent1"/>
                </a:solidFill>
              </a:rPr>
              <a:t>What is Private Investment Management (PIM)</a:t>
            </a:r>
          </a:p>
          <a:p>
            <a:pPr marL="0" indent="0">
              <a:lnSpc>
                <a:spcPct val="150000"/>
              </a:lnSpc>
              <a:buNone/>
            </a:pPr>
            <a:r>
              <a:rPr lang="en-US" sz="1050" dirty="0">
                <a:solidFill>
                  <a:srgbClr val="000000"/>
                </a:solidFill>
              </a:rPr>
              <a:t>PIM is a </a:t>
            </a:r>
            <a:r>
              <a:rPr lang="en-US" sz="1050" b="1" i="1" dirty="0">
                <a:solidFill>
                  <a:srgbClr val="002060"/>
                </a:solidFill>
                <a:cs typeface="+mn-cs"/>
              </a:rPr>
              <a:t>fully discretionary portfolio platform </a:t>
            </a:r>
            <a:r>
              <a:rPr lang="en-US" sz="1050" dirty="0">
                <a:solidFill>
                  <a:srgbClr val="000000"/>
                </a:solidFill>
              </a:rPr>
              <a:t>managed by the Perrini Cain Group. PIM portfolios are constructed of investments (primarily individual stocks and bonds) designed to manage risk and achieve the specific objectives according to a formal investment policy statement.  PIM Managers are </a:t>
            </a:r>
            <a:r>
              <a:rPr lang="en-US" sz="1050" b="1" i="1" dirty="0">
                <a:solidFill>
                  <a:srgbClr val="002060"/>
                </a:solidFill>
                <a:cs typeface="+mn-cs"/>
              </a:rPr>
              <a:t>highly credentialed </a:t>
            </a:r>
            <a:r>
              <a:rPr lang="en-US" sz="1050" dirty="0">
                <a:solidFill>
                  <a:srgbClr val="000000"/>
                </a:solidFill>
              </a:rPr>
              <a:t>undergoing rigorous scrutiny and due diligence to ensure they employ best practices and comply with stringent industry regulations.  PIM Managers have access to Baird's own </a:t>
            </a:r>
            <a:r>
              <a:rPr lang="en-US" sz="1050" b="1" i="1" dirty="0">
                <a:solidFill>
                  <a:srgbClr val="002060"/>
                </a:solidFill>
                <a:cs typeface="+mn-cs"/>
              </a:rPr>
              <a:t>industry-leading equity and fixed income research analysts</a:t>
            </a:r>
            <a:r>
              <a:rPr lang="en-US" sz="1050" dirty="0">
                <a:solidFill>
                  <a:srgbClr val="000000"/>
                </a:solidFill>
              </a:rPr>
              <a:t>, plus outside research from many leading providers and can coordinate account management with you other professional advisors to facilitate more </a:t>
            </a:r>
            <a:r>
              <a:rPr lang="en-US" sz="1050" b="1" i="1" dirty="0">
                <a:solidFill>
                  <a:srgbClr val="002060"/>
                </a:solidFill>
                <a:cs typeface="+mn-cs"/>
              </a:rPr>
              <a:t>integrated</a:t>
            </a:r>
            <a:r>
              <a:rPr lang="en-US" sz="1050" dirty="0">
                <a:solidFill>
                  <a:srgbClr val="000000"/>
                </a:solidFill>
              </a:rPr>
              <a:t> tax, financial and estate planning strategies.</a:t>
            </a:r>
          </a:p>
          <a:p>
            <a:pPr fontAlgn="base">
              <a:lnSpc>
                <a:spcPct val="150000"/>
              </a:lnSpc>
            </a:pPr>
            <a:endParaRPr lang="en-US" sz="1600" b="1" dirty="0">
              <a:solidFill>
                <a:schemeClr val="tx1"/>
              </a:solidFill>
            </a:endParaRPr>
          </a:p>
          <a:p>
            <a:pPr fontAlgn="base">
              <a:lnSpc>
                <a:spcPct val="150000"/>
              </a:lnSpc>
            </a:pPr>
            <a:endParaRPr lang="en-US" sz="1600" b="1" dirty="0">
              <a:solidFill>
                <a:schemeClr val="tx1"/>
              </a:solidFill>
            </a:endParaRPr>
          </a:p>
        </p:txBody>
      </p:sp>
      <p:graphicFrame>
        <p:nvGraphicFramePr>
          <p:cNvPr id="6" name="Table 5">
            <a:extLst>
              <a:ext uri="{FF2B5EF4-FFF2-40B4-BE49-F238E27FC236}">
                <a16:creationId xmlns:a16="http://schemas.microsoft.com/office/drawing/2014/main" id="{BC865703-589F-0C21-68A7-79B22E61F01D}"/>
              </a:ext>
            </a:extLst>
          </p:cNvPr>
          <p:cNvGraphicFramePr>
            <a:graphicFrameLocks noGrp="1"/>
          </p:cNvGraphicFramePr>
          <p:nvPr>
            <p:extLst>
              <p:ext uri="{D42A27DB-BD31-4B8C-83A1-F6EECF244321}">
                <p14:modId xmlns:p14="http://schemas.microsoft.com/office/powerpoint/2010/main" val="1462302597"/>
              </p:ext>
            </p:extLst>
          </p:nvPr>
        </p:nvGraphicFramePr>
        <p:xfrm>
          <a:off x="620785" y="5436127"/>
          <a:ext cx="9236279" cy="1915307"/>
        </p:xfrm>
        <a:graphic>
          <a:graphicData uri="http://schemas.openxmlformats.org/drawingml/2006/table">
            <a:tbl>
              <a:tblPr firstRow="1" bandRow="1">
                <a:tableStyleId>{5C22544A-7EE6-4342-B048-85BDC9FD1C3A}</a:tableStyleId>
              </a:tblPr>
              <a:tblGrid>
                <a:gridCol w="9236279">
                  <a:extLst>
                    <a:ext uri="{9D8B030D-6E8A-4147-A177-3AD203B41FA5}">
                      <a16:colId xmlns:a16="http://schemas.microsoft.com/office/drawing/2014/main" val="20000"/>
                    </a:ext>
                  </a:extLst>
                </a:gridCol>
              </a:tblGrid>
              <a:tr h="1915307">
                <a:tc>
                  <a:txBody>
                    <a:bodyPr/>
                    <a:lstStyle/>
                    <a:p>
                      <a:pPr marL="0" marR="0" indent="0" algn="l" defTabSz="914187" rtl="0" eaLnBrk="1" fontAlgn="auto" latinLnBrk="0" hangingPunct="1">
                        <a:lnSpc>
                          <a:spcPct val="105000"/>
                        </a:lnSpc>
                        <a:spcBef>
                          <a:spcPts val="0"/>
                        </a:spcBef>
                        <a:spcAft>
                          <a:spcPts val="1200"/>
                        </a:spcAft>
                        <a:buClrTx/>
                        <a:buSzTx/>
                        <a:buFontTx/>
                        <a:buNone/>
                        <a:tabLst/>
                        <a:defRPr/>
                      </a:pPr>
                      <a:r>
                        <a:rPr lang="en-US" sz="1600" b="0" dirty="0">
                          <a:solidFill>
                            <a:schemeClr val="accent2"/>
                          </a:solidFill>
                          <a:latin typeface="Garamond"/>
                          <a:cs typeface="+mn-cs"/>
                        </a:rPr>
                        <a:t>“As your wealth management partner, we are accountable to one person – you. Nobody wins unless you win.”</a:t>
                      </a:r>
                    </a:p>
                    <a:p>
                      <a:pPr marL="0" marR="0" indent="0" algn="l" defTabSz="914187" rtl="0" eaLnBrk="1" fontAlgn="auto" latinLnBrk="0" hangingPunct="1">
                        <a:lnSpc>
                          <a:spcPct val="125000"/>
                        </a:lnSpc>
                        <a:spcBef>
                          <a:spcPts val="0"/>
                        </a:spcBef>
                        <a:spcAft>
                          <a:spcPts val="0"/>
                        </a:spcAft>
                        <a:buClrTx/>
                        <a:buSzTx/>
                        <a:buFontTx/>
                        <a:buNone/>
                        <a:tabLst/>
                        <a:defRPr/>
                      </a:pPr>
                      <a:r>
                        <a:rPr lang="en-US" sz="1300" b="0" dirty="0">
                          <a:solidFill>
                            <a:schemeClr val="accent2"/>
                          </a:solidFill>
                          <a:latin typeface="Garamond"/>
                          <a:cs typeface="+mn-cs"/>
                        </a:rPr>
                        <a:t>–</a:t>
                      </a:r>
                      <a:r>
                        <a:rPr lang="en-US" sz="1300" b="0" baseline="0" dirty="0">
                          <a:solidFill>
                            <a:schemeClr val="accent2"/>
                          </a:solidFill>
                          <a:latin typeface="Garamond"/>
                          <a:cs typeface="+mn-cs"/>
                        </a:rPr>
                        <a:t> </a:t>
                      </a:r>
                      <a:r>
                        <a:rPr lang="en-US" sz="1000" b="0" i="0" dirty="0">
                          <a:solidFill>
                            <a:schemeClr val="accent2"/>
                          </a:solidFill>
                          <a:latin typeface="+mn-lt"/>
                          <a:cs typeface="Arial"/>
                        </a:rPr>
                        <a:t>Michael</a:t>
                      </a:r>
                      <a:r>
                        <a:rPr lang="en-US" sz="1000" b="0" i="0" baseline="0" dirty="0">
                          <a:solidFill>
                            <a:schemeClr val="accent2"/>
                          </a:solidFill>
                          <a:latin typeface="+mn-lt"/>
                          <a:cs typeface="Arial"/>
                        </a:rPr>
                        <a:t> Perrini</a:t>
                      </a:r>
                      <a:r>
                        <a:rPr lang="en-US" sz="1000" b="0" i="0" dirty="0">
                          <a:solidFill>
                            <a:schemeClr val="accent2"/>
                          </a:solidFill>
                          <a:latin typeface="+mn-lt"/>
                          <a:cs typeface="Arial"/>
                        </a:rPr>
                        <a:t>,</a:t>
                      </a:r>
                      <a:br>
                        <a:rPr lang="en-US" sz="1000" b="0" i="0" dirty="0">
                          <a:solidFill>
                            <a:schemeClr val="accent2"/>
                          </a:solidFill>
                          <a:latin typeface="+mn-lt"/>
                          <a:cs typeface="Arial"/>
                        </a:rPr>
                      </a:br>
                      <a:r>
                        <a:rPr lang="en-US" sz="1000" b="0" i="0" dirty="0">
                          <a:solidFill>
                            <a:schemeClr val="accent2"/>
                          </a:solidFill>
                          <a:latin typeface="+mn-lt"/>
                          <a:cs typeface="Arial"/>
                        </a:rPr>
                        <a:t>   Managing Director</a:t>
                      </a:r>
                    </a:p>
                    <a:p>
                      <a:pPr marL="0" marR="0" indent="0" algn="l" defTabSz="914187" rtl="0" eaLnBrk="1" fontAlgn="auto" latinLnBrk="0" hangingPunct="1">
                        <a:lnSpc>
                          <a:spcPct val="125000"/>
                        </a:lnSpc>
                        <a:spcBef>
                          <a:spcPts val="0"/>
                        </a:spcBef>
                        <a:spcAft>
                          <a:spcPts val="0"/>
                        </a:spcAft>
                        <a:buClrTx/>
                        <a:buSzTx/>
                        <a:buFontTx/>
                        <a:buNone/>
                        <a:tabLst/>
                        <a:defRPr/>
                      </a:pPr>
                      <a:r>
                        <a:rPr lang="en-US" sz="1000" b="0" i="0" baseline="0" dirty="0">
                          <a:solidFill>
                            <a:schemeClr val="accent2"/>
                          </a:solidFill>
                          <a:latin typeface="+mn-lt"/>
                          <a:cs typeface="Arial"/>
                        </a:rPr>
                        <a:t>   </a:t>
                      </a:r>
                      <a:r>
                        <a:rPr lang="en-US" sz="1000" b="0" i="0" dirty="0">
                          <a:solidFill>
                            <a:schemeClr val="accent2"/>
                          </a:solidFill>
                          <a:latin typeface="+mn-lt"/>
                          <a:cs typeface="Arial"/>
                        </a:rPr>
                        <a:t>PIM Portfolio Manager</a:t>
                      </a:r>
                      <a:endParaRPr lang="en-US" sz="1000" b="0" i="0" dirty="0">
                        <a:latin typeface="Arial"/>
                        <a:cs typeface="Arial"/>
                      </a:endParaRPr>
                    </a:p>
                  </a:txBody>
                  <a:tcPr marL="182880" marR="182880" marT="182880" marB="228600">
                    <a:lnL w="9525"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pic>
        <p:nvPicPr>
          <p:cNvPr id="10" name="Graphic 9">
            <a:extLst>
              <a:ext uri="{FF2B5EF4-FFF2-40B4-BE49-F238E27FC236}">
                <a16:creationId xmlns:a16="http://schemas.microsoft.com/office/drawing/2014/main" id="{A61B82C7-1528-04F4-A740-A2C578B7FA75}"/>
              </a:ext>
            </a:extLst>
          </p:cNvPr>
          <p:cNvPicPr>
            <a:picLocks/>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rot="10800000">
            <a:off x="-4" y="-16370"/>
            <a:ext cx="1956817" cy="722028"/>
          </a:xfrm>
          <a:prstGeom prst="rect">
            <a:avLst/>
          </a:prstGeom>
        </p:spPr>
      </p:pic>
      <p:grpSp>
        <p:nvGrpSpPr>
          <p:cNvPr id="11" name="Group 10">
            <a:extLst>
              <a:ext uri="{FF2B5EF4-FFF2-40B4-BE49-F238E27FC236}">
                <a16:creationId xmlns:a16="http://schemas.microsoft.com/office/drawing/2014/main" id="{925AE291-3681-5169-2CA6-A3150E296992}"/>
              </a:ext>
            </a:extLst>
          </p:cNvPr>
          <p:cNvGrpSpPr>
            <a:grpSpLocks noChangeAspect="1"/>
          </p:cNvGrpSpPr>
          <p:nvPr/>
        </p:nvGrpSpPr>
        <p:grpSpPr>
          <a:xfrm rot="10800000">
            <a:off x="-4" y="-16370"/>
            <a:ext cx="2488705" cy="918661"/>
            <a:chOff x="8940150" y="5558013"/>
            <a:chExt cx="3251849" cy="1291544"/>
          </a:xfrm>
        </p:grpSpPr>
        <p:pic>
          <p:nvPicPr>
            <p:cNvPr id="12" name="Graphic 11">
              <a:extLst>
                <a:ext uri="{FF2B5EF4-FFF2-40B4-BE49-F238E27FC236}">
                  <a16:creationId xmlns:a16="http://schemas.microsoft.com/office/drawing/2014/main" id="{3BFA59C7-09C9-41B3-A4A3-3B8F5F425204}"/>
                </a:ext>
              </a:extLst>
            </p:cNvPr>
            <p:cNvPicPr>
              <a:picLocks/>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940150" y="5558013"/>
              <a:ext cx="3249845" cy="1285548"/>
            </a:xfrm>
            <a:prstGeom prst="rect">
              <a:avLst/>
            </a:prstGeom>
          </p:spPr>
        </p:pic>
        <p:pic>
          <p:nvPicPr>
            <p:cNvPr id="13" name="Graphic 12">
              <a:extLst>
                <a:ext uri="{FF2B5EF4-FFF2-40B4-BE49-F238E27FC236}">
                  <a16:creationId xmlns:a16="http://schemas.microsoft.com/office/drawing/2014/main" id="{57543EFA-AF64-67A2-2A36-580F4738A88E}"/>
                </a:ext>
              </a:extLst>
            </p:cNvPr>
            <p:cNvPicPr>
              <a:picLocks/>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35138" y="5834459"/>
              <a:ext cx="2556861" cy="1015098"/>
            </a:xfrm>
            <a:prstGeom prst="rect">
              <a:avLst/>
            </a:prstGeom>
          </p:spPr>
        </p:pic>
      </p:grpSp>
      <p:cxnSp>
        <p:nvCxnSpPr>
          <p:cNvPr id="14" name="Straight Connector 13">
            <a:extLst>
              <a:ext uri="{FF2B5EF4-FFF2-40B4-BE49-F238E27FC236}">
                <a16:creationId xmlns:a16="http://schemas.microsoft.com/office/drawing/2014/main" id="{21F4C852-D166-9F14-AEC7-78B02308B718}"/>
              </a:ext>
            </a:extLst>
          </p:cNvPr>
          <p:cNvCxnSpPr>
            <a:cxnSpLocks/>
          </p:cNvCxnSpPr>
          <p:nvPr/>
        </p:nvCxnSpPr>
        <p:spPr>
          <a:xfrm>
            <a:off x="913130" y="1329862"/>
            <a:ext cx="1138936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20308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4">
            <a:extLst>
              <a:ext uri="{FF2B5EF4-FFF2-40B4-BE49-F238E27FC236}">
                <a16:creationId xmlns:a16="http://schemas.microsoft.com/office/drawing/2014/main" id="{5AD40AEC-2811-E405-31AC-97E9ADB2F914}"/>
              </a:ext>
            </a:extLst>
          </p:cNvPr>
          <p:cNvSpPr txBox="1">
            <a:spLocks/>
          </p:cNvSpPr>
          <p:nvPr/>
        </p:nvSpPr>
        <p:spPr>
          <a:xfrm>
            <a:off x="2335373" y="1600352"/>
            <a:ext cx="7102240" cy="6805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US" sz="800" dirty="0">
                <a:solidFill>
                  <a:schemeClr val="tx1"/>
                </a:solidFill>
              </a:rPr>
              <a:t>This pure-equity strategy invests in quality, primarily US companies offering attractive dividend income and capital appreciation potential. We attempt to maintain a diversified blend of dividend-yielding stocks across multiple US sectors, while adhering to critical and carefully researched risk parameters.</a:t>
            </a:r>
          </a:p>
        </p:txBody>
      </p:sp>
      <p:pic>
        <p:nvPicPr>
          <p:cNvPr id="8" name="Picture 2">
            <a:extLst>
              <a:ext uri="{FF2B5EF4-FFF2-40B4-BE49-F238E27FC236}">
                <a16:creationId xmlns:a16="http://schemas.microsoft.com/office/drawing/2014/main" id="{45DC6583-815B-7008-498F-A24E9E9F7E9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33012" y="2517063"/>
            <a:ext cx="1192878" cy="9269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a16="http://schemas.microsoft.com/office/drawing/2014/main" id="{FC31FFE3-5291-0048-6D94-E62170C75A8D}"/>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23807" y="1462638"/>
            <a:ext cx="1192879" cy="9308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a:extLst>
              <a:ext uri="{FF2B5EF4-FFF2-40B4-BE49-F238E27FC236}">
                <a16:creationId xmlns:a16="http://schemas.microsoft.com/office/drawing/2014/main" id="{7C6B8F73-27E1-2F51-EFAC-6E787C2089B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33012" y="3572972"/>
            <a:ext cx="1196548" cy="92977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a:extLst>
              <a:ext uri="{FF2B5EF4-FFF2-40B4-BE49-F238E27FC236}">
                <a16:creationId xmlns:a16="http://schemas.microsoft.com/office/drawing/2014/main" id="{1291ED1F-AF1A-A522-DE77-E2A9C88C9AA3}"/>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33012" y="4634673"/>
            <a:ext cx="1192878" cy="92888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0">
            <a:extLst>
              <a:ext uri="{FF2B5EF4-FFF2-40B4-BE49-F238E27FC236}">
                <a16:creationId xmlns:a16="http://schemas.microsoft.com/office/drawing/2014/main" id="{C4380885-F445-BA41-A17B-C77C6639504D}"/>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933012" y="5690577"/>
            <a:ext cx="1202082" cy="92888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488A09BA-726D-7E4C-F501-2B6A53518183}"/>
              </a:ext>
            </a:extLst>
          </p:cNvPr>
          <p:cNvSpPr txBox="1"/>
          <p:nvPr/>
        </p:nvSpPr>
        <p:spPr>
          <a:xfrm>
            <a:off x="2299982" y="5669904"/>
            <a:ext cx="2990850" cy="194925"/>
          </a:xfrm>
          <a:prstGeom prst="rect">
            <a:avLst/>
          </a:prstGeom>
          <a:noFill/>
        </p:spPr>
        <p:txBody>
          <a:bodyPr wrap="square" rtlCol="0">
            <a:spAutoFit/>
          </a:bodyPr>
          <a:lstStyle/>
          <a:p>
            <a:r>
              <a:rPr lang="en-US" sz="1000" baseline="30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BAIRD RECOMMENDED MANAGERS</a:t>
            </a:r>
          </a:p>
        </p:txBody>
      </p:sp>
      <p:sp>
        <p:nvSpPr>
          <p:cNvPr id="14" name="TextBox 13">
            <a:extLst>
              <a:ext uri="{FF2B5EF4-FFF2-40B4-BE49-F238E27FC236}">
                <a16:creationId xmlns:a16="http://schemas.microsoft.com/office/drawing/2014/main" id="{D1828658-28D8-8C98-E212-519A78177E41}"/>
              </a:ext>
            </a:extLst>
          </p:cNvPr>
          <p:cNvSpPr txBox="1"/>
          <p:nvPr/>
        </p:nvSpPr>
        <p:spPr>
          <a:xfrm>
            <a:off x="2299982" y="5747343"/>
            <a:ext cx="7137631" cy="815351"/>
          </a:xfrm>
          <a:prstGeom prst="rect">
            <a:avLst/>
          </a:prstGeom>
          <a:noFill/>
        </p:spPr>
        <p:txBody>
          <a:bodyPr wrap="square">
            <a:spAutoFit/>
          </a:bodyPr>
          <a:lstStyle/>
          <a:p>
            <a:pPr>
              <a:lnSpc>
                <a:spcPct val="120000"/>
              </a:lnSpc>
            </a:pPr>
            <a:r>
              <a:rPr lang="en-US" sz="800" b="0" i="0" dirty="0">
                <a:solidFill>
                  <a:srgbClr val="000000"/>
                </a:solidFill>
                <a:effectLst/>
                <a:latin typeface="Verdana" panose="020B0604030504040204" pitchFamily="34" charset="0"/>
                <a:ea typeface="Verdana" panose="020B0604030504040204" pitchFamily="34" charset="0"/>
              </a:rPr>
              <a:t>Baird's Recommended Manager program is appropriate for clients who wish to own underlying stocks or bonds and have professional management by a research recommended third party money manager. The managers are selected from the Recommended Managers List, a carefully vetted group of approximately 30 money managers and 60 investment options that meet stringent criteria set by Baird's Asset Manager Research group.  The independent money managers utilize Separately Managed Accounts (SMAs) to create an investment portfolio on behalf of the client.  The manager has full discretion in making investment decisions on behalf of the client.</a:t>
            </a:r>
            <a:endParaRPr lang="en-US" sz="800" dirty="0">
              <a:latin typeface="Verdana" panose="020B0604030504040204" pitchFamily="34" charset="0"/>
              <a:ea typeface="Verdana" panose="020B0604030504040204" pitchFamily="34" charset="0"/>
            </a:endParaRPr>
          </a:p>
        </p:txBody>
      </p:sp>
      <p:sp>
        <p:nvSpPr>
          <p:cNvPr id="15" name="TextBox 14">
            <a:extLst>
              <a:ext uri="{FF2B5EF4-FFF2-40B4-BE49-F238E27FC236}">
                <a16:creationId xmlns:a16="http://schemas.microsoft.com/office/drawing/2014/main" id="{759B705D-5E07-6B15-4793-47918FFEF9A8}"/>
              </a:ext>
            </a:extLst>
          </p:cNvPr>
          <p:cNvSpPr txBox="1"/>
          <p:nvPr/>
        </p:nvSpPr>
        <p:spPr>
          <a:xfrm>
            <a:off x="2299982" y="4651270"/>
            <a:ext cx="2990850" cy="194925"/>
          </a:xfrm>
          <a:prstGeom prst="rect">
            <a:avLst/>
          </a:prstGeom>
          <a:noFill/>
        </p:spPr>
        <p:txBody>
          <a:bodyPr wrap="square" rtlCol="0">
            <a:spAutoFit/>
          </a:bodyPr>
          <a:lstStyle/>
          <a:p>
            <a:r>
              <a:rPr lang="en-US" sz="1000" baseline="30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GLOBAL BALANCED</a:t>
            </a:r>
          </a:p>
        </p:txBody>
      </p:sp>
      <p:sp>
        <p:nvSpPr>
          <p:cNvPr id="16" name="TextBox 15">
            <a:extLst>
              <a:ext uri="{FF2B5EF4-FFF2-40B4-BE49-F238E27FC236}">
                <a16:creationId xmlns:a16="http://schemas.microsoft.com/office/drawing/2014/main" id="{0078BCC5-8371-74EB-92FD-0B13D20A3DE6}"/>
              </a:ext>
            </a:extLst>
          </p:cNvPr>
          <p:cNvSpPr txBox="1"/>
          <p:nvPr/>
        </p:nvSpPr>
        <p:spPr>
          <a:xfrm>
            <a:off x="2299981" y="4743612"/>
            <a:ext cx="7137634" cy="519886"/>
          </a:xfrm>
          <a:prstGeom prst="rect">
            <a:avLst/>
          </a:prstGeom>
          <a:noFill/>
        </p:spPr>
        <p:txBody>
          <a:bodyPr wrap="square">
            <a:spAutoFit/>
          </a:bodyPr>
          <a:lstStyle/>
          <a:p>
            <a:pPr>
              <a:lnSpc>
                <a:spcPct val="120000"/>
              </a:lnSpc>
            </a:pPr>
            <a:r>
              <a:rPr lang="en-US" sz="800" b="0" i="0" dirty="0">
                <a:solidFill>
                  <a:srgbClr val="000000"/>
                </a:solidFill>
                <a:effectLst/>
                <a:latin typeface="Verdana" panose="020B0604030504040204" pitchFamily="34" charset="0"/>
                <a:ea typeface="Verdana" panose="020B0604030504040204" pitchFamily="34" charset="0"/>
              </a:rPr>
              <a:t>The Global Balanced Strategy is largely funds based and offers clients a convenient and cost-effective way to participate in a highly diversified, global strategy in equity, fixed income and alternative asset classes.  All security selections are screened, research covered and monitored by Baird’s Align platform investment management team.</a:t>
            </a:r>
          </a:p>
        </p:txBody>
      </p:sp>
      <p:sp>
        <p:nvSpPr>
          <p:cNvPr id="17" name="TextBox 16">
            <a:extLst>
              <a:ext uri="{FF2B5EF4-FFF2-40B4-BE49-F238E27FC236}">
                <a16:creationId xmlns:a16="http://schemas.microsoft.com/office/drawing/2014/main" id="{00B4B524-832A-A598-3F92-3DAA5E53D4CA}"/>
              </a:ext>
            </a:extLst>
          </p:cNvPr>
          <p:cNvSpPr txBox="1"/>
          <p:nvPr/>
        </p:nvSpPr>
        <p:spPr>
          <a:xfrm>
            <a:off x="2299979" y="3598943"/>
            <a:ext cx="2990850" cy="194925"/>
          </a:xfrm>
          <a:prstGeom prst="rect">
            <a:avLst/>
          </a:prstGeom>
          <a:noFill/>
        </p:spPr>
        <p:txBody>
          <a:bodyPr wrap="square" rtlCol="0">
            <a:spAutoFit/>
          </a:bodyPr>
          <a:lstStyle/>
          <a:p>
            <a:r>
              <a:rPr lang="en-US" sz="1000" baseline="30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FIXED INCOME</a:t>
            </a:r>
          </a:p>
        </p:txBody>
      </p:sp>
      <p:sp>
        <p:nvSpPr>
          <p:cNvPr id="18" name="TextBox 17">
            <a:extLst>
              <a:ext uri="{FF2B5EF4-FFF2-40B4-BE49-F238E27FC236}">
                <a16:creationId xmlns:a16="http://schemas.microsoft.com/office/drawing/2014/main" id="{675A98A1-E3E0-7C85-F942-BD113273A5C4}"/>
              </a:ext>
            </a:extLst>
          </p:cNvPr>
          <p:cNvSpPr txBox="1"/>
          <p:nvPr/>
        </p:nvSpPr>
        <p:spPr>
          <a:xfrm>
            <a:off x="2299980" y="3688448"/>
            <a:ext cx="7137634" cy="667619"/>
          </a:xfrm>
          <a:prstGeom prst="rect">
            <a:avLst/>
          </a:prstGeom>
          <a:noFill/>
        </p:spPr>
        <p:txBody>
          <a:bodyPr wrap="square">
            <a:spAutoFit/>
          </a:bodyPr>
          <a:lstStyle/>
          <a:p>
            <a:pPr>
              <a:lnSpc>
                <a:spcPct val="120000"/>
              </a:lnSpc>
            </a:pPr>
            <a:r>
              <a:rPr lang="en-US" sz="800" b="0" i="0" dirty="0">
                <a:solidFill>
                  <a:srgbClr val="000000"/>
                </a:solidFill>
                <a:effectLst/>
                <a:latin typeface="Verdana" panose="020B0604030504040204" pitchFamily="34" charset="0"/>
                <a:ea typeface="Verdana" panose="020B0604030504040204" pitchFamily="34" charset="0"/>
              </a:rPr>
              <a:t>Our Fixed Income Core Plus approach seeks to balance preservation of principal with income production and allows for modest capital appreciation by strategically adapting to changing market environments. We pursue these investment objectives through a two-component allocation strategy. The core bond component, the larger of the two, is comprised of individual bonds. The satellite component is implemented using funds selected based on the relative attractiveness of other income producing asset classes.</a:t>
            </a:r>
          </a:p>
        </p:txBody>
      </p:sp>
      <p:sp>
        <p:nvSpPr>
          <p:cNvPr id="19" name="TextBox 18">
            <a:extLst>
              <a:ext uri="{FF2B5EF4-FFF2-40B4-BE49-F238E27FC236}">
                <a16:creationId xmlns:a16="http://schemas.microsoft.com/office/drawing/2014/main" id="{DE6C5327-C46D-B450-0437-28C67982A6B1}"/>
              </a:ext>
            </a:extLst>
          </p:cNvPr>
          <p:cNvSpPr txBox="1"/>
          <p:nvPr/>
        </p:nvSpPr>
        <p:spPr>
          <a:xfrm>
            <a:off x="2299979" y="2586170"/>
            <a:ext cx="7137634" cy="815351"/>
          </a:xfrm>
          <a:prstGeom prst="rect">
            <a:avLst/>
          </a:prstGeom>
          <a:noFill/>
        </p:spPr>
        <p:txBody>
          <a:bodyPr wrap="square">
            <a:spAutoFit/>
          </a:bodyPr>
          <a:lstStyle/>
          <a:p>
            <a:pPr>
              <a:lnSpc>
                <a:spcPct val="120000"/>
              </a:lnSpc>
            </a:pPr>
            <a:r>
              <a:rPr lang="en-US" sz="800" b="0" i="0" dirty="0">
                <a:solidFill>
                  <a:srgbClr val="000000"/>
                </a:solidFill>
                <a:effectLst/>
                <a:latin typeface="Verdana" panose="020B0604030504040204" pitchFamily="34" charset="0"/>
                <a:ea typeface="Verdana" panose="020B0604030504040204" pitchFamily="34" charset="0"/>
              </a:rPr>
              <a:t>This portfolio is comprised primarily of common stocks of large U.S. companies that have the potential for above-average earnings growth and are well-established in their respective industries.  The portfolio offers the potential for long-term capital appreciation by investing in leading companies in industries we believe are poised for long-term growth.  It gives investors a convenient way to invest in "blue chip" growth companies that enjoy strong market positions, season management teams, solid financial conditions, and above-average earnings growth and profitability potential.</a:t>
            </a:r>
          </a:p>
        </p:txBody>
      </p:sp>
      <p:sp>
        <p:nvSpPr>
          <p:cNvPr id="20" name="TextBox 19">
            <a:extLst>
              <a:ext uri="{FF2B5EF4-FFF2-40B4-BE49-F238E27FC236}">
                <a16:creationId xmlns:a16="http://schemas.microsoft.com/office/drawing/2014/main" id="{A9E167CC-8BB9-D8BC-38F1-792563BEBA1E}"/>
              </a:ext>
            </a:extLst>
          </p:cNvPr>
          <p:cNvSpPr txBox="1"/>
          <p:nvPr/>
        </p:nvSpPr>
        <p:spPr>
          <a:xfrm>
            <a:off x="2299979" y="2509813"/>
            <a:ext cx="2990850" cy="194925"/>
          </a:xfrm>
          <a:prstGeom prst="rect">
            <a:avLst/>
          </a:prstGeom>
          <a:noFill/>
        </p:spPr>
        <p:txBody>
          <a:bodyPr wrap="square" rtlCol="0">
            <a:spAutoFit/>
          </a:bodyPr>
          <a:lstStyle/>
          <a:p>
            <a:r>
              <a:rPr lang="en-US" sz="1000" baseline="30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QUALITY GROWTH</a:t>
            </a:r>
          </a:p>
        </p:txBody>
      </p:sp>
      <p:sp>
        <p:nvSpPr>
          <p:cNvPr id="3" name="Title 1">
            <a:extLst>
              <a:ext uri="{FF2B5EF4-FFF2-40B4-BE49-F238E27FC236}">
                <a16:creationId xmlns:a16="http://schemas.microsoft.com/office/drawing/2014/main" id="{68DC2DB9-2D38-7196-777E-1DC04060631E}"/>
              </a:ext>
            </a:extLst>
          </p:cNvPr>
          <p:cNvSpPr txBox="1">
            <a:spLocks/>
          </p:cNvSpPr>
          <p:nvPr/>
        </p:nvSpPr>
        <p:spPr>
          <a:xfrm>
            <a:off x="838200" y="39029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4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sz="3200" dirty="0"/>
              <a:t>Private Investment Management Strategies</a:t>
            </a:r>
          </a:p>
        </p:txBody>
      </p:sp>
      <p:cxnSp>
        <p:nvCxnSpPr>
          <p:cNvPr id="4" name="Straight Connector 3">
            <a:extLst>
              <a:ext uri="{FF2B5EF4-FFF2-40B4-BE49-F238E27FC236}">
                <a16:creationId xmlns:a16="http://schemas.microsoft.com/office/drawing/2014/main" id="{CA6F3870-C042-D7F5-C823-5603B7B3D112}"/>
              </a:ext>
            </a:extLst>
          </p:cNvPr>
          <p:cNvCxnSpPr>
            <a:cxnSpLocks/>
          </p:cNvCxnSpPr>
          <p:nvPr/>
        </p:nvCxnSpPr>
        <p:spPr>
          <a:xfrm>
            <a:off x="913130" y="1329862"/>
            <a:ext cx="1138936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C6F5EE6E-39FB-B831-216D-8D489BE1FDC4}"/>
              </a:ext>
            </a:extLst>
          </p:cNvPr>
          <p:cNvSpPr txBox="1"/>
          <p:nvPr/>
        </p:nvSpPr>
        <p:spPr>
          <a:xfrm>
            <a:off x="2335373" y="1504089"/>
            <a:ext cx="2990850" cy="194925"/>
          </a:xfrm>
          <a:prstGeom prst="rect">
            <a:avLst/>
          </a:prstGeom>
          <a:noFill/>
        </p:spPr>
        <p:txBody>
          <a:bodyPr wrap="square" rtlCol="0">
            <a:spAutoFit/>
          </a:bodyPr>
          <a:lstStyle/>
          <a:p>
            <a:r>
              <a:rPr lang="en-US" sz="1000" baseline="30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QUALITY DIVIDEND</a:t>
            </a:r>
          </a:p>
        </p:txBody>
      </p:sp>
      <p:pic>
        <p:nvPicPr>
          <p:cNvPr id="23" name="Graphic 22">
            <a:extLst>
              <a:ext uri="{FF2B5EF4-FFF2-40B4-BE49-F238E27FC236}">
                <a16:creationId xmlns:a16="http://schemas.microsoft.com/office/drawing/2014/main" id="{56ED8451-F566-69ED-502F-5F524882BD20}"/>
              </a:ext>
            </a:extLst>
          </p:cNvPr>
          <p:cNvPicPr>
            <a:picLocks/>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rot="10800000">
            <a:off x="1530" y="-12105"/>
            <a:ext cx="2487171" cy="914396"/>
          </a:xfrm>
          <a:prstGeom prst="rect">
            <a:avLst/>
          </a:prstGeom>
        </p:spPr>
      </p:pic>
      <p:pic>
        <p:nvPicPr>
          <p:cNvPr id="24" name="Graphic 23">
            <a:extLst>
              <a:ext uri="{FF2B5EF4-FFF2-40B4-BE49-F238E27FC236}">
                <a16:creationId xmlns:a16="http://schemas.microsoft.com/office/drawing/2014/main" id="{5FBF6A62-A2BF-6846-CD4F-70202A7D826A}"/>
              </a:ext>
            </a:extLst>
          </p:cNvPr>
          <p:cNvPicPr>
            <a:picLocks/>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rot="10800000">
            <a:off x="-4" y="-16370"/>
            <a:ext cx="1956817" cy="722028"/>
          </a:xfrm>
          <a:prstGeom prst="rect">
            <a:avLst/>
          </a:prstGeom>
        </p:spPr>
      </p:pic>
    </p:spTree>
    <p:extLst>
      <p:ext uri="{BB962C8B-B14F-4D97-AF65-F5344CB8AC3E}">
        <p14:creationId xmlns:p14="http://schemas.microsoft.com/office/powerpoint/2010/main" val="1623031339"/>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494FCD-4929-4ACF-21D5-643CFAFAFE22}"/>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5C759D56-4FD1-F397-9530-17A32B7A184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 y="0"/>
            <a:ext cx="4336331" cy="6858000"/>
          </a:xfrm>
          <a:prstGeom prst="rect">
            <a:avLst/>
          </a:prstGeom>
        </p:spPr>
      </p:pic>
      <p:sp>
        <p:nvSpPr>
          <p:cNvPr id="171" name="Title 6">
            <a:extLst>
              <a:ext uri="{FF2B5EF4-FFF2-40B4-BE49-F238E27FC236}">
                <a16:creationId xmlns:a16="http://schemas.microsoft.com/office/drawing/2014/main" id="{33F6D354-5345-0874-446C-F0E09783EB90}"/>
              </a:ext>
            </a:extLst>
          </p:cNvPr>
          <p:cNvSpPr txBox="1">
            <a:spLocks noGrp="1"/>
          </p:cNvSpPr>
          <p:nvPr>
            <p:ph type="title"/>
          </p:nvPr>
        </p:nvSpPr>
        <p:spPr>
          <a:xfrm>
            <a:off x="5388864" y="279781"/>
            <a:ext cx="6047233" cy="1325564"/>
          </a:xfrm>
          <a:prstGeom prst="rect">
            <a:avLst/>
          </a:prstGeom>
        </p:spPr>
        <p:txBody>
          <a:bodyPr>
            <a:normAutofit/>
          </a:bodyPr>
          <a:lstStyle/>
          <a:p>
            <a:r>
              <a:rPr lang="en-US" sz="3200" dirty="0"/>
              <a:t>The Perrini Cain Group</a:t>
            </a:r>
            <a:endParaRPr sz="3200" dirty="0"/>
          </a:p>
        </p:txBody>
      </p:sp>
      <p:sp>
        <p:nvSpPr>
          <p:cNvPr id="172" name="Text Placeholder 7">
            <a:extLst>
              <a:ext uri="{FF2B5EF4-FFF2-40B4-BE49-F238E27FC236}">
                <a16:creationId xmlns:a16="http://schemas.microsoft.com/office/drawing/2014/main" id="{3A1C8FFA-8EF6-91DE-DFF3-DE78B60A082C}"/>
              </a:ext>
            </a:extLst>
          </p:cNvPr>
          <p:cNvSpPr txBox="1">
            <a:spLocks noGrp="1"/>
          </p:cNvSpPr>
          <p:nvPr>
            <p:ph type="body" sz="quarter" idx="1"/>
          </p:nvPr>
        </p:nvSpPr>
        <p:spPr>
          <a:xfrm>
            <a:off x="5388864" y="1690688"/>
            <a:ext cx="6047233" cy="823913"/>
          </a:xfrm>
          <a:prstGeom prst="rect">
            <a:avLst/>
          </a:prstGeom>
        </p:spPr>
        <p:txBody>
          <a:bodyPr/>
          <a:lstStyle>
            <a:lvl1pPr>
              <a:defRPr>
                <a:solidFill>
                  <a:srgbClr val="B08000"/>
                </a:solidFill>
              </a:defRPr>
            </a:lvl1pPr>
          </a:lstStyle>
          <a:p>
            <a:r>
              <a:rPr lang="en-US" i="1" dirty="0">
                <a:solidFill>
                  <a:schemeClr val="accent2"/>
                </a:solidFill>
              </a:rPr>
              <a:t>Experienced · Trusted · Accountable</a:t>
            </a:r>
          </a:p>
          <a:p>
            <a:endParaRPr dirty="0">
              <a:solidFill>
                <a:schemeClr val="accent6">
                  <a:lumMod val="75000"/>
                </a:schemeClr>
              </a:solidFill>
            </a:endParaRPr>
          </a:p>
        </p:txBody>
      </p:sp>
      <p:sp>
        <p:nvSpPr>
          <p:cNvPr id="174" name="Oval 19">
            <a:extLst>
              <a:ext uri="{FF2B5EF4-FFF2-40B4-BE49-F238E27FC236}">
                <a16:creationId xmlns:a16="http://schemas.microsoft.com/office/drawing/2014/main" id="{99252667-09FE-77E5-3657-46B1086B168D}"/>
              </a:ext>
            </a:extLst>
          </p:cNvPr>
          <p:cNvSpPr/>
          <p:nvPr/>
        </p:nvSpPr>
        <p:spPr>
          <a:xfrm>
            <a:off x="3580172" y="954849"/>
            <a:ext cx="1512319" cy="1512319"/>
          </a:xfrm>
          <a:prstGeom prst="ellipse">
            <a:avLst/>
          </a:prstGeom>
          <a:solidFill>
            <a:srgbClr val="FFFFFF"/>
          </a:solidFill>
          <a:ln w="19050">
            <a:solidFill>
              <a:srgbClr val="D0CECE"/>
            </a:solidFill>
            <a:miter/>
          </a:ln>
        </p:spPr>
        <p:txBody>
          <a:bodyPr lIns="45719" rIns="45719" anchor="ctr"/>
          <a:lstStyle/>
          <a:p>
            <a:pPr algn="ctr">
              <a:defRPr>
                <a:solidFill>
                  <a:srgbClr val="FFFFFF"/>
                </a:solidFill>
              </a:defRPr>
            </a:pPr>
            <a:endParaRPr/>
          </a:p>
        </p:txBody>
      </p:sp>
      <p:sp>
        <p:nvSpPr>
          <p:cNvPr id="3" name="TextBox 2">
            <a:extLst>
              <a:ext uri="{FF2B5EF4-FFF2-40B4-BE49-F238E27FC236}">
                <a16:creationId xmlns:a16="http://schemas.microsoft.com/office/drawing/2014/main" id="{FBDC13B4-E2EA-9F46-3413-AAEDF11774F8}"/>
              </a:ext>
            </a:extLst>
          </p:cNvPr>
          <p:cNvSpPr txBox="1"/>
          <p:nvPr/>
        </p:nvSpPr>
        <p:spPr>
          <a:xfrm>
            <a:off x="5388865" y="2122243"/>
            <a:ext cx="6583794" cy="1934056"/>
          </a:xfrm>
          <a:prstGeom prst="rect">
            <a:avLst/>
          </a:prstGeom>
          <a:noFill/>
        </p:spPr>
        <p:txBody>
          <a:bodyPr wrap="square">
            <a:spAutoFit/>
          </a:bodyPr>
          <a:lstStyle/>
          <a:p>
            <a:pPr marL="0" marR="0">
              <a:lnSpc>
                <a:spcPct val="150000"/>
              </a:lnSpc>
              <a:spcBef>
                <a:spcPts val="0"/>
              </a:spcBef>
              <a:spcAft>
                <a:spcPts val="0"/>
              </a:spcAft>
            </a:pPr>
            <a:r>
              <a:rPr lang="en-US" sz="900" dirty="0">
                <a:effectLst/>
                <a:latin typeface="Verdana" panose="020B0604030504040204" pitchFamily="34" charset="0"/>
                <a:ea typeface="Verdana" panose="020B0604030504040204" pitchFamily="34" charset="0"/>
                <a:cs typeface="Calibri" panose="020F0502020204030204" pitchFamily="34" charset="0"/>
              </a:rPr>
              <a:t>The Perrini Cain Group is a team highly credentialed in our expertise and complimentary in our skillset. We are in a </a:t>
            </a:r>
            <a:r>
              <a:rPr lang="en-US" sz="900" i="1" dirty="0">
                <a:effectLst/>
                <a:latin typeface="Verdana" panose="020B0604030504040204" pitchFamily="34" charset="0"/>
                <a:ea typeface="Verdana" panose="020B0604030504040204" pitchFamily="34" charset="0"/>
                <a:cs typeface="Calibri" panose="020F0502020204030204" pitchFamily="34" charset="0"/>
              </a:rPr>
              <a:t>UNIQUE</a:t>
            </a:r>
            <a:r>
              <a:rPr lang="en-US" sz="900" dirty="0">
                <a:effectLst/>
                <a:latin typeface="Verdana" panose="020B0604030504040204" pitchFamily="34" charset="0"/>
                <a:ea typeface="Verdana" panose="020B0604030504040204" pitchFamily="34" charset="0"/>
                <a:cs typeface="Calibri" panose="020F0502020204030204" pitchFamily="34" charset="0"/>
              </a:rPr>
              <a:t> position with a PIM Manager to bring total accountability </a:t>
            </a:r>
            <a:r>
              <a:rPr lang="en-US" sz="900" i="1" dirty="0">
                <a:effectLst/>
                <a:latin typeface="Verdana" panose="020B0604030504040204" pitchFamily="34" charset="0"/>
                <a:ea typeface="Verdana" panose="020B0604030504040204" pitchFamily="34" charset="0"/>
                <a:cs typeface="Calibri" panose="020F0502020204030204" pitchFamily="34" charset="0"/>
              </a:rPr>
              <a:t>DIRECTLY</a:t>
            </a:r>
            <a:r>
              <a:rPr lang="en-US" sz="900" dirty="0">
                <a:effectLst/>
                <a:latin typeface="Verdana" panose="020B0604030504040204" pitchFamily="34" charset="0"/>
                <a:ea typeface="Verdana" panose="020B0604030504040204" pitchFamily="34" charset="0"/>
                <a:cs typeface="Calibri" panose="020F0502020204030204" pitchFamily="34" charset="0"/>
              </a:rPr>
              <a:t> to our clients by constructing proprietary, quality driven, time-tested portfolios as a discretionary portfolio manager.  Working with full families, across their </a:t>
            </a:r>
            <a:r>
              <a:rPr lang="en-US" sz="900" b="1" dirty="0">
                <a:solidFill>
                  <a:schemeClr val="accent1">
                    <a:lumMod val="75000"/>
                  </a:schemeClr>
                </a:solidFill>
                <a:effectLst/>
                <a:latin typeface="Verdana" panose="020B0604030504040204" pitchFamily="34" charset="0"/>
                <a:ea typeface="Verdana" panose="020B0604030504040204" pitchFamily="34" charset="0"/>
                <a:cs typeface="Calibri" panose="020F0502020204030204" pitchFamily="34" charset="0"/>
              </a:rPr>
              <a:t>multiple generations</a:t>
            </a:r>
            <a:r>
              <a:rPr lang="en-US" sz="900" b="1" dirty="0">
                <a:effectLst/>
                <a:latin typeface="Verdana" panose="020B0604030504040204" pitchFamily="34" charset="0"/>
                <a:ea typeface="Verdana" panose="020B0604030504040204" pitchFamily="34" charset="0"/>
                <a:cs typeface="Calibri" panose="020F0502020204030204" pitchFamily="34" charset="0"/>
              </a:rPr>
              <a:t> </a:t>
            </a:r>
            <a:r>
              <a:rPr lang="en-US" sz="900" dirty="0">
                <a:effectLst/>
                <a:latin typeface="Verdana" panose="020B0604030504040204" pitchFamily="34" charset="0"/>
                <a:ea typeface="Verdana" panose="020B0604030504040204" pitchFamily="34" charset="0"/>
                <a:cs typeface="Calibri" panose="020F0502020204030204" pitchFamily="34" charset="0"/>
              </a:rPr>
              <a:t>and needs, we help them build, preserve, and transfer wealth throughout the many turns of a lifetime.  We build relationships rooted in trust, so you become confident with us advising on the distinctive issues and objectives of your family.  This </a:t>
            </a:r>
            <a:r>
              <a:rPr lang="en-US" sz="900" b="1" dirty="0">
                <a:solidFill>
                  <a:schemeClr val="accent1">
                    <a:lumMod val="75000"/>
                  </a:schemeClr>
                </a:solidFill>
                <a:effectLst/>
                <a:latin typeface="Verdana" panose="020B0604030504040204" pitchFamily="34" charset="0"/>
                <a:ea typeface="Verdana" panose="020B0604030504040204" pitchFamily="34" charset="0"/>
                <a:cs typeface="Calibri" panose="020F0502020204030204" pitchFamily="34" charset="0"/>
              </a:rPr>
              <a:t>deep understanding of the family</a:t>
            </a:r>
            <a:r>
              <a:rPr lang="en-US" sz="900" dirty="0">
                <a:effectLst/>
                <a:latin typeface="Verdana" panose="020B0604030504040204" pitchFamily="34" charset="0"/>
                <a:ea typeface="Verdana" panose="020B0604030504040204" pitchFamily="34" charset="0"/>
                <a:cs typeface="Calibri" panose="020F0502020204030204" pitchFamily="34" charset="0"/>
              </a:rPr>
              <a:t>, positions us at the center of your advisory network allowing us to </a:t>
            </a:r>
            <a:r>
              <a:rPr lang="en-US" sz="900" b="1" dirty="0">
                <a:solidFill>
                  <a:schemeClr val="accent1">
                    <a:lumMod val="75000"/>
                  </a:schemeClr>
                </a:solidFill>
                <a:effectLst/>
                <a:latin typeface="Verdana" panose="020B0604030504040204" pitchFamily="34" charset="0"/>
                <a:ea typeface="Verdana" panose="020B0604030504040204" pitchFamily="34" charset="0"/>
                <a:cs typeface="Calibri" panose="020F0502020204030204" pitchFamily="34" charset="0"/>
              </a:rPr>
              <a:t>shoulder your worries, save you time and provide you the security</a:t>
            </a:r>
            <a:r>
              <a:rPr lang="en-US" sz="900" dirty="0">
                <a:effectLst/>
                <a:latin typeface="Verdana" panose="020B0604030504040204" pitchFamily="34" charset="0"/>
                <a:ea typeface="Verdana" panose="020B0604030504040204" pitchFamily="34" charset="0"/>
                <a:cs typeface="Calibri" panose="020F0502020204030204" pitchFamily="34" charset="0"/>
              </a:rPr>
              <a:t> in knowing that your wealth is being preserved for the future of your family.</a:t>
            </a:r>
            <a:endParaRPr lang="en-US" sz="900" dirty="0">
              <a:effectLst/>
              <a:latin typeface="Verdana" panose="020B0604030504040204" pitchFamily="34" charset="0"/>
              <a:ea typeface="Verdana" panose="020B0604030504040204" pitchFamily="34" charset="0"/>
              <a:cs typeface="Times New Roman" panose="02020603050405020304" pitchFamily="18" charset="0"/>
            </a:endParaRPr>
          </a:p>
        </p:txBody>
      </p:sp>
      <p:sp>
        <p:nvSpPr>
          <p:cNvPr id="4" name="Text Placeholder 4">
            <a:extLst>
              <a:ext uri="{FF2B5EF4-FFF2-40B4-BE49-F238E27FC236}">
                <a16:creationId xmlns:a16="http://schemas.microsoft.com/office/drawing/2014/main" id="{FBE223ED-1EEF-35B0-B71F-2C32601D5A5D}"/>
              </a:ext>
            </a:extLst>
          </p:cNvPr>
          <p:cNvSpPr txBox="1">
            <a:spLocks/>
          </p:cNvSpPr>
          <p:nvPr/>
        </p:nvSpPr>
        <p:spPr>
          <a:xfrm>
            <a:off x="5260766" y="4109693"/>
            <a:ext cx="5242252" cy="29180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sz="900" b="1" u="sng" dirty="0">
                <a:solidFill>
                  <a:schemeClr val="accent1">
                    <a:lumMod val="75000"/>
                  </a:schemeClr>
                </a:solidFill>
              </a:rPr>
              <a:t>Experienced</a:t>
            </a:r>
            <a:r>
              <a:rPr lang="en-US" sz="900" dirty="0"/>
              <a:t> – The team principals have extensive industry experience, educational backgrounds and specialized designations.</a:t>
            </a:r>
          </a:p>
          <a:p>
            <a:pPr>
              <a:lnSpc>
                <a:spcPct val="120000"/>
              </a:lnSpc>
              <a:spcBef>
                <a:spcPts val="600"/>
              </a:spcBef>
            </a:pPr>
            <a:r>
              <a:rPr lang="en-US" sz="900" b="1" u="sng" dirty="0">
                <a:solidFill>
                  <a:schemeClr val="accent1">
                    <a:lumMod val="75000"/>
                  </a:schemeClr>
                </a:solidFill>
              </a:rPr>
              <a:t>Trusted</a:t>
            </a:r>
            <a:r>
              <a:rPr lang="en-US" sz="900" dirty="0">
                <a:solidFill>
                  <a:schemeClr val="accent1">
                    <a:lumMod val="75000"/>
                  </a:schemeClr>
                </a:solidFill>
              </a:rPr>
              <a:t> </a:t>
            </a:r>
            <a:r>
              <a:rPr lang="en-US" sz="900" dirty="0"/>
              <a:t>– The team considers the trust of their clients as the primary contributor to a successful relationship. The team has an admirable record of client retention and compliance.</a:t>
            </a:r>
          </a:p>
          <a:p>
            <a:pPr>
              <a:lnSpc>
                <a:spcPct val="120000"/>
              </a:lnSpc>
              <a:spcBef>
                <a:spcPts val="600"/>
              </a:spcBef>
            </a:pPr>
            <a:r>
              <a:rPr lang="en-US" sz="900" b="1" u="sng" dirty="0">
                <a:solidFill>
                  <a:schemeClr val="accent1">
                    <a:lumMod val="75000"/>
                  </a:schemeClr>
                </a:solidFill>
              </a:rPr>
              <a:t>Knowledgeable</a:t>
            </a:r>
            <a:r>
              <a:rPr lang="en-US" sz="900" dirty="0"/>
              <a:t> – Because of its industry knowledge, the team utilizes propriety investment strategies as the core of its investment management solutions.</a:t>
            </a:r>
          </a:p>
          <a:p>
            <a:pPr>
              <a:lnSpc>
                <a:spcPct val="120000"/>
              </a:lnSpc>
              <a:spcBef>
                <a:spcPts val="600"/>
              </a:spcBef>
            </a:pPr>
            <a:r>
              <a:rPr lang="en-US" sz="900" b="1" u="sng" dirty="0">
                <a:solidFill>
                  <a:schemeClr val="accent1">
                    <a:lumMod val="75000"/>
                  </a:schemeClr>
                </a:solidFill>
              </a:rPr>
              <a:t>Manage substantial financial assets </a:t>
            </a:r>
            <a:r>
              <a:rPr lang="en-US" sz="900" dirty="0"/>
              <a:t>– As a testament to the team’s process and success, we manage a substantial amount of financial assets.</a:t>
            </a:r>
          </a:p>
          <a:p>
            <a:pPr>
              <a:lnSpc>
                <a:spcPct val="120000"/>
              </a:lnSpc>
              <a:spcBef>
                <a:spcPts val="600"/>
              </a:spcBef>
            </a:pPr>
            <a:r>
              <a:rPr lang="en-US" sz="900" b="1" u="sng" dirty="0">
                <a:solidFill>
                  <a:schemeClr val="accent1">
                    <a:lumMod val="75000"/>
                  </a:schemeClr>
                </a:solidFill>
              </a:rPr>
              <a:t>Accountable</a:t>
            </a:r>
            <a:r>
              <a:rPr lang="en-US" sz="900" dirty="0"/>
              <a:t> – Because the team utilizes many proprietary strategies, it recognizes and welcomes the associated accountability.</a:t>
            </a:r>
          </a:p>
        </p:txBody>
      </p:sp>
      <p:pic>
        <p:nvPicPr>
          <p:cNvPr id="6" name="Graphic 5">
            <a:extLst>
              <a:ext uri="{FF2B5EF4-FFF2-40B4-BE49-F238E27FC236}">
                <a16:creationId xmlns:a16="http://schemas.microsoft.com/office/drawing/2014/main" id="{107E44B3-0D1F-9160-1114-0D97E4888EF9}"/>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673548" y="1043749"/>
            <a:ext cx="1325563" cy="1325563"/>
          </a:xfrm>
          <a:prstGeom prst="rect">
            <a:avLst/>
          </a:prstGeom>
        </p:spPr>
      </p:pic>
    </p:spTree>
    <p:extLst>
      <p:ext uri="{BB962C8B-B14F-4D97-AF65-F5344CB8AC3E}">
        <p14:creationId xmlns:p14="http://schemas.microsoft.com/office/powerpoint/2010/main" val="4060927333"/>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3854B40-4013-AB92-16FF-2F2EE8146E42}"/>
              </a:ext>
            </a:extLst>
          </p:cNvPr>
          <p:cNvSpPr txBox="1"/>
          <p:nvPr/>
        </p:nvSpPr>
        <p:spPr>
          <a:xfrm>
            <a:off x="811868" y="3136002"/>
            <a:ext cx="489712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lumMod val="50000"/>
                    <a:lumOff val="50000"/>
                  </a:srgbClr>
                </a:solidFill>
                <a:effectLst/>
                <a:uLnTx/>
                <a:uFillTx/>
                <a:latin typeface="Verdana" panose="020B0604030504040204" pitchFamily="34" charset="0"/>
                <a:ea typeface="Verdana" panose="020B0604030504040204" pitchFamily="34" charset="0"/>
                <a:cs typeface="Verdana" panose="020B0604030504040204" pitchFamily="34" charset="0"/>
              </a:rPr>
              <a:t>Michael Perrini</a:t>
            </a:r>
          </a:p>
        </p:txBody>
      </p:sp>
      <p:sp>
        <p:nvSpPr>
          <p:cNvPr id="10" name="TextBox 9">
            <a:extLst>
              <a:ext uri="{FF2B5EF4-FFF2-40B4-BE49-F238E27FC236}">
                <a16:creationId xmlns:a16="http://schemas.microsoft.com/office/drawing/2014/main" id="{1EF4A06B-7B98-044D-DB53-CFC7CE9C9908}"/>
              </a:ext>
            </a:extLst>
          </p:cNvPr>
          <p:cNvSpPr txBox="1"/>
          <p:nvPr/>
        </p:nvSpPr>
        <p:spPr>
          <a:xfrm>
            <a:off x="811868" y="3303195"/>
            <a:ext cx="489712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1" u="none" strike="noStrike" kern="1200" cap="none" spc="0" normalizeH="0" baseline="0" noProof="0" dirty="0">
                <a:ln>
                  <a:noFill/>
                </a:ln>
                <a:solidFill>
                  <a:srgbClr val="0071A3"/>
                </a:solidFill>
                <a:effectLst/>
                <a:uLnTx/>
                <a:uFillTx/>
                <a:latin typeface="Verdana" panose="020B0604030504040204" pitchFamily="34" charset="0"/>
                <a:ea typeface="Verdana" panose="020B0604030504040204" pitchFamily="34" charset="0"/>
                <a:cs typeface="Times New Roman" panose="02020603050405020304" pitchFamily="18" charset="0"/>
              </a:rPr>
              <a:t>Managing Director</a:t>
            </a:r>
          </a:p>
        </p:txBody>
      </p:sp>
      <p:sp>
        <p:nvSpPr>
          <p:cNvPr id="12" name="Content Placeholder 5">
            <a:extLst>
              <a:ext uri="{FF2B5EF4-FFF2-40B4-BE49-F238E27FC236}">
                <a16:creationId xmlns:a16="http://schemas.microsoft.com/office/drawing/2014/main" id="{845E4C5E-10FE-0965-A812-CF2A706387C8}"/>
              </a:ext>
            </a:extLst>
          </p:cNvPr>
          <p:cNvSpPr txBox="1">
            <a:spLocks/>
          </p:cNvSpPr>
          <p:nvPr/>
        </p:nvSpPr>
        <p:spPr>
          <a:xfrm>
            <a:off x="2360102" y="1439012"/>
            <a:ext cx="9823951" cy="17050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Times New Roman" panose="02020603050405020304" pitchFamily="18" charset="0"/>
                <a:ea typeface="Verdana" panose="020B0604030504040204" pitchFamily="34" charset="0"/>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Times New Roman" panose="02020603050405020304" pitchFamily="18" charset="0"/>
                <a:ea typeface="Verdana" panose="020B0604030504040204" pitchFamily="34" charset="0"/>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Times New Roman" panose="02020603050405020304" pitchFamily="18" charset="0"/>
                <a:ea typeface="Verdana" panose="020B0604030504040204" pitchFamily="34" charset="0"/>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Times New Roman" panose="02020603050405020304" pitchFamily="18" charset="0"/>
                <a:ea typeface="Verdana" panose="020B0604030504040204" pitchFamily="34" charset="0"/>
                <a:cs typeface="Times New Roman" panose="0202060305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Times New Roman" panose="02020603050405020304" pitchFamily="18" charset="0"/>
                <a:ea typeface="Verdana" panose="020B0604030504040204" pitchFamily="34" charset="0"/>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1018852" rtl="0" eaLnBrk="1" fontAlgn="base" latinLnBrk="0" hangingPunct="1">
              <a:lnSpc>
                <a:spcPct val="120000"/>
              </a:lnSpc>
              <a:spcBef>
                <a:spcPct val="0"/>
              </a:spcBef>
              <a:spcAft>
                <a:spcPts val="600"/>
              </a:spcAft>
              <a:buClr>
                <a:srgbClr val="974407"/>
              </a:buClr>
              <a:buSzTx/>
              <a:buFont typeface="Arial" panose="020B0604020202020204" pitchFamily="34" charset="0"/>
              <a:buNone/>
              <a:tabLst/>
              <a:defRPr/>
            </a:pPr>
            <a:r>
              <a:rPr kumimoji="0" lang="en-US" sz="1000" b="0" i="0" u="none" strike="noStrike" kern="1200" cap="none" spc="0" normalizeH="0" baseline="0" noProof="0" dirty="0">
                <a:ln>
                  <a:noFill/>
                </a:ln>
                <a:solidFill>
                  <a:srgbClr val="000000">
                    <a:lumMod val="65000"/>
                    <a:lumOff val="35000"/>
                  </a:srgbClr>
                </a:solidFill>
                <a:effectLst/>
                <a:uLnTx/>
                <a:uFillTx/>
                <a:latin typeface="Verdana" panose="020B0604030504040204" pitchFamily="34" charset="0"/>
                <a:ea typeface="Verdana" panose="020B0604030504040204" pitchFamily="34" charset="0"/>
                <a:cs typeface="Times New Roman" panose="02020603050405020304" pitchFamily="18" charset="0"/>
              </a:rPr>
              <a:t>Michael Perrini is a Managing Director of Private Wealth Management and joined Baird in 1999. He has over 30 years experience in the industry having held positions in private client investments, portfolio management, consulting and institutional sales. Michael has been </a:t>
            </a:r>
            <a:r>
              <a:rPr kumimoji="0" lang="en-US" sz="10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Times New Roman" panose="02020603050405020304" pitchFamily="18" charset="0"/>
              </a:rPr>
              <a:t>recognized by FORBES as a </a:t>
            </a:r>
            <a:r>
              <a:rPr kumimoji="0" lang="en-US" sz="1000" b="0" i="0" u="none" strike="noStrike" kern="1200" cap="none" spc="0" normalizeH="0" baseline="0" noProof="0" dirty="0">
                <a:ln>
                  <a:noFill/>
                </a:ln>
                <a:solidFill>
                  <a:srgbClr val="BD6500"/>
                </a:solidFill>
                <a:effectLst/>
                <a:uLnTx/>
                <a:uFillTx/>
                <a:latin typeface="Verdana" panose="020B0604030504040204" pitchFamily="34" charset="0"/>
                <a:ea typeface="Verdana" panose="020B0604030504040204" pitchFamily="34" charset="0"/>
                <a:cs typeface="Times New Roman" panose="02020603050405020304" pitchFamily="18" charset="0"/>
                <a:hlinkClick r:id="rId3"/>
              </a:rPr>
              <a:t>Best In State Wealth Advisor</a:t>
            </a:r>
            <a:r>
              <a:rPr kumimoji="0" lang="en-US" sz="10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Times New Roman" panose="02020603050405020304" pitchFamily="18" charset="0"/>
              </a:rPr>
              <a:t> for </a:t>
            </a:r>
            <a:r>
              <a:rPr kumimoji="0" lang="en-US" sz="1000" b="0" i="0" u="none" strike="noStrike" kern="1200" cap="none" spc="0" normalizeH="0" baseline="0" noProof="0" dirty="0">
                <a:ln>
                  <a:noFill/>
                </a:ln>
                <a:solidFill>
                  <a:srgbClr val="000000">
                    <a:lumMod val="65000"/>
                    <a:lumOff val="35000"/>
                  </a:srgbClr>
                </a:solidFill>
                <a:effectLst/>
                <a:uLnTx/>
                <a:uFillTx/>
                <a:latin typeface="Verdana" panose="020B0604030504040204" pitchFamily="34" charset="0"/>
                <a:ea typeface="Verdana" panose="020B0604030504040204" pitchFamily="34" charset="0"/>
                <a:cs typeface="Times New Roman" panose="02020603050405020304" pitchFamily="18" charset="0"/>
              </a:rPr>
              <a:t>5 consecutive years.</a:t>
            </a:r>
            <a:br>
              <a:rPr kumimoji="0" lang="en-US" sz="1000" b="0" i="0" u="none" strike="noStrike" kern="1200" cap="none" spc="0" normalizeH="0" baseline="0" noProof="0" dirty="0">
                <a:ln>
                  <a:noFill/>
                </a:ln>
                <a:solidFill>
                  <a:srgbClr val="000000">
                    <a:lumMod val="65000"/>
                    <a:lumOff val="35000"/>
                  </a:srgbClr>
                </a:solidFill>
                <a:effectLst/>
                <a:uLnTx/>
                <a:uFillTx/>
                <a:latin typeface="Verdana" panose="020B0604030504040204" pitchFamily="34" charset="0"/>
                <a:ea typeface="Verdana" panose="020B0604030504040204" pitchFamily="34" charset="0"/>
                <a:cs typeface="Times New Roman" panose="02020603050405020304" pitchFamily="18" charset="0"/>
              </a:rPr>
            </a:br>
            <a:br>
              <a:rPr kumimoji="0" lang="en-US" sz="1000" b="0" i="0" u="none" strike="noStrike" kern="1200" cap="none" spc="0" normalizeH="0" baseline="0" noProof="0" dirty="0">
                <a:ln>
                  <a:noFill/>
                </a:ln>
                <a:solidFill>
                  <a:srgbClr val="000000">
                    <a:lumMod val="65000"/>
                    <a:lumOff val="35000"/>
                  </a:srgbClr>
                </a:solidFill>
                <a:effectLst/>
                <a:uLnTx/>
                <a:uFillTx/>
                <a:latin typeface="Verdana" panose="020B0604030504040204" pitchFamily="34" charset="0"/>
                <a:ea typeface="Verdana" panose="020B0604030504040204" pitchFamily="34" charset="0"/>
                <a:cs typeface="Times New Roman" panose="02020603050405020304" pitchFamily="18" charset="0"/>
              </a:rPr>
            </a:br>
            <a:r>
              <a:rPr kumimoji="0" lang="en-US" sz="1000" b="0" i="0" u="none" strike="noStrike" kern="1200" cap="none" spc="0" normalizeH="0" baseline="0" noProof="0" dirty="0">
                <a:ln>
                  <a:noFill/>
                </a:ln>
                <a:solidFill>
                  <a:srgbClr val="000000">
                    <a:lumMod val="65000"/>
                    <a:lumOff val="35000"/>
                  </a:srgbClr>
                </a:solidFill>
                <a:effectLst/>
                <a:uLnTx/>
                <a:uFillTx/>
                <a:latin typeface="Verdana" panose="020B0604030504040204" pitchFamily="34" charset="0"/>
                <a:ea typeface="Verdana" panose="020B0604030504040204" pitchFamily="34" charset="0"/>
                <a:cs typeface="Times New Roman" panose="02020603050405020304" pitchFamily="18" charset="0"/>
              </a:rPr>
              <a:t>Michael earned his BA in Finance from the University of Notre Dame. He received his MBA from Northwestern University’s Kellogg Graduate School of Management. He also completed the Investment Consultants Program sponsored by Baird at the University of Chicago Graduate School of Business. Currently Michael resides in Columbus, Ohio, where he has spent most of his life and is active in numerous community organizations. Michael is married and has three children.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000" b="0" i="0" u="none" strike="noStrike" kern="1200" cap="none" spc="0" normalizeH="0" baseline="0" noProof="0" dirty="0">
              <a:ln>
                <a:noFill/>
              </a:ln>
              <a:solidFill>
                <a:srgbClr val="000000">
                  <a:lumMod val="65000"/>
                  <a:lumOff val="35000"/>
                </a:srgbClr>
              </a:solidFill>
              <a:effectLst/>
              <a:uLnTx/>
              <a:uFillTx/>
              <a:latin typeface="Times New Roman" panose="02020603050405020304" pitchFamily="18" charset="0"/>
              <a:ea typeface="Verdana" panose="020B060403050404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68A744A9-1A97-3ACD-F20D-6F6710F03EA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95758" y="1426010"/>
            <a:ext cx="1432257" cy="1705076"/>
          </a:xfrm>
          <a:prstGeom prst="rect">
            <a:avLst/>
          </a:prstGeom>
        </p:spPr>
      </p:pic>
      <p:sp>
        <p:nvSpPr>
          <p:cNvPr id="4" name="TextBox 3">
            <a:extLst>
              <a:ext uri="{FF2B5EF4-FFF2-40B4-BE49-F238E27FC236}">
                <a16:creationId xmlns:a16="http://schemas.microsoft.com/office/drawing/2014/main" id="{BC1EF400-8E28-74CD-2561-1E9A03A19B19}"/>
              </a:ext>
            </a:extLst>
          </p:cNvPr>
          <p:cNvSpPr txBox="1"/>
          <p:nvPr/>
        </p:nvSpPr>
        <p:spPr>
          <a:xfrm>
            <a:off x="800438" y="3452512"/>
            <a:ext cx="6097904" cy="407099"/>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71A3"/>
                </a:solidFill>
                <a:effectLst/>
                <a:uLnTx/>
                <a:uFillTx/>
                <a:latin typeface="Verdana" panose="020B0604030504040204" pitchFamily="34" charset="0"/>
                <a:ea typeface="Verdana" panose="020B0604030504040204" pitchFamily="34" charset="0"/>
                <a:cs typeface="+mn-cs"/>
              </a:rPr>
              <a:t>614.629.6970</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71A3"/>
                </a:solidFill>
                <a:effectLst/>
                <a:uLnTx/>
                <a:uFillTx/>
                <a:latin typeface="Verdana" panose="020B0604030504040204" pitchFamily="34" charset="0"/>
                <a:ea typeface="Verdana" panose="020B0604030504040204" pitchFamily="34" charset="0"/>
                <a:cs typeface="+mn-cs"/>
              </a:rPr>
              <a:t>mperrini@rwbaird.com</a:t>
            </a:r>
          </a:p>
        </p:txBody>
      </p:sp>
      <p:pic>
        <p:nvPicPr>
          <p:cNvPr id="5" name="Picture 4">
            <a:extLst>
              <a:ext uri="{FF2B5EF4-FFF2-40B4-BE49-F238E27FC236}">
                <a16:creationId xmlns:a16="http://schemas.microsoft.com/office/drawing/2014/main" id="{4345A33D-155E-6043-4EE0-185C4765113A}"/>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67550" y="4066225"/>
            <a:ext cx="1423369" cy="1694495"/>
          </a:xfrm>
          <a:prstGeom prst="rect">
            <a:avLst/>
          </a:prstGeom>
        </p:spPr>
      </p:pic>
      <p:sp>
        <p:nvSpPr>
          <p:cNvPr id="6" name="TextBox 5">
            <a:extLst>
              <a:ext uri="{FF2B5EF4-FFF2-40B4-BE49-F238E27FC236}">
                <a16:creationId xmlns:a16="http://schemas.microsoft.com/office/drawing/2014/main" id="{E98EFF48-8152-64E9-F7AC-462AB74724C7}"/>
              </a:ext>
            </a:extLst>
          </p:cNvPr>
          <p:cNvSpPr txBox="1"/>
          <p:nvPr/>
        </p:nvSpPr>
        <p:spPr>
          <a:xfrm>
            <a:off x="773733" y="5757282"/>
            <a:ext cx="4897120" cy="230832"/>
          </a:xfrm>
          <a:prstGeom prst="rect">
            <a:avLst/>
          </a:prstGeom>
          <a:noFill/>
        </p:spPr>
        <p:txBody>
          <a:bodyPr wrap="square" rtlCol="0">
            <a:spAutoFit/>
          </a:bodyPr>
          <a:lstStyle/>
          <a:p>
            <a:pPr marL="0" marR="0" lvl="0" indent="0" algn="l" defTabSz="7543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lumMod val="50000"/>
                    <a:lumOff val="50000"/>
                  </a:srgbClr>
                </a:solidFill>
                <a:effectLst/>
                <a:uLnTx/>
                <a:uFillTx/>
                <a:latin typeface="Verdana" panose="020B0604030504040204" pitchFamily="34" charset="0"/>
                <a:ea typeface="Verdana" panose="020B0604030504040204" pitchFamily="34" charset="0"/>
                <a:cs typeface="+mn-cs"/>
              </a:rPr>
              <a:t>James Cain, CPWA®, CFP®</a:t>
            </a:r>
            <a:endParaRPr kumimoji="0" lang="en-US" sz="900" b="0" i="0" u="none" strike="noStrike" kern="1200" cap="none" spc="0" normalizeH="0" baseline="0" noProof="0" dirty="0">
              <a:ln>
                <a:noFill/>
              </a:ln>
              <a:solidFill>
                <a:srgbClr val="000000">
                  <a:lumMod val="50000"/>
                  <a:lumOff val="50000"/>
                </a:srgbClr>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8" name="TextBox 7">
            <a:extLst>
              <a:ext uri="{FF2B5EF4-FFF2-40B4-BE49-F238E27FC236}">
                <a16:creationId xmlns:a16="http://schemas.microsoft.com/office/drawing/2014/main" id="{1BDCE9CD-D3DA-7363-F0BE-935D716E7DDA}"/>
              </a:ext>
            </a:extLst>
          </p:cNvPr>
          <p:cNvSpPr txBox="1"/>
          <p:nvPr/>
        </p:nvSpPr>
        <p:spPr>
          <a:xfrm>
            <a:off x="756955" y="5924475"/>
            <a:ext cx="489712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1" u="none" strike="noStrike" kern="1200" cap="none" spc="0" normalizeH="0" baseline="0" noProof="0" dirty="0">
                <a:ln>
                  <a:noFill/>
                </a:ln>
                <a:solidFill>
                  <a:srgbClr val="0071A3"/>
                </a:solidFill>
                <a:effectLst/>
                <a:uLnTx/>
                <a:uFillTx/>
                <a:latin typeface="Verdana" panose="020B0604030504040204" pitchFamily="34" charset="0"/>
                <a:ea typeface="Verdana" panose="020B0604030504040204" pitchFamily="34" charset="0"/>
                <a:cs typeface="Times New Roman" panose="02020603050405020304" pitchFamily="18" charset="0"/>
              </a:rPr>
              <a:t>Director</a:t>
            </a:r>
          </a:p>
        </p:txBody>
      </p:sp>
      <p:sp>
        <p:nvSpPr>
          <p:cNvPr id="9" name="TextBox 8">
            <a:extLst>
              <a:ext uri="{FF2B5EF4-FFF2-40B4-BE49-F238E27FC236}">
                <a16:creationId xmlns:a16="http://schemas.microsoft.com/office/drawing/2014/main" id="{33424901-C09C-8971-A70B-A793D3B5342F}"/>
              </a:ext>
            </a:extLst>
          </p:cNvPr>
          <p:cNvSpPr txBox="1"/>
          <p:nvPr/>
        </p:nvSpPr>
        <p:spPr>
          <a:xfrm>
            <a:off x="745525" y="6090570"/>
            <a:ext cx="6097904" cy="407099"/>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71A3"/>
                </a:solidFill>
                <a:effectLst/>
                <a:uLnTx/>
                <a:uFillTx/>
                <a:latin typeface="Verdana" panose="020B0604030504040204" pitchFamily="34" charset="0"/>
                <a:ea typeface="+mn-ea"/>
                <a:cs typeface="+mn-cs"/>
              </a:rPr>
              <a:t>614.629.6926</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71A3"/>
                </a:solidFill>
                <a:effectLst/>
                <a:uLnTx/>
                <a:uFillTx/>
                <a:latin typeface="Verdana" panose="020B0604030504040204" pitchFamily="34" charset="0"/>
                <a:ea typeface="+mn-ea"/>
                <a:cs typeface="+mn-cs"/>
              </a:rPr>
              <a:t>jcain@rwbaird.com</a:t>
            </a:r>
          </a:p>
        </p:txBody>
      </p:sp>
      <p:sp>
        <p:nvSpPr>
          <p:cNvPr id="11" name="Content Placeholder 5">
            <a:extLst>
              <a:ext uri="{FF2B5EF4-FFF2-40B4-BE49-F238E27FC236}">
                <a16:creationId xmlns:a16="http://schemas.microsoft.com/office/drawing/2014/main" id="{8CD1FADB-F057-9925-304C-72A33F7C9A13}"/>
              </a:ext>
            </a:extLst>
          </p:cNvPr>
          <p:cNvSpPr txBox="1">
            <a:spLocks/>
          </p:cNvSpPr>
          <p:nvPr/>
        </p:nvSpPr>
        <p:spPr>
          <a:xfrm>
            <a:off x="2347134" y="4118176"/>
            <a:ext cx="9823951" cy="17050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Times New Roman" panose="02020603050405020304" pitchFamily="18" charset="0"/>
                <a:ea typeface="Verdana" panose="020B0604030504040204" pitchFamily="34" charset="0"/>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Times New Roman" panose="02020603050405020304" pitchFamily="18" charset="0"/>
                <a:ea typeface="Verdana" panose="020B0604030504040204" pitchFamily="34" charset="0"/>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Times New Roman" panose="02020603050405020304" pitchFamily="18" charset="0"/>
                <a:ea typeface="Verdana" panose="020B0604030504040204" pitchFamily="34" charset="0"/>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Times New Roman" panose="02020603050405020304" pitchFamily="18" charset="0"/>
                <a:ea typeface="Verdana" panose="020B0604030504040204" pitchFamily="34" charset="0"/>
                <a:cs typeface="Times New Roman" panose="0202060305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Times New Roman" panose="02020603050405020304" pitchFamily="18" charset="0"/>
                <a:ea typeface="Verdana" panose="020B0604030504040204" pitchFamily="34" charset="0"/>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en-US" sz="1000" b="0" i="0" u="none" strike="noStrike" kern="1200" cap="none" spc="0" normalizeH="0" baseline="0" noProof="0" dirty="0">
                <a:ln>
                  <a:noFill/>
                </a:ln>
                <a:solidFill>
                  <a:srgbClr val="000000">
                    <a:lumMod val="65000"/>
                    <a:lumOff val="35000"/>
                  </a:srgbClr>
                </a:solidFill>
                <a:effectLst/>
                <a:uLnTx/>
                <a:uFillTx/>
                <a:latin typeface="Verdana" panose="020B0604030504040204" pitchFamily="34" charset="0"/>
                <a:ea typeface="Verdana" panose="020B0604030504040204" pitchFamily="34" charset="0"/>
                <a:cs typeface="Times New Roman" panose="02020603050405020304" pitchFamily="18" charset="0"/>
              </a:rPr>
              <a:t>Jim Cain is a Director of Private Wealth Management and joined Baird in 2001. He has over 20 years experience in the industry. Jim holds an Ohio State Life, Fixed and Variable Annuity License. Jim is a CERTIFIED FINANCIAL PLANNER™ professional as well as a CERTIFIED PRIVATE WEALTH ADVISOR®. He considers the financial security of his client to be his top priority.</a:t>
            </a:r>
          </a:p>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en-US" sz="1000" b="0" i="0" u="none" strike="noStrike" kern="1200" cap="none" spc="0" normalizeH="0" baseline="0" noProof="0" dirty="0">
                <a:ln>
                  <a:noFill/>
                </a:ln>
                <a:solidFill>
                  <a:srgbClr val="000000">
                    <a:lumMod val="65000"/>
                    <a:lumOff val="35000"/>
                  </a:srgbClr>
                </a:solidFill>
                <a:effectLst/>
                <a:uLnTx/>
                <a:uFillTx/>
                <a:latin typeface="Verdana" panose="020B0604030504040204" pitchFamily="34" charset="0"/>
                <a:ea typeface="Verdana" panose="020B0604030504040204" pitchFamily="34" charset="0"/>
                <a:cs typeface="Times New Roman" panose="02020603050405020304" pitchFamily="18" charset="0"/>
              </a:rPr>
              <a:t>Jim holds a BS in Financial Management from the Ohio State University. He is married with two children, lives in Galena and is part of the Financial Planning Association, Investment Management Consultants Association and the Ohio State Alumni Association. He has been named as a </a:t>
            </a:r>
            <a:r>
              <a:rPr kumimoji="0" lang="en-US" sz="1000" b="0" i="0" u="none" strike="noStrike" kern="1200" cap="none" spc="0" normalizeH="0" baseline="0" noProof="0" dirty="0">
                <a:ln>
                  <a:noFill/>
                </a:ln>
                <a:solidFill>
                  <a:srgbClr val="000000">
                    <a:lumMod val="65000"/>
                    <a:lumOff val="35000"/>
                  </a:srgbClr>
                </a:solidFill>
                <a:effectLst/>
                <a:uLnTx/>
                <a:uFillTx/>
                <a:latin typeface="Verdana" panose="020B0604030504040204" pitchFamily="34" charset="0"/>
                <a:ea typeface="Verdana" panose="020B0604030504040204" pitchFamily="34" charset="0"/>
                <a:cs typeface="Times New Roman" panose="02020603050405020304" pitchFamily="18" charset="0"/>
                <a:hlinkClick r:id="rId6"/>
              </a:rPr>
              <a:t>Five Star Wealth Manager</a:t>
            </a:r>
            <a:r>
              <a:rPr kumimoji="0" lang="en-US" sz="1000" b="0" i="0" u="none" strike="noStrike" kern="1200" cap="none" spc="0" normalizeH="0" baseline="0" noProof="0" dirty="0">
                <a:ln>
                  <a:noFill/>
                </a:ln>
                <a:solidFill>
                  <a:srgbClr val="000000">
                    <a:lumMod val="65000"/>
                    <a:lumOff val="35000"/>
                  </a:srgbClr>
                </a:solidFill>
                <a:effectLst/>
                <a:uLnTx/>
                <a:uFillTx/>
                <a:latin typeface="Verdana" panose="020B0604030504040204" pitchFamily="34" charset="0"/>
                <a:ea typeface="Verdana" panose="020B0604030504040204" pitchFamily="34" charset="0"/>
                <a:cs typeface="Times New Roman" panose="02020603050405020304" pitchFamily="18" charset="0"/>
              </a:rPr>
              <a:t> for 9 years in a row.</a:t>
            </a:r>
          </a:p>
        </p:txBody>
      </p:sp>
      <p:sp>
        <p:nvSpPr>
          <p:cNvPr id="13" name="Title 1">
            <a:extLst>
              <a:ext uri="{FF2B5EF4-FFF2-40B4-BE49-F238E27FC236}">
                <a16:creationId xmlns:a16="http://schemas.microsoft.com/office/drawing/2014/main" id="{F9AA7307-AC68-9911-4782-53A321332F07}"/>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4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rPr>
              <a:t>Our Principals</a:t>
            </a:r>
          </a:p>
        </p:txBody>
      </p:sp>
      <p:grpSp>
        <p:nvGrpSpPr>
          <p:cNvPr id="14" name="Group 13">
            <a:extLst>
              <a:ext uri="{FF2B5EF4-FFF2-40B4-BE49-F238E27FC236}">
                <a16:creationId xmlns:a16="http://schemas.microsoft.com/office/drawing/2014/main" id="{AD729CDF-F951-49B8-9160-5187B0ECF399}"/>
              </a:ext>
            </a:extLst>
          </p:cNvPr>
          <p:cNvGrpSpPr>
            <a:grpSpLocks noChangeAspect="1"/>
          </p:cNvGrpSpPr>
          <p:nvPr/>
        </p:nvGrpSpPr>
        <p:grpSpPr>
          <a:xfrm rot="10800000">
            <a:off x="-4" y="-16370"/>
            <a:ext cx="2488705" cy="918661"/>
            <a:chOff x="8940150" y="5558013"/>
            <a:chExt cx="3251849" cy="1291544"/>
          </a:xfrm>
        </p:grpSpPr>
        <p:pic>
          <p:nvPicPr>
            <p:cNvPr id="15" name="Graphic 14">
              <a:extLst>
                <a:ext uri="{FF2B5EF4-FFF2-40B4-BE49-F238E27FC236}">
                  <a16:creationId xmlns:a16="http://schemas.microsoft.com/office/drawing/2014/main" id="{D822EBFC-E7D0-B2E0-C5BF-EFEE5AC98621}"/>
                </a:ext>
              </a:extLst>
            </p:cNvPr>
            <p:cNvPicPr>
              <a:picLocks/>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8940150" y="5558013"/>
              <a:ext cx="3249845" cy="1285548"/>
            </a:xfrm>
            <a:prstGeom prst="rect">
              <a:avLst/>
            </a:prstGeom>
          </p:spPr>
        </p:pic>
        <p:pic>
          <p:nvPicPr>
            <p:cNvPr id="17" name="Graphic 16">
              <a:extLst>
                <a:ext uri="{FF2B5EF4-FFF2-40B4-BE49-F238E27FC236}">
                  <a16:creationId xmlns:a16="http://schemas.microsoft.com/office/drawing/2014/main" id="{0EB849F8-2373-1A27-1742-AE986A40DF5D}"/>
                </a:ext>
              </a:extLst>
            </p:cNvPr>
            <p:cNvPicPr>
              <a:picLocks/>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635138" y="5834459"/>
              <a:ext cx="2556861" cy="1015098"/>
            </a:xfrm>
            <a:prstGeom prst="rect">
              <a:avLst/>
            </a:prstGeom>
          </p:spPr>
        </p:pic>
      </p:grpSp>
      <p:cxnSp>
        <p:nvCxnSpPr>
          <p:cNvPr id="3" name="Straight Connector 2">
            <a:extLst>
              <a:ext uri="{FF2B5EF4-FFF2-40B4-BE49-F238E27FC236}">
                <a16:creationId xmlns:a16="http://schemas.microsoft.com/office/drawing/2014/main" id="{0CE6B4C3-D6BC-7EB0-FA4D-83C85F17FE76}"/>
              </a:ext>
            </a:extLst>
          </p:cNvPr>
          <p:cNvCxnSpPr>
            <a:cxnSpLocks/>
          </p:cNvCxnSpPr>
          <p:nvPr/>
        </p:nvCxnSpPr>
        <p:spPr>
          <a:xfrm>
            <a:off x="913130" y="1329862"/>
            <a:ext cx="1138936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BE025E24-357A-95C6-945D-CB4CACE91F13}"/>
              </a:ext>
            </a:extLst>
          </p:cNvPr>
          <p:cNvSpPr txBox="1"/>
          <p:nvPr/>
        </p:nvSpPr>
        <p:spPr>
          <a:xfrm>
            <a:off x="2328015" y="2951689"/>
            <a:ext cx="6157518" cy="18466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 b="0" i="1" u="none" strike="noStrike" kern="1200" cap="none" spc="0" normalizeH="0" baseline="0" noProof="0" dirty="0">
                <a:ln>
                  <a:noFill/>
                </a:ln>
                <a:solidFill>
                  <a:srgbClr val="000000"/>
                </a:solidFill>
                <a:effectLst/>
                <a:uLnTx/>
                <a:uFillTx/>
                <a:latin typeface="Arial" panose="020B0604020202020204" pitchFamily="34" charset="0"/>
                <a:ea typeface="Myriad Pro"/>
                <a:cs typeface="Times New Roman" panose="02020603050405020304" pitchFamily="18" charset="0"/>
              </a:rPr>
              <a:t>2023 Forbes/SHOOK Research Best-In-State Wealth Advisors published 4/4/23, based on data as of 6/30/22</a:t>
            </a:r>
            <a:endParaRPr kumimoji="0" lang="en-US" sz="600" b="0" i="1" u="none" strike="noStrike" kern="1200" cap="none" spc="0" normalizeH="0" baseline="0" noProof="0" dirty="0">
              <a:ln>
                <a:noFill/>
              </a:ln>
              <a:solidFill>
                <a:srgbClr val="000000"/>
              </a:solidFill>
              <a:effectLst/>
              <a:uLnTx/>
              <a:uFillTx/>
              <a:latin typeface="Garamond" panose="02020404030301010803" pitchFamily="18" charset="0"/>
              <a:ea typeface="Myriad Pro"/>
              <a:cs typeface="Times New Roman" panose="02020603050405020304" pitchFamily="18" charset="0"/>
            </a:endParaRPr>
          </a:p>
        </p:txBody>
      </p:sp>
      <p:sp>
        <p:nvSpPr>
          <p:cNvPr id="19" name="TextBox 18">
            <a:extLst>
              <a:ext uri="{FF2B5EF4-FFF2-40B4-BE49-F238E27FC236}">
                <a16:creationId xmlns:a16="http://schemas.microsoft.com/office/drawing/2014/main" id="{EF7D4CDF-2DAB-8629-69BF-9A56E0D9AA15}"/>
              </a:ext>
            </a:extLst>
          </p:cNvPr>
          <p:cNvSpPr txBox="1"/>
          <p:nvPr/>
        </p:nvSpPr>
        <p:spPr>
          <a:xfrm>
            <a:off x="2328015" y="5412877"/>
            <a:ext cx="6157518" cy="18466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 b="0" i="1" u="none" strike="noStrike" kern="1200" cap="none" spc="0" normalizeH="0" baseline="0" noProof="0" dirty="0">
                <a:ln>
                  <a:noFill/>
                </a:ln>
                <a:solidFill>
                  <a:srgbClr val="000000"/>
                </a:solidFill>
                <a:effectLst/>
                <a:uLnTx/>
                <a:uFillTx/>
                <a:latin typeface="Arial" panose="020B0604020202020204" pitchFamily="34" charset="0"/>
                <a:ea typeface="Myriad Pro"/>
                <a:cs typeface="Times New Roman" panose="02020603050405020304" pitchFamily="18" charset="0"/>
              </a:rPr>
              <a:t>2022 Five Star Professional published 9/1/22, based on data as of 6/24/22</a:t>
            </a:r>
            <a:endParaRPr kumimoji="0" lang="en-US" sz="600" b="0" i="1" u="none" strike="noStrike" kern="1200" cap="none" spc="0" normalizeH="0" baseline="0" noProof="0" dirty="0">
              <a:ln>
                <a:noFill/>
              </a:ln>
              <a:solidFill>
                <a:srgbClr val="000000"/>
              </a:solidFill>
              <a:effectLst/>
              <a:uLnTx/>
              <a:uFillTx/>
              <a:latin typeface="Garamond" panose="02020404030301010803" pitchFamily="18" charset="0"/>
              <a:ea typeface="Myriad Pro"/>
              <a:cs typeface="Times New Roman" panose="02020603050405020304" pitchFamily="18" charset="0"/>
            </a:endParaRPr>
          </a:p>
        </p:txBody>
      </p:sp>
    </p:spTree>
    <p:extLst>
      <p:ext uri="{BB962C8B-B14F-4D97-AF65-F5344CB8AC3E}">
        <p14:creationId xmlns:p14="http://schemas.microsoft.com/office/powerpoint/2010/main" val="4170216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a:extLst>
              <a:ext uri="{FF2B5EF4-FFF2-40B4-BE49-F238E27FC236}">
                <a16:creationId xmlns:a16="http://schemas.microsoft.com/office/drawing/2014/main" id="{FA7CA059-947C-9824-8B0A-945A1226F75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783"/>
          <a:stretch/>
        </p:blipFill>
        <p:spPr>
          <a:xfrm>
            <a:off x="7457400" y="3942298"/>
            <a:ext cx="1463038" cy="1821795"/>
          </a:xfrm>
          <a:prstGeom prst="rect">
            <a:avLst/>
          </a:prstGeom>
        </p:spPr>
      </p:pic>
      <p:pic>
        <p:nvPicPr>
          <p:cNvPr id="20" name="Picture 19" descr="A person in a suit and tie&#10;&#10;Description automatically generated">
            <a:extLst>
              <a:ext uri="{FF2B5EF4-FFF2-40B4-BE49-F238E27FC236}">
                <a16:creationId xmlns:a16="http://schemas.microsoft.com/office/drawing/2014/main" id="{B62ABA9D-12FB-E33D-E414-497ADF47D3A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96945" y="3980531"/>
            <a:ext cx="1463039" cy="1828800"/>
          </a:xfrm>
          <a:prstGeom prst="rect">
            <a:avLst/>
          </a:prstGeom>
        </p:spPr>
      </p:pic>
      <p:pic>
        <p:nvPicPr>
          <p:cNvPr id="13" name="Picture 12">
            <a:extLst>
              <a:ext uri="{FF2B5EF4-FFF2-40B4-BE49-F238E27FC236}">
                <a16:creationId xmlns:a16="http://schemas.microsoft.com/office/drawing/2014/main" id="{3C18F516-009A-4012-FACB-D7C7EC0AF163}"/>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10483" r="10483"/>
          <a:stretch/>
        </p:blipFill>
        <p:spPr>
          <a:xfrm>
            <a:off x="7475927" y="1470903"/>
            <a:ext cx="1463040" cy="1860397"/>
          </a:xfrm>
          <a:prstGeom prst="rect">
            <a:avLst/>
          </a:prstGeom>
        </p:spPr>
      </p:pic>
      <p:pic>
        <p:nvPicPr>
          <p:cNvPr id="9" name="Picture 8" descr="A person in a suit and tie&#10;&#10;Description automatically generated">
            <a:extLst>
              <a:ext uri="{FF2B5EF4-FFF2-40B4-BE49-F238E27FC236}">
                <a16:creationId xmlns:a16="http://schemas.microsoft.com/office/drawing/2014/main" id="{025063C0-90E9-887F-D2D6-B8B8F01094FD}"/>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424665" y="1490459"/>
            <a:ext cx="1611055" cy="1828799"/>
          </a:xfrm>
          <a:prstGeom prst="rect">
            <a:avLst/>
          </a:prstGeom>
        </p:spPr>
      </p:pic>
      <p:pic>
        <p:nvPicPr>
          <p:cNvPr id="16" name="Picture 15" descr="A person smiling for a picture&#10;&#10;Description automatically generated">
            <a:extLst>
              <a:ext uri="{FF2B5EF4-FFF2-40B4-BE49-F238E27FC236}">
                <a16:creationId xmlns:a16="http://schemas.microsoft.com/office/drawing/2014/main" id="{0FFECE40-09B0-BDF5-1D18-F6864CCAB012}"/>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145887" y="3975495"/>
            <a:ext cx="1463040" cy="1821794"/>
          </a:xfrm>
          <a:prstGeom prst="rect">
            <a:avLst/>
          </a:prstGeom>
        </p:spPr>
      </p:pic>
      <p:pic>
        <p:nvPicPr>
          <p:cNvPr id="7" name="Picture 6" descr="A picture containing person, clothing, person, suit&#10;&#10;Description automatically generated">
            <a:extLst>
              <a:ext uri="{FF2B5EF4-FFF2-40B4-BE49-F238E27FC236}">
                <a16:creationId xmlns:a16="http://schemas.microsoft.com/office/drawing/2014/main" id="{AA15AC85-0B37-E743-E5D5-91248B3ACDF2}"/>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145886" y="1490459"/>
            <a:ext cx="1463041" cy="1828800"/>
          </a:xfrm>
          <a:prstGeom prst="rect">
            <a:avLst/>
          </a:prstGeom>
        </p:spPr>
      </p:pic>
      <p:sp>
        <p:nvSpPr>
          <p:cNvPr id="3" name="Title 2">
            <a:extLst>
              <a:ext uri="{FF2B5EF4-FFF2-40B4-BE49-F238E27FC236}">
                <a16:creationId xmlns:a16="http://schemas.microsoft.com/office/drawing/2014/main" id="{3521B9CD-3F7D-F81E-4BA0-436CB8C5B7BC}"/>
              </a:ext>
            </a:extLst>
          </p:cNvPr>
          <p:cNvSpPr>
            <a:spLocks noGrp="1"/>
          </p:cNvSpPr>
          <p:nvPr>
            <p:ph type="title"/>
          </p:nvPr>
        </p:nvSpPr>
        <p:spPr/>
        <p:txBody>
          <a:bodyPr>
            <a:normAutofit/>
          </a:bodyPr>
          <a:lstStyle/>
          <a:p>
            <a:r>
              <a:rPr lang="en-US" sz="3200" dirty="0"/>
              <a:t>Team of Experts</a:t>
            </a:r>
          </a:p>
        </p:txBody>
      </p:sp>
      <p:sp>
        <p:nvSpPr>
          <p:cNvPr id="5" name="Content Placeholder 3">
            <a:extLst>
              <a:ext uri="{FF2B5EF4-FFF2-40B4-BE49-F238E27FC236}">
                <a16:creationId xmlns:a16="http://schemas.microsoft.com/office/drawing/2014/main" id="{1AD1642C-34C7-8CA3-353D-E99325E170C1}"/>
              </a:ext>
            </a:extLst>
          </p:cNvPr>
          <p:cNvSpPr txBox="1">
            <a:spLocks/>
          </p:cNvSpPr>
          <p:nvPr/>
        </p:nvSpPr>
        <p:spPr>
          <a:xfrm>
            <a:off x="1081515" y="3331300"/>
            <a:ext cx="1600605" cy="801316"/>
          </a:xfrm>
          <a:prstGeom prst="rect">
            <a:avLst/>
          </a:prstGeom>
        </p:spPr>
        <p:txBody>
          <a:bodyPr vert="horz" lIns="66563" tIns="33281" rIns="66563" bIns="33281" rtlCol="0">
            <a:normAutofit/>
          </a:bodyPr>
          <a:lstStyle>
            <a:lvl1pPr marL="0" indent="0" algn="l" defTabSz="914400" rtl="0" eaLnBrk="1" latinLnBrk="0" hangingPunct="1">
              <a:lnSpc>
                <a:spcPct val="90000"/>
              </a:lnSpc>
              <a:spcBef>
                <a:spcPts val="0"/>
              </a:spcBef>
              <a:spcAft>
                <a:spcPts val="1200"/>
              </a:spcAft>
              <a:buFont typeface="Arial" panose="020B0604020202020204" pitchFamily="34" charset="0"/>
              <a:buNone/>
              <a:defRPr sz="1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65609">
              <a:lnSpc>
                <a:spcPct val="100000"/>
              </a:lnSpc>
              <a:spcAft>
                <a:spcPts val="437"/>
              </a:spcAft>
            </a:pPr>
            <a:r>
              <a:rPr lang="en-US" sz="1019" b="1" dirty="0">
                <a:solidFill>
                  <a:srgbClr val="000000">
                    <a:lumMod val="65000"/>
                    <a:lumOff val="35000"/>
                  </a:srgbClr>
                </a:solidFill>
              </a:rPr>
              <a:t>Jaleigh White</a:t>
            </a:r>
          </a:p>
          <a:p>
            <a:pPr defTabSz="665609">
              <a:lnSpc>
                <a:spcPct val="100000"/>
              </a:lnSpc>
              <a:spcAft>
                <a:spcPts val="0"/>
              </a:spcAft>
            </a:pPr>
            <a:r>
              <a:rPr lang="en-US" sz="1019" i="1" dirty="0">
                <a:solidFill>
                  <a:srgbClr val="0071A3"/>
                </a:solidFill>
                <a:latin typeface="Times New Roman" panose="02020603050405020304" pitchFamily="18" charset="0"/>
                <a:cs typeface="Times New Roman" panose="02020603050405020304" pitchFamily="18" charset="0"/>
              </a:rPr>
              <a:t>Managing Director</a:t>
            </a:r>
          </a:p>
          <a:p>
            <a:pPr defTabSz="665609">
              <a:lnSpc>
                <a:spcPct val="100000"/>
              </a:lnSpc>
              <a:spcAft>
                <a:spcPts val="0"/>
              </a:spcAft>
            </a:pPr>
            <a:r>
              <a:rPr lang="en-US" sz="1019" i="1" dirty="0">
                <a:solidFill>
                  <a:srgbClr val="0071A3"/>
                </a:solidFill>
                <a:latin typeface="Times New Roman" panose="02020603050405020304" pitchFamily="18" charset="0"/>
                <a:cs typeface="Times New Roman" panose="02020603050405020304" pitchFamily="18" charset="0"/>
              </a:rPr>
              <a:t>Baird Family Wealth</a:t>
            </a:r>
          </a:p>
        </p:txBody>
      </p:sp>
      <p:sp>
        <p:nvSpPr>
          <p:cNvPr id="11" name="Content Placeholder 3">
            <a:extLst>
              <a:ext uri="{FF2B5EF4-FFF2-40B4-BE49-F238E27FC236}">
                <a16:creationId xmlns:a16="http://schemas.microsoft.com/office/drawing/2014/main" id="{24ED63FD-83AB-AA00-717E-9ED488B02BD8}"/>
              </a:ext>
            </a:extLst>
          </p:cNvPr>
          <p:cNvSpPr txBox="1">
            <a:spLocks/>
          </p:cNvSpPr>
          <p:nvPr/>
        </p:nvSpPr>
        <p:spPr>
          <a:xfrm>
            <a:off x="3132574" y="3331300"/>
            <a:ext cx="2115630" cy="820364"/>
          </a:xfrm>
          <a:prstGeom prst="rect">
            <a:avLst/>
          </a:prstGeom>
        </p:spPr>
        <p:txBody>
          <a:bodyPr vert="horz" lIns="66563" tIns="33281" rIns="66563" bIns="33281" rtlCol="0">
            <a:normAutofit/>
          </a:bodyPr>
          <a:lstStyle>
            <a:lvl1pPr marL="0" indent="0" algn="l" defTabSz="914400" rtl="0" eaLnBrk="1" latinLnBrk="0" hangingPunct="1">
              <a:lnSpc>
                <a:spcPct val="90000"/>
              </a:lnSpc>
              <a:spcBef>
                <a:spcPts val="0"/>
              </a:spcBef>
              <a:spcAft>
                <a:spcPts val="1200"/>
              </a:spcAft>
              <a:buFont typeface="Arial" panose="020B0604020202020204" pitchFamily="34" charset="0"/>
              <a:buNone/>
              <a:defRPr sz="1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65609">
              <a:lnSpc>
                <a:spcPct val="100000"/>
              </a:lnSpc>
              <a:spcAft>
                <a:spcPts val="437"/>
              </a:spcAft>
            </a:pPr>
            <a:r>
              <a:rPr lang="en-US" sz="1019" b="1" dirty="0">
                <a:solidFill>
                  <a:srgbClr val="000000">
                    <a:lumMod val="65000"/>
                    <a:lumOff val="35000"/>
                  </a:srgbClr>
                </a:solidFill>
              </a:rPr>
              <a:t>Robert Robes, JD, LLM</a:t>
            </a:r>
          </a:p>
          <a:p>
            <a:pPr defTabSz="665609">
              <a:lnSpc>
                <a:spcPct val="100000"/>
              </a:lnSpc>
              <a:spcAft>
                <a:spcPts val="0"/>
              </a:spcAft>
            </a:pPr>
            <a:r>
              <a:rPr lang="en-US" sz="1019" i="1" dirty="0">
                <a:solidFill>
                  <a:srgbClr val="0071A3"/>
                </a:solidFill>
                <a:latin typeface="Times New Roman" panose="02020603050405020304" pitchFamily="18" charset="0"/>
                <a:cs typeface="Times New Roman" panose="02020603050405020304" pitchFamily="18" charset="0"/>
              </a:rPr>
              <a:t>Director</a:t>
            </a:r>
          </a:p>
          <a:p>
            <a:pPr defTabSz="665609">
              <a:lnSpc>
                <a:spcPct val="100000"/>
              </a:lnSpc>
              <a:spcAft>
                <a:spcPts val="0"/>
              </a:spcAft>
            </a:pPr>
            <a:r>
              <a:rPr lang="en-US" sz="1019" i="1" dirty="0">
                <a:solidFill>
                  <a:srgbClr val="0071A3"/>
                </a:solidFill>
                <a:latin typeface="Times New Roman" panose="02020603050405020304" pitchFamily="18" charset="0"/>
                <a:cs typeface="Times New Roman" panose="02020603050405020304" pitchFamily="18" charset="0"/>
              </a:rPr>
              <a:t>Wealth Strategist</a:t>
            </a:r>
          </a:p>
        </p:txBody>
      </p:sp>
      <p:sp>
        <p:nvSpPr>
          <p:cNvPr id="17" name="Content Placeholder 3">
            <a:extLst>
              <a:ext uri="{FF2B5EF4-FFF2-40B4-BE49-F238E27FC236}">
                <a16:creationId xmlns:a16="http://schemas.microsoft.com/office/drawing/2014/main" id="{B946838A-2074-E1AD-E58D-BEAACEC134C6}"/>
              </a:ext>
            </a:extLst>
          </p:cNvPr>
          <p:cNvSpPr txBox="1">
            <a:spLocks/>
          </p:cNvSpPr>
          <p:nvPr/>
        </p:nvSpPr>
        <p:spPr>
          <a:xfrm>
            <a:off x="5360297" y="3331300"/>
            <a:ext cx="1600605" cy="621254"/>
          </a:xfrm>
          <a:prstGeom prst="rect">
            <a:avLst/>
          </a:prstGeom>
        </p:spPr>
        <p:txBody>
          <a:bodyPr vert="horz" lIns="66563" tIns="33281" rIns="66563" bIns="33281" rtlCol="0">
            <a:normAutofit/>
          </a:bodyPr>
          <a:lstStyle>
            <a:lvl1pPr marL="0" indent="0" algn="l" defTabSz="914400" rtl="0" eaLnBrk="1" latinLnBrk="0" hangingPunct="1">
              <a:lnSpc>
                <a:spcPct val="90000"/>
              </a:lnSpc>
              <a:spcBef>
                <a:spcPts val="0"/>
              </a:spcBef>
              <a:spcAft>
                <a:spcPts val="1200"/>
              </a:spcAft>
              <a:buFont typeface="Arial" panose="020B0604020202020204" pitchFamily="34" charset="0"/>
              <a:buNone/>
              <a:defRPr sz="1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65609">
              <a:lnSpc>
                <a:spcPct val="100000"/>
              </a:lnSpc>
              <a:spcAft>
                <a:spcPts val="437"/>
              </a:spcAft>
            </a:pPr>
            <a:r>
              <a:rPr lang="en-US" sz="1019" b="1" dirty="0">
                <a:solidFill>
                  <a:srgbClr val="000000">
                    <a:lumMod val="65000"/>
                    <a:lumOff val="35000"/>
                  </a:srgbClr>
                </a:solidFill>
              </a:rPr>
              <a:t>Willis Hobson</a:t>
            </a:r>
            <a:r>
              <a:rPr lang="en-US" sz="1019" b="1">
                <a:solidFill>
                  <a:srgbClr val="000000">
                    <a:lumMod val="65000"/>
                    <a:lumOff val="35000"/>
                  </a:srgbClr>
                </a:solidFill>
              </a:rPr>
              <a:t>, JD*</a:t>
            </a:r>
            <a:endParaRPr lang="en-US" sz="1019" b="1" dirty="0">
              <a:solidFill>
                <a:srgbClr val="000000">
                  <a:lumMod val="65000"/>
                  <a:lumOff val="35000"/>
                </a:srgbClr>
              </a:solidFill>
            </a:endParaRPr>
          </a:p>
          <a:p>
            <a:pPr defTabSz="665609">
              <a:lnSpc>
                <a:spcPct val="100000"/>
              </a:lnSpc>
              <a:spcAft>
                <a:spcPts val="0"/>
              </a:spcAft>
            </a:pPr>
            <a:r>
              <a:rPr lang="en-US" sz="1019" i="1" dirty="0">
                <a:solidFill>
                  <a:srgbClr val="0071A3"/>
                </a:solidFill>
                <a:latin typeface="Times New Roman" panose="02020603050405020304" pitchFamily="18" charset="0"/>
                <a:cs typeface="Times New Roman" panose="02020603050405020304" pitchFamily="18" charset="0"/>
              </a:rPr>
              <a:t>Senior Vice President</a:t>
            </a:r>
          </a:p>
          <a:p>
            <a:pPr defTabSz="665609">
              <a:lnSpc>
                <a:spcPct val="100000"/>
              </a:lnSpc>
              <a:spcAft>
                <a:spcPts val="0"/>
              </a:spcAft>
            </a:pPr>
            <a:r>
              <a:rPr lang="en-US" sz="1019" i="1" dirty="0">
                <a:solidFill>
                  <a:srgbClr val="0071A3"/>
                </a:solidFill>
                <a:latin typeface="Times New Roman" panose="02020603050405020304" pitchFamily="18" charset="0"/>
                <a:cs typeface="Times New Roman" panose="02020603050405020304" pitchFamily="18" charset="0"/>
              </a:rPr>
              <a:t>Baird Trust Strategist</a:t>
            </a:r>
          </a:p>
        </p:txBody>
      </p:sp>
      <p:sp>
        <p:nvSpPr>
          <p:cNvPr id="21" name="Content Placeholder 3">
            <a:extLst>
              <a:ext uri="{FF2B5EF4-FFF2-40B4-BE49-F238E27FC236}">
                <a16:creationId xmlns:a16="http://schemas.microsoft.com/office/drawing/2014/main" id="{066EFE57-D906-3F7B-2896-66BCF2A542A7}"/>
              </a:ext>
            </a:extLst>
          </p:cNvPr>
          <p:cNvSpPr txBox="1">
            <a:spLocks/>
          </p:cNvSpPr>
          <p:nvPr/>
        </p:nvSpPr>
        <p:spPr>
          <a:xfrm>
            <a:off x="7411559" y="3331300"/>
            <a:ext cx="1992500" cy="621254"/>
          </a:xfrm>
          <a:prstGeom prst="rect">
            <a:avLst/>
          </a:prstGeom>
        </p:spPr>
        <p:txBody>
          <a:bodyPr vert="horz" lIns="66563" tIns="33281" rIns="66563" bIns="33281" rtlCol="0">
            <a:normAutofit fontScale="92500"/>
          </a:bodyPr>
          <a:lstStyle>
            <a:lvl1pPr marL="0" indent="0" algn="l" defTabSz="914400" rtl="0" eaLnBrk="1" latinLnBrk="0" hangingPunct="1">
              <a:lnSpc>
                <a:spcPct val="90000"/>
              </a:lnSpc>
              <a:spcBef>
                <a:spcPts val="0"/>
              </a:spcBef>
              <a:spcAft>
                <a:spcPts val="1200"/>
              </a:spcAft>
              <a:buFont typeface="Arial" panose="020B0604020202020204" pitchFamily="34" charset="0"/>
              <a:buNone/>
              <a:defRPr sz="1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65609">
              <a:lnSpc>
                <a:spcPct val="100000"/>
              </a:lnSpc>
              <a:spcAft>
                <a:spcPts val="437"/>
              </a:spcAft>
            </a:pPr>
            <a:r>
              <a:rPr lang="en-US" sz="1019" b="1" dirty="0">
                <a:solidFill>
                  <a:srgbClr val="000000">
                    <a:lumMod val="65000"/>
                    <a:lumOff val="35000"/>
                  </a:srgbClr>
                </a:solidFill>
              </a:rPr>
              <a:t>Scott Grenier CFP®, AEP</a:t>
            </a:r>
          </a:p>
          <a:p>
            <a:pPr defTabSz="665609">
              <a:lnSpc>
                <a:spcPct val="100000"/>
              </a:lnSpc>
              <a:spcAft>
                <a:spcPts val="0"/>
              </a:spcAft>
            </a:pPr>
            <a:r>
              <a:rPr lang="en-US" sz="1100" i="1" dirty="0">
                <a:solidFill>
                  <a:srgbClr val="0071A3"/>
                </a:solidFill>
                <a:latin typeface="Times New Roman" panose="02020603050405020304" pitchFamily="18" charset="0"/>
                <a:cs typeface="Times New Roman" panose="02020603050405020304" pitchFamily="18" charset="0"/>
              </a:rPr>
              <a:t>Senior Vice President</a:t>
            </a:r>
          </a:p>
          <a:p>
            <a:pPr defTabSz="665609">
              <a:lnSpc>
                <a:spcPct val="100000"/>
              </a:lnSpc>
              <a:spcAft>
                <a:spcPts val="0"/>
              </a:spcAft>
            </a:pPr>
            <a:r>
              <a:rPr lang="en-US" sz="1100" i="1" dirty="0">
                <a:solidFill>
                  <a:srgbClr val="0071A3"/>
                </a:solidFill>
                <a:latin typeface="Times New Roman" panose="02020603050405020304" pitchFamily="18" charset="0"/>
                <a:cs typeface="Times New Roman" panose="02020603050405020304" pitchFamily="18" charset="0"/>
              </a:rPr>
              <a:t>Manager, Tax &amp; Estate Planning</a:t>
            </a:r>
          </a:p>
        </p:txBody>
      </p:sp>
      <p:sp>
        <p:nvSpPr>
          <p:cNvPr id="26" name="Content Placeholder 3">
            <a:extLst>
              <a:ext uri="{FF2B5EF4-FFF2-40B4-BE49-F238E27FC236}">
                <a16:creationId xmlns:a16="http://schemas.microsoft.com/office/drawing/2014/main" id="{8EF1D896-219F-AC83-5074-77B8CF348B55}"/>
              </a:ext>
            </a:extLst>
          </p:cNvPr>
          <p:cNvSpPr txBox="1">
            <a:spLocks/>
          </p:cNvSpPr>
          <p:nvPr/>
        </p:nvSpPr>
        <p:spPr>
          <a:xfrm>
            <a:off x="1081515" y="5809331"/>
            <a:ext cx="1600605" cy="621254"/>
          </a:xfrm>
          <a:prstGeom prst="rect">
            <a:avLst/>
          </a:prstGeom>
        </p:spPr>
        <p:txBody>
          <a:bodyPr vert="horz" lIns="66563" tIns="33281" rIns="66563" bIns="33281" rtlCol="0">
            <a:normAutofit/>
          </a:bodyPr>
          <a:lstStyle>
            <a:lvl1pPr marL="0" indent="0" algn="l" defTabSz="914400" rtl="0" eaLnBrk="1" latinLnBrk="0" hangingPunct="1">
              <a:lnSpc>
                <a:spcPct val="90000"/>
              </a:lnSpc>
              <a:spcBef>
                <a:spcPts val="0"/>
              </a:spcBef>
              <a:spcAft>
                <a:spcPts val="1200"/>
              </a:spcAft>
              <a:buFont typeface="Arial" panose="020B0604020202020204" pitchFamily="34" charset="0"/>
              <a:buNone/>
              <a:defRPr sz="1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65609">
              <a:lnSpc>
                <a:spcPct val="100000"/>
              </a:lnSpc>
              <a:spcAft>
                <a:spcPts val="437"/>
              </a:spcAft>
            </a:pPr>
            <a:r>
              <a:rPr lang="en-US" sz="971" b="1" dirty="0">
                <a:solidFill>
                  <a:srgbClr val="000000">
                    <a:lumMod val="65000"/>
                    <a:lumOff val="35000"/>
                  </a:srgbClr>
                </a:solidFill>
              </a:rPr>
              <a:t>Kelsey Clair, CPA</a:t>
            </a:r>
          </a:p>
          <a:p>
            <a:pPr defTabSz="665609">
              <a:lnSpc>
                <a:spcPct val="100000"/>
              </a:lnSpc>
              <a:spcAft>
                <a:spcPts val="0"/>
              </a:spcAft>
            </a:pPr>
            <a:r>
              <a:rPr lang="en-US" sz="1019" i="1" dirty="0">
                <a:solidFill>
                  <a:srgbClr val="0071A3"/>
                </a:solidFill>
                <a:latin typeface="Times New Roman" panose="02020603050405020304" pitchFamily="18" charset="0"/>
                <a:cs typeface="Times New Roman" panose="02020603050405020304" pitchFamily="18" charset="0"/>
              </a:rPr>
              <a:t>Vice President</a:t>
            </a:r>
          </a:p>
          <a:p>
            <a:pPr defTabSz="665609">
              <a:lnSpc>
                <a:spcPct val="100000"/>
              </a:lnSpc>
              <a:spcAft>
                <a:spcPts val="0"/>
              </a:spcAft>
            </a:pPr>
            <a:r>
              <a:rPr lang="en-US" sz="1019" i="1" dirty="0">
                <a:solidFill>
                  <a:srgbClr val="0071A3"/>
                </a:solidFill>
                <a:latin typeface="Times New Roman" panose="02020603050405020304" pitchFamily="18" charset="0"/>
                <a:cs typeface="Times New Roman" panose="02020603050405020304" pitchFamily="18" charset="0"/>
              </a:rPr>
              <a:t>Senior Tax Strategist</a:t>
            </a:r>
          </a:p>
        </p:txBody>
      </p:sp>
      <p:sp>
        <p:nvSpPr>
          <p:cNvPr id="27" name="Content Placeholder 3">
            <a:extLst>
              <a:ext uri="{FF2B5EF4-FFF2-40B4-BE49-F238E27FC236}">
                <a16:creationId xmlns:a16="http://schemas.microsoft.com/office/drawing/2014/main" id="{5F597C71-B676-BAC7-D4C6-209BF507BEBD}"/>
              </a:ext>
            </a:extLst>
          </p:cNvPr>
          <p:cNvSpPr txBox="1">
            <a:spLocks/>
          </p:cNvSpPr>
          <p:nvPr/>
        </p:nvSpPr>
        <p:spPr>
          <a:xfrm>
            <a:off x="3132574" y="5809331"/>
            <a:ext cx="1951306" cy="621254"/>
          </a:xfrm>
          <a:prstGeom prst="rect">
            <a:avLst/>
          </a:prstGeom>
        </p:spPr>
        <p:txBody>
          <a:bodyPr vert="horz" lIns="66563" tIns="33281" rIns="66563" bIns="33281" rtlCol="0">
            <a:normAutofit/>
          </a:bodyPr>
          <a:lstStyle>
            <a:lvl1pPr marL="0" indent="0" algn="l" defTabSz="914400" rtl="0" eaLnBrk="1" latinLnBrk="0" hangingPunct="1">
              <a:lnSpc>
                <a:spcPct val="90000"/>
              </a:lnSpc>
              <a:spcBef>
                <a:spcPts val="0"/>
              </a:spcBef>
              <a:spcAft>
                <a:spcPts val="1200"/>
              </a:spcAft>
              <a:buFont typeface="Arial" panose="020B0604020202020204" pitchFamily="34" charset="0"/>
              <a:buNone/>
              <a:defRPr sz="1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65609">
              <a:lnSpc>
                <a:spcPct val="100000"/>
              </a:lnSpc>
              <a:spcAft>
                <a:spcPts val="437"/>
              </a:spcAft>
            </a:pPr>
            <a:r>
              <a:rPr lang="en-US" sz="971" b="1" dirty="0">
                <a:solidFill>
                  <a:srgbClr val="000000">
                    <a:lumMod val="65000"/>
                    <a:lumOff val="35000"/>
                  </a:srgbClr>
                </a:solidFill>
              </a:rPr>
              <a:t>Andy McKay, JD</a:t>
            </a:r>
          </a:p>
          <a:p>
            <a:pPr defTabSz="665609">
              <a:lnSpc>
                <a:spcPct val="100000"/>
              </a:lnSpc>
              <a:spcAft>
                <a:spcPts val="0"/>
              </a:spcAft>
            </a:pPr>
            <a:r>
              <a:rPr lang="en-US" sz="1019" i="1" dirty="0">
                <a:solidFill>
                  <a:srgbClr val="0071A3"/>
                </a:solidFill>
                <a:latin typeface="Times New Roman" panose="02020603050405020304" pitchFamily="18" charset="0"/>
                <a:cs typeface="Times New Roman" panose="02020603050405020304" pitchFamily="18" charset="0"/>
              </a:rPr>
              <a:t>Managing Director</a:t>
            </a:r>
          </a:p>
          <a:p>
            <a:pPr defTabSz="665609">
              <a:lnSpc>
                <a:spcPct val="100000"/>
              </a:lnSpc>
              <a:spcAft>
                <a:spcPts val="0"/>
              </a:spcAft>
            </a:pPr>
            <a:r>
              <a:rPr lang="en-US" sz="1019" i="1" dirty="0">
                <a:solidFill>
                  <a:srgbClr val="0071A3"/>
                </a:solidFill>
                <a:latin typeface="Times New Roman" panose="02020603050405020304" pitchFamily="18" charset="0"/>
                <a:cs typeface="Times New Roman" panose="02020603050405020304" pitchFamily="18" charset="0"/>
              </a:rPr>
              <a:t>Business Owner Solutions</a:t>
            </a:r>
          </a:p>
          <a:p>
            <a:pPr defTabSz="665609">
              <a:lnSpc>
                <a:spcPct val="100000"/>
              </a:lnSpc>
              <a:spcAft>
                <a:spcPts val="0"/>
              </a:spcAft>
            </a:pPr>
            <a:endParaRPr lang="en-US" sz="1019" i="1" dirty="0">
              <a:solidFill>
                <a:srgbClr val="0071A3"/>
              </a:solidFill>
              <a:latin typeface="Times New Roman" panose="02020603050405020304" pitchFamily="18" charset="0"/>
              <a:cs typeface="Times New Roman" panose="02020603050405020304" pitchFamily="18" charset="0"/>
            </a:endParaRPr>
          </a:p>
        </p:txBody>
      </p:sp>
      <p:sp>
        <p:nvSpPr>
          <p:cNvPr id="29" name="Content Placeholder 3">
            <a:extLst>
              <a:ext uri="{FF2B5EF4-FFF2-40B4-BE49-F238E27FC236}">
                <a16:creationId xmlns:a16="http://schemas.microsoft.com/office/drawing/2014/main" id="{52A80ECA-6EC7-5311-9402-86C8CAFCFCFD}"/>
              </a:ext>
            </a:extLst>
          </p:cNvPr>
          <p:cNvSpPr txBox="1">
            <a:spLocks/>
          </p:cNvSpPr>
          <p:nvPr/>
        </p:nvSpPr>
        <p:spPr>
          <a:xfrm>
            <a:off x="5360297" y="5809331"/>
            <a:ext cx="1787849" cy="621254"/>
          </a:xfrm>
          <a:prstGeom prst="rect">
            <a:avLst/>
          </a:prstGeom>
        </p:spPr>
        <p:txBody>
          <a:bodyPr vert="horz" lIns="66563" tIns="33281" rIns="66563" bIns="33281" rtlCol="0">
            <a:normAutofit fontScale="92500"/>
          </a:bodyPr>
          <a:lstStyle>
            <a:lvl1pPr marL="0" indent="0" algn="l" defTabSz="914400" rtl="0" eaLnBrk="1" latinLnBrk="0" hangingPunct="1">
              <a:lnSpc>
                <a:spcPct val="90000"/>
              </a:lnSpc>
              <a:spcBef>
                <a:spcPts val="0"/>
              </a:spcBef>
              <a:spcAft>
                <a:spcPts val="1200"/>
              </a:spcAft>
              <a:buFont typeface="Arial" panose="020B0604020202020204" pitchFamily="34" charset="0"/>
              <a:buNone/>
              <a:defRPr sz="1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65609">
              <a:lnSpc>
                <a:spcPct val="100000"/>
              </a:lnSpc>
              <a:spcAft>
                <a:spcPts val="437"/>
              </a:spcAft>
            </a:pPr>
            <a:r>
              <a:rPr lang="en-US" sz="1019" b="1" dirty="0">
                <a:solidFill>
                  <a:srgbClr val="000000">
                    <a:lumMod val="65000"/>
                    <a:lumOff val="35000"/>
                  </a:srgbClr>
                </a:solidFill>
              </a:rPr>
              <a:t>Jonathan Raymon</a:t>
            </a:r>
          </a:p>
          <a:p>
            <a:pPr defTabSz="665609">
              <a:lnSpc>
                <a:spcPct val="100000"/>
              </a:lnSpc>
              <a:spcAft>
                <a:spcPts val="0"/>
              </a:spcAft>
            </a:pPr>
            <a:r>
              <a:rPr lang="en-US" sz="1100" i="1" dirty="0">
                <a:solidFill>
                  <a:srgbClr val="0071A3"/>
                </a:solidFill>
                <a:latin typeface="Times New Roman" panose="02020603050405020304" pitchFamily="18" charset="0"/>
                <a:cs typeface="Times New Roman" panose="02020603050405020304" pitchFamily="18" charset="0"/>
              </a:rPr>
              <a:t>Senior Vice President</a:t>
            </a:r>
          </a:p>
          <a:p>
            <a:pPr defTabSz="665609">
              <a:lnSpc>
                <a:spcPct val="100000"/>
              </a:lnSpc>
              <a:spcAft>
                <a:spcPts val="0"/>
              </a:spcAft>
            </a:pPr>
            <a:r>
              <a:rPr lang="en-US" sz="1100" i="1" dirty="0">
                <a:solidFill>
                  <a:srgbClr val="0071A3"/>
                </a:solidFill>
                <a:latin typeface="Times New Roman" panose="02020603050405020304" pitchFamily="18" charset="0"/>
                <a:cs typeface="Times New Roman" panose="02020603050405020304" pitchFamily="18" charset="0"/>
              </a:rPr>
              <a:t>Charitable Solutions Strategist</a:t>
            </a:r>
          </a:p>
        </p:txBody>
      </p:sp>
      <p:sp>
        <p:nvSpPr>
          <p:cNvPr id="31" name="Content Placeholder 3">
            <a:extLst>
              <a:ext uri="{FF2B5EF4-FFF2-40B4-BE49-F238E27FC236}">
                <a16:creationId xmlns:a16="http://schemas.microsoft.com/office/drawing/2014/main" id="{6FB4AAE6-F762-42C4-5CF4-BD6284F56108}"/>
              </a:ext>
            </a:extLst>
          </p:cNvPr>
          <p:cNvSpPr txBox="1">
            <a:spLocks/>
          </p:cNvSpPr>
          <p:nvPr/>
        </p:nvSpPr>
        <p:spPr>
          <a:xfrm>
            <a:off x="7411559" y="5809331"/>
            <a:ext cx="2260947" cy="621254"/>
          </a:xfrm>
          <a:prstGeom prst="rect">
            <a:avLst/>
          </a:prstGeom>
        </p:spPr>
        <p:txBody>
          <a:bodyPr vert="horz" lIns="66563" tIns="33281" rIns="66563" bIns="33281" rtlCol="0">
            <a:normAutofit fontScale="92500"/>
          </a:bodyPr>
          <a:lstStyle>
            <a:lvl1pPr marL="0" indent="0" algn="l" defTabSz="914400" rtl="0" eaLnBrk="1" latinLnBrk="0" hangingPunct="1">
              <a:lnSpc>
                <a:spcPct val="90000"/>
              </a:lnSpc>
              <a:spcBef>
                <a:spcPts val="0"/>
              </a:spcBef>
              <a:spcAft>
                <a:spcPts val="1200"/>
              </a:spcAft>
              <a:buFont typeface="Arial" panose="020B0604020202020204" pitchFamily="34" charset="0"/>
              <a:buNone/>
              <a:defRPr sz="1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65609">
              <a:lnSpc>
                <a:spcPct val="100000"/>
              </a:lnSpc>
              <a:spcAft>
                <a:spcPts val="437"/>
              </a:spcAft>
            </a:pPr>
            <a:r>
              <a:rPr lang="en-US" sz="1019" b="1" dirty="0">
                <a:solidFill>
                  <a:srgbClr val="000000">
                    <a:lumMod val="65000"/>
                    <a:lumOff val="35000"/>
                  </a:srgbClr>
                </a:solidFill>
              </a:rPr>
              <a:t>Laurence Kluth</a:t>
            </a:r>
          </a:p>
          <a:p>
            <a:pPr defTabSz="665609">
              <a:lnSpc>
                <a:spcPct val="100000"/>
              </a:lnSpc>
              <a:spcAft>
                <a:spcPts val="0"/>
              </a:spcAft>
            </a:pPr>
            <a:r>
              <a:rPr lang="en-US" sz="1100" i="1" dirty="0">
                <a:solidFill>
                  <a:srgbClr val="0071A3"/>
                </a:solidFill>
                <a:latin typeface="Times New Roman" panose="02020603050405020304" pitchFamily="18" charset="0"/>
                <a:cs typeface="Times New Roman" panose="02020603050405020304" pitchFamily="18" charset="0"/>
              </a:rPr>
              <a:t>Senior Vice President</a:t>
            </a:r>
          </a:p>
          <a:p>
            <a:pPr defTabSz="665609">
              <a:lnSpc>
                <a:spcPct val="100000"/>
              </a:lnSpc>
              <a:spcAft>
                <a:spcPts val="0"/>
              </a:spcAft>
            </a:pPr>
            <a:r>
              <a:rPr lang="en-US" sz="1100" i="1" dirty="0">
                <a:solidFill>
                  <a:srgbClr val="0071A3"/>
                </a:solidFill>
                <a:latin typeface="Times New Roman" panose="02020603050405020304" pitchFamily="18" charset="0"/>
                <a:cs typeface="Times New Roman" panose="02020603050405020304" pitchFamily="18" charset="0"/>
              </a:rPr>
              <a:t>Equity Compensation Planning Manager</a:t>
            </a:r>
          </a:p>
        </p:txBody>
      </p:sp>
      <p:pic>
        <p:nvPicPr>
          <p:cNvPr id="2" name="Graphic 1">
            <a:extLst>
              <a:ext uri="{FF2B5EF4-FFF2-40B4-BE49-F238E27FC236}">
                <a16:creationId xmlns:a16="http://schemas.microsoft.com/office/drawing/2014/main" id="{E254338F-AE6A-DDAD-7766-4F986039CBAC}"/>
              </a:ext>
            </a:extLst>
          </p:cNvPr>
          <p:cNvPicPr>
            <a:picLocks/>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rot="10800000">
            <a:off x="1534" y="-273"/>
            <a:ext cx="2487171" cy="914396"/>
          </a:xfrm>
          <a:prstGeom prst="rect">
            <a:avLst/>
          </a:prstGeom>
        </p:spPr>
      </p:pic>
      <p:pic>
        <p:nvPicPr>
          <p:cNvPr id="4" name="Graphic 3">
            <a:extLst>
              <a:ext uri="{FF2B5EF4-FFF2-40B4-BE49-F238E27FC236}">
                <a16:creationId xmlns:a16="http://schemas.microsoft.com/office/drawing/2014/main" id="{BF1B8E53-2A41-3FEF-E322-762B55EB48A7}"/>
              </a:ext>
            </a:extLst>
          </p:cNvPr>
          <p:cNvPicPr>
            <a:picLocks/>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rot="10800000">
            <a:off x="0" y="-4538"/>
            <a:ext cx="1956817" cy="722028"/>
          </a:xfrm>
          <a:prstGeom prst="rect">
            <a:avLst/>
          </a:prstGeom>
        </p:spPr>
      </p:pic>
      <p:cxnSp>
        <p:nvCxnSpPr>
          <p:cNvPr id="6" name="Straight Connector 5">
            <a:extLst>
              <a:ext uri="{FF2B5EF4-FFF2-40B4-BE49-F238E27FC236}">
                <a16:creationId xmlns:a16="http://schemas.microsoft.com/office/drawing/2014/main" id="{68AF53E9-8BA2-9F1A-15A3-928B13FC27FA}"/>
              </a:ext>
            </a:extLst>
          </p:cNvPr>
          <p:cNvCxnSpPr>
            <a:cxnSpLocks/>
          </p:cNvCxnSpPr>
          <p:nvPr/>
        </p:nvCxnSpPr>
        <p:spPr>
          <a:xfrm>
            <a:off x="913130" y="1329862"/>
            <a:ext cx="1138936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AD2F225-4EF9-2731-B0EC-31350D90F6FD}"/>
              </a:ext>
            </a:extLst>
          </p:cNvPr>
          <p:cNvSpPr txBox="1"/>
          <p:nvPr/>
        </p:nvSpPr>
        <p:spPr>
          <a:xfrm>
            <a:off x="978408" y="6581001"/>
            <a:ext cx="7267970" cy="276999"/>
          </a:xfrm>
          <a:prstGeom prst="rect">
            <a:avLst/>
          </a:prstGeom>
          <a:noFill/>
        </p:spPr>
        <p:txBody>
          <a:bodyPr wrap="square" rtlCol="0">
            <a:spAutoFit/>
          </a:bodyPr>
          <a:lstStyle/>
          <a:p>
            <a:r>
              <a:rPr lang="en-US" sz="600" b="0" i="0" dirty="0">
                <a:solidFill>
                  <a:srgbClr val="000000"/>
                </a:solidFill>
                <a:effectLst/>
                <a:latin typeface="Arial" panose="020B0604020202020204" pitchFamily="34" charset="0"/>
              </a:rPr>
              <a:t>*Baird Trust Company, a Kentucky state-chartered trust company, is owned by Baird Financial Corporation ("BFC") and is affiliated with Robert W. Baird &amp; Co. Incorporated (an SEC-registered broker-dealer and investment adviser), and other operating businesses owned by BFC. Not all trust services offered by Baird Trust are available in every state and/or location. Baird Trust does not provide legal advice.</a:t>
            </a:r>
            <a:endParaRPr lang="en-US" sz="600" dirty="0"/>
          </a:p>
        </p:txBody>
      </p:sp>
      <p:pic>
        <p:nvPicPr>
          <p:cNvPr id="14" name="Picture 13">
            <a:extLst>
              <a:ext uri="{FF2B5EF4-FFF2-40B4-BE49-F238E27FC236}">
                <a16:creationId xmlns:a16="http://schemas.microsoft.com/office/drawing/2014/main" id="{B84E8F9C-F342-0FAC-6C39-458F44D1F216}"/>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5447889" y="3978508"/>
            <a:ext cx="1333158" cy="1830824"/>
          </a:xfrm>
          <a:prstGeom prst="rect">
            <a:avLst/>
          </a:prstGeom>
        </p:spPr>
      </p:pic>
      <p:pic>
        <p:nvPicPr>
          <p:cNvPr id="18" name="Picture 17" descr="A person in a suit and tie&#10;&#10;Description automatically generated">
            <a:extLst>
              <a:ext uri="{FF2B5EF4-FFF2-40B4-BE49-F238E27FC236}">
                <a16:creationId xmlns:a16="http://schemas.microsoft.com/office/drawing/2014/main" id="{EED1F2D1-2420-2027-A268-D59017AFA247}"/>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3196093" y="1479153"/>
            <a:ext cx="1463040" cy="1852148"/>
          </a:xfrm>
          <a:prstGeom prst="rect">
            <a:avLst/>
          </a:prstGeom>
        </p:spPr>
      </p:pic>
    </p:spTree>
    <p:extLst>
      <p:ext uri="{BB962C8B-B14F-4D97-AF65-F5344CB8AC3E}">
        <p14:creationId xmlns:p14="http://schemas.microsoft.com/office/powerpoint/2010/main" val="893670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92ACC-9303-5947-7302-13C4517FAFF0}"/>
              </a:ext>
            </a:extLst>
          </p:cNvPr>
          <p:cNvSpPr>
            <a:spLocks noGrp="1"/>
          </p:cNvSpPr>
          <p:nvPr>
            <p:ph type="title"/>
          </p:nvPr>
        </p:nvSpPr>
        <p:spPr/>
        <p:txBody>
          <a:bodyPr>
            <a:normAutofit/>
          </a:bodyPr>
          <a:lstStyle/>
          <a:p>
            <a:r>
              <a:rPr lang="en-US" sz="3200" dirty="0"/>
              <a:t>About Baird</a:t>
            </a:r>
          </a:p>
        </p:txBody>
      </p:sp>
      <p:sp>
        <p:nvSpPr>
          <p:cNvPr id="3" name="Content Placeholder 2">
            <a:extLst>
              <a:ext uri="{FF2B5EF4-FFF2-40B4-BE49-F238E27FC236}">
                <a16:creationId xmlns:a16="http://schemas.microsoft.com/office/drawing/2014/main" id="{612C08BF-F19F-3965-E016-3975D496C86D}"/>
              </a:ext>
            </a:extLst>
          </p:cNvPr>
          <p:cNvSpPr>
            <a:spLocks noGrp="1"/>
          </p:cNvSpPr>
          <p:nvPr>
            <p:ph idx="1"/>
          </p:nvPr>
        </p:nvSpPr>
        <p:spPr>
          <a:xfrm>
            <a:off x="838200" y="1368425"/>
            <a:ext cx="11125200" cy="1325563"/>
          </a:xfrm>
        </p:spPr>
        <p:txBody>
          <a:bodyPr>
            <a:normAutofit/>
          </a:bodyPr>
          <a:lstStyle/>
          <a:p>
            <a:pPr marL="0" indent="0">
              <a:buNone/>
            </a:pPr>
            <a:r>
              <a:rPr lang="en-US" sz="2200" i="1" dirty="0">
                <a:solidFill>
                  <a:schemeClr val="accent1"/>
                </a:solidFill>
                <a:latin typeface="Times New Roman" panose="02020603050405020304" pitchFamily="18" charset="0"/>
                <a:ea typeface="+mj-ea"/>
                <a:cs typeface="Times New Roman" panose="02020603050405020304" pitchFamily="18" charset="0"/>
              </a:rPr>
              <a:t>We are a full-service, diversified financial services company providing private wealth management, asset management and public finance services across the United States, as well as investment banking, private equity and institutional research, sales and trading services globally.</a:t>
            </a:r>
          </a:p>
          <a:p>
            <a:endParaRPr lang="en-US" sz="2200" dirty="0"/>
          </a:p>
        </p:txBody>
      </p:sp>
      <p:sp>
        <p:nvSpPr>
          <p:cNvPr id="5" name="TextBox 4">
            <a:extLst>
              <a:ext uri="{FF2B5EF4-FFF2-40B4-BE49-F238E27FC236}">
                <a16:creationId xmlns:a16="http://schemas.microsoft.com/office/drawing/2014/main" id="{9DCDFCE3-A64A-A7B6-A22F-FB46D95DFEFB}"/>
              </a:ext>
            </a:extLst>
          </p:cNvPr>
          <p:cNvSpPr txBox="1"/>
          <p:nvPr/>
        </p:nvSpPr>
        <p:spPr>
          <a:xfrm>
            <a:off x="914400" y="2414514"/>
            <a:ext cx="10750378" cy="3739485"/>
          </a:xfrm>
          <a:prstGeom prst="rect">
            <a:avLst/>
          </a:prstGeom>
          <a:noFill/>
        </p:spPr>
        <p:txBody>
          <a:bodyPr wrap="square">
            <a:spAutoFit/>
          </a:bodyPr>
          <a:lstStyle/>
          <a:p>
            <a:pPr lvl="0" defTabSz="1018937" fontAlgn="base">
              <a:spcBef>
                <a:spcPct val="0"/>
              </a:spcBef>
              <a:spcAft>
                <a:spcPts val="1200"/>
              </a:spcAft>
              <a:buClr>
                <a:srgbClr val="974407"/>
              </a:buClr>
              <a:defRPr/>
            </a:pPr>
            <a:r>
              <a:rPr kumimoji="0" lang="en-US" sz="1400" b="1" i="0" u="none" strike="noStrike" kern="0" cap="none" spc="0" normalizeH="0" baseline="0" noProof="0" dirty="0">
                <a:ln>
                  <a:noFill/>
                </a:ln>
                <a:solidFill>
                  <a:schemeClr val="accent1"/>
                </a:solidFill>
                <a:effectLst/>
                <a:uLnTx/>
                <a:uFillTx/>
                <a:latin typeface="Verdana" panose="020B0604030504040204" pitchFamily="34" charset="0"/>
                <a:ea typeface="Verdana" panose="020B0604030504040204" pitchFamily="34" charset="0"/>
              </a:rPr>
              <a:t>HISTORY</a:t>
            </a:r>
          </a:p>
          <a:p>
            <a:pPr marL="274320" lvl="0" indent="-137160" defTabSz="1018937" fontAlgn="base">
              <a:spcBef>
                <a:spcPct val="0"/>
              </a:spcBef>
              <a:spcAft>
                <a:spcPts val="600"/>
              </a:spcAft>
              <a:buClr>
                <a:schemeClr val="accent2"/>
              </a:buClr>
              <a:buFont typeface="Arial"/>
              <a:buChar char="•"/>
              <a:defRPr/>
            </a:pPr>
            <a:r>
              <a:rPr lang="en-US" sz="1100" kern="0" dirty="0">
                <a:solidFill>
                  <a:schemeClr val="tx1">
                    <a:lumMod val="65000"/>
                    <a:lumOff val="35000"/>
                  </a:schemeClr>
                </a:solidFill>
                <a:latin typeface="Verdana" panose="020B0604030504040204" pitchFamily="34" charset="0"/>
                <a:ea typeface="Verdana" panose="020B0604030504040204" pitchFamily="34" charset="0"/>
              </a:rPr>
              <a:t>Founded in 1919; headquartered in Milwaukee, Wisconsin</a:t>
            </a:r>
          </a:p>
          <a:p>
            <a:pPr marL="274320" lvl="0" indent="-137160" defTabSz="1018937" fontAlgn="base">
              <a:spcBef>
                <a:spcPct val="0"/>
              </a:spcBef>
              <a:spcAft>
                <a:spcPts val="600"/>
              </a:spcAft>
              <a:buClr>
                <a:schemeClr val="accent2"/>
              </a:buClr>
              <a:buFont typeface="Arial"/>
              <a:buChar char="•"/>
              <a:defRPr/>
            </a:pPr>
            <a:r>
              <a:rPr lang="en-US" sz="1100" kern="0" dirty="0">
                <a:solidFill>
                  <a:schemeClr val="tx1">
                    <a:lumMod val="65000"/>
                    <a:lumOff val="35000"/>
                  </a:schemeClr>
                </a:solidFill>
                <a:latin typeface="Verdana" panose="020B0604030504040204" pitchFamily="34" charset="0"/>
                <a:ea typeface="Verdana" panose="020B0604030504040204" pitchFamily="34" charset="0"/>
              </a:rPr>
              <a:t>Member of the New York Stock Exchange since 1948</a:t>
            </a:r>
          </a:p>
          <a:p>
            <a:pPr lvl="0" defTabSz="1018937" fontAlgn="base">
              <a:spcBef>
                <a:spcPts val="600"/>
              </a:spcBef>
              <a:spcAft>
                <a:spcPts val="1200"/>
              </a:spcAft>
              <a:buClr>
                <a:srgbClr val="974407"/>
              </a:buClr>
              <a:defRPr/>
            </a:pPr>
            <a:r>
              <a:rPr kumimoji="0" lang="en-US" sz="1400" b="1" i="0" u="none" strike="noStrike" kern="0" cap="none" spc="0" normalizeH="0" baseline="0" noProof="0" dirty="0">
                <a:ln>
                  <a:noFill/>
                </a:ln>
                <a:solidFill>
                  <a:schemeClr val="accent1"/>
                </a:solidFill>
                <a:effectLst/>
                <a:uLnTx/>
                <a:uFillTx/>
                <a:latin typeface="Verdana" panose="020B0604030504040204" pitchFamily="34" charset="0"/>
                <a:ea typeface="Verdana" panose="020B0604030504040204" pitchFamily="34" charset="0"/>
              </a:rPr>
              <a:t>GEOGRAPHY</a:t>
            </a:r>
          </a:p>
          <a:p>
            <a:pPr marL="274320" lvl="0" indent="-137160" defTabSz="1018937" fontAlgn="base">
              <a:spcBef>
                <a:spcPct val="0"/>
              </a:spcBef>
              <a:spcAft>
                <a:spcPts val="600"/>
              </a:spcAft>
              <a:buClr>
                <a:schemeClr val="accent2"/>
              </a:buClr>
              <a:buFont typeface="Arial"/>
              <a:buChar char="•"/>
              <a:defRPr/>
            </a:pPr>
            <a:r>
              <a:rPr lang="en-US" sz="1100" kern="0" dirty="0">
                <a:solidFill>
                  <a:schemeClr val="tx1">
                    <a:lumMod val="65000"/>
                    <a:lumOff val="35000"/>
                  </a:schemeClr>
                </a:solidFill>
                <a:latin typeface="Verdana" panose="020B0604030504040204" pitchFamily="34" charset="0"/>
                <a:ea typeface="Verdana" panose="020B0604030504040204" pitchFamily="34" charset="0"/>
              </a:rPr>
              <a:t>More than 200 offices globally, including 33 states and three continents.</a:t>
            </a:r>
            <a:endParaRPr kumimoji="0" lang="en-US" sz="1100"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endParaRPr>
          </a:p>
          <a:p>
            <a:pPr lvl="0" defTabSz="1018937" fontAlgn="base">
              <a:spcBef>
                <a:spcPts val="600"/>
              </a:spcBef>
              <a:spcAft>
                <a:spcPts val="1200"/>
              </a:spcAft>
              <a:buClr>
                <a:srgbClr val="974407"/>
              </a:buClr>
              <a:defRPr/>
            </a:pPr>
            <a:r>
              <a:rPr kumimoji="0" lang="en-US" sz="1400" b="1" i="0" u="none" strike="noStrike" kern="0" cap="none" spc="0" normalizeH="0" baseline="0" noProof="0" dirty="0">
                <a:ln>
                  <a:noFill/>
                </a:ln>
                <a:solidFill>
                  <a:schemeClr val="accent1"/>
                </a:solidFill>
                <a:effectLst/>
                <a:uLnTx/>
                <a:uFillTx/>
                <a:latin typeface="Verdana" panose="020B0604030504040204" pitchFamily="34" charset="0"/>
                <a:ea typeface="Verdana" panose="020B0604030504040204" pitchFamily="34" charset="0"/>
              </a:rPr>
              <a:t>ECONOMICS</a:t>
            </a:r>
            <a:endParaRPr lang="en-US" sz="1400" b="1" kern="0" noProof="0" dirty="0">
              <a:solidFill>
                <a:schemeClr val="accent1"/>
              </a:solidFill>
              <a:latin typeface="Verdana" panose="020B0604030504040204" pitchFamily="34" charset="0"/>
              <a:ea typeface="Verdana" panose="020B0604030504040204" pitchFamily="34" charset="0"/>
            </a:endParaRPr>
          </a:p>
          <a:p>
            <a:pPr marL="274320" indent="-137160" defTabSz="1018937" fontAlgn="base">
              <a:spcBef>
                <a:spcPct val="0"/>
              </a:spcBef>
              <a:spcAft>
                <a:spcPts val="600"/>
              </a:spcAft>
              <a:buClr>
                <a:schemeClr val="accent2"/>
              </a:buClr>
              <a:buFont typeface="Arial"/>
              <a:buChar char="•"/>
              <a:defRPr/>
            </a:pPr>
            <a:r>
              <a:rPr lang="en-US" sz="1100" kern="0" dirty="0">
                <a:solidFill>
                  <a:schemeClr val="tx1">
                    <a:lumMod val="65000"/>
                    <a:lumOff val="35000"/>
                  </a:schemeClr>
                </a:solidFill>
                <a:latin typeface="Verdana" panose="020B0604030504040204" pitchFamily="34" charset="0"/>
                <a:ea typeface="Verdana" panose="020B0604030504040204" pitchFamily="34" charset="0"/>
              </a:rPr>
              <a:t>The Securities Investor Protection Corporation (SIPC) covers most types of investments up to a value of $500,000</a:t>
            </a:r>
            <a:r>
              <a:rPr lang="en-US" sz="1100" kern="0" baseline="30000" dirty="0">
                <a:solidFill>
                  <a:schemeClr val="tx1">
                    <a:lumMod val="65000"/>
                    <a:lumOff val="35000"/>
                  </a:schemeClr>
                </a:solidFill>
                <a:latin typeface="Verdana" panose="020B0604030504040204" pitchFamily="34" charset="0"/>
                <a:ea typeface="Verdana" panose="020B0604030504040204" pitchFamily="34" charset="0"/>
              </a:rPr>
              <a:t>1</a:t>
            </a:r>
            <a:endParaRPr lang="en-US" sz="1100" kern="0" dirty="0">
              <a:solidFill>
                <a:schemeClr val="tx1">
                  <a:lumMod val="65000"/>
                  <a:lumOff val="35000"/>
                </a:schemeClr>
              </a:solidFill>
              <a:latin typeface="Verdana" panose="020B0604030504040204" pitchFamily="34" charset="0"/>
              <a:ea typeface="Verdana" panose="020B0604030504040204" pitchFamily="34" charset="0"/>
            </a:endParaRPr>
          </a:p>
          <a:p>
            <a:pPr marL="274320" lvl="0" indent="-137160" defTabSz="1018937" fontAlgn="base">
              <a:spcBef>
                <a:spcPct val="0"/>
              </a:spcBef>
              <a:spcAft>
                <a:spcPts val="600"/>
              </a:spcAft>
              <a:buClr>
                <a:schemeClr val="accent2"/>
              </a:buClr>
              <a:buFont typeface="Arial"/>
              <a:buChar char="•"/>
              <a:defRPr/>
            </a:pPr>
            <a:r>
              <a:rPr lang="en-US" sz="1100" kern="0" dirty="0">
                <a:solidFill>
                  <a:schemeClr val="tx1">
                    <a:lumMod val="65000"/>
                    <a:lumOff val="35000"/>
                  </a:schemeClr>
                </a:solidFill>
                <a:latin typeface="Verdana" panose="020B0604030504040204" pitchFamily="34" charset="0"/>
                <a:ea typeface="Verdana" panose="020B0604030504040204" pitchFamily="34" charset="0"/>
              </a:rPr>
              <a:t>Baird clients are further protected by a policy in excess of SIPC limits that provides additional coverage beyond the $500,000 SIPC limit</a:t>
            </a:r>
            <a:r>
              <a:rPr lang="en-US" sz="1100" kern="0" baseline="30000" dirty="0">
                <a:solidFill>
                  <a:schemeClr val="tx1">
                    <a:lumMod val="65000"/>
                    <a:lumOff val="35000"/>
                  </a:schemeClr>
                </a:solidFill>
                <a:latin typeface="Verdana" panose="020B0604030504040204" pitchFamily="34" charset="0"/>
                <a:ea typeface="Verdana" panose="020B0604030504040204" pitchFamily="34" charset="0"/>
              </a:rPr>
              <a:t>2</a:t>
            </a:r>
            <a:endParaRPr lang="en-US" sz="1100" kern="0" dirty="0">
              <a:solidFill>
                <a:schemeClr val="tx1">
                  <a:lumMod val="65000"/>
                  <a:lumOff val="35000"/>
                </a:schemeClr>
              </a:solidFill>
              <a:latin typeface="Verdana" panose="020B0604030504040204" pitchFamily="34" charset="0"/>
              <a:ea typeface="Verdana" panose="020B0604030504040204" pitchFamily="34" charset="0"/>
            </a:endParaRPr>
          </a:p>
          <a:p>
            <a:pPr marL="274320" lvl="0" indent="-137160" defTabSz="1018937" fontAlgn="base">
              <a:spcBef>
                <a:spcPct val="0"/>
              </a:spcBef>
              <a:spcAft>
                <a:spcPts val="600"/>
              </a:spcAft>
              <a:buClr>
                <a:schemeClr val="accent2"/>
              </a:buClr>
              <a:buFont typeface="Arial"/>
              <a:buChar char="•"/>
              <a:defRPr/>
            </a:pPr>
            <a:r>
              <a:rPr lang="en-US" sz="1100" kern="0" dirty="0">
                <a:solidFill>
                  <a:schemeClr val="tx1">
                    <a:lumMod val="65000"/>
                    <a:lumOff val="35000"/>
                  </a:schemeClr>
                </a:solidFill>
                <a:latin typeface="Verdana" panose="020B0604030504040204" pitchFamily="34" charset="0"/>
                <a:ea typeface="Verdana" panose="020B0604030504040204" pitchFamily="34" charset="0"/>
              </a:rPr>
              <a:t>The Federal Deposit Insurance Corporation (FDIC) covers client funds swept into bank accounts – up to $250,000 for each account per depositor</a:t>
            </a:r>
          </a:p>
          <a:p>
            <a:pPr marL="274320" lvl="0" indent="-137160" defTabSz="1018937" fontAlgn="base">
              <a:spcBef>
                <a:spcPct val="0"/>
              </a:spcBef>
              <a:spcAft>
                <a:spcPts val="600"/>
              </a:spcAft>
              <a:buClr>
                <a:schemeClr val="accent2"/>
              </a:buClr>
              <a:buFont typeface="Arial"/>
              <a:buChar char="•"/>
              <a:defRPr/>
            </a:pPr>
            <a:r>
              <a:rPr lang="en-US" sz="1100" kern="0" dirty="0">
                <a:solidFill>
                  <a:schemeClr val="tx1">
                    <a:lumMod val="65000"/>
                    <a:lumOff val="35000"/>
                  </a:schemeClr>
                </a:solidFill>
                <a:latin typeface="Verdana" panose="020B0604030504040204" pitchFamily="34" charset="0"/>
                <a:ea typeface="Verdana" panose="020B0604030504040204" pitchFamily="34" charset="0"/>
              </a:rPr>
              <a:t>Employee-owned and fully independent</a:t>
            </a:r>
          </a:p>
          <a:p>
            <a:pPr marL="274320" lvl="0" indent="-137160" defTabSz="1018937" fontAlgn="base">
              <a:spcBef>
                <a:spcPct val="0"/>
              </a:spcBef>
              <a:spcAft>
                <a:spcPts val="600"/>
              </a:spcAft>
              <a:buClr>
                <a:schemeClr val="accent2"/>
              </a:buClr>
              <a:buFont typeface="Arial"/>
              <a:buChar char="•"/>
              <a:defRPr/>
            </a:pPr>
            <a:r>
              <a:rPr lang="en-US" sz="1100" kern="0" dirty="0">
                <a:solidFill>
                  <a:schemeClr val="tx1">
                    <a:lumMod val="65000"/>
                    <a:lumOff val="35000"/>
                  </a:schemeClr>
                </a:solidFill>
                <a:latin typeface="Verdana" panose="020B0604030504040204" pitchFamily="34" charset="0"/>
                <a:ea typeface="Verdana" panose="020B0604030504040204" pitchFamily="34" charset="0"/>
              </a:rPr>
              <a:t>Client assets over $415 billion as of December 31, 2021</a:t>
            </a:r>
          </a:p>
          <a:p>
            <a:pPr marL="274320" lvl="0" indent="-137160" defTabSz="1018937" fontAlgn="base">
              <a:spcBef>
                <a:spcPct val="0"/>
              </a:spcBef>
              <a:spcAft>
                <a:spcPts val="600"/>
              </a:spcAft>
              <a:buClr>
                <a:schemeClr val="accent2"/>
              </a:buClr>
              <a:buFont typeface="Arial"/>
              <a:buChar char="•"/>
              <a:defRPr/>
            </a:pPr>
            <a:r>
              <a:rPr lang="en-US" sz="1100" kern="0" dirty="0">
                <a:solidFill>
                  <a:schemeClr val="tx1">
                    <a:lumMod val="65000"/>
                    <a:lumOff val="35000"/>
                  </a:schemeClr>
                </a:solidFill>
                <a:latin typeface="Verdana" panose="020B0604030504040204" pitchFamily="34" charset="0"/>
                <a:ea typeface="Verdana" panose="020B0604030504040204" pitchFamily="34" charset="0"/>
              </a:rPr>
              <a:t>Conservatively leveraged and well-capitalized, with total capital well in excess of the minimum net capital requirement</a:t>
            </a:r>
            <a:endParaRPr lang="en-US" sz="1100" kern="0" baseline="30000" dirty="0">
              <a:solidFill>
                <a:schemeClr val="tx1">
                  <a:lumMod val="65000"/>
                  <a:lumOff val="35000"/>
                </a:schemeClr>
              </a:solidFill>
              <a:latin typeface="Verdana" panose="020B0604030504040204" pitchFamily="34" charset="0"/>
              <a:ea typeface="Verdana" panose="020B0604030504040204" pitchFamily="34" charset="0"/>
            </a:endParaRPr>
          </a:p>
          <a:p>
            <a:pPr marL="274320" lvl="0" indent="-137160" defTabSz="1018937" fontAlgn="base">
              <a:spcBef>
                <a:spcPct val="0"/>
              </a:spcBef>
              <a:spcAft>
                <a:spcPts val="600"/>
              </a:spcAft>
              <a:buClr>
                <a:schemeClr val="accent2"/>
              </a:buClr>
              <a:buFont typeface="Arial"/>
              <a:buChar char="•"/>
              <a:defRPr/>
            </a:pPr>
            <a:r>
              <a:rPr lang="en-US" sz="1100" kern="0" dirty="0">
                <a:solidFill>
                  <a:schemeClr val="tx1">
                    <a:lumMod val="65000"/>
                    <a:lumOff val="35000"/>
                  </a:schemeClr>
                </a:solidFill>
                <a:latin typeface="Verdana" panose="020B0604030504040204" pitchFamily="34" charset="0"/>
                <a:ea typeface="Verdana" panose="020B0604030504040204" pitchFamily="34" charset="0"/>
              </a:rPr>
              <a:t>Asset protection in excess of SIPC limits through Lloyd’s of London</a:t>
            </a:r>
            <a:endParaRPr kumimoji="0" lang="en-US" sz="1100" b="0" i="0" u="none" strike="noStrike" kern="0" cap="none" spc="0" normalizeH="0" baseline="3000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endParaRPr>
          </a:p>
        </p:txBody>
      </p:sp>
      <p:sp>
        <p:nvSpPr>
          <p:cNvPr id="6" name="Text Placeholder 3">
            <a:extLst>
              <a:ext uri="{FF2B5EF4-FFF2-40B4-BE49-F238E27FC236}">
                <a16:creationId xmlns:a16="http://schemas.microsoft.com/office/drawing/2014/main" id="{32EAF1BE-2588-22F3-2F6B-5C01DC0AAB80}"/>
              </a:ext>
            </a:extLst>
          </p:cNvPr>
          <p:cNvSpPr txBox="1">
            <a:spLocks/>
          </p:cNvSpPr>
          <p:nvPr/>
        </p:nvSpPr>
        <p:spPr>
          <a:xfrm>
            <a:off x="1043940" y="6407739"/>
            <a:ext cx="8196943" cy="4502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700" baseline="30000" dirty="0"/>
              <a:t>1</a:t>
            </a:r>
            <a:r>
              <a:rPr lang="en-US" sz="700" dirty="0"/>
              <a:t>Securities in client cash accounts are segregated from Baird’s assets.</a:t>
            </a:r>
            <a:r>
              <a:rPr lang="en-US" sz="700" baseline="30000" dirty="0"/>
              <a:t> </a:t>
            </a:r>
            <a:r>
              <a:rPr lang="en-US" sz="700" dirty="0">
                <a:solidFill>
                  <a:srgbClr val="404040"/>
                </a:solidFill>
                <a:ea typeface="Times New Roman" panose="02020603050405020304" pitchFamily="18" charset="0"/>
                <a:cs typeface="Calibri" panose="020F0502020204030204" pitchFamily="34" charset="0"/>
              </a:rPr>
              <a:t>Assets held at Baird Trust Company are not covered by SIPC.</a:t>
            </a:r>
            <a:br>
              <a:rPr lang="en-US" sz="700" baseline="30000" dirty="0">
                <a:solidFill>
                  <a:srgbClr val="404040"/>
                </a:solidFill>
                <a:ea typeface="Times New Roman" panose="02020603050405020304" pitchFamily="18" charset="0"/>
                <a:cs typeface="Calibri" panose="020F0502020204030204" pitchFamily="34" charset="0"/>
              </a:rPr>
            </a:br>
            <a:r>
              <a:rPr lang="en-US" sz="700" baseline="30000" dirty="0"/>
              <a:t>2</a:t>
            </a:r>
            <a:r>
              <a:rPr lang="en-US" sz="700" dirty="0"/>
              <a:t>Aggregate coverage limit of $250 million for all claims of Baird customers eligible for distributions under the Securities Investor Protection Act of 1970. </a:t>
            </a:r>
            <a:br>
              <a:rPr lang="en-US" sz="700" dirty="0"/>
            </a:br>
            <a:r>
              <a:rPr lang="en-US" sz="700" dirty="0"/>
              <a:t> The policy has a sublimit of $1.9 million per customer for cash awaiting reinvestment. </a:t>
            </a:r>
          </a:p>
        </p:txBody>
      </p:sp>
      <p:grpSp>
        <p:nvGrpSpPr>
          <p:cNvPr id="4" name="Group 3">
            <a:extLst>
              <a:ext uri="{FF2B5EF4-FFF2-40B4-BE49-F238E27FC236}">
                <a16:creationId xmlns:a16="http://schemas.microsoft.com/office/drawing/2014/main" id="{4D4AFFC2-F27E-9701-EB68-D06C44F94875}"/>
              </a:ext>
            </a:extLst>
          </p:cNvPr>
          <p:cNvGrpSpPr>
            <a:grpSpLocks noChangeAspect="1"/>
          </p:cNvGrpSpPr>
          <p:nvPr/>
        </p:nvGrpSpPr>
        <p:grpSpPr>
          <a:xfrm rot="10800000">
            <a:off x="-4" y="-16370"/>
            <a:ext cx="2488705" cy="918661"/>
            <a:chOff x="8940150" y="5558013"/>
            <a:chExt cx="3251849" cy="1291544"/>
          </a:xfrm>
        </p:grpSpPr>
        <p:pic>
          <p:nvPicPr>
            <p:cNvPr id="7" name="Graphic 6">
              <a:extLst>
                <a:ext uri="{FF2B5EF4-FFF2-40B4-BE49-F238E27FC236}">
                  <a16:creationId xmlns:a16="http://schemas.microsoft.com/office/drawing/2014/main" id="{70D9B277-E09A-D0A6-E9F5-83B0F1BB2290}"/>
                </a:ext>
              </a:extLst>
            </p:cNvPr>
            <p:cNvPicPr>
              <a:picLocks/>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0150" y="5558013"/>
              <a:ext cx="3249845" cy="1285548"/>
            </a:xfrm>
            <a:prstGeom prst="rect">
              <a:avLst/>
            </a:prstGeom>
          </p:spPr>
        </p:pic>
        <p:pic>
          <p:nvPicPr>
            <p:cNvPr id="8" name="Graphic 7">
              <a:extLst>
                <a:ext uri="{FF2B5EF4-FFF2-40B4-BE49-F238E27FC236}">
                  <a16:creationId xmlns:a16="http://schemas.microsoft.com/office/drawing/2014/main" id="{EEDF186E-A696-8414-7453-FB2BB8FC1824}"/>
                </a:ext>
              </a:extLst>
            </p:cNvPr>
            <p:cNvPicPr>
              <a:picLocks/>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635138" y="5834459"/>
              <a:ext cx="2556861" cy="1015098"/>
            </a:xfrm>
            <a:prstGeom prst="rect">
              <a:avLst/>
            </a:prstGeom>
          </p:spPr>
        </p:pic>
      </p:grpSp>
      <p:cxnSp>
        <p:nvCxnSpPr>
          <p:cNvPr id="9" name="Straight Connector 8">
            <a:extLst>
              <a:ext uri="{FF2B5EF4-FFF2-40B4-BE49-F238E27FC236}">
                <a16:creationId xmlns:a16="http://schemas.microsoft.com/office/drawing/2014/main" id="{E1D3604A-B121-180B-DCB6-FE2ED0789C29}"/>
              </a:ext>
            </a:extLst>
          </p:cNvPr>
          <p:cNvCxnSpPr>
            <a:cxnSpLocks/>
          </p:cNvCxnSpPr>
          <p:nvPr/>
        </p:nvCxnSpPr>
        <p:spPr>
          <a:xfrm>
            <a:off x="913130" y="1329862"/>
            <a:ext cx="1138936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9252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09E03-A3C2-F6D9-C000-AE86A8FF0B5D}"/>
              </a:ext>
            </a:extLst>
          </p:cNvPr>
          <p:cNvSpPr>
            <a:spLocks noGrp="1"/>
          </p:cNvSpPr>
          <p:nvPr>
            <p:ph type="title"/>
          </p:nvPr>
        </p:nvSpPr>
        <p:spPr/>
        <p:txBody>
          <a:bodyPr vert="horz" lIns="91440" tIns="45720" rIns="91440" bIns="45720" rtlCol="0" anchor="ctr">
            <a:normAutofit/>
          </a:bodyPr>
          <a:lstStyle/>
          <a:p>
            <a:r>
              <a:rPr lang="en-US" sz="3200" dirty="0"/>
              <a:t>Structured for Success</a:t>
            </a:r>
          </a:p>
        </p:txBody>
      </p:sp>
      <p:sp>
        <p:nvSpPr>
          <p:cNvPr id="3" name="Content Placeholder 2">
            <a:extLst>
              <a:ext uri="{FF2B5EF4-FFF2-40B4-BE49-F238E27FC236}">
                <a16:creationId xmlns:a16="http://schemas.microsoft.com/office/drawing/2014/main" id="{B1BAE558-3DD2-75D6-0959-B11E33ACA645}"/>
              </a:ext>
            </a:extLst>
          </p:cNvPr>
          <p:cNvSpPr>
            <a:spLocks noGrp="1"/>
          </p:cNvSpPr>
          <p:nvPr>
            <p:ph idx="1"/>
          </p:nvPr>
        </p:nvSpPr>
        <p:spPr>
          <a:xfrm>
            <a:off x="863367" y="1417411"/>
            <a:ext cx="10042757" cy="731111"/>
          </a:xfrm>
        </p:spPr>
        <p:txBody>
          <a:bodyPr>
            <a:normAutofit/>
          </a:bodyPr>
          <a:lstStyle/>
          <a:p>
            <a:pPr marL="0" indent="0">
              <a:buNone/>
            </a:pPr>
            <a:r>
              <a:rPr lang="en-US" sz="1200" dirty="0"/>
              <a:t>Baird’s unique balance of complementary businesses diversifies our revenues across market cycles and helps protect from cyclical volatility or unexpected environmental shocks in any one area. This gives us the financial strength to reinvest in our capabilities for clients like you in both good and challenging times.</a:t>
            </a:r>
          </a:p>
          <a:p>
            <a:pPr marL="0" indent="0">
              <a:buNone/>
            </a:pPr>
            <a:endParaRPr lang="en-US" sz="1200" dirty="0"/>
          </a:p>
        </p:txBody>
      </p:sp>
      <p:graphicFrame>
        <p:nvGraphicFramePr>
          <p:cNvPr id="5" name="Table 4">
            <a:extLst>
              <a:ext uri="{FF2B5EF4-FFF2-40B4-BE49-F238E27FC236}">
                <a16:creationId xmlns:a16="http://schemas.microsoft.com/office/drawing/2014/main" id="{F12A1A13-9A40-DED1-D8D3-1A30340BAC33}"/>
              </a:ext>
            </a:extLst>
          </p:cNvPr>
          <p:cNvGraphicFramePr>
            <a:graphicFrameLocks noGrp="1"/>
          </p:cNvGraphicFramePr>
          <p:nvPr/>
        </p:nvGraphicFramePr>
        <p:xfrm>
          <a:off x="923925" y="2056242"/>
          <a:ext cx="9982199" cy="3780320"/>
        </p:xfrm>
        <a:graphic>
          <a:graphicData uri="http://schemas.openxmlformats.org/drawingml/2006/table">
            <a:tbl>
              <a:tblPr firstRow="1" bandRow="1">
                <a:tableStyleId>{5C22544A-7EE6-4342-B048-85BDC9FD1C3A}</a:tableStyleId>
              </a:tblPr>
              <a:tblGrid>
                <a:gridCol w="2051468">
                  <a:extLst>
                    <a:ext uri="{9D8B030D-6E8A-4147-A177-3AD203B41FA5}">
                      <a16:colId xmlns:a16="http://schemas.microsoft.com/office/drawing/2014/main" val="20000"/>
                    </a:ext>
                  </a:extLst>
                </a:gridCol>
                <a:gridCol w="1941411">
                  <a:extLst>
                    <a:ext uri="{9D8B030D-6E8A-4147-A177-3AD203B41FA5}">
                      <a16:colId xmlns:a16="http://schemas.microsoft.com/office/drawing/2014/main" val="20003"/>
                    </a:ext>
                  </a:extLst>
                </a:gridCol>
                <a:gridCol w="1909203">
                  <a:extLst>
                    <a:ext uri="{9D8B030D-6E8A-4147-A177-3AD203B41FA5}">
                      <a16:colId xmlns:a16="http://schemas.microsoft.com/office/drawing/2014/main" val="20004"/>
                    </a:ext>
                  </a:extLst>
                </a:gridCol>
                <a:gridCol w="2226993">
                  <a:extLst>
                    <a:ext uri="{9D8B030D-6E8A-4147-A177-3AD203B41FA5}">
                      <a16:colId xmlns:a16="http://schemas.microsoft.com/office/drawing/2014/main" val="20001"/>
                    </a:ext>
                  </a:extLst>
                </a:gridCol>
                <a:gridCol w="1853124">
                  <a:extLst>
                    <a:ext uri="{9D8B030D-6E8A-4147-A177-3AD203B41FA5}">
                      <a16:colId xmlns:a16="http://schemas.microsoft.com/office/drawing/2014/main" val="20002"/>
                    </a:ext>
                  </a:extLst>
                </a:gridCol>
              </a:tblGrid>
              <a:tr h="384608">
                <a:tc>
                  <a:txBody>
                    <a:bodyPr/>
                    <a:lstStyle/>
                    <a:p>
                      <a:pPr marL="0" marR="0" indent="0" algn="l" defTabSz="910660" rtl="0" eaLnBrk="1" fontAlgn="auto" latinLnBrk="0" hangingPunct="1">
                        <a:lnSpc>
                          <a:spcPct val="100000"/>
                        </a:lnSpc>
                        <a:spcBef>
                          <a:spcPts val="0"/>
                        </a:spcBef>
                        <a:spcAft>
                          <a:spcPts val="0"/>
                        </a:spcAft>
                        <a:buClrTx/>
                        <a:buSzTx/>
                        <a:buFontTx/>
                        <a:buNone/>
                        <a:tabLst/>
                        <a:defRPr/>
                      </a:pPr>
                      <a:r>
                        <a:rPr lang="en-US" sz="900" b="1" cap="all" dirty="0">
                          <a:solidFill>
                            <a:schemeClr val="bg1"/>
                          </a:solidFill>
                          <a:latin typeface="Verdana" panose="020B0604030504040204" pitchFamily="34" charset="0"/>
                          <a:ea typeface="Verdana" panose="020B0604030504040204" pitchFamily="34" charset="0"/>
                          <a:cs typeface="Arial (Body)"/>
                        </a:rPr>
                        <a:t>Private Wealth Management</a:t>
                      </a:r>
                    </a:p>
                  </a:txBody>
                  <a:tcPr marT="0" anchor="b">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mpd="sng">
                      <a:noFill/>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marL="0" marR="0" indent="0" algn="l" defTabSz="910660" rtl="0" eaLnBrk="1" fontAlgn="auto" latinLnBrk="0" hangingPunct="1">
                        <a:lnSpc>
                          <a:spcPct val="100000"/>
                        </a:lnSpc>
                        <a:spcBef>
                          <a:spcPts val="0"/>
                        </a:spcBef>
                        <a:spcAft>
                          <a:spcPts val="0"/>
                        </a:spcAft>
                        <a:buClrTx/>
                        <a:buSzTx/>
                        <a:buFontTx/>
                        <a:buNone/>
                        <a:tabLst/>
                        <a:defRPr/>
                      </a:pPr>
                      <a:r>
                        <a:rPr lang="en-US" sz="900" b="1" cap="all" dirty="0">
                          <a:solidFill>
                            <a:schemeClr val="bg1"/>
                          </a:solidFill>
                          <a:latin typeface="Verdana" panose="020B0604030504040204" pitchFamily="34" charset="0"/>
                          <a:ea typeface="Verdana" panose="020B0604030504040204" pitchFamily="34" charset="0"/>
                          <a:cs typeface="Arial (Body)"/>
                        </a:rPr>
                        <a:t>Asset</a:t>
                      </a:r>
                    </a:p>
                    <a:p>
                      <a:pPr marL="0" marR="0" indent="0" algn="l" defTabSz="910660" rtl="0" eaLnBrk="1" fontAlgn="auto" latinLnBrk="0" hangingPunct="1">
                        <a:lnSpc>
                          <a:spcPct val="100000"/>
                        </a:lnSpc>
                        <a:spcBef>
                          <a:spcPts val="0"/>
                        </a:spcBef>
                        <a:spcAft>
                          <a:spcPts val="0"/>
                        </a:spcAft>
                        <a:buClrTx/>
                        <a:buSzTx/>
                        <a:buFontTx/>
                        <a:buNone/>
                        <a:tabLst/>
                        <a:defRPr/>
                      </a:pPr>
                      <a:r>
                        <a:rPr lang="en-US" sz="900" b="1" cap="all" dirty="0">
                          <a:solidFill>
                            <a:schemeClr val="bg1"/>
                          </a:solidFill>
                          <a:latin typeface="Verdana" panose="020B0604030504040204" pitchFamily="34" charset="0"/>
                          <a:ea typeface="Verdana" panose="020B0604030504040204" pitchFamily="34" charset="0"/>
                          <a:cs typeface="Arial (Body)"/>
                        </a:rPr>
                        <a:t>Management</a:t>
                      </a:r>
                    </a:p>
                  </a:txBody>
                  <a:tcPr marT="0" anchor="b">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mpd="sng">
                      <a:noFill/>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indent="0" algn="l" defTabSz="910660" rtl="0" eaLnBrk="1" fontAlgn="auto" latinLnBrk="0" hangingPunct="1">
                        <a:lnSpc>
                          <a:spcPct val="100000"/>
                        </a:lnSpc>
                        <a:spcBef>
                          <a:spcPts val="0"/>
                        </a:spcBef>
                        <a:spcAft>
                          <a:spcPts val="0"/>
                        </a:spcAft>
                        <a:buClrTx/>
                        <a:buSzTx/>
                        <a:buFontTx/>
                        <a:buNone/>
                        <a:tabLst/>
                        <a:defRPr/>
                      </a:pPr>
                      <a:r>
                        <a:rPr lang="en-US" sz="900" b="1" cap="all" dirty="0">
                          <a:solidFill>
                            <a:schemeClr val="bg1"/>
                          </a:solidFill>
                          <a:latin typeface="Verdana" panose="020B0604030504040204" pitchFamily="34" charset="0"/>
                          <a:ea typeface="Verdana" panose="020B0604030504040204" pitchFamily="34" charset="0"/>
                          <a:cs typeface="Arial (Body)"/>
                        </a:rPr>
                        <a:t>Fixed Income</a:t>
                      </a:r>
                      <a:br>
                        <a:rPr lang="en-US" sz="900" b="1" cap="all" dirty="0">
                          <a:solidFill>
                            <a:schemeClr val="bg1"/>
                          </a:solidFill>
                          <a:latin typeface="Verdana" panose="020B0604030504040204" pitchFamily="34" charset="0"/>
                          <a:ea typeface="Verdana" panose="020B0604030504040204" pitchFamily="34" charset="0"/>
                          <a:cs typeface="Arial (Body)"/>
                        </a:rPr>
                      </a:br>
                      <a:r>
                        <a:rPr lang="en-US" sz="900" b="1" cap="all" dirty="0">
                          <a:solidFill>
                            <a:schemeClr val="bg1"/>
                          </a:solidFill>
                          <a:latin typeface="Verdana" panose="020B0604030504040204" pitchFamily="34" charset="0"/>
                          <a:ea typeface="Verdana" panose="020B0604030504040204" pitchFamily="34" charset="0"/>
                          <a:cs typeface="Arial (Body)"/>
                        </a:rPr>
                        <a:t>Capital Markets</a:t>
                      </a:r>
                    </a:p>
                  </a:txBody>
                  <a:tcPr marT="0" anchor="b">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mpd="sng">
                      <a:noFill/>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marL="0" marR="0" indent="0" algn="l" defTabSz="910660" rtl="0" eaLnBrk="1" fontAlgn="auto" latinLnBrk="0" hangingPunct="1">
                        <a:lnSpc>
                          <a:spcPct val="100000"/>
                        </a:lnSpc>
                        <a:spcBef>
                          <a:spcPts val="0"/>
                        </a:spcBef>
                        <a:spcAft>
                          <a:spcPts val="0"/>
                        </a:spcAft>
                        <a:buClrTx/>
                        <a:buSzTx/>
                        <a:buFontTx/>
                        <a:buNone/>
                        <a:tabLst/>
                        <a:defRPr/>
                      </a:pPr>
                      <a:r>
                        <a:rPr lang="en-US" sz="900" b="1" cap="all" dirty="0">
                          <a:solidFill>
                            <a:schemeClr val="bg1"/>
                          </a:solidFill>
                          <a:latin typeface="Verdana" panose="020B0604030504040204" pitchFamily="34" charset="0"/>
                          <a:ea typeface="Verdana" panose="020B0604030504040204" pitchFamily="34" charset="0"/>
                          <a:cs typeface="Arial (Body)"/>
                        </a:rPr>
                        <a:t>Investment Banking/ Equity Capital Markets</a:t>
                      </a:r>
                    </a:p>
                  </a:txBody>
                  <a:tcPr marT="0" anchor="b">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mpd="sng">
                      <a:noFill/>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marR="0" indent="0" algn="l" defTabSz="910660" rtl="0" eaLnBrk="1" fontAlgn="auto" latinLnBrk="0" hangingPunct="1">
                        <a:lnSpc>
                          <a:spcPct val="100000"/>
                        </a:lnSpc>
                        <a:spcBef>
                          <a:spcPts val="0"/>
                        </a:spcBef>
                        <a:spcAft>
                          <a:spcPts val="0"/>
                        </a:spcAft>
                        <a:buClrTx/>
                        <a:buSzTx/>
                        <a:buFontTx/>
                        <a:buNone/>
                        <a:tabLst/>
                        <a:defRPr/>
                      </a:pPr>
                      <a:r>
                        <a:rPr lang="en-US" sz="900" b="1" cap="all" dirty="0">
                          <a:solidFill>
                            <a:schemeClr val="bg1"/>
                          </a:solidFill>
                          <a:latin typeface="Verdana" panose="020B0604030504040204" pitchFamily="34" charset="0"/>
                          <a:ea typeface="Verdana" panose="020B0604030504040204" pitchFamily="34" charset="0"/>
                          <a:cs typeface="Arial (Body)"/>
                        </a:rPr>
                        <a:t>Private Equity</a:t>
                      </a:r>
                    </a:p>
                  </a:txBody>
                  <a:tcPr marT="0" anchor="b">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mpd="sng">
                      <a:noFill/>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10000"/>
                  </a:ext>
                </a:extLst>
              </a:tr>
              <a:tr h="422472">
                <a:tc>
                  <a:txBody>
                    <a:bodyPr/>
                    <a:lstStyle/>
                    <a:p>
                      <a:pPr marL="0" marR="0" indent="0" algn="l" defTabSz="910660" rtl="0" eaLnBrk="1" fontAlgn="auto" latinLnBrk="0" hangingPunct="1">
                        <a:lnSpc>
                          <a:spcPct val="100000"/>
                        </a:lnSpc>
                        <a:spcBef>
                          <a:spcPts val="0"/>
                        </a:spcBef>
                        <a:spcAft>
                          <a:spcPts val="0"/>
                        </a:spcAft>
                        <a:buClrTx/>
                        <a:buSzTx/>
                        <a:buFontTx/>
                        <a:buNone/>
                        <a:tabLst/>
                        <a:defRPr/>
                      </a:pPr>
                      <a:r>
                        <a:rPr lang="en-US" sz="700" b="0" cap="all" dirty="0">
                          <a:solidFill>
                            <a:schemeClr val="bg1"/>
                          </a:solidFill>
                          <a:latin typeface="Verdana" panose="020B0604030504040204" pitchFamily="34" charset="0"/>
                          <a:ea typeface="Verdana" panose="020B0604030504040204" pitchFamily="34" charset="0"/>
                          <a:cs typeface="Arial (Body)"/>
                        </a:rPr>
                        <a:t>Baird Private Wealth Management</a:t>
                      </a:r>
                      <a:br>
                        <a:rPr lang="en-US" sz="700" b="0" cap="all" dirty="0">
                          <a:solidFill>
                            <a:schemeClr val="bg1"/>
                          </a:solidFill>
                          <a:latin typeface="Verdana" panose="020B0604030504040204" pitchFamily="34" charset="0"/>
                          <a:ea typeface="Verdana" panose="020B0604030504040204" pitchFamily="34" charset="0"/>
                          <a:cs typeface="Arial (Body)"/>
                        </a:rPr>
                      </a:br>
                      <a:r>
                        <a:rPr lang="en-US" sz="700" b="0" cap="all" dirty="0">
                          <a:solidFill>
                            <a:schemeClr val="bg1"/>
                          </a:solidFill>
                          <a:latin typeface="Verdana" panose="020B0604030504040204" pitchFamily="34" charset="0"/>
                          <a:ea typeface="Verdana" panose="020B0604030504040204" pitchFamily="34" charset="0"/>
                          <a:cs typeface="Arial (Body)"/>
                        </a:rPr>
                        <a:t>Baird Trust </a:t>
                      </a:r>
                    </a:p>
                  </a:txBody>
                  <a:tcPr anchor="ct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marL="0" marR="0" indent="0" algn="l" defTabSz="910660" rtl="0" eaLnBrk="1" fontAlgn="auto" latinLnBrk="0" hangingPunct="1">
                        <a:lnSpc>
                          <a:spcPct val="100000"/>
                        </a:lnSpc>
                        <a:spcBef>
                          <a:spcPts val="0"/>
                        </a:spcBef>
                        <a:spcAft>
                          <a:spcPts val="0"/>
                        </a:spcAft>
                        <a:buClrTx/>
                        <a:buSzTx/>
                        <a:buFontTx/>
                        <a:buNone/>
                        <a:tabLst/>
                        <a:defRPr/>
                      </a:pPr>
                      <a:r>
                        <a:rPr lang="en-US" sz="700" b="0" cap="all" dirty="0">
                          <a:solidFill>
                            <a:schemeClr val="bg1"/>
                          </a:solidFill>
                          <a:latin typeface="Verdana" panose="020B0604030504040204" pitchFamily="34" charset="0"/>
                          <a:ea typeface="Verdana" panose="020B0604030504040204" pitchFamily="34" charset="0"/>
                          <a:cs typeface="Arial (Body)"/>
                        </a:rPr>
                        <a:t>Baird Advisors  </a:t>
                      </a:r>
                      <a:br>
                        <a:rPr lang="en-US" sz="700" b="0" cap="all" dirty="0">
                          <a:solidFill>
                            <a:schemeClr val="bg1"/>
                          </a:solidFill>
                          <a:latin typeface="Verdana" panose="020B0604030504040204" pitchFamily="34" charset="0"/>
                          <a:ea typeface="Verdana" panose="020B0604030504040204" pitchFamily="34" charset="0"/>
                          <a:cs typeface="Arial (Body)"/>
                        </a:rPr>
                      </a:br>
                      <a:r>
                        <a:rPr lang="en-US" sz="700" b="0" cap="all" dirty="0">
                          <a:solidFill>
                            <a:schemeClr val="bg1"/>
                          </a:solidFill>
                          <a:latin typeface="Verdana" panose="020B0604030504040204" pitchFamily="34" charset="0"/>
                          <a:ea typeface="Verdana" panose="020B0604030504040204" pitchFamily="34" charset="0"/>
                          <a:cs typeface="Arial (Body)"/>
                        </a:rPr>
                        <a:t>Baird Equity Asset Management</a:t>
                      </a:r>
                    </a:p>
                  </a:txBody>
                  <a:tcPr anchor="ct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indent="0" algn="l" defTabSz="910660" rtl="0" eaLnBrk="1" fontAlgn="auto" latinLnBrk="0" hangingPunct="1">
                        <a:lnSpc>
                          <a:spcPct val="100000"/>
                        </a:lnSpc>
                        <a:spcBef>
                          <a:spcPts val="0"/>
                        </a:spcBef>
                        <a:spcAft>
                          <a:spcPts val="0"/>
                        </a:spcAft>
                        <a:buClrTx/>
                        <a:buSzTx/>
                        <a:buFontTx/>
                        <a:buNone/>
                        <a:tabLst/>
                        <a:defRPr/>
                      </a:pPr>
                      <a:r>
                        <a:rPr lang="en-US" sz="700" b="0" cap="all" dirty="0">
                          <a:solidFill>
                            <a:schemeClr val="bg1"/>
                          </a:solidFill>
                          <a:latin typeface="Verdana" panose="020B0604030504040204" pitchFamily="34" charset="0"/>
                          <a:ea typeface="Verdana" panose="020B0604030504040204" pitchFamily="34" charset="0"/>
                          <a:cs typeface="Arial (Body)"/>
                        </a:rPr>
                        <a:t>Fixed Income Sales</a:t>
                      </a:r>
                      <a:br>
                        <a:rPr lang="en-US" sz="700" b="0" cap="all" dirty="0">
                          <a:solidFill>
                            <a:schemeClr val="bg1"/>
                          </a:solidFill>
                          <a:latin typeface="Verdana" panose="020B0604030504040204" pitchFamily="34" charset="0"/>
                          <a:ea typeface="Verdana" panose="020B0604030504040204" pitchFamily="34" charset="0"/>
                          <a:cs typeface="Arial (Body)"/>
                        </a:rPr>
                      </a:br>
                      <a:r>
                        <a:rPr lang="en-US" sz="700" b="0" cap="all" dirty="0">
                          <a:solidFill>
                            <a:schemeClr val="bg1"/>
                          </a:solidFill>
                          <a:latin typeface="Verdana" panose="020B0604030504040204" pitchFamily="34" charset="0"/>
                          <a:ea typeface="Verdana" panose="020B0604030504040204" pitchFamily="34" charset="0"/>
                          <a:cs typeface="Arial (Body)"/>
                        </a:rPr>
                        <a:t>&amp; Trading  </a:t>
                      </a:r>
                      <a:br>
                        <a:rPr lang="en-US" sz="700" b="0" cap="all" dirty="0">
                          <a:solidFill>
                            <a:schemeClr val="bg1"/>
                          </a:solidFill>
                          <a:latin typeface="Verdana" panose="020B0604030504040204" pitchFamily="34" charset="0"/>
                          <a:ea typeface="Verdana" panose="020B0604030504040204" pitchFamily="34" charset="0"/>
                          <a:cs typeface="Arial (Body)"/>
                        </a:rPr>
                      </a:br>
                      <a:r>
                        <a:rPr lang="en-US" sz="700" b="0" cap="all" dirty="0">
                          <a:solidFill>
                            <a:schemeClr val="bg1"/>
                          </a:solidFill>
                          <a:latin typeface="Verdana" panose="020B0604030504040204" pitchFamily="34" charset="0"/>
                          <a:ea typeface="Verdana" panose="020B0604030504040204" pitchFamily="34" charset="0"/>
                          <a:cs typeface="Arial (Body)"/>
                        </a:rPr>
                        <a:t>Public Finance</a:t>
                      </a:r>
                    </a:p>
                  </a:txBody>
                  <a:tcPr anchor="ct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marL="0" marR="0" indent="0" algn="l" defTabSz="910660" rtl="0" eaLnBrk="1" fontAlgn="auto" latinLnBrk="0" hangingPunct="1">
                        <a:lnSpc>
                          <a:spcPct val="100000"/>
                        </a:lnSpc>
                        <a:spcBef>
                          <a:spcPts val="0"/>
                        </a:spcBef>
                        <a:spcAft>
                          <a:spcPts val="0"/>
                        </a:spcAft>
                        <a:buClrTx/>
                        <a:buSzTx/>
                        <a:buFontTx/>
                        <a:buNone/>
                        <a:tabLst/>
                        <a:defRPr/>
                      </a:pPr>
                      <a:r>
                        <a:rPr lang="en-US" sz="700" b="0" cap="all" dirty="0">
                          <a:solidFill>
                            <a:schemeClr val="bg1"/>
                          </a:solidFill>
                          <a:latin typeface="Verdana" panose="020B0604030504040204" pitchFamily="34" charset="0"/>
                          <a:ea typeface="Verdana" panose="020B0604030504040204" pitchFamily="34" charset="0"/>
                          <a:cs typeface="Arial (Body)"/>
                        </a:rPr>
                        <a:t>Advisory &amp; Financing Services</a:t>
                      </a:r>
                    </a:p>
                    <a:p>
                      <a:pPr marL="0" marR="0" indent="0" algn="l" defTabSz="910660" rtl="0" eaLnBrk="1" fontAlgn="auto" latinLnBrk="0" hangingPunct="1">
                        <a:lnSpc>
                          <a:spcPct val="100000"/>
                        </a:lnSpc>
                        <a:spcBef>
                          <a:spcPts val="0"/>
                        </a:spcBef>
                        <a:spcAft>
                          <a:spcPts val="0"/>
                        </a:spcAft>
                        <a:buClrTx/>
                        <a:buSzTx/>
                        <a:buFontTx/>
                        <a:buNone/>
                        <a:tabLst/>
                        <a:defRPr/>
                      </a:pPr>
                      <a:r>
                        <a:rPr lang="en-US" sz="700" b="0" cap="all" dirty="0">
                          <a:solidFill>
                            <a:schemeClr val="bg1"/>
                          </a:solidFill>
                          <a:latin typeface="Verdana" panose="020B0604030504040204" pitchFamily="34" charset="0"/>
                          <a:ea typeface="Verdana" panose="020B0604030504040204" pitchFamily="34" charset="0"/>
                          <a:cs typeface="Arial (Body)"/>
                        </a:rPr>
                        <a:t>Equity Research, Sales, Trading</a:t>
                      </a:r>
                    </a:p>
                  </a:txBody>
                  <a:tcPr anchor="ct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marR="0" indent="0" algn="l" defTabSz="910660" rtl="0" eaLnBrk="1" fontAlgn="auto" latinLnBrk="0" hangingPunct="1">
                        <a:lnSpc>
                          <a:spcPct val="100000"/>
                        </a:lnSpc>
                        <a:spcBef>
                          <a:spcPts val="0"/>
                        </a:spcBef>
                        <a:spcAft>
                          <a:spcPts val="0"/>
                        </a:spcAft>
                        <a:buClrTx/>
                        <a:buSzTx/>
                        <a:buFontTx/>
                        <a:buNone/>
                        <a:tabLst/>
                        <a:defRPr/>
                      </a:pPr>
                      <a:r>
                        <a:rPr lang="en-US" sz="700" b="0" cap="all" dirty="0">
                          <a:solidFill>
                            <a:schemeClr val="bg1"/>
                          </a:solidFill>
                          <a:latin typeface="Verdana" panose="020B0604030504040204" pitchFamily="34" charset="0"/>
                          <a:ea typeface="Verdana" panose="020B0604030504040204" pitchFamily="34" charset="0"/>
                          <a:cs typeface="Arial (Body)"/>
                        </a:rPr>
                        <a:t>Global Private Equity (U.S., U.K., Asia) </a:t>
                      </a:r>
                      <a:br>
                        <a:rPr lang="en-US" sz="700" b="0" cap="all" dirty="0">
                          <a:solidFill>
                            <a:schemeClr val="bg1"/>
                          </a:solidFill>
                          <a:latin typeface="Verdana" panose="020B0604030504040204" pitchFamily="34" charset="0"/>
                          <a:ea typeface="Verdana" panose="020B0604030504040204" pitchFamily="34" charset="0"/>
                          <a:cs typeface="Arial (Body)"/>
                        </a:rPr>
                      </a:br>
                      <a:r>
                        <a:rPr lang="en-US" sz="700" b="0" cap="all" dirty="0">
                          <a:solidFill>
                            <a:schemeClr val="bg1"/>
                          </a:solidFill>
                          <a:latin typeface="Verdana" panose="020B0604030504040204" pitchFamily="34" charset="0"/>
                          <a:ea typeface="Verdana" panose="020B0604030504040204" pitchFamily="34" charset="0"/>
                          <a:cs typeface="Arial (Body)"/>
                        </a:rPr>
                        <a:t>U.S. Venture Capital</a:t>
                      </a:r>
                    </a:p>
                  </a:txBody>
                  <a:tcPr anchor="ct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1796918793"/>
                  </a:ext>
                </a:extLst>
              </a:tr>
              <a:tr h="2439358">
                <a:tc>
                  <a:txBody>
                    <a:bodyPr/>
                    <a:lstStyle/>
                    <a:p>
                      <a:pPr marL="91440" indent="-91440">
                        <a:lnSpc>
                          <a:spcPct val="100000"/>
                        </a:lnSpc>
                        <a:spcAft>
                          <a:spcPts val="300"/>
                        </a:spcAft>
                        <a:buClr>
                          <a:schemeClr val="accent2"/>
                        </a:buClr>
                        <a:buFont typeface="Arial"/>
                        <a:buChar char="•"/>
                      </a:pPr>
                      <a:r>
                        <a:rPr lang="en-US" sz="800" u="none" dirty="0">
                          <a:solidFill>
                            <a:schemeClr val="tx1">
                              <a:lumMod val="65000"/>
                              <a:lumOff val="35000"/>
                            </a:schemeClr>
                          </a:solidFill>
                        </a:rPr>
                        <a:t>1,300 Financial Advisors averaging 20 years of industry experience and serving clients coast-to-coast</a:t>
                      </a:r>
                    </a:p>
                    <a:p>
                      <a:pPr marL="91440" indent="-91440">
                        <a:lnSpc>
                          <a:spcPct val="100000"/>
                        </a:lnSpc>
                        <a:spcAft>
                          <a:spcPts val="300"/>
                        </a:spcAft>
                        <a:buClr>
                          <a:schemeClr val="accent2"/>
                        </a:buClr>
                        <a:buFont typeface="Arial"/>
                        <a:buChar char="•"/>
                      </a:pPr>
                      <a:r>
                        <a:rPr lang="en-US" sz="800" u="none" dirty="0">
                          <a:solidFill>
                            <a:schemeClr val="tx1">
                              <a:lumMod val="65000"/>
                              <a:lumOff val="35000"/>
                            </a:schemeClr>
                          </a:solidFill>
                        </a:rPr>
                        <a:t>140+ specialized experts providing advice on all aspects of wealth management – complex portfolio strategies, financial, tax and estate planning, liquidity, insurance solutions, charitable giving, technology, and more</a:t>
                      </a:r>
                    </a:p>
                    <a:p>
                      <a:pPr marL="91440" indent="-91440">
                        <a:lnSpc>
                          <a:spcPct val="100000"/>
                        </a:lnSpc>
                        <a:spcAft>
                          <a:spcPts val="300"/>
                        </a:spcAft>
                        <a:buClr>
                          <a:schemeClr val="accent2"/>
                        </a:buClr>
                        <a:buFont typeface="Arial"/>
                        <a:buChar char="•"/>
                      </a:pPr>
                      <a:r>
                        <a:rPr lang="en-US" sz="800" u="none" dirty="0">
                          <a:solidFill>
                            <a:schemeClr val="tx1">
                              <a:lumMod val="65000"/>
                              <a:lumOff val="35000"/>
                            </a:schemeClr>
                          </a:solidFill>
                        </a:rPr>
                        <a:t>Baird Trust, with approximately $20 billion in assets, provides clients the ability to grow, protect and transfer their wealth in a way that holds true to </a:t>
                      </a:r>
                      <a:br>
                        <a:rPr lang="en-US" sz="800" u="none" dirty="0">
                          <a:solidFill>
                            <a:schemeClr val="tx1">
                              <a:lumMod val="65000"/>
                              <a:lumOff val="35000"/>
                            </a:schemeClr>
                          </a:solidFill>
                        </a:rPr>
                      </a:br>
                      <a:r>
                        <a:rPr lang="en-US" sz="800" u="none" dirty="0">
                          <a:solidFill>
                            <a:schemeClr val="tx1">
                              <a:lumMod val="65000"/>
                              <a:lumOff val="35000"/>
                            </a:schemeClr>
                          </a:solidFill>
                        </a:rPr>
                        <a:t>their values</a:t>
                      </a:r>
                    </a:p>
                    <a:p>
                      <a:pPr marL="91440" indent="-91440">
                        <a:lnSpc>
                          <a:spcPct val="100000"/>
                        </a:lnSpc>
                        <a:spcAft>
                          <a:spcPts val="300"/>
                        </a:spcAft>
                        <a:buClr>
                          <a:schemeClr val="accent2"/>
                        </a:buClr>
                        <a:buFont typeface="Arial"/>
                        <a:buChar char="•"/>
                      </a:pPr>
                      <a:endParaRPr lang="en-US" sz="800" u="none" dirty="0">
                        <a:solidFill>
                          <a:schemeClr val="tx1">
                            <a:lumMod val="65000"/>
                            <a:lumOff val="35000"/>
                          </a:schemeClr>
                        </a:solidFill>
                        <a:latin typeface="Verdana" panose="020B0604030504040204" pitchFamily="34" charset="0"/>
                        <a:ea typeface="Verdana" panose="020B0604030504040204" pitchFamily="34" charset="0"/>
                      </a:endParaRPr>
                    </a:p>
                  </a:txBody>
                  <a:tcPr>
                    <a:lnL w="9525"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91440" indent="-91440">
                        <a:lnSpc>
                          <a:spcPct val="110000"/>
                        </a:lnSpc>
                        <a:spcAft>
                          <a:spcPts val="300"/>
                        </a:spcAft>
                        <a:buClr>
                          <a:schemeClr val="accent2"/>
                        </a:buClr>
                        <a:buFont typeface="Arial"/>
                        <a:buChar char="•"/>
                      </a:pPr>
                      <a:r>
                        <a:rPr lang="en-US" sz="800" u="none" dirty="0">
                          <a:solidFill>
                            <a:schemeClr val="tx1">
                              <a:lumMod val="65000"/>
                              <a:lumOff val="35000"/>
                            </a:schemeClr>
                          </a:solidFill>
                        </a:rPr>
                        <a:t>$121 billion in fixed income investments managed</a:t>
                      </a:r>
                      <a:r>
                        <a:rPr lang="en-US" sz="800" u="none" baseline="0" dirty="0">
                          <a:solidFill>
                            <a:schemeClr val="tx1">
                              <a:lumMod val="65000"/>
                              <a:lumOff val="35000"/>
                            </a:schemeClr>
                          </a:solidFill>
                        </a:rPr>
                        <a:t> by Baird Advisors</a:t>
                      </a:r>
                      <a:r>
                        <a:rPr lang="en-US" sz="800" u="none" baseline="30000" dirty="0">
                          <a:solidFill>
                            <a:schemeClr val="tx1">
                              <a:lumMod val="65000"/>
                              <a:lumOff val="35000"/>
                            </a:schemeClr>
                          </a:solidFill>
                        </a:rPr>
                        <a:t>1</a:t>
                      </a:r>
                    </a:p>
                    <a:p>
                      <a:pPr marL="91440" indent="-91440">
                        <a:lnSpc>
                          <a:spcPct val="110000"/>
                        </a:lnSpc>
                        <a:spcAft>
                          <a:spcPts val="300"/>
                        </a:spcAft>
                        <a:buClr>
                          <a:schemeClr val="accent2"/>
                        </a:buClr>
                        <a:buFont typeface="Arial"/>
                        <a:buChar char="•"/>
                      </a:pPr>
                      <a:r>
                        <a:rPr lang="en-US" sz="800" u="none" dirty="0">
                          <a:solidFill>
                            <a:schemeClr val="tx1">
                              <a:lumMod val="65000"/>
                              <a:lumOff val="35000"/>
                            </a:schemeClr>
                          </a:solidFill>
                        </a:rPr>
                        <a:t>$9 billion in equity investments managed by our U.S. and International and Global Growth teams and our Specialized Asset Management team in Baird Equity Asset Management</a:t>
                      </a:r>
                      <a:r>
                        <a:rPr lang="en-US" sz="800" u="none" baseline="30000" dirty="0">
                          <a:solidFill>
                            <a:schemeClr val="tx1">
                              <a:lumMod val="65000"/>
                              <a:lumOff val="35000"/>
                            </a:schemeClr>
                          </a:solidFill>
                        </a:rPr>
                        <a:t>1</a:t>
                      </a:r>
                    </a:p>
                    <a:p>
                      <a:pPr marL="91440" indent="-91440">
                        <a:lnSpc>
                          <a:spcPct val="110000"/>
                        </a:lnSpc>
                        <a:spcAft>
                          <a:spcPts val="300"/>
                        </a:spcAft>
                        <a:buClr>
                          <a:schemeClr val="accent2"/>
                        </a:buClr>
                        <a:buFont typeface="Arial"/>
                        <a:buChar char="•"/>
                      </a:pPr>
                      <a:r>
                        <a:rPr lang="en-US" sz="800" u="none" kern="1200" dirty="0">
                          <a:solidFill>
                            <a:schemeClr val="tx1">
                              <a:lumMod val="65000"/>
                              <a:lumOff val="35000"/>
                            </a:schemeClr>
                          </a:solidFill>
                          <a:latin typeface="+mn-lt"/>
                          <a:ea typeface="+mn-ea"/>
                          <a:cs typeface="+mn-cs"/>
                        </a:rPr>
                        <a:t>Minority interests in </a:t>
                      </a:r>
                      <a:r>
                        <a:rPr lang="en-US" sz="800" u="none" kern="1200" dirty="0" err="1">
                          <a:solidFill>
                            <a:schemeClr val="tx1">
                              <a:lumMod val="65000"/>
                              <a:lumOff val="35000"/>
                            </a:schemeClr>
                          </a:solidFill>
                          <a:latin typeface="+mn-lt"/>
                          <a:ea typeface="+mn-ea"/>
                          <a:cs typeface="+mn-cs"/>
                        </a:rPr>
                        <a:t>RiverFront</a:t>
                      </a:r>
                      <a:r>
                        <a:rPr lang="en-US" sz="800" u="none" kern="1200" dirty="0">
                          <a:solidFill>
                            <a:schemeClr val="tx1">
                              <a:lumMod val="65000"/>
                              <a:lumOff val="35000"/>
                            </a:schemeClr>
                          </a:solidFill>
                          <a:latin typeface="+mn-lt"/>
                          <a:ea typeface="+mn-ea"/>
                          <a:cs typeface="+mn-cs"/>
                        </a:rPr>
                        <a:t> Investment Group and Greenhouse Funds LLLP </a:t>
                      </a:r>
                    </a:p>
                    <a:p>
                      <a:pPr marL="60325" indent="-60325">
                        <a:spcAft>
                          <a:spcPts val="300"/>
                        </a:spcAft>
                      </a:pPr>
                      <a:r>
                        <a:rPr lang="en-US" sz="800" b="0" i="0" u="none" strike="noStrike" baseline="0" dirty="0">
                          <a:solidFill>
                            <a:srgbClr val="555759"/>
                          </a:solidFill>
                          <a:latin typeface="Myriad Pro"/>
                        </a:rPr>
                        <a:t>• </a:t>
                      </a:r>
                      <a:r>
                        <a:rPr lang="en-US" sz="800" u="none" kern="1200" dirty="0">
                          <a:solidFill>
                            <a:schemeClr val="tx1">
                              <a:lumMod val="65000"/>
                              <a:lumOff val="35000"/>
                            </a:schemeClr>
                          </a:solidFill>
                          <a:latin typeface="+mn-lt"/>
                          <a:ea typeface="+mn-ea"/>
                          <a:cs typeface="+mn-cs"/>
                        </a:rPr>
                        <a:t>A Best Place to Work in Money Management for 11 consecutive years among firms our size according to </a:t>
                      </a:r>
                      <a:r>
                        <a:rPr lang="en-US" sz="800" i="1" u="none" kern="1200" dirty="0">
                          <a:solidFill>
                            <a:schemeClr val="tx1">
                              <a:lumMod val="65000"/>
                              <a:lumOff val="35000"/>
                            </a:schemeClr>
                          </a:solidFill>
                          <a:latin typeface="+mn-lt"/>
                          <a:ea typeface="+mn-ea"/>
                          <a:cs typeface="+mn-cs"/>
                        </a:rPr>
                        <a:t>Pensions &amp; Investments</a:t>
                      </a:r>
                    </a:p>
                    <a:p>
                      <a:pPr marL="91440" indent="-91440">
                        <a:lnSpc>
                          <a:spcPct val="110000"/>
                        </a:lnSpc>
                        <a:spcAft>
                          <a:spcPts val="300"/>
                        </a:spcAft>
                        <a:buClr>
                          <a:schemeClr val="accent2"/>
                        </a:buClr>
                        <a:buFont typeface="Arial"/>
                        <a:buChar char="•"/>
                      </a:pPr>
                      <a:endParaRPr lang="en-US" sz="800" i="1" u="none" kern="1200" dirty="0">
                        <a:solidFill>
                          <a:schemeClr val="tx1">
                            <a:lumMod val="65000"/>
                            <a:lumOff val="35000"/>
                          </a:schemeClr>
                        </a:solidFill>
                        <a:latin typeface="Verdana" panose="020B0604030504040204" pitchFamily="34" charset="0"/>
                        <a:ea typeface="Verdana" panose="020B0604030504040204" pitchFamily="34" charset="0"/>
                        <a:cs typeface="+mn-cs"/>
                      </a:endParaRPr>
                    </a:p>
                  </a:txBody>
                  <a:tcP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91440" indent="-91440">
                        <a:lnSpc>
                          <a:spcPct val="100000"/>
                        </a:lnSpc>
                        <a:spcAft>
                          <a:spcPts val="300"/>
                        </a:spcAft>
                        <a:buClr>
                          <a:schemeClr val="accent2"/>
                        </a:buClr>
                        <a:buFont typeface="Arial"/>
                        <a:buChar char="•"/>
                      </a:pPr>
                      <a:r>
                        <a:rPr lang="en-US" sz="800" u="none" kern="1200" dirty="0">
                          <a:solidFill>
                            <a:schemeClr val="tx1">
                              <a:lumMod val="65000"/>
                              <a:lumOff val="35000"/>
                            </a:schemeClr>
                          </a:solidFill>
                          <a:latin typeface="+mn-lt"/>
                          <a:ea typeface="+mn-ea"/>
                          <a:cs typeface="+mn-cs"/>
                        </a:rPr>
                        <a:t>Approximately 140+ institutional sales, trading and analytics professionals</a:t>
                      </a:r>
                    </a:p>
                    <a:p>
                      <a:pPr marL="91440" indent="-91440">
                        <a:lnSpc>
                          <a:spcPct val="100000"/>
                        </a:lnSpc>
                        <a:spcAft>
                          <a:spcPts val="300"/>
                        </a:spcAft>
                        <a:buClr>
                          <a:schemeClr val="accent2"/>
                        </a:buClr>
                        <a:buFont typeface="Arial"/>
                        <a:buChar char="•"/>
                      </a:pPr>
                      <a:r>
                        <a:rPr lang="en-US" sz="800" u="none" kern="1200" dirty="0">
                          <a:solidFill>
                            <a:schemeClr val="tx1">
                              <a:lumMod val="65000"/>
                              <a:lumOff val="35000"/>
                            </a:schemeClr>
                          </a:solidFill>
                          <a:latin typeface="+mn-lt"/>
                          <a:ea typeface="+mn-ea"/>
                          <a:cs typeface="+mn-cs"/>
                        </a:rPr>
                        <a:t>More than 75 Public Finance bankers and analysts </a:t>
                      </a:r>
                    </a:p>
                    <a:p>
                      <a:pPr marL="91440" indent="-91440">
                        <a:lnSpc>
                          <a:spcPct val="100000"/>
                        </a:lnSpc>
                        <a:spcAft>
                          <a:spcPts val="300"/>
                        </a:spcAft>
                        <a:buClr>
                          <a:schemeClr val="accent2"/>
                        </a:buClr>
                        <a:buFont typeface="Arial"/>
                        <a:buChar char="•"/>
                      </a:pPr>
                      <a:r>
                        <a:rPr lang="en-US" sz="800" u="none" kern="1200" dirty="0">
                          <a:solidFill>
                            <a:schemeClr val="tx1">
                              <a:lumMod val="65000"/>
                              <a:lumOff val="35000"/>
                            </a:schemeClr>
                          </a:solidFill>
                          <a:latin typeface="+mn-lt"/>
                          <a:ea typeface="+mn-ea"/>
                          <a:cs typeface="+mn-cs"/>
                        </a:rPr>
                        <a:t>Ranked as the No. 1 lead managing underwriter and No. 5 municipal advisor nationally based on number of issues collectively since 2009, according to </a:t>
                      </a:r>
                      <a:r>
                        <a:rPr lang="en-US" sz="800" u="none" kern="1200" dirty="0" err="1">
                          <a:solidFill>
                            <a:schemeClr val="tx1">
                              <a:lumMod val="65000"/>
                              <a:lumOff val="35000"/>
                            </a:schemeClr>
                          </a:solidFill>
                          <a:latin typeface="+mn-lt"/>
                          <a:ea typeface="+mn-ea"/>
                          <a:cs typeface="+mn-cs"/>
                        </a:rPr>
                        <a:t>MuniAnalytics</a:t>
                      </a:r>
                      <a:endParaRPr lang="en-US" sz="800" u="none" kern="1200" dirty="0">
                        <a:solidFill>
                          <a:schemeClr val="tx1">
                            <a:lumMod val="65000"/>
                            <a:lumOff val="35000"/>
                          </a:schemeClr>
                        </a:solidFill>
                        <a:latin typeface="+mn-lt"/>
                        <a:ea typeface="+mn-ea"/>
                        <a:cs typeface="+mn-cs"/>
                      </a:endParaRPr>
                    </a:p>
                    <a:p>
                      <a:pPr marL="0" indent="0">
                        <a:lnSpc>
                          <a:spcPct val="100000"/>
                        </a:lnSpc>
                        <a:spcAft>
                          <a:spcPts val="300"/>
                        </a:spcAft>
                        <a:buClr>
                          <a:schemeClr val="accent2"/>
                        </a:buClr>
                        <a:buFont typeface="Arial"/>
                        <a:buNone/>
                      </a:pPr>
                      <a:endParaRPr lang="en-US" sz="800" u="none" kern="1200" dirty="0">
                        <a:solidFill>
                          <a:schemeClr val="tx1">
                            <a:lumMod val="65000"/>
                            <a:lumOff val="35000"/>
                          </a:schemeClr>
                        </a:solidFill>
                        <a:latin typeface="Verdana" panose="020B0604030504040204" pitchFamily="34" charset="0"/>
                        <a:ea typeface="Verdana" panose="020B0604030504040204" pitchFamily="34" charset="0"/>
                        <a:cs typeface="+mn-cs"/>
                      </a:endParaRPr>
                    </a:p>
                  </a:txBody>
                  <a:tcP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91440" indent="-91440">
                        <a:lnSpc>
                          <a:spcPct val="110000"/>
                        </a:lnSpc>
                        <a:spcAft>
                          <a:spcPts val="600"/>
                        </a:spcAft>
                        <a:buClr>
                          <a:schemeClr val="accent2"/>
                        </a:buClr>
                        <a:buFont typeface="Arial"/>
                        <a:buChar char="•"/>
                      </a:pPr>
                      <a:r>
                        <a:rPr lang="en-US" sz="800" u="none" dirty="0">
                          <a:solidFill>
                            <a:schemeClr val="tx1">
                              <a:lumMod val="65000"/>
                              <a:lumOff val="35000"/>
                            </a:schemeClr>
                          </a:solidFill>
                        </a:rPr>
                        <a:t>Approximately 425 banking professionals serving </a:t>
                      </a:r>
                      <a:br>
                        <a:rPr lang="en-US" sz="800" u="none" dirty="0">
                          <a:solidFill>
                            <a:schemeClr val="tx1">
                              <a:lumMod val="65000"/>
                              <a:lumOff val="35000"/>
                            </a:schemeClr>
                          </a:solidFill>
                        </a:rPr>
                      </a:br>
                      <a:r>
                        <a:rPr lang="en-US" sz="800" u="none" dirty="0">
                          <a:solidFill>
                            <a:schemeClr val="tx1">
                              <a:lumMod val="65000"/>
                              <a:lumOff val="35000"/>
                            </a:schemeClr>
                          </a:solidFill>
                        </a:rPr>
                        <a:t>clients globally</a:t>
                      </a:r>
                    </a:p>
                    <a:p>
                      <a:pPr marL="91440" indent="-91440" algn="l" defTabSz="914187" rtl="0" eaLnBrk="1" latinLnBrk="0" hangingPunct="1">
                        <a:lnSpc>
                          <a:spcPct val="110000"/>
                        </a:lnSpc>
                        <a:spcAft>
                          <a:spcPts val="600"/>
                        </a:spcAft>
                        <a:buClr>
                          <a:schemeClr val="accent2"/>
                        </a:buClr>
                        <a:buFont typeface="Arial"/>
                        <a:buChar char="•"/>
                      </a:pPr>
                      <a:r>
                        <a:rPr lang="en-US" sz="800" u="none" kern="1200" dirty="0">
                          <a:solidFill>
                            <a:schemeClr val="tx1">
                              <a:lumMod val="65000"/>
                              <a:lumOff val="35000"/>
                            </a:schemeClr>
                          </a:solidFill>
                          <a:latin typeface="+mn-lt"/>
                          <a:ea typeface="+mn-ea"/>
                          <a:cs typeface="+mn-cs"/>
                        </a:rPr>
                        <a:t>Completed more than 150 financing and advisory transactions in 2022 with a total value of $68 billion</a:t>
                      </a:r>
                    </a:p>
                    <a:p>
                      <a:pPr marL="91440" indent="-91440" algn="l" defTabSz="914187" rtl="0" eaLnBrk="1" latinLnBrk="0" hangingPunct="1">
                        <a:lnSpc>
                          <a:spcPct val="110000"/>
                        </a:lnSpc>
                        <a:spcAft>
                          <a:spcPts val="600"/>
                        </a:spcAft>
                        <a:buClr>
                          <a:schemeClr val="accent2"/>
                        </a:buClr>
                        <a:buFont typeface="Arial"/>
                        <a:buChar char="•"/>
                      </a:pPr>
                      <a:r>
                        <a:rPr lang="en-US" sz="800" u="none" kern="1200" dirty="0">
                          <a:solidFill>
                            <a:schemeClr val="tx1">
                              <a:lumMod val="65000"/>
                              <a:lumOff val="35000"/>
                            </a:schemeClr>
                          </a:solidFill>
                          <a:latin typeface="+mn-lt"/>
                          <a:ea typeface="+mn-ea"/>
                          <a:cs typeface="+mn-cs"/>
                        </a:rPr>
                        <a:t>More than 700 companies under research coverage</a:t>
                      </a:r>
                    </a:p>
                    <a:p>
                      <a:pPr marL="91440" indent="-91440" algn="l" defTabSz="914187" rtl="0" eaLnBrk="1" latinLnBrk="0" hangingPunct="1">
                        <a:lnSpc>
                          <a:spcPct val="110000"/>
                        </a:lnSpc>
                        <a:spcAft>
                          <a:spcPts val="600"/>
                        </a:spcAft>
                        <a:buClr>
                          <a:schemeClr val="accent2"/>
                        </a:buClr>
                        <a:buFont typeface="Arial"/>
                        <a:buChar char="•"/>
                      </a:pPr>
                      <a:r>
                        <a:rPr lang="en-US" sz="800" u="none" kern="1200" dirty="0">
                          <a:solidFill>
                            <a:schemeClr val="tx1">
                              <a:lumMod val="65000"/>
                              <a:lumOff val="35000"/>
                            </a:schemeClr>
                          </a:solidFill>
                          <a:latin typeface="+mn-lt"/>
                          <a:ea typeface="+mn-ea"/>
                          <a:cs typeface="+mn-cs"/>
                        </a:rPr>
                        <a:t>Arranged more than 20,000 investor/company connections in 2022</a:t>
                      </a:r>
                    </a:p>
                    <a:p>
                      <a:pPr marL="91440" indent="-91440" algn="l" defTabSz="914187" rtl="0" eaLnBrk="1" latinLnBrk="0" hangingPunct="1">
                        <a:lnSpc>
                          <a:spcPct val="110000"/>
                        </a:lnSpc>
                        <a:spcAft>
                          <a:spcPts val="600"/>
                        </a:spcAft>
                        <a:buClr>
                          <a:schemeClr val="accent2"/>
                        </a:buClr>
                        <a:buFont typeface="Arial"/>
                        <a:buChar char="•"/>
                      </a:pPr>
                      <a:r>
                        <a:rPr lang="en-US" sz="800" u="none" kern="1200" dirty="0" err="1">
                          <a:solidFill>
                            <a:schemeClr val="tx1">
                              <a:lumMod val="65000"/>
                              <a:lumOff val="35000"/>
                            </a:schemeClr>
                          </a:solidFill>
                          <a:latin typeface="+mn-lt"/>
                          <a:ea typeface="+mn-ea"/>
                          <a:cs typeface="+mn-cs"/>
                        </a:rPr>
                        <a:t>Strategas</a:t>
                      </a:r>
                      <a:r>
                        <a:rPr lang="en-US" sz="800" u="none" kern="1200" dirty="0">
                          <a:solidFill>
                            <a:schemeClr val="tx1">
                              <a:lumMod val="65000"/>
                              <a:lumOff val="35000"/>
                            </a:schemeClr>
                          </a:solidFill>
                          <a:latin typeface="+mn-lt"/>
                          <a:ea typeface="+mn-ea"/>
                          <a:cs typeface="+mn-cs"/>
                        </a:rPr>
                        <a:t>, a Baird Company provides award-winning macro research to institutional investors and corporate executives</a:t>
                      </a:r>
                    </a:p>
                    <a:p>
                      <a:pPr marL="0" indent="0">
                        <a:lnSpc>
                          <a:spcPct val="110000"/>
                        </a:lnSpc>
                        <a:spcAft>
                          <a:spcPts val="600"/>
                        </a:spcAft>
                        <a:buClr>
                          <a:schemeClr val="accent2"/>
                        </a:buClr>
                        <a:buFont typeface="Arial"/>
                        <a:buNone/>
                      </a:pPr>
                      <a:endParaRPr lang="en-US" sz="800" u="none" kern="1200" dirty="0">
                        <a:solidFill>
                          <a:schemeClr val="tx1">
                            <a:lumMod val="65000"/>
                            <a:lumOff val="35000"/>
                          </a:schemeClr>
                        </a:solidFill>
                        <a:latin typeface="Verdana" panose="020B0604030504040204" pitchFamily="34" charset="0"/>
                        <a:ea typeface="Verdana" panose="020B0604030504040204" pitchFamily="34" charset="0"/>
                        <a:cs typeface="+mn-cs"/>
                      </a:endParaRPr>
                    </a:p>
                  </a:txBody>
                  <a:tcP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91440" indent="-91440">
                        <a:lnSpc>
                          <a:spcPct val="110000"/>
                        </a:lnSpc>
                        <a:spcAft>
                          <a:spcPts val="600"/>
                        </a:spcAft>
                        <a:buClr>
                          <a:schemeClr val="accent2"/>
                        </a:buClr>
                        <a:buFont typeface="Arial"/>
                        <a:buChar char="•"/>
                      </a:pPr>
                      <a:r>
                        <a:rPr lang="en-US" sz="800" u="none" dirty="0">
                          <a:solidFill>
                            <a:schemeClr val="tx1">
                              <a:lumMod val="65000"/>
                              <a:lumOff val="35000"/>
                            </a:schemeClr>
                          </a:solidFill>
                        </a:rPr>
                        <a:t>40 investment, operating and support professionals across our global footprint</a:t>
                      </a:r>
                    </a:p>
                    <a:p>
                      <a:pPr marL="91440" indent="-91440">
                        <a:lnSpc>
                          <a:spcPct val="110000"/>
                        </a:lnSpc>
                        <a:spcAft>
                          <a:spcPts val="600"/>
                        </a:spcAft>
                        <a:buClr>
                          <a:schemeClr val="accent2"/>
                        </a:buClr>
                        <a:buFont typeface="Arial"/>
                        <a:buChar char="•"/>
                      </a:pPr>
                      <a:r>
                        <a:rPr lang="en-US" sz="800" u="none" dirty="0">
                          <a:solidFill>
                            <a:schemeClr val="tx1">
                              <a:lumMod val="65000"/>
                              <a:lumOff val="35000"/>
                            </a:schemeClr>
                          </a:solidFill>
                        </a:rPr>
                        <a:t>Over three decades of investment experience</a:t>
                      </a:r>
                    </a:p>
                    <a:p>
                      <a:pPr marL="91440" indent="-91440">
                        <a:lnSpc>
                          <a:spcPct val="110000"/>
                        </a:lnSpc>
                        <a:spcAft>
                          <a:spcPts val="600"/>
                        </a:spcAft>
                        <a:buClr>
                          <a:schemeClr val="accent2"/>
                        </a:buClr>
                        <a:buFont typeface="Arial"/>
                        <a:buChar char="•"/>
                      </a:pPr>
                      <a:r>
                        <a:rPr lang="en-US" sz="800" u="none" dirty="0">
                          <a:solidFill>
                            <a:schemeClr val="tx1">
                              <a:lumMod val="65000"/>
                              <a:lumOff val="35000"/>
                            </a:schemeClr>
                          </a:solidFill>
                        </a:rPr>
                        <a:t>Portfolio companies have combined annual revenues of $1.9 billion and more than 15,000 employees</a:t>
                      </a:r>
                    </a:p>
                    <a:p>
                      <a:pPr marL="0" indent="0">
                        <a:lnSpc>
                          <a:spcPct val="110000"/>
                        </a:lnSpc>
                        <a:spcAft>
                          <a:spcPts val="600"/>
                        </a:spcAft>
                        <a:buClr>
                          <a:schemeClr val="accent2"/>
                        </a:buClr>
                        <a:buFont typeface="Arial"/>
                        <a:buNone/>
                      </a:pPr>
                      <a:endParaRPr lang="en-US" sz="100" u="none" dirty="0">
                        <a:solidFill>
                          <a:schemeClr val="tx1">
                            <a:lumMod val="65000"/>
                            <a:lumOff val="35000"/>
                          </a:schemeClr>
                        </a:solidFill>
                        <a:latin typeface="Verdana" panose="020B0604030504040204" pitchFamily="34" charset="0"/>
                        <a:ea typeface="Verdana" panose="020B0604030504040204" pitchFamily="34" charset="0"/>
                      </a:endParaRPr>
                    </a:p>
                  </a:txBody>
                  <a:tcP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33882">
                <a:tc>
                  <a:txBody>
                    <a:bodyPr/>
                    <a:lstStyle/>
                    <a:p>
                      <a:pPr marL="91440" indent="-91440">
                        <a:lnSpc>
                          <a:spcPct val="110000"/>
                        </a:lnSpc>
                        <a:spcAft>
                          <a:spcPts val="600"/>
                        </a:spcAft>
                        <a:buClr>
                          <a:schemeClr val="accent3"/>
                        </a:buClr>
                        <a:buFont typeface="Wingdings" charset="2"/>
                        <a:buChar char="§"/>
                      </a:pPr>
                      <a:endParaRPr lang="en-US" sz="1000" b="1" u="none" dirty="0">
                        <a:solidFill>
                          <a:schemeClr val="tx1">
                            <a:lumMod val="65000"/>
                            <a:lumOff val="35000"/>
                          </a:schemeClr>
                        </a:solidFill>
                      </a:endParaRPr>
                    </a:p>
                  </a:txBody>
                  <a:tcPr>
                    <a:lnL w="9525"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91440" indent="-91440">
                        <a:lnSpc>
                          <a:spcPct val="110000"/>
                        </a:lnSpc>
                        <a:spcAft>
                          <a:spcPts val="600"/>
                        </a:spcAft>
                        <a:buClr>
                          <a:schemeClr val="accent3"/>
                        </a:buClr>
                        <a:buFont typeface="Wingdings" charset="2"/>
                        <a:buChar char="§"/>
                      </a:pPr>
                      <a:endParaRPr lang="en-US" sz="1000" u="none" dirty="0">
                        <a:solidFill>
                          <a:schemeClr val="tx1">
                            <a:lumMod val="65000"/>
                            <a:lumOff val="35000"/>
                          </a:schemeClr>
                        </a:solidFill>
                      </a:endParaRPr>
                    </a:p>
                  </a:txBody>
                  <a:tcP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91440" indent="-91440">
                        <a:lnSpc>
                          <a:spcPct val="110000"/>
                        </a:lnSpc>
                        <a:spcAft>
                          <a:spcPts val="600"/>
                        </a:spcAft>
                        <a:buClr>
                          <a:schemeClr val="accent3"/>
                        </a:buClr>
                        <a:buFont typeface="Wingdings" charset="2"/>
                        <a:buChar char="§"/>
                      </a:pPr>
                      <a:endParaRPr lang="en-US" sz="1000" u="none" dirty="0">
                        <a:solidFill>
                          <a:schemeClr val="tx1">
                            <a:lumMod val="65000"/>
                            <a:lumOff val="35000"/>
                          </a:schemeClr>
                        </a:solidFill>
                      </a:endParaRPr>
                    </a:p>
                  </a:txBody>
                  <a:tcP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91440" indent="-91440">
                        <a:lnSpc>
                          <a:spcPct val="110000"/>
                        </a:lnSpc>
                        <a:spcAft>
                          <a:spcPts val="600"/>
                        </a:spcAft>
                        <a:buClr>
                          <a:schemeClr val="accent3"/>
                        </a:buClr>
                        <a:buFont typeface="Wingdings" charset="2"/>
                        <a:buChar char="§"/>
                      </a:pPr>
                      <a:endParaRPr lang="en-US" sz="1000" u="none" dirty="0">
                        <a:solidFill>
                          <a:schemeClr val="tx1">
                            <a:lumMod val="65000"/>
                            <a:lumOff val="35000"/>
                          </a:schemeClr>
                        </a:solidFill>
                      </a:endParaRPr>
                    </a:p>
                  </a:txBody>
                  <a:tcP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91440" indent="-91440">
                        <a:lnSpc>
                          <a:spcPct val="110000"/>
                        </a:lnSpc>
                        <a:spcAft>
                          <a:spcPts val="600"/>
                        </a:spcAft>
                        <a:buClr>
                          <a:schemeClr val="accent3"/>
                        </a:buClr>
                        <a:buFont typeface="Wingdings" charset="2"/>
                        <a:buChar char="§"/>
                      </a:pPr>
                      <a:endParaRPr lang="en-US" sz="1000" u="none" dirty="0">
                        <a:solidFill>
                          <a:schemeClr val="tx1">
                            <a:lumMod val="65000"/>
                            <a:lumOff val="35000"/>
                          </a:schemeClr>
                        </a:solidFill>
                      </a:endParaRPr>
                    </a:p>
                  </a:txBody>
                  <a:tcP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9525" cap="flat" cmpd="sng" algn="ctr">
                      <a:solidFill>
                        <a:srgbClr val="FFFFFF">
                          <a:lumMod val="75000"/>
                        </a:srgbClr>
                      </a:solidFill>
                      <a:prstDash val="solid"/>
                      <a:round/>
                      <a:headEnd type="none" w="med" len="med"/>
                      <a:tailEnd type="none" w="med" len="med"/>
                    </a:lnT>
                    <a:lnB w="9525" cap="flat" cmpd="sng" algn="ctr">
                      <a:solidFill>
                        <a:srgbClr val="FFFFFF">
                          <a:lumMod val="75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7" name="TextBox 6">
            <a:extLst>
              <a:ext uri="{FF2B5EF4-FFF2-40B4-BE49-F238E27FC236}">
                <a16:creationId xmlns:a16="http://schemas.microsoft.com/office/drawing/2014/main" id="{A605E3F8-13C9-B2E8-78A4-2E97D3BB9B1D}"/>
              </a:ext>
            </a:extLst>
          </p:cNvPr>
          <p:cNvSpPr txBox="1"/>
          <p:nvPr/>
        </p:nvSpPr>
        <p:spPr>
          <a:xfrm>
            <a:off x="894350" y="5142746"/>
            <a:ext cx="1262063" cy="861774"/>
          </a:xfrm>
          <a:prstGeom prst="rect">
            <a:avLst/>
          </a:prstGeom>
          <a:noFill/>
        </p:spPr>
        <p:txBody>
          <a:bodyPr wrap="square" rtlCol="0" anchor="t">
            <a:spAutoFit/>
          </a:bodyPr>
          <a:lstStyle/>
          <a:p>
            <a:r>
              <a:rPr lang="en-US" sz="5000" dirty="0">
                <a:solidFill>
                  <a:schemeClr val="accent2"/>
                </a:solidFill>
                <a:latin typeface="Times New Roman" panose="02020603050405020304" pitchFamily="18" charset="0"/>
                <a:cs typeface="Times New Roman" panose="02020603050405020304" pitchFamily="18" charset="0"/>
              </a:rPr>
              <a:t>275</a:t>
            </a:r>
            <a:endParaRPr lang="en-US" sz="1500" dirty="0">
              <a:solidFill>
                <a:schemeClr val="accent2"/>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ADFA6CF-560B-E649-F1A4-2D2C3C567F2E}"/>
              </a:ext>
            </a:extLst>
          </p:cNvPr>
          <p:cNvSpPr txBox="1"/>
          <p:nvPr/>
        </p:nvSpPr>
        <p:spPr>
          <a:xfrm>
            <a:off x="1904935" y="5314114"/>
            <a:ext cx="989952" cy="553998"/>
          </a:xfrm>
          <a:prstGeom prst="rect">
            <a:avLst/>
          </a:prstGeom>
          <a:noFill/>
        </p:spPr>
        <p:txBody>
          <a:bodyPr wrap="square" rtlCol="0" anchor="t">
            <a:spAutoFit/>
          </a:bodyPr>
          <a:lstStyle/>
          <a:p>
            <a:r>
              <a:rPr lang="en-US" sz="1400" dirty="0">
                <a:solidFill>
                  <a:schemeClr val="accent2"/>
                </a:solidFill>
                <a:latin typeface="Times New Roman" panose="02020603050405020304" pitchFamily="18" charset="0"/>
                <a:cs typeface="Times New Roman" panose="02020603050405020304" pitchFamily="18" charset="0"/>
              </a:rPr>
              <a:t>billion+</a:t>
            </a:r>
          </a:p>
          <a:p>
            <a:r>
              <a:rPr lang="en-US" sz="800" kern="0" dirty="0"/>
              <a:t>in PWM client assets</a:t>
            </a:r>
            <a:r>
              <a:rPr lang="en-US" sz="1000" kern="0" baseline="30000" dirty="0"/>
              <a:t>1</a:t>
            </a:r>
          </a:p>
        </p:txBody>
      </p:sp>
      <p:sp>
        <p:nvSpPr>
          <p:cNvPr id="11" name="TextBox 10">
            <a:extLst>
              <a:ext uri="{FF2B5EF4-FFF2-40B4-BE49-F238E27FC236}">
                <a16:creationId xmlns:a16="http://schemas.microsoft.com/office/drawing/2014/main" id="{1E0C051E-B1A9-1EAD-975A-4726C1C3F54A}"/>
              </a:ext>
            </a:extLst>
          </p:cNvPr>
          <p:cNvSpPr txBox="1"/>
          <p:nvPr/>
        </p:nvSpPr>
        <p:spPr>
          <a:xfrm>
            <a:off x="6816466" y="5132385"/>
            <a:ext cx="899603" cy="861774"/>
          </a:xfrm>
          <a:prstGeom prst="rect">
            <a:avLst/>
          </a:prstGeom>
          <a:noFill/>
        </p:spPr>
        <p:txBody>
          <a:bodyPr wrap="square" rtlCol="0">
            <a:spAutoFit/>
          </a:bodyPr>
          <a:lstStyle/>
          <a:p>
            <a:r>
              <a:rPr lang="en-US" sz="1400" dirty="0">
                <a:solidFill>
                  <a:schemeClr val="accent2"/>
                </a:solidFill>
                <a:latin typeface="Times New Roman" panose="02020603050405020304" pitchFamily="18" charset="0"/>
                <a:cs typeface="Times New Roman" panose="02020603050405020304" pitchFamily="18" charset="0"/>
              </a:rPr>
              <a:t>No.</a:t>
            </a:r>
            <a:r>
              <a:rPr lang="en-US" sz="5000" dirty="0">
                <a:solidFill>
                  <a:schemeClr val="accent2"/>
                </a:solidFill>
                <a:latin typeface="Times New Roman" panose="02020603050405020304" pitchFamily="18" charset="0"/>
                <a:cs typeface="Times New Roman" panose="02020603050405020304" pitchFamily="18" charset="0"/>
              </a:rPr>
              <a:t>1</a:t>
            </a:r>
          </a:p>
        </p:txBody>
      </p:sp>
      <p:sp>
        <p:nvSpPr>
          <p:cNvPr id="13" name="TextBox 12">
            <a:extLst>
              <a:ext uri="{FF2B5EF4-FFF2-40B4-BE49-F238E27FC236}">
                <a16:creationId xmlns:a16="http://schemas.microsoft.com/office/drawing/2014/main" id="{EC333026-E128-1711-1646-3FF73F35ACE9}"/>
              </a:ext>
            </a:extLst>
          </p:cNvPr>
          <p:cNvSpPr txBox="1"/>
          <p:nvPr/>
        </p:nvSpPr>
        <p:spPr>
          <a:xfrm>
            <a:off x="7387147" y="5357386"/>
            <a:ext cx="1346819" cy="420628"/>
          </a:xfrm>
          <a:prstGeom prst="rect">
            <a:avLst/>
          </a:prstGeom>
          <a:noFill/>
        </p:spPr>
        <p:txBody>
          <a:bodyPr wrap="square" rtlCol="0" anchor="t">
            <a:spAutoFit/>
          </a:bodyPr>
          <a:lstStyle/>
          <a:p>
            <a:r>
              <a:rPr lang="en-US" sz="800" kern="0" dirty="0">
                <a:solidFill>
                  <a:srgbClr val="595959"/>
                </a:solidFill>
              </a:rPr>
              <a:t>Important small/mid-cap research advisory firm</a:t>
            </a:r>
            <a:r>
              <a:rPr lang="en-US" sz="1000" kern="0" baseline="30000" dirty="0">
                <a:solidFill>
                  <a:srgbClr val="595959"/>
                </a:solidFill>
              </a:rPr>
              <a:t>3</a:t>
            </a:r>
            <a:endParaRPr lang="en-US" sz="1000" baseline="30000" dirty="0">
              <a:solidFill>
                <a:srgbClr val="595959"/>
              </a:solidFill>
              <a:latin typeface="Verdana"/>
              <a:cs typeface="Verdana"/>
            </a:endParaRPr>
          </a:p>
          <a:p>
            <a:endParaRPr lang="en-US" sz="800" kern="0" baseline="30000" dirty="0"/>
          </a:p>
        </p:txBody>
      </p:sp>
      <p:sp>
        <p:nvSpPr>
          <p:cNvPr id="15" name="TextBox 14">
            <a:extLst>
              <a:ext uri="{FF2B5EF4-FFF2-40B4-BE49-F238E27FC236}">
                <a16:creationId xmlns:a16="http://schemas.microsoft.com/office/drawing/2014/main" id="{E834615A-1EFC-7ABA-07E9-53EA644387C1}"/>
              </a:ext>
            </a:extLst>
          </p:cNvPr>
          <p:cNvSpPr txBox="1"/>
          <p:nvPr/>
        </p:nvSpPr>
        <p:spPr>
          <a:xfrm>
            <a:off x="9025439" y="5157331"/>
            <a:ext cx="1114034" cy="861774"/>
          </a:xfrm>
          <a:prstGeom prst="rect">
            <a:avLst/>
          </a:prstGeom>
          <a:noFill/>
        </p:spPr>
        <p:txBody>
          <a:bodyPr wrap="square" rtlCol="0" anchor="t">
            <a:spAutoFit/>
          </a:bodyPr>
          <a:lstStyle/>
          <a:p>
            <a:r>
              <a:rPr lang="en-US" sz="5000" dirty="0">
                <a:solidFill>
                  <a:schemeClr val="accent2"/>
                </a:solidFill>
                <a:latin typeface="Times New Roman" panose="02020603050405020304" pitchFamily="18" charset="0"/>
                <a:cs typeface="Times New Roman" panose="02020603050405020304" pitchFamily="18" charset="0"/>
              </a:rPr>
              <a:t>1.3</a:t>
            </a:r>
            <a:endParaRPr lang="en-US" sz="1500" dirty="0">
              <a:solidFill>
                <a:schemeClr val="accent2"/>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ADD2DFDF-8DE3-C24F-EB9C-63982084AA3F}"/>
              </a:ext>
            </a:extLst>
          </p:cNvPr>
          <p:cNvSpPr txBox="1"/>
          <p:nvPr/>
        </p:nvSpPr>
        <p:spPr>
          <a:xfrm>
            <a:off x="9877378" y="5312343"/>
            <a:ext cx="971866" cy="677108"/>
          </a:xfrm>
          <a:prstGeom prst="rect">
            <a:avLst/>
          </a:prstGeom>
          <a:noFill/>
        </p:spPr>
        <p:txBody>
          <a:bodyPr wrap="square" rtlCol="0" anchor="t">
            <a:spAutoFit/>
          </a:bodyPr>
          <a:lstStyle/>
          <a:p>
            <a:r>
              <a:rPr lang="en-US" sz="1400" dirty="0">
                <a:solidFill>
                  <a:schemeClr val="accent2"/>
                </a:solidFill>
                <a:latin typeface="Times New Roman" panose="02020603050405020304" pitchFamily="18" charset="0"/>
                <a:cs typeface="Times New Roman" panose="02020603050405020304" pitchFamily="18" charset="0"/>
              </a:rPr>
              <a:t>billion</a:t>
            </a:r>
          </a:p>
          <a:p>
            <a:r>
              <a:rPr lang="en-US" sz="800" kern="0" dirty="0"/>
              <a:t>Raised and managed</a:t>
            </a:r>
            <a:r>
              <a:rPr lang="en-US" sz="1000" kern="0" baseline="30000" dirty="0"/>
              <a:t>1</a:t>
            </a:r>
            <a:r>
              <a:rPr lang="en-US" sz="800" kern="0" dirty="0">
                <a:solidFill>
                  <a:schemeClr val="accent6"/>
                </a:solidFill>
              </a:rPr>
              <a:t>	</a:t>
            </a:r>
            <a:endParaRPr lang="en-US" sz="800" baseline="30000" dirty="0">
              <a:solidFill>
                <a:schemeClr val="accent5"/>
              </a:solidFill>
              <a:cs typeface="Verdana"/>
            </a:endParaRPr>
          </a:p>
        </p:txBody>
      </p:sp>
      <p:sp>
        <p:nvSpPr>
          <p:cNvPr id="19" name="TextBox 18">
            <a:extLst>
              <a:ext uri="{FF2B5EF4-FFF2-40B4-BE49-F238E27FC236}">
                <a16:creationId xmlns:a16="http://schemas.microsoft.com/office/drawing/2014/main" id="{08AD55E0-CAE9-674D-642F-729206A361AA}"/>
              </a:ext>
            </a:extLst>
          </p:cNvPr>
          <p:cNvSpPr txBox="1"/>
          <p:nvPr/>
        </p:nvSpPr>
        <p:spPr>
          <a:xfrm>
            <a:off x="4878887" y="5132385"/>
            <a:ext cx="899603" cy="861774"/>
          </a:xfrm>
          <a:prstGeom prst="rect">
            <a:avLst/>
          </a:prstGeom>
          <a:noFill/>
        </p:spPr>
        <p:txBody>
          <a:bodyPr wrap="square" rtlCol="0">
            <a:spAutoFit/>
          </a:bodyPr>
          <a:lstStyle/>
          <a:p>
            <a:r>
              <a:rPr lang="en-US" sz="1400" dirty="0">
                <a:solidFill>
                  <a:schemeClr val="accent2"/>
                </a:solidFill>
                <a:latin typeface="Times New Roman" panose="02020603050405020304" pitchFamily="18" charset="0"/>
                <a:cs typeface="Times New Roman" panose="02020603050405020304" pitchFamily="18" charset="0"/>
              </a:rPr>
              <a:t>No.</a:t>
            </a:r>
            <a:r>
              <a:rPr lang="en-US" sz="5000" dirty="0">
                <a:solidFill>
                  <a:schemeClr val="accent2"/>
                </a:solidFill>
                <a:latin typeface="Times New Roman" panose="02020603050405020304" pitchFamily="18" charset="0"/>
                <a:cs typeface="Times New Roman" panose="02020603050405020304" pitchFamily="18" charset="0"/>
              </a:rPr>
              <a:t>1</a:t>
            </a:r>
          </a:p>
        </p:txBody>
      </p:sp>
      <p:sp>
        <p:nvSpPr>
          <p:cNvPr id="21" name="TextBox 20">
            <a:extLst>
              <a:ext uri="{FF2B5EF4-FFF2-40B4-BE49-F238E27FC236}">
                <a16:creationId xmlns:a16="http://schemas.microsoft.com/office/drawing/2014/main" id="{A27C5B61-C8B8-DA0E-283F-94440863F6D8}"/>
              </a:ext>
            </a:extLst>
          </p:cNvPr>
          <p:cNvSpPr txBox="1"/>
          <p:nvPr/>
        </p:nvSpPr>
        <p:spPr>
          <a:xfrm>
            <a:off x="5466370" y="5343417"/>
            <a:ext cx="1201534" cy="461665"/>
          </a:xfrm>
          <a:prstGeom prst="rect">
            <a:avLst/>
          </a:prstGeom>
          <a:noFill/>
        </p:spPr>
        <p:txBody>
          <a:bodyPr wrap="square" rtlCol="0" anchor="t">
            <a:spAutoFit/>
          </a:bodyPr>
          <a:lstStyle/>
          <a:p>
            <a:r>
              <a:rPr lang="en-US" sz="800" kern="0" dirty="0"/>
              <a:t>Municipal bond underwriter nationwide</a:t>
            </a:r>
            <a:r>
              <a:rPr lang="en-US" sz="1000" kern="0" baseline="30000" dirty="0"/>
              <a:t>2</a:t>
            </a:r>
          </a:p>
        </p:txBody>
      </p:sp>
      <p:sp>
        <p:nvSpPr>
          <p:cNvPr id="23" name="TextBox 22">
            <a:extLst>
              <a:ext uri="{FF2B5EF4-FFF2-40B4-BE49-F238E27FC236}">
                <a16:creationId xmlns:a16="http://schemas.microsoft.com/office/drawing/2014/main" id="{A9EA3682-5A1C-3BAB-030F-23F11B1C7DB7}"/>
              </a:ext>
            </a:extLst>
          </p:cNvPr>
          <p:cNvSpPr txBox="1"/>
          <p:nvPr/>
        </p:nvSpPr>
        <p:spPr>
          <a:xfrm>
            <a:off x="2872450" y="5132385"/>
            <a:ext cx="1335421" cy="861774"/>
          </a:xfrm>
          <a:prstGeom prst="rect">
            <a:avLst/>
          </a:prstGeom>
          <a:noFill/>
        </p:spPr>
        <p:txBody>
          <a:bodyPr wrap="square" rtlCol="0" anchor="t">
            <a:spAutoFit/>
          </a:bodyPr>
          <a:lstStyle/>
          <a:p>
            <a:r>
              <a:rPr lang="en-US" sz="5000" dirty="0">
                <a:latin typeface="Times New Roman" panose="02020603050405020304" pitchFamily="18" charset="0"/>
              </a:rPr>
              <a:t> </a:t>
            </a:r>
            <a:r>
              <a:rPr lang="en-US" sz="5000" dirty="0">
                <a:solidFill>
                  <a:schemeClr val="accent2"/>
                </a:solidFill>
                <a:latin typeface="Times New Roman" panose="02020603050405020304" pitchFamily="18" charset="0"/>
              </a:rPr>
              <a:t>130</a:t>
            </a:r>
          </a:p>
        </p:txBody>
      </p:sp>
      <p:sp>
        <p:nvSpPr>
          <p:cNvPr id="25" name="TextBox 24">
            <a:extLst>
              <a:ext uri="{FF2B5EF4-FFF2-40B4-BE49-F238E27FC236}">
                <a16:creationId xmlns:a16="http://schemas.microsoft.com/office/drawing/2014/main" id="{5C0B9F37-7778-682D-8A6C-412B20F22FE4}"/>
              </a:ext>
            </a:extLst>
          </p:cNvPr>
          <p:cNvSpPr txBox="1"/>
          <p:nvPr/>
        </p:nvSpPr>
        <p:spPr>
          <a:xfrm>
            <a:off x="4031749" y="5314114"/>
            <a:ext cx="918587" cy="584775"/>
          </a:xfrm>
          <a:prstGeom prst="rect">
            <a:avLst/>
          </a:prstGeom>
          <a:noFill/>
        </p:spPr>
        <p:txBody>
          <a:bodyPr wrap="square" rtlCol="0" anchor="t">
            <a:spAutoFit/>
          </a:bodyPr>
          <a:lstStyle/>
          <a:p>
            <a:r>
              <a:rPr lang="en-US" sz="1400" dirty="0">
                <a:solidFill>
                  <a:schemeClr val="accent2"/>
                </a:solidFill>
                <a:latin typeface="Times New Roman" panose="02020603050405020304" pitchFamily="18" charset="0"/>
                <a:cs typeface="Times New Roman" panose="02020603050405020304" pitchFamily="18" charset="0"/>
              </a:rPr>
              <a:t>billion +</a:t>
            </a:r>
            <a:endParaRPr lang="en-US" sz="1400" baseline="30000" dirty="0">
              <a:solidFill>
                <a:schemeClr val="accent2"/>
              </a:solidFill>
              <a:latin typeface="Times New Roman" panose="02020603050405020304" pitchFamily="18" charset="0"/>
              <a:cs typeface="Times New Roman" panose="02020603050405020304" pitchFamily="18" charset="0"/>
            </a:endParaRPr>
          </a:p>
          <a:p>
            <a:r>
              <a:rPr lang="en-US" sz="800" kern="0" dirty="0"/>
              <a:t>in assets under management</a:t>
            </a:r>
            <a:r>
              <a:rPr lang="en-US" sz="1000" kern="0" baseline="30000" dirty="0"/>
              <a:t>1</a:t>
            </a:r>
            <a:endParaRPr lang="en-US" sz="1000" kern="0" dirty="0"/>
          </a:p>
        </p:txBody>
      </p:sp>
      <p:sp>
        <p:nvSpPr>
          <p:cNvPr id="29" name="Text Placeholder 15">
            <a:extLst>
              <a:ext uri="{FF2B5EF4-FFF2-40B4-BE49-F238E27FC236}">
                <a16:creationId xmlns:a16="http://schemas.microsoft.com/office/drawing/2014/main" id="{079BB6BD-2603-2720-6C6C-E059C8006D23}"/>
              </a:ext>
            </a:extLst>
          </p:cNvPr>
          <p:cNvSpPr txBox="1">
            <a:spLocks/>
          </p:cNvSpPr>
          <p:nvPr/>
        </p:nvSpPr>
        <p:spPr>
          <a:xfrm>
            <a:off x="923925" y="5891629"/>
            <a:ext cx="7662748" cy="1960599"/>
          </a:xfrm>
          <a:prstGeom prst="rect">
            <a:avLst/>
          </a:prstGeom>
        </p:spPr>
        <p:txBody>
          <a:bodyPr/>
          <a:lstStyle>
            <a:defPPr>
              <a:defRPr lang="en-US"/>
            </a:defPPr>
            <a:lvl1pPr indent="0">
              <a:lnSpc>
                <a:spcPct val="90000"/>
              </a:lnSpc>
              <a:spcBef>
                <a:spcPts val="1000"/>
              </a:spcBef>
              <a:buFont typeface="Arial" panose="020B0604020202020204" pitchFamily="34" charset="0"/>
              <a:buNone/>
              <a:defRPr sz="900" baseline="300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16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14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sz="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sz="120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endParaRPr lang="en-US" sz="800" dirty="0"/>
          </a:p>
        </p:txBody>
      </p:sp>
      <p:sp>
        <p:nvSpPr>
          <p:cNvPr id="33" name="TextBox 32">
            <a:extLst>
              <a:ext uri="{FF2B5EF4-FFF2-40B4-BE49-F238E27FC236}">
                <a16:creationId xmlns:a16="http://schemas.microsoft.com/office/drawing/2014/main" id="{6A61EADE-387A-22A8-86A8-A0E1BD9ADC56}"/>
              </a:ext>
            </a:extLst>
          </p:cNvPr>
          <p:cNvSpPr txBox="1"/>
          <p:nvPr/>
        </p:nvSpPr>
        <p:spPr>
          <a:xfrm>
            <a:off x="2948435" y="5393995"/>
            <a:ext cx="231960" cy="338554"/>
          </a:xfrm>
          <a:prstGeom prst="rect">
            <a:avLst/>
          </a:prstGeom>
          <a:noFill/>
        </p:spPr>
        <p:txBody>
          <a:bodyPr wrap="square" rtlCol="0" anchor="t">
            <a:spAutoFit/>
          </a:bodyPr>
          <a:lstStyle/>
          <a:p>
            <a:r>
              <a:rPr lang="en-US" sz="1600" dirty="0">
                <a:solidFill>
                  <a:schemeClr val="accent2"/>
                </a:solidFill>
                <a:latin typeface="Times New Roman" panose="02020603050405020304" pitchFamily="18" charset="0"/>
                <a:cs typeface="Times New Roman" panose="02020603050405020304" pitchFamily="18" charset="0"/>
              </a:rPr>
              <a:t>$</a:t>
            </a:r>
            <a:endParaRPr lang="en-US" sz="1600" kern="0" baseline="30000" dirty="0">
              <a:solidFill>
                <a:schemeClr val="accent6"/>
              </a:solidFill>
            </a:endParaRPr>
          </a:p>
        </p:txBody>
      </p:sp>
      <p:sp>
        <p:nvSpPr>
          <p:cNvPr id="35" name="TextBox 34">
            <a:extLst>
              <a:ext uri="{FF2B5EF4-FFF2-40B4-BE49-F238E27FC236}">
                <a16:creationId xmlns:a16="http://schemas.microsoft.com/office/drawing/2014/main" id="{6CA46311-F768-DCCD-5480-EE99D5A2FDD0}"/>
              </a:ext>
            </a:extLst>
          </p:cNvPr>
          <p:cNvSpPr txBox="1"/>
          <p:nvPr/>
        </p:nvSpPr>
        <p:spPr>
          <a:xfrm>
            <a:off x="839259" y="5404356"/>
            <a:ext cx="231960" cy="338554"/>
          </a:xfrm>
          <a:prstGeom prst="rect">
            <a:avLst/>
          </a:prstGeom>
          <a:noFill/>
        </p:spPr>
        <p:txBody>
          <a:bodyPr wrap="square" rtlCol="0" anchor="t">
            <a:spAutoFit/>
          </a:bodyPr>
          <a:lstStyle/>
          <a:p>
            <a:r>
              <a:rPr lang="en-US" sz="1600" dirty="0">
                <a:solidFill>
                  <a:schemeClr val="accent2"/>
                </a:solidFill>
                <a:latin typeface="Times New Roman" panose="02020603050405020304" pitchFamily="18" charset="0"/>
                <a:cs typeface="Times New Roman" panose="02020603050405020304" pitchFamily="18" charset="0"/>
              </a:rPr>
              <a:t>$</a:t>
            </a:r>
            <a:endParaRPr lang="en-US" sz="1600" kern="0" baseline="30000" dirty="0">
              <a:solidFill>
                <a:schemeClr val="accent6"/>
              </a:solidFill>
            </a:endParaRPr>
          </a:p>
        </p:txBody>
      </p:sp>
      <p:sp>
        <p:nvSpPr>
          <p:cNvPr id="37" name="TextBox 36">
            <a:extLst>
              <a:ext uri="{FF2B5EF4-FFF2-40B4-BE49-F238E27FC236}">
                <a16:creationId xmlns:a16="http://schemas.microsoft.com/office/drawing/2014/main" id="{57E502A8-A131-CADF-20EA-1686CBB0DF40}"/>
              </a:ext>
            </a:extLst>
          </p:cNvPr>
          <p:cNvSpPr txBox="1"/>
          <p:nvPr/>
        </p:nvSpPr>
        <p:spPr>
          <a:xfrm>
            <a:off x="8963156" y="5393995"/>
            <a:ext cx="231960" cy="338554"/>
          </a:xfrm>
          <a:prstGeom prst="rect">
            <a:avLst/>
          </a:prstGeom>
          <a:noFill/>
        </p:spPr>
        <p:txBody>
          <a:bodyPr wrap="square" rtlCol="0" anchor="t">
            <a:spAutoFit/>
          </a:bodyPr>
          <a:lstStyle/>
          <a:p>
            <a:r>
              <a:rPr lang="en-US" sz="1600" dirty="0">
                <a:solidFill>
                  <a:schemeClr val="accent2"/>
                </a:solidFill>
                <a:latin typeface="Times New Roman" panose="02020603050405020304" pitchFamily="18" charset="0"/>
                <a:cs typeface="Times New Roman" panose="02020603050405020304" pitchFamily="18" charset="0"/>
              </a:rPr>
              <a:t>$</a:t>
            </a:r>
            <a:endParaRPr lang="en-US" sz="1600" kern="0" baseline="30000" dirty="0">
              <a:solidFill>
                <a:schemeClr val="accent6"/>
              </a:solidFill>
            </a:endParaRPr>
          </a:p>
        </p:txBody>
      </p:sp>
      <p:sp>
        <p:nvSpPr>
          <p:cNvPr id="4" name="TextBox 3">
            <a:extLst>
              <a:ext uri="{FF2B5EF4-FFF2-40B4-BE49-F238E27FC236}">
                <a16:creationId xmlns:a16="http://schemas.microsoft.com/office/drawing/2014/main" id="{E92BFB1A-9BBC-50BF-9479-06FAAA26BFC3}"/>
              </a:ext>
            </a:extLst>
          </p:cNvPr>
          <p:cNvSpPr txBox="1"/>
          <p:nvPr/>
        </p:nvSpPr>
        <p:spPr>
          <a:xfrm>
            <a:off x="908114" y="5981251"/>
            <a:ext cx="8101514" cy="830997"/>
          </a:xfrm>
          <a:prstGeom prst="rect">
            <a:avLst/>
          </a:prstGeom>
          <a:noFill/>
        </p:spPr>
        <p:txBody>
          <a:bodyPr wrap="square" rtlCol="0">
            <a:spAutoFit/>
          </a:bodyPr>
          <a:lstStyle/>
          <a:p>
            <a:pPr marL="57150" indent="-52388"/>
            <a:r>
              <a:rPr lang="en-US" sz="800" kern="0" baseline="30000" dirty="0"/>
              <a:t>1</a:t>
            </a:r>
            <a:r>
              <a:rPr lang="en-US" sz="800" kern="0" dirty="0"/>
              <a:t>Assets as of June 30, 2023.</a:t>
            </a:r>
            <a:endParaRPr lang="en-US" sz="800" kern="0" baseline="30000" dirty="0"/>
          </a:p>
          <a:p>
            <a:pPr marL="4762"/>
            <a:r>
              <a:rPr lang="en-US" sz="800" kern="0" baseline="30000" dirty="0"/>
              <a:t>2</a:t>
            </a:r>
            <a:r>
              <a:rPr lang="en-US" sz="800" kern="0" dirty="0"/>
              <a:t> Based on number of issues each year since 2009, according to </a:t>
            </a:r>
            <a:r>
              <a:rPr lang="en-US" sz="800" kern="0" dirty="0" err="1"/>
              <a:t>Ipreo</a:t>
            </a:r>
            <a:r>
              <a:rPr lang="en-US" sz="800" kern="0" dirty="0"/>
              <a:t> </a:t>
            </a:r>
            <a:r>
              <a:rPr lang="en-US" sz="800" kern="0" dirty="0" err="1"/>
              <a:t>MuniAnalytics</a:t>
            </a:r>
            <a:r>
              <a:rPr lang="en-US" sz="800" kern="0" dirty="0"/>
              <a:t> and Thomson Reuters.</a:t>
            </a:r>
          </a:p>
          <a:p>
            <a:pPr marL="4762"/>
            <a:r>
              <a:rPr lang="en-US" sz="800" kern="0" baseline="30000" dirty="0"/>
              <a:t>3</a:t>
            </a:r>
            <a:r>
              <a:rPr lang="en-US" sz="800" dirty="0"/>
              <a:t>Robert W. Baird &amp; Co. Incorporated. Visit rwbaird.com for important information and disclosures. “Baird” is the marketing name for Robert W. Baird &amp; Co. Incorporated and several of its subsidiaries and affiliates worldwide. Robert W. Baird Limited (RWBL) and Baird Capital Partners Europe Limited (BCPE) are authorized and reg-</a:t>
            </a:r>
            <a:r>
              <a:rPr lang="en-US" sz="800" dirty="0" err="1"/>
              <a:t>ulated</a:t>
            </a:r>
            <a:r>
              <a:rPr lang="en-US" sz="800" dirty="0"/>
              <a:t> in the U.K. by the Financial Conduct Authority (registered numbers are 124308 and 150154, respectively). RWBL and BCPE have approved this information for distribution in the U.K. and Europe. </a:t>
            </a:r>
          </a:p>
          <a:p>
            <a:endParaRPr lang="en-US" sz="800" dirty="0"/>
          </a:p>
        </p:txBody>
      </p:sp>
      <p:cxnSp>
        <p:nvCxnSpPr>
          <p:cNvPr id="6" name="Straight Connector 5">
            <a:extLst>
              <a:ext uri="{FF2B5EF4-FFF2-40B4-BE49-F238E27FC236}">
                <a16:creationId xmlns:a16="http://schemas.microsoft.com/office/drawing/2014/main" id="{921127E7-0BA0-3030-9B4E-41D641165968}"/>
              </a:ext>
            </a:extLst>
          </p:cNvPr>
          <p:cNvCxnSpPr>
            <a:cxnSpLocks/>
          </p:cNvCxnSpPr>
          <p:nvPr/>
        </p:nvCxnSpPr>
        <p:spPr>
          <a:xfrm>
            <a:off x="913130" y="1329862"/>
            <a:ext cx="1138936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14065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C0206D-CD1E-1AC9-840C-FB5C0FFE108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877"/>
            <a:ext cx="4336330" cy="6858000"/>
          </a:xfrm>
          <a:prstGeom prst="rect">
            <a:avLst/>
          </a:prstGeom>
        </p:spPr>
      </p:pic>
      <p:sp>
        <p:nvSpPr>
          <p:cNvPr id="7" name="Title 6">
            <a:extLst>
              <a:ext uri="{FF2B5EF4-FFF2-40B4-BE49-F238E27FC236}">
                <a16:creationId xmlns:a16="http://schemas.microsoft.com/office/drawing/2014/main" id="{F1B93C83-7915-1E27-561B-10610043A9D8}"/>
              </a:ext>
            </a:extLst>
          </p:cNvPr>
          <p:cNvSpPr>
            <a:spLocks noGrp="1"/>
          </p:cNvSpPr>
          <p:nvPr>
            <p:ph type="title"/>
          </p:nvPr>
        </p:nvSpPr>
        <p:spPr>
          <a:xfrm>
            <a:off x="5388864" y="279781"/>
            <a:ext cx="6047232" cy="1325563"/>
          </a:xfrm>
        </p:spPr>
        <p:txBody>
          <a:bodyPr>
            <a:normAutofit/>
          </a:bodyPr>
          <a:lstStyle/>
          <a:p>
            <a:r>
              <a:rPr lang="en-US" sz="3200" dirty="0"/>
              <a:t>Let’s Connect</a:t>
            </a:r>
          </a:p>
        </p:txBody>
      </p:sp>
      <p:sp>
        <p:nvSpPr>
          <p:cNvPr id="8" name="Text Placeholder 7">
            <a:extLst>
              <a:ext uri="{FF2B5EF4-FFF2-40B4-BE49-F238E27FC236}">
                <a16:creationId xmlns:a16="http://schemas.microsoft.com/office/drawing/2014/main" id="{F9F3A231-6C0A-9D12-09DB-09267F5EE70F}"/>
              </a:ext>
            </a:extLst>
          </p:cNvPr>
          <p:cNvSpPr>
            <a:spLocks noGrp="1"/>
          </p:cNvSpPr>
          <p:nvPr>
            <p:ph type="body" idx="1"/>
          </p:nvPr>
        </p:nvSpPr>
        <p:spPr>
          <a:xfrm>
            <a:off x="5388864" y="1690688"/>
            <a:ext cx="6349746" cy="823912"/>
          </a:xfrm>
        </p:spPr>
        <p:txBody>
          <a:bodyPr>
            <a:normAutofit/>
          </a:bodyPr>
          <a:lstStyle/>
          <a:p>
            <a:r>
              <a:rPr lang="en-US" dirty="0"/>
              <a:t>Numbers are not on the agenda for our first meeting.</a:t>
            </a:r>
          </a:p>
        </p:txBody>
      </p:sp>
      <p:sp>
        <p:nvSpPr>
          <p:cNvPr id="9" name="Content Placeholder 8">
            <a:extLst>
              <a:ext uri="{FF2B5EF4-FFF2-40B4-BE49-F238E27FC236}">
                <a16:creationId xmlns:a16="http://schemas.microsoft.com/office/drawing/2014/main" id="{4E8FD257-4E3E-4C18-84C7-1700EA974185}"/>
              </a:ext>
            </a:extLst>
          </p:cNvPr>
          <p:cNvSpPr>
            <a:spLocks noGrp="1"/>
          </p:cNvSpPr>
          <p:nvPr>
            <p:ph sz="quarter" idx="4"/>
          </p:nvPr>
        </p:nvSpPr>
        <p:spPr>
          <a:xfrm>
            <a:off x="5388864" y="2467167"/>
            <a:ext cx="6047232" cy="3839412"/>
          </a:xfrm>
        </p:spPr>
        <p:txBody>
          <a:bodyPr/>
          <a:lstStyle/>
          <a:p>
            <a:pPr marL="0" indent="0">
              <a:lnSpc>
                <a:spcPct val="120000"/>
              </a:lnSpc>
              <a:buNone/>
            </a:pPr>
            <a:r>
              <a:rPr lang="en-US" b="0" i="0" dirty="0">
                <a:solidFill>
                  <a:srgbClr val="000000"/>
                </a:solidFill>
                <a:effectLst/>
              </a:rPr>
              <a:t>Our ideal introduction is over coffee or lunch where we can talk freely and get to know each other.  It is a casual conversation but one where we will try to get deep fast.  We want to learn not only about your dreams and goals, but also what keeps you up at night and where you want to go. </a:t>
            </a:r>
          </a:p>
          <a:p>
            <a:pPr marL="0" indent="0">
              <a:lnSpc>
                <a:spcPct val="120000"/>
              </a:lnSpc>
              <a:buNone/>
            </a:pPr>
            <a:r>
              <a:rPr lang="en-US" b="0" i="0" dirty="0">
                <a:solidFill>
                  <a:srgbClr val="000000"/>
                </a:solidFill>
                <a:effectLst/>
              </a:rPr>
              <a:t>At the conclusion of our meeting you will know how The Perrini Cain Group can add value to achieving your goals and helping to solve your greatest worries.  </a:t>
            </a:r>
          </a:p>
          <a:p>
            <a:pPr marL="0" indent="0">
              <a:lnSpc>
                <a:spcPct val="120000"/>
              </a:lnSpc>
              <a:buNone/>
            </a:pPr>
            <a:endParaRPr lang="en-US" b="1" dirty="0">
              <a:solidFill>
                <a:srgbClr val="527938"/>
              </a:solidFill>
            </a:endParaRPr>
          </a:p>
        </p:txBody>
      </p:sp>
      <p:sp>
        <p:nvSpPr>
          <p:cNvPr id="5" name="Oval 4">
            <a:extLst>
              <a:ext uri="{FF2B5EF4-FFF2-40B4-BE49-F238E27FC236}">
                <a16:creationId xmlns:a16="http://schemas.microsoft.com/office/drawing/2014/main" id="{3AF8F32C-332A-7FDA-CB80-B87E0171B85A}"/>
              </a:ext>
            </a:extLst>
          </p:cNvPr>
          <p:cNvSpPr/>
          <p:nvPr/>
        </p:nvSpPr>
        <p:spPr>
          <a:xfrm>
            <a:off x="3580172" y="954850"/>
            <a:ext cx="1512317" cy="1512317"/>
          </a:xfrm>
          <a:prstGeom prst="ellipse">
            <a:avLst/>
          </a:prstGeom>
          <a:solidFill>
            <a:schemeClr val="bg1"/>
          </a:solid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5">
            <a:extLst>
              <a:ext uri="{FF2B5EF4-FFF2-40B4-BE49-F238E27FC236}">
                <a16:creationId xmlns:a16="http://schemas.microsoft.com/office/drawing/2014/main" id="{79D29135-943F-84CE-FC35-E7E084DEBC3F}"/>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3811374" y="1177162"/>
            <a:ext cx="1049911" cy="1049911"/>
          </a:xfrm>
          <a:prstGeom prst="rect">
            <a:avLst/>
          </a:prstGeom>
        </p:spPr>
      </p:pic>
      <p:sp>
        <p:nvSpPr>
          <p:cNvPr id="2" name="TextBox 1">
            <a:extLst>
              <a:ext uri="{FF2B5EF4-FFF2-40B4-BE49-F238E27FC236}">
                <a16:creationId xmlns:a16="http://schemas.microsoft.com/office/drawing/2014/main" id="{06FCB2A2-70E5-3EB1-EFC8-85BD8E820D1F}"/>
              </a:ext>
            </a:extLst>
          </p:cNvPr>
          <p:cNvSpPr txBox="1"/>
          <p:nvPr/>
        </p:nvSpPr>
        <p:spPr>
          <a:xfrm>
            <a:off x="5388863" y="4853151"/>
            <a:ext cx="4677925" cy="1292662"/>
          </a:xfrm>
          <a:prstGeom prst="rect">
            <a:avLst/>
          </a:prstGeom>
          <a:noFill/>
        </p:spPr>
        <p:txBody>
          <a:bodyPr wrap="square" rtlCol="0">
            <a:spAutoFit/>
          </a:bodyPr>
          <a:lstStyle/>
          <a:p>
            <a:r>
              <a:rPr lang="en-US" sz="1100" b="1" dirty="0">
                <a:latin typeface="Verdana" panose="020B0604030504040204" pitchFamily="34" charset="0"/>
                <a:ea typeface="Verdana" panose="020B0604030504040204" pitchFamily="34" charset="0"/>
              </a:rPr>
              <a:t>The Perrini Cain Group</a:t>
            </a:r>
          </a:p>
          <a:p>
            <a:r>
              <a:rPr lang="en-US" sz="1100" dirty="0">
                <a:latin typeface="Verdana" panose="020B0604030504040204" pitchFamily="34" charset="0"/>
                <a:ea typeface="Verdana" panose="020B0604030504040204" pitchFamily="34" charset="0"/>
              </a:rPr>
              <a:t>4215 Worth Ave. Suite 200</a:t>
            </a:r>
          </a:p>
          <a:p>
            <a:r>
              <a:rPr lang="en-US" sz="1100" dirty="0">
                <a:latin typeface="Verdana" panose="020B0604030504040204" pitchFamily="34" charset="0"/>
                <a:ea typeface="Verdana" panose="020B0604030504040204" pitchFamily="34" charset="0"/>
              </a:rPr>
              <a:t>Columbus, OH 43219</a:t>
            </a:r>
          </a:p>
          <a:p>
            <a:r>
              <a:rPr lang="en-US" sz="1100" dirty="0">
                <a:latin typeface="Verdana" panose="020B0604030504040204" pitchFamily="34" charset="0"/>
                <a:ea typeface="Verdana" panose="020B0604030504040204" pitchFamily="34" charset="0"/>
              </a:rPr>
              <a:t>614.629.6926</a:t>
            </a:r>
          </a:p>
          <a:p>
            <a:r>
              <a:rPr lang="en-US" sz="1100" dirty="0">
                <a:solidFill>
                  <a:schemeClr val="accent1"/>
                </a:solidFill>
                <a:latin typeface="Verdana" panose="020B0604030504040204" pitchFamily="34" charset="0"/>
                <a:ea typeface="Verdana" panose="020B0604030504040204" pitchFamily="34" charset="0"/>
                <a:hlinkClick r:id="rId6">
                  <a:extLst>
                    <a:ext uri="{A12FA001-AC4F-418D-AE19-62706E023703}">
                      <ahyp:hlinkClr xmlns:ahyp="http://schemas.microsoft.com/office/drawing/2018/hyperlinkcolor" val="tx"/>
                    </a:ext>
                  </a:extLst>
                </a:hlinkClick>
              </a:rPr>
              <a:t>theperrinicaingroup@rwbaird.com</a:t>
            </a:r>
            <a:endParaRPr lang="en-US" sz="1100" dirty="0">
              <a:solidFill>
                <a:schemeClr val="accent1"/>
              </a:solidFill>
              <a:latin typeface="Verdana" panose="020B0604030504040204" pitchFamily="34" charset="0"/>
              <a:ea typeface="Verdana" panose="020B0604030504040204" pitchFamily="34" charset="0"/>
            </a:endParaRPr>
          </a:p>
          <a:p>
            <a:r>
              <a:rPr lang="en-US" sz="1100" dirty="0">
                <a:solidFill>
                  <a:schemeClr val="accent1"/>
                </a:solidFill>
                <a:latin typeface="Verdana" panose="020B0604030504040204" pitchFamily="34" charset="0"/>
                <a:ea typeface="Verdana" panose="020B0604030504040204" pitchFamily="34" charset="0"/>
              </a:rPr>
              <a:t>Team Website: https://perrinicaingroup.bairdwealth.com/</a:t>
            </a:r>
          </a:p>
          <a:p>
            <a:endParaRPr lang="en-US" sz="1200" b="1" dirty="0"/>
          </a:p>
        </p:txBody>
      </p:sp>
      <p:sp>
        <p:nvSpPr>
          <p:cNvPr id="12" name="TextBox 11">
            <a:extLst>
              <a:ext uri="{FF2B5EF4-FFF2-40B4-BE49-F238E27FC236}">
                <a16:creationId xmlns:a16="http://schemas.microsoft.com/office/drawing/2014/main" id="{B24D6361-06A9-8530-5DA9-F2C046A372DE}"/>
              </a:ext>
            </a:extLst>
          </p:cNvPr>
          <p:cNvSpPr txBox="1"/>
          <p:nvPr/>
        </p:nvSpPr>
        <p:spPr>
          <a:xfrm>
            <a:off x="1398" y="6598701"/>
            <a:ext cx="6094602" cy="184666"/>
          </a:xfrm>
          <a:prstGeom prst="rect">
            <a:avLst/>
          </a:prstGeom>
          <a:noFill/>
        </p:spPr>
        <p:txBody>
          <a:bodyPr wrap="square">
            <a:spAutoFit/>
          </a:bodyPr>
          <a:lstStyle/>
          <a:p>
            <a:r>
              <a:rPr lang="en-US" sz="600" i="1" dirty="0">
                <a:solidFill>
                  <a:schemeClr val="bg1"/>
                </a:solidFill>
                <a:effectLst/>
                <a:latin typeface="Verdana" panose="020B0604030504040204" pitchFamily="34" charset="0"/>
                <a:ea typeface="Calibri" panose="020F0502020204030204" pitchFamily="34" charset="0"/>
                <a:cs typeface="Calibri" panose="020F0502020204030204" pitchFamily="34" charset="0"/>
              </a:rPr>
              <a:t>RB2023-0912</a:t>
            </a:r>
            <a:endParaRPr lang="en-US" sz="600" dirty="0">
              <a:solidFill>
                <a:schemeClr val="bg1"/>
              </a:solidFill>
            </a:endParaRPr>
          </a:p>
        </p:txBody>
      </p:sp>
    </p:spTree>
    <p:extLst>
      <p:ext uri="{BB962C8B-B14F-4D97-AF65-F5344CB8AC3E}">
        <p14:creationId xmlns:p14="http://schemas.microsoft.com/office/powerpoint/2010/main" val="1040529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B5A9FF24-4223-7DAF-575A-F081E60A7CD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545008" y="4420769"/>
            <a:ext cx="6646991" cy="2437230"/>
          </a:xfrm>
          <a:prstGeom prst="rect">
            <a:avLst/>
          </a:prstGeom>
        </p:spPr>
      </p:pic>
      <p:pic>
        <p:nvPicPr>
          <p:cNvPr id="12" name="Graphic 11">
            <a:extLst>
              <a:ext uri="{FF2B5EF4-FFF2-40B4-BE49-F238E27FC236}">
                <a16:creationId xmlns:a16="http://schemas.microsoft.com/office/drawing/2014/main" id="{5719EBDC-824D-4A00-75FE-C9E0D496088E}"/>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6977442" y="4945994"/>
            <a:ext cx="5214558" cy="1912005"/>
          </a:xfrm>
          <a:prstGeom prst="rect">
            <a:avLst/>
          </a:prstGeom>
        </p:spPr>
      </p:pic>
      <p:pic>
        <p:nvPicPr>
          <p:cNvPr id="14" name="Graphic 13">
            <a:extLst>
              <a:ext uri="{FF2B5EF4-FFF2-40B4-BE49-F238E27FC236}">
                <a16:creationId xmlns:a16="http://schemas.microsoft.com/office/drawing/2014/main" id="{9FCAF824-0249-A01E-9118-E68E868DE004}"/>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rot="10800000">
            <a:off x="0" y="0"/>
            <a:ext cx="3909229" cy="1433384"/>
          </a:xfrm>
          <a:prstGeom prst="rect">
            <a:avLst/>
          </a:prstGeom>
        </p:spPr>
      </p:pic>
      <p:sp>
        <p:nvSpPr>
          <p:cNvPr id="4" name="Title 1">
            <a:extLst>
              <a:ext uri="{FF2B5EF4-FFF2-40B4-BE49-F238E27FC236}">
                <a16:creationId xmlns:a16="http://schemas.microsoft.com/office/drawing/2014/main" id="{F8F996AE-A7FF-B555-0523-8B4B3FDF4026}"/>
              </a:ext>
            </a:extLst>
          </p:cNvPr>
          <p:cNvSpPr txBox="1">
            <a:spLocks/>
          </p:cNvSpPr>
          <p:nvPr/>
        </p:nvSpPr>
        <p:spPr>
          <a:xfrm>
            <a:off x="1371600" y="2514600"/>
            <a:ext cx="8193418" cy="751885"/>
          </a:xfrm>
          <a:prstGeom prst="rect">
            <a:avLst/>
          </a:prstGeom>
        </p:spPr>
        <p:txBody>
          <a:bodyPr anchor="t">
            <a:noAutofit/>
          </a:bodyPr>
          <a:lstStyle>
            <a:lvl1pPr algn="l" defTabSz="914400" rtl="0" eaLnBrk="1" latinLnBrk="0" hangingPunct="1">
              <a:lnSpc>
                <a:spcPct val="90000"/>
              </a:lnSpc>
              <a:spcBef>
                <a:spcPct val="0"/>
              </a:spcBef>
              <a:buNone/>
              <a:defRPr sz="32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sz="5500" i="1" dirty="0">
                <a:solidFill>
                  <a:schemeClr val="bg1"/>
                </a:solidFill>
                <a:latin typeface="Times New Roman" panose="02020603050405020304" pitchFamily="18" charset="0"/>
                <a:cs typeface="Times New Roman" panose="02020603050405020304" pitchFamily="18" charset="0"/>
              </a:rPr>
              <a:t>Thank you</a:t>
            </a:r>
          </a:p>
        </p:txBody>
      </p:sp>
      <p:cxnSp>
        <p:nvCxnSpPr>
          <p:cNvPr id="2" name="Straight Connector 1">
            <a:extLst>
              <a:ext uri="{FF2B5EF4-FFF2-40B4-BE49-F238E27FC236}">
                <a16:creationId xmlns:a16="http://schemas.microsoft.com/office/drawing/2014/main" id="{C4735EE5-B974-83E2-0DF1-BBA99ABC3CC4}"/>
              </a:ext>
            </a:extLst>
          </p:cNvPr>
          <p:cNvCxnSpPr>
            <a:cxnSpLocks/>
          </p:cNvCxnSpPr>
          <p:nvPr/>
        </p:nvCxnSpPr>
        <p:spPr>
          <a:xfrm>
            <a:off x="0" y="3429000"/>
            <a:ext cx="434848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492BF471-DD48-9809-975C-EA8C11EE6628}"/>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10649472" y="217610"/>
            <a:ext cx="1281668" cy="1631215"/>
          </a:xfrm>
          <a:prstGeom prst="rect">
            <a:avLst/>
          </a:prstGeom>
        </p:spPr>
      </p:pic>
      <p:sp>
        <p:nvSpPr>
          <p:cNvPr id="3" name="TextBox 11">
            <a:extLst>
              <a:ext uri="{FF2B5EF4-FFF2-40B4-BE49-F238E27FC236}">
                <a16:creationId xmlns:a16="http://schemas.microsoft.com/office/drawing/2014/main" id="{3F95BCC7-8C97-3D04-B6CA-41843EFF4729}"/>
              </a:ext>
            </a:extLst>
          </p:cNvPr>
          <p:cNvSpPr txBox="1"/>
          <p:nvPr/>
        </p:nvSpPr>
        <p:spPr>
          <a:xfrm>
            <a:off x="31532" y="6638158"/>
            <a:ext cx="1747609" cy="1846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600">
                <a:solidFill>
                  <a:srgbClr val="595959"/>
                </a:solidFill>
                <a:latin typeface="Verdana"/>
                <a:ea typeface="Verdana"/>
                <a:cs typeface="Verdana"/>
                <a:sym typeface="Verdana"/>
              </a:defRPr>
            </a:lvl1pPr>
          </a:lstStyle>
          <a:p>
            <a:r>
              <a:rPr lang="en-US" dirty="0"/>
              <a:t>Robert W. Baird &amp; Co. Incorporated</a:t>
            </a:r>
          </a:p>
        </p:txBody>
      </p:sp>
    </p:spTree>
    <p:extLst>
      <p:ext uri="{BB962C8B-B14F-4D97-AF65-F5344CB8AC3E}">
        <p14:creationId xmlns:p14="http://schemas.microsoft.com/office/powerpoint/2010/main" val="635735494"/>
      </p:ext>
    </p:extLst>
  </p:cSld>
  <p:clrMapOvr>
    <a:masterClrMapping/>
  </p:clrMapOvr>
</p:sld>
</file>

<file path=ppt/theme/theme1.xml><?xml version="1.0" encoding="utf-8"?>
<a:theme xmlns:a="http://schemas.openxmlformats.org/drawingml/2006/main" name="Office Theme">
  <a:themeElements>
    <a:clrScheme name="Custom 4">
      <a:dk1>
        <a:srgbClr val="000000"/>
      </a:dk1>
      <a:lt1>
        <a:srgbClr val="FFFFFF"/>
      </a:lt1>
      <a:dk2>
        <a:srgbClr val="44546A"/>
      </a:dk2>
      <a:lt2>
        <a:srgbClr val="E7E6E6"/>
      </a:lt2>
      <a:accent1>
        <a:srgbClr val="0071A3"/>
      </a:accent1>
      <a:accent2>
        <a:srgbClr val="22505F"/>
      </a:accent2>
      <a:accent3>
        <a:srgbClr val="3CB6CE"/>
      </a:accent3>
      <a:accent4>
        <a:srgbClr val="77206F"/>
      </a:accent4>
      <a:accent5>
        <a:srgbClr val="669933"/>
      </a:accent5>
      <a:accent6>
        <a:srgbClr val="EAAB00"/>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6607</TotalTime>
  <Words>3048</Words>
  <Application>Microsoft Office PowerPoint</Application>
  <PresentationFormat>Widescreen</PresentationFormat>
  <Paragraphs>252</Paragraphs>
  <Slides>13</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Garamond</vt:lpstr>
      <vt:lpstr>Myriad Pro</vt:lpstr>
      <vt:lpstr>Times New Roman</vt:lpstr>
      <vt:lpstr>Verdana</vt:lpstr>
      <vt:lpstr>Wingdings</vt:lpstr>
      <vt:lpstr>Office Theme</vt:lpstr>
      <vt:lpstr>PowerPoint Presentation</vt:lpstr>
      <vt:lpstr>PowerPoint Presentation</vt:lpstr>
      <vt:lpstr>What We Can Do for You</vt:lpstr>
      <vt:lpstr>Baird Family Wealth</vt:lpstr>
      <vt:lpstr>Private Investment Management Overview</vt:lpstr>
      <vt:lpstr>PowerPoint Presentation</vt:lpstr>
      <vt:lpstr>The Perrini Cain Group</vt:lpstr>
      <vt:lpstr>PowerPoint Presentation</vt:lpstr>
      <vt:lpstr>Team of Experts</vt:lpstr>
      <vt:lpstr>About Baird</vt:lpstr>
      <vt:lpstr>Structured for Success</vt:lpstr>
      <vt:lpstr>Let’s Connect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awehoaite</dc:title>
  <dc:creator>McKenna Brooks</dc:creator>
  <cp:lastModifiedBy>Kneeland, Meghan M</cp:lastModifiedBy>
  <cp:revision>291</cp:revision>
  <dcterms:created xsi:type="dcterms:W3CDTF">2022-05-26T21:12:47Z</dcterms:created>
  <dcterms:modified xsi:type="dcterms:W3CDTF">2024-04-08T15:27:16Z</dcterms:modified>
</cp:coreProperties>
</file>