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ink/ink1.xml" ContentType="application/inkml+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5" r:id="rId1"/>
  </p:sldMasterIdLst>
  <p:notesMasterIdLst>
    <p:notesMasterId r:id="rId29"/>
  </p:notesMasterIdLst>
  <p:handoutMasterIdLst>
    <p:handoutMasterId r:id="rId30"/>
  </p:handoutMasterIdLst>
  <p:sldIdLst>
    <p:sldId id="548" r:id="rId2"/>
    <p:sldId id="552" r:id="rId3"/>
    <p:sldId id="471" r:id="rId4"/>
    <p:sldId id="464" r:id="rId5"/>
    <p:sldId id="460" r:id="rId6"/>
    <p:sldId id="516" r:id="rId7"/>
    <p:sldId id="517" r:id="rId8"/>
    <p:sldId id="473" r:id="rId9"/>
    <p:sldId id="519" r:id="rId10"/>
    <p:sldId id="520" r:id="rId11"/>
    <p:sldId id="547" r:id="rId12"/>
    <p:sldId id="535" r:id="rId13"/>
    <p:sldId id="452" r:id="rId14"/>
    <p:sldId id="521" r:id="rId15"/>
    <p:sldId id="549" r:id="rId16"/>
    <p:sldId id="551" r:id="rId17"/>
    <p:sldId id="537" r:id="rId18"/>
    <p:sldId id="525" r:id="rId19"/>
    <p:sldId id="541" r:id="rId20"/>
    <p:sldId id="550" r:id="rId21"/>
    <p:sldId id="536" r:id="rId22"/>
    <p:sldId id="542" r:id="rId23"/>
    <p:sldId id="538" r:id="rId24"/>
    <p:sldId id="526" r:id="rId25"/>
    <p:sldId id="437" r:id="rId26"/>
    <p:sldId id="469" r:id="rId27"/>
    <p:sldId id="470" r:id="rId28"/>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F81E03"/>
    <a:srgbClr val="1A3865"/>
    <a:srgbClr val="6BCCE7"/>
    <a:srgbClr val="EAEDF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04" autoAdjust="0"/>
    <p:restoredTop sz="69677" autoAdjust="0"/>
  </p:normalViewPr>
  <p:slideViewPr>
    <p:cSldViewPr snapToGrid="0">
      <p:cViewPr varScale="1">
        <p:scale>
          <a:sx n="58" d="100"/>
          <a:sy n="58" d="100"/>
        </p:scale>
        <p:origin x="1637" y="53"/>
      </p:cViewPr>
      <p:guideLst/>
    </p:cSldViewPr>
  </p:slideViewPr>
  <p:notesTextViewPr>
    <p:cViewPr>
      <p:scale>
        <a:sx n="1" d="1"/>
        <a:sy n="1" d="1"/>
      </p:scale>
      <p:origin x="0" y="0"/>
    </p:cViewPr>
  </p:notesTextViewPr>
  <p:sorterViewPr>
    <p:cViewPr>
      <p:scale>
        <a:sx n="80" d="100"/>
        <a:sy n="80" d="100"/>
      </p:scale>
      <p:origin x="0" y="-398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s>
</file>

<file path=ppt/diagrams/_rels/data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8.svg"/><Relationship Id="rId1" Type="http://schemas.openxmlformats.org/officeDocument/2006/relationships/image" Target="../media/image17.png"/><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s>
</file>

<file path=ppt/diagrams/_rels/drawing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8.svg"/><Relationship Id="rId1" Type="http://schemas.openxmlformats.org/officeDocument/2006/relationships/image" Target="../media/image17.png"/><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s>
</file>

<file path=ppt/diagrams/colors1.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4654B3F-5148-4079-81DC-391DA642D324}" type="doc">
      <dgm:prSet loTypeId="urn:microsoft.com/office/officeart/2018/2/layout/IconVerticalSolidList" loCatId="icon" qsTypeId="urn:microsoft.com/office/officeart/2005/8/quickstyle/simple4" qsCatId="simple" csTypeId="urn:microsoft.com/office/officeart/2005/8/colors/accent4_2" csCatId="accent4" phldr="1"/>
      <dgm:spPr/>
      <dgm:t>
        <a:bodyPr/>
        <a:lstStyle/>
        <a:p>
          <a:endParaRPr lang="en-US"/>
        </a:p>
      </dgm:t>
    </dgm:pt>
    <dgm:pt modelId="{84A50882-B6AF-4165-B50C-63D88923F79C}">
      <dgm:prSet/>
      <dgm:spPr/>
      <dgm:t>
        <a:bodyPr/>
        <a:lstStyle/>
        <a:p>
          <a:pPr>
            <a:lnSpc>
              <a:spcPct val="100000"/>
            </a:lnSpc>
          </a:pPr>
          <a:r>
            <a:rPr lang="en-US" dirty="0"/>
            <a:t>Review your asset allocation at least once a year</a:t>
          </a:r>
        </a:p>
      </dgm:t>
    </dgm:pt>
    <dgm:pt modelId="{774C6D9C-5F31-49A4-B2D3-5F057E527D26}" type="parTrans" cxnId="{259C5AA9-053E-495F-B4E3-A789ECD20189}">
      <dgm:prSet/>
      <dgm:spPr/>
      <dgm:t>
        <a:bodyPr/>
        <a:lstStyle/>
        <a:p>
          <a:endParaRPr lang="en-US"/>
        </a:p>
      </dgm:t>
    </dgm:pt>
    <dgm:pt modelId="{5466FF79-FB70-46FA-9FD5-4F67D5E490C5}" type="sibTrans" cxnId="{259C5AA9-053E-495F-B4E3-A789ECD20189}">
      <dgm:prSet/>
      <dgm:spPr/>
      <dgm:t>
        <a:bodyPr/>
        <a:lstStyle/>
        <a:p>
          <a:endParaRPr lang="en-US"/>
        </a:p>
      </dgm:t>
    </dgm:pt>
    <dgm:pt modelId="{C1424F94-8770-4461-AFF5-8534D59E13B0}">
      <dgm:prSet/>
      <dgm:spPr/>
      <dgm:t>
        <a:bodyPr/>
        <a:lstStyle/>
        <a:p>
          <a:pPr>
            <a:lnSpc>
              <a:spcPct val="100000"/>
            </a:lnSpc>
          </a:pPr>
          <a:r>
            <a:rPr lang="en-US"/>
            <a:t>Modify and make changes as your needs change</a:t>
          </a:r>
        </a:p>
      </dgm:t>
    </dgm:pt>
    <dgm:pt modelId="{664F1E58-5C04-4A41-83EA-6CB2D07EA890}" type="parTrans" cxnId="{22C261D7-37C2-4960-8271-D85D1101E6D1}">
      <dgm:prSet/>
      <dgm:spPr/>
      <dgm:t>
        <a:bodyPr/>
        <a:lstStyle/>
        <a:p>
          <a:endParaRPr lang="en-US"/>
        </a:p>
      </dgm:t>
    </dgm:pt>
    <dgm:pt modelId="{121C580E-A22E-415B-A6FA-4FF69BFC1FDA}" type="sibTrans" cxnId="{22C261D7-37C2-4960-8271-D85D1101E6D1}">
      <dgm:prSet/>
      <dgm:spPr/>
      <dgm:t>
        <a:bodyPr/>
        <a:lstStyle/>
        <a:p>
          <a:endParaRPr lang="en-US"/>
        </a:p>
      </dgm:t>
    </dgm:pt>
    <dgm:pt modelId="{C45FD8AA-584F-41B9-A183-5DB0B82B71AB}">
      <dgm:prSet/>
      <dgm:spPr/>
      <dgm:t>
        <a:bodyPr/>
        <a:lstStyle/>
        <a:p>
          <a:pPr>
            <a:lnSpc>
              <a:spcPct val="100000"/>
            </a:lnSpc>
          </a:pPr>
          <a:r>
            <a:rPr lang="en-US"/>
            <a:t>Consult your financial professional</a:t>
          </a:r>
        </a:p>
      </dgm:t>
    </dgm:pt>
    <dgm:pt modelId="{BE5171B3-B908-45C2-8C8E-293647B2C6F0}" type="parTrans" cxnId="{4EAB8411-4ACC-421E-9EB2-CACD7687CDB3}">
      <dgm:prSet/>
      <dgm:spPr/>
      <dgm:t>
        <a:bodyPr/>
        <a:lstStyle/>
        <a:p>
          <a:endParaRPr lang="en-US"/>
        </a:p>
      </dgm:t>
    </dgm:pt>
    <dgm:pt modelId="{4C7474FE-D8E7-4CA4-A5BD-3F9559620F6B}" type="sibTrans" cxnId="{4EAB8411-4ACC-421E-9EB2-CACD7687CDB3}">
      <dgm:prSet/>
      <dgm:spPr/>
      <dgm:t>
        <a:bodyPr/>
        <a:lstStyle/>
        <a:p>
          <a:endParaRPr lang="en-US"/>
        </a:p>
      </dgm:t>
    </dgm:pt>
    <dgm:pt modelId="{B90EE3F7-DCBC-440B-A43B-F89A684BEB39}" type="pres">
      <dgm:prSet presAssocID="{54654B3F-5148-4079-81DC-391DA642D324}" presName="root" presStyleCnt="0">
        <dgm:presLayoutVars>
          <dgm:dir/>
          <dgm:resizeHandles val="exact"/>
        </dgm:presLayoutVars>
      </dgm:prSet>
      <dgm:spPr/>
    </dgm:pt>
    <dgm:pt modelId="{A76CB01E-4D69-4B31-8C52-E90CB02D9D4F}" type="pres">
      <dgm:prSet presAssocID="{84A50882-B6AF-4165-B50C-63D88923F79C}" presName="compNode" presStyleCnt="0"/>
      <dgm:spPr/>
    </dgm:pt>
    <dgm:pt modelId="{1A1E339D-72CB-4904-9FA0-5E1707A6B181}" type="pres">
      <dgm:prSet presAssocID="{84A50882-B6AF-4165-B50C-63D88923F79C}" presName="bgRect" presStyleLbl="bgShp" presStyleIdx="0" presStyleCnt="3"/>
      <dgm:spPr/>
    </dgm:pt>
    <dgm:pt modelId="{A07A0694-7200-493D-A3B3-AF8B60433B82}" type="pres">
      <dgm:prSet presAssocID="{84A50882-B6AF-4165-B50C-63D88923F79C}"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heckmark"/>
        </a:ext>
      </dgm:extLst>
    </dgm:pt>
    <dgm:pt modelId="{2A4B467D-34C6-4045-8A45-3FC885E6BB2E}" type="pres">
      <dgm:prSet presAssocID="{84A50882-B6AF-4165-B50C-63D88923F79C}" presName="spaceRect" presStyleCnt="0"/>
      <dgm:spPr/>
    </dgm:pt>
    <dgm:pt modelId="{EBBD6317-3555-4008-8728-07FB812EE041}" type="pres">
      <dgm:prSet presAssocID="{84A50882-B6AF-4165-B50C-63D88923F79C}" presName="parTx" presStyleLbl="revTx" presStyleIdx="0" presStyleCnt="3">
        <dgm:presLayoutVars>
          <dgm:chMax val="0"/>
          <dgm:chPref val="0"/>
        </dgm:presLayoutVars>
      </dgm:prSet>
      <dgm:spPr/>
    </dgm:pt>
    <dgm:pt modelId="{5A45E645-2AB0-46DD-A676-8877053EF16E}" type="pres">
      <dgm:prSet presAssocID="{5466FF79-FB70-46FA-9FD5-4F67D5E490C5}" presName="sibTrans" presStyleCnt="0"/>
      <dgm:spPr/>
    </dgm:pt>
    <dgm:pt modelId="{6F64C6E2-58FD-4F04-8AC2-80CBCD3824B4}" type="pres">
      <dgm:prSet presAssocID="{C1424F94-8770-4461-AFF5-8534D59E13B0}" presName="compNode" presStyleCnt="0"/>
      <dgm:spPr/>
    </dgm:pt>
    <dgm:pt modelId="{97F5020B-B729-4E03-970D-EF0B8AE99B65}" type="pres">
      <dgm:prSet presAssocID="{C1424F94-8770-4461-AFF5-8534D59E13B0}" presName="bgRect" presStyleLbl="bgShp" presStyleIdx="1" presStyleCnt="3"/>
      <dgm:spPr/>
    </dgm:pt>
    <dgm:pt modelId="{8A3B2320-ED06-4389-ACDF-D1B9AF2924BE}" type="pres">
      <dgm:prSet presAssocID="{C1424F94-8770-4461-AFF5-8534D59E13B0}"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Head with Gears"/>
        </a:ext>
      </dgm:extLst>
    </dgm:pt>
    <dgm:pt modelId="{1592E016-B2C2-42F4-937C-AD4F5F2CF8A1}" type="pres">
      <dgm:prSet presAssocID="{C1424F94-8770-4461-AFF5-8534D59E13B0}" presName="spaceRect" presStyleCnt="0"/>
      <dgm:spPr/>
    </dgm:pt>
    <dgm:pt modelId="{41A97045-7F2E-4386-87A1-DC04D8404029}" type="pres">
      <dgm:prSet presAssocID="{C1424F94-8770-4461-AFF5-8534D59E13B0}" presName="parTx" presStyleLbl="revTx" presStyleIdx="1" presStyleCnt="3">
        <dgm:presLayoutVars>
          <dgm:chMax val="0"/>
          <dgm:chPref val="0"/>
        </dgm:presLayoutVars>
      </dgm:prSet>
      <dgm:spPr/>
    </dgm:pt>
    <dgm:pt modelId="{F17B28B7-D36E-4D45-A554-BB46D76C8A09}" type="pres">
      <dgm:prSet presAssocID="{121C580E-A22E-415B-A6FA-4FF69BFC1FDA}" presName="sibTrans" presStyleCnt="0"/>
      <dgm:spPr/>
    </dgm:pt>
    <dgm:pt modelId="{BD624CCB-4D4C-47F3-935B-56EAA9CBD045}" type="pres">
      <dgm:prSet presAssocID="{C45FD8AA-584F-41B9-A183-5DB0B82B71AB}" presName="compNode" presStyleCnt="0"/>
      <dgm:spPr/>
    </dgm:pt>
    <dgm:pt modelId="{29EFD64E-899E-4D64-AD8F-3427597D017C}" type="pres">
      <dgm:prSet presAssocID="{C45FD8AA-584F-41B9-A183-5DB0B82B71AB}" presName="bgRect" presStyleLbl="bgShp" presStyleIdx="2" presStyleCnt="3"/>
      <dgm:spPr/>
    </dgm:pt>
    <dgm:pt modelId="{8BB9DD9C-6614-48E2-92E0-54D619D85DB5}" type="pres">
      <dgm:prSet presAssocID="{C45FD8AA-584F-41B9-A183-5DB0B82B71AB}"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Money"/>
        </a:ext>
      </dgm:extLst>
    </dgm:pt>
    <dgm:pt modelId="{64998EF2-D150-4669-A18B-1504FBAEB805}" type="pres">
      <dgm:prSet presAssocID="{C45FD8AA-584F-41B9-A183-5DB0B82B71AB}" presName="spaceRect" presStyleCnt="0"/>
      <dgm:spPr/>
    </dgm:pt>
    <dgm:pt modelId="{36A7F85B-95E0-4F92-9B00-85298B4178FB}" type="pres">
      <dgm:prSet presAssocID="{C45FD8AA-584F-41B9-A183-5DB0B82B71AB}" presName="parTx" presStyleLbl="revTx" presStyleIdx="2" presStyleCnt="3">
        <dgm:presLayoutVars>
          <dgm:chMax val="0"/>
          <dgm:chPref val="0"/>
        </dgm:presLayoutVars>
      </dgm:prSet>
      <dgm:spPr/>
    </dgm:pt>
  </dgm:ptLst>
  <dgm:cxnLst>
    <dgm:cxn modelId="{74D40C0D-753D-4590-803C-CFC8F73FD5C7}" type="presOf" srcId="{54654B3F-5148-4079-81DC-391DA642D324}" destId="{B90EE3F7-DCBC-440B-A43B-F89A684BEB39}" srcOrd="0" destOrd="0" presId="urn:microsoft.com/office/officeart/2018/2/layout/IconVerticalSolidList"/>
    <dgm:cxn modelId="{4EAB8411-4ACC-421E-9EB2-CACD7687CDB3}" srcId="{54654B3F-5148-4079-81DC-391DA642D324}" destId="{C45FD8AA-584F-41B9-A183-5DB0B82B71AB}" srcOrd="2" destOrd="0" parTransId="{BE5171B3-B908-45C2-8C8E-293647B2C6F0}" sibTransId="{4C7474FE-D8E7-4CA4-A5BD-3F9559620F6B}"/>
    <dgm:cxn modelId="{867C258C-854E-484B-BA9E-A19D08DBBFD5}" type="presOf" srcId="{C45FD8AA-584F-41B9-A183-5DB0B82B71AB}" destId="{36A7F85B-95E0-4F92-9B00-85298B4178FB}" srcOrd="0" destOrd="0" presId="urn:microsoft.com/office/officeart/2018/2/layout/IconVerticalSolidList"/>
    <dgm:cxn modelId="{C5CF0B9B-6947-4CB7-83E3-9A648B65A6FD}" type="presOf" srcId="{84A50882-B6AF-4165-B50C-63D88923F79C}" destId="{EBBD6317-3555-4008-8728-07FB812EE041}" srcOrd="0" destOrd="0" presId="urn:microsoft.com/office/officeart/2018/2/layout/IconVerticalSolidList"/>
    <dgm:cxn modelId="{259C5AA9-053E-495F-B4E3-A789ECD20189}" srcId="{54654B3F-5148-4079-81DC-391DA642D324}" destId="{84A50882-B6AF-4165-B50C-63D88923F79C}" srcOrd="0" destOrd="0" parTransId="{774C6D9C-5F31-49A4-B2D3-5F057E527D26}" sibTransId="{5466FF79-FB70-46FA-9FD5-4F67D5E490C5}"/>
    <dgm:cxn modelId="{22C261D7-37C2-4960-8271-D85D1101E6D1}" srcId="{54654B3F-5148-4079-81DC-391DA642D324}" destId="{C1424F94-8770-4461-AFF5-8534D59E13B0}" srcOrd="1" destOrd="0" parTransId="{664F1E58-5C04-4A41-83EA-6CB2D07EA890}" sibTransId="{121C580E-A22E-415B-A6FA-4FF69BFC1FDA}"/>
    <dgm:cxn modelId="{8BECD9F0-CD8D-4E86-B868-13F25EEAF0EF}" type="presOf" srcId="{C1424F94-8770-4461-AFF5-8534D59E13B0}" destId="{41A97045-7F2E-4386-87A1-DC04D8404029}" srcOrd="0" destOrd="0" presId="urn:microsoft.com/office/officeart/2018/2/layout/IconVerticalSolidList"/>
    <dgm:cxn modelId="{3089B30D-83DE-4A3F-B13E-6F0F6813F3D3}" type="presParOf" srcId="{B90EE3F7-DCBC-440B-A43B-F89A684BEB39}" destId="{A76CB01E-4D69-4B31-8C52-E90CB02D9D4F}" srcOrd="0" destOrd="0" presId="urn:microsoft.com/office/officeart/2018/2/layout/IconVerticalSolidList"/>
    <dgm:cxn modelId="{FF2EB9F8-CC9D-443C-931D-913279786BB8}" type="presParOf" srcId="{A76CB01E-4D69-4B31-8C52-E90CB02D9D4F}" destId="{1A1E339D-72CB-4904-9FA0-5E1707A6B181}" srcOrd="0" destOrd="0" presId="urn:microsoft.com/office/officeart/2018/2/layout/IconVerticalSolidList"/>
    <dgm:cxn modelId="{81080321-CE1D-495C-A3FE-9C66351A3B5C}" type="presParOf" srcId="{A76CB01E-4D69-4B31-8C52-E90CB02D9D4F}" destId="{A07A0694-7200-493D-A3B3-AF8B60433B82}" srcOrd="1" destOrd="0" presId="urn:microsoft.com/office/officeart/2018/2/layout/IconVerticalSolidList"/>
    <dgm:cxn modelId="{855964DB-F4FA-4D47-8B60-B53F079BA09C}" type="presParOf" srcId="{A76CB01E-4D69-4B31-8C52-E90CB02D9D4F}" destId="{2A4B467D-34C6-4045-8A45-3FC885E6BB2E}" srcOrd="2" destOrd="0" presId="urn:microsoft.com/office/officeart/2018/2/layout/IconVerticalSolidList"/>
    <dgm:cxn modelId="{A43B577A-840D-40FE-B895-F22062E73579}" type="presParOf" srcId="{A76CB01E-4D69-4B31-8C52-E90CB02D9D4F}" destId="{EBBD6317-3555-4008-8728-07FB812EE041}" srcOrd="3" destOrd="0" presId="urn:microsoft.com/office/officeart/2018/2/layout/IconVerticalSolidList"/>
    <dgm:cxn modelId="{59286E06-8E3C-424A-A14E-B1E13333892F}" type="presParOf" srcId="{B90EE3F7-DCBC-440B-A43B-F89A684BEB39}" destId="{5A45E645-2AB0-46DD-A676-8877053EF16E}" srcOrd="1" destOrd="0" presId="urn:microsoft.com/office/officeart/2018/2/layout/IconVerticalSolidList"/>
    <dgm:cxn modelId="{CCE292A1-3F5E-4CA0-9F1E-83302995FBB7}" type="presParOf" srcId="{B90EE3F7-DCBC-440B-A43B-F89A684BEB39}" destId="{6F64C6E2-58FD-4F04-8AC2-80CBCD3824B4}" srcOrd="2" destOrd="0" presId="urn:microsoft.com/office/officeart/2018/2/layout/IconVerticalSolidList"/>
    <dgm:cxn modelId="{49E6E2B4-AB3F-44BA-9D63-301E3DB2945A}" type="presParOf" srcId="{6F64C6E2-58FD-4F04-8AC2-80CBCD3824B4}" destId="{97F5020B-B729-4E03-970D-EF0B8AE99B65}" srcOrd="0" destOrd="0" presId="urn:microsoft.com/office/officeart/2018/2/layout/IconVerticalSolidList"/>
    <dgm:cxn modelId="{378A5574-CB92-4E58-B845-3E03B0624A1F}" type="presParOf" srcId="{6F64C6E2-58FD-4F04-8AC2-80CBCD3824B4}" destId="{8A3B2320-ED06-4389-ACDF-D1B9AF2924BE}" srcOrd="1" destOrd="0" presId="urn:microsoft.com/office/officeart/2018/2/layout/IconVerticalSolidList"/>
    <dgm:cxn modelId="{3621497E-30BF-4429-94FA-AF63AC0E2D03}" type="presParOf" srcId="{6F64C6E2-58FD-4F04-8AC2-80CBCD3824B4}" destId="{1592E016-B2C2-42F4-937C-AD4F5F2CF8A1}" srcOrd="2" destOrd="0" presId="urn:microsoft.com/office/officeart/2018/2/layout/IconVerticalSolidList"/>
    <dgm:cxn modelId="{4C9AC1D5-F2FE-480B-8726-36323BAF6080}" type="presParOf" srcId="{6F64C6E2-58FD-4F04-8AC2-80CBCD3824B4}" destId="{41A97045-7F2E-4386-87A1-DC04D8404029}" srcOrd="3" destOrd="0" presId="urn:microsoft.com/office/officeart/2018/2/layout/IconVerticalSolidList"/>
    <dgm:cxn modelId="{2A7EA73F-B570-480E-9BA1-7BD6B001696C}" type="presParOf" srcId="{B90EE3F7-DCBC-440B-A43B-F89A684BEB39}" destId="{F17B28B7-D36E-4D45-A554-BB46D76C8A09}" srcOrd="3" destOrd="0" presId="urn:microsoft.com/office/officeart/2018/2/layout/IconVerticalSolidList"/>
    <dgm:cxn modelId="{B9D11E7C-DFF8-4FA5-B794-EDC16B97ADC4}" type="presParOf" srcId="{B90EE3F7-DCBC-440B-A43B-F89A684BEB39}" destId="{BD624CCB-4D4C-47F3-935B-56EAA9CBD045}" srcOrd="4" destOrd="0" presId="urn:microsoft.com/office/officeart/2018/2/layout/IconVerticalSolidList"/>
    <dgm:cxn modelId="{2B7A3829-5C4C-4FCD-9205-8355BB7F6A09}" type="presParOf" srcId="{BD624CCB-4D4C-47F3-935B-56EAA9CBD045}" destId="{29EFD64E-899E-4D64-AD8F-3427597D017C}" srcOrd="0" destOrd="0" presId="urn:microsoft.com/office/officeart/2018/2/layout/IconVerticalSolidList"/>
    <dgm:cxn modelId="{D1C3505C-AD24-4AA2-BD50-AFD1DFB53D5A}" type="presParOf" srcId="{BD624CCB-4D4C-47F3-935B-56EAA9CBD045}" destId="{8BB9DD9C-6614-48E2-92E0-54D619D85DB5}" srcOrd="1" destOrd="0" presId="urn:microsoft.com/office/officeart/2018/2/layout/IconVerticalSolidList"/>
    <dgm:cxn modelId="{3E24EA4E-39B8-4901-A6C5-F45F1F00FD0C}" type="presParOf" srcId="{BD624CCB-4D4C-47F3-935B-56EAA9CBD045}" destId="{64998EF2-D150-4669-A18B-1504FBAEB805}" srcOrd="2" destOrd="0" presId="urn:microsoft.com/office/officeart/2018/2/layout/IconVerticalSolidList"/>
    <dgm:cxn modelId="{CB790768-B8D3-4521-BFF5-056AFAA03F2C}" type="presParOf" srcId="{BD624CCB-4D4C-47F3-935B-56EAA9CBD045}" destId="{36A7F85B-95E0-4F92-9B00-85298B4178FB}"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1E339D-72CB-4904-9FA0-5E1707A6B181}">
      <dsp:nvSpPr>
        <dsp:cNvPr id="0" name=""/>
        <dsp:cNvSpPr/>
      </dsp:nvSpPr>
      <dsp:spPr>
        <a:xfrm>
          <a:off x="0" y="476"/>
          <a:ext cx="10165080" cy="1115331"/>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A07A0694-7200-493D-A3B3-AF8B60433B82}">
      <dsp:nvSpPr>
        <dsp:cNvPr id="0" name=""/>
        <dsp:cNvSpPr/>
      </dsp:nvSpPr>
      <dsp:spPr>
        <a:xfrm>
          <a:off x="337387" y="251426"/>
          <a:ext cx="613432" cy="61343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EBBD6317-3555-4008-8728-07FB812EE041}">
      <dsp:nvSpPr>
        <dsp:cNvPr id="0" name=""/>
        <dsp:cNvSpPr/>
      </dsp:nvSpPr>
      <dsp:spPr>
        <a:xfrm>
          <a:off x="1288208" y="476"/>
          <a:ext cx="8876871" cy="11153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039" tIns="118039" rIns="118039" bIns="118039" numCol="1" spcCol="1270" anchor="ctr" anchorCtr="0">
          <a:noAutofit/>
        </a:bodyPr>
        <a:lstStyle/>
        <a:p>
          <a:pPr marL="0" lvl="0" indent="0" algn="l" defTabSz="1111250">
            <a:lnSpc>
              <a:spcPct val="100000"/>
            </a:lnSpc>
            <a:spcBef>
              <a:spcPct val="0"/>
            </a:spcBef>
            <a:spcAft>
              <a:spcPct val="35000"/>
            </a:spcAft>
            <a:buNone/>
          </a:pPr>
          <a:r>
            <a:rPr lang="en-US" sz="2500" kern="1200" dirty="0"/>
            <a:t>Review your asset allocation at least once a year</a:t>
          </a:r>
        </a:p>
      </dsp:txBody>
      <dsp:txXfrm>
        <a:off x="1288208" y="476"/>
        <a:ext cx="8876871" cy="1115331"/>
      </dsp:txXfrm>
    </dsp:sp>
    <dsp:sp modelId="{97F5020B-B729-4E03-970D-EF0B8AE99B65}">
      <dsp:nvSpPr>
        <dsp:cNvPr id="0" name=""/>
        <dsp:cNvSpPr/>
      </dsp:nvSpPr>
      <dsp:spPr>
        <a:xfrm>
          <a:off x="0" y="1394641"/>
          <a:ext cx="10165080" cy="1115331"/>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8A3B2320-ED06-4389-ACDF-D1B9AF2924BE}">
      <dsp:nvSpPr>
        <dsp:cNvPr id="0" name=""/>
        <dsp:cNvSpPr/>
      </dsp:nvSpPr>
      <dsp:spPr>
        <a:xfrm>
          <a:off x="337387" y="1645591"/>
          <a:ext cx="613432" cy="61343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41A97045-7F2E-4386-87A1-DC04D8404029}">
      <dsp:nvSpPr>
        <dsp:cNvPr id="0" name=""/>
        <dsp:cNvSpPr/>
      </dsp:nvSpPr>
      <dsp:spPr>
        <a:xfrm>
          <a:off x="1288208" y="1394641"/>
          <a:ext cx="8876871" cy="11153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039" tIns="118039" rIns="118039" bIns="118039" numCol="1" spcCol="1270" anchor="ctr" anchorCtr="0">
          <a:noAutofit/>
        </a:bodyPr>
        <a:lstStyle/>
        <a:p>
          <a:pPr marL="0" lvl="0" indent="0" algn="l" defTabSz="1111250">
            <a:lnSpc>
              <a:spcPct val="100000"/>
            </a:lnSpc>
            <a:spcBef>
              <a:spcPct val="0"/>
            </a:spcBef>
            <a:spcAft>
              <a:spcPct val="35000"/>
            </a:spcAft>
            <a:buNone/>
          </a:pPr>
          <a:r>
            <a:rPr lang="en-US" sz="2500" kern="1200"/>
            <a:t>Modify and make changes as your needs change</a:t>
          </a:r>
        </a:p>
      </dsp:txBody>
      <dsp:txXfrm>
        <a:off x="1288208" y="1394641"/>
        <a:ext cx="8876871" cy="1115331"/>
      </dsp:txXfrm>
    </dsp:sp>
    <dsp:sp modelId="{29EFD64E-899E-4D64-AD8F-3427597D017C}">
      <dsp:nvSpPr>
        <dsp:cNvPr id="0" name=""/>
        <dsp:cNvSpPr/>
      </dsp:nvSpPr>
      <dsp:spPr>
        <a:xfrm>
          <a:off x="0" y="2788806"/>
          <a:ext cx="10165080" cy="1115331"/>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8BB9DD9C-6614-48E2-92E0-54D619D85DB5}">
      <dsp:nvSpPr>
        <dsp:cNvPr id="0" name=""/>
        <dsp:cNvSpPr/>
      </dsp:nvSpPr>
      <dsp:spPr>
        <a:xfrm>
          <a:off x="337387" y="3039756"/>
          <a:ext cx="613432" cy="61343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36A7F85B-95E0-4F92-9B00-85298B4178FB}">
      <dsp:nvSpPr>
        <dsp:cNvPr id="0" name=""/>
        <dsp:cNvSpPr/>
      </dsp:nvSpPr>
      <dsp:spPr>
        <a:xfrm>
          <a:off x="1288208" y="2788806"/>
          <a:ext cx="8876871" cy="11153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039" tIns="118039" rIns="118039" bIns="118039" numCol="1" spcCol="1270" anchor="ctr" anchorCtr="0">
          <a:noAutofit/>
        </a:bodyPr>
        <a:lstStyle/>
        <a:p>
          <a:pPr marL="0" lvl="0" indent="0" algn="l" defTabSz="1111250">
            <a:lnSpc>
              <a:spcPct val="100000"/>
            </a:lnSpc>
            <a:spcBef>
              <a:spcPct val="0"/>
            </a:spcBef>
            <a:spcAft>
              <a:spcPct val="35000"/>
            </a:spcAft>
            <a:buNone/>
          </a:pPr>
          <a:r>
            <a:rPr lang="en-US" sz="2500" kern="1200"/>
            <a:t>Consult your financial professional</a:t>
          </a:r>
        </a:p>
      </dsp:txBody>
      <dsp:txXfrm>
        <a:off x="1288208" y="2788806"/>
        <a:ext cx="8876871" cy="1115331"/>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E955FDA-760B-9DF5-D646-97C4E4BE6AEB}"/>
              </a:ext>
            </a:extLst>
          </p:cNvPr>
          <p:cNvSpPr>
            <a:spLocks noGrp="1"/>
          </p:cNvSpPr>
          <p:nvPr>
            <p:ph type="hdr" sz="quarter"/>
          </p:nvPr>
        </p:nvSpPr>
        <p:spPr>
          <a:xfrm>
            <a:off x="1" y="1"/>
            <a:ext cx="3170238" cy="481012"/>
          </a:xfrm>
          <a:prstGeom prst="rect">
            <a:avLst/>
          </a:prstGeom>
        </p:spPr>
        <p:txBody>
          <a:bodyPr vert="horz" lIns="91438" tIns="45719" rIns="91438" bIns="45719" rtlCol="0"/>
          <a:lstStyle>
            <a:lvl1pPr algn="l">
              <a:defRPr sz="1200"/>
            </a:lvl1pPr>
          </a:lstStyle>
          <a:p>
            <a:endParaRPr lang="en-US"/>
          </a:p>
        </p:txBody>
      </p:sp>
      <p:sp>
        <p:nvSpPr>
          <p:cNvPr id="3" name="Date Placeholder 2">
            <a:extLst>
              <a:ext uri="{FF2B5EF4-FFF2-40B4-BE49-F238E27FC236}">
                <a16:creationId xmlns:a16="http://schemas.microsoft.com/office/drawing/2014/main" id="{636C77A0-C688-F823-74CB-9B12B4F0B0F9}"/>
              </a:ext>
            </a:extLst>
          </p:cNvPr>
          <p:cNvSpPr>
            <a:spLocks noGrp="1"/>
          </p:cNvSpPr>
          <p:nvPr>
            <p:ph type="dt" sz="quarter" idx="1"/>
          </p:nvPr>
        </p:nvSpPr>
        <p:spPr>
          <a:xfrm>
            <a:off x="4143376" y="1"/>
            <a:ext cx="3170238" cy="481012"/>
          </a:xfrm>
          <a:prstGeom prst="rect">
            <a:avLst/>
          </a:prstGeom>
        </p:spPr>
        <p:txBody>
          <a:bodyPr vert="horz" lIns="91438" tIns="45719" rIns="91438" bIns="45719" rtlCol="0"/>
          <a:lstStyle>
            <a:lvl1pPr algn="r">
              <a:defRPr sz="1200"/>
            </a:lvl1pPr>
          </a:lstStyle>
          <a:p>
            <a:fld id="{9B506C87-3418-4CAD-8D35-C02851CCF23D}" type="datetimeFigureOut">
              <a:rPr lang="en-US" smtClean="0"/>
              <a:t>4/3/2025</a:t>
            </a:fld>
            <a:endParaRPr lang="en-US"/>
          </a:p>
        </p:txBody>
      </p:sp>
      <p:sp>
        <p:nvSpPr>
          <p:cNvPr id="4" name="Footer Placeholder 3">
            <a:extLst>
              <a:ext uri="{FF2B5EF4-FFF2-40B4-BE49-F238E27FC236}">
                <a16:creationId xmlns:a16="http://schemas.microsoft.com/office/drawing/2014/main" id="{F214A587-74FE-B3F9-7A64-47504051FCB3}"/>
              </a:ext>
            </a:extLst>
          </p:cNvPr>
          <p:cNvSpPr>
            <a:spLocks noGrp="1"/>
          </p:cNvSpPr>
          <p:nvPr>
            <p:ph type="ftr" sz="quarter" idx="2"/>
          </p:nvPr>
        </p:nvSpPr>
        <p:spPr>
          <a:xfrm>
            <a:off x="1" y="9120188"/>
            <a:ext cx="3170238" cy="481012"/>
          </a:xfrm>
          <a:prstGeom prst="rect">
            <a:avLst/>
          </a:prstGeom>
        </p:spPr>
        <p:txBody>
          <a:bodyPr vert="horz" lIns="91438" tIns="45719" rIns="91438" bIns="45719"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9F1CACF-376F-F791-F7CE-EDC93CA711B2}"/>
              </a:ext>
            </a:extLst>
          </p:cNvPr>
          <p:cNvSpPr>
            <a:spLocks noGrp="1"/>
          </p:cNvSpPr>
          <p:nvPr>
            <p:ph type="sldNum" sz="quarter" idx="3"/>
          </p:nvPr>
        </p:nvSpPr>
        <p:spPr>
          <a:xfrm>
            <a:off x="4143376" y="9120188"/>
            <a:ext cx="3170238" cy="481012"/>
          </a:xfrm>
          <a:prstGeom prst="rect">
            <a:avLst/>
          </a:prstGeom>
        </p:spPr>
        <p:txBody>
          <a:bodyPr vert="horz" lIns="91438" tIns="45719" rIns="91438" bIns="45719" rtlCol="0" anchor="b"/>
          <a:lstStyle>
            <a:lvl1pPr algn="r">
              <a:defRPr sz="1200"/>
            </a:lvl1pPr>
          </a:lstStyle>
          <a:p>
            <a:fld id="{12682B71-6B47-46C5-ACEE-6ECDF9B7B8BB}" type="slidenum">
              <a:rPr lang="en-US" smtClean="0"/>
              <a:t>‹#›</a:t>
            </a:fld>
            <a:endParaRPr lang="en-US"/>
          </a:p>
        </p:txBody>
      </p:sp>
    </p:spTree>
    <p:extLst>
      <p:ext uri="{BB962C8B-B14F-4D97-AF65-F5344CB8AC3E}">
        <p14:creationId xmlns:p14="http://schemas.microsoft.com/office/powerpoint/2010/main" val="609356425"/>
      </p:ext>
    </p:extLst>
  </p:cSld>
  <p:clrMap bg1="lt1" tx1="dk1" bg2="lt2" tx2="dk2" accent1="accent1" accent2="accent2" accent3="accent3" accent4="accent4" accent5="accent5" accent6="accent6" hlink="hlink" folHlink="folHlink"/>
  <p:hf hdr="0" ftr="0" dt="0"/>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3-14T18:41:28.344"/>
    </inkml:context>
    <inkml:brush xml:id="br0">
      <inkml:brushProperty name="width" value="0.35" units="cm"/>
      <inkml:brushProperty name="height" value="0.35" units="cm"/>
      <inkml:brushProperty name="color" value="#FFFFFF"/>
    </inkml:brush>
  </inkml:definitions>
  <inkml:trace contextRef="#ctx0" brushRef="#br0">1 1920 24575,'3'-38'0,"1"1"0,2-1 0,1 1 0,18-50 0,-10 36 0,9-63 0,-8-51 0,-12 98 0,18-87 0,-17 130 0,2 0 0,0 1 0,2 0 0,0 0 0,2 1 0,0 0 0,19-26 0,7-2 0,3 2 0,1 2 0,72-62 0,156-104 0,-72 61 0,-98 70 0,121-95 0,-210 169 0,-1 1 0,1 1 0,1-1 0,-1 1 0,1 1 0,0 0 0,0 1 0,0 0 0,1 0 0,-1 1 0,1 1 0,-1 0 0,1 0 0,0 1 0,-1 1 0,19 3 0,-2 2 0,0 1 0,-1 2 0,0 0 0,0 2 0,37 22 0,-23-14 0,-26-12 0,0 1 0,0 0 0,24 18 0,5 8 0,-18-15 0,-1 2 0,29 29 0,-53-50 0,-1 1 0,1-1 0,0 1 0,0 0 0,0 0 0,-1-1 0,1 1 0,0 0 0,-1 0 0,1 0 0,-1-1 0,1 1 0,-1 0 0,1 0 0,-1 0 0,1 0 0,-1 0 0,0 0 0,0 0 0,1 0 0,-1 0 0,0 0 0,0 0 0,0 0 0,0 1 0,0-1 0,-1 0 0,1 0 0,0 0 0,0 0 0,-1 0 0,1 0 0,0 0 0,-1 0 0,1-1 0,-1 1 0,0 0 0,1 0 0,-1 0 0,1 0 0,-1-1 0,0 1 0,0 0 0,0 0 0,1-1 0,-1 1 0,-1 0 0,-4 2 0,-1-1 0,0 1 0,1-1 0,-1 0 0,0-1 0,-9 1 0,-108 10 0,-236-10 0,219-6 0,-298 1-1365</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3"/>
            <a:ext cx="3169920" cy="481727"/>
          </a:xfrm>
          <a:prstGeom prst="rect">
            <a:avLst/>
          </a:prstGeom>
        </p:spPr>
        <p:txBody>
          <a:bodyPr vert="horz" lIns="96656" tIns="48328" rIns="96656" bIns="48328" rtlCol="0"/>
          <a:lstStyle>
            <a:lvl1pPr algn="l">
              <a:defRPr sz="1200"/>
            </a:lvl1pPr>
          </a:lstStyle>
          <a:p>
            <a:endParaRPr lang="en-US"/>
          </a:p>
        </p:txBody>
      </p:sp>
      <p:sp>
        <p:nvSpPr>
          <p:cNvPr id="3" name="Date Placeholder 2"/>
          <p:cNvSpPr>
            <a:spLocks noGrp="1"/>
          </p:cNvSpPr>
          <p:nvPr>
            <p:ph type="dt" idx="1"/>
          </p:nvPr>
        </p:nvSpPr>
        <p:spPr>
          <a:xfrm>
            <a:off x="4143587" y="3"/>
            <a:ext cx="3169920" cy="481727"/>
          </a:xfrm>
          <a:prstGeom prst="rect">
            <a:avLst/>
          </a:prstGeom>
        </p:spPr>
        <p:txBody>
          <a:bodyPr vert="horz" lIns="96656" tIns="48328" rIns="96656" bIns="48328" rtlCol="0"/>
          <a:lstStyle>
            <a:lvl1pPr algn="r">
              <a:defRPr sz="1200"/>
            </a:lvl1pPr>
          </a:lstStyle>
          <a:p>
            <a:fld id="{33EE9A9A-D34F-4765-A4B9-202D9AB03512}" type="datetimeFigureOut">
              <a:rPr lang="en-US" smtClean="0"/>
              <a:t>4/3/2025</a:t>
            </a:fld>
            <a:endParaRPr lang="en-US"/>
          </a:p>
        </p:txBody>
      </p:sp>
      <p:sp>
        <p:nvSpPr>
          <p:cNvPr id="4" name="Slide Image Placeholder 3"/>
          <p:cNvSpPr>
            <a:spLocks noGrp="1" noRot="1" noChangeAspect="1"/>
          </p:cNvSpPr>
          <p:nvPr>
            <p:ph type="sldImg" idx="2"/>
          </p:nvPr>
        </p:nvSpPr>
        <p:spPr>
          <a:xfrm>
            <a:off x="776288" y="1200150"/>
            <a:ext cx="5762625" cy="3241675"/>
          </a:xfrm>
          <a:prstGeom prst="rect">
            <a:avLst/>
          </a:prstGeom>
          <a:noFill/>
          <a:ln w="12700">
            <a:solidFill>
              <a:prstClr val="black"/>
            </a:solidFill>
          </a:ln>
        </p:spPr>
        <p:txBody>
          <a:bodyPr vert="horz" lIns="96656" tIns="48328" rIns="96656" bIns="48328" rtlCol="0" anchor="ctr"/>
          <a:lstStyle/>
          <a:p>
            <a:endParaRPr lang="en-US"/>
          </a:p>
        </p:txBody>
      </p:sp>
      <p:sp>
        <p:nvSpPr>
          <p:cNvPr id="5" name="Notes Placeholder 4"/>
          <p:cNvSpPr>
            <a:spLocks noGrp="1"/>
          </p:cNvSpPr>
          <p:nvPr>
            <p:ph type="body" sz="quarter" idx="3"/>
          </p:nvPr>
        </p:nvSpPr>
        <p:spPr>
          <a:xfrm>
            <a:off x="731520" y="4620580"/>
            <a:ext cx="5852160" cy="3780473"/>
          </a:xfrm>
          <a:prstGeom prst="rect">
            <a:avLst/>
          </a:prstGeom>
        </p:spPr>
        <p:txBody>
          <a:bodyPr vert="horz" lIns="96656" tIns="48328" rIns="96656" bIns="4832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9119474"/>
            <a:ext cx="3169920" cy="481726"/>
          </a:xfrm>
          <a:prstGeom prst="rect">
            <a:avLst/>
          </a:prstGeom>
        </p:spPr>
        <p:txBody>
          <a:bodyPr vert="horz" lIns="96656" tIns="48328" rIns="96656" bIns="48328" rtlCol="0" anchor="b"/>
          <a:lstStyle>
            <a:lvl1pPr algn="l">
              <a:defRPr sz="12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56" tIns="48328" rIns="96656" bIns="48328" rtlCol="0" anchor="b"/>
          <a:lstStyle>
            <a:lvl1pPr algn="r">
              <a:defRPr sz="1200"/>
            </a:lvl1pPr>
          </a:lstStyle>
          <a:p>
            <a:fld id="{FA41E740-A33C-4EDC-A7FF-54C6BCFC745E}" type="slidenum">
              <a:rPr lang="en-US" smtClean="0"/>
              <a:t>‹#›</a:t>
            </a:fld>
            <a:endParaRPr lang="en-US"/>
          </a:p>
        </p:txBody>
      </p:sp>
    </p:spTree>
    <p:extLst>
      <p:ext uri="{BB962C8B-B14F-4D97-AF65-F5344CB8AC3E}">
        <p14:creationId xmlns:p14="http://schemas.microsoft.com/office/powerpoint/2010/main" val="3560546309"/>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mailto:OneAZWealth@oneazcu.com"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mailto:oneazwealth@oneazcu.com"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The presentation will begin shortly… </a:t>
            </a:r>
          </a:p>
        </p:txBody>
      </p:sp>
      <p:sp>
        <p:nvSpPr>
          <p:cNvPr id="7" name="Slide Number Placeholder 6">
            <a:extLst>
              <a:ext uri="{FF2B5EF4-FFF2-40B4-BE49-F238E27FC236}">
                <a16:creationId xmlns:a16="http://schemas.microsoft.com/office/drawing/2014/main" id="{48B24E94-7A8B-EA1C-EC9A-A7AABC96B6EC}"/>
              </a:ext>
            </a:extLst>
          </p:cNvPr>
          <p:cNvSpPr>
            <a:spLocks noGrp="1"/>
          </p:cNvSpPr>
          <p:nvPr>
            <p:ph type="sldNum" sz="quarter" idx="5"/>
          </p:nvPr>
        </p:nvSpPr>
        <p:spPr/>
        <p:txBody>
          <a:bodyPr/>
          <a:lstStyle/>
          <a:p>
            <a:pPr defTabSz="1080083">
              <a:defRPr/>
            </a:pPr>
            <a:fld id="{FA41E740-A33C-4EDC-A7FF-54C6BCFC745E}" type="slidenum">
              <a:rPr lang="en-US" sz="1400">
                <a:solidFill>
                  <a:prstClr val="black"/>
                </a:solidFill>
                <a:latin typeface="Calibri" panose="020F0502020204030204"/>
              </a:rPr>
              <a:pPr defTabSz="1080083">
                <a:defRPr/>
              </a:pPr>
              <a:t>1</a:t>
            </a:fld>
            <a:endParaRPr lang="en-US" sz="1400">
              <a:solidFill>
                <a:prstClr val="black"/>
              </a:solidFill>
              <a:latin typeface="Calibri" panose="020F0502020204030204"/>
            </a:endParaRPr>
          </a:p>
        </p:txBody>
      </p:sp>
    </p:spTree>
    <p:extLst>
      <p:ext uri="{BB962C8B-B14F-4D97-AF65-F5344CB8AC3E}">
        <p14:creationId xmlns:p14="http://schemas.microsoft.com/office/powerpoint/2010/main" val="10815010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latin typeface="+mn-lt"/>
              </a:rPr>
              <a:t>Now that we’ve done planning, let’s approach investing and choosing our investment mix.</a:t>
            </a:r>
          </a:p>
          <a:p>
            <a:r>
              <a:rPr lang="en-US" altLang="en-US" dirty="0">
                <a:latin typeface="+mn-lt"/>
                <a:ea typeface="ヒラギノ角ゴ Pro W3" charset="-128"/>
              </a:rPr>
              <a:t>With investing in the stock market, there are (3) basic asset classes: stocks, bonds, and money market instruments. Stocks typically have the highest risk/return potential, bonds in the middle, and money market instruments with a low risk/return potential. </a:t>
            </a:r>
            <a:r>
              <a:rPr lang="en-US" dirty="0">
                <a:latin typeface="+mn-lt"/>
              </a:rPr>
              <a:t>Each asset class has different risk/return options and most retirement plans utilize mutual funds to help with diversification &amp; choices. An important term to define here is something you’ve probably heard before- Asset Allocation. Asset Allocation is the process of diversifying your money in different asset classes to help you pursue returns while managing risk.</a:t>
            </a:r>
          </a:p>
          <a:p>
            <a:endParaRPr lang="en-US" dirty="0">
              <a:latin typeface="+mn-lt"/>
            </a:endParaRPr>
          </a:p>
          <a:p>
            <a:r>
              <a:rPr lang="en-US" dirty="0">
                <a:latin typeface="+mn-lt"/>
              </a:rPr>
              <a:t>When approaching investing as opposed to only saving, it’s important to remember that investors typically v</a:t>
            </a:r>
            <a:r>
              <a:rPr lang="en-US" sz="1200" b="0" i="0" u="none" strike="noStrike" baseline="0" dirty="0">
                <a:solidFill>
                  <a:srgbClr val="000000"/>
                </a:solidFill>
              </a:rPr>
              <a:t>alue potentially higher returns in the long-term, and they understand their account balance can go up and down. They also usually work with a Wealth Advisor to take an active role in monitoring the market and investments. Lastly, investors develop a financial plan and strategy for investing long-term, and they revisit their goals frequently to adjust their strategy accordingly. Investing doesn’t have to be daunting, and to begin investing, you should identify what level of risk you are comfortable in. </a:t>
            </a:r>
            <a:endParaRPr lang="en-US" sz="1200" dirty="0"/>
          </a:p>
        </p:txBody>
      </p:sp>
      <p:sp>
        <p:nvSpPr>
          <p:cNvPr id="4" name="Slide Number Placeholder 3"/>
          <p:cNvSpPr>
            <a:spLocks noGrp="1"/>
          </p:cNvSpPr>
          <p:nvPr>
            <p:ph type="sldNum" sz="quarter" idx="5"/>
          </p:nvPr>
        </p:nvSpPr>
        <p:spPr/>
        <p:txBody>
          <a:bodyPr/>
          <a:lstStyle/>
          <a:p>
            <a:fld id="{FA41E740-A33C-4EDC-A7FF-54C6BCFC745E}" type="slidenum">
              <a:rPr lang="en-US" smtClean="0"/>
              <a:t>10</a:t>
            </a:fld>
            <a:endParaRPr lang="en-US"/>
          </a:p>
        </p:txBody>
      </p:sp>
    </p:spTree>
    <p:extLst>
      <p:ext uri="{BB962C8B-B14F-4D97-AF65-F5344CB8AC3E}">
        <p14:creationId xmlns:p14="http://schemas.microsoft.com/office/powerpoint/2010/main" val="10056810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dirty="0">
                <a:solidFill>
                  <a:srgbClr val="000000"/>
                </a:solidFill>
                <a:effectLst/>
                <a:latin typeface="+mn-lt"/>
              </a:rPr>
              <a:t>Recently, equity market volatility has increased due to heightened uncertainty around fiscal, monetary, and trade policy. During such periods, investors often become risk averse and are tempted to make short-term asset allocation decisions. However, we believe individuals may be better served by taking the long view during times of market volatility and practicing patience with their investments.</a:t>
            </a:r>
          </a:p>
          <a:p>
            <a:endParaRPr lang="en-US" sz="1200" b="0" i="0" dirty="0">
              <a:solidFill>
                <a:srgbClr val="000000"/>
              </a:solidFill>
              <a:effectLst/>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rgbClr val="000000"/>
                </a:solidFill>
                <a:effectLst/>
                <a:latin typeface="+mn-lt"/>
              </a:rPr>
              <a:t>While it may be tempting to turn to “safe havens” such as cash or Treasury Bills in times of volatility, history shows that the probability of equities underperforming these assets decreases significantly over longer holding periods. Although past performance is not indicative of future returns, we can see here that data over the past half century shows that equities have outperformed Treasury Bills 66% of the time over rolling quarters, 73% of the time over one-year periods, 90% of the time over 10-year periods, and 100% of the time over 20-year periods.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dirty="0">
              <a:solidFill>
                <a:srgbClr val="000000"/>
              </a:solidFill>
              <a:effectLst/>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rgbClr val="000000"/>
                </a:solidFill>
                <a:effectLst/>
                <a:latin typeface="+mn-lt"/>
              </a:rPr>
              <a:t>We believe it is very beneficial adopting a long-term view when looking at your investments, and we encourage investors to ride out the inevitable volatility of the equity market. While market drawdowns can be difficult to endure, our work supports the adage: it’s time in the market, not timing the market.</a:t>
            </a:r>
          </a:p>
        </p:txBody>
      </p:sp>
      <p:sp>
        <p:nvSpPr>
          <p:cNvPr id="4" name="Slide Number Placeholder 3"/>
          <p:cNvSpPr>
            <a:spLocks noGrp="1"/>
          </p:cNvSpPr>
          <p:nvPr>
            <p:ph type="sldNum" sz="quarter" idx="5"/>
          </p:nvPr>
        </p:nvSpPr>
        <p:spPr/>
        <p:txBody>
          <a:bodyPr/>
          <a:lstStyle/>
          <a:p>
            <a:pPr defTabSz="914377">
              <a:defRPr/>
            </a:pPr>
            <a:fld id="{FA41E740-A33C-4EDC-A7FF-54C6BCFC745E}" type="slidenum">
              <a:rPr lang="en-US">
                <a:solidFill>
                  <a:prstClr val="black"/>
                </a:solidFill>
                <a:latin typeface="Calibri" panose="020F0502020204030204"/>
              </a:rPr>
              <a:pPr defTabSz="914377">
                <a:defRPr/>
              </a:pPr>
              <a:t>11</a:t>
            </a:fld>
            <a:endParaRPr lang="en-US">
              <a:solidFill>
                <a:prstClr val="black"/>
              </a:solidFill>
              <a:latin typeface="Calibri" panose="020F0502020204030204"/>
            </a:endParaRPr>
          </a:p>
        </p:txBody>
      </p:sp>
    </p:spTree>
    <p:extLst>
      <p:ext uri="{BB962C8B-B14F-4D97-AF65-F5344CB8AC3E}">
        <p14:creationId xmlns:p14="http://schemas.microsoft.com/office/powerpoint/2010/main" val="2981217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latin typeface="+mn-lt"/>
                <a:ea typeface="ヒラギノ角ゴ Pro W3" charset="-128"/>
              </a:rPr>
              <a:t>This is called your risk tolerance. How do you choose which asset allocation is appropriate for you? You begin by understanding your personal tolerance for investment risk and how it can work in conjunction with your time horizon. The illustration here shows a spectrum of asset class types. Your tolerance for risk is determined by your investment time frame and your personal feelings about risk.</a:t>
            </a:r>
          </a:p>
          <a:p>
            <a:endParaRPr lang="en-US" altLang="en-US" dirty="0">
              <a:latin typeface="+mn-lt"/>
              <a:ea typeface="ヒラギノ角ゴ Pro W3" charset="-128"/>
            </a:endParaRPr>
          </a:p>
          <a:p>
            <a:r>
              <a:rPr lang="en-US" altLang="en-US" dirty="0">
                <a:latin typeface="+mn-lt"/>
                <a:ea typeface="ヒラギノ角ゴ Pro W3" charset="-128"/>
              </a:rPr>
              <a:t>As I’ve mentioned, stocks involve the highest short-term risk of price fluctuations, but over the long term they have historically outperformed other types of investments. But past performance can’t guarantee future results, and there is always the chance that you will lose money in the stock market -- and maybe even the bond market. Consider, however, that your time horizon can help you be more or less tolerant toward investment risk. </a:t>
            </a:r>
          </a:p>
          <a:p>
            <a:endParaRPr lang="en-US" dirty="0">
              <a:latin typeface="+mn-lt"/>
            </a:endParaRPr>
          </a:p>
        </p:txBody>
      </p:sp>
      <p:sp>
        <p:nvSpPr>
          <p:cNvPr id="4" name="Slide Number Placeholder 3"/>
          <p:cNvSpPr>
            <a:spLocks noGrp="1"/>
          </p:cNvSpPr>
          <p:nvPr>
            <p:ph type="sldNum" sz="quarter" idx="5"/>
          </p:nvPr>
        </p:nvSpPr>
        <p:spPr/>
        <p:txBody>
          <a:bodyPr/>
          <a:lstStyle/>
          <a:p>
            <a:fld id="{FA41E740-A33C-4EDC-A7FF-54C6BCFC745E}" type="slidenum">
              <a:rPr lang="en-US" smtClean="0"/>
              <a:t>12</a:t>
            </a:fld>
            <a:endParaRPr lang="en-US"/>
          </a:p>
        </p:txBody>
      </p:sp>
    </p:spTree>
    <p:extLst>
      <p:ext uri="{BB962C8B-B14F-4D97-AF65-F5344CB8AC3E}">
        <p14:creationId xmlns:p14="http://schemas.microsoft.com/office/powerpoint/2010/main" val="28006000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often asked as advisors what is the best investment to buy. Well, it is nearly impossible to pick or guess what is going to be the best investment category next. But, we can estimate and review options carefully. Take a look at this chart… I call it the Jelly Bean chart, because it has so many colors, each color illustrating a different investment category. They are ranked by their actual performance during the given year, and you can see there is a lot of volatility or change in their percentages from one year to the next with these individual investment categories. </a:t>
            </a:r>
          </a:p>
          <a:p>
            <a:r>
              <a:rPr lang="en-US" dirty="0"/>
              <a:t> </a:t>
            </a:r>
          </a:p>
          <a:p>
            <a:r>
              <a:rPr lang="en-US" dirty="0"/>
              <a:t>One prudent method of investing is asset allocating your investment portfolio across multiple categories, so you can possibly generate a solid average with less major volatility. The Dark Gray box here is what a Diversified Portfolio would have returned year over year. Because the dark grey boxes pan out higher up in the chart with better annual return, we can see it has performed with less volatility over the last 20 years. This poses a great question when investing, how diversified is your portfolio?</a:t>
            </a:r>
          </a:p>
        </p:txBody>
      </p:sp>
      <p:sp>
        <p:nvSpPr>
          <p:cNvPr id="4" name="Slide Number Placeholder 3"/>
          <p:cNvSpPr>
            <a:spLocks noGrp="1"/>
          </p:cNvSpPr>
          <p:nvPr>
            <p:ph type="sldNum" sz="quarter" idx="5"/>
          </p:nvPr>
        </p:nvSpPr>
        <p:spPr/>
        <p:txBody>
          <a:bodyPr/>
          <a:lstStyle/>
          <a:p>
            <a:fld id="{FA41E740-A33C-4EDC-A7FF-54C6BCFC745E}" type="slidenum">
              <a:rPr lang="en-US" smtClean="0"/>
              <a:t>13</a:t>
            </a:fld>
            <a:endParaRPr lang="en-US"/>
          </a:p>
        </p:txBody>
      </p:sp>
    </p:spTree>
    <p:extLst>
      <p:ext uri="{BB962C8B-B14F-4D97-AF65-F5344CB8AC3E}">
        <p14:creationId xmlns:p14="http://schemas.microsoft.com/office/powerpoint/2010/main" val="4710208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latin typeface="+mn-lt"/>
                <a:ea typeface="ヒラギノ角ゴ Pro W3" charset="-128"/>
              </a:rPr>
              <a:t>As we talked about before, one of the big negative forces working against all savers and investors is inflation!</a:t>
            </a:r>
          </a:p>
          <a:p>
            <a:pPr marL="171445" indent="-171445">
              <a:buFont typeface="Arial" panose="020B0604020202020204" pitchFamily="34" charset="0"/>
              <a:buChar char="•"/>
            </a:pPr>
            <a:r>
              <a:rPr lang="en-US" altLang="en-US" dirty="0">
                <a:latin typeface="+mn-lt"/>
                <a:ea typeface="ヒラギノ角ゴ Pro W3" charset="-128"/>
              </a:rPr>
              <a:t>Take a look here at how a simple 3% inflation rate can impact your income. Starting at $1,000 a month, it can erode to $553.68 a month in just 20 years!  </a:t>
            </a:r>
          </a:p>
          <a:p>
            <a:pPr marL="171445" indent="-171445">
              <a:buFont typeface="Arial" panose="020B0604020202020204" pitchFamily="34" charset="0"/>
              <a:buChar char="•"/>
            </a:pPr>
            <a:r>
              <a:rPr lang="en-US" altLang="en-US" dirty="0">
                <a:latin typeface="+mn-lt"/>
                <a:ea typeface="ヒラギノ角ゴ Pro W3" charset="-128"/>
              </a:rPr>
              <a:t>While the inflation rate has recently been low, in the 2% and 3% range, history shows that it has varied considerably through the years.    </a:t>
            </a:r>
          </a:p>
          <a:p>
            <a:pPr marL="171445" indent="-171445">
              <a:buFont typeface="Arial" panose="020B0604020202020204" pitchFamily="34" charset="0"/>
              <a:buChar char="•"/>
            </a:pPr>
            <a:r>
              <a:rPr lang="en-US" altLang="en-US" dirty="0">
                <a:latin typeface="+mn-lt"/>
                <a:ea typeface="ヒラギノ角ゴ Pro W3" charset="-128"/>
                <a:cs typeface="Arial" panose="020B0604020202020204" pitchFamily="34" charset="0"/>
              </a:rPr>
              <a:t>So, why is this important for you as you save? Well, the further away you are from retirement, the more inflation can reduce your future purchasing power. So, this is why it is most important for you to choose investments that can potentially help you stay ahead of inflation.</a:t>
            </a:r>
          </a:p>
        </p:txBody>
      </p:sp>
      <p:sp>
        <p:nvSpPr>
          <p:cNvPr id="4" name="Slide Number Placeholder 3"/>
          <p:cNvSpPr>
            <a:spLocks noGrp="1"/>
          </p:cNvSpPr>
          <p:nvPr>
            <p:ph type="sldNum" sz="quarter" idx="5"/>
          </p:nvPr>
        </p:nvSpPr>
        <p:spPr/>
        <p:txBody>
          <a:bodyPr/>
          <a:lstStyle/>
          <a:p>
            <a:fld id="{FA41E740-A33C-4EDC-A7FF-54C6BCFC745E}" type="slidenum">
              <a:rPr lang="en-US" smtClean="0"/>
              <a:t>14</a:t>
            </a:fld>
            <a:endParaRPr lang="en-US"/>
          </a:p>
        </p:txBody>
      </p:sp>
    </p:spTree>
    <p:extLst>
      <p:ext uri="{BB962C8B-B14F-4D97-AF65-F5344CB8AC3E}">
        <p14:creationId xmlns:p14="http://schemas.microsoft.com/office/powerpoint/2010/main" val="26591981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9CF9B5-3098-9C0D-9120-7C303FEBF9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B0AF3C1-B31B-E215-11CF-2BC4E36A4EA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16386E4-11D6-83DD-97BD-D552A16ADEF0}"/>
              </a:ext>
            </a:extLst>
          </p:cNvPr>
          <p:cNvSpPr>
            <a:spLocks noGrp="1"/>
          </p:cNvSpPr>
          <p:nvPr>
            <p:ph type="body" idx="1"/>
          </p:nvPr>
        </p:nvSpPr>
        <p:spPr/>
        <p:txBody>
          <a:bodyPr/>
          <a:lstStyle/>
          <a:p>
            <a:r>
              <a:rPr lang="en-US" b="0" dirty="0"/>
              <a:t>So far we’ve covered a lot. We’ve discussed how to create a timeline for retirement, factors to consider when saving and investing, different investment options based on your risk tolerance, and the power of patience. Don’t forget to review &amp; repeat the following process in your financial journey:</a:t>
            </a:r>
          </a:p>
          <a:p>
            <a:pPr marL="171445" indent="-171445">
              <a:buFont typeface="Arial" panose="020B0604020202020204" pitchFamily="34" charset="0"/>
              <a:buChar char="•"/>
            </a:pPr>
            <a:r>
              <a:rPr lang="en-US" b="0" dirty="0"/>
              <a:t>Continue to review your asset allocation at least once a year</a:t>
            </a:r>
          </a:p>
          <a:p>
            <a:pPr marL="171445" indent="-171445">
              <a:buFont typeface="Arial" panose="020B0604020202020204" pitchFamily="34" charset="0"/>
              <a:buChar char="•"/>
            </a:pPr>
            <a:r>
              <a:rPr lang="en-US" b="0" dirty="0"/>
              <a:t>Modify and make changes as needed</a:t>
            </a:r>
          </a:p>
          <a:p>
            <a:pPr marL="171445" indent="-171445">
              <a:buFont typeface="Arial" panose="020B0604020202020204" pitchFamily="34" charset="0"/>
              <a:buChar char="•"/>
            </a:pPr>
            <a:r>
              <a:rPr lang="en-US" b="0" dirty="0"/>
              <a:t>And work with a professional that can provide guidance to your goals and financial objectives.</a:t>
            </a:r>
          </a:p>
        </p:txBody>
      </p:sp>
      <p:sp>
        <p:nvSpPr>
          <p:cNvPr id="4" name="Slide Number Placeholder 3">
            <a:extLst>
              <a:ext uri="{FF2B5EF4-FFF2-40B4-BE49-F238E27FC236}">
                <a16:creationId xmlns:a16="http://schemas.microsoft.com/office/drawing/2014/main" id="{DEB4B839-E766-1EBB-07AE-A44DCF8DB8B9}"/>
              </a:ext>
            </a:extLst>
          </p:cNvPr>
          <p:cNvSpPr>
            <a:spLocks noGrp="1"/>
          </p:cNvSpPr>
          <p:nvPr>
            <p:ph type="sldNum" sz="quarter" idx="5"/>
          </p:nvPr>
        </p:nvSpPr>
        <p:spPr/>
        <p:txBody>
          <a:bodyPr/>
          <a:lstStyle/>
          <a:p>
            <a:fld id="{FA41E740-A33C-4EDC-A7FF-54C6BCFC745E}" type="slidenum">
              <a:rPr lang="en-US" smtClean="0"/>
              <a:t>15</a:t>
            </a:fld>
            <a:endParaRPr lang="en-US"/>
          </a:p>
        </p:txBody>
      </p:sp>
    </p:spTree>
    <p:extLst>
      <p:ext uri="{BB962C8B-B14F-4D97-AF65-F5344CB8AC3E}">
        <p14:creationId xmlns:p14="http://schemas.microsoft.com/office/powerpoint/2010/main" val="32285068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F1969E-F89A-5060-D796-2141B60D19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AF55FE-B020-0AA3-0AFA-5FAEF027082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FB74757-3A33-5CB2-F653-10A51A04AF64}"/>
              </a:ext>
            </a:extLst>
          </p:cNvPr>
          <p:cNvSpPr>
            <a:spLocks noGrp="1"/>
          </p:cNvSpPr>
          <p:nvPr>
            <p:ph type="body" idx="1"/>
          </p:nvPr>
        </p:nvSpPr>
        <p:spPr/>
        <p:txBody>
          <a:bodyPr/>
          <a:lstStyle/>
          <a:p>
            <a:pPr defTabSz="914377">
              <a:defRPr/>
            </a:pPr>
            <a:r>
              <a:rPr lang="en-US" b="0" dirty="0">
                <a:latin typeface="+mn-lt"/>
              </a:rPr>
              <a:t>Now, let’s dive into what specific financial goals to focus on in your 30s and 40s.</a:t>
            </a:r>
            <a:endParaRPr lang="en-US" altLang="en-US" b="0" dirty="0">
              <a:latin typeface="+mn-lt"/>
              <a:ea typeface="ヒラギノ角ゴ Pro W3" charset="-128"/>
            </a:endParaRPr>
          </a:p>
        </p:txBody>
      </p:sp>
      <p:sp>
        <p:nvSpPr>
          <p:cNvPr id="4" name="Slide Number Placeholder 3">
            <a:extLst>
              <a:ext uri="{FF2B5EF4-FFF2-40B4-BE49-F238E27FC236}">
                <a16:creationId xmlns:a16="http://schemas.microsoft.com/office/drawing/2014/main" id="{A355CD7C-18FF-DC17-EC90-A5C69812321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41E740-A33C-4EDC-A7FF-54C6BCFC745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88466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latin typeface="+mn-lt"/>
                <a:ea typeface="ヒラギノ角ゴ Pro W3" charset="-128"/>
              </a:rPr>
              <a:t>For many young and growing families, saving for future college expenses is the biggest financial hurdle after retirement savings. So let’s take a look at ways to help plan for college costs.</a:t>
            </a:r>
          </a:p>
          <a:p>
            <a:endParaRPr lang="en-US" dirty="0">
              <a:latin typeface="+mn-lt"/>
              <a:ea typeface="ヒラギノ角ゴ Pro W3" charset="-128"/>
            </a:endParaRPr>
          </a:p>
          <a:p>
            <a:r>
              <a:rPr lang="en-US" dirty="0">
                <a:latin typeface="+mn-lt"/>
                <a:ea typeface="ヒラギノ角ゴ Pro W3" charset="-128"/>
              </a:rPr>
              <a:t>It’s important to note that there are many options to help with college expenses, such as: Loans, Scholarships, and Grants. You can also consider other college savings vehicles that help prepare you over time, such as</a:t>
            </a:r>
            <a:r>
              <a:rPr lang="en-US" altLang="en-US" dirty="0">
                <a:latin typeface="+mn-lt"/>
                <a:ea typeface="ヒラギノ角ゴ Pro W3" charset="-128"/>
              </a:rPr>
              <a:t> tax-advantaged plans. These include a Coverdell Education Savings Account, Penalty-Free IRA Withdrawals, or Prepaid Tuition Plans. One of the most popular college savings plans are Section 529 Plans. These offer tax-free growth for qualified expenses and flexibility depending on your situation and goals.</a:t>
            </a:r>
          </a:p>
        </p:txBody>
      </p:sp>
      <p:sp>
        <p:nvSpPr>
          <p:cNvPr id="4" name="Slide Number Placeholder 3"/>
          <p:cNvSpPr>
            <a:spLocks noGrp="1"/>
          </p:cNvSpPr>
          <p:nvPr>
            <p:ph type="sldNum" sz="quarter" idx="5"/>
          </p:nvPr>
        </p:nvSpPr>
        <p:spPr/>
        <p:txBody>
          <a:bodyPr/>
          <a:lstStyle/>
          <a:p>
            <a:fld id="{FA41E740-A33C-4EDC-A7FF-54C6BCFC745E}" type="slidenum">
              <a:rPr lang="en-US" smtClean="0"/>
              <a:t>17</a:t>
            </a:fld>
            <a:endParaRPr lang="en-US"/>
          </a:p>
        </p:txBody>
      </p:sp>
    </p:spTree>
    <p:extLst>
      <p:ext uri="{BB962C8B-B14F-4D97-AF65-F5344CB8AC3E}">
        <p14:creationId xmlns:p14="http://schemas.microsoft.com/office/powerpoint/2010/main" val="32737459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0" dirty="0">
                <a:latin typeface="+mn-lt"/>
                <a:ea typeface="ヒラギノ角ゴ Pro W3" charset="-128"/>
              </a:rPr>
              <a:t>In your 30s and 40s, many people consider their loved ones and how to protect them throughout their age. With this, it’s important to consider protection strategies. This involves asking difficult questions, such as how will your family cope financially if you unexpectedly become disabled or pass way?</a:t>
            </a:r>
          </a:p>
          <a:p>
            <a:br>
              <a:rPr lang="en-US" altLang="en-US" b="0" dirty="0">
                <a:latin typeface="+mn-lt"/>
                <a:ea typeface="ヒラギノ角ゴ Pro W3" charset="-128"/>
              </a:rPr>
            </a:br>
            <a:r>
              <a:rPr lang="en-US" altLang="en-US" b="0" dirty="0">
                <a:latin typeface="+mn-lt"/>
                <a:ea typeface="ヒラギノ角ゴ Pro W3" charset="-128"/>
              </a:rPr>
              <a:t>Life &amp; Disability Income Insurance cover this instance, and most employers have some coverage options available. It’s always a good idea to have coverage outside of the employer too. There are many type of plans available, so we suggest having a meeting with your financial advisor to </a:t>
            </a:r>
            <a:r>
              <a:rPr lang="en-US" altLang="en-US" dirty="0">
                <a:latin typeface="+mn-lt"/>
                <a:ea typeface="ヒラギノ角ゴ Pro W3" charset="-128"/>
              </a:rPr>
              <a:t>determine the type of life insurance you need.</a:t>
            </a:r>
          </a:p>
          <a:p>
            <a:endParaRPr lang="en-US" altLang="en-US" dirty="0">
              <a:latin typeface="+mn-lt"/>
              <a:ea typeface="ヒラギノ角ゴ Pro W3" charset="-128"/>
            </a:endParaRPr>
          </a:p>
          <a:p>
            <a:r>
              <a:rPr lang="en-US" altLang="en-US" dirty="0">
                <a:latin typeface="+mn-lt"/>
                <a:ea typeface="ヒラギノ角ゴ Pro W3" charset="-128"/>
              </a:rPr>
              <a:t>If you don’t have one already, an estate plan may include strategies for selecting beneficiaries, the creation of trusts, plans for charitable giving, and your will. Consider establishing are a Power of Attorney, Healthcare Power of Attorney, a Will, and a Trust. </a:t>
            </a:r>
          </a:p>
          <a:p>
            <a:endParaRPr lang="en-US" dirty="0">
              <a:latin typeface="+mn-lt"/>
            </a:endParaRPr>
          </a:p>
        </p:txBody>
      </p:sp>
      <p:sp>
        <p:nvSpPr>
          <p:cNvPr id="4" name="Slide Number Placeholder 3"/>
          <p:cNvSpPr>
            <a:spLocks noGrp="1"/>
          </p:cNvSpPr>
          <p:nvPr>
            <p:ph type="sldNum" sz="quarter" idx="5"/>
          </p:nvPr>
        </p:nvSpPr>
        <p:spPr/>
        <p:txBody>
          <a:bodyPr/>
          <a:lstStyle/>
          <a:p>
            <a:fld id="{FA41E740-A33C-4EDC-A7FF-54C6BCFC745E}" type="slidenum">
              <a:rPr lang="en-US" smtClean="0"/>
              <a:t>18</a:t>
            </a:fld>
            <a:endParaRPr lang="en-US"/>
          </a:p>
        </p:txBody>
      </p:sp>
    </p:spTree>
    <p:extLst>
      <p:ext uri="{BB962C8B-B14F-4D97-AF65-F5344CB8AC3E}">
        <p14:creationId xmlns:p14="http://schemas.microsoft.com/office/powerpoint/2010/main" val="29212777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050" dirty="0">
                <a:latin typeface="+mn-lt"/>
                <a:ea typeface="ヒラギノ角ゴ Pro W3" charset="-128"/>
              </a:rPr>
              <a:t>What does a living will entail? Everyone needs a will, and if you pass away without one, your assets will be distributed by the court through a process known as probate, according to state laws.  Probate can cost money and take time, so establishing a will is vital to your early life-stage planning.</a:t>
            </a:r>
          </a:p>
          <a:p>
            <a:endParaRPr lang="en-US" altLang="en-US" sz="1050" b="1" dirty="0">
              <a:latin typeface="+mn-lt"/>
              <a:ea typeface="ヒラギノ角ゴ Pro W3" charset="-128"/>
            </a:endParaRPr>
          </a:p>
          <a:p>
            <a:pPr algn="l"/>
            <a:r>
              <a:rPr lang="en-US" sz="1050" dirty="0">
                <a:latin typeface="+mn-lt"/>
              </a:rPr>
              <a:t>Within a will is the established executor of an estate, but the duties of the executor of an estate can be very time consuming and frustrating, especially to someone who has just lost his or her loved one. In the will, a qualified individual and/or a corporate trust company can be chosen to handle these responsibilities.</a:t>
            </a:r>
          </a:p>
          <a:p>
            <a:pPr algn="l"/>
            <a:endParaRPr lang="en-US" altLang="en-US" sz="1050" dirty="0">
              <a:latin typeface="+mn-lt"/>
              <a:ea typeface="ヒラギノ角ゴ Pro W3" charset="-128"/>
            </a:endParaRPr>
          </a:p>
          <a:p>
            <a:pPr algn="l"/>
            <a:r>
              <a:rPr lang="en-US" sz="1050" dirty="0">
                <a:latin typeface="+mn-lt"/>
              </a:rPr>
              <a:t>In your valid will, an individual may bequeath specific items of jewelry, heirlooms and furniture, or make cash bequests, and be certain that they will pass to the proper persons. Without a will, written or oral instructions may not be followed.</a:t>
            </a:r>
          </a:p>
          <a:p>
            <a:pPr algn="l"/>
            <a:endParaRPr lang="en-US" altLang="en-US" sz="1050" dirty="0">
              <a:latin typeface="+mn-lt"/>
              <a:ea typeface="ヒラギノ角ゴ Pro W3" charset="-128"/>
            </a:endParaRPr>
          </a:p>
          <a:p>
            <a:pPr algn="l"/>
            <a:r>
              <a:rPr lang="en-US" sz="1050" dirty="0">
                <a:latin typeface="+mn-lt"/>
              </a:rPr>
              <a:t>When parents die leaving minor children alive, each child’s share of the estate must be held in a guardianship account until he or she attains the age of 18 (or 21), at which time the entire remaining share is distributed outright. Trust provisions can be placed in the will to defer these distributions until a more mature age.</a:t>
            </a:r>
          </a:p>
          <a:p>
            <a:pPr algn="l"/>
            <a:endParaRPr lang="en-US" altLang="en-US" sz="1050" dirty="0">
              <a:latin typeface="+mn-lt"/>
              <a:ea typeface="ヒラギノ角ゴ Pro W3" charset="-128"/>
            </a:endParaRPr>
          </a:p>
          <a:p>
            <a:pPr algn="l"/>
            <a:r>
              <a:rPr lang="en-US" sz="1050" dirty="0">
                <a:latin typeface="+mn-lt"/>
              </a:rPr>
              <a:t>Although this advantage cannot be measured in dollars and cents, it is a large emotional burden lifted when the estate is in order for the person who is concerned for his or her family’s well being.</a:t>
            </a:r>
            <a:endParaRPr lang="en-US" altLang="en-US" sz="1050" dirty="0">
              <a:latin typeface="+mn-lt"/>
              <a:ea typeface="ヒラギノ角ゴ Pro W3" charset="-128"/>
            </a:endParaRPr>
          </a:p>
          <a:p>
            <a:endParaRPr lang="en-US" altLang="en-US" sz="1050" dirty="0">
              <a:latin typeface="+mn-lt"/>
              <a:ea typeface="ヒラギノ角ゴ Pro W3" charset="-128"/>
            </a:endParaRPr>
          </a:p>
        </p:txBody>
      </p:sp>
      <p:sp>
        <p:nvSpPr>
          <p:cNvPr id="4" name="Slide Number Placeholder 3"/>
          <p:cNvSpPr>
            <a:spLocks noGrp="1"/>
          </p:cNvSpPr>
          <p:nvPr>
            <p:ph type="sldNum" sz="quarter" idx="5"/>
          </p:nvPr>
        </p:nvSpPr>
        <p:spPr/>
        <p:txBody>
          <a:bodyPr/>
          <a:lstStyle/>
          <a:p>
            <a:fld id="{FA41E740-A33C-4EDC-A7FF-54C6BCFC745E}" type="slidenum">
              <a:rPr lang="en-US" smtClean="0"/>
              <a:t>19</a:t>
            </a:fld>
            <a:endParaRPr lang="en-US"/>
          </a:p>
        </p:txBody>
      </p:sp>
    </p:spTree>
    <p:extLst>
      <p:ext uri="{BB962C8B-B14F-4D97-AF65-F5344CB8AC3E}">
        <p14:creationId xmlns:p14="http://schemas.microsoft.com/office/powerpoint/2010/main" val="27482221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7D3B36-1DEC-9908-031E-ED641FF7B0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3F8AC3-BDE7-995F-1724-24E175B6CBA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8CB4046-E149-39CA-7F64-8572C43BADED}"/>
              </a:ext>
            </a:extLst>
          </p:cNvPr>
          <p:cNvSpPr>
            <a:spLocks noGrp="1"/>
          </p:cNvSpPr>
          <p:nvPr>
            <p:ph type="body" idx="1"/>
          </p:nvPr>
        </p:nvSpPr>
        <p:spPr/>
        <p:txBody>
          <a:bodyPr/>
          <a:lstStyle/>
          <a:p>
            <a:pPr>
              <a:lnSpc>
                <a:spcPct val="107000"/>
              </a:lnSpc>
            </a:pPr>
            <a:r>
              <a:rPr lang="en-US" sz="1200" dirty="0">
                <a:solidFill>
                  <a:srgbClr val="000000"/>
                </a:solidFill>
                <a:cs typeface="Times New Roman" panose="02020603050405020304" pitchFamily="18" charset="0"/>
              </a:rPr>
              <a:t>Hello everyone and welcome to today’s presentation! We’ll be discussing your guide to financial planning: strategies for ages 30s, 40s, and 50s. We have a wonderful presentation in store for you today, so let’s go ahead and get started.</a:t>
            </a:r>
            <a:endParaRPr lang="en-US" sz="1200" dirty="0">
              <a:solidFill>
                <a:srgbClr val="000000"/>
              </a:solidFill>
            </a:endParaRPr>
          </a:p>
        </p:txBody>
      </p:sp>
      <p:sp>
        <p:nvSpPr>
          <p:cNvPr id="4" name="Slide Number Placeholder 3">
            <a:extLst>
              <a:ext uri="{FF2B5EF4-FFF2-40B4-BE49-F238E27FC236}">
                <a16:creationId xmlns:a16="http://schemas.microsoft.com/office/drawing/2014/main" id="{F0FF7A2C-BD5B-1AD2-E9B0-6608184A2E6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41E740-A33C-4EDC-A7FF-54C6BCFC745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06821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80C608-3DE3-6DF9-1C40-AABAD51F65E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A04602-6E1D-33E8-77C3-5C566553747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C4AC86-C18E-8E8E-CF29-A1544BA7AD50}"/>
              </a:ext>
            </a:extLst>
          </p:cNvPr>
          <p:cNvSpPr>
            <a:spLocks noGrp="1"/>
          </p:cNvSpPr>
          <p:nvPr>
            <p:ph type="body" idx="1"/>
          </p:nvPr>
        </p:nvSpPr>
        <p:spPr/>
        <p:txBody>
          <a:bodyPr/>
          <a:lstStyle/>
          <a:p>
            <a:pPr defTabSz="914377">
              <a:defRPr/>
            </a:pPr>
            <a:r>
              <a:rPr lang="en-US" altLang="en-US" dirty="0">
                <a:latin typeface="+mn-lt"/>
                <a:ea typeface="ヒラギノ角ゴ Pro W3" charset="-128"/>
              </a:rPr>
              <a:t>Now that we’ve established early life-stage financial goals appropriate for your 30s and 40s, let’s take a look at some goals applicable for those approaching 50 or older.</a:t>
            </a:r>
          </a:p>
        </p:txBody>
      </p:sp>
      <p:sp>
        <p:nvSpPr>
          <p:cNvPr id="4" name="Slide Number Placeholder 3">
            <a:extLst>
              <a:ext uri="{FF2B5EF4-FFF2-40B4-BE49-F238E27FC236}">
                <a16:creationId xmlns:a16="http://schemas.microsoft.com/office/drawing/2014/main" id="{1D35067B-203D-59D5-3CDC-60A010868FE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41E740-A33C-4EDC-A7FF-54C6BCFC745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83484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000" dirty="0">
                <a:latin typeface="+mn-lt"/>
                <a:ea typeface="ヒラギノ角ゴ Pro W3" charset="-128"/>
              </a:rPr>
              <a:t>During the 7</a:t>
            </a:r>
            <a:r>
              <a:rPr lang="en-US" altLang="en-US" sz="1000" baseline="30000" dirty="0">
                <a:latin typeface="+mn-lt"/>
                <a:ea typeface="ヒラギノ角ゴ Pro W3" charset="-128"/>
              </a:rPr>
              <a:t>th</a:t>
            </a:r>
            <a:r>
              <a:rPr lang="en-US" altLang="en-US" sz="1000" dirty="0">
                <a:latin typeface="+mn-lt"/>
                <a:ea typeface="ヒラギノ角ゴ Pro W3" charset="-128"/>
              </a:rPr>
              <a:t> inning stretch in baseball, the game is coming to an end. Usually by then, you will have a good idea of who may win the game by looking at the scoreboard. Similarly, as you approach your 50’s, you also will know how well you have accumulated your financial assets for your retirement and in what ways you could potentially improve in your preparation. </a:t>
            </a:r>
          </a:p>
          <a:p>
            <a:endParaRPr lang="en-US" altLang="en-US" sz="1000" dirty="0">
              <a:latin typeface="+mn-lt"/>
              <a:ea typeface="ヒラギノ角ゴ Pro W3"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000" dirty="0">
                <a:latin typeface="+mn-lt"/>
                <a:ea typeface="ヒラギノ角ゴ Pro W3" charset="-128"/>
              </a:rPr>
              <a:t>Leaving your job and pursuing retirement is an exciting time, and you need to begin educating yourself on retirement income strategies so you can maximize your income streams to meet your retirement goals. When you change jobs or retire, you’ll need to decide what to do with your retirement savings. You have many options to do this, including: keep your savings in your former employer’s plan, transfer the balance to your new employer’s plan, rollover your savings to your personal IRA, or take a lump-sum distribution.  </a:t>
            </a:r>
          </a:p>
          <a:p>
            <a:endParaRPr lang="en-US" altLang="en-US" sz="1000" dirty="0">
              <a:latin typeface="+mn-lt"/>
              <a:ea typeface="ヒラギノ角ゴ Pro W3" charset="-128"/>
            </a:endParaRPr>
          </a:p>
          <a:p>
            <a:r>
              <a:rPr lang="en-US" altLang="en-US" sz="1000" dirty="0">
                <a:latin typeface="+mn-lt"/>
                <a:ea typeface="ヒラギノ角ゴ Pro W3" charset="-128"/>
              </a:rPr>
              <a:t>If you choose to transfer your assets to an IRA, you pay no taxes on the distribution. To avoid a mandatory 20% withholding on the account balance — which you would have to make up from your own pocket in order to avoid having the withholding treated as a distribution — you may want to choose a direct rollover. In the direct rollover option, the funds are transferred directly from your plan to your new IRA. </a:t>
            </a:r>
          </a:p>
          <a:p>
            <a:endParaRPr lang="en-US" altLang="en-US" sz="1000" dirty="0">
              <a:latin typeface="+mn-lt"/>
              <a:ea typeface="ヒラギノ角ゴ Pro W3" charset="-128"/>
            </a:endParaRPr>
          </a:p>
          <a:p>
            <a:r>
              <a:rPr lang="en-US" altLang="en-US" sz="1000" dirty="0">
                <a:latin typeface="+mn-lt"/>
                <a:ea typeface="ヒラギノ角ゴ Pro W3" charset="-128"/>
              </a:rPr>
              <a:t>Now, if you choose to roll your assets into a Roth IRA, you will pay taxes on the amount “converted” to the Roth IRA. But, subsequent withdrawals from the Roth IRA will be tax free if you are over age 59½ and have held the account for five years. </a:t>
            </a:r>
          </a:p>
          <a:p>
            <a:endParaRPr lang="en-US" altLang="en-US" sz="1000" dirty="0">
              <a:latin typeface="+mn-lt"/>
              <a:ea typeface="ヒラギノ角ゴ Pro W3" charset="-128"/>
            </a:endParaRPr>
          </a:p>
          <a:p>
            <a:r>
              <a:rPr lang="en-US" altLang="en-US" sz="1000" dirty="0">
                <a:latin typeface="+mn-lt"/>
                <a:ea typeface="ヒラギノ角ゴ Pro W3" charset="-128"/>
              </a:rPr>
              <a:t>The last point I want to make on this slide that is worth considering is how to best manage your de-accumulation stage of retirement monies. Many find value and comfort in creating their own personal pension income solution strategy, but carefully consider which of these options is best for you.</a:t>
            </a:r>
          </a:p>
        </p:txBody>
      </p:sp>
      <p:sp>
        <p:nvSpPr>
          <p:cNvPr id="4" name="Slide Number Placeholder 3"/>
          <p:cNvSpPr>
            <a:spLocks noGrp="1"/>
          </p:cNvSpPr>
          <p:nvPr>
            <p:ph type="sldNum" sz="quarter" idx="5"/>
          </p:nvPr>
        </p:nvSpPr>
        <p:spPr/>
        <p:txBody>
          <a:bodyPr/>
          <a:lstStyle/>
          <a:p>
            <a:fld id="{FA41E740-A33C-4EDC-A7FF-54C6BCFC745E}" type="slidenum">
              <a:rPr lang="en-US" smtClean="0"/>
              <a:t>21</a:t>
            </a:fld>
            <a:endParaRPr lang="en-US"/>
          </a:p>
        </p:txBody>
      </p:sp>
    </p:spTree>
    <p:extLst>
      <p:ext uri="{BB962C8B-B14F-4D97-AF65-F5344CB8AC3E}">
        <p14:creationId xmlns:p14="http://schemas.microsoft.com/office/powerpoint/2010/main" val="27118283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latin typeface="+mn-lt"/>
                <a:ea typeface="ヒラギノ角ゴ Pro W3" charset="-128"/>
              </a:rPr>
              <a:t>What is your retirement action plan? Your savings goals are still important, so take advantage of opportunities to contribute to tax-deferred retirement accounts. Try to contribute the maximum possible. If you are over age 50, plan to make catch-up contributions to potentially benefit from additional tax-deferred growth.</a:t>
            </a:r>
          </a:p>
          <a:p>
            <a:endParaRPr lang="en-US" altLang="en-US" dirty="0">
              <a:latin typeface="+mn-lt"/>
              <a:ea typeface="ヒラギノ角ゴ Pro W3" charset="-128"/>
            </a:endParaRPr>
          </a:p>
          <a:p>
            <a:r>
              <a:rPr lang="en-US" altLang="en-US" dirty="0">
                <a:latin typeface="+mn-lt"/>
                <a:ea typeface="ヒラギノ角ゴ Pro W3" charset="-128"/>
              </a:rPr>
              <a:t>With investing over the age of 50, choose a mix of investments to help pursue growth while potentially reducing risk. Including stocks in your asset allocation may help you stay ahead of inflation long-term. Make sure to review your asset allocation regularly — perhaps annually — to make sure that you are still on track with your goals. </a:t>
            </a:r>
            <a:endParaRPr lang="en-US" dirty="0">
              <a:latin typeface="+mn-lt"/>
            </a:endParaRPr>
          </a:p>
        </p:txBody>
      </p:sp>
      <p:sp>
        <p:nvSpPr>
          <p:cNvPr id="4" name="Slide Number Placeholder 3"/>
          <p:cNvSpPr>
            <a:spLocks noGrp="1"/>
          </p:cNvSpPr>
          <p:nvPr>
            <p:ph type="sldNum" sz="quarter" idx="5"/>
          </p:nvPr>
        </p:nvSpPr>
        <p:spPr/>
        <p:txBody>
          <a:bodyPr/>
          <a:lstStyle/>
          <a:p>
            <a:fld id="{FA41E740-A33C-4EDC-A7FF-54C6BCFC745E}" type="slidenum">
              <a:rPr lang="en-US" smtClean="0"/>
              <a:t>22</a:t>
            </a:fld>
            <a:endParaRPr lang="en-US"/>
          </a:p>
        </p:txBody>
      </p:sp>
    </p:spTree>
    <p:extLst>
      <p:ext uri="{BB962C8B-B14F-4D97-AF65-F5344CB8AC3E}">
        <p14:creationId xmlns:p14="http://schemas.microsoft.com/office/powerpoint/2010/main" val="41749230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200" dirty="0">
                <a:latin typeface="+mn-lt"/>
                <a:ea typeface="ヒラギノ角ゴ Pro W3" charset="-128"/>
              </a:rPr>
              <a:t>Let’s discuss considerations for caregivers. If you potentially need to provide care for a family member, it’s important to weigh all your options. Make sure to investigate local community resources as well as state and national associations that may be able to assist you. Sometimes, being a caregiver can take a substantial toll on your wellbeing financially, physically and emotionally, and individuals will provide unpaid care to their loved ones without knowing the financial effects. </a:t>
            </a:r>
          </a:p>
          <a:p>
            <a:endParaRPr lang="en-US" altLang="en-US" sz="1200" baseline="30000" dirty="0">
              <a:latin typeface="+mn-lt"/>
              <a:ea typeface="ヒラギノ角ゴ Pro W3" charset="-128"/>
            </a:endParaRPr>
          </a:p>
          <a:p>
            <a:r>
              <a:rPr lang="en-US" altLang="en-US" sz="1200" dirty="0">
                <a:latin typeface="+mn-lt"/>
                <a:ea typeface="ヒラギノ角ゴ Pro W3" charset="-128"/>
              </a:rPr>
              <a:t>With this, it is important to consider that the long-term economic effects of reduced wages due to lost job opportunities, lost retirement benefits from Social Security and pensions, and out-of-pocket expenses can take a significant toll over a caregiver’s lifetime, not including the opportunity cost of having less money to save and invest. If you choose to provide care as a caregiver, make sure you are aware of all the factors that can affect quality of life and finances. These are just a few things to consider when making a decision that best supports yourself and your loved one, so please be proactive and investigate options while you are healthy and strong. </a:t>
            </a:r>
          </a:p>
        </p:txBody>
      </p:sp>
      <p:sp>
        <p:nvSpPr>
          <p:cNvPr id="4" name="Slide Number Placeholder 3"/>
          <p:cNvSpPr>
            <a:spLocks noGrp="1"/>
          </p:cNvSpPr>
          <p:nvPr>
            <p:ph type="sldNum" sz="quarter" idx="5"/>
          </p:nvPr>
        </p:nvSpPr>
        <p:spPr/>
        <p:txBody>
          <a:bodyPr/>
          <a:lstStyle/>
          <a:p>
            <a:fld id="{FA41E740-A33C-4EDC-A7FF-54C6BCFC745E}" type="slidenum">
              <a:rPr lang="en-US" smtClean="0"/>
              <a:t>23</a:t>
            </a:fld>
            <a:endParaRPr lang="en-US"/>
          </a:p>
        </p:txBody>
      </p:sp>
    </p:spTree>
    <p:extLst>
      <p:ext uri="{BB962C8B-B14F-4D97-AF65-F5344CB8AC3E}">
        <p14:creationId xmlns:p14="http://schemas.microsoft.com/office/powerpoint/2010/main" val="40964629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latin typeface="+mn-lt"/>
                <a:ea typeface="ヒラギノ角ゴ Pro W3" charset="-128"/>
              </a:rPr>
              <a:t>As the old saying goes… only two things are for sure in life… Death and Taxes… Now, while that may be true, we can all be more proactive and prepared in our tax planning. First off, do you know the difference between Tax Avoidance vs Tax Evasion? Tax avoidance is legal and tax evasion gets you jail time. Not good! So, let’s make that distinguishment outright and say that is absolutely OK to proactively plan your taxes. You CAN use viable strategies that help manage your taxes! You do this by having investments and income that are: Tax–Free, Taxable Federal and/or State, Tax-deferred and Tax-Advantaged (long-term gains). </a:t>
            </a:r>
          </a:p>
          <a:p>
            <a:endParaRPr lang="en-US" altLang="en-US" dirty="0">
              <a:latin typeface="+mn-lt"/>
              <a:ea typeface="ヒラギノ角ゴ Pro W3" charset="-128"/>
            </a:endParaRPr>
          </a:p>
          <a:p>
            <a:r>
              <a:rPr lang="en-US" altLang="en-US" dirty="0">
                <a:latin typeface="+mn-lt"/>
                <a:ea typeface="ヒラギノ角ゴ Pro W3" charset="-128"/>
              </a:rPr>
              <a:t>A number of tax law continue to be changed in recent years, so it’s important to consult with your CPA and financial advisor on current distribution rules and the tax ramifications that may affect you. </a:t>
            </a:r>
          </a:p>
        </p:txBody>
      </p:sp>
      <p:sp>
        <p:nvSpPr>
          <p:cNvPr id="4" name="Slide Number Placeholder 3"/>
          <p:cNvSpPr>
            <a:spLocks noGrp="1"/>
          </p:cNvSpPr>
          <p:nvPr>
            <p:ph type="sldNum" sz="quarter" idx="5"/>
          </p:nvPr>
        </p:nvSpPr>
        <p:spPr/>
        <p:txBody>
          <a:bodyPr/>
          <a:lstStyle/>
          <a:p>
            <a:fld id="{FA41E740-A33C-4EDC-A7FF-54C6BCFC745E}" type="slidenum">
              <a:rPr lang="en-US" smtClean="0"/>
              <a:t>24</a:t>
            </a:fld>
            <a:endParaRPr lang="en-US"/>
          </a:p>
        </p:txBody>
      </p:sp>
    </p:spTree>
    <p:extLst>
      <p:ext uri="{BB962C8B-B14F-4D97-AF65-F5344CB8AC3E}">
        <p14:creationId xmlns:p14="http://schemas.microsoft.com/office/powerpoint/2010/main" val="26580169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200" dirty="0">
                <a:latin typeface="+mn-lt"/>
                <a:ea typeface="ヒラギノ角ゴ Pro W3" charset="-128"/>
              </a:rPr>
              <a:t>Closing Thoughts…we want you all to have a strong financial future! If you haven’t yet, focus on building a nest egg for retirement, start now. It is never too late to start. By taking advantage of opportunities to defer taxes on investment earnings, you can save a sizeable sum. Plan ahead, you can put compounding interest to work for you. Invest your savings appropriately, based on your time horizon and tolerance for risk, to increase your chances of meeting your goals. If you have dependents, providing for their future security can help give you confidence. Review your insurance needs and make sure you have a valid will.</a:t>
            </a:r>
          </a:p>
          <a:p>
            <a:endParaRPr lang="en-US" altLang="en-US" sz="1200" dirty="0">
              <a:latin typeface="+mn-lt"/>
              <a:ea typeface="ヒラギノ角ゴ Pro W3" charset="-128"/>
            </a:endParaRPr>
          </a:p>
          <a:p>
            <a:r>
              <a:rPr lang="en-US" altLang="en-US" sz="1200" dirty="0">
                <a:latin typeface="+mn-lt"/>
                <a:ea typeface="ヒラギノ角ゴ Pro W3" charset="-128"/>
              </a:rPr>
              <a:t>Your financial future is up to you, and there are many tools and resources available that can help you meet the challenge. </a:t>
            </a:r>
          </a:p>
        </p:txBody>
      </p:sp>
      <p:sp>
        <p:nvSpPr>
          <p:cNvPr id="7" name="Slide Number Placeholder 6">
            <a:extLst>
              <a:ext uri="{FF2B5EF4-FFF2-40B4-BE49-F238E27FC236}">
                <a16:creationId xmlns:a16="http://schemas.microsoft.com/office/drawing/2014/main" id="{F93DC062-0BAD-4AA5-EFE2-0A818D3F0084}"/>
              </a:ext>
            </a:extLst>
          </p:cNvPr>
          <p:cNvSpPr>
            <a:spLocks noGrp="1"/>
          </p:cNvSpPr>
          <p:nvPr>
            <p:ph type="sldNum" sz="quarter" idx="5"/>
          </p:nvPr>
        </p:nvSpPr>
        <p:spPr/>
        <p:txBody>
          <a:bodyPr/>
          <a:lstStyle/>
          <a:p>
            <a:fld id="{FA41E740-A33C-4EDC-A7FF-54C6BCFC745E}" type="slidenum">
              <a:rPr lang="en-US" smtClean="0"/>
              <a:t>25</a:t>
            </a:fld>
            <a:endParaRPr lang="en-US"/>
          </a:p>
        </p:txBody>
      </p:sp>
    </p:spTree>
    <p:extLst>
      <p:ext uri="{BB962C8B-B14F-4D97-AF65-F5344CB8AC3E}">
        <p14:creationId xmlns:p14="http://schemas.microsoft.com/office/powerpoint/2010/main" val="40645481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908"/>
              </a:spcAft>
            </a:pPr>
            <a:r>
              <a:rPr lang="en-US" sz="1200" dirty="0">
                <a:ea typeface="Calibri" panose="020F0502020204030204" pitchFamily="34" charset="0"/>
                <a:cs typeface="Times New Roman" panose="02020603050405020304" pitchFamily="18" charset="0"/>
              </a:rPr>
              <a:t>That concludes the information portion of our presentation, and we have a number of questions coming in now that I’ll answer. Please feel free to send any questions you have to </a:t>
            </a:r>
            <a:r>
              <a:rPr lang="en-US" sz="1200" u="sng" dirty="0">
                <a:solidFill>
                  <a:srgbClr val="0563C1"/>
                </a:solidFill>
                <a:ea typeface="Calibri" panose="020F0502020204030204" pitchFamily="34" charset="0"/>
                <a:cs typeface="Times New Roman" panose="02020603050405020304" pitchFamily="18" charset="0"/>
                <a:hlinkClick r:id="rId3"/>
              </a:rPr>
              <a:t>OneAZWealth@oneazcu.com</a:t>
            </a:r>
            <a:r>
              <a:rPr lang="en-US" sz="1200" dirty="0">
                <a:ea typeface="Calibri" panose="020F0502020204030204" pitchFamily="34" charset="0"/>
                <a:cs typeface="Times New Roman" panose="02020603050405020304" pitchFamily="18" charset="0"/>
              </a:rPr>
              <a:t> and we will be sure to address them.</a:t>
            </a:r>
          </a:p>
          <a:p>
            <a:pPr>
              <a:lnSpc>
                <a:spcPct val="107000"/>
              </a:lnSpc>
              <a:spcAft>
                <a:spcPts val="908"/>
              </a:spcAft>
            </a:pPr>
            <a:endParaRPr lang="en-US" sz="1200" dirty="0">
              <a:ea typeface="Calibri" panose="020F0502020204030204" pitchFamily="34" charset="0"/>
              <a:cs typeface="Times New Roman" panose="02020603050405020304" pitchFamily="18" charset="0"/>
            </a:endParaRPr>
          </a:p>
          <a:p>
            <a:pPr>
              <a:lnSpc>
                <a:spcPct val="107000"/>
              </a:lnSpc>
              <a:spcAft>
                <a:spcPts val="908"/>
              </a:spcAft>
            </a:pPr>
            <a:r>
              <a:rPr lang="en-US" sz="1200" dirty="0">
                <a:ea typeface="Calibri" panose="020F0502020204030204" pitchFamily="34" charset="0"/>
                <a:cs typeface="Times New Roman" panose="02020603050405020304" pitchFamily="18" charset="0"/>
              </a:rPr>
              <a:t>So, our first question is: </a:t>
            </a:r>
            <a:r>
              <a:rPr lang="en-US" sz="1200" b="1" dirty="0">
                <a:ea typeface="Calibri" panose="020F0502020204030204" pitchFamily="34" charset="0"/>
                <a:cs typeface="Times New Roman" panose="02020603050405020304" pitchFamily="18" charset="0"/>
              </a:rPr>
              <a:t>(TBD)</a:t>
            </a:r>
          </a:p>
        </p:txBody>
      </p:sp>
      <p:sp>
        <p:nvSpPr>
          <p:cNvPr id="7" name="Slide Number Placeholder 6">
            <a:extLst>
              <a:ext uri="{FF2B5EF4-FFF2-40B4-BE49-F238E27FC236}">
                <a16:creationId xmlns:a16="http://schemas.microsoft.com/office/drawing/2014/main" id="{5FD49895-93EE-492B-A890-91062A9FC854}"/>
              </a:ext>
            </a:extLst>
          </p:cNvPr>
          <p:cNvSpPr>
            <a:spLocks noGrp="1"/>
          </p:cNvSpPr>
          <p:nvPr>
            <p:ph type="sldNum" sz="quarter" idx="5"/>
          </p:nvPr>
        </p:nvSpPr>
        <p:spPr/>
        <p:txBody>
          <a:bodyPr/>
          <a:lstStyle/>
          <a:p>
            <a:pPr defTabSz="1080151">
              <a:defRPr/>
            </a:pPr>
            <a:fld id="{FA41E740-A33C-4EDC-A7FF-54C6BCFC745E}" type="slidenum">
              <a:rPr lang="en-US" sz="1500">
                <a:solidFill>
                  <a:prstClr val="black"/>
                </a:solidFill>
                <a:latin typeface="Calibri" panose="020F0502020204030204"/>
              </a:rPr>
              <a:pPr defTabSz="1080151">
                <a:defRPr/>
              </a:pPr>
              <a:t>26</a:t>
            </a:fld>
            <a:endParaRPr lang="en-US" sz="1500">
              <a:solidFill>
                <a:prstClr val="black"/>
              </a:solidFill>
              <a:latin typeface="Calibri" panose="020F0502020204030204"/>
            </a:endParaRPr>
          </a:p>
        </p:txBody>
      </p:sp>
    </p:spTree>
    <p:extLst>
      <p:ext uri="{BB962C8B-B14F-4D97-AF65-F5344CB8AC3E}">
        <p14:creationId xmlns:p14="http://schemas.microsoft.com/office/powerpoint/2010/main" val="38442664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Bef>
                <a:spcPts val="1269"/>
              </a:spcBef>
              <a:spcAft>
                <a:spcPts val="317"/>
              </a:spcAft>
            </a:pPr>
            <a:r>
              <a:rPr lang="en-US" sz="1200" kern="100" dirty="0">
                <a:latin typeface="+mn-lt"/>
                <a:ea typeface="Aptos" panose="020B0004020202020204" pitchFamily="34" charset="0"/>
                <a:cs typeface="Times New Roman" panose="02020603050405020304" pitchFamily="18" charset="0"/>
              </a:rPr>
              <a:t>Thank you for joining today and we hope our presentation has provided some helpful information and guidance. We at OneAZ Wealth Management welcome your feedback and comments, so please email us any suggestions you have for future webinar topics. As always, our entire OneAZ Wealth team of advisors stands ready to assist you in reviewing your current financial plan and portfolio in light of today’s economy. There is no better time than the present for a 2</a:t>
            </a:r>
            <a:r>
              <a:rPr lang="en-US" sz="1200" kern="100" baseline="30000" dirty="0">
                <a:latin typeface="+mn-lt"/>
                <a:ea typeface="Aptos" panose="020B0004020202020204" pitchFamily="34" charset="0"/>
                <a:cs typeface="Times New Roman" panose="02020603050405020304" pitchFamily="18" charset="0"/>
              </a:rPr>
              <a:t>nd</a:t>
            </a:r>
            <a:r>
              <a:rPr lang="en-US" sz="1200" kern="100" dirty="0">
                <a:latin typeface="+mn-lt"/>
                <a:ea typeface="Aptos" panose="020B0004020202020204" pitchFamily="34" charset="0"/>
                <a:cs typeface="Times New Roman" panose="02020603050405020304" pitchFamily="18" charset="0"/>
              </a:rPr>
              <a:t> opinion on your current plan. We welcome your call!</a:t>
            </a:r>
          </a:p>
          <a:p>
            <a:pPr>
              <a:lnSpc>
                <a:spcPct val="107000"/>
              </a:lnSpc>
              <a:spcBef>
                <a:spcPts val="1269"/>
              </a:spcBef>
              <a:spcAft>
                <a:spcPts val="317"/>
              </a:spcAft>
            </a:pPr>
            <a:endParaRPr lang="en-US" sz="1200" kern="100" dirty="0">
              <a:latin typeface="+mn-lt"/>
              <a:ea typeface="Aptos" panose="020B0004020202020204" pitchFamily="34" charset="0"/>
              <a:cs typeface="Times New Roman" panose="02020603050405020304" pitchFamily="18" charset="0"/>
            </a:endParaRPr>
          </a:p>
          <a:p>
            <a:pPr>
              <a:lnSpc>
                <a:spcPct val="107000"/>
              </a:lnSpc>
              <a:spcBef>
                <a:spcPts val="1269"/>
              </a:spcBef>
              <a:spcAft>
                <a:spcPts val="317"/>
              </a:spcAft>
            </a:pPr>
            <a:r>
              <a:rPr lang="en-US" sz="1200" kern="100" dirty="0">
                <a:latin typeface="+mn-lt"/>
                <a:ea typeface="Aptos" panose="020B0004020202020204" pitchFamily="34" charset="0"/>
                <a:cs typeface="Times New Roman" panose="02020603050405020304" pitchFamily="18" charset="0"/>
              </a:rPr>
              <a:t>Please feel free to call us at </a:t>
            </a:r>
            <a:r>
              <a:rPr lang="en-US" sz="1200" b="1" kern="100" dirty="0">
                <a:latin typeface="+mn-lt"/>
                <a:ea typeface="Aptos" panose="020B0004020202020204" pitchFamily="34" charset="0"/>
                <a:cs typeface="Times New Roman" panose="02020603050405020304" pitchFamily="18" charset="0"/>
              </a:rPr>
              <a:t>877-566-0517</a:t>
            </a:r>
            <a:r>
              <a:rPr lang="en-US" sz="1200" kern="100" dirty="0">
                <a:latin typeface="+mn-lt"/>
                <a:ea typeface="Aptos" panose="020B0004020202020204" pitchFamily="34" charset="0"/>
                <a:cs typeface="Times New Roman" panose="02020603050405020304" pitchFamily="18" charset="0"/>
              </a:rPr>
              <a:t> with any questions, or visit our website at </a:t>
            </a:r>
            <a:r>
              <a:rPr lang="en-US" sz="1200" b="1" kern="100" dirty="0">
                <a:latin typeface="+mn-lt"/>
                <a:ea typeface="Aptos" panose="020B0004020202020204" pitchFamily="34" charset="0"/>
                <a:cs typeface="Times New Roman" panose="02020603050405020304" pitchFamily="18" charset="0"/>
              </a:rPr>
              <a:t>OneAZWealth.com </a:t>
            </a:r>
            <a:r>
              <a:rPr lang="en-US" sz="1200" kern="100" dirty="0">
                <a:latin typeface="+mn-lt"/>
                <a:ea typeface="Aptos" panose="020B0004020202020204" pitchFamily="34" charset="0"/>
                <a:cs typeface="Times New Roman" panose="02020603050405020304" pitchFamily="18" charset="0"/>
              </a:rPr>
              <a:t>for more information in creating your personal financial and retirement plan. Have a great rest of your day!</a:t>
            </a:r>
          </a:p>
        </p:txBody>
      </p:sp>
      <p:sp>
        <p:nvSpPr>
          <p:cNvPr id="7" name="Slide Number Placeholder 6">
            <a:extLst>
              <a:ext uri="{FF2B5EF4-FFF2-40B4-BE49-F238E27FC236}">
                <a16:creationId xmlns:a16="http://schemas.microsoft.com/office/drawing/2014/main" id="{42FB991E-6E51-138D-CF02-88417149A619}"/>
              </a:ext>
            </a:extLst>
          </p:cNvPr>
          <p:cNvSpPr>
            <a:spLocks noGrp="1"/>
          </p:cNvSpPr>
          <p:nvPr>
            <p:ph type="sldNum" sz="quarter" idx="5"/>
          </p:nvPr>
        </p:nvSpPr>
        <p:spPr/>
        <p:txBody>
          <a:bodyPr/>
          <a:lstStyle/>
          <a:p>
            <a:pPr defTabSz="1080151">
              <a:defRPr/>
            </a:pPr>
            <a:fld id="{FA41E740-A33C-4EDC-A7FF-54C6BCFC745E}" type="slidenum">
              <a:rPr lang="en-US" sz="1500">
                <a:solidFill>
                  <a:prstClr val="black"/>
                </a:solidFill>
                <a:latin typeface="Calibri" panose="020F0502020204030204"/>
              </a:rPr>
              <a:pPr defTabSz="1080151">
                <a:defRPr/>
              </a:pPr>
              <a:t>27</a:t>
            </a:fld>
            <a:endParaRPr lang="en-US" sz="1500">
              <a:solidFill>
                <a:prstClr val="black"/>
              </a:solidFill>
              <a:latin typeface="Calibri" panose="020F0502020204030204"/>
            </a:endParaRPr>
          </a:p>
        </p:txBody>
      </p:sp>
    </p:spTree>
    <p:extLst>
      <p:ext uri="{BB962C8B-B14F-4D97-AF65-F5344CB8AC3E}">
        <p14:creationId xmlns:p14="http://schemas.microsoft.com/office/powerpoint/2010/main" val="26161343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944"/>
              </a:spcAft>
            </a:pPr>
            <a:r>
              <a:rPr lang="en-US" sz="1050" dirty="0">
                <a:solidFill>
                  <a:srgbClr val="000000"/>
                </a:solidFill>
                <a:latin typeface="+mn-lt"/>
                <a:ea typeface="Calibri" panose="020F0502020204030204" pitchFamily="34" charset="0"/>
                <a:cs typeface="Times New Roman" panose="02020603050405020304" pitchFamily="18" charset="0"/>
              </a:rPr>
              <a:t>I am your host today, and if we haven’t met before, welcome! My name is Michael Kincaid and I am a wealth advisor here at OneAZ Wealth Management. </a:t>
            </a:r>
          </a:p>
          <a:p>
            <a:pPr>
              <a:lnSpc>
                <a:spcPct val="107000"/>
              </a:lnSpc>
              <a:spcAft>
                <a:spcPts val="944"/>
              </a:spcAft>
            </a:pPr>
            <a:endParaRPr lang="en-US" sz="1050" b="1" dirty="0">
              <a:solidFill>
                <a:srgbClr val="000000"/>
              </a:solidFill>
              <a:latin typeface="+mn-lt"/>
              <a:cs typeface="Times New Roman" panose="02020603050405020304" pitchFamily="18" charset="0"/>
            </a:endParaRPr>
          </a:p>
          <a:p>
            <a:pPr>
              <a:lnSpc>
                <a:spcPct val="107000"/>
              </a:lnSpc>
              <a:spcAft>
                <a:spcPts val="930"/>
              </a:spcAft>
            </a:pPr>
            <a:r>
              <a:rPr lang="en-US" sz="1050" b="1" dirty="0">
                <a:solidFill>
                  <a:srgbClr val="000000"/>
                </a:solidFill>
                <a:latin typeface="+mn-lt"/>
                <a:cs typeface="Times New Roman" panose="02020603050405020304" pitchFamily="18" charset="0"/>
              </a:rPr>
              <a:t>Michael Kincaid Self bio:</a:t>
            </a:r>
          </a:p>
          <a:p>
            <a:pPr marR="0">
              <a:lnSpc>
                <a:spcPct val="107000"/>
              </a:lnSpc>
              <a:spcBef>
                <a:spcPts val="1200"/>
              </a:spcBef>
              <a:spcAft>
                <a:spcPts val="300"/>
              </a:spcAft>
              <a:buNone/>
            </a:pPr>
            <a:r>
              <a:rPr lang="en-US" sz="1050" kern="100" dirty="0">
                <a:effectLst/>
                <a:latin typeface="+mn-lt"/>
                <a:ea typeface="Calibri" panose="020F0502020204030204" pitchFamily="34" charset="0"/>
                <a:cs typeface="Times New Roman" panose="02020603050405020304" pitchFamily="18" charset="0"/>
              </a:rPr>
              <a:t>Michael joined OneAZ Wealth Management in 2021 and has been affiliated with LPL Financial since 2008. He has worked in the investment management business since 1995, offering his clients a wide array of wealth management services including retirement and education planning, insurance analysis, wealth transfer techniques, and investment strategies. He completed extensive training to earn the Chartered Retirement Planning Counselor (CRPC®) designation conferred by the College For Financial Planning. Born and raised in Ohio, Michael and his family now call Arizona home. Michael is an active leader in his community, serving in many civic and charitable organizations and on numerous committees with his local church. In the summer, you can find him volunteering as a summer baseball coach and spending time with his wife, their two daughters and son.</a:t>
            </a:r>
          </a:p>
          <a:p>
            <a:pPr marR="0">
              <a:lnSpc>
                <a:spcPct val="107000"/>
              </a:lnSpc>
              <a:spcBef>
                <a:spcPts val="1200"/>
              </a:spcBef>
              <a:spcAft>
                <a:spcPts val="300"/>
              </a:spcAft>
              <a:buNone/>
            </a:pPr>
            <a:r>
              <a:rPr lang="en-US" sz="1050" kern="100" dirty="0">
                <a:effectLst/>
                <a:latin typeface="+mn-lt"/>
                <a:ea typeface="Calibri" panose="020F0502020204030204" pitchFamily="34" charset="0"/>
                <a:cs typeface="Times New Roman" panose="02020603050405020304" pitchFamily="18" charset="0"/>
              </a:rPr>
              <a:t> </a:t>
            </a:r>
          </a:p>
          <a:p>
            <a:pPr marR="0">
              <a:lnSpc>
                <a:spcPct val="107000"/>
              </a:lnSpc>
              <a:spcBef>
                <a:spcPts val="1200"/>
              </a:spcBef>
              <a:spcAft>
                <a:spcPts val="300"/>
              </a:spcAft>
            </a:pPr>
            <a:r>
              <a:rPr lang="en-US" sz="1050" kern="100" dirty="0">
                <a:effectLst/>
                <a:latin typeface="+mn-lt"/>
                <a:ea typeface="Calibri" panose="020F0502020204030204" pitchFamily="34" charset="0"/>
                <a:cs typeface="Times New Roman" panose="02020603050405020304" pitchFamily="18" charset="0"/>
              </a:rPr>
              <a:t>Mr. Kincaid holds his Arizona Life and Health Insurance License and is registered with LPL Financial with his Series 7, 24, 63, and 65 securities registrations.</a:t>
            </a:r>
          </a:p>
        </p:txBody>
      </p:sp>
      <p:sp>
        <p:nvSpPr>
          <p:cNvPr id="7" name="Slide Number Placeholder 6">
            <a:extLst>
              <a:ext uri="{FF2B5EF4-FFF2-40B4-BE49-F238E27FC236}">
                <a16:creationId xmlns:a16="http://schemas.microsoft.com/office/drawing/2014/main" id="{3EA8C985-13C6-F21D-A548-7109183F2777}"/>
              </a:ext>
            </a:extLst>
          </p:cNvPr>
          <p:cNvSpPr>
            <a:spLocks noGrp="1"/>
          </p:cNvSpPr>
          <p:nvPr>
            <p:ph type="sldNum" sz="quarter" idx="5"/>
          </p:nvPr>
        </p:nvSpPr>
        <p:spPr/>
        <p:txBody>
          <a:bodyPr/>
          <a:lstStyle/>
          <a:p>
            <a:pPr defTabSz="914377">
              <a:defRPr/>
            </a:pPr>
            <a:fld id="{FA41E740-A33C-4EDC-A7FF-54C6BCFC745E}" type="slidenum">
              <a:rPr lang="en-US">
                <a:solidFill>
                  <a:prstClr val="black"/>
                </a:solidFill>
                <a:latin typeface="Calibri" panose="020F0502020204030204"/>
              </a:rPr>
              <a:pPr defTabSz="914377">
                <a:defRPr/>
              </a:pPr>
              <a:t>3</a:t>
            </a:fld>
            <a:endParaRPr lang="en-US">
              <a:solidFill>
                <a:prstClr val="black"/>
              </a:solidFill>
              <a:latin typeface="Calibri" panose="020F0502020204030204"/>
            </a:endParaRPr>
          </a:p>
        </p:txBody>
      </p:sp>
    </p:spTree>
    <p:extLst>
      <p:ext uri="{BB962C8B-B14F-4D97-AF65-F5344CB8AC3E}">
        <p14:creationId xmlns:p14="http://schemas.microsoft.com/office/powerpoint/2010/main" val="40358826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944"/>
              </a:spcAft>
            </a:pPr>
            <a:r>
              <a:rPr lang="en-US" dirty="0">
                <a:solidFill>
                  <a:srgbClr val="000000"/>
                </a:solidFill>
                <a:ea typeface="Calibri" panose="020F0502020204030204" pitchFamily="34" charset="0"/>
                <a:cs typeface="Times New Roman" panose="02020603050405020304" pitchFamily="18" charset="0"/>
              </a:rPr>
              <a:t>Here is our information page for your convenience which contains our required legal disclosures. Our team of wealth advisors assist clients and members of OneAZ Credit Union all over the great state of Arizona! F</a:t>
            </a:r>
            <a:r>
              <a:rPr lang="en-US" dirty="0">
                <a:solidFill>
                  <a:srgbClr val="000000"/>
                </a:solidFill>
              </a:rPr>
              <a:t>or more information, you can connect with us on social media or scan the QR Code that will take you to our website, OneAZWealth.com. </a:t>
            </a:r>
          </a:p>
          <a:p>
            <a:pPr>
              <a:lnSpc>
                <a:spcPct val="107000"/>
              </a:lnSpc>
              <a:spcAft>
                <a:spcPts val="944"/>
              </a:spcAft>
            </a:pPr>
            <a:endParaRPr lang="en-US" dirty="0">
              <a:solidFill>
                <a:srgbClr val="000000"/>
              </a:solidFill>
              <a:ea typeface="Calibri" panose="020F0502020204030204" pitchFamily="34" charset="0"/>
              <a:cs typeface="Times New Roman" panose="02020603050405020304" pitchFamily="18" charset="0"/>
            </a:endParaRPr>
          </a:p>
          <a:p>
            <a:pPr defTabSz="1195521">
              <a:defRPr/>
            </a:pPr>
            <a:r>
              <a:rPr lang="en-US" dirty="0">
                <a:solidFill>
                  <a:srgbClr val="000000"/>
                </a:solidFill>
                <a:ea typeface="Calibri" panose="020F0502020204030204" pitchFamily="34" charset="0"/>
                <a:cs typeface="Times New Roman" panose="02020603050405020304" pitchFamily="18" charset="0"/>
              </a:rPr>
              <a:t>Today’s webinar will be in “listen-only mode” and we will be fielding your questions at the end of the webinar with a Q&amp;A session. At any point during the webinar, you can email your questions to: </a:t>
            </a:r>
            <a:r>
              <a:rPr lang="en-US" u="sng" dirty="0">
                <a:solidFill>
                  <a:srgbClr val="000000"/>
                </a:solidFill>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oneazwealth@oneazcu.com</a:t>
            </a:r>
            <a:r>
              <a:rPr lang="en-US" dirty="0">
                <a:solidFill>
                  <a:srgbClr val="000000"/>
                </a:solidFill>
                <a:ea typeface="Calibri" panose="020F0502020204030204" pitchFamily="34" charset="0"/>
                <a:cs typeface="Times New Roman" panose="02020603050405020304" pitchFamily="18" charset="0"/>
              </a:rPr>
              <a:t>. We will be compiling your questions and will answer them at the end of today’s presentation. </a:t>
            </a:r>
          </a:p>
        </p:txBody>
      </p:sp>
      <p:sp>
        <p:nvSpPr>
          <p:cNvPr id="7" name="Slide Number Placeholder 6">
            <a:extLst>
              <a:ext uri="{FF2B5EF4-FFF2-40B4-BE49-F238E27FC236}">
                <a16:creationId xmlns:a16="http://schemas.microsoft.com/office/drawing/2014/main" id="{4466B76B-BE24-59C9-5522-39A9D9BFA720}"/>
              </a:ext>
            </a:extLst>
          </p:cNvPr>
          <p:cNvSpPr>
            <a:spLocks noGrp="1"/>
          </p:cNvSpPr>
          <p:nvPr>
            <p:ph type="sldNum" sz="quarter" idx="5"/>
          </p:nvPr>
        </p:nvSpPr>
        <p:spPr/>
        <p:txBody>
          <a:bodyPr/>
          <a:lstStyle/>
          <a:p>
            <a:pPr defTabSz="1080124">
              <a:defRPr/>
            </a:pPr>
            <a:fld id="{FA41E740-A33C-4EDC-A7FF-54C6BCFC745E}" type="slidenum">
              <a:rPr lang="en-US" sz="1500">
                <a:solidFill>
                  <a:prstClr val="black"/>
                </a:solidFill>
                <a:latin typeface="Calibri" panose="020F0502020204030204"/>
              </a:rPr>
              <a:pPr defTabSz="1080124">
                <a:defRPr/>
              </a:pPr>
              <a:t>4</a:t>
            </a:fld>
            <a:endParaRPr lang="en-US" sz="1500">
              <a:solidFill>
                <a:prstClr val="black"/>
              </a:solidFill>
              <a:latin typeface="Calibri" panose="020F0502020204030204"/>
            </a:endParaRPr>
          </a:p>
        </p:txBody>
      </p:sp>
    </p:spTree>
    <p:extLst>
      <p:ext uri="{BB962C8B-B14F-4D97-AF65-F5344CB8AC3E}">
        <p14:creationId xmlns:p14="http://schemas.microsoft.com/office/powerpoint/2010/main" val="29476539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77">
              <a:defRPr/>
            </a:pPr>
            <a:r>
              <a:rPr lang="en-US" sz="1200" dirty="0">
                <a:ea typeface="Calibri" panose="020F0502020204030204" pitchFamily="34" charset="0"/>
                <a:cs typeface="Times New Roman" panose="02020603050405020304" pitchFamily="18" charset="0"/>
              </a:rPr>
              <a:t>Let’s get started! Here is the agenda for today, we’ll begin by breaking down general planning for retirement at all ages, investing in the long-term, and identifying your risk tolerance. Then, we’ll walk through specific strategies for those in their 30s, 40s, &amp; 50s, respectively. Lastly, we’ll close with implementing this roadmap into your finances.</a:t>
            </a:r>
            <a:endParaRPr lang="en-US" sz="1200" dirty="0"/>
          </a:p>
        </p:txBody>
      </p:sp>
      <p:sp>
        <p:nvSpPr>
          <p:cNvPr id="7" name="Slide Number Placeholder 6">
            <a:extLst>
              <a:ext uri="{FF2B5EF4-FFF2-40B4-BE49-F238E27FC236}">
                <a16:creationId xmlns:a16="http://schemas.microsoft.com/office/drawing/2014/main" id="{8C33696C-A9F6-B70F-EC7B-37279F4B1604}"/>
              </a:ext>
            </a:extLst>
          </p:cNvPr>
          <p:cNvSpPr>
            <a:spLocks noGrp="1"/>
          </p:cNvSpPr>
          <p:nvPr>
            <p:ph type="sldNum" sz="quarter" idx="5"/>
          </p:nvPr>
        </p:nvSpPr>
        <p:spPr/>
        <p:txBody>
          <a:bodyPr/>
          <a:lstStyle/>
          <a:p>
            <a:pPr defTabSz="914377">
              <a:defRPr/>
            </a:pPr>
            <a:fld id="{FA41E740-A33C-4EDC-A7FF-54C6BCFC745E}" type="slidenum">
              <a:rPr lang="en-US">
                <a:solidFill>
                  <a:prstClr val="black"/>
                </a:solidFill>
                <a:latin typeface="Calibri" panose="020F0502020204030204"/>
              </a:rPr>
              <a:pPr defTabSz="914377">
                <a:defRPr/>
              </a:pPr>
              <a:t>5</a:t>
            </a:fld>
            <a:endParaRPr lang="en-US">
              <a:solidFill>
                <a:prstClr val="black"/>
              </a:solidFill>
              <a:latin typeface="Calibri" panose="020F0502020204030204"/>
            </a:endParaRPr>
          </a:p>
        </p:txBody>
      </p:sp>
    </p:spTree>
    <p:extLst>
      <p:ext uri="{BB962C8B-B14F-4D97-AF65-F5344CB8AC3E}">
        <p14:creationId xmlns:p14="http://schemas.microsoft.com/office/powerpoint/2010/main" val="37849758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latin typeface="+mn-lt"/>
                <a:ea typeface="ヒラギノ角ゴ Pro W3" charset="-128"/>
              </a:rPr>
              <a:t>So, Why Save for Retirement? </a:t>
            </a:r>
          </a:p>
          <a:p>
            <a:pPr marL="0" indent="0">
              <a:buFont typeface="Arial" panose="020B0604020202020204" pitchFamily="34" charset="0"/>
              <a:buNone/>
            </a:pPr>
            <a:endParaRPr lang="en-US" altLang="en-US" dirty="0">
              <a:latin typeface="+mn-lt"/>
              <a:ea typeface="ヒラギノ角ゴ Pro W3" charset="-128"/>
            </a:endParaRPr>
          </a:p>
          <a:p>
            <a:pPr marL="0" indent="0">
              <a:buFont typeface="Arial" panose="020B0604020202020204" pitchFamily="34" charset="0"/>
              <a:buNone/>
            </a:pPr>
            <a:r>
              <a:rPr lang="en-US" altLang="en-US" dirty="0">
                <a:latin typeface="+mn-lt"/>
                <a:ea typeface="ヒラギノ角ゴ Pro W3" charset="-128"/>
              </a:rPr>
              <a:t>Planning for your retirement today is vital for a successful retirement. Nowadays, with longer life spans, people are living longer with medical advancements. There are also natural rising costs with our healthcare, and it’s important to educate and prepare ahead of time. Next, future financial solvency of Social Security that is in the news has talks of extending retirement age qualifications. This requires everyone to look again at their retirement income streams and how to supplement it with personal savings. Another important factor for you to consider are rising costs with changing lifestyles and goals. Retirement in the future will also likely cost more than it does today, and your individual retirement planning must take these facts into consideration. Take time to sit down with a pen and paper and dream, what do you want your retirement to look like/</a:t>
            </a:r>
            <a:endParaRPr lang="en-US" dirty="0">
              <a:latin typeface="+mn-lt"/>
            </a:endParaRPr>
          </a:p>
        </p:txBody>
      </p:sp>
      <p:sp>
        <p:nvSpPr>
          <p:cNvPr id="4" name="Slide Number Placeholder 3"/>
          <p:cNvSpPr>
            <a:spLocks noGrp="1"/>
          </p:cNvSpPr>
          <p:nvPr>
            <p:ph type="sldNum" sz="quarter" idx="5"/>
          </p:nvPr>
        </p:nvSpPr>
        <p:spPr/>
        <p:txBody>
          <a:bodyPr/>
          <a:lstStyle/>
          <a:p>
            <a:fld id="{FA41E740-A33C-4EDC-A7FF-54C6BCFC745E}" type="slidenum">
              <a:rPr lang="en-US" smtClean="0"/>
              <a:t>6</a:t>
            </a:fld>
            <a:endParaRPr lang="en-US"/>
          </a:p>
        </p:txBody>
      </p:sp>
    </p:spTree>
    <p:extLst>
      <p:ext uri="{BB962C8B-B14F-4D97-AF65-F5344CB8AC3E}">
        <p14:creationId xmlns:p14="http://schemas.microsoft.com/office/powerpoint/2010/main" val="23415024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77">
              <a:defRPr/>
            </a:pPr>
            <a:r>
              <a:rPr lang="en-US" altLang="en-US" sz="1050" dirty="0">
                <a:latin typeface="+mn-lt"/>
                <a:ea typeface="ヒラギノ角ゴ Pro W3" charset="-128"/>
              </a:rPr>
              <a:t>Sadly, most people do not adequately prepare for retirement. So, let’s walk through a timeline of planning for retirement.</a:t>
            </a:r>
          </a:p>
          <a:p>
            <a:pPr marL="171445" indent="-171445" defTabSz="914377">
              <a:buFont typeface="Arial" panose="020B0604020202020204" pitchFamily="34" charset="0"/>
              <a:buChar char="•"/>
              <a:defRPr/>
            </a:pPr>
            <a:r>
              <a:rPr lang="en-US" altLang="en-US" sz="1050" dirty="0">
                <a:latin typeface="+mn-lt"/>
                <a:ea typeface="ヒラギノ角ゴ Pro W3" charset="-128"/>
              </a:rPr>
              <a:t>First, you’ll need to consider when you’re thinking about retiring. If you have a partner, do you both want to retire at a certain age? Maybe that is 50, 60, or 70. But get specific about when you want to.</a:t>
            </a:r>
          </a:p>
          <a:p>
            <a:pPr marL="171445" indent="-171445" defTabSz="914377">
              <a:buFont typeface="Arial" panose="020B0604020202020204" pitchFamily="34" charset="0"/>
              <a:buChar char="•"/>
              <a:defRPr/>
            </a:pPr>
            <a:r>
              <a:rPr lang="en-US" altLang="en-US" sz="1050" dirty="0">
                <a:latin typeface="+mn-lt"/>
                <a:ea typeface="ヒラギノ角ゴ Pro W3" charset="-128"/>
              </a:rPr>
              <a:t>Next is projecting and estimating your annual retirement income need. Experts indicate you will need 60% to 80% of your final working year’s salary each year during retirement. A good benchmark for savings towards that goal is saving 10% (or more) of your income during your working years. Budgeting tools, worksheets, and monthly financial checks can help you estimate your current savings situation.</a:t>
            </a:r>
          </a:p>
          <a:p>
            <a:pPr marL="171445" indent="-171445">
              <a:buFont typeface="Arial" panose="020B0604020202020204" pitchFamily="34" charset="0"/>
              <a:buChar char="•"/>
            </a:pPr>
            <a:r>
              <a:rPr lang="en-US" altLang="en-US" sz="1050" dirty="0">
                <a:latin typeface="+mn-lt"/>
                <a:ea typeface="ヒラギノ角ゴ Pro W3" charset="-128"/>
              </a:rPr>
              <a:t>Third, what is your retirement savings goal? Investing for retirement should be one of your top financial priorities even though you may be 30 years or more away from retiring. You also need to estimate how much you’ll need in retirement savings. According to research done by the Employee Benefits Research Institute, individuals who take the time to establish a savings goal are also likely to have more set aside for retirement over time.</a:t>
            </a:r>
          </a:p>
          <a:p>
            <a:pPr marL="171445" indent="-171445">
              <a:buFont typeface="Arial" panose="020B0604020202020204" pitchFamily="34" charset="0"/>
              <a:buChar char="•"/>
            </a:pPr>
            <a:r>
              <a:rPr lang="en-US" altLang="en-US" sz="1050" dirty="0">
                <a:latin typeface="+mn-lt"/>
                <a:ea typeface="ヒラギノ角ゴ Pro W3" charset="-128"/>
              </a:rPr>
              <a:t>Next, outpacing inflation is particularly important when setting this goal since, over time, the purchasing power of your assets may be eroded. We can’t control inflation, but we can adequately prepare and take it into consideration when saving.</a:t>
            </a:r>
          </a:p>
          <a:p>
            <a:pPr marL="171445" indent="-171445">
              <a:buFont typeface="Arial" panose="020B0604020202020204" pitchFamily="34" charset="0"/>
              <a:buChar char="•"/>
            </a:pPr>
            <a:r>
              <a:rPr lang="en-US" sz="1050" dirty="0">
                <a:latin typeface="+mn-lt"/>
                <a:ea typeface="ヒラギノ角ゴ Pro W3" charset="-128"/>
              </a:rPr>
              <a:t>Lastly, and this is more of a savings tip, a very easy way to increase your annual saving rate is to divert a portion of your annual pay raises into your retirement savings. All important things to consider when timelining out your retirement.</a:t>
            </a:r>
          </a:p>
        </p:txBody>
      </p:sp>
      <p:sp>
        <p:nvSpPr>
          <p:cNvPr id="4" name="Slide Number Placeholder 3"/>
          <p:cNvSpPr>
            <a:spLocks noGrp="1"/>
          </p:cNvSpPr>
          <p:nvPr>
            <p:ph type="sldNum" sz="quarter" idx="5"/>
          </p:nvPr>
        </p:nvSpPr>
        <p:spPr/>
        <p:txBody>
          <a:bodyPr/>
          <a:lstStyle/>
          <a:p>
            <a:fld id="{FA41E740-A33C-4EDC-A7FF-54C6BCFC745E}" type="slidenum">
              <a:rPr lang="en-US" smtClean="0"/>
              <a:t>7</a:t>
            </a:fld>
            <a:endParaRPr lang="en-US"/>
          </a:p>
        </p:txBody>
      </p:sp>
    </p:spTree>
    <p:extLst>
      <p:ext uri="{BB962C8B-B14F-4D97-AF65-F5344CB8AC3E}">
        <p14:creationId xmlns:p14="http://schemas.microsoft.com/office/powerpoint/2010/main" val="39836030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77">
              <a:defRPr/>
            </a:pPr>
            <a:r>
              <a:rPr lang="en-US" dirty="0"/>
              <a:t>As a helpful savings benchmark for everyone on our webinar today, here is an analysis that was conducted by Fidelity. It estimates what someone’s retirement accounts should total at the different life ages as they grow closer to retirement. How do you measure up with your current savings put away?  </a:t>
            </a:r>
          </a:p>
          <a:p>
            <a:endParaRPr lang="en-US" dirty="0"/>
          </a:p>
        </p:txBody>
      </p:sp>
      <p:sp>
        <p:nvSpPr>
          <p:cNvPr id="4" name="Slide Number Placeholder 3"/>
          <p:cNvSpPr>
            <a:spLocks noGrp="1"/>
          </p:cNvSpPr>
          <p:nvPr>
            <p:ph type="sldNum" sz="quarter" idx="5"/>
          </p:nvPr>
        </p:nvSpPr>
        <p:spPr/>
        <p:txBody>
          <a:bodyPr/>
          <a:lstStyle/>
          <a:p>
            <a:fld id="{FA41E740-A33C-4EDC-A7FF-54C6BCFC745E}" type="slidenum">
              <a:rPr lang="en-US" smtClean="0"/>
              <a:t>8</a:t>
            </a:fld>
            <a:endParaRPr lang="en-US"/>
          </a:p>
        </p:txBody>
      </p:sp>
    </p:spTree>
    <p:extLst>
      <p:ext uri="{BB962C8B-B14F-4D97-AF65-F5344CB8AC3E}">
        <p14:creationId xmlns:p14="http://schemas.microsoft.com/office/powerpoint/2010/main" val="34565491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050" dirty="0">
                <a:latin typeface="+mn-lt"/>
                <a:ea typeface="ヒラギノ角ゴ Pro W3" charset="-128"/>
              </a:rPr>
              <a:t>Now, once you have clarified your retirement plan and savings goal amount, the good news is that you have time on your side to save for retirement. There are many ways to do this. If your employer has a retirement savings plan (like a 401k) it can help you pursue your goal. With a traditional 401k plan, the money you contribute is deducted from your pay </a:t>
            </a:r>
            <a:r>
              <a:rPr lang="en-US" altLang="en-US" sz="1050" u="sng" dirty="0">
                <a:latin typeface="+mn-lt"/>
                <a:ea typeface="ヒラギノ角ゴ Pro W3" charset="-128"/>
              </a:rPr>
              <a:t>before</a:t>
            </a:r>
            <a:r>
              <a:rPr lang="en-US" altLang="en-US" sz="1050" dirty="0">
                <a:latin typeface="+mn-lt"/>
                <a:ea typeface="ヒラギノ角ゴ Pro W3" charset="-128"/>
              </a:rPr>
              <a:t> income taxes are taken out. That means that saving on taxes today it will also grow tax-deferred, and then when you take out retirement distributions, they will act as taxable income.  As you see here, there are contribution limits for 401(k) plans, depending on your age. Feel free to take a screenshot of this information for your reference, it’s helpful information to know when working on your 401(k) plan.</a:t>
            </a:r>
          </a:p>
          <a:p>
            <a:endParaRPr lang="en-US" altLang="en-US" sz="1050" dirty="0">
              <a:latin typeface="+mn-lt"/>
              <a:ea typeface="ヒラギノ角ゴ Pro W3" charset="-128"/>
            </a:endParaRPr>
          </a:p>
          <a:p>
            <a:r>
              <a:rPr lang="en-US" altLang="en-US" sz="1050" dirty="0">
                <a:latin typeface="+mn-lt"/>
                <a:ea typeface="ヒラギノ角ゴ Pro W3" charset="-128"/>
              </a:rPr>
              <a:t>On the other half of the slide, you’ll see that we mention a second retirement option which include IRAs, or Individual Retirement Accounts. You may have also heard of Roth IRAs, as well. With Roth IRAs, qualified contributions are after tax, and the retirement distributions are </a:t>
            </a:r>
            <a:r>
              <a:rPr lang="en-US" altLang="en-US" sz="1050" u="sng" dirty="0">
                <a:latin typeface="+mn-lt"/>
                <a:ea typeface="ヒラギノ角ゴ Pro W3" charset="-128"/>
              </a:rPr>
              <a:t>tax free.</a:t>
            </a:r>
            <a:r>
              <a:rPr lang="en-US" altLang="en-US" sz="1050" dirty="0">
                <a:latin typeface="+mn-lt"/>
                <a:ea typeface="ヒラギノ角ゴ Pro W3" charset="-128"/>
              </a:rPr>
              <a:t> </a:t>
            </a:r>
            <a:r>
              <a:rPr lang="en-US" altLang="en-US" sz="1050" b="0" dirty="0">
                <a:latin typeface="+mn-lt"/>
                <a:ea typeface="ヒラギノ角ゴ Pro W3" charset="-128"/>
              </a:rPr>
              <a:t>But for ease’s sake, we’re showing you a typical IRA and it’s contribution limits right now in 2025. </a:t>
            </a:r>
          </a:p>
          <a:p>
            <a:endParaRPr lang="en-US" altLang="en-US" sz="1050" b="0" dirty="0">
              <a:latin typeface="+mn-lt"/>
              <a:ea typeface="ヒラギノ角ゴ Pro W3" charset="-128"/>
            </a:endParaRPr>
          </a:p>
          <a:p>
            <a:r>
              <a:rPr lang="en-US" altLang="en-US" sz="1050" b="0" dirty="0">
                <a:latin typeface="+mn-lt"/>
                <a:ea typeface="ヒラギノ角ゴ Pro W3" charset="-128"/>
              </a:rPr>
              <a:t>To create a retirement plan that is appropriate for you and your goals, consulting a wealth advisor will help ensure you are considering all retirement plan options to help achieve your dream retirement.</a:t>
            </a:r>
          </a:p>
        </p:txBody>
      </p:sp>
      <p:sp>
        <p:nvSpPr>
          <p:cNvPr id="4" name="Slide Number Placeholder 3"/>
          <p:cNvSpPr>
            <a:spLocks noGrp="1"/>
          </p:cNvSpPr>
          <p:nvPr>
            <p:ph type="sldNum" sz="quarter" idx="5"/>
          </p:nvPr>
        </p:nvSpPr>
        <p:spPr/>
        <p:txBody>
          <a:bodyPr/>
          <a:lstStyle/>
          <a:p>
            <a:fld id="{FA41E740-A33C-4EDC-A7FF-54C6BCFC745E}" type="slidenum">
              <a:rPr lang="en-US" smtClean="0"/>
              <a:t>9</a:t>
            </a:fld>
            <a:endParaRPr lang="en-US"/>
          </a:p>
        </p:txBody>
      </p:sp>
    </p:spTree>
    <p:extLst>
      <p:ext uri="{BB962C8B-B14F-4D97-AF65-F5344CB8AC3E}">
        <p14:creationId xmlns:p14="http://schemas.microsoft.com/office/powerpoint/2010/main" val="327830175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6" name="Picture 5" descr="Logo, company name&#10;&#10;Description automatically generated">
            <a:extLst>
              <a:ext uri="{FF2B5EF4-FFF2-40B4-BE49-F238E27FC236}">
                <a16:creationId xmlns:a16="http://schemas.microsoft.com/office/drawing/2014/main" id="{F25525CE-A9CF-4959-BD00-787B8C5EF3C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819803" y="5701043"/>
            <a:ext cx="3015788" cy="856484"/>
          </a:xfrm>
          <a:prstGeom prst="rect">
            <a:avLst/>
          </a:prstGeom>
        </p:spPr>
      </p:pic>
      <p:sp>
        <p:nvSpPr>
          <p:cNvPr id="9" name="Rectangle 8">
            <a:extLst>
              <a:ext uri="{FF2B5EF4-FFF2-40B4-BE49-F238E27FC236}">
                <a16:creationId xmlns:a16="http://schemas.microsoft.com/office/drawing/2014/main" id="{5B1DEBFA-04D2-4D8B-A200-D4AD47AE2CC8}"/>
              </a:ext>
            </a:extLst>
          </p:cNvPr>
          <p:cNvSpPr/>
          <p:nvPr userDrawn="1"/>
        </p:nvSpPr>
        <p:spPr>
          <a:xfrm>
            <a:off x="1014151" y="0"/>
            <a:ext cx="756458" cy="6866313"/>
          </a:xfrm>
          <a:prstGeom prst="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E0FF2C7-E8C0-4792-AF1A-5C3A8366A2A5}"/>
              </a:ext>
            </a:extLst>
          </p:cNvPr>
          <p:cNvSpPr/>
          <p:nvPr userDrawn="1"/>
        </p:nvSpPr>
        <p:spPr>
          <a:xfrm>
            <a:off x="1995060" y="498764"/>
            <a:ext cx="756458" cy="6371705"/>
          </a:xfrm>
          <a:prstGeom prst="rect">
            <a:avLst/>
          </a:prstGeom>
          <a:solidFill>
            <a:srgbClr val="6BCCE7"/>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084CE0D-5FD7-4C87-A6B8-A1C09CC459F8}"/>
              </a:ext>
            </a:extLst>
          </p:cNvPr>
          <p:cNvSpPr/>
          <p:nvPr userDrawn="1"/>
        </p:nvSpPr>
        <p:spPr>
          <a:xfrm>
            <a:off x="0" y="1862051"/>
            <a:ext cx="756458" cy="5012575"/>
          </a:xfrm>
          <a:prstGeom prst="rect">
            <a:avLst/>
          </a:prstGeom>
          <a:solidFill>
            <a:schemeClr val="tx1"/>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6548978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5" descr="Logo&#10;&#10;Description automatically generated">
            <a:extLst>
              <a:ext uri="{FF2B5EF4-FFF2-40B4-BE49-F238E27FC236}">
                <a16:creationId xmlns:a16="http://schemas.microsoft.com/office/drawing/2014/main" id="{1EF1E8BB-7E16-44F0-9212-FD66452107B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28327" y="6174500"/>
            <a:ext cx="2034545" cy="525239"/>
          </a:xfrm>
          <a:prstGeom prst="rect">
            <a:avLst/>
          </a:prstGeom>
        </p:spPr>
      </p:pic>
    </p:spTree>
    <p:extLst>
      <p:ext uri="{BB962C8B-B14F-4D97-AF65-F5344CB8AC3E}">
        <p14:creationId xmlns:p14="http://schemas.microsoft.com/office/powerpoint/2010/main" val="314815347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AC2C74-EE6D-46E6-B8A3-7787852EB94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E7FF051-086C-49EC-9378-92B3DAFA91F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4F38407-2B21-4CEB-9ADC-95A84EC5061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Rectangle 7">
            <a:extLst>
              <a:ext uri="{FF2B5EF4-FFF2-40B4-BE49-F238E27FC236}">
                <a16:creationId xmlns:a16="http://schemas.microsoft.com/office/drawing/2014/main" id="{E396D94D-5DAC-4C79-89DB-609A48CD27A8}"/>
              </a:ext>
            </a:extLst>
          </p:cNvPr>
          <p:cNvSpPr/>
          <p:nvPr userDrawn="1"/>
        </p:nvSpPr>
        <p:spPr>
          <a:xfrm>
            <a:off x="0" y="6039853"/>
            <a:ext cx="12192000" cy="81814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Logo&#10;&#10;Description automatically generated">
            <a:extLst>
              <a:ext uri="{FF2B5EF4-FFF2-40B4-BE49-F238E27FC236}">
                <a16:creationId xmlns:a16="http://schemas.microsoft.com/office/drawing/2014/main" id="{F6A96B01-B66C-4509-9276-206441454F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28327" y="6174500"/>
            <a:ext cx="2034545" cy="525239"/>
          </a:xfrm>
          <a:prstGeom prst="rect">
            <a:avLst/>
          </a:prstGeom>
        </p:spPr>
      </p:pic>
    </p:spTree>
    <p:extLst>
      <p:ext uri="{BB962C8B-B14F-4D97-AF65-F5344CB8AC3E}">
        <p14:creationId xmlns:p14="http://schemas.microsoft.com/office/powerpoint/2010/main" val="428464748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EF13B-93CE-4ED7-A54F-807652047B2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D640DBF-3071-4357-9080-3402C23B810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9E69F44-E5C2-43A0-A2A3-1E3EF80E62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Rectangle 7">
            <a:extLst>
              <a:ext uri="{FF2B5EF4-FFF2-40B4-BE49-F238E27FC236}">
                <a16:creationId xmlns:a16="http://schemas.microsoft.com/office/drawing/2014/main" id="{FC5AA1E5-8ED7-46CE-931D-B8796E721906}"/>
              </a:ext>
            </a:extLst>
          </p:cNvPr>
          <p:cNvSpPr/>
          <p:nvPr userDrawn="1"/>
        </p:nvSpPr>
        <p:spPr>
          <a:xfrm>
            <a:off x="0" y="6039853"/>
            <a:ext cx="12192000" cy="81814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Logo&#10;&#10;Description automatically generated">
            <a:extLst>
              <a:ext uri="{FF2B5EF4-FFF2-40B4-BE49-F238E27FC236}">
                <a16:creationId xmlns:a16="http://schemas.microsoft.com/office/drawing/2014/main" id="{128E00C3-5C8B-434A-8AD3-3C89397C0B3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28327" y="6174500"/>
            <a:ext cx="2034545" cy="525239"/>
          </a:xfrm>
          <a:prstGeom prst="rect">
            <a:avLst/>
          </a:prstGeom>
        </p:spPr>
      </p:pic>
    </p:spTree>
    <p:extLst>
      <p:ext uri="{BB962C8B-B14F-4D97-AF65-F5344CB8AC3E}">
        <p14:creationId xmlns:p14="http://schemas.microsoft.com/office/powerpoint/2010/main" val="97666169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834233-F888-454D-801C-E448814728A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1FD5B9A-FEA2-4682-9FAE-F50969D82D0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F142D0-66A5-463B-9F1B-42184D6AA429}"/>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9F3167DC-6AC9-459C-B4F9-0598B1DF9B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D1AC87-D9CD-42CA-A292-D0E451A3F8C7}"/>
              </a:ext>
            </a:extLst>
          </p:cNvPr>
          <p:cNvSpPr>
            <a:spLocks noGrp="1"/>
          </p:cNvSpPr>
          <p:nvPr>
            <p:ph type="sldNum" sz="quarter" idx="12"/>
          </p:nvPr>
        </p:nvSpPr>
        <p:spPr/>
        <p:txBody>
          <a:bodyPr/>
          <a:lstStyle/>
          <a:p>
            <a:fld id="{0566D002-17E1-41BB-8809-A3EF77AA80C7}" type="slidenum">
              <a:rPr lang="en-US" smtClean="0"/>
              <a:t>‹#›</a:t>
            </a:fld>
            <a:endParaRPr lang="en-US"/>
          </a:p>
        </p:txBody>
      </p:sp>
    </p:spTree>
    <p:extLst>
      <p:ext uri="{BB962C8B-B14F-4D97-AF65-F5344CB8AC3E}">
        <p14:creationId xmlns:p14="http://schemas.microsoft.com/office/powerpoint/2010/main" val="298862413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854205C-E077-407B-8D79-036EEEB3543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074AC7A-3414-4D78-B9FB-580A1FB3734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7121D3-F310-4BC9-B626-71DDF3C74D2B}"/>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4A368EF7-6B58-4E44-A4BF-D3ABEDCEDF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9C8A7E-766E-4145-B07E-0584A265D676}"/>
              </a:ext>
            </a:extLst>
          </p:cNvPr>
          <p:cNvSpPr>
            <a:spLocks noGrp="1"/>
          </p:cNvSpPr>
          <p:nvPr>
            <p:ph type="sldNum" sz="quarter" idx="12"/>
          </p:nvPr>
        </p:nvSpPr>
        <p:spPr/>
        <p:txBody>
          <a:bodyPr/>
          <a:lstStyle/>
          <a:p>
            <a:fld id="{0566D002-17E1-41BB-8809-A3EF77AA80C7}" type="slidenum">
              <a:rPr lang="en-US" smtClean="0"/>
              <a:t>‹#›</a:t>
            </a:fld>
            <a:endParaRPr lang="en-US"/>
          </a:p>
        </p:txBody>
      </p:sp>
    </p:spTree>
    <p:extLst>
      <p:ext uri="{BB962C8B-B14F-4D97-AF65-F5344CB8AC3E}">
        <p14:creationId xmlns:p14="http://schemas.microsoft.com/office/powerpoint/2010/main" val="83343805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B1DEBFA-04D2-4D8B-A200-D4AD47AE2CC8}"/>
              </a:ext>
            </a:extLst>
          </p:cNvPr>
          <p:cNvSpPr/>
          <p:nvPr userDrawn="1"/>
        </p:nvSpPr>
        <p:spPr>
          <a:xfrm>
            <a:off x="1014151" y="0"/>
            <a:ext cx="756458" cy="6866313"/>
          </a:xfrm>
          <a:prstGeom prst="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E0FF2C7-E8C0-4792-AF1A-5C3A8366A2A5}"/>
              </a:ext>
            </a:extLst>
          </p:cNvPr>
          <p:cNvSpPr/>
          <p:nvPr userDrawn="1"/>
        </p:nvSpPr>
        <p:spPr>
          <a:xfrm>
            <a:off x="1995060" y="498764"/>
            <a:ext cx="756458" cy="6371705"/>
          </a:xfrm>
          <a:prstGeom prst="rect">
            <a:avLst/>
          </a:prstGeom>
          <a:solidFill>
            <a:srgbClr val="6BCCE7"/>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084CE0D-5FD7-4C87-A6B8-A1C09CC459F8}"/>
              </a:ext>
            </a:extLst>
          </p:cNvPr>
          <p:cNvSpPr/>
          <p:nvPr userDrawn="1"/>
        </p:nvSpPr>
        <p:spPr>
          <a:xfrm>
            <a:off x="0" y="1862051"/>
            <a:ext cx="756458" cy="5012575"/>
          </a:xfrm>
          <a:prstGeom prst="rect">
            <a:avLst/>
          </a:prstGeom>
          <a:solidFill>
            <a:schemeClr val="tx1"/>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6670331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pic>
        <p:nvPicPr>
          <p:cNvPr id="6" name="Picture 5" descr="Logo, company name&#10;&#10;Description automatically generated">
            <a:extLst>
              <a:ext uri="{FF2B5EF4-FFF2-40B4-BE49-F238E27FC236}">
                <a16:creationId xmlns:a16="http://schemas.microsoft.com/office/drawing/2014/main" id="{F25525CE-A9CF-4959-BD00-787B8C5EF3C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819803" y="5701043"/>
            <a:ext cx="3015788" cy="856484"/>
          </a:xfrm>
          <a:prstGeom prst="rect">
            <a:avLst/>
          </a:prstGeom>
        </p:spPr>
      </p:pic>
      <p:sp>
        <p:nvSpPr>
          <p:cNvPr id="11" name="Rectangle 10">
            <a:extLst>
              <a:ext uri="{FF2B5EF4-FFF2-40B4-BE49-F238E27FC236}">
                <a16:creationId xmlns:a16="http://schemas.microsoft.com/office/drawing/2014/main" id="{A084CE0D-5FD7-4C87-A6B8-A1C09CC459F8}"/>
              </a:ext>
            </a:extLst>
          </p:cNvPr>
          <p:cNvSpPr/>
          <p:nvPr userDrawn="1"/>
        </p:nvSpPr>
        <p:spPr>
          <a:xfrm rot="5400000">
            <a:off x="3665912" y="-3250276"/>
            <a:ext cx="756458" cy="8088286"/>
          </a:xfrm>
          <a:prstGeom prst="rect">
            <a:avLst/>
          </a:prstGeom>
          <a:solidFill>
            <a:schemeClr val="tx1"/>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61AF8F6E-1819-49DC-A5C6-87C3DEEE33B7}"/>
              </a:ext>
            </a:extLst>
          </p:cNvPr>
          <p:cNvSpPr>
            <a:spLocks noGrp="1"/>
          </p:cNvSpPr>
          <p:nvPr>
            <p:ph type="title" hasCustomPrompt="1"/>
          </p:nvPr>
        </p:nvSpPr>
        <p:spPr>
          <a:xfrm>
            <a:off x="838200" y="415637"/>
            <a:ext cx="10515600" cy="756459"/>
          </a:xfrm>
        </p:spPr>
        <p:txBody>
          <a:bodyPr/>
          <a:lstStyle>
            <a:lvl1pPr>
              <a:defRPr>
                <a:solidFill>
                  <a:schemeClr val="bg1"/>
                </a:solidFill>
              </a:defRPr>
            </a:lvl1pPr>
          </a:lstStyle>
          <a:p>
            <a:r>
              <a:rPr lang="en-US" dirty="0"/>
              <a:t>Guest Speaker</a:t>
            </a:r>
          </a:p>
        </p:txBody>
      </p:sp>
      <p:sp>
        <p:nvSpPr>
          <p:cNvPr id="3" name="Picture Placeholder 2">
            <a:extLst>
              <a:ext uri="{FF2B5EF4-FFF2-40B4-BE49-F238E27FC236}">
                <a16:creationId xmlns:a16="http://schemas.microsoft.com/office/drawing/2014/main" id="{4D036F40-D3AB-4EF4-851F-AA634055DDC7}"/>
              </a:ext>
            </a:extLst>
          </p:cNvPr>
          <p:cNvSpPr>
            <a:spLocks noGrp="1"/>
          </p:cNvSpPr>
          <p:nvPr>
            <p:ph type="pic" sz="quarter" idx="10"/>
          </p:nvPr>
        </p:nvSpPr>
        <p:spPr>
          <a:xfrm>
            <a:off x="914400" y="1644981"/>
            <a:ext cx="3832225" cy="4056062"/>
          </a:xfrm>
        </p:spPr>
        <p:txBody>
          <a:bodyPr/>
          <a:lstStyle/>
          <a:p>
            <a:endParaRPr lang="en-US"/>
          </a:p>
        </p:txBody>
      </p:sp>
      <p:sp>
        <p:nvSpPr>
          <p:cNvPr id="5" name="Text Placeholder 4">
            <a:extLst>
              <a:ext uri="{FF2B5EF4-FFF2-40B4-BE49-F238E27FC236}">
                <a16:creationId xmlns:a16="http://schemas.microsoft.com/office/drawing/2014/main" id="{92C7B071-51CF-479C-AB80-F30CBC3D110F}"/>
              </a:ext>
            </a:extLst>
          </p:cNvPr>
          <p:cNvSpPr>
            <a:spLocks noGrp="1"/>
          </p:cNvSpPr>
          <p:nvPr>
            <p:ph type="body" sz="quarter" idx="11" hasCustomPrompt="1"/>
          </p:nvPr>
        </p:nvSpPr>
        <p:spPr>
          <a:xfrm>
            <a:off x="5669280" y="1644651"/>
            <a:ext cx="5608320" cy="591474"/>
          </a:xfrm>
        </p:spPr>
        <p:txBody>
          <a:bodyPr/>
          <a:lstStyle>
            <a:lvl1pPr marL="0" indent="0">
              <a:buNone/>
              <a:defRPr>
                <a:latin typeface="Avenir LT Std 65 Medium" panose="020B0603020203020204" pitchFamily="34" charset="0"/>
              </a:defRPr>
            </a:lvl1pPr>
          </a:lstStyle>
          <a:p>
            <a:pPr lvl="0"/>
            <a:r>
              <a:rPr lang="en-US" dirty="0"/>
              <a:t>First Last</a:t>
            </a:r>
          </a:p>
        </p:txBody>
      </p:sp>
      <p:sp>
        <p:nvSpPr>
          <p:cNvPr id="12" name="Text Placeholder 4">
            <a:extLst>
              <a:ext uri="{FF2B5EF4-FFF2-40B4-BE49-F238E27FC236}">
                <a16:creationId xmlns:a16="http://schemas.microsoft.com/office/drawing/2014/main" id="{8D396F27-FB12-48D3-AA62-14D1BC6FE324}"/>
              </a:ext>
            </a:extLst>
          </p:cNvPr>
          <p:cNvSpPr>
            <a:spLocks noGrp="1"/>
          </p:cNvSpPr>
          <p:nvPr>
            <p:ph type="body" sz="quarter" idx="12" hasCustomPrompt="1"/>
          </p:nvPr>
        </p:nvSpPr>
        <p:spPr>
          <a:xfrm>
            <a:off x="5669280" y="2518879"/>
            <a:ext cx="5608320" cy="3182164"/>
          </a:xfrm>
        </p:spPr>
        <p:txBody>
          <a:bodyPr>
            <a:normAutofit/>
          </a:bodyPr>
          <a:lstStyle>
            <a:lvl1pPr marL="457200" indent="-457200">
              <a:buFont typeface="Arial" panose="020B0604020202020204" pitchFamily="34" charset="0"/>
              <a:buChar char="•"/>
              <a:defRPr sz="2400">
                <a:latin typeface="Avenir LT Std 35 Light" panose="020B0402020203020204" pitchFamily="34" charset="0"/>
              </a:defRPr>
            </a:lvl1pPr>
          </a:lstStyle>
          <a:p>
            <a:pPr lvl="0"/>
            <a:r>
              <a:rPr lang="en-US" dirty="0"/>
              <a:t>Bio</a:t>
            </a:r>
          </a:p>
          <a:p>
            <a:pPr lvl="0"/>
            <a:r>
              <a:rPr lang="en-US" dirty="0"/>
              <a:t>Bio</a:t>
            </a:r>
          </a:p>
          <a:p>
            <a:pPr lvl="0"/>
            <a:r>
              <a:rPr lang="en-US" dirty="0"/>
              <a:t>Bio</a:t>
            </a:r>
          </a:p>
        </p:txBody>
      </p:sp>
    </p:spTree>
    <p:extLst>
      <p:ext uri="{BB962C8B-B14F-4D97-AF65-F5344CB8AC3E}">
        <p14:creationId xmlns:p14="http://schemas.microsoft.com/office/powerpoint/2010/main" val="117076934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5B81AF-92AA-4CBE-AEC3-C9761548622B}"/>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08E06809-A68C-4134-BDF0-DDA3C04084C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7" name="Rectangle 6">
            <a:extLst>
              <a:ext uri="{FF2B5EF4-FFF2-40B4-BE49-F238E27FC236}">
                <a16:creationId xmlns:a16="http://schemas.microsoft.com/office/drawing/2014/main" id="{9CC3CC3E-F31A-4A25-BCA1-1CAE97DD27F3}"/>
              </a:ext>
            </a:extLst>
          </p:cNvPr>
          <p:cNvSpPr/>
          <p:nvPr userDrawn="1"/>
        </p:nvSpPr>
        <p:spPr>
          <a:xfrm>
            <a:off x="0" y="6039853"/>
            <a:ext cx="12192000" cy="81814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Logo&#10;&#10;Description automatically generated">
            <a:extLst>
              <a:ext uri="{FF2B5EF4-FFF2-40B4-BE49-F238E27FC236}">
                <a16:creationId xmlns:a16="http://schemas.microsoft.com/office/drawing/2014/main" id="{33E49408-F51E-4D24-86AA-FA9E180EEE2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28327" y="6174500"/>
            <a:ext cx="2034545" cy="525239"/>
          </a:xfrm>
          <a:prstGeom prst="rect">
            <a:avLst/>
          </a:prstGeom>
        </p:spPr>
      </p:pic>
    </p:spTree>
    <p:extLst>
      <p:ext uri="{BB962C8B-B14F-4D97-AF65-F5344CB8AC3E}">
        <p14:creationId xmlns:p14="http://schemas.microsoft.com/office/powerpoint/2010/main" val="251329685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E54732-61E1-466D-A74E-FB4DAFEDD31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A171674-6C09-4F90-BD10-0E795A431B5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884E1A4E-7D18-4D82-89B5-276977C51ED1}"/>
              </a:ext>
            </a:extLst>
          </p:cNvPr>
          <p:cNvSpPr/>
          <p:nvPr userDrawn="1"/>
        </p:nvSpPr>
        <p:spPr>
          <a:xfrm>
            <a:off x="0" y="6039853"/>
            <a:ext cx="12192000" cy="81814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Logo&#10;&#10;Description automatically generated">
            <a:extLst>
              <a:ext uri="{FF2B5EF4-FFF2-40B4-BE49-F238E27FC236}">
                <a16:creationId xmlns:a16="http://schemas.microsoft.com/office/drawing/2014/main" id="{A94D29B6-F788-479F-BCAC-F7734A3ED6D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28327" y="6174500"/>
            <a:ext cx="2034545" cy="525239"/>
          </a:xfrm>
          <a:prstGeom prst="rect">
            <a:avLst/>
          </a:prstGeom>
        </p:spPr>
      </p:pic>
    </p:spTree>
    <p:extLst>
      <p:ext uri="{BB962C8B-B14F-4D97-AF65-F5344CB8AC3E}">
        <p14:creationId xmlns:p14="http://schemas.microsoft.com/office/powerpoint/2010/main" val="303691111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4E48A6-A78C-42F7-A13B-5A3D978BD39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28A9F58-059C-46CC-BF69-7935AD1584D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Rectangle 6">
            <a:extLst>
              <a:ext uri="{FF2B5EF4-FFF2-40B4-BE49-F238E27FC236}">
                <a16:creationId xmlns:a16="http://schemas.microsoft.com/office/drawing/2014/main" id="{1EE23415-3ACB-4D1C-A90D-59FD6C95E248}"/>
              </a:ext>
            </a:extLst>
          </p:cNvPr>
          <p:cNvSpPr/>
          <p:nvPr userDrawn="1"/>
        </p:nvSpPr>
        <p:spPr>
          <a:xfrm>
            <a:off x="0" y="6039853"/>
            <a:ext cx="12192000" cy="81814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Logo&#10;&#10;Description automatically generated">
            <a:extLst>
              <a:ext uri="{FF2B5EF4-FFF2-40B4-BE49-F238E27FC236}">
                <a16:creationId xmlns:a16="http://schemas.microsoft.com/office/drawing/2014/main" id="{4C48B0F6-2052-4C59-B0F1-73CD037FB75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28327" y="6174500"/>
            <a:ext cx="2034545" cy="525239"/>
          </a:xfrm>
          <a:prstGeom prst="rect">
            <a:avLst/>
          </a:prstGeom>
        </p:spPr>
      </p:pic>
    </p:spTree>
    <p:extLst>
      <p:ext uri="{BB962C8B-B14F-4D97-AF65-F5344CB8AC3E}">
        <p14:creationId xmlns:p14="http://schemas.microsoft.com/office/powerpoint/2010/main" val="162222098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8C7930-8D09-4DBC-A567-9BF6EACF9CA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B99DD7D-E09A-4141-BDC5-F3F9FCC2369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2EE64BC-A0A9-45AD-89D4-2A0F1BD6F06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1A46B201-FB56-469B-93F3-CBF06A11B31B}"/>
              </a:ext>
            </a:extLst>
          </p:cNvPr>
          <p:cNvSpPr/>
          <p:nvPr userDrawn="1"/>
        </p:nvSpPr>
        <p:spPr>
          <a:xfrm>
            <a:off x="0" y="6039853"/>
            <a:ext cx="12192000" cy="81814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Logo&#10;&#10;Description automatically generated">
            <a:extLst>
              <a:ext uri="{FF2B5EF4-FFF2-40B4-BE49-F238E27FC236}">
                <a16:creationId xmlns:a16="http://schemas.microsoft.com/office/drawing/2014/main" id="{AF53594F-8D7F-45AC-94AE-55A08DC7D3D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28327" y="6174500"/>
            <a:ext cx="2034545" cy="525239"/>
          </a:xfrm>
          <a:prstGeom prst="rect">
            <a:avLst/>
          </a:prstGeom>
        </p:spPr>
      </p:pic>
    </p:spTree>
    <p:extLst>
      <p:ext uri="{BB962C8B-B14F-4D97-AF65-F5344CB8AC3E}">
        <p14:creationId xmlns:p14="http://schemas.microsoft.com/office/powerpoint/2010/main" val="392943358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4916E1-BCB0-4F67-A0C7-B35ADABB202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D1701BE-62B2-4CBF-8EC4-88B0BEDFC78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DC93E9E-4709-4004-A501-766576FBD63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07C6151-CA24-4A6E-8028-3FAC92E2329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92CE443-BB93-42DD-B526-21837B2FC66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52F9D2BB-3217-45EC-AEAE-F37136809753}"/>
              </a:ext>
            </a:extLst>
          </p:cNvPr>
          <p:cNvSpPr/>
          <p:nvPr userDrawn="1"/>
        </p:nvSpPr>
        <p:spPr>
          <a:xfrm>
            <a:off x="0" y="6039853"/>
            <a:ext cx="12192000" cy="81814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Logo&#10;&#10;Description automatically generated">
            <a:extLst>
              <a:ext uri="{FF2B5EF4-FFF2-40B4-BE49-F238E27FC236}">
                <a16:creationId xmlns:a16="http://schemas.microsoft.com/office/drawing/2014/main" id="{CF9A67ED-3F0D-439D-B86E-EE65CA8C7F7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28327" y="6174500"/>
            <a:ext cx="2034545" cy="525239"/>
          </a:xfrm>
          <a:prstGeom prst="rect">
            <a:avLst/>
          </a:prstGeom>
        </p:spPr>
      </p:pic>
    </p:spTree>
    <p:extLst>
      <p:ext uri="{BB962C8B-B14F-4D97-AF65-F5344CB8AC3E}">
        <p14:creationId xmlns:p14="http://schemas.microsoft.com/office/powerpoint/2010/main" val="240613386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98E4F2-8DA6-4649-9F8F-4A3998A581D2}"/>
              </a:ext>
            </a:extLst>
          </p:cNvPr>
          <p:cNvSpPr>
            <a:spLocks noGrp="1"/>
          </p:cNvSpPr>
          <p:nvPr>
            <p:ph type="title"/>
          </p:nvPr>
        </p:nvSpPr>
        <p:spPr/>
        <p:txBody>
          <a:bodyPr/>
          <a:lstStyle>
            <a:lvl1pPr>
              <a:defRPr>
                <a:solidFill>
                  <a:schemeClr val="tx2"/>
                </a:solidFill>
              </a:defRPr>
            </a:lvl1pPr>
          </a:lstStyle>
          <a:p>
            <a:r>
              <a:rPr lang="en-US" dirty="0"/>
              <a:t>Click to edit Master title style</a:t>
            </a:r>
          </a:p>
        </p:txBody>
      </p:sp>
      <p:sp>
        <p:nvSpPr>
          <p:cNvPr id="6" name="Rectangle 5">
            <a:extLst>
              <a:ext uri="{FF2B5EF4-FFF2-40B4-BE49-F238E27FC236}">
                <a16:creationId xmlns:a16="http://schemas.microsoft.com/office/drawing/2014/main" id="{6952646D-FC70-445D-94B7-517B33E562C2}"/>
              </a:ext>
            </a:extLst>
          </p:cNvPr>
          <p:cNvSpPr/>
          <p:nvPr userDrawn="1"/>
        </p:nvSpPr>
        <p:spPr>
          <a:xfrm>
            <a:off x="0" y="6039853"/>
            <a:ext cx="12192000" cy="81814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Logo&#10;&#10;Description automatically generated">
            <a:extLst>
              <a:ext uri="{FF2B5EF4-FFF2-40B4-BE49-F238E27FC236}">
                <a16:creationId xmlns:a16="http://schemas.microsoft.com/office/drawing/2014/main" id="{CC203E4A-2054-4CFA-8539-C2BBC2DD8A2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28327" y="6174500"/>
            <a:ext cx="2034545" cy="525239"/>
          </a:xfrm>
          <a:prstGeom prst="rect">
            <a:avLst/>
          </a:prstGeom>
        </p:spPr>
      </p:pic>
    </p:spTree>
    <p:extLst>
      <p:ext uri="{BB962C8B-B14F-4D97-AF65-F5344CB8AC3E}">
        <p14:creationId xmlns:p14="http://schemas.microsoft.com/office/powerpoint/2010/main" val="349500558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5595606-8298-4093-BC01-3C9488466F7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A5C7384-31C9-4369-8C6A-E88289A1C89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16DA04-9D70-4D6C-BEF5-CA9A170AA8C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90E0FC53-829F-469C-BBD9-3A7B923E6E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909DD76-CD1B-4427-A914-3F6E0EA536C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66D002-17E1-41BB-8809-A3EF77AA80C7}" type="slidenum">
              <a:rPr lang="en-US" smtClean="0"/>
              <a:t>‹#›</a:t>
            </a:fld>
            <a:endParaRPr lang="en-US"/>
          </a:p>
        </p:txBody>
      </p:sp>
    </p:spTree>
    <p:extLst>
      <p:ext uri="{BB962C8B-B14F-4D97-AF65-F5344CB8AC3E}">
        <p14:creationId xmlns:p14="http://schemas.microsoft.com/office/powerpoint/2010/main" val="927213978"/>
      </p:ext>
    </p:extLst>
  </p:cSld>
  <p:clrMap bg1="lt1" tx1="dk1" bg2="lt2" tx2="dk2" accent1="accent1" accent2="accent2" accent3="accent3" accent4="accent4" accent5="accent5" accent6="accent6" hlink="hlink" folHlink="folHlink"/>
  <p:sldLayoutIdLst>
    <p:sldLayoutId id="2147483678" r:id="rId1"/>
    <p:sldLayoutId id="2147483689" r:id="rId2"/>
    <p:sldLayoutId id="2147483688" r:id="rId3"/>
    <p:sldLayoutId id="2147483676" r:id="rId4"/>
    <p:sldLayoutId id="2147483677" r:id="rId5"/>
    <p:sldLayoutId id="2147483687"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notesSlide" Target="../notesSlides/notesSlide12.xml"/><Relationship Id="rId1" Type="http://schemas.openxmlformats.org/officeDocument/2006/relationships/slideLayout" Target="../slideLayouts/slideLayout3.xml"/><Relationship Id="rId11" Type="http://schemas.openxmlformats.org/officeDocument/2006/relationships/image" Target="../media/image14.PNG"/><Relationship Id="rId10"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9.jpg"/><Relationship Id="rId7" Type="http://schemas.openxmlformats.org/officeDocument/2006/relationships/hyperlink" Target="http://www.oneazwealth.com/" TargetMode="External"/><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5.png"/></Relationships>
</file>

<file path=ppt/slides/_rels/slide27.xml.rels><?xml version="1.0" encoding="UTF-8" standalone="yes"?>
<Relationships xmlns="http://schemas.openxmlformats.org/package/2006/relationships"><Relationship Id="rId3" Type="http://schemas.openxmlformats.org/officeDocument/2006/relationships/image" Target="../media/image9.jpg"/><Relationship Id="rId7" Type="http://schemas.openxmlformats.org/officeDocument/2006/relationships/hyperlink" Target="http://www.oneazwealth.com/" TargetMode="External"/><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hyperlink" Target="http://www.oneazwealth.com/" TargetMode="External"/><Relationship Id="rId3" Type="http://schemas.openxmlformats.org/officeDocument/2006/relationships/image" Target="../media/image3.jpg"/><Relationship Id="rId7"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0.xml"/><Relationship Id="rId4" Type="http://schemas.openxmlformats.org/officeDocument/2006/relationships/hyperlink" Target="https://www.fidelity.com/viewpoints/retirement/how-much-do-i-need-to-retire"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6D954B9-9D66-4F07-B707-D690AA0154DA}"/>
              </a:ext>
            </a:extLst>
          </p:cNvPr>
          <p:cNvPicPr>
            <a:picLocks noChangeAspect="1"/>
          </p:cNvPicPr>
          <p:nvPr/>
        </p:nvPicPr>
        <p:blipFill>
          <a:blip r:embed="rId3"/>
          <a:srcRect/>
          <a:stretch/>
        </p:blipFill>
        <p:spPr>
          <a:xfrm>
            <a:off x="5155147" y="886135"/>
            <a:ext cx="3870029" cy="1488473"/>
          </a:xfrm>
          <a:prstGeom prst="rect">
            <a:avLst/>
          </a:prstGeom>
        </p:spPr>
      </p:pic>
      <p:sp>
        <p:nvSpPr>
          <p:cNvPr id="2" name="Text Placeholder 4">
            <a:extLst>
              <a:ext uri="{FF2B5EF4-FFF2-40B4-BE49-F238E27FC236}">
                <a16:creationId xmlns:a16="http://schemas.microsoft.com/office/drawing/2014/main" id="{7362E761-6872-4859-C7A8-8B97A72C5CED}"/>
              </a:ext>
            </a:extLst>
          </p:cNvPr>
          <p:cNvSpPr txBox="1">
            <a:spLocks/>
          </p:cNvSpPr>
          <p:nvPr/>
        </p:nvSpPr>
        <p:spPr>
          <a:xfrm>
            <a:off x="4919081" y="3374793"/>
            <a:ext cx="5607444" cy="91859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254" rtl="0" eaLnBrk="1" fontAlgn="base" latinLnBrk="0" hangingPunct="1">
              <a:lnSpc>
                <a:spcPct val="90000"/>
              </a:lnSpc>
              <a:spcBef>
                <a:spcPts val="1000"/>
              </a:spcBef>
              <a:spcAft>
                <a:spcPct val="0"/>
              </a:spcAft>
              <a:buClrTx/>
              <a:buSzTx/>
              <a:buFont typeface="Arial" panose="020B0604020202020204" pitchFamily="34" charset="0"/>
              <a:buNone/>
              <a:tabLst/>
              <a:defRPr/>
            </a:pPr>
            <a:r>
              <a:rPr kumimoji="0" lang="en-US" sz="1999" b="1" i="0" u="none" strike="noStrike" kern="1200" cap="none" spc="0" normalizeH="0" baseline="0" noProof="0" dirty="0">
                <a:ln>
                  <a:noFill/>
                </a:ln>
                <a:solidFill>
                  <a:srgbClr val="1A2F59"/>
                </a:solidFill>
                <a:effectLst/>
                <a:uLnTx/>
                <a:uFillTx/>
                <a:latin typeface="Avenir LT Std 65 Medium"/>
                <a:ea typeface="+mn-ea"/>
                <a:cs typeface="+mn-cs"/>
              </a:rPr>
              <a:t>The presentation will begin shortly.</a:t>
            </a:r>
          </a:p>
        </p:txBody>
      </p:sp>
    </p:spTree>
    <p:extLst>
      <p:ext uri="{BB962C8B-B14F-4D97-AF65-F5344CB8AC3E}">
        <p14:creationId xmlns:p14="http://schemas.microsoft.com/office/powerpoint/2010/main" val="63989199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A759F1-7524-AB35-C10A-BC050A8CBF12}"/>
              </a:ext>
            </a:extLst>
          </p:cNvPr>
          <p:cNvSpPr>
            <a:spLocks noGrp="1"/>
          </p:cNvSpPr>
          <p:nvPr>
            <p:ph type="title"/>
          </p:nvPr>
        </p:nvSpPr>
        <p:spPr/>
        <p:txBody>
          <a:bodyPr>
            <a:normAutofit/>
          </a:bodyPr>
          <a:lstStyle/>
          <a:p>
            <a:r>
              <a:rPr lang="en-US" sz="3300" dirty="0"/>
              <a:t>Investing For Long-Term Growth</a:t>
            </a:r>
          </a:p>
        </p:txBody>
      </p:sp>
      <p:grpSp>
        <p:nvGrpSpPr>
          <p:cNvPr id="22" name="Group 21">
            <a:extLst>
              <a:ext uri="{FF2B5EF4-FFF2-40B4-BE49-F238E27FC236}">
                <a16:creationId xmlns:a16="http://schemas.microsoft.com/office/drawing/2014/main" id="{94CCA759-8941-4191-2D1F-EC8B25BE951E}"/>
              </a:ext>
            </a:extLst>
          </p:cNvPr>
          <p:cNvGrpSpPr/>
          <p:nvPr/>
        </p:nvGrpSpPr>
        <p:grpSpPr>
          <a:xfrm>
            <a:off x="514712" y="1522508"/>
            <a:ext cx="6824559" cy="4633903"/>
            <a:chOff x="4589521" y="2170746"/>
            <a:chExt cx="4430654" cy="3376612"/>
          </a:xfrm>
        </p:grpSpPr>
        <p:sp>
          <p:nvSpPr>
            <p:cNvPr id="11" name="AutoShape 4">
              <a:extLst>
                <a:ext uri="{FF2B5EF4-FFF2-40B4-BE49-F238E27FC236}">
                  <a16:creationId xmlns:a16="http://schemas.microsoft.com/office/drawing/2014/main" id="{C7764641-DA6D-23EC-1494-A46FC2BB4718}"/>
                </a:ext>
              </a:extLst>
            </p:cNvPr>
            <p:cNvSpPr>
              <a:spLocks noChangeArrowheads="1"/>
            </p:cNvSpPr>
            <p:nvPr/>
          </p:nvSpPr>
          <p:spPr bwMode="auto">
            <a:xfrm>
              <a:off x="5595938" y="2170746"/>
              <a:ext cx="1520825" cy="3376612"/>
            </a:xfrm>
            <a:prstGeom prst="upDownArrow">
              <a:avLst>
                <a:gd name="adj1" fmla="val 50000"/>
                <a:gd name="adj2" fmla="val 44405"/>
              </a:avLst>
            </a:prstGeom>
            <a:solidFill>
              <a:srgbClr val="6BCCE7"/>
            </a:solidFill>
            <a:ln>
              <a:noFill/>
            </a:ln>
          </p:spPr>
          <p:txBody>
            <a:bodyPr wrap="none" anchor="ctr"/>
            <a:lstStyle>
              <a:lvl1pPr>
                <a:defRPr sz="2400">
                  <a:solidFill>
                    <a:schemeClr val="tx1"/>
                  </a:solidFill>
                  <a:latin typeface="Times" panose="02020603050405020304" pitchFamily="18" charset="0"/>
                  <a:ea typeface="ヒラギノ角ゴ Pro W3" charset="-128"/>
                </a:defRPr>
              </a:lvl1pPr>
              <a:lvl2pPr marL="742950" indent="-285750">
                <a:defRPr sz="2400">
                  <a:solidFill>
                    <a:schemeClr val="tx1"/>
                  </a:solidFill>
                  <a:latin typeface="Times" panose="02020603050405020304" pitchFamily="18" charset="0"/>
                  <a:ea typeface="ヒラギノ角ゴ Pro W3" charset="-128"/>
                </a:defRPr>
              </a:lvl2pPr>
              <a:lvl3pPr marL="1143000" indent="-228600">
                <a:defRPr sz="2400">
                  <a:solidFill>
                    <a:schemeClr val="tx1"/>
                  </a:solidFill>
                  <a:latin typeface="Times" panose="02020603050405020304" pitchFamily="18" charset="0"/>
                  <a:ea typeface="ヒラギノ角ゴ Pro W3" charset="-128"/>
                </a:defRPr>
              </a:lvl3pPr>
              <a:lvl4pPr marL="1600200" indent="-228600">
                <a:defRPr sz="2400">
                  <a:solidFill>
                    <a:schemeClr val="tx1"/>
                  </a:solidFill>
                  <a:latin typeface="Times" panose="02020603050405020304" pitchFamily="18" charset="0"/>
                  <a:ea typeface="ヒラギノ角ゴ Pro W3" charset="-128"/>
                </a:defRPr>
              </a:lvl4pPr>
              <a:lvl5pPr marL="2057400" indent="-228600">
                <a:defRPr sz="2400">
                  <a:solidFill>
                    <a:schemeClr val="tx1"/>
                  </a:solidFill>
                  <a:latin typeface="Times" panose="02020603050405020304" pitchFamily="18" charset="0"/>
                  <a:ea typeface="ヒラギノ角ゴ Pro W3"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ヒラギノ角ゴ Pro W3"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ヒラギノ角ゴ Pro W3"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ヒラギノ角ゴ Pro W3"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ヒラギノ角ゴ Pro W3" charset="-128"/>
                </a:defRPr>
              </a:lvl9pPr>
            </a:lstStyle>
            <a:p>
              <a:pPr eaLnBrk="1" hangingPunct="1"/>
              <a:endParaRPr lang="en-US" altLang="en-US" sz="3600" dirty="0">
                <a:latin typeface="Arial" panose="020B0604020202020204" pitchFamily="34" charset="0"/>
              </a:endParaRPr>
            </a:p>
          </p:txBody>
        </p:sp>
        <p:sp>
          <p:nvSpPr>
            <p:cNvPr id="12" name="Rectangle 5">
              <a:extLst>
                <a:ext uri="{FF2B5EF4-FFF2-40B4-BE49-F238E27FC236}">
                  <a16:creationId xmlns:a16="http://schemas.microsoft.com/office/drawing/2014/main" id="{DACDFD81-B9FB-DD90-CB1F-3D7455A289A3}"/>
                </a:ext>
              </a:extLst>
            </p:cNvPr>
            <p:cNvSpPr>
              <a:spLocks noChangeArrowheads="1"/>
            </p:cNvSpPr>
            <p:nvPr/>
          </p:nvSpPr>
          <p:spPr bwMode="white">
            <a:xfrm>
              <a:off x="4589521" y="3423283"/>
              <a:ext cx="1042869" cy="515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anose="02020603050405020304" pitchFamily="18" charset="0"/>
                  <a:ea typeface="ヒラギノ角ゴ Pro W3" charset="-128"/>
                </a:defRPr>
              </a:lvl1pPr>
              <a:lvl2pPr marL="742950" indent="-285750">
                <a:defRPr sz="2400">
                  <a:solidFill>
                    <a:schemeClr val="tx1"/>
                  </a:solidFill>
                  <a:latin typeface="Times" panose="02020603050405020304" pitchFamily="18" charset="0"/>
                  <a:ea typeface="ヒラギノ角ゴ Pro W3" charset="-128"/>
                </a:defRPr>
              </a:lvl2pPr>
              <a:lvl3pPr marL="1143000" indent="-228600">
                <a:defRPr sz="2400">
                  <a:solidFill>
                    <a:schemeClr val="tx1"/>
                  </a:solidFill>
                  <a:latin typeface="Times" panose="02020603050405020304" pitchFamily="18" charset="0"/>
                  <a:ea typeface="ヒラギノ角ゴ Pro W3" charset="-128"/>
                </a:defRPr>
              </a:lvl3pPr>
              <a:lvl4pPr marL="1600200" indent="-228600">
                <a:defRPr sz="2400">
                  <a:solidFill>
                    <a:schemeClr val="tx1"/>
                  </a:solidFill>
                  <a:latin typeface="Times" panose="02020603050405020304" pitchFamily="18" charset="0"/>
                  <a:ea typeface="ヒラギノ角ゴ Pro W3" charset="-128"/>
                </a:defRPr>
              </a:lvl4pPr>
              <a:lvl5pPr marL="2057400" indent="-228600">
                <a:defRPr sz="2400">
                  <a:solidFill>
                    <a:schemeClr val="tx1"/>
                  </a:solidFill>
                  <a:latin typeface="Times" panose="02020603050405020304" pitchFamily="18" charset="0"/>
                  <a:ea typeface="ヒラギノ角ゴ Pro W3"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ヒラギノ角ゴ Pro W3"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ヒラギノ角ゴ Pro W3"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ヒラギノ角ゴ Pro W3"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ヒラギノ角ゴ Pro W3" charset="-128"/>
                </a:defRPr>
              </a:lvl9pPr>
            </a:lstStyle>
            <a:p>
              <a:pPr algn="ctr" eaLnBrk="1" hangingPunct="1"/>
              <a:r>
                <a:rPr lang="en-US" altLang="en-US" sz="2000" b="1" i="1" dirty="0">
                  <a:latin typeface="+mn-lt"/>
                </a:rPr>
                <a:t>Risk/Return</a:t>
              </a:r>
              <a:br>
                <a:rPr lang="en-US" altLang="en-US" sz="2000" b="1" i="1" dirty="0">
                  <a:latin typeface="+mn-lt"/>
                </a:rPr>
              </a:br>
              <a:r>
                <a:rPr lang="en-US" altLang="en-US" sz="2000" b="1" i="1" dirty="0">
                  <a:latin typeface="+mn-lt"/>
                </a:rPr>
                <a:t>Potential</a:t>
              </a:r>
            </a:p>
          </p:txBody>
        </p:sp>
        <p:sp>
          <p:nvSpPr>
            <p:cNvPr id="13" name="Text Box 6">
              <a:extLst>
                <a:ext uri="{FF2B5EF4-FFF2-40B4-BE49-F238E27FC236}">
                  <a16:creationId xmlns:a16="http://schemas.microsoft.com/office/drawing/2014/main" id="{75DE15DD-71A9-FE49-6DFD-F1085D50F941}"/>
                </a:ext>
              </a:extLst>
            </p:cNvPr>
            <p:cNvSpPr txBox="1">
              <a:spLocks noChangeArrowheads="1"/>
            </p:cNvSpPr>
            <p:nvPr/>
          </p:nvSpPr>
          <p:spPr bwMode="white">
            <a:xfrm>
              <a:off x="7251700" y="3277233"/>
              <a:ext cx="1768475" cy="964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panose="02020603050405020304" pitchFamily="18" charset="0"/>
                  <a:ea typeface="ヒラギノ角ゴ Pro W3" charset="-128"/>
                </a:defRPr>
              </a:lvl1pPr>
              <a:lvl2pPr marL="742950" indent="-285750">
                <a:defRPr sz="2400">
                  <a:solidFill>
                    <a:schemeClr val="tx1"/>
                  </a:solidFill>
                  <a:latin typeface="Times" panose="02020603050405020304" pitchFamily="18" charset="0"/>
                  <a:ea typeface="ヒラギノ角ゴ Pro W3" charset="-128"/>
                </a:defRPr>
              </a:lvl2pPr>
              <a:lvl3pPr marL="1143000" indent="-228600">
                <a:defRPr sz="2400">
                  <a:solidFill>
                    <a:schemeClr val="tx1"/>
                  </a:solidFill>
                  <a:latin typeface="Times" panose="02020603050405020304" pitchFamily="18" charset="0"/>
                  <a:ea typeface="ヒラギノ角ゴ Pro W3" charset="-128"/>
                </a:defRPr>
              </a:lvl3pPr>
              <a:lvl4pPr marL="1600200" indent="-228600">
                <a:defRPr sz="2400">
                  <a:solidFill>
                    <a:schemeClr val="tx1"/>
                  </a:solidFill>
                  <a:latin typeface="Times" panose="02020603050405020304" pitchFamily="18" charset="0"/>
                  <a:ea typeface="ヒラギノ角ゴ Pro W3" charset="-128"/>
                </a:defRPr>
              </a:lvl4pPr>
              <a:lvl5pPr marL="2057400" indent="-228600">
                <a:defRPr sz="2400">
                  <a:solidFill>
                    <a:schemeClr val="tx1"/>
                  </a:solidFill>
                  <a:latin typeface="Times" panose="02020603050405020304" pitchFamily="18" charset="0"/>
                  <a:ea typeface="ヒラギノ角ゴ Pro W3"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ヒラギノ角ゴ Pro W3"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ヒラギノ角ゴ Pro W3"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ヒラギノ角ゴ Pro W3"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ヒラギノ角ゴ Pro W3" charset="-128"/>
                </a:defRPr>
              </a:lvl9pPr>
            </a:lstStyle>
            <a:p>
              <a:pPr eaLnBrk="1" hangingPunct="1">
                <a:spcBef>
                  <a:spcPct val="50000"/>
                </a:spcBef>
              </a:pPr>
              <a:endParaRPr lang="en-US" altLang="en-US" sz="2000" b="1" dirty="0">
                <a:latin typeface="+mn-lt"/>
              </a:endParaRPr>
            </a:p>
            <a:p>
              <a:pPr eaLnBrk="1" hangingPunct="1">
                <a:spcBef>
                  <a:spcPct val="50000"/>
                </a:spcBef>
              </a:pPr>
              <a:r>
                <a:rPr lang="en-US" altLang="en-US" sz="2000" b="1" dirty="0">
                  <a:latin typeface="+mn-lt"/>
                </a:rPr>
                <a:t>Bonds</a:t>
              </a:r>
            </a:p>
            <a:p>
              <a:pPr eaLnBrk="1" hangingPunct="1">
                <a:spcBef>
                  <a:spcPct val="50000"/>
                </a:spcBef>
              </a:pPr>
              <a:endParaRPr lang="en-US" altLang="en-US" sz="2000" b="1" dirty="0">
                <a:latin typeface="+mn-lt"/>
              </a:endParaRPr>
            </a:p>
          </p:txBody>
        </p:sp>
        <p:sp>
          <p:nvSpPr>
            <p:cNvPr id="14" name="Rectangle 7">
              <a:extLst>
                <a:ext uri="{FF2B5EF4-FFF2-40B4-BE49-F238E27FC236}">
                  <a16:creationId xmlns:a16="http://schemas.microsoft.com/office/drawing/2014/main" id="{2337ABF4-FB87-3737-5143-75A7F3FED916}"/>
                </a:ext>
              </a:extLst>
            </p:cNvPr>
            <p:cNvSpPr>
              <a:spLocks noChangeArrowheads="1"/>
            </p:cNvSpPr>
            <p:nvPr/>
          </p:nvSpPr>
          <p:spPr bwMode="white">
            <a:xfrm>
              <a:off x="6109574" y="2567621"/>
              <a:ext cx="490380" cy="29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anose="02020603050405020304" pitchFamily="18" charset="0"/>
                  <a:ea typeface="ヒラギノ角ゴ Pro W3" charset="-128"/>
                </a:defRPr>
              </a:lvl1pPr>
              <a:lvl2pPr marL="742950" indent="-285750">
                <a:defRPr sz="2400">
                  <a:solidFill>
                    <a:schemeClr val="tx1"/>
                  </a:solidFill>
                  <a:latin typeface="Times" panose="02020603050405020304" pitchFamily="18" charset="0"/>
                  <a:ea typeface="ヒラギノ角ゴ Pro W3" charset="-128"/>
                </a:defRPr>
              </a:lvl2pPr>
              <a:lvl3pPr marL="1143000" indent="-228600">
                <a:defRPr sz="2400">
                  <a:solidFill>
                    <a:schemeClr val="tx1"/>
                  </a:solidFill>
                  <a:latin typeface="Times" panose="02020603050405020304" pitchFamily="18" charset="0"/>
                  <a:ea typeface="ヒラギノ角ゴ Pro W3" charset="-128"/>
                </a:defRPr>
              </a:lvl3pPr>
              <a:lvl4pPr marL="1600200" indent="-228600">
                <a:defRPr sz="2400">
                  <a:solidFill>
                    <a:schemeClr val="tx1"/>
                  </a:solidFill>
                  <a:latin typeface="Times" panose="02020603050405020304" pitchFamily="18" charset="0"/>
                  <a:ea typeface="ヒラギノ角ゴ Pro W3" charset="-128"/>
                </a:defRPr>
              </a:lvl4pPr>
              <a:lvl5pPr marL="2057400" indent="-228600">
                <a:defRPr sz="2400">
                  <a:solidFill>
                    <a:schemeClr val="tx1"/>
                  </a:solidFill>
                  <a:latin typeface="Times" panose="02020603050405020304" pitchFamily="18" charset="0"/>
                  <a:ea typeface="ヒラギノ角ゴ Pro W3"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ヒラギノ角ゴ Pro W3"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ヒラギノ角ゴ Pro W3"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ヒラギノ角ゴ Pro W3"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ヒラギノ角ゴ Pro W3" charset="-128"/>
                </a:defRPr>
              </a:lvl9pPr>
            </a:lstStyle>
            <a:p>
              <a:pPr algn="ctr" eaLnBrk="1" hangingPunct="1"/>
              <a:r>
                <a:rPr lang="en-US" altLang="en-US" sz="2000" b="1" dirty="0">
                  <a:solidFill>
                    <a:schemeClr val="bg1"/>
                  </a:solidFill>
                  <a:latin typeface="+mn-lt"/>
                </a:rPr>
                <a:t>High</a:t>
              </a:r>
            </a:p>
          </p:txBody>
        </p:sp>
        <p:sp>
          <p:nvSpPr>
            <p:cNvPr id="15" name="Rectangle 8">
              <a:extLst>
                <a:ext uri="{FF2B5EF4-FFF2-40B4-BE49-F238E27FC236}">
                  <a16:creationId xmlns:a16="http://schemas.microsoft.com/office/drawing/2014/main" id="{2A800F15-2E19-9C0A-2919-BBD15EC26207}"/>
                </a:ext>
              </a:extLst>
            </p:cNvPr>
            <p:cNvSpPr>
              <a:spLocks noChangeArrowheads="1"/>
            </p:cNvSpPr>
            <p:nvPr/>
          </p:nvSpPr>
          <p:spPr bwMode="white">
            <a:xfrm>
              <a:off x="6125898" y="4913946"/>
              <a:ext cx="449793" cy="29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anose="02020603050405020304" pitchFamily="18" charset="0"/>
                  <a:ea typeface="ヒラギノ角ゴ Pro W3" charset="-128"/>
                </a:defRPr>
              </a:lvl1pPr>
              <a:lvl2pPr marL="742950" indent="-285750">
                <a:defRPr sz="2400">
                  <a:solidFill>
                    <a:schemeClr val="tx1"/>
                  </a:solidFill>
                  <a:latin typeface="Times" panose="02020603050405020304" pitchFamily="18" charset="0"/>
                  <a:ea typeface="ヒラギノ角ゴ Pro W3" charset="-128"/>
                </a:defRPr>
              </a:lvl2pPr>
              <a:lvl3pPr marL="1143000" indent="-228600">
                <a:defRPr sz="2400">
                  <a:solidFill>
                    <a:schemeClr val="tx1"/>
                  </a:solidFill>
                  <a:latin typeface="Times" panose="02020603050405020304" pitchFamily="18" charset="0"/>
                  <a:ea typeface="ヒラギノ角ゴ Pro W3" charset="-128"/>
                </a:defRPr>
              </a:lvl3pPr>
              <a:lvl4pPr marL="1600200" indent="-228600">
                <a:defRPr sz="2400">
                  <a:solidFill>
                    <a:schemeClr val="tx1"/>
                  </a:solidFill>
                  <a:latin typeface="Times" panose="02020603050405020304" pitchFamily="18" charset="0"/>
                  <a:ea typeface="ヒラギノ角ゴ Pro W3" charset="-128"/>
                </a:defRPr>
              </a:lvl4pPr>
              <a:lvl5pPr marL="2057400" indent="-228600">
                <a:defRPr sz="2400">
                  <a:solidFill>
                    <a:schemeClr val="tx1"/>
                  </a:solidFill>
                  <a:latin typeface="Times" panose="02020603050405020304" pitchFamily="18" charset="0"/>
                  <a:ea typeface="ヒラギノ角ゴ Pro W3"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ヒラギノ角ゴ Pro W3"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ヒラギノ角ゴ Pro W3"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ヒラギノ角ゴ Pro W3"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ヒラギノ角ゴ Pro W3" charset="-128"/>
                </a:defRPr>
              </a:lvl9pPr>
            </a:lstStyle>
            <a:p>
              <a:pPr algn="ctr" eaLnBrk="1" hangingPunct="1"/>
              <a:r>
                <a:rPr lang="en-US" altLang="en-US" sz="2000" b="1" dirty="0">
                  <a:solidFill>
                    <a:schemeClr val="bg1"/>
                  </a:solidFill>
                  <a:latin typeface="+mn-lt"/>
                </a:rPr>
                <a:t>Low</a:t>
              </a:r>
            </a:p>
          </p:txBody>
        </p:sp>
        <p:sp>
          <p:nvSpPr>
            <p:cNvPr id="16" name="Text Box 9">
              <a:extLst>
                <a:ext uri="{FF2B5EF4-FFF2-40B4-BE49-F238E27FC236}">
                  <a16:creationId xmlns:a16="http://schemas.microsoft.com/office/drawing/2014/main" id="{843EB2A2-9EC6-9D8D-F5CA-C7F14D653FC5}"/>
                </a:ext>
              </a:extLst>
            </p:cNvPr>
            <p:cNvSpPr txBox="1">
              <a:spLocks noChangeArrowheads="1"/>
            </p:cNvSpPr>
            <p:nvPr/>
          </p:nvSpPr>
          <p:spPr bwMode="white">
            <a:xfrm>
              <a:off x="7251700" y="2858133"/>
              <a:ext cx="952500" cy="29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panose="02020603050405020304" pitchFamily="18" charset="0"/>
                  <a:ea typeface="ヒラギノ角ゴ Pro W3" charset="-128"/>
                </a:defRPr>
              </a:lvl1pPr>
              <a:lvl2pPr marL="742950" indent="-285750">
                <a:defRPr sz="2400">
                  <a:solidFill>
                    <a:schemeClr val="tx1"/>
                  </a:solidFill>
                  <a:latin typeface="Times" panose="02020603050405020304" pitchFamily="18" charset="0"/>
                  <a:ea typeface="ヒラギノ角ゴ Pro W3" charset="-128"/>
                </a:defRPr>
              </a:lvl2pPr>
              <a:lvl3pPr marL="1143000" indent="-228600">
                <a:defRPr sz="2400">
                  <a:solidFill>
                    <a:schemeClr val="tx1"/>
                  </a:solidFill>
                  <a:latin typeface="Times" panose="02020603050405020304" pitchFamily="18" charset="0"/>
                  <a:ea typeface="ヒラギノ角ゴ Pro W3" charset="-128"/>
                </a:defRPr>
              </a:lvl3pPr>
              <a:lvl4pPr marL="1600200" indent="-228600">
                <a:defRPr sz="2400">
                  <a:solidFill>
                    <a:schemeClr val="tx1"/>
                  </a:solidFill>
                  <a:latin typeface="Times" panose="02020603050405020304" pitchFamily="18" charset="0"/>
                  <a:ea typeface="ヒラギノ角ゴ Pro W3" charset="-128"/>
                </a:defRPr>
              </a:lvl4pPr>
              <a:lvl5pPr marL="2057400" indent="-228600">
                <a:defRPr sz="2400">
                  <a:solidFill>
                    <a:schemeClr val="tx1"/>
                  </a:solidFill>
                  <a:latin typeface="Times" panose="02020603050405020304" pitchFamily="18" charset="0"/>
                  <a:ea typeface="ヒラギノ角ゴ Pro W3"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ヒラギノ角ゴ Pro W3"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ヒラギノ角ゴ Pro W3"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ヒラギノ角ゴ Pro W3"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ヒラギノ角ゴ Pro W3" charset="-128"/>
                </a:defRPr>
              </a:lvl9pPr>
            </a:lstStyle>
            <a:p>
              <a:pPr eaLnBrk="1" hangingPunct="1">
                <a:spcBef>
                  <a:spcPct val="50000"/>
                </a:spcBef>
              </a:pPr>
              <a:r>
                <a:rPr lang="en-US" altLang="en-US" sz="2000" b="1" dirty="0">
                  <a:latin typeface="+mn-lt"/>
                </a:rPr>
                <a:t>Stocks</a:t>
              </a:r>
            </a:p>
          </p:txBody>
        </p:sp>
        <p:sp>
          <p:nvSpPr>
            <p:cNvPr id="17" name="Text Box 10">
              <a:extLst>
                <a:ext uri="{FF2B5EF4-FFF2-40B4-BE49-F238E27FC236}">
                  <a16:creationId xmlns:a16="http://schemas.microsoft.com/office/drawing/2014/main" id="{67AEB34B-4CCC-7349-7EF4-F161B5549864}"/>
                </a:ext>
              </a:extLst>
            </p:cNvPr>
            <p:cNvSpPr txBox="1">
              <a:spLocks noChangeArrowheads="1"/>
            </p:cNvSpPr>
            <p:nvPr/>
          </p:nvSpPr>
          <p:spPr bwMode="white">
            <a:xfrm>
              <a:off x="7251700" y="4409121"/>
              <a:ext cx="1428750" cy="515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panose="02020603050405020304" pitchFamily="18" charset="0"/>
                  <a:ea typeface="ヒラギノ角ゴ Pro W3" charset="-128"/>
                </a:defRPr>
              </a:lvl1pPr>
              <a:lvl2pPr marL="742950" indent="-285750">
                <a:defRPr sz="2400">
                  <a:solidFill>
                    <a:schemeClr val="tx1"/>
                  </a:solidFill>
                  <a:latin typeface="Times" panose="02020603050405020304" pitchFamily="18" charset="0"/>
                  <a:ea typeface="ヒラギノ角ゴ Pro W3" charset="-128"/>
                </a:defRPr>
              </a:lvl2pPr>
              <a:lvl3pPr marL="1143000" indent="-228600">
                <a:defRPr sz="2400">
                  <a:solidFill>
                    <a:schemeClr val="tx1"/>
                  </a:solidFill>
                  <a:latin typeface="Times" panose="02020603050405020304" pitchFamily="18" charset="0"/>
                  <a:ea typeface="ヒラギノ角ゴ Pro W3" charset="-128"/>
                </a:defRPr>
              </a:lvl3pPr>
              <a:lvl4pPr marL="1600200" indent="-228600">
                <a:defRPr sz="2400">
                  <a:solidFill>
                    <a:schemeClr val="tx1"/>
                  </a:solidFill>
                  <a:latin typeface="Times" panose="02020603050405020304" pitchFamily="18" charset="0"/>
                  <a:ea typeface="ヒラギノ角ゴ Pro W3" charset="-128"/>
                </a:defRPr>
              </a:lvl4pPr>
              <a:lvl5pPr marL="2057400" indent="-228600">
                <a:defRPr sz="2400">
                  <a:solidFill>
                    <a:schemeClr val="tx1"/>
                  </a:solidFill>
                  <a:latin typeface="Times" panose="02020603050405020304" pitchFamily="18" charset="0"/>
                  <a:ea typeface="ヒラギノ角ゴ Pro W3"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ヒラギノ角ゴ Pro W3"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ヒラギノ角ゴ Pro W3"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ヒラギノ角ゴ Pro W3"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ヒラギノ角ゴ Pro W3" charset="-128"/>
                </a:defRPr>
              </a:lvl9pPr>
            </a:lstStyle>
            <a:p>
              <a:pPr eaLnBrk="1" hangingPunct="1">
                <a:spcBef>
                  <a:spcPct val="50000"/>
                </a:spcBef>
              </a:pPr>
              <a:r>
                <a:rPr lang="en-US" altLang="en-US" sz="2000" b="1" dirty="0">
                  <a:latin typeface="+mn-lt"/>
                </a:rPr>
                <a:t>Money Market Instruments</a:t>
              </a:r>
            </a:p>
          </p:txBody>
        </p:sp>
      </p:grpSp>
      <p:sp>
        <p:nvSpPr>
          <p:cNvPr id="23" name="Rectangle 1">
            <a:extLst>
              <a:ext uri="{FF2B5EF4-FFF2-40B4-BE49-F238E27FC236}">
                <a16:creationId xmlns:a16="http://schemas.microsoft.com/office/drawing/2014/main" id="{464452F3-EDF7-6D88-A87F-0C6C61CE2D41}"/>
              </a:ext>
            </a:extLst>
          </p:cNvPr>
          <p:cNvSpPr>
            <a:spLocks noChangeArrowheads="1"/>
          </p:cNvSpPr>
          <p:nvPr/>
        </p:nvSpPr>
        <p:spPr bwMode="auto">
          <a:xfrm>
            <a:off x="0" y="6572892"/>
            <a:ext cx="45720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anose="02020603050405020304" pitchFamily="18" charset="0"/>
                <a:ea typeface="ヒラギノ角ゴ Pro W3" charset="-128"/>
              </a:defRPr>
            </a:lvl1pPr>
            <a:lvl2pPr marL="742950" indent="-285750">
              <a:defRPr sz="2400">
                <a:solidFill>
                  <a:schemeClr val="tx1"/>
                </a:solidFill>
                <a:latin typeface="Times" panose="02020603050405020304" pitchFamily="18" charset="0"/>
                <a:ea typeface="ヒラギノ角ゴ Pro W3" charset="-128"/>
              </a:defRPr>
            </a:lvl2pPr>
            <a:lvl3pPr marL="1143000" indent="-228600">
              <a:defRPr sz="2400">
                <a:solidFill>
                  <a:schemeClr val="tx1"/>
                </a:solidFill>
                <a:latin typeface="Times" panose="02020603050405020304" pitchFamily="18" charset="0"/>
                <a:ea typeface="ヒラギノ角ゴ Pro W3" charset="-128"/>
              </a:defRPr>
            </a:lvl3pPr>
            <a:lvl4pPr marL="1600200" indent="-228600">
              <a:defRPr sz="2400">
                <a:solidFill>
                  <a:schemeClr val="tx1"/>
                </a:solidFill>
                <a:latin typeface="Times" panose="02020603050405020304" pitchFamily="18" charset="0"/>
                <a:ea typeface="ヒラギノ角ゴ Pro W3" charset="-128"/>
              </a:defRPr>
            </a:lvl4pPr>
            <a:lvl5pPr marL="2057400" indent="-228600">
              <a:defRPr sz="2400">
                <a:solidFill>
                  <a:schemeClr val="tx1"/>
                </a:solidFill>
                <a:latin typeface="Times" panose="02020603050405020304" pitchFamily="18" charset="0"/>
                <a:ea typeface="ヒラギノ角ゴ Pro W3"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ヒラギノ角ゴ Pro W3"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ヒラギノ角ゴ Pro W3"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ヒラギノ角ゴ Pro W3"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ヒラギノ角ゴ Pro W3" charset="-128"/>
              </a:defRPr>
            </a:lvl9pPr>
          </a:lstStyle>
          <a:p>
            <a:r>
              <a:rPr lang="en-US" altLang="en-US" sz="1000" i="1" dirty="0">
                <a:solidFill>
                  <a:schemeClr val="accent2">
                    <a:lumMod val="60000"/>
                    <a:lumOff val="40000"/>
                  </a:schemeClr>
                </a:solidFill>
                <a:latin typeface="+mn-lt"/>
              </a:rPr>
              <a:t>*Asset allocation does not ensure a profit or protect against a loss </a:t>
            </a:r>
          </a:p>
        </p:txBody>
      </p:sp>
      <p:sp>
        <p:nvSpPr>
          <p:cNvPr id="4" name="TextBox 3">
            <a:extLst>
              <a:ext uri="{FF2B5EF4-FFF2-40B4-BE49-F238E27FC236}">
                <a16:creationId xmlns:a16="http://schemas.microsoft.com/office/drawing/2014/main" id="{A511AEE5-ABA9-6AFF-CEA2-93027025E9C9}"/>
              </a:ext>
            </a:extLst>
          </p:cNvPr>
          <p:cNvSpPr txBox="1"/>
          <p:nvPr/>
        </p:nvSpPr>
        <p:spPr>
          <a:xfrm>
            <a:off x="8072841" y="2665899"/>
            <a:ext cx="3604446" cy="2308324"/>
          </a:xfrm>
          <a:prstGeom prst="rect">
            <a:avLst/>
          </a:prstGeom>
          <a:noFill/>
        </p:spPr>
        <p:txBody>
          <a:bodyPr wrap="square">
            <a:spAutoFit/>
          </a:bodyPr>
          <a:lstStyle/>
          <a:p>
            <a:pPr marL="171450" indent="-171450">
              <a:buFont typeface="Arial" panose="020B0604020202020204" pitchFamily="34" charset="0"/>
              <a:buChar char="•"/>
            </a:pPr>
            <a:r>
              <a:rPr lang="en-US" sz="1600" b="0" i="0" u="none" strike="noStrike" baseline="0" dirty="0">
                <a:solidFill>
                  <a:srgbClr val="000000"/>
                </a:solidFill>
              </a:rPr>
              <a:t>Value potentially higher returns in the long-term</a:t>
            </a:r>
          </a:p>
          <a:p>
            <a:pPr marL="171450" indent="-171450">
              <a:buFont typeface="Arial" panose="020B0604020202020204" pitchFamily="34" charset="0"/>
              <a:buChar char="•"/>
            </a:pPr>
            <a:r>
              <a:rPr lang="en-US" sz="1600" b="0" i="0" u="none" strike="noStrike" baseline="0" dirty="0">
                <a:solidFill>
                  <a:srgbClr val="000000"/>
                </a:solidFill>
              </a:rPr>
              <a:t>Understand their account balance can go up and down</a:t>
            </a:r>
          </a:p>
          <a:p>
            <a:pPr marL="171450" indent="-171450">
              <a:buFont typeface="Arial" panose="020B0604020202020204" pitchFamily="34" charset="0"/>
              <a:buChar char="•"/>
            </a:pPr>
            <a:r>
              <a:rPr lang="en-US" sz="1600" b="0" i="0" u="none" strike="noStrike" baseline="0" dirty="0">
                <a:solidFill>
                  <a:srgbClr val="000000"/>
                </a:solidFill>
              </a:rPr>
              <a:t>Work with a Wealth Advisor to take an active role in monitoring the market and investments</a:t>
            </a:r>
          </a:p>
          <a:p>
            <a:pPr marL="171450" indent="-171450">
              <a:buFont typeface="Arial" panose="020B0604020202020204" pitchFamily="34" charset="0"/>
              <a:buChar char="•"/>
            </a:pPr>
            <a:r>
              <a:rPr lang="en-US" sz="1600" b="0" i="0" u="none" strike="noStrike" baseline="0" dirty="0">
                <a:solidFill>
                  <a:srgbClr val="000000"/>
                </a:solidFill>
              </a:rPr>
              <a:t>Develop a financial plan and strategy for investing long-term</a:t>
            </a:r>
            <a:endParaRPr lang="en-US" sz="1600" dirty="0"/>
          </a:p>
        </p:txBody>
      </p:sp>
      <p:sp>
        <p:nvSpPr>
          <p:cNvPr id="5" name="Rectangle 5">
            <a:extLst>
              <a:ext uri="{FF2B5EF4-FFF2-40B4-BE49-F238E27FC236}">
                <a16:creationId xmlns:a16="http://schemas.microsoft.com/office/drawing/2014/main" id="{A50AE3C1-4E12-CA03-8E77-902F98AE2A92}"/>
              </a:ext>
            </a:extLst>
          </p:cNvPr>
          <p:cNvSpPr>
            <a:spLocks noChangeArrowheads="1"/>
          </p:cNvSpPr>
          <p:nvPr/>
        </p:nvSpPr>
        <p:spPr bwMode="white">
          <a:xfrm>
            <a:off x="9187215" y="2067161"/>
            <a:ext cx="137569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panose="02020603050405020304" pitchFamily="18" charset="0"/>
                <a:ea typeface="ヒラギノ角ゴ Pro W3" charset="-128"/>
              </a:defRPr>
            </a:lvl1pPr>
            <a:lvl2pPr marL="742950" indent="-285750">
              <a:defRPr sz="2400">
                <a:solidFill>
                  <a:schemeClr val="tx1"/>
                </a:solidFill>
                <a:latin typeface="Times" panose="02020603050405020304" pitchFamily="18" charset="0"/>
                <a:ea typeface="ヒラギノ角ゴ Pro W3" charset="-128"/>
              </a:defRPr>
            </a:lvl2pPr>
            <a:lvl3pPr marL="1143000" indent="-228600">
              <a:defRPr sz="2400">
                <a:solidFill>
                  <a:schemeClr val="tx1"/>
                </a:solidFill>
                <a:latin typeface="Times" panose="02020603050405020304" pitchFamily="18" charset="0"/>
                <a:ea typeface="ヒラギノ角ゴ Pro W3" charset="-128"/>
              </a:defRPr>
            </a:lvl3pPr>
            <a:lvl4pPr marL="1600200" indent="-228600">
              <a:defRPr sz="2400">
                <a:solidFill>
                  <a:schemeClr val="tx1"/>
                </a:solidFill>
                <a:latin typeface="Times" panose="02020603050405020304" pitchFamily="18" charset="0"/>
                <a:ea typeface="ヒラギノ角ゴ Pro W3" charset="-128"/>
              </a:defRPr>
            </a:lvl4pPr>
            <a:lvl5pPr marL="2057400" indent="-228600">
              <a:defRPr sz="2400">
                <a:solidFill>
                  <a:schemeClr val="tx1"/>
                </a:solidFill>
                <a:latin typeface="Times" panose="02020603050405020304" pitchFamily="18" charset="0"/>
                <a:ea typeface="ヒラギノ角ゴ Pro W3"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ヒラギノ角ゴ Pro W3"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ヒラギノ角ゴ Pro W3"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ヒラギノ角ゴ Pro W3"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ヒラギノ角ゴ Pro W3" charset="-128"/>
              </a:defRPr>
            </a:lvl9pPr>
          </a:lstStyle>
          <a:p>
            <a:pPr algn="ctr" eaLnBrk="1" hangingPunct="1"/>
            <a:r>
              <a:rPr lang="en-US" altLang="en-US" sz="2000" b="1" dirty="0">
                <a:latin typeface="+mn-lt"/>
              </a:rPr>
              <a:t>Investors:</a:t>
            </a:r>
          </a:p>
        </p:txBody>
      </p:sp>
      <p:cxnSp>
        <p:nvCxnSpPr>
          <p:cNvPr id="7" name="Straight Connector 6">
            <a:extLst>
              <a:ext uri="{FF2B5EF4-FFF2-40B4-BE49-F238E27FC236}">
                <a16:creationId xmlns:a16="http://schemas.microsoft.com/office/drawing/2014/main" id="{92A238B5-C2F4-F1D6-3C20-136AA7FEF199}"/>
              </a:ext>
            </a:extLst>
          </p:cNvPr>
          <p:cNvCxnSpPr>
            <a:cxnSpLocks/>
          </p:cNvCxnSpPr>
          <p:nvPr/>
        </p:nvCxnSpPr>
        <p:spPr>
          <a:xfrm>
            <a:off x="7339271" y="1920240"/>
            <a:ext cx="0" cy="3566960"/>
          </a:xfrm>
          <a:prstGeom prst="line">
            <a:avLst/>
          </a:prstGeom>
          <a:ln w="28575">
            <a:solidFill>
              <a:srgbClr val="1A3865"/>
            </a:solidFill>
          </a:ln>
          <a:effectLst>
            <a:innerShdw blurRad="63500" dist="50800" dir="13500000">
              <a:prstClr val="black">
                <a:alpha val="50000"/>
              </a:prstClr>
            </a:inn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1779915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A21FFCE9-9E26-49CC-BE09-518802BFAD6C}"/>
              </a:ext>
            </a:extLst>
          </p:cNvPr>
          <p:cNvSpPr txBox="1">
            <a:spLocks/>
          </p:cNvSpPr>
          <p:nvPr/>
        </p:nvSpPr>
        <p:spPr>
          <a:xfrm>
            <a:off x="101627" y="134141"/>
            <a:ext cx="11988745" cy="100414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1A2F59"/>
                </a:solidFill>
                <a:effectLst/>
                <a:uLnTx/>
                <a:uFillTx/>
                <a:latin typeface="Clarendon LT Std"/>
                <a:ea typeface="+mj-ea"/>
                <a:cs typeface="+mj-cs"/>
              </a:rPr>
              <a:t>The Power of Patience</a:t>
            </a:r>
          </a:p>
        </p:txBody>
      </p:sp>
      <p:pic>
        <p:nvPicPr>
          <p:cNvPr id="3" name="Picture 2" descr="A graph showing the number of stocks&#10;&#10;AI-generated content may be incorrect.">
            <a:extLst>
              <a:ext uri="{FF2B5EF4-FFF2-40B4-BE49-F238E27FC236}">
                <a16:creationId xmlns:a16="http://schemas.microsoft.com/office/drawing/2014/main" id="{40F8D627-A1F9-7FB4-943E-78AEFB15A9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2758" y="921512"/>
            <a:ext cx="8526481" cy="5616448"/>
          </a:xfrm>
          <a:prstGeom prst="rect">
            <a:avLst/>
          </a:prstGeom>
        </p:spPr>
      </p:pic>
      <p:sp>
        <p:nvSpPr>
          <p:cNvPr id="4" name="Rectangle 1">
            <a:extLst>
              <a:ext uri="{FF2B5EF4-FFF2-40B4-BE49-F238E27FC236}">
                <a16:creationId xmlns:a16="http://schemas.microsoft.com/office/drawing/2014/main" id="{B0145871-9FA3-F47C-388C-52B4FCE5DA59}"/>
              </a:ext>
            </a:extLst>
          </p:cNvPr>
          <p:cNvSpPr>
            <a:spLocks noChangeArrowheads="1"/>
          </p:cNvSpPr>
          <p:nvPr/>
        </p:nvSpPr>
        <p:spPr bwMode="auto">
          <a:xfrm>
            <a:off x="0" y="6572892"/>
            <a:ext cx="45720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anose="02020603050405020304" pitchFamily="18" charset="0"/>
                <a:ea typeface="ヒラギノ角ゴ Pro W3" charset="-128"/>
              </a:defRPr>
            </a:lvl1pPr>
            <a:lvl2pPr marL="742950" indent="-285750">
              <a:defRPr sz="2400">
                <a:solidFill>
                  <a:schemeClr val="tx1"/>
                </a:solidFill>
                <a:latin typeface="Times" panose="02020603050405020304" pitchFamily="18" charset="0"/>
                <a:ea typeface="ヒラギノ角ゴ Pro W3" charset="-128"/>
              </a:defRPr>
            </a:lvl2pPr>
            <a:lvl3pPr marL="1143000" indent="-228600">
              <a:defRPr sz="2400">
                <a:solidFill>
                  <a:schemeClr val="tx1"/>
                </a:solidFill>
                <a:latin typeface="Times" panose="02020603050405020304" pitchFamily="18" charset="0"/>
                <a:ea typeface="ヒラギノ角ゴ Pro W3" charset="-128"/>
              </a:defRPr>
            </a:lvl3pPr>
            <a:lvl4pPr marL="1600200" indent="-228600">
              <a:defRPr sz="2400">
                <a:solidFill>
                  <a:schemeClr val="tx1"/>
                </a:solidFill>
                <a:latin typeface="Times" panose="02020603050405020304" pitchFamily="18" charset="0"/>
                <a:ea typeface="ヒラギノ角ゴ Pro W3" charset="-128"/>
              </a:defRPr>
            </a:lvl4pPr>
            <a:lvl5pPr marL="2057400" indent="-228600">
              <a:defRPr sz="2400">
                <a:solidFill>
                  <a:schemeClr val="tx1"/>
                </a:solidFill>
                <a:latin typeface="Times" panose="02020603050405020304" pitchFamily="18" charset="0"/>
                <a:ea typeface="ヒラギノ角ゴ Pro W3"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ヒラギノ角ゴ Pro W3"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ヒラギノ角ゴ Pro W3"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ヒラギノ角ゴ Pro W3"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ヒラギノ角ゴ Pro W3" charset="-128"/>
              </a:defRPr>
            </a:lvl9pPr>
          </a:lstStyle>
          <a:p>
            <a:r>
              <a:rPr lang="en-US" altLang="en-US" sz="1000" i="1" dirty="0">
                <a:solidFill>
                  <a:schemeClr val="accent2">
                    <a:lumMod val="60000"/>
                    <a:lumOff val="40000"/>
                  </a:schemeClr>
                </a:solidFill>
                <a:latin typeface="+mn-lt"/>
              </a:rPr>
              <a:t>Source: Alger.com The Power of Patience</a:t>
            </a:r>
          </a:p>
        </p:txBody>
      </p:sp>
    </p:spTree>
    <p:extLst>
      <p:ext uri="{BB962C8B-B14F-4D97-AF65-F5344CB8AC3E}">
        <p14:creationId xmlns:p14="http://schemas.microsoft.com/office/powerpoint/2010/main" val="287828050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A759F1-7524-AB35-C10A-BC050A8CBF12}"/>
              </a:ext>
            </a:extLst>
          </p:cNvPr>
          <p:cNvSpPr>
            <a:spLocks noGrp="1"/>
          </p:cNvSpPr>
          <p:nvPr>
            <p:ph type="title"/>
          </p:nvPr>
        </p:nvSpPr>
        <p:spPr/>
        <p:txBody>
          <a:bodyPr>
            <a:normAutofit/>
          </a:bodyPr>
          <a:lstStyle/>
          <a:p>
            <a:r>
              <a:rPr lang="en-US" sz="3400" dirty="0"/>
              <a:t>Assess Your Risk Tolerance</a:t>
            </a:r>
          </a:p>
        </p:txBody>
      </p:sp>
      <mc:AlternateContent xmlns:mc="http://schemas.openxmlformats.org/markup-compatibility/2006" xmlns:p14="http://schemas.microsoft.com/office/powerpoint/2010/main">
        <mc:Choice Requires="p14">
          <p:contentPart p14:bwMode="auto" r:id="rId3">
            <p14:nvContentPartPr>
              <p14:cNvPr id="22" name="Ink 21">
                <a:extLst>
                  <a:ext uri="{FF2B5EF4-FFF2-40B4-BE49-F238E27FC236}">
                    <a16:creationId xmlns:a16="http://schemas.microsoft.com/office/drawing/2014/main" id="{B450A87E-FEBD-09F4-0207-AAA90934BE80}"/>
                  </a:ext>
                </a:extLst>
              </p14:cNvPr>
              <p14:cNvContentPartPr/>
              <p14:nvPr/>
            </p14:nvContentPartPr>
            <p14:xfrm>
              <a:off x="5343358" y="5614261"/>
              <a:ext cx="692640" cy="691200"/>
            </p14:xfrm>
          </p:contentPart>
        </mc:Choice>
        <mc:Fallback xmlns="">
          <p:pic>
            <p:nvPicPr>
              <p:cNvPr id="22" name="Ink 21">
                <a:extLst>
                  <a:ext uri="{FF2B5EF4-FFF2-40B4-BE49-F238E27FC236}">
                    <a16:creationId xmlns:a16="http://schemas.microsoft.com/office/drawing/2014/main" id="{B450A87E-FEBD-09F4-0207-AAA90934BE80}"/>
                  </a:ext>
                </a:extLst>
              </p:cNvPr>
              <p:cNvPicPr/>
              <p:nvPr/>
            </p:nvPicPr>
            <p:blipFill>
              <a:blip r:embed="rId10"/>
              <a:stretch>
                <a:fillRect/>
              </a:stretch>
            </p:blipFill>
            <p:spPr>
              <a:xfrm>
                <a:off x="5280718" y="5551261"/>
                <a:ext cx="818280" cy="816840"/>
              </a:xfrm>
              <a:prstGeom prst="rect">
                <a:avLst/>
              </a:prstGeom>
            </p:spPr>
          </p:pic>
        </mc:Fallback>
      </mc:AlternateContent>
      <p:pic>
        <p:nvPicPr>
          <p:cNvPr id="4" name="Picture 3" descr="A diagram of different types of speech bubbles&#10;&#10;AI-generated content may be incorrect.">
            <a:extLst>
              <a:ext uri="{FF2B5EF4-FFF2-40B4-BE49-F238E27FC236}">
                <a16:creationId xmlns:a16="http://schemas.microsoft.com/office/drawing/2014/main" id="{922EE9B9-A0FD-6AC5-4E63-23122281C81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71106" y="1394283"/>
            <a:ext cx="10249788" cy="4069433"/>
          </a:xfrm>
          <a:prstGeom prst="rect">
            <a:avLst/>
          </a:prstGeom>
        </p:spPr>
      </p:pic>
    </p:spTree>
    <p:extLst>
      <p:ext uri="{BB962C8B-B14F-4D97-AF65-F5344CB8AC3E}">
        <p14:creationId xmlns:p14="http://schemas.microsoft.com/office/powerpoint/2010/main" val="244753470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A21FFCE9-9E26-49CC-BE09-518802BFAD6C}"/>
              </a:ext>
            </a:extLst>
          </p:cNvPr>
          <p:cNvSpPr txBox="1">
            <a:spLocks/>
          </p:cNvSpPr>
          <p:nvPr/>
        </p:nvSpPr>
        <p:spPr>
          <a:xfrm>
            <a:off x="203255" y="223404"/>
            <a:ext cx="11988745" cy="100414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900" dirty="0"/>
              <a:t>Asset Allocation Diversification: 20 Years of the Best and Worst</a:t>
            </a:r>
          </a:p>
        </p:txBody>
      </p:sp>
      <p:sp>
        <p:nvSpPr>
          <p:cNvPr id="4" name="TextBox 3">
            <a:extLst>
              <a:ext uri="{FF2B5EF4-FFF2-40B4-BE49-F238E27FC236}">
                <a16:creationId xmlns:a16="http://schemas.microsoft.com/office/drawing/2014/main" id="{4F87F09A-5DB8-8ECA-F0F6-14C079DCA840}"/>
              </a:ext>
            </a:extLst>
          </p:cNvPr>
          <p:cNvSpPr txBox="1"/>
          <p:nvPr/>
        </p:nvSpPr>
        <p:spPr>
          <a:xfrm>
            <a:off x="363196" y="6355594"/>
            <a:ext cx="11465603" cy="461665"/>
          </a:xfrm>
          <a:prstGeom prst="rect">
            <a:avLst/>
          </a:prstGeom>
          <a:noFill/>
        </p:spPr>
        <p:txBody>
          <a:bodyPr wrap="square">
            <a:spAutoFit/>
          </a:bodyPr>
          <a:lstStyle/>
          <a:p>
            <a:r>
              <a:rPr lang="en-US" sz="800" dirty="0">
                <a:solidFill>
                  <a:schemeClr val="accent2">
                    <a:lumMod val="60000"/>
                    <a:lumOff val="40000"/>
                  </a:schemeClr>
                </a:solidFill>
              </a:rPr>
              <a:t>Source: FactSet SPAR. Returns are in USD, and net for MSCI EAFE and gross for all other asset classes. Annualized return and standard deviation (annualized) is for the 20-year period ending December 31, 2024. The diversified portfolio is rebalanced quarterly to maintain the equal allocations throughout the period. Standard deviation reflects a portfolio’s total return volatility, which is based on a minimum of 36 monthly returns. The larger the portfolio’s standard deviation, the greater the portfolio’s volatility. Asset allocation and diversification do not guarantee a profit or protect against a loss.</a:t>
            </a:r>
            <a:endParaRPr lang="en-US" sz="700" dirty="0">
              <a:solidFill>
                <a:schemeClr val="accent2">
                  <a:lumMod val="60000"/>
                  <a:lumOff val="40000"/>
                </a:schemeClr>
              </a:solidFill>
            </a:endParaRPr>
          </a:p>
        </p:txBody>
      </p:sp>
      <p:pic>
        <p:nvPicPr>
          <p:cNvPr id="5" name="Picture 4" descr="A close-up of a chart&#10;&#10;AI-generated content may be incorrect.">
            <a:extLst>
              <a:ext uri="{FF2B5EF4-FFF2-40B4-BE49-F238E27FC236}">
                <a16:creationId xmlns:a16="http://schemas.microsoft.com/office/drawing/2014/main" id="{AB21EDA8-7016-2276-3939-BF488FA71D34}"/>
              </a:ext>
            </a:extLst>
          </p:cNvPr>
          <p:cNvPicPr>
            <a:picLocks noChangeAspect="1"/>
          </p:cNvPicPr>
          <p:nvPr/>
        </p:nvPicPr>
        <p:blipFill>
          <a:blip r:embed="rId3">
            <a:extLst>
              <a:ext uri="{28A0092B-C50C-407E-A947-70E740481C1C}">
                <a14:useLocalDpi xmlns:a14="http://schemas.microsoft.com/office/drawing/2010/main" val="0"/>
              </a:ext>
            </a:extLst>
          </a:blip>
          <a:srcRect t="3572"/>
          <a:stretch/>
        </p:blipFill>
        <p:spPr>
          <a:xfrm>
            <a:off x="66899" y="691113"/>
            <a:ext cx="11988745" cy="5606606"/>
          </a:xfrm>
          <a:prstGeom prst="rect">
            <a:avLst/>
          </a:prstGeom>
        </p:spPr>
      </p:pic>
    </p:spTree>
    <p:extLst>
      <p:ext uri="{BB962C8B-B14F-4D97-AF65-F5344CB8AC3E}">
        <p14:creationId xmlns:p14="http://schemas.microsoft.com/office/powerpoint/2010/main" val="3672107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Graphical user interface&#10;&#10;Description automatically generated with medium confidence">
            <a:extLst>
              <a:ext uri="{FF2B5EF4-FFF2-40B4-BE49-F238E27FC236}">
                <a16:creationId xmlns:a16="http://schemas.microsoft.com/office/drawing/2014/main" id="{C7244C54-3E4B-9F69-FE55-079EF80464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2546" y="1337635"/>
            <a:ext cx="7717539" cy="4410022"/>
          </a:xfrm>
          <a:prstGeom prst="rect">
            <a:avLst/>
          </a:prstGeom>
        </p:spPr>
      </p:pic>
      <p:sp>
        <p:nvSpPr>
          <p:cNvPr id="2" name="Title 1">
            <a:extLst>
              <a:ext uri="{FF2B5EF4-FFF2-40B4-BE49-F238E27FC236}">
                <a16:creationId xmlns:a16="http://schemas.microsoft.com/office/drawing/2014/main" id="{6EA759F1-7524-AB35-C10A-BC050A8CBF12}"/>
              </a:ext>
            </a:extLst>
          </p:cNvPr>
          <p:cNvSpPr>
            <a:spLocks noGrp="1"/>
          </p:cNvSpPr>
          <p:nvPr>
            <p:ph type="title"/>
          </p:nvPr>
        </p:nvSpPr>
        <p:spPr/>
        <p:txBody>
          <a:bodyPr>
            <a:normAutofit/>
          </a:bodyPr>
          <a:lstStyle/>
          <a:p>
            <a:r>
              <a:rPr lang="en-US" sz="3400" dirty="0"/>
              <a:t>A Look At Performance</a:t>
            </a:r>
          </a:p>
        </p:txBody>
      </p:sp>
      <p:sp>
        <p:nvSpPr>
          <p:cNvPr id="11" name="Rectangle 1">
            <a:extLst>
              <a:ext uri="{FF2B5EF4-FFF2-40B4-BE49-F238E27FC236}">
                <a16:creationId xmlns:a16="http://schemas.microsoft.com/office/drawing/2014/main" id="{8CFCF851-9020-6CC9-7F37-7EE07485E2FA}"/>
              </a:ext>
            </a:extLst>
          </p:cNvPr>
          <p:cNvSpPr>
            <a:spLocks noChangeArrowheads="1"/>
          </p:cNvSpPr>
          <p:nvPr/>
        </p:nvSpPr>
        <p:spPr bwMode="auto">
          <a:xfrm>
            <a:off x="0" y="6611779"/>
            <a:ext cx="887086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anose="02020603050405020304" pitchFamily="18" charset="0"/>
                <a:ea typeface="ヒラギノ角ゴ Pro W3" charset="-128"/>
              </a:defRPr>
            </a:lvl1pPr>
            <a:lvl2pPr marL="742950" indent="-285750">
              <a:defRPr sz="2400">
                <a:solidFill>
                  <a:schemeClr val="tx1"/>
                </a:solidFill>
                <a:latin typeface="Times" panose="02020603050405020304" pitchFamily="18" charset="0"/>
                <a:ea typeface="ヒラギノ角ゴ Pro W3" charset="-128"/>
              </a:defRPr>
            </a:lvl2pPr>
            <a:lvl3pPr marL="1143000" indent="-228600">
              <a:defRPr sz="2400">
                <a:solidFill>
                  <a:schemeClr val="tx1"/>
                </a:solidFill>
                <a:latin typeface="Times" panose="02020603050405020304" pitchFamily="18" charset="0"/>
                <a:ea typeface="ヒラギノ角ゴ Pro W3" charset="-128"/>
              </a:defRPr>
            </a:lvl3pPr>
            <a:lvl4pPr marL="1600200" indent="-228600">
              <a:defRPr sz="2400">
                <a:solidFill>
                  <a:schemeClr val="tx1"/>
                </a:solidFill>
                <a:latin typeface="Times" panose="02020603050405020304" pitchFamily="18" charset="0"/>
                <a:ea typeface="ヒラギノ角ゴ Pro W3" charset="-128"/>
              </a:defRPr>
            </a:lvl4pPr>
            <a:lvl5pPr marL="2057400" indent="-228600">
              <a:defRPr sz="2400">
                <a:solidFill>
                  <a:schemeClr val="tx1"/>
                </a:solidFill>
                <a:latin typeface="Times" panose="02020603050405020304" pitchFamily="18" charset="0"/>
                <a:ea typeface="ヒラギノ角ゴ Pro W3"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ヒラギノ角ゴ Pro W3"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ヒラギノ角ゴ Pro W3"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ヒラギノ角ゴ Pro W3"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ヒラギノ角ゴ Pro W3" charset="-128"/>
              </a:defRPr>
            </a:lvl9pPr>
          </a:lstStyle>
          <a:p>
            <a:r>
              <a:rPr lang="en-US" altLang="en-US" sz="1000" i="1" dirty="0">
                <a:solidFill>
                  <a:schemeClr val="accent2">
                    <a:lumMod val="60000"/>
                    <a:lumOff val="40000"/>
                  </a:schemeClr>
                </a:solidFill>
                <a:latin typeface="+mn-lt"/>
              </a:rPr>
              <a:t>Source: “Inflation and Cost-of-Living Increases.” TCDRS, https://www.tcdrs.org/library/inflation-and-colas/. </a:t>
            </a:r>
          </a:p>
        </p:txBody>
      </p:sp>
    </p:spTree>
    <p:extLst>
      <p:ext uri="{BB962C8B-B14F-4D97-AF65-F5344CB8AC3E}">
        <p14:creationId xmlns:p14="http://schemas.microsoft.com/office/powerpoint/2010/main" val="120326068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C84B63-78BC-C54C-8186-D86B54C9615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D9C78A7-6EE3-E743-935D-A1AC7F7BC6C1}"/>
              </a:ext>
            </a:extLst>
          </p:cNvPr>
          <p:cNvSpPr>
            <a:spLocks noGrp="1"/>
          </p:cNvSpPr>
          <p:nvPr>
            <p:ph type="title"/>
          </p:nvPr>
        </p:nvSpPr>
        <p:spPr/>
        <p:txBody>
          <a:bodyPr>
            <a:normAutofit/>
          </a:bodyPr>
          <a:lstStyle/>
          <a:p>
            <a:r>
              <a:rPr lang="en-US" sz="3400" dirty="0"/>
              <a:t>Keeping You On Track</a:t>
            </a:r>
          </a:p>
        </p:txBody>
      </p:sp>
      <p:graphicFrame>
        <p:nvGraphicFramePr>
          <p:cNvPr id="3" name="Text Placeholder 4">
            <a:extLst>
              <a:ext uri="{FF2B5EF4-FFF2-40B4-BE49-F238E27FC236}">
                <a16:creationId xmlns:a16="http://schemas.microsoft.com/office/drawing/2014/main" id="{FDA0C793-119F-174D-7022-DD0DD7309ECC}"/>
              </a:ext>
            </a:extLst>
          </p:cNvPr>
          <p:cNvGraphicFramePr/>
          <p:nvPr>
            <p:extLst>
              <p:ext uri="{D42A27DB-BD31-4B8C-83A1-F6EECF244321}">
                <p14:modId xmlns:p14="http://schemas.microsoft.com/office/powerpoint/2010/main" val="557713659"/>
              </p:ext>
            </p:extLst>
          </p:nvPr>
        </p:nvGraphicFramePr>
        <p:xfrm>
          <a:off x="838200" y="1551305"/>
          <a:ext cx="10165080" cy="39046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2438341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0000"/>
            <a:lum/>
          </a:blip>
          <a:srcRect/>
          <a:stretch>
            <a:fillRect t="-3000" b="-3000"/>
          </a:stretch>
        </a:blipFill>
        <a:effectLst/>
      </p:bgPr>
    </p:bg>
    <p:spTree>
      <p:nvGrpSpPr>
        <p:cNvPr id="1" name="">
          <a:extLst>
            <a:ext uri="{FF2B5EF4-FFF2-40B4-BE49-F238E27FC236}">
              <a16:creationId xmlns:a16="http://schemas.microsoft.com/office/drawing/2014/main" id="{D6B3A8DC-069F-7D33-50A2-8AD5AA534BA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18E5778-99C9-54E6-BE17-BE37E75BF3EB}"/>
              </a:ext>
            </a:extLst>
          </p:cNvPr>
          <p:cNvSpPr txBox="1">
            <a:spLocks/>
          </p:cNvSpPr>
          <p:nvPr/>
        </p:nvSpPr>
        <p:spPr>
          <a:xfrm>
            <a:off x="274320" y="2613462"/>
            <a:ext cx="7107084" cy="211875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000" b="0" i="0" u="none" strike="noStrike" kern="1200" cap="none" spc="0" normalizeH="0" baseline="0" noProof="0" dirty="0">
                <a:ln>
                  <a:noFill/>
                </a:ln>
                <a:solidFill>
                  <a:srgbClr val="1C3664"/>
                </a:solidFill>
                <a:effectLst/>
                <a:uLnTx/>
                <a:uFillTx/>
                <a:latin typeface="Clarendon LT Std"/>
                <a:ea typeface="+mj-ea"/>
                <a:cs typeface="+mj-cs"/>
              </a:rPr>
              <a:t>30s &amp; 40s</a:t>
            </a:r>
          </a:p>
        </p:txBody>
      </p:sp>
    </p:spTree>
    <p:extLst>
      <p:ext uri="{BB962C8B-B14F-4D97-AF65-F5344CB8AC3E}">
        <p14:creationId xmlns:p14="http://schemas.microsoft.com/office/powerpoint/2010/main" val="112570660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A759F1-7524-AB35-C10A-BC050A8CBF12}"/>
              </a:ext>
            </a:extLst>
          </p:cNvPr>
          <p:cNvSpPr>
            <a:spLocks noGrp="1"/>
          </p:cNvSpPr>
          <p:nvPr>
            <p:ph type="title"/>
          </p:nvPr>
        </p:nvSpPr>
        <p:spPr/>
        <p:txBody>
          <a:bodyPr>
            <a:normAutofit/>
          </a:bodyPr>
          <a:lstStyle/>
          <a:p>
            <a:r>
              <a:rPr lang="en-US" sz="3400" dirty="0"/>
              <a:t>Planning for College Costs</a:t>
            </a:r>
          </a:p>
        </p:txBody>
      </p:sp>
      <p:pic>
        <p:nvPicPr>
          <p:cNvPr id="3" name="Picture Placeholder 6">
            <a:extLst>
              <a:ext uri="{FF2B5EF4-FFF2-40B4-BE49-F238E27FC236}">
                <a16:creationId xmlns:a16="http://schemas.microsoft.com/office/drawing/2014/main" id="{F800DDCF-DE7F-2E9A-3F1D-1D51A48349DC}"/>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25449" r="36907"/>
          <a:stretch/>
        </p:blipFill>
        <p:spPr>
          <a:xfrm>
            <a:off x="0" y="1172097"/>
            <a:ext cx="3486911" cy="5685904"/>
          </a:xfrm>
        </p:spPr>
      </p:pic>
      <p:sp>
        <p:nvSpPr>
          <p:cNvPr id="4" name="Text Placeholder 4">
            <a:extLst>
              <a:ext uri="{FF2B5EF4-FFF2-40B4-BE49-F238E27FC236}">
                <a16:creationId xmlns:a16="http://schemas.microsoft.com/office/drawing/2014/main" id="{CC0CE59C-998E-FDE9-AB29-FF39E54D5842}"/>
              </a:ext>
            </a:extLst>
          </p:cNvPr>
          <p:cNvSpPr txBox="1">
            <a:spLocks/>
          </p:cNvSpPr>
          <p:nvPr/>
        </p:nvSpPr>
        <p:spPr>
          <a:xfrm>
            <a:off x="3639312" y="1567902"/>
            <a:ext cx="7982600" cy="4016033"/>
          </a:xfrm>
          <a:prstGeom prst="rect">
            <a:avLst/>
          </a:prstGeom>
        </p:spPr>
        <p:txBody>
          <a:bodyPr vert="horz" lIns="91440" tIns="45720" rIns="91440" bIns="45720" rtlCol="0">
            <a:normAutofit lnSpcReduction="10000"/>
          </a:bodyPr>
          <a:lstStyle>
            <a:lvl1pPr marL="457200" indent="-4572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Avenir LT Std 35 Light" panose="020B04020202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latin typeface="Avenir LT Std 65 Medium (Body)"/>
              </a:rPr>
              <a:t>College costs continue to rise faster than inflation</a:t>
            </a:r>
          </a:p>
          <a:p>
            <a:r>
              <a:rPr lang="en-US" b="1" dirty="0">
                <a:latin typeface="Avenir LT Std 65 Medium (Body)"/>
              </a:rPr>
              <a:t>Financial Options</a:t>
            </a:r>
          </a:p>
          <a:p>
            <a:pPr lvl="1"/>
            <a:r>
              <a:rPr lang="en-US" b="1" dirty="0">
                <a:latin typeface="Avenir LT Std 65 Medium (Body)"/>
              </a:rPr>
              <a:t>Loans</a:t>
            </a:r>
          </a:p>
          <a:p>
            <a:pPr lvl="1"/>
            <a:r>
              <a:rPr lang="en-US" b="1" dirty="0">
                <a:latin typeface="Avenir LT Std 65 Medium (Body)"/>
              </a:rPr>
              <a:t>Scholarships</a:t>
            </a:r>
          </a:p>
          <a:p>
            <a:pPr lvl="1"/>
            <a:r>
              <a:rPr lang="en-US" b="1" dirty="0">
                <a:latin typeface="Avenir LT Std 65 Medium (Body)"/>
              </a:rPr>
              <a:t>Grants</a:t>
            </a:r>
          </a:p>
          <a:p>
            <a:r>
              <a:rPr lang="en-US" b="1" dirty="0">
                <a:latin typeface="Avenir LT Std 65 Medium (Body)"/>
              </a:rPr>
              <a:t>College savings vehicles</a:t>
            </a:r>
          </a:p>
          <a:p>
            <a:pPr lvl="1"/>
            <a:r>
              <a:rPr lang="en-US" b="1" dirty="0">
                <a:latin typeface="Avenir LT Std 65 Medium (Body)"/>
              </a:rPr>
              <a:t>Education Savings Accounts</a:t>
            </a:r>
          </a:p>
          <a:p>
            <a:pPr lvl="1"/>
            <a:r>
              <a:rPr lang="en-US" b="1" dirty="0">
                <a:latin typeface="Avenir LT Std 65 Medium (Body)"/>
              </a:rPr>
              <a:t>Penalty-free IRA withdrawals</a:t>
            </a:r>
          </a:p>
          <a:p>
            <a:pPr lvl="1"/>
            <a:r>
              <a:rPr lang="en-US" b="1" dirty="0">
                <a:latin typeface="Avenir LT Std 65 Medium (Body)"/>
              </a:rPr>
              <a:t>Prepaid tuition plans</a:t>
            </a:r>
          </a:p>
          <a:p>
            <a:pPr lvl="1"/>
            <a:r>
              <a:rPr lang="en-US" b="1" dirty="0">
                <a:latin typeface="Avenir LT Std 65 Medium (Body)"/>
              </a:rPr>
              <a:t>529 savings plans</a:t>
            </a:r>
          </a:p>
        </p:txBody>
      </p:sp>
    </p:spTree>
    <p:extLst>
      <p:ext uri="{BB962C8B-B14F-4D97-AF65-F5344CB8AC3E}">
        <p14:creationId xmlns:p14="http://schemas.microsoft.com/office/powerpoint/2010/main" val="286532610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A759F1-7524-AB35-C10A-BC050A8CBF12}"/>
              </a:ext>
            </a:extLst>
          </p:cNvPr>
          <p:cNvSpPr>
            <a:spLocks noGrp="1"/>
          </p:cNvSpPr>
          <p:nvPr>
            <p:ph type="title"/>
          </p:nvPr>
        </p:nvSpPr>
        <p:spPr/>
        <p:txBody>
          <a:bodyPr>
            <a:normAutofit/>
          </a:bodyPr>
          <a:lstStyle/>
          <a:p>
            <a:r>
              <a:rPr lang="en-US" sz="3100" dirty="0"/>
              <a:t>Protecting Yourself and Loved Ones</a:t>
            </a:r>
          </a:p>
        </p:txBody>
      </p:sp>
      <p:sp>
        <p:nvSpPr>
          <p:cNvPr id="9" name="Text Placeholder 4">
            <a:extLst>
              <a:ext uri="{FF2B5EF4-FFF2-40B4-BE49-F238E27FC236}">
                <a16:creationId xmlns:a16="http://schemas.microsoft.com/office/drawing/2014/main" id="{1AAD29DD-A17E-640E-27E0-FA89AB756742}"/>
              </a:ext>
            </a:extLst>
          </p:cNvPr>
          <p:cNvSpPr txBox="1">
            <a:spLocks/>
          </p:cNvSpPr>
          <p:nvPr/>
        </p:nvSpPr>
        <p:spPr>
          <a:xfrm>
            <a:off x="838200" y="1747250"/>
            <a:ext cx="8258908" cy="4016033"/>
          </a:xfrm>
          <a:prstGeom prst="rect">
            <a:avLst/>
          </a:prstGeom>
        </p:spPr>
        <p:txBody>
          <a:bodyPr vert="horz" lIns="91440" tIns="45720" rIns="91440" bIns="45720" rtlCol="0">
            <a:normAutofit/>
          </a:bodyPr>
          <a:lstStyle>
            <a:lvl1pPr marL="457200" indent="-4572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Avenir LT Std 35 Light" panose="020B04020202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latin typeface="Avenir LT Std 65 Medium (Body)"/>
              </a:rPr>
              <a:t>Do you need life or disability income insurance? </a:t>
            </a:r>
          </a:p>
          <a:p>
            <a:r>
              <a:rPr lang="en-US" b="1" dirty="0">
                <a:latin typeface="Avenir LT Std 65 Medium (Body)"/>
              </a:rPr>
              <a:t>Setting up life insurance based on your needs</a:t>
            </a:r>
          </a:p>
          <a:p>
            <a:pPr lvl="1"/>
            <a:r>
              <a:rPr lang="en-US" b="1" dirty="0">
                <a:latin typeface="Avenir LT Std 65 Medium (Body)"/>
              </a:rPr>
              <a:t>Policy types</a:t>
            </a:r>
          </a:p>
          <a:p>
            <a:pPr lvl="2"/>
            <a:r>
              <a:rPr lang="en-US" b="1" dirty="0">
                <a:latin typeface="Avenir LT Std 65 Medium (Body)"/>
              </a:rPr>
              <a:t>Whole life vs Term insurance</a:t>
            </a:r>
          </a:p>
          <a:p>
            <a:pPr lvl="2"/>
            <a:r>
              <a:rPr lang="en-US" b="1" dirty="0">
                <a:latin typeface="Avenir LT Std 65 Medium (Body)"/>
              </a:rPr>
              <a:t>Mortgage insurance</a:t>
            </a:r>
          </a:p>
          <a:p>
            <a:r>
              <a:rPr lang="en-US" b="1" dirty="0">
                <a:latin typeface="Avenir LT Std 65 Medium (Body)"/>
              </a:rPr>
              <a:t>Do you need an estate plan?</a:t>
            </a:r>
          </a:p>
          <a:p>
            <a:pPr lvl="1"/>
            <a:r>
              <a:rPr lang="en-US" b="1" dirty="0">
                <a:latin typeface="Avenir LT Std 65 Medium (Body)"/>
              </a:rPr>
              <a:t>Substantial assets</a:t>
            </a:r>
          </a:p>
          <a:p>
            <a:pPr lvl="1"/>
            <a:r>
              <a:rPr lang="en-US" b="1" dirty="0">
                <a:latin typeface="Avenir LT Std 65 Medium (Body)"/>
              </a:rPr>
              <a:t>An inheritance or windfall</a:t>
            </a:r>
          </a:p>
          <a:p>
            <a:pPr lvl="1"/>
            <a:r>
              <a:rPr lang="en-US" b="1" dirty="0">
                <a:latin typeface="Avenir LT Std 65 Medium (Body)"/>
              </a:rPr>
              <a:t>Charitable giving</a:t>
            </a:r>
          </a:p>
          <a:p>
            <a:pPr lvl="1"/>
            <a:r>
              <a:rPr lang="en-US" b="1" dirty="0">
                <a:latin typeface="Avenir LT Std 65 Medium (Body)"/>
              </a:rPr>
              <a:t>Generational planning</a:t>
            </a:r>
          </a:p>
        </p:txBody>
      </p:sp>
    </p:spTree>
    <p:extLst>
      <p:ext uri="{BB962C8B-B14F-4D97-AF65-F5344CB8AC3E}">
        <p14:creationId xmlns:p14="http://schemas.microsoft.com/office/powerpoint/2010/main" val="356709242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A759F1-7524-AB35-C10A-BC050A8CBF12}"/>
              </a:ext>
            </a:extLst>
          </p:cNvPr>
          <p:cNvSpPr>
            <a:spLocks noGrp="1"/>
          </p:cNvSpPr>
          <p:nvPr>
            <p:ph type="title"/>
          </p:nvPr>
        </p:nvSpPr>
        <p:spPr/>
        <p:txBody>
          <a:bodyPr>
            <a:normAutofit/>
          </a:bodyPr>
          <a:lstStyle/>
          <a:p>
            <a:r>
              <a:rPr lang="en-US" sz="3400" dirty="0"/>
              <a:t>Having a Valid Will</a:t>
            </a:r>
          </a:p>
        </p:txBody>
      </p:sp>
      <p:pic>
        <p:nvPicPr>
          <p:cNvPr id="3" name="Picture Placeholder 6">
            <a:extLst>
              <a:ext uri="{FF2B5EF4-FFF2-40B4-BE49-F238E27FC236}">
                <a16:creationId xmlns:a16="http://schemas.microsoft.com/office/drawing/2014/main" id="{F800DDCF-DE7F-2E9A-3F1D-1D51A48349DC}"/>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10293" r="51815"/>
          <a:stretch/>
        </p:blipFill>
        <p:spPr>
          <a:xfrm>
            <a:off x="1" y="1172097"/>
            <a:ext cx="3486910" cy="5685904"/>
          </a:xfrm>
        </p:spPr>
      </p:pic>
      <p:sp>
        <p:nvSpPr>
          <p:cNvPr id="4" name="Text Placeholder 4">
            <a:extLst>
              <a:ext uri="{FF2B5EF4-FFF2-40B4-BE49-F238E27FC236}">
                <a16:creationId xmlns:a16="http://schemas.microsoft.com/office/drawing/2014/main" id="{CC0CE59C-998E-FDE9-AB29-FF39E54D5842}"/>
              </a:ext>
            </a:extLst>
          </p:cNvPr>
          <p:cNvSpPr txBox="1">
            <a:spLocks/>
          </p:cNvSpPr>
          <p:nvPr/>
        </p:nvSpPr>
        <p:spPr>
          <a:xfrm>
            <a:off x="3639311" y="1567902"/>
            <a:ext cx="10739727" cy="4016033"/>
          </a:xfrm>
          <a:prstGeom prst="rect">
            <a:avLst/>
          </a:prstGeom>
        </p:spPr>
        <p:txBody>
          <a:bodyPr vert="horz" lIns="91440" tIns="45720" rIns="91440" bIns="45720" rtlCol="0">
            <a:normAutofit/>
          </a:bodyPr>
          <a:lstStyle>
            <a:lvl1pPr marL="457200" indent="-4572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Avenir LT Std 35 Light" panose="020B04020202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latin typeface="Avenir LT Std 65 Medium (Body)"/>
              </a:rPr>
              <a:t>A will provides for the distribution of your assets</a:t>
            </a:r>
          </a:p>
          <a:p>
            <a:pPr lvl="1"/>
            <a:r>
              <a:rPr lang="en-US" b="1" dirty="0">
                <a:latin typeface="Avenir LT Std 65 Medium (Body)"/>
              </a:rPr>
              <a:t>Deferring distributions to minors</a:t>
            </a:r>
          </a:p>
          <a:p>
            <a:r>
              <a:rPr lang="en-US" b="1" dirty="0">
                <a:latin typeface="Avenir LT Std 65 Medium (Body)"/>
              </a:rPr>
              <a:t>You can name guardians for your children</a:t>
            </a:r>
          </a:p>
          <a:p>
            <a:r>
              <a:rPr lang="en-US" b="1" dirty="0">
                <a:latin typeface="Avenir LT Std 65 Medium (Body)"/>
              </a:rPr>
              <a:t>Choosing the Executor</a:t>
            </a:r>
          </a:p>
          <a:p>
            <a:r>
              <a:rPr lang="en-US" b="1" dirty="0">
                <a:latin typeface="Avenir LT Std 65 Medium (Body)"/>
              </a:rPr>
              <a:t>Making Specific Bequests to Individuals</a:t>
            </a:r>
          </a:p>
          <a:p>
            <a:r>
              <a:rPr lang="en-US" b="1" dirty="0">
                <a:latin typeface="Avenir LT Std 65 Medium (Body)"/>
              </a:rPr>
              <a:t>Authorizing the Continuation of a Business</a:t>
            </a:r>
          </a:p>
          <a:p>
            <a:r>
              <a:rPr lang="en-US" b="1" dirty="0">
                <a:latin typeface="Avenir LT Std 65 Medium (Body)"/>
              </a:rPr>
              <a:t>Peace of Mind</a:t>
            </a:r>
          </a:p>
        </p:txBody>
      </p:sp>
    </p:spTree>
    <p:extLst>
      <p:ext uri="{BB962C8B-B14F-4D97-AF65-F5344CB8AC3E}">
        <p14:creationId xmlns:p14="http://schemas.microsoft.com/office/powerpoint/2010/main" val="249248707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0000"/>
            <a:lum/>
          </a:blip>
          <a:srcRect/>
          <a:stretch>
            <a:fillRect t="-3000" b="-3000"/>
          </a:stretch>
        </a:blipFill>
        <a:effectLst/>
      </p:bgPr>
    </p:bg>
    <p:spTree>
      <p:nvGrpSpPr>
        <p:cNvPr id="1" name="">
          <a:extLst>
            <a:ext uri="{FF2B5EF4-FFF2-40B4-BE49-F238E27FC236}">
              <a16:creationId xmlns:a16="http://schemas.microsoft.com/office/drawing/2014/main" id="{EFC9E370-2158-9AA9-7F64-A34D2DE6FCC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D2FB255-DC9A-653E-4EAD-B198D76EE37D}"/>
              </a:ext>
            </a:extLst>
          </p:cNvPr>
          <p:cNvSpPr txBox="1">
            <a:spLocks/>
          </p:cNvSpPr>
          <p:nvPr/>
        </p:nvSpPr>
        <p:spPr>
          <a:xfrm>
            <a:off x="1346118" y="1649631"/>
            <a:ext cx="9499764" cy="3071057"/>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defRPr/>
            </a:pPr>
            <a:r>
              <a:rPr lang="en-US" sz="6000" dirty="0">
                <a:solidFill>
                  <a:srgbClr val="1A2F59"/>
                </a:solidFill>
              </a:rPr>
              <a:t>Guide To Financial Planning:  </a:t>
            </a:r>
          </a:p>
          <a:p>
            <a:pPr lvl="0" algn="ctr">
              <a:defRPr/>
            </a:pPr>
            <a:endParaRPr lang="en-US" sz="4000" dirty="0">
              <a:solidFill>
                <a:srgbClr val="1A2F59"/>
              </a:solidFill>
            </a:endParaRPr>
          </a:p>
          <a:p>
            <a:pPr lvl="0" algn="ctr">
              <a:defRPr/>
            </a:pPr>
            <a:r>
              <a:rPr lang="en-US" sz="4800" dirty="0">
                <a:solidFill>
                  <a:srgbClr val="1A2F59"/>
                </a:solidFill>
              </a:rPr>
              <a:t>Strategies For Your</a:t>
            </a:r>
          </a:p>
          <a:p>
            <a:pPr lvl="0" algn="ctr">
              <a:defRPr/>
            </a:pPr>
            <a:r>
              <a:rPr lang="en-US" sz="4800" dirty="0">
                <a:solidFill>
                  <a:srgbClr val="1A2F59"/>
                </a:solidFill>
              </a:rPr>
              <a:t>30s, 40s, &amp; 50s</a:t>
            </a:r>
          </a:p>
        </p:txBody>
      </p:sp>
    </p:spTree>
    <p:extLst>
      <p:ext uri="{BB962C8B-B14F-4D97-AF65-F5344CB8AC3E}">
        <p14:creationId xmlns:p14="http://schemas.microsoft.com/office/powerpoint/2010/main" val="283837100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0000"/>
            <a:lum/>
          </a:blip>
          <a:srcRect/>
          <a:stretch>
            <a:fillRect t="-3000" b="-3000"/>
          </a:stretch>
        </a:blipFill>
        <a:effectLst/>
      </p:bgPr>
    </p:bg>
    <p:spTree>
      <p:nvGrpSpPr>
        <p:cNvPr id="1" name="">
          <a:extLst>
            <a:ext uri="{FF2B5EF4-FFF2-40B4-BE49-F238E27FC236}">
              <a16:creationId xmlns:a16="http://schemas.microsoft.com/office/drawing/2014/main" id="{CE12CCA7-E58B-1906-5F12-9CB1325E08D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74020AB-E4B1-8F84-73F4-DEE0EE624439}"/>
              </a:ext>
            </a:extLst>
          </p:cNvPr>
          <p:cNvSpPr txBox="1">
            <a:spLocks/>
          </p:cNvSpPr>
          <p:nvPr/>
        </p:nvSpPr>
        <p:spPr>
          <a:xfrm>
            <a:off x="7050876" y="456805"/>
            <a:ext cx="5141124" cy="211875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5400" b="0" i="0" u="none" strike="noStrike" kern="1200" cap="none" spc="0" normalizeH="0" baseline="0" noProof="0" dirty="0">
                <a:ln>
                  <a:noFill/>
                </a:ln>
                <a:solidFill>
                  <a:srgbClr val="1C3664"/>
                </a:solidFill>
                <a:effectLst/>
                <a:uLnTx/>
                <a:uFillTx/>
                <a:latin typeface="Clarendon LT Std"/>
                <a:ea typeface="+mj-ea"/>
                <a:cs typeface="+mj-cs"/>
              </a:rPr>
              <a:t>50</a:t>
            </a:r>
            <a:r>
              <a:rPr kumimoji="0" lang="en-US" sz="5400" b="0" i="0" u="none" strike="noStrike" kern="1200" cap="none" spc="0" normalizeH="0" noProof="0" dirty="0">
                <a:ln>
                  <a:noFill/>
                </a:ln>
                <a:solidFill>
                  <a:srgbClr val="1C3664"/>
                </a:solidFill>
                <a:effectLst/>
                <a:uLnTx/>
                <a:uFillTx/>
                <a:latin typeface="Clarendon LT Std"/>
                <a:ea typeface="+mj-ea"/>
                <a:cs typeface="+mj-cs"/>
              </a:rPr>
              <a:t> &amp; Up</a:t>
            </a:r>
            <a:endParaRPr kumimoji="0" lang="en-US" sz="5400" b="0" i="0" u="none" strike="noStrike" kern="1200" cap="none" spc="0" normalizeH="0" baseline="0" noProof="0" dirty="0">
              <a:ln>
                <a:noFill/>
              </a:ln>
              <a:solidFill>
                <a:srgbClr val="1C3664"/>
              </a:solidFill>
              <a:effectLst/>
              <a:uLnTx/>
              <a:uFillTx/>
              <a:latin typeface="Clarendon LT Std"/>
              <a:ea typeface="+mj-ea"/>
              <a:cs typeface="+mj-cs"/>
            </a:endParaRPr>
          </a:p>
        </p:txBody>
      </p:sp>
    </p:spTree>
    <p:extLst>
      <p:ext uri="{BB962C8B-B14F-4D97-AF65-F5344CB8AC3E}">
        <p14:creationId xmlns:p14="http://schemas.microsoft.com/office/powerpoint/2010/main" val="125089740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A759F1-7524-AB35-C10A-BC050A8CBF12}"/>
              </a:ext>
            </a:extLst>
          </p:cNvPr>
          <p:cNvSpPr>
            <a:spLocks noGrp="1"/>
          </p:cNvSpPr>
          <p:nvPr>
            <p:ph type="title"/>
          </p:nvPr>
        </p:nvSpPr>
        <p:spPr/>
        <p:txBody>
          <a:bodyPr>
            <a:normAutofit/>
          </a:bodyPr>
          <a:lstStyle/>
          <a:p>
            <a:r>
              <a:rPr lang="en-US" sz="3400" dirty="0"/>
              <a:t>When You Leave Your Job</a:t>
            </a:r>
          </a:p>
        </p:txBody>
      </p:sp>
      <p:pic>
        <p:nvPicPr>
          <p:cNvPr id="3" name="Picture Placeholder 6">
            <a:extLst>
              <a:ext uri="{FF2B5EF4-FFF2-40B4-BE49-F238E27FC236}">
                <a16:creationId xmlns:a16="http://schemas.microsoft.com/office/drawing/2014/main" id="{2D209499-5CD1-DF2C-0513-EC6619FC2F2E}"/>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7346" r="7346"/>
          <a:stretch/>
        </p:blipFill>
        <p:spPr>
          <a:xfrm>
            <a:off x="0" y="1172097"/>
            <a:ext cx="3486911" cy="5685904"/>
          </a:xfrm>
        </p:spPr>
      </p:pic>
      <p:sp>
        <p:nvSpPr>
          <p:cNvPr id="4" name="Text Placeholder 4">
            <a:extLst>
              <a:ext uri="{FF2B5EF4-FFF2-40B4-BE49-F238E27FC236}">
                <a16:creationId xmlns:a16="http://schemas.microsoft.com/office/drawing/2014/main" id="{FB3831E6-A8D1-0353-4439-4F70583FA8DD}"/>
              </a:ext>
            </a:extLst>
          </p:cNvPr>
          <p:cNvSpPr txBox="1">
            <a:spLocks/>
          </p:cNvSpPr>
          <p:nvPr/>
        </p:nvSpPr>
        <p:spPr>
          <a:xfrm>
            <a:off x="3639312" y="1567902"/>
            <a:ext cx="8257784" cy="4016033"/>
          </a:xfrm>
          <a:prstGeom prst="rect">
            <a:avLst/>
          </a:prstGeom>
        </p:spPr>
        <p:txBody>
          <a:bodyPr vert="horz" lIns="91440" tIns="45720" rIns="91440" bIns="45720" rtlCol="0">
            <a:normAutofit/>
          </a:bodyPr>
          <a:lstStyle>
            <a:lvl1pPr marL="457200" indent="-4572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Avenir LT Std 35 Light" panose="020B04020202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latin typeface="Avenir LT Std 65 Medium (Body)"/>
              </a:rPr>
              <a:t>In the homestretch to retirement</a:t>
            </a:r>
          </a:p>
          <a:p>
            <a:r>
              <a:rPr lang="en-US" b="1" dirty="0">
                <a:latin typeface="Avenir LT Std 65 Medium (Body)"/>
              </a:rPr>
              <a:t>Begin retirement income strategy planning</a:t>
            </a:r>
          </a:p>
          <a:p>
            <a:r>
              <a:rPr lang="en-US" b="1" dirty="0">
                <a:latin typeface="Avenir LT Std 65 Medium (Body)"/>
              </a:rPr>
              <a:t>Maximizing savings, reducing risk</a:t>
            </a:r>
          </a:p>
          <a:p>
            <a:r>
              <a:rPr lang="en-US" b="1" dirty="0">
                <a:latin typeface="Avenir LT Std 65 Medium (Body)"/>
              </a:rPr>
              <a:t>401(k) Retirement Plan options</a:t>
            </a:r>
          </a:p>
          <a:p>
            <a:pPr lvl="1"/>
            <a:r>
              <a:rPr lang="en-US" b="1" dirty="0">
                <a:latin typeface="Avenir LT Std 65 Medium (Body)"/>
              </a:rPr>
              <a:t>Leave your assets in your company’s plan</a:t>
            </a:r>
          </a:p>
          <a:p>
            <a:pPr lvl="1"/>
            <a:r>
              <a:rPr lang="en-US" b="1" dirty="0">
                <a:latin typeface="Avenir LT Std 65 Medium (Body)"/>
              </a:rPr>
              <a:t>Transfer to new employer’s plan</a:t>
            </a:r>
          </a:p>
          <a:p>
            <a:pPr lvl="1"/>
            <a:r>
              <a:rPr lang="en-US" b="1" dirty="0">
                <a:latin typeface="Avenir LT Std 65 Medium (Body)"/>
              </a:rPr>
              <a:t>Roll over to an IRA</a:t>
            </a:r>
          </a:p>
          <a:p>
            <a:pPr lvl="1"/>
            <a:r>
              <a:rPr lang="en-US" b="1" dirty="0">
                <a:latin typeface="Avenir LT Std 65 Medium (Body)"/>
              </a:rPr>
              <a:t>Lump-sum distributions</a:t>
            </a:r>
          </a:p>
          <a:p>
            <a:pPr lvl="1"/>
            <a:r>
              <a:rPr lang="en-US" b="1" dirty="0">
                <a:latin typeface="Avenir LT Std 65 Medium (Body)"/>
              </a:rPr>
              <a:t>Create your personally-owned pension solution</a:t>
            </a:r>
          </a:p>
        </p:txBody>
      </p:sp>
    </p:spTree>
    <p:extLst>
      <p:ext uri="{BB962C8B-B14F-4D97-AF65-F5344CB8AC3E}">
        <p14:creationId xmlns:p14="http://schemas.microsoft.com/office/powerpoint/2010/main" val="219970696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4">
            <a:extLst>
              <a:ext uri="{FF2B5EF4-FFF2-40B4-BE49-F238E27FC236}">
                <a16:creationId xmlns:a16="http://schemas.microsoft.com/office/drawing/2014/main" id="{B4243E2B-2991-A2C0-F22C-1F5077FE3E52}"/>
              </a:ext>
            </a:extLst>
          </p:cNvPr>
          <p:cNvSpPr txBox="1">
            <a:spLocks/>
          </p:cNvSpPr>
          <p:nvPr/>
        </p:nvSpPr>
        <p:spPr>
          <a:xfrm>
            <a:off x="838199" y="1907115"/>
            <a:ext cx="9327079" cy="4016033"/>
          </a:xfrm>
          <a:prstGeom prst="rect">
            <a:avLst/>
          </a:prstGeom>
        </p:spPr>
        <p:txBody>
          <a:bodyPr vert="horz" lIns="91440" tIns="45720" rIns="91440" bIns="45720" rtlCol="0">
            <a:normAutofit/>
          </a:bodyPr>
          <a:lstStyle>
            <a:lvl1pPr marL="457200" indent="-4572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Avenir LT Std 35 Light" panose="020B04020202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latin typeface="Avenir LT Std 65 Medium (Body)"/>
              </a:rPr>
              <a:t>Savings goals are important</a:t>
            </a:r>
          </a:p>
          <a:p>
            <a:pPr lvl="1"/>
            <a:r>
              <a:rPr lang="en-US" b="1" dirty="0">
                <a:latin typeface="Avenir LT Std 65 Medium (Body)"/>
              </a:rPr>
              <a:t>Make regular contributions to your retirement accounts</a:t>
            </a:r>
          </a:p>
          <a:p>
            <a:r>
              <a:rPr lang="en-US" b="1" dirty="0">
                <a:latin typeface="Avenir LT Std 65 Medium (Body)"/>
              </a:rPr>
              <a:t>If you are over age 50, plan to make additional contributions</a:t>
            </a:r>
          </a:p>
          <a:p>
            <a:r>
              <a:rPr lang="en-US" b="1" dirty="0">
                <a:latin typeface="Avenir LT Std 65 Medium (Body)"/>
              </a:rPr>
              <a:t>Watch your savings and invest to outpace inflation</a:t>
            </a:r>
          </a:p>
          <a:p>
            <a:r>
              <a:rPr lang="en-US" b="1" dirty="0">
                <a:latin typeface="Avenir LT Std 65 Medium (Body)"/>
              </a:rPr>
              <a:t>Review your asset allocation with your advisor regularly and make adjustments, as needed</a:t>
            </a:r>
          </a:p>
        </p:txBody>
      </p:sp>
      <p:sp>
        <p:nvSpPr>
          <p:cNvPr id="4" name="Title 3">
            <a:extLst>
              <a:ext uri="{FF2B5EF4-FFF2-40B4-BE49-F238E27FC236}">
                <a16:creationId xmlns:a16="http://schemas.microsoft.com/office/drawing/2014/main" id="{BD8B197E-CF80-29DA-11DA-D761F9AEEBB9}"/>
              </a:ext>
            </a:extLst>
          </p:cNvPr>
          <p:cNvSpPr>
            <a:spLocks noGrp="1"/>
          </p:cNvSpPr>
          <p:nvPr>
            <p:ph type="title"/>
          </p:nvPr>
        </p:nvSpPr>
        <p:spPr/>
        <p:txBody>
          <a:bodyPr>
            <a:normAutofit/>
          </a:bodyPr>
          <a:lstStyle/>
          <a:p>
            <a:r>
              <a:rPr lang="en-US" sz="4000" dirty="0"/>
              <a:t>A Retirement Action Plan</a:t>
            </a:r>
          </a:p>
        </p:txBody>
      </p:sp>
    </p:spTree>
    <p:extLst>
      <p:ext uri="{BB962C8B-B14F-4D97-AF65-F5344CB8AC3E}">
        <p14:creationId xmlns:p14="http://schemas.microsoft.com/office/powerpoint/2010/main" val="383684195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A759F1-7524-AB35-C10A-BC050A8CBF12}"/>
              </a:ext>
            </a:extLst>
          </p:cNvPr>
          <p:cNvSpPr>
            <a:spLocks noGrp="1"/>
          </p:cNvSpPr>
          <p:nvPr>
            <p:ph type="title"/>
          </p:nvPr>
        </p:nvSpPr>
        <p:spPr/>
        <p:txBody>
          <a:bodyPr>
            <a:normAutofit/>
          </a:bodyPr>
          <a:lstStyle/>
          <a:p>
            <a:r>
              <a:rPr lang="en-US" sz="3400" dirty="0"/>
              <a:t>Considerations For Caregivers</a:t>
            </a:r>
          </a:p>
        </p:txBody>
      </p:sp>
      <p:sp>
        <p:nvSpPr>
          <p:cNvPr id="9" name="Text Placeholder 4">
            <a:extLst>
              <a:ext uri="{FF2B5EF4-FFF2-40B4-BE49-F238E27FC236}">
                <a16:creationId xmlns:a16="http://schemas.microsoft.com/office/drawing/2014/main" id="{B4243E2B-2991-A2C0-F22C-1F5077FE3E52}"/>
              </a:ext>
            </a:extLst>
          </p:cNvPr>
          <p:cNvSpPr txBox="1">
            <a:spLocks/>
          </p:cNvSpPr>
          <p:nvPr/>
        </p:nvSpPr>
        <p:spPr>
          <a:xfrm>
            <a:off x="838199" y="1907115"/>
            <a:ext cx="11488387" cy="4016033"/>
          </a:xfrm>
          <a:prstGeom prst="rect">
            <a:avLst/>
          </a:prstGeom>
        </p:spPr>
        <p:txBody>
          <a:bodyPr vert="horz" lIns="91440" tIns="45720" rIns="91440" bIns="45720" rtlCol="0">
            <a:normAutofit/>
          </a:bodyPr>
          <a:lstStyle>
            <a:lvl1pPr marL="457200" indent="-4572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Avenir LT Std 35 Light" panose="020B04020202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latin typeface="Avenir LT Std 65 Medium (Body)"/>
              </a:rPr>
              <a:t>There are fewer opportunities for individual job advancement</a:t>
            </a:r>
          </a:p>
          <a:p>
            <a:r>
              <a:rPr lang="en-US" b="1" dirty="0">
                <a:latin typeface="Avenir LT Std 65 Medium (Body)"/>
              </a:rPr>
              <a:t>Possible reduced pension and Social Security benefits</a:t>
            </a:r>
          </a:p>
          <a:p>
            <a:r>
              <a:rPr lang="en-US" b="1" dirty="0">
                <a:latin typeface="Avenir LT Std 65 Medium (Body)"/>
              </a:rPr>
              <a:t>Out-of-pocket, unpaid expenses</a:t>
            </a:r>
          </a:p>
          <a:p>
            <a:r>
              <a:rPr lang="en-US" b="1" dirty="0">
                <a:latin typeface="Avenir LT Std 65 Medium (Body)"/>
              </a:rPr>
              <a:t>Less money to put in savings and investments</a:t>
            </a:r>
          </a:p>
        </p:txBody>
      </p:sp>
    </p:spTree>
    <p:extLst>
      <p:ext uri="{BB962C8B-B14F-4D97-AF65-F5344CB8AC3E}">
        <p14:creationId xmlns:p14="http://schemas.microsoft.com/office/powerpoint/2010/main" val="418211511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A759F1-7524-AB35-C10A-BC050A8CBF12}"/>
              </a:ext>
            </a:extLst>
          </p:cNvPr>
          <p:cNvSpPr>
            <a:spLocks noGrp="1"/>
          </p:cNvSpPr>
          <p:nvPr>
            <p:ph type="title"/>
          </p:nvPr>
        </p:nvSpPr>
        <p:spPr/>
        <p:txBody>
          <a:bodyPr>
            <a:normAutofit/>
          </a:bodyPr>
          <a:lstStyle/>
          <a:p>
            <a:r>
              <a:rPr lang="en-US" sz="3400" dirty="0"/>
              <a:t>Know Changing Tax Laws</a:t>
            </a:r>
          </a:p>
        </p:txBody>
      </p:sp>
      <p:pic>
        <p:nvPicPr>
          <p:cNvPr id="7" name="Picture Placeholder 6">
            <a:extLst>
              <a:ext uri="{FF2B5EF4-FFF2-40B4-BE49-F238E27FC236}">
                <a16:creationId xmlns:a16="http://schemas.microsoft.com/office/drawing/2014/main" id="{D320AB79-3D20-67C8-5269-25466C082AFE}"/>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1" t="13113" r="40937" b="17669"/>
          <a:stretch/>
        </p:blipFill>
        <p:spPr>
          <a:xfrm>
            <a:off x="0" y="1172097"/>
            <a:ext cx="3486911" cy="5685904"/>
          </a:xfrm>
        </p:spPr>
      </p:pic>
      <p:sp>
        <p:nvSpPr>
          <p:cNvPr id="5" name="Text Placeholder 4">
            <a:extLst>
              <a:ext uri="{FF2B5EF4-FFF2-40B4-BE49-F238E27FC236}">
                <a16:creationId xmlns:a16="http://schemas.microsoft.com/office/drawing/2014/main" id="{0B148EB3-AB44-CECB-7E6A-386D7ECA322D}"/>
              </a:ext>
            </a:extLst>
          </p:cNvPr>
          <p:cNvSpPr>
            <a:spLocks noGrp="1"/>
          </p:cNvSpPr>
          <p:nvPr>
            <p:ph type="body" sz="quarter" idx="12"/>
          </p:nvPr>
        </p:nvSpPr>
        <p:spPr>
          <a:xfrm>
            <a:off x="3639312" y="1567902"/>
            <a:ext cx="7989980" cy="4016033"/>
          </a:xfrm>
        </p:spPr>
        <p:txBody>
          <a:bodyPr/>
          <a:lstStyle/>
          <a:p>
            <a:pPr marL="457200" indent="-457200" algn="l">
              <a:buFont typeface="Arial" panose="020B0604020202020204" pitchFamily="34" charset="0"/>
              <a:buChar char="•"/>
            </a:pPr>
            <a:r>
              <a:rPr lang="en-US" b="1" dirty="0">
                <a:highlight>
                  <a:srgbClr val="00FF00"/>
                </a:highlight>
                <a:latin typeface="Avenir LT Std 65 Medium (Body)"/>
              </a:rPr>
              <a:t>Tax Avoidance</a:t>
            </a:r>
            <a:r>
              <a:rPr lang="en-US" b="1" dirty="0">
                <a:latin typeface="Avenir LT Std 65 Medium (Body)"/>
              </a:rPr>
              <a:t> vs. </a:t>
            </a:r>
            <a:r>
              <a:rPr lang="en-US" b="1" dirty="0">
                <a:highlight>
                  <a:srgbClr val="FF0000"/>
                </a:highlight>
                <a:latin typeface="Avenir LT Std 65 Medium (Body)"/>
              </a:rPr>
              <a:t>Tax Evasion</a:t>
            </a:r>
          </a:p>
          <a:p>
            <a:pPr lvl="1" indent="-457200"/>
            <a:r>
              <a:rPr lang="en-US" b="1" dirty="0">
                <a:latin typeface="Avenir LT Std 65 Medium (Body)"/>
              </a:rPr>
              <a:t>We want: Tax-Free, Taxable, Tax-Deferred, and Tax-Advantaged Methods!</a:t>
            </a:r>
          </a:p>
          <a:p>
            <a:pPr marL="457200" indent="-457200" algn="l">
              <a:buFont typeface="Arial" panose="020B0604020202020204" pitchFamily="34" charset="0"/>
              <a:buChar char="•"/>
            </a:pPr>
            <a:r>
              <a:rPr lang="en-US" b="1" dirty="0">
                <a:latin typeface="Avenir LT Std 65 Medium (Body)"/>
              </a:rPr>
              <a:t>Managing Tax Liabilities</a:t>
            </a:r>
          </a:p>
          <a:p>
            <a:pPr marL="457200" indent="-457200" algn="l">
              <a:buFont typeface="Arial" panose="020B0604020202020204" pitchFamily="34" charset="0"/>
              <a:buChar char="•"/>
            </a:pPr>
            <a:r>
              <a:rPr lang="en-US" b="1" dirty="0">
                <a:latin typeface="Avenir LT Std 65 Medium (Body)"/>
              </a:rPr>
              <a:t>Tax Diversification</a:t>
            </a:r>
          </a:p>
          <a:p>
            <a:r>
              <a:rPr lang="en-US" b="1" dirty="0">
                <a:latin typeface="Avenir LT Std 65 Medium (Body)"/>
              </a:rPr>
              <a:t>Taxes on estates</a:t>
            </a:r>
          </a:p>
          <a:p>
            <a:r>
              <a:rPr lang="en-US" b="1" dirty="0">
                <a:latin typeface="Avenir LT Std 65 Medium (Body)"/>
              </a:rPr>
              <a:t>Inherited IRA assets</a:t>
            </a:r>
          </a:p>
          <a:p>
            <a:r>
              <a:rPr lang="en-US" b="1" dirty="0">
                <a:latin typeface="Avenir LT Std 65 Medium (Body)"/>
              </a:rPr>
              <a:t>Consult your tax advisor to gauge your situation</a:t>
            </a:r>
          </a:p>
          <a:p>
            <a:endParaRPr lang="en-US" b="1" dirty="0">
              <a:latin typeface="Avenir LT Std 65 Medium (Body)"/>
            </a:endParaRPr>
          </a:p>
        </p:txBody>
      </p:sp>
    </p:spTree>
    <p:extLst>
      <p:ext uri="{BB962C8B-B14F-4D97-AF65-F5344CB8AC3E}">
        <p14:creationId xmlns:p14="http://schemas.microsoft.com/office/powerpoint/2010/main" val="213221692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3">
            <a:extLst>
              <a:ext uri="{FF2B5EF4-FFF2-40B4-BE49-F238E27FC236}">
                <a16:creationId xmlns:a16="http://schemas.microsoft.com/office/drawing/2014/main" id="{C3305633-D341-839E-8117-BA7831DA810F}"/>
              </a:ext>
            </a:extLst>
          </p:cNvPr>
          <p:cNvSpPr txBox="1">
            <a:spLocks/>
          </p:cNvSpPr>
          <p:nvPr/>
        </p:nvSpPr>
        <p:spPr>
          <a:xfrm>
            <a:off x="716491" y="332576"/>
            <a:ext cx="10759017" cy="737292"/>
          </a:xfrm>
          <a:prstGeom prst="rect">
            <a:avLst/>
          </a:prstGeom>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800" dirty="0"/>
              <a:t>Closing Thoughts</a:t>
            </a:r>
          </a:p>
        </p:txBody>
      </p:sp>
      <p:sp>
        <p:nvSpPr>
          <p:cNvPr id="2" name="TextBox 1">
            <a:extLst>
              <a:ext uri="{FF2B5EF4-FFF2-40B4-BE49-F238E27FC236}">
                <a16:creationId xmlns:a16="http://schemas.microsoft.com/office/drawing/2014/main" id="{A51FAB65-8F68-8E62-F505-3D94DF06C653}"/>
              </a:ext>
            </a:extLst>
          </p:cNvPr>
          <p:cNvSpPr txBox="1"/>
          <p:nvPr/>
        </p:nvSpPr>
        <p:spPr>
          <a:xfrm>
            <a:off x="716491" y="1523706"/>
            <a:ext cx="10995247" cy="3469540"/>
          </a:xfrm>
          <a:prstGeom prst="rect">
            <a:avLst/>
          </a:prstGeom>
          <a:noFill/>
        </p:spPr>
        <p:txBody>
          <a:bodyPr wrap="square" rtlCol="0">
            <a:spAutoFit/>
          </a:bodyPr>
          <a:lstStyle/>
          <a:p>
            <a:pPr algn="ctr"/>
            <a:r>
              <a:rPr lang="en-US" sz="2400" b="1" dirty="0">
                <a:solidFill>
                  <a:schemeClr val="bg2">
                    <a:lumMod val="75000"/>
                  </a:schemeClr>
                </a:solidFill>
              </a:rPr>
              <a:t>Quick Tips For Building A Strong Financial Future</a:t>
            </a:r>
          </a:p>
          <a:p>
            <a:pPr algn="ctr"/>
            <a:endParaRPr lang="en-US" dirty="0"/>
          </a:p>
          <a:p>
            <a:pPr algn="ctr"/>
            <a:endParaRPr lang="en-US" dirty="0"/>
          </a:p>
          <a:p>
            <a:pPr marL="342900" indent="-342900" algn="ctr">
              <a:lnSpc>
                <a:spcPct val="150000"/>
              </a:lnSpc>
              <a:buAutoNum type="arabicParenR"/>
            </a:pPr>
            <a:r>
              <a:rPr lang="en-US" dirty="0"/>
              <a:t>If you haven’t yet, focus on building a nest egg for retirement. It’s never too late to start.</a:t>
            </a:r>
          </a:p>
          <a:p>
            <a:pPr marL="342900" indent="-342900" algn="ctr">
              <a:lnSpc>
                <a:spcPct val="150000"/>
              </a:lnSpc>
              <a:buAutoNum type="arabicParenR"/>
            </a:pPr>
            <a:r>
              <a:rPr lang="en-US" dirty="0"/>
              <a:t>Take advantage of opportunities to defer taxes on investment earnings, you can save a sizeable sum.</a:t>
            </a:r>
          </a:p>
          <a:p>
            <a:pPr marL="342900" indent="-342900" algn="ctr">
              <a:lnSpc>
                <a:spcPct val="150000"/>
              </a:lnSpc>
              <a:buAutoNum type="arabicParenR"/>
            </a:pPr>
            <a:r>
              <a:rPr lang="en-US" dirty="0"/>
              <a:t>Plan ahead, you can put compounding interest to work for you.</a:t>
            </a:r>
          </a:p>
          <a:p>
            <a:pPr marL="342900" indent="-342900" algn="ctr">
              <a:lnSpc>
                <a:spcPct val="150000"/>
              </a:lnSpc>
              <a:buAutoNum type="arabicParenR"/>
            </a:pPr>
            <a:r>
              <a:rPr lang="en-US" dirty="0"/>
              <a:t>Invest in your savings appropriately, based on your time horizon and tolerance for risk.</a:t>
            </a:r>
          </a:p>
          <a:p>
            <a:pPr marL="342900" indent="-342900" algn="ctr">
              <a:lnSpc>
                <a:spcPct val="150000"/>
              </a:lnSpc>
              <a:buAutoNum type="arabicParenR"/>
            </a:pPr>
            <a:r>
              <a:rPr lang="en-US" dirty="0"/>
              <a:t>If you have dependents, providing for their future security can help give you confidence.</a:t>
            </a:r>
          </a:p>
          <a:p>
            <a:pPr marL="342900" indent="-342900" algn="ctr">
              <a:lnSpc>
                <a:spcPct val="150000"/>
              </a:lnSpc>
              <a:buAutoNum type="arabicParenR"/>
            </a:pPr>
            <a:r>
              <a:rPr lang="en-US" dirty="0"/>
              <a:t>Review your insurance needs and make sure you have a valid will.</a:t>
            </a:r>
          </a:p>
        </p:txBody>
      </p:sp>
    </p:spTree>
    <p:extLst>
      <p:ext uri="{BB962C8B-B14F-4D97-AF65-F5344CB8AC3E}">
        <p14:creationId xmlns:p14="http://schemas.microsoft.com/office/powerpoint/2010/main" val="128290871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Qr code&#10;&#10;Description automatically generated">
            <a:extLst>
              <a:ext uri="{FF2B5EF4-FFF2-40B4-BE49-F238E27FC236}">
                <a16:creationId xmlns:a16="http://schemas.microsoft.com/office/drawing/2014/main" id="{4961726A-A3EA-4DBA-8143-2F34869A9A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21899" y="1775854"/>
            <a:ext cx="2913738" cy="2913738"/>
          </a:xfrm>
          <a:prstGeom prst="rect">
            <a:avLst/>
          </a:prstGeom>
        </p:spPr>
      </p:pic>
      <p:sp>
        <p:nvSpPr>
          <p:cNvPr id="13" name="TextBox 12">
            <a:extLst>
              <a:ext uri="{FF2B5EF4-FFF2-40B4-BE49-F238E27FC236}">
                <a16:creationId xmlns:a16="http://schemas.microsoft.com/office/drawing/2014/main" id="{3F322AE8-097D-403D-9D25-8FF1454C4D1F}"/>
              </a:ext>
            </a:extLst>
          </p:cNvPr>
          <p:cNvSpPr txBox="1"/>
          <p:nvPr/>
        </p:nvSpPr>
        <p:spPr>
          <a:xfrm>
            <a:off x="6980514" y="1940484"/>
            <a:ext cx="5211486" cy="286232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A2F59"/>
                </a:solidFill>
                <a:effectLst/>
                <a:uLnTx/>
                <a:uFillTx/>
                <a:latin typeface="Avenir LT Std 65 Medium"/>
                <a:ea typeface="+mn-ea"/>
                <a:cs typeface="+mn-cs"/>
              </a:rPr>
              <a:t>Website: </a:t>
            </a:r>
            <a:r>
              <a:rPr kumimoji="0" lang="en-US" sz="2000" b="0" i="0" u="none" strike="noStrike" kern="1200" cap="none" spc="0" normalizeH="0" baseline="0" noProof="0" dirty="0">
                <a:ln>
                  <a:noFill/>
                </a:ln>
                <a:solidFill>
                  <a:srgbClr val="1A2F59"/>
                </a:solidFill>
                <a:effectLst/>
                <a:uLnTx/>
                <a:uFillTx/>
                <a:latin typeface="Avenir LT Std 65 Medium"/>
                <a:ea typeface="+mn-ea"/>
                <a:cs typeface="+mn-cs"/>
              </a:rPr>
              <a:t>OneAZWealth.com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1A2F59"/>
              </a:solidFill>
              <a:effectLst/>
              <a:uLnTx/>
              <a:uFillTx/>
              <a:latin typeface="Avenir LT Std 65 Medium"/>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A2F59"/>
                </a:solidFill>
                <a:effectLst/>
                <a:uLnTx/>
                <a:uFillTx/>
                <a:latin typeface="Avenir LT Std 65 Medium"/>
                <a:ea typeface="+mn-ea"/>
                <a:cs typeface="+mn-cs"/>
              </a:rPr>
              <a:t>Email: </a:t>
            </a:r>
            <a:r>
              <a:rPr kumimoji="0" lang="en-US" sz="2000" b="0" i="0" u="none" strike="noStrike" kern="1200" cap="none" spc="0" normalizeH="0" baseline="0" noProof="0" dirty="0">
                <a:ln>
                  <a:noFill/>
                </a:ln>
                <a:solidFill>
                  <a:srgbClr val="1A2F59"/>
                </a:solidFill>
                <a:effectLst/>
                <a:uLnTx/>
                <a:uFillTx/>
                <a:latin typeface="Avenir LT Std 65 Medium"/>
                <a:ea typeface="+mn-ea"/>
                <a:cs typeface="+mn-cs"/>
              </a:rPr>
              <a:t>OneAZWealth@OneAZCU.com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1A2F59"/>
              </a:solidFill>
              <a:effectLst/>
              <a:uLnTx/>
              <a:uFillTx/>
              <a:latin typeface="Avenir LT Std 65 Medium"/>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A2F59"/>
                </a:solidFill>
                <a:effectLst/>
                <a:uLnTx/>
                <a:uFillTx/>
                <a:latin typeface="Avenir LT Std 65 Medium"/>
                <a:ea typeface="+mn-ea"/>
                <a:cs typeface="+mn-cs"/>
              </a:rPr>
              <a:t>24/7 Online Appointment Scheduler: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1A2F59"/>
                </a:solidFill>
                <a:effectLst/>
                <a:uLnTx/>
                <a:uFillTx/>
                <a:latin typeface="Avenir LT Std 65 Medium"/>
                <a:ea typeface="+mn-ea"/>
                <a:cs typeface="+mn-cs"/>
              </a:rPr>
              <a:t>OneAZWealth.com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1A2F59"/>
              </a:solidFill>
              <a:effectLst/>
              <a:uLnTx/>
              <a:uFillTx/>
              <a:latin typeface="Avenir LT Std 65 Medium"/>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A2F59"/>
                </a:solidFill>
                <a:effectLst/>
                <a:uLnTx/>
                <a:uFillTx/>
                <a:latin typeface="Avenir LT Std 65 Medium"/>
                <a:ea typeface="+mn-ea"/>
                <a:cs typeface="+mn-cs"/>
              </a:rPr>
              <a:t>Phone: </a:t>
            </a:r>
            <a:r>
              <a:rPr kumimoji="0" lang="en-US" sz="2000" b="0" i="0" u="none" strike="noStrike" kern="1200" cap="none" spc="0" normalizeH="0" baseline="0" noProof="0" dirty="0">
                <a:ln>
                  <a:noFill/>
                </a:ln>
                <a:solidFill>
                  <a:srgbClr val="1A2F59"/>
                </a:solidFill>
                <a:effectLst/>
                <a:uLnTx/>
                <a:uFillTx/>
                <a:latin typeface="Avenir LT Std 65 Medium"/>
                <a:ea typeface="+mn-ea"/>
                <a:cs typeface="+mn-cs"/>
              </a:rPr>
              <a:t>(877) 566-0517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1A2F59"/>
                </a:solidFill>
                <a:effectLst/>
                <a:uLnTx/>
                <a:uFillTx/>
                <a:latin typeface="Avenir LT Std 65 Medium"/>
                <a:ea typeface="+mn-ea"/>
                <a:cs typeface="+mn-cs"/>
              </a:rPr>
              <a:t>Call Monday-Friday, 9:00 am – 5:00 pm</a:t>
            </a:r>
          </a:p>
        </p:txBody>
      </p:sp>
      <p:pic>
        <p:nvPicPr>
          <p:cNvPr id="15" name="Picture 14" descr="Icon&#10;&#10;Description automatically generated">
            <a:extLst>
              <a:ext uri="{FF2B5EF4-FFF2-40B4-BE49-F238E27FC236}">
                <a16:creationId xmlns:a16="http://schemas.microsoft.com/office/drawing/2014/main" id="{2BE4CA34-8C49-4B03-B76B-8E3B7C053E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85655" y="5737395"/>
            <a:ext cx="612349" cy="612349"/>
          </a:xfrm>
          <a:prstGeom prst="rect">
            <a:avLst/>
          </a:prstGeom>
        </p:spPr>
      </p:pic>
      <p:pic>
        <p:nvPicPr>
          <p:cNvPr id="16" name="Picture 15" descr="Logo, icon&#10;&#10;Description automatically generated">
            <a:extLst>
              <a:ext uri="{FF2B5EF4-FFF2-40B4-BE49-F238E27FC236}">
                <a16:creationId xmlns:a16="http://schemas.microsoft.com/office/drawing/2014/main" id="{A457E42C-5771-4C6B-9717-0974DECE2F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94406" y="5737395"/>
            <a:ext cx="612349" cy="612349"/>
          </a:xfrm>
          <a:prstGeom prst="rect">
            <a:avLst/>
          </a:prstGeom>
        </p:spPr>
      </p:pic>
      <p:pic>
        <p:nvPicPr>
          <p:cNvPr id="17" name="Picture 16" descr="Logo, icon&#10;&#10;Description automatically generated">
            <a:extLst>
              <a:ext uri="{FF2B5EF4-FFF2-40B4-BE49-F238E27FC236}">
                <a16:creationId xmlns:a16="http://schemas.microsoft.com/office/drawing/2014/main" id="{ABB3418B-8F77-4144-835E-418DD3F8280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76904" y="5737395"/>
            <a:ext cx="612349" cy="612349"/>
          </a:xfrm>
          <a:prstGeom prst="rect">
            <a:avLst/>
          </a:prstGeom>
        </p:spPr>
      </p:pic>
      <p:sp>
        <p:nvSpPr>
          <p:cNvPr id="20" name="Title 1">
            <a:extLst>
              <a:ext uri="{FF2B5EF4-FFF2-40B4-BE49-F238E27FC236}">
                <a16:creationId xmlns:a16="http://schemas.microsoft.com/office/drawing/2014/main" id="{F841E73F-5EF2-41ED-83AE-8581E22BD3FD}"/>
              </a:ext>
            </a:extLst>
          </p:cNvPr>
          <p:cNvSpPr txBox="1">
            <a:spLocks/>
          </p:cNvSpPr>
          <p:nvPr/>
        </p:nvSpPr>
        <p:spPr>
          <a:xfrm>
            <a:off x="3152504" y="508266"/>
            <a:ext cx="7656021" cy="808079"/>
          </a:xfrm>
          <a:prstGeom prst="rect">
            <a:avLst/>
          </a:prstGeom>
        </p:spPr>
        <p:txBody>
          <a:bodyPr anchor="b"/>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dirty="0">
                <a:ln>
                  <a:noFill/>
                </a:ln>
                <a:solidFill>
                  <a:srgbClr val="1A2F59"/>
                </a:solidFill>
                <a:effectLst/>
                <a:uLnTx/>
                <a:uFillTx/>
                <a:latin typeface="Clarendon LT Std"/>
                <a:ea typeface="+mj-ea"/>
                <a:cs typeface="+mj-cs"/>
              </a:rPr>
              <a:t>Question &amp; Answers</a:t>
            </a:r>
          </a:p>
        </p:txBody>
      </p:sp>
      <p:sp>
        <p:nvSpPr>
          <p:cNvPr id="21" name="TextBox 20">
            <a:extLst>
              <a:ext uri="{FF2B5EF4-FFF2-40B4-BE49-F238E27FC236}">
                <a16:creationId xmlns:a16="http://schemas.microsoft.com/office/drawing/2014/main" id="{C286157C-D2D4-4B56-8098-C8EAAD6771A8}"/>
              </a:ext>
            </a:extLst>
          </p:cNvPr>
          <p:cNvSpPr txBox="1"/>
          <p:nvPr/>
        </p:nvSpPr>
        <p:spPr>
          <a:xfrm>
            <a:off x="3355528" y="4675472"/>
            <a:ext cx="3246480"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A2F59"/>
                </a:solidFill>
                <a:effectLst/>
                <a:uLnTx/>
                <a:uFillTx/>
                <a:latin typeface="Avenir LT Std 65 Medium"/>
                <a:ea typeface="+mn-ea"/>
                <a:cs typeface="+mn-cs"/>
              </a:rPr>
              <a:t>Scan to visit OneAZWealth.com</a:t>
            </a:r>
            <a:endParaRPr kumimoji="0" lang="en-US" sz="1600" b="0" i="0" u="none" strike="noStrike" kern="1200" cap="none" spc="0" normalizeH="0" baseline="0" noProof="0" dirty="0">
              <a:ln>
                <a:noFill/>
              </a:ln>
              <a:solidFill>
                <a:srgbClr val="1A2F59"/>
              </a:solidFill>
              <a:effectLst/>
              <a:uLnTx/>
              <a:uFillTx/>
              <a:latin typeface="Avenir LT Std 65 Medium"/>
              <a:ea typeface="+mn-ea"/>
              <a:cs typeface="+mn-cs"/>
            </a:endParaRPr>
          </a:p>
        </p:txBody>
      </p:sp>
      <p:sp>
        <p:nvSpPr>
          <p:cNvPr id="2" name="TextBox 1">
            <a:extLst>
              <a:ext uri="{FF2B5EF4-FFF2-40B4-BE49-F238E27FC236}">
                <a16:creationId xmlns:a16="http://schemas.microsoft.com/office/drawing/2014/main" id="{4FD2FD9E-0A3D-06F3-6456-F47E722072F2}"/>
              </a:ext>
            </a:extLst>
          </p:cNvPr>
          <p:cNvSpPr txBox="1"/>
          <p:nvPr/>
        </p:nvSpPr>
        <p:spPr>
          <a:xfrm>
            <a:off x="4446182" y="6665187"/>
            <a:ext cx="6027204"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A5A5A5">
                    <a:lumMod val="25000"/>
                  </a:srgbClr>
                </a:solidFill>
                <a:effectLst/>
                <a:uLnTx/>
                <a:uFillTx/>
                <a:latin typeface="Avenir LT Std 35 Light" panose="020B0402020203020204" pitchFamily="34" charset="0"/>
                <a:ea typeface="+mn-ea"/>
                <a:cs typeface="+mn-cs"/>
              </a:rPr>
              <a:t>OneAZ Wealth Management | (877) 566-0517 | </a:t>
            </a:r>
            <a:r>
              <a:rPr kumimoji="0" lang="en-US" sz="800" b="1" i="0" u="none" strike="noStrike" kern="1200" cap="none" spc="0" normalizeH="0" baseline="0" noProof="0" dirty="0">
                <a:ln>
                  <a:noFill/>
                </a:ln>
                <a:solidFill>
                  <a:srgbClr val="A5A5A5">
                    <a:lumMod val="25000"/>
                  </a:srgbClr>
                </a:solidFill>
                <a:effectLst/>
                <a:uLnTx/>
                <a:uFillTx/>
                <a:latin typeface="Avenir LT Std 35 Light" panose="020B0402020203020204" pitchFamily="34" charset="0"/>
                <a:ea typeface="+mn-ea"/>
                <a:cs typeface="+mn-cs"/>
                <a:hlinkClick r:id="rId7"/>
              </a:rPr>
              <a:t>www.OneAZWealth.com</a:t>
            </a:r>
            <a:r>
              <a:rPr kumimoji="0" lang="en-US" sz="800" b="1" i="0" u="none" strike="noStrike" kern="1200" cap="none" spc="0" normalizeH="0" baseline="0" noProof="0" dirty="0">
                <a:ln>
                  <a:noFill/>
                </a:ln>
                <a:solidFill>
                  <a:srgbClr val="A5A5A5">
                    <a:lumMod val="25000"/>
                  </a:srgbClr>
                </a:solidFill>
                <a:effectLst/>
                <a:uLnTx/>
                <a:uFillTx/>
                <a:latin typeface="Avenir LT Std 35 Light" panose="020B0402020203020204" pitchFamily="34" charset="0"/>
                <a:ea typeface="+mn-ea"/>
                <a:cs typeface="+mn-cs"/>
              </a:rPr>
              <a:t> | Safe For Public Distribution.</a:t>
            </a:r>
          </a:p>
        </p:txBody>
      </p:sp>
    </p:spTree>
    <p:extLst>
      <p:ext uri="{BB962C8B-B14F-4D97-AF65-F5344CB8AC3E}">
        <p14:creationId xmlns:p14="http://schemas.microsoft.com/office/powerpoint/2010/main" val="58931914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Qr code&#10;&#10;Description automatically generated">
            <a:extLst>
              <a:ext uri="{FF2B5EF4-FFF2-40B4-BE49-F238E27FC236}">
                <a16:creationId xmlns:a16="http://schemas.microsoft.com/office/drawing/2014/main" id="{4961726A-A3EA-4DBA-8143-2F34869A9A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21899" y="1775854"/>
            <a:ext cx="2913738" cy="2913738"/>
          </a:xfrm>
          <a:prstGeom prst="rect">
            <a:avLst/>
          </a:prstGeom>
        </p:spPr>
      </p:pic>
      <p:sp>
        <p:nvSpPr>
          <p:cNvPr id="13" name="TextBox 12">
            <a:extLst>
              <a:ext uri="{FF2B5EF4-FFF2-40B4-BE49-F238E27FC236}">
                <a16:creationId xmlns:a16="http://schemas.microsoft.com/office/drawing/2014/main" id="{3F322AE8-097D-403D-9D25-8FF1454C4D1F}"/>
              </a:ext>
            </a:extLst>
          </p:cNvPr>
          <p:cNvSpPr txBox="1"/>
          <p:nvPr/>
        </p:nvSpPr>
        <p:spPr>
          <a:xfrm>
            <a:off x="6980514" y="1940484"/>
            <a:ext cx="5211486" cy="286232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A2F59"/>
                </a:solidFill>
                <a:effectLst/>
                <a:uLnTx/>
                <a:uFillTx/>
                <a:latin typeface="Avenir LT Std 65 Medium"/>
                <a:ea typeface="+mn-ea"/>
                <a:cs typeface="+mn-cs"/>
              </a:rPr>
              <a:t>Website: </a:t>
            </a:r>
            <a:r>
              <a:rPr kumimoji="0" lang="en-US" sz="2000" b="0" i="0" u="none" strike="noStrike" kern="1200" cap="none" spc="0" normalizeH="0" baseline="0" noProof="0" dirty="0">
                <a:ln>
                  <a:noFill/>
                </a:ln>
                <a:solidFill>
                  <a:srgbClr val="1A2F59"/>
                </a:solidFill>
                <a:effectLst/>
                <a:uLnTx/>
                <a:uFillTx/>
                <a:latin typeface="Avenir LT Std 65 Medium"/>
                <a:ea typeface="+mn-ea"/>
                <a:cs typeface="+mn-cs"/>
              </a:rPr>
              <a:t>OneAZWealth.com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1A2F59"/>
              </a:solidFill>
              <a:effectLst/>
              <a:uLnTx/>
              <a:uFillTx/>
              <a:latin typeface="Avenir LT Std 65 Medium"/>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A2F59"/>
                </a:solidFill>
                <a:effectLst/>
                <a:uLnTx/>
                <a:uFillTx/>
                <a:latin typeface="Avenir LT Std 65 Medium"/>
                <a:ea typeface="+mn-ea"/>
                <a:cs typeface="+mn-cs"/>
              </a:rPr>
              <a:t>Email: </a:t>
            </a:r>
            <a:r>
              <a:rPr kumimoji="0" lang="en-US" sz="2000" b="0" i="0" u="none" strike="noStrike" kern="1200" cap="none" spc="0" normalizeH="0" baseline="0" noProof="0" dirty="0">
                <a:ln>
                  <a:noFill/>
                </a:ln>
                <a:solidFill>
                  <a:srgbClr val="1A2F59"/>
                </a:solidFill>
                <a:effectLst/>
                <a:uLnTx/>
                <a:uFillTx/>
                <a:latin typeface="Avenir LT Std 65 Medium"/>
                <a:ea typeface="+mn-ea"/>
                <a:cs typeface="+mn-cs"/>
              </a:rPr>
              <a:t>OneAZWealth@OneAZCU.com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1A2F59"/>
              </a:solidFill>
              <a:effectLst/>
              <a:uLnTx/>
              <a:uFillTx/>
              <a:latin typeface="Avenir LT Std 65 Medium"/>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A2F59"/>
                </a:solidFill>
                <a:effectLst/>
                <a:uLnTx/>
                <a:uFillTx/>
                <a:latin typeface="Avenir LT Std 65 Medium"/>
                <a:ea typeface="+mn-ea"/>
                <a:cs typeface="+mn-cs"/>
              </a:rPr>
              <a:t>24/7 Online Appointment Scheduler: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1A2F59"/>
                </a:solidFill>
                <a:effectLst/>
                <a:uLnTx/>
                <a:uFillTx/>
                <a:latin typeface="Avenir LT Std 65 Medium"/>
                <a:ea typeface="+mn-ea"/>
                <a:cs typeface="+mn-cs"/>
              </a:rPr>
              <a:t>OneAZWealth.com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1A2F59"/>
              </a:solidFill>
              <a:effectLst/>
              <a:uLnTx/>
              <a:uFillTx/>
              <a:latin typeface="Avenir LT Std 65 Medium"/>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A2F59"/>
                </a:solidFill>
                <a:effectLst/>
                <a:uLnTx/>
                <a:uFillTx/>
                <a:latin typeface="Avenir LT Std 65 Medium"/>
                <a:ea typeface="+mn-ea"/>
                <a:cs typeface="+mn-cs"/>
              </a:rPr>
              <a:t>Phone: </a:t>
            </a:r>
            <a:r>
              <a:rPr kumimoji="0" lang="en-US" sz="2000" b="0" i="0" u="none" strike="noStrike" kern="1200" cap="none" spc="0" normalizeH="0" baseline="0" noProof="0" dirty="0">
                <a:ln>
                  <a:noFill/>
                </a:ln>
                <a:solidFill>
                  <a:srgbClr val="1A2F59"/>
                </a:solidFill>
                <a:effectLst/>
                <a:uLnTx/>
                <a:uFillTx/>
                <a:latin typeface="Avenir LT Std 65 Medium"/>
                <a:ea typeface="+mn-ea"/>
                <a:cs typeface="+mn-cs"/>
              </a:rPr>
              <a:t>(877) 566-0517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1A2F59"/>
                </a:solidFill>
                <a:effectLst/>
                <a:uLnTx/>
                <a:uFillTx/>
                <a:latin typeface="Avenir LT Std 65 Medium"/>
                <a:ea typeface="+mn-ea"/>
                <a:cs typeface="+mn-cs"/>
              </a:rPr>
              <a:t>Call Monday-Friday, 9:00 am – 5:00 pm</a:t>
            </a:r>
          </a:p>
        </p:txBody>
      </p:sp>
      <p:pic>
        <p:nvPicPr>
          <p:cNvPr id="15" name="Picture 14" descr="Icon&#10;&#10;Description automatically generated">
            <a:extLst>
              <a:ext uri="{FF2B5EF4-FFF2-40B4-BE49-F238E27FC236}">
                <a16:creationId xmlns:a16="http://schemas.microsoft.com/office/drawing/2014/main" id="{2BE4CA34-8C49-4B03-B76B-8E3B7C053E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85655" y="5737395"/>
            <a:ext cx="612349" cy="612349"/>
          </a:xfrm>
          <a:prstGeom prst="rect">
            <a:avLst/>
          </a:prstGeom>
        </p:spPr>
      </p:pic>
      <p:pic>
        <p:nvPicPr>
          <p:cNvPr id="16" name="Picture 15" descr="Logo, icon&#10;&#10;Description automatically generated">
            <a:extLst>
              <a:ext uri="{FF2B5EF4-FFF2-40B4-BE49-F238E27FC236}">
                <a16:creationId xmlns:a16="http://schemas.microsoft.com/office/drawing/2014/main" id="{A457E42C-5771-4C6B-9717-0974DECE2F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94406" y="5737395"/>
            <a:ext cx="612349" cy="612349"/>
          </a:xfrm>
          <a:prstGeom prst="rect">
            <a:avLst/>
          </a:prstGeom>
        </p:spPr>
      </p:pic>
      <p:pic>
        <p:nvPicPr>
          <p:cNvPr id="17" name="Picture 16" descr="Logo, icon&#10;&#10;Description automatically generated">
            <a:extLst>
              <a:ext uri="{FF2B5EF4-FFF2-40B4-BE49-F238E27FC236}">
                <a16:creationId xmlns:a16="http://schemas.microsoft.com/office/drawing/2014/main" id="{ABB3418B-8F77-4144-835E-418DD3F8280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76904" y="5737395"/>
            <a:ext cx="612349" cy="612349"/>
          </a:xfrm>
          <a:prstGeom prst="rect">
            <a:avLst/>
          </a:prstGeom>
        </p:spPr>
      </p:pic>
      <p:sp>
        <p:nvSpPr>
          <p:cNvPr id="20" name="Title 1">
            <a:extLst>
              <a:ext uri="{FF2B5EF4-FFF2-40B4-BE49-F238E27FC236}">
                <a16:creationId xmlns:a16="http://schemas.microsoft.com/office/drawing/2014/main" id="{F841E73F-5EF2-41ED-83AE-8581E22BD3FD}"/>
              </a:ext>
            </a:extLst>
          </p:cNvPr>
          <p:cNvSpPr txBox="1">
            <a:spLocks/>
          </p:cNvSpPr>
          <p:nvPr/>
        </p:nvSpPr>
        <p:spPr>
          <a:xfrm>
            <a:off x="3152504" y="508266"/>
            <a:ext cx="7656021" cy="808079"/>
          </a:xfrm>
          <a:prstGeom prst="rect">
            <a:avLst/>
          </a:prstGeom>
        </p:spPr>
        <p:txBody>
          <a:bodyPr anchor="b"/>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dirty="0">
                <a:ln>
                  <a:noFill/>
                </a:ln>
                <a:solidFill>
                  <a:srgbClr val="1A2F59"/>
                </a:solidFill>
                <a:effectLst/>
                <a:uLnTx/>
                <a:uFillTx/>
                <a:latin typeface="Clarendon LT Std"/>
                <a:ea typeface="+mj-ea"/>
                <a:cs typeface="+mj-cs"/>
              </a:rPr>
              <a:t>Thank you!</a:t>
            </a:r>
          </a:p>
        </p:txBody>
      </p:sp>
      <p:sp>
        <p:nvSpPr>
          <p:cNvPr id="21" name="TextBox 20">
            <a:extLst>
              <a:ext uri="{FF2B5EF4-FFF2-40B4-BE49-F238E27FC236}">
                <a16:creationId xmlns:a16="http://schemas.microsoft.com/office/drawing/2014/main" id="{C286157C-D2D4-4B56-8098-C8EAAD6771A8}"/>
              </a:ext>
            </a:extLst>
          </p:cNvPr>
          <p:cNvSpPr txBox="1"/>
          <p:nvPr/>
        </p:nvSpPr>
        <p:spPr>
          <a:xfrm>
            <a:off x="3355528" y="4675472"/>
            <a:ext cx="3246480"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A2F59"/>
                </a:solidFill>
                <a:effectLst/>
                <a:uLnTx/>
                <a:uFillTx/>
                <a:latin typeface="Avenir LT Std 65 Medium"/>
                <a:ea typeface="+mn-ea"/>
                <a:cs typeface="+mn-cs"/>
              </a:rPr>
              <a:t>Scan to visit OneAZWealth.com</a:t>
            </a:r>
            <a:endParaRPr kumimoji="0" lang="en-US" sz="1600" b="0" i="0" u="none" strike="noStrike" kern="1200" cap="none" spc="0" normalizeH="0" baseline="0" noProof="0" dirty="0">
              <a:ln>
                <a:noFill/>
              </a:ln>
              <a:solidFill>
                <a:srgbClr val="1A2F59"/>
              </a:solidFill>
              <a:effectLst/>
              <a:uLnTx/>
              <a:uFillTx/>
              <a:latin typeface="Avenir LT Std 65 Medium"/>
              <a:ea typeface="+mn-ea"/>
              <a:cs typeface="+mn-cs"/>
            </a:endParaRPr>
          </a:p>
        </p:txBody>
      </p:sp>
      <p:sp>
        <p:nvSpPr>
          <p:cNvPr id="2" name="TextBox 1">
            <a:extLst>
              <a:ext uri="{FF2B5EF4-FFF2-40B4-BE49-F238E27FC236}">
                <a16:creationId xmlns:a16="http://schemas.microsoft.com/office/drawing/2014/main" id="{72857431-8B73-3978-3DB9-73BC93E0C78A}"/>
              </a:ext>
            </a:extLst>
          </p:cNvPr>
          <p:cNvSpPr txBox="1"/>
          <p:nvPr/>
        </p:nvSpPr>
        <p:spPr>
          <a:xfrm>
            <a:off x="4446182" y="6665187"/>
            <a:ext cx="6027204"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A5A5A5">
                    <a:lumMod val="25000"/>
                  </a:srgbClr>
                </a:solidFill>
                <a:effectLst/>
                <a:uLnTx/>
                <a:uFillTx/>
                <a:latin typeface="Avenir LT Std 35 Light" panose="020B0402020203020204" pitchFamily="34" charset="0"/>
                <a:ea typeface="+mn-ea"/>
                <a:cs typeface="+mn-cs"/>
              </a:rPr>
              <a:t>OneAZ Wealth Management | (877) 566-0517 | </a:t>
            </a:r>
            <a:r>
              <a:rPr kumimoji="0" lang="en-US" sz="800" b="1" i="0" u="none" strike="noStrike" kern="1200" cap="none" spc="0" normalizeH="0" baseline="0" noProof="0" dirty="0">
                <a:ln>
                  <a:noFill/>
                </a:ln>
                <a:solidFill>
                  <a:srgbClr val="A5A5A5">
                    <a:lumMod val="25000"/>
                  </a:srgbClr>
                </a:solidFill>
                <a:effectLst/>
                <a:uLnTx/>
                <a:uFillTx/>
                <a:latin typeface="Avenir LT Std 35 Light" panose="020B0402020203020204" pitchFamily="34" charset="0"/>
                <a:ea typeface="+mn-ea"/>
                <a:cs typeface="+mn-cs"/>
                <a:hlinkClick r:id="rId7"/>
              </a:rPr>
              <a:t>www.OneAZWealth.com</a:t>
            </a:r>
            <a:r>
              <a:rPr kumimoji="0" lang="en-US" sz="800" b="1" i="0" u="none" strike="noStrike" kern="1200" cap="none" spc="0" normalizeH="0" baseline="0" noProof="0" dirty="0">
                <a:ln>
                  <a:noFill/>
                </a:ln>
                <a:solidFill>
                  <a:srgbClr val="A5A5A5">
                    <a:lumMod val="25000"/>
                  </a:srgbClr>
                </a:solidFill>
                <a:effectLst/>
                <a:uLnTx/>
                <a:uFillTx/>
                <a:latin typeface="Avenir LT Std 35 Light" panose="020B0402020203020204" pitchFamily="34" charset="0"/>
                <a:ea typeface="+mn-ea"/>
                <a:cs typeface="+mn-cs"/>
              </a:rPr>
              <a:t> | Safe For Public Distribution.</a:t>
            </a:r>
          </a:p>
        </p:txBody>
      </p:sp>
    </p:spTree>
    <p:extLst>
      <p:ext uri="{BB962C8B-B14F-4D97-AF65-F5344CB8AC3E}">
        <p14:creationId xmlns:p14="http://schemas.microsoft.com/office/powerpoint/2010/main" val="228279135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764D52-8EF2-4679-B552-C104896CD436}"/>
              </a:ext>
            </a:extLst>
          </p:cNvPr>
          <p:cNvSpPr>
            <a:spLocks noGrp="1"/>
          </p:cNvSpPr>
          <p:nvPr>
            <p:ph type="title"/>
          </p:nvPr>
        </p:nvSpPr>
        <p:spPr>
          <a:xfrm>
            <a:off x="350520" y="437618"/>
            <a:ext cx="10515600" cy="756459"/>
          </a:xfrm>
        </p:spPr>
        <p:txBody>
          <a:bodyPr/>
          <a:lstStyle/>
          <a:p>
            <a:r>
              <a:rPr lang="en-US" b="1" dirty="0"/>
              <a:t>Michael Kincaid, CRPC®</a:t>
            </a:r>
          </a:p>
        </p:txBody>
      </p:sp>
      <p:sp>
        <p:nvSpPr>
          <p:cNvPr id="5" name="Text Placeholder 4">
            <a:extLst>
              <a:ext uri="{FF2B5EF4-FFF2-40B4-BE49-F238E27FC236}">
                <a16:creationId xmlns:a16="http://schemas.microsoft.com/office/drawing/2014/main" id="{293AC0C4-9E18-4F15-9252-0F03C5FDAAC8}"/>
              </a:ext>
            </a:extLst>
          </p:cNvPr>
          <p:cNvSpPr>
            <a:spLocks noGrp="1"/>
          </p:cNvSpPr>
          <p:nvPr>
            <p:ph type="body" sz="quarter" idx="12"/>
          </p:nvPr>
        </p:nvSpPr>
        <p:spPr>
          <a:xfrm>
            <a:off x="4973898" y="2466300"/>
            <a:ext cx="7385742" cy="962700"/>
          </a:xfrm>
        </p:spPr>
        <p:txBody>
          <a:bodyPr>
            <a:normAutofit/>
          </a:bodyPr>
          <a:lstStyle/>
          <a:p>
            <a:pPr marL="0" indent="0">
              <a:buNone/>
            </a:pPr>
            <a:r>
              <a:rPr lang="en-US" b="1" dirty="0">
                <a:latin typeface="Avenir LT Std 65 Medium (Body)"/>
              </a:rPr>
              <a:t>Wealth Advisor, OneAZ Wealth Management</a:t>
            </a:r>
          </a:p>
          <a:p>
            <a:pPr marL="0" indent="0">
              <a:buNone/>
            </a:pPr>
            <a:r>
              <a:rPr lang="en-US" b="1" i="1" dirty="0">
                <a:latin typeface="Avenir LT Std 65 Medium (Body)"/>
              </a:rPr>
              <a:t>MKincaid@oneazcu.com</a:t>
            </a:r>
          </a:p>
        </p:txBody>
      </p:sp>
      <p:pic>
        <p:nvPicPr>
          <p:cNvPr id="9" name="Picture 8" descr="Icon&#10;&#10;Description automatically generated">
            <a:extLst>
              <a:ext uri="{FF2B5EF4-FFF2-40B4-BE49-F238E27FC236}">
                <a16:creationId xmlns:a16="http://schemas.microsoft.com/office/drawing/2014/main" id="{C21C49DE-52E9-4FAD-B853-F72C26D942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4419" y="3413758"/>
            <a:ext cx="423390" cy="423390"/>
          </a:xfrm>
          <a:prstGeom prst="rect">
            <a:avLst/>
          </a:prstGeom>
        </p:spPr>
      </p:pic>
      <p:pic>
        <p:nvPicPr>
          <p:cNvPr id="3" name="Picture Placeholder 6">
            <a:extLst>
              <a:ext uri="{FF2B5EF4-FFF2-40B4-BE49-F238E27FC236}">
                <a16:creationId xmlns:a16="http://schemas.microsoft.com/office/drawing/2014/main" id="{CBD2DD4C-D5FD-C69B-9792-35B450DF7ECB}"/>
              </a:ext>
            </a:extLst>
          </p:cNvPr>
          <p:cNvPicPr>
            <a:picLocks noGrp="1" noChangeAspect="1"/>
          </p:cNvPicPr>
          <p:nvPr>
            <p:ph type="pic" sz="quarter" idx="10"/>
          </p:nvPr>
        </p:nvPicPr>
        <p:blipFill>
          <a:blip r:embed="rId4">
            <a:extLst>
              <a:ext uri="{28A0092B-C50C-407E-A947-70E740481C1C}">
                <a14:useLocalDpi xmlns:a14="http://schemas.microsoft.com/office/drawing/2010/main" val="0"/>
              </a:ext>
            </a:extLst>
          </a:blip>
          <a:srcRect l="6666" t="4699" r="10000" b="19883"/>
          <a:stretch/>
        </p:blipFill>
        <p:spPr>
          <a:xfrm>
            <a:off x="2072520" y="2112772"/>
            <a:ext cx="2286119" cy="3102865"/>
          </a:xfrm>
        </p:spPr>
      </p:pic>
    </p:spTree>
    <p:extLst>
      <p:ext uri="{BB962C8B-B14F-4D97-AF65-F5344CB8AC3E}">
        <p14:creationId xmlns:p14="http://schemas.microsoft.com/office/powerpoint/2010/main" val="145443424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1448BDE0-C9AD-464B-8026-CE714F452439}"/>
              </a:ext>
            </a:extLst>
          </p:cNvPr>
          <p:cNvSpPr>
            <a:spLocks noChangeArrowheads="1"/>
          </p:cNvSpPr>
          <p:nvPr/>
        </p:nvSpPr>
        <p:spPr bwMode="auto">
          <a:xfrm>
            <a:off x="3024554" y="5798961"/>
            <a:ext cx="8870460" cy="5309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sz="750" b="1" i="0" u="none" strike="noStrike" kern="1200" cap="none" spc="0" normalizeH="0" baseline="0" noProof="0" dirty="0">
                <a:ln>
                  <a:noFill/>
                </a:ln>
                <a:solidFill>
                  <a:srgbClr val="A5A5A5">
                    <a:lumMod val="25000"/>
                  </a:srgbClr>
                </a:solidFill>
                <a:effectLst/>
                <a:uLnTx/>
                <a:uFillTx/>
                <a:latin typeface="Avenir Next LT Pro Demi" panose="020B0704020202020204" pitchFamily="34" charset="0"/>
                <a:ea typeface="+mn-ea"/>
                <a:cs typeface="+mn-cs"/>
              </a:rPr>
              <a:t>Securities and advisory services are offered through LPL Financial (LPL), a registered investment advisor and broker-dealer (member FINRA/SIPC). </a:t>
            </a:r>
            <a:r>
              <a:rPr kumimoji="0" lang="en-US" sz="750" b="0" i="0" u="none" strike="noStrike" kern="1200" cap="none" spc="0" normalizeH="0" baseline="0" noProof="0" dirty="0">
                <a:ln>
                  <a:noFill/>
                </a:ln>
                <a:solidFill>
                  <a:srgbClr val="A5A5A5">
                    <a:lumMod val="25000"/>
                  </a:srgbClr>
                </a:solidFill>
                <a:effectLst/>
                <a:uLnTx/>
                <a:uFillTx/>
                <a:latin typeface="Avenir LT Std 35 Light" panose="020B0402020203020204" pitchFamily="34" charset="0"/>
                <a:ea typeface="+mn-ea"/>
                <a:cs typeface="+mn-cs"/>
              </a:rPr>
              <a:t>Insurance products are offered through LPL or its licensed affiliates. OneAZ Credit Union (OneAZ CU) and OneAZ Wealth Management </a:t>
            </a:r>
            <a:r>
              <a:rPr kumimoji="0" lang="en-US" sz="750" b="1" i="0" u="sng" strike="noStrike" kern="1200" cap="none" spc="0" normalizeH="0" baseline="0" noProof="0" dirty="0">
                <a:ln>
                  <a:noFill/>
                </a:ln>
                <a:solidFill>
                  <a:srgbClr val="A5A5A5">
                    <a:lumMod val="25000"/>
                  </a:srgbClr>
                </a:solidFill>
                <a:effectLst/>
                <a:uLnTx/>
                <a:uFillTx/>
                <a:latin typeface="Avenir Next LT Pro Demi" panose="020B0704020202020204" pitchFamily="34" charset="0"/>
                <a:ea typeface="+mn-ea"/>
                <a:cs typeface="+mn-cs"/>
              </a:rPr>
              <a:t>are not</a:t>
            </a:r>
            <a:r>
              <a:rPr kumimoji="0" lang="en-US" sz="750" b="0" i="0" u="none" strike="noStrike" kern="1200" cap="none" spc="0" normalizeH="0" baseline="0" noProof="0" dirty="0">
                <a:ln>
                  <a:noFill/>
                </a:ln>
                <a:solidFill>
                  <a:srgbClr val="A5A5A5">
                    <a:lumMod val="25000"/>
                  </a:srgbClr>
                </a:solidFill>
                <a:effectLst/>
                <a:uLnTx/>
                <a:uFillTx/>
                <a:latin typeface="Avenir Next LT Pro Demi" panose="020B0704020202020204" pitchFamily="34" charset="0"/>
                <a:ea typeface="+mn-ea"/>
                <a:cs typeface="+mn-cs"/>
              </a:rPr>
              <a:t> </a:t>
            </a:r>
            <a:r>
              <a:rPr kumimoji="0" lang="en-US" sz="750" b="0" i="0" u="none" strike="noStrike" kern="1200" cap="none" spc="0" normalizeH="0" baseline="0" noProof="0" dirty="0">
                <a:ln>
                  <a:noFill/>
                </a:ln>
                <a:solidFill>
                  <a:srgbClr val="A5A5A5">
                    <a:lumMod val="25000"/>
                  </a:srgbClr>
                </a:solidFill>
                <a:effectLst/>
                <a:uLnTx/>
                <a:uFillTx/>
                <a:latin typeface="Avenir LT Std 35 Light" panose="020B0402020203020204" pitchFamily="34" charset="0"/>
                <a:ea typeface="+mn-ea"/>
                <a:cs typeface="+mn-cs"/>
              </a:rPr>
              <a:t>registered as a broker-dealer or investment advisor. Registered representatives of LPL offer products and services using OneAZ Wealth Management, and may also be employees of OneAZ CU. These products and services are being offered through LPL or its affiliates, which are separate entities from, and not affiliates of, OneAZ CU nor OneAZ Wealth Management. Securities and insurance offered through LPL or its affiliates are: </a:t>
            </a:r>
            <a:endParaRPr kumimoji="0" lang="en-US" altLang="en-US" sz="750" b="0" i="0" u="none" strike="noStrike" kern="1200" cap="none" spc="0" normalizeH="0" baseline="0" noProof="0" dirty="0">
              <a:ln>
                <a:noFill/>
              </a:ln>
              <a:solidFill>
                <a:srgbClr val="A5A5A5">
                  <a:lumMod val="25000"/>
                </a:srgbClr>
              </a:solidFill>
              <a:effectLst/>
              <a:uLnTx/>
              <a:uFillTx/>
              <a:latin typeface="Avenir LT Std 35 Light" panose="020B0402020203020204" pitchFamily="34" charset="0"/>
              <a:ea typeface="+mn-ea"/>
              <a:cs typeface="+mn-cs"/>
            </a:endParaRPr>
          </a:p>
        </p:txBody>
      </p:sp>
      <p:pic>
        <p:nvPicPr>
          <p:cNvPr id="4" name="Picture 3">
            <a:extLst>
              <a:ext uri="{FF2B5EF4-FFF2-40B4-BE49-F238E27FC236}">
                <a16:creationId xmlns:a16="http://schemas.microsoft.com/office/drawing/2014/main" id="{D6D954B9-9D66-4F07-B707-D690AA0154DA}"/>
              </a:ext>
            </a:extLst>
          </p:cNvPr>
          <p:cNvPicPr>
            <a:picLocks noChangeAspect="1"/>
          </p:cNvPicPr>
          <p:nvPr/>
        </p:nvPicPr>
        <p:blipFill>
          <a:blip r:embed="rId3"/>
          <a:srcRect/>
          <a:stretch/>
        </p:blipFill>
        <p:spPr>
          <a:xfrm>
            <a:off x="3158893" y="628834"/>
            <a:ext cx="3258291" cy="1253189"/>
          </a:xfrm>
          <a:prstGeom prst="rect">
            <a:avLst/>
          </a:prstGeom>
        </p:spPr>
      </p:pic>
      <p:graphicFrame>
        <p:nvGraphicFramePr>
          <p:cNvPr id="5" name="Table 4">
            <a:extLst>
              <a:ext uri="{FF2B5EF4-FFF2-40B4-BE49-F238E27FC236}">
                <a16:creationId xmlns:a16="http://schemas.microsoft.com/office/drawing/2014/main" id="{CBDF1576-7D01-49D1-B2D9-16F462264C25}"/>
              </a:ext>
            </a:extLst>
          </p:cNvPr>
          <p:cNvGraphicFramePr>
            <a:graphicFrameLocks noGrp="1"/>
          </p:cNvGraphicFramePr>
          <p:nvPr/>
        </p:nvGraphicFramePr>
        <p:xfrm>
          <a:off x="3024554" y="6353854"/>
          <a:ext cx="8870461" cy="325120"/>
        </p:xfrm>
        <a:graphic>
          <a:graphicData uri="http://schemas.openxmlformats.org/drawingml/2006/table">
            <a:tbl>
              <a:tblPr firstRow="1" firstCol="1" lastRow="1" lastCol="1" bandRow="1" bandCol="1"/>
              <a:tblGrid>
                <a:gridCol w="2532586">
                  <a:extLst>
                    <a:ext uri="{9D8B030D-6E8A-4147-A177-3AD203B41FA5}">
                      <a16:colId xmlns:a16="http://schemas.microsoft.com/office/drawing/2014/main" val="3236136599"/>
                    </a:ext>
                  </a:extLst>
                </a:gridCol>
                <a:gridCol w="2240712">
                  <a:extLst>
                    <a:ext uri="{9D8B030D-6E8A-4147-A177-3AD203B41FA5}">
                      <a16:colId xmlns:a16="http://schemas.microsoft.com/office/drawing/2014/main" val="677956393"/>
                    </a:ext>
                  </a:extLst>
                </a:gridCol>
                <a:gridCol w="2815540">
                  <a:extLst>
                    <a:ext uri="{9D8B030D-6E8A-4147-A177-3AD203B41FA5}">
                      <a16:colId xmlns:a16="http://schemas.microsoft.com/office/drawing/2014/main" val="180355062"/>
                    </a:ext>
                  </a:extLst>
                </a:gridCol>
                <a:gridCol w="1281623">
                  <a:extLst>
                    <a:ext uri="{9D8B030D-6E8A-4147-A177-3AD203B41FA5}">
                      <a16:colId xmlns:a16="http://schemas.microsoft.com/office/drawing/2014/main" val="330343158"/>
                    </a:ext>
                  </a:extLst>
                </a:gridCol>
              </a:tblGrid>
              <a:tr h="311624">
                <a:tc>
                  <a:txBody>
                    <a:bodyPr/>
                    <a:lstStyle/>
                    <a:p>
                      <a:pPr marL="192405" marR="0" algn="ctr">
                        <a:spcBef>
                          <a:spcPts val="90"/>
                        </a:spcBef>
                        <a:spcAft>
                          <a:spcPts val="0"/>
                        </a:spcAft>
                      </a:pPr>
                      <a:r>
                        <a:rPr lang="en-US" sz="800" b="1" dirty="0">
                          <a:solidFill>
                            <a:schemeClr val="bg2">
                              <a:lumMod val="25000"/>
                            </a:schemeClr>
                          </a:solidFill>
                          <a:effectLst/>
                          <a:latin typeface="Avenir Next LT Pro Demi" panose="020B0704020202020204" pitchFamily="34" charset="0"/>
                          <a:ea typeface="Lucida Sans" panose="020B0602030504020204" pitchFamily="34" charset="0"/>
                          <a:cs typeface="Lucida Sans" panose="020B0602030504020204" pitchFamily="34" charset="0"/>
                        </a:rPr>
                        <a:t>Not Insured by NCUA or</a:t>
                      </a:r>
                    </a:p>
                    <a:p>
                      <a:pPr marL="192405" marR="0" algn="ctr">
                        <a:spcBef>
                          <a:spcPts val="90"/>
                        </a:spcBef>
                        <a:spcAft>
                          <a:spcPts val="0"/>
                        </a:spcAft>
                      </a:pPr>
                      <a:r>
                        <a:rPr lang="en-US" sz="800" b="1" dirty="0">
                          <a:solidFill>
                            <a:schemeClr val="bg2">
                              <a:lumMod val="25000"/>
                            </a:schemeClr>
                          </a:solidFill>
                          <a:effectLst/>
                          <a:latin typeface="Avenir Next LT Pro Demi" panose="020B0704020202020204" pitchFamily="34" charset="0"/>
                          <a:ea typeface="Lucida Sans" panose="020B0602030504020204" pitchFamily="34" charset="0"/>
                          <a:cs typeface="Lucida Sans" panose="020B0602030504020204" pitchFamily="34" charset="0"/>
                        </a:rPr>
                        <a:t>Any Other Government Agency</a:t>
                      </a:r>
                      <a:endParaRPr lang="en-US" sz="800" dirty="0">
                        <a:solidFill>
                          <a:schemeClr val="bg2">
                            <a:lumMod val="25000"/>
                          </a:schemeClr>
                        </a:solidFill>
                        <a:effectLst/>
                        <a:latin typeface="Avenir Next LT Pro Demi" panose="020B0704020202020204" pitchFamily="34" charset="0"/>
                        <a:ea typeface="Lucida Sans" panose="020B0602030504020204" pitchFamily="34" charset="0"/>
                        <a:cs typeface="Lucida Sans" panose="020B0602030504020204" pitchFamily="34" charset="0"/>
                      </a:endParaRPr>
                    </a:p>
                  </a:txBody>
                  <a:tcPr marL="34290" marR="34290" marT="34290" marB="34290" anchor="ctr">
                    <a:lnL w="12700" cap="flat" cmpd="sng" algn="ctr">
                      <a:solidFill>
                        <a:srgbClr val="58595B"/>
                      </a:solidFill>
                      <a:prstDash val="solid"/>
                      <a:round/>
                      <a:headEnd type="none" w="med" len="med"/>
                      <a:tailEnd type="none" w="med" len="med"/>
                    </a:lnL>
                    <a:lnR w="12700" cap="flat" cmpd="sng" algn="ctr">
                      <a:solidFill>
                        <a:srgbClr val="58595B"/>
                      </a:solidFill>
                      <a:prstDash val="solid"/>
                      <a:round/>
                      <a:headEnd type="none" w="med" len="med"/>
                      <a:tailEnd type="none" w="med" len="med"/>
                    </a:lnR>
                    <a:lnT w="12700" cap="flat" cmpd="sng" algn="ctr">
                      <a:solidFill>
                        <a:srgbClr val="58595B"/>
                      </a:solidFill>
                      <a:prstDash val="solid"/>
                      <a:round/>
                      <a:headEnd type="none" w="med" len="med"/>
                      <a:tailEnd type="none" w="med" len="med"/>
                    </a:lnT>
                    <a:lnB w="12700" cap="flat" cmpd="sng" algn="ctr">
                      <a:solidFill>
                        <a:srgbClr val="58595B"/>
                      </a:solidFill>
                      <a:prstDash val="solid"/>
                      <a:round/>
                      <a:headEnd type="none" w="med" len="med"/>
                      <a:tailEnd type="none" w="med" len="med"/>
                    </a:lnB>
                  </a:tcPr>
                </a:tc>
                <a:tc>
                  <a:txBody>
                    <a:bodyPr/>
                    <a:lstStyle/>
                    <a:p>
                      <a:pPr marL="183515" marR="0" algn="ctr">
                        <a:spcBef>
                          <a:spcPts val="90"/>
                        </a:spcBef>
                        <a:spcAft>
                          <a:spcPts val="0"/>
                        </a:spcAft>
                      </a:pPr>
                      <a:r>
                        <a:rPr lang="en-US" sz="800" b="1" dirty="0">
                          <a:solidFill>
                            <a:schemeClr val="bg2">
                              <a:lumMod val="25000"/>
                            </a:schemeClr>
                          </a:solidFill>
                          <a:effectLst/>
                          <a:latin typeface="Avenir Next LT Pro Demi" panose="020B0704020202020204" pitchFamily="34" charset="0"/>
                          <a:ea typeface="Lucida Sans" panose="020B0602030504020204" pitchFamily="34" charset="0"/>
                          <a:cs typeface="Lucida Sans" panose="020B0602030504020204" pitchFamily="34" charset="0"/>
                        </a:rPr>
                        <a:t>Not Credit Union Guaranteed</a:t>
                      </a:r>
                      <a:endParaRPr lang="en-US" sz="800" dirty="0">
                        <a:solidFill>
                          <a:schemeClr val="bg2">
                            <a:lumMod val="25000"/>
                          </a:schemeClr>
                        </a:solidFill>
                        <a:effectLst/>
                        <a:latin typeface="Avenir Next LT Pro Demi" panose="020B0704020202020204" pitchFamily="34" charset="0"/>
                        <a:ea typeface="Lucida Sans" panose="020B0602030504020204" pitchFamily="34" charset="0"/>
                        <a:cs typeface="Lucida Sans" panose="020B0602030504020204" pitchFamily="34" charset="0"/>
                      </a:endParaRPr>
                    </a:p>
                  </a:txBody>
                  <a:tcPr marL="34290" marR="34290" marT="34290" marB="34290" anchor="ctr">
                    <a:lnL w="12700" cap="flat" cmpd="sng" algn="ctr">
                      <a:solidFill>
                        <a:srgbClr val="58595B"/>
                      </a:solidFill>
                      <a:prstDash val="solid"/>
                      <a:round/>
                      <a:headEnd type="none" w="med" len="med"/>
                      <a:tailEnd type="none" w="med" len="med"/>
                    </a:lnL>
                    <a:lnR w="12700" cap="flat" cmpd="sng" algn="ctr">
                      <a:solidFill>
                        <a:srgbClr val="58595B"/>
                      </a:solidFill>
                      <a:prstDash val="solid"/>
                      <a:round/>
                      <a:headEnd type="none" w="med" len="med"/>
                      <a:tailEnd type="none" w="med" len="med"/>
                    </a:lnR>
                    <a:lnT w="12700" cap="flat" cmpd="sng" algn="ctr">
                      <a:solidFill>
                        <a:srgbClr val="58595B"/>
                      </a:solidFill>
                      <a:prstDash val="solid"/>
                      <a:round/>
                      <a:headEnd type="none" w="med" len="med"/>
                      <a:tailEnd type="none" w="med" len="med"/>
                    </a:lnT>
                    <a:lnB w="12700" cap="flat" cmpd="sng" algn="ctr">
                      <a:solidFill>
                        <a:srgbClr val="58595B"/>
                      </a:solidFill>
                      <a:prstDash val="solid"/>
                      <a:round/>
                      <a:headEnd type="none" w="med" len="med"/>
                      <a:tailEnd type="none" w="med" len="med"/>
                    </a:lnB>
                  </a:tcPr>
                </a:tc>
                <a:tc>
                  <a:txBody>
                    <a:bodyPr/>
                    <a:lstStyle/>
                    <a:p>
                      <a:pPr marL="179070" marR="0" algn="ctr">
                        <a:spcBef>
                          <a:spcPts val="90"/>
                        </a:spcBef>
                        <a:spcAft>
                          <a:spcPts val="0"/>
                        </a:spcAft>
                      </a:pPr>
                      <a:r>
                        <a:rPr lang="en-US" sz="800" b="1" dirty="0">
                          <a:solidFill>
                            <a:schemeClr val="bg2">
                              <a:lumMod val="25000"/>
                            </a:schemeClr>
                          </a:solidFill>
                          <a:effectLst/>
                          <a:latin typeface="Avenir Next LT Pro Demi" panose="020B0704020202020204" pitchFamily="34" charset="0"/>
                          <a:ea typeface="Lucida Sans" panose="020B0602030504020204" pitchFamily="34" charset="0"/>
                          <a:cs typeface="Lucida Sans" panose="020B0602030504020204" pitchFamily="34" charset="0"/>
                        </a:rPr>
                        <a:t>Not Credit Union Deposits or Obligations</a:t>
                      </a:r>
                      <a:endParaRPr lang="en-US" sz="800" dirty="0">
                        <a:solidFill>
                          <a:schemeClr val="bg2">
                            <a:lumMod val="25000"/>
                          </a:schemeClr>
                        </a:solidFill>
                        <a:effectLst/>
                        <a:latin typeface="Avenir Next LT Pro Demi" panose="020B0704020202020204" pitchFamily="34" charset="0"/>
                        <a:ea typeface="Lucida Sans" panose="020B0602030504020204" pitchFamily="34" charset="0"/>
                        <a:cs typeface="Lucida Sans" panose="020B0602030504020204" pitchFamily="34" charset="0"/>
                      </a:endParaRPr>
                    </a:p>
                  </a:txBody>
                  <a:tcPr marL="34290" marR="34290" marT="34290" marB="34290" anchor="ctr">
                    <a:lnL w="12700" cap="flat" cmpd="sng" algn="ctr">
                      <a:solidFill>
                        <a:srgbClr val="58595B"/>
                      </a:solidFill>
                      <a:prstDash val="solid"/>
                      <a:round/>
                      <a:headEnd type="none" w="med" len="med"/>
                      <a:tailEnd type="none" w="med" len="med"/>
                    </a:lnL>
                    <a:lnR w="12700" cap="flat" cmpd="sng" algn="ctr">
                      <a:solidFill>
                        <a:srgbClr val="58595B"/>
                      </a:solidFill>
                      <a:prstDash val="solid"/>
                      <a:round/>
                      <a:headEnd type="none" w="med" len="med"/>
                      <a:tailEnd type="none" w="med" len="med"/>
                    </a:lnR>
                    <a:lnT w="12700" cap="flat" cmpd="sng" algn="ctr">
                      <a:solidFill>
                        <a:srgbClr val="58595B"/>
                      </a:solidFill>
                      <a:prstDash val="solid"/>
                      <a:round/>
                      <a:headEnd type="none" w="med" len="med"/>
                      <a:tailEnd type="none" w="med" len="med"/>
                    </a:lnT>
                    <a:lnB w="12700" cap="flat" cmpd="sng" algn="ctr">
                      <a:solidFill>
                        <a:srgbClr val="58595B"/>
                      </a:solidFill>
                      <a:prstDash val="solid"/>
                      <a:round/>
                      <a:headEnd type="none" w="med" len="med"/>
                      <a:tailEnd type="none" w="med" len="med"/>
                    </a:lnB>
                  </a:tcPr>
                </a:tc>
                <a:tc>
                  <a:txBody>
                    <a:bodyPr/>
                    <a:lstStyle/>
                    <a:p>
                      <a:pPr marL="179070" marR="0" algn="ctr">
                        <a:spcBef>
                          <a:spcPts val="90"/>
                        </a:spcBef>
                        <a:spcAft>
                          <a:spcPts val="0"/>
                        </a:spcAft>
                      </a:pPr>
                      <a:r>
                        <a:rPr lang="en-US" sz="800" b="1" dirty="0">
                          <a:solidFill>
                            <a:schemeClr val="bg2">
                              <a:lumMod val="25000"/>
                            </a:schemeClr>
                          </a:solidFill>
                          <a:effectLst/>
                          <a:latin typeface="Avenir Next LT Pro Demi" panose="020B0704020202020204" pitchFamily="34" charset="0"/>
                          <a:ea typeface="Lucida Sans" panose="020B0602030504020204" pitchFamily="34" charset="0"/>
                          <a:cs typeface="Lucida Sans" panose="020B0602030504020204" pitchFamily="34" charset="0"/>
                        </a:rPr>
                        <a:t>May Lose Value</a:t>
                      </a:r>
                    </a:p>
                  </a:txBody>
                  <a:tcPr marL="34290" marR="34290" marT="34290" marB="34290" anchor="ctr">
                    <a:lnL w="12700" cap="flat" cmpd="sng" algn="ctr">
                      <a:solidFill>
                        <a:srgbClr val="58595B"/>
                      </a:solidFill>
                      <a:prstDash val="solid"/>
                      <a:round/>
                      <a:headEnd type="none" w="med" len="med"/>
                      <a:tailEnd type="none" w="med" len="med"/>
                    </a:lnL>
                    <a:lnR w="12700" cap="flat" cmpd="sng" algn="ctr">
                      <a:solidFill>
                        <a:srgbClr val="58595B"/>
                      </a:solidFill>
                      <a:prstDash val="solid"/>
                      <a:round/>
                      <a:headEnd type="none" w="med" len="med"/>
                      <a:tailEnd type="none" w="med" len="med"/>
                    </a:lnR>
                    <a:lnT w="12700" cap="flat" cmpd="sng" algn="ctr">
                      <a:solidFill>
                        <a:srgbClr val="58595B"/>
                      </a:solidFill>
                      <a:prstDash val="solid"/>
                      <a:round/>
                      <a:headEnd type="none" w="med" len="med"/>
                      <a:tailEnd type="none" w="med" len="med"/>
                    </a:lnT>
                    <a:lnB w="12700" cap="flat" cmpd="sng" algn="ctr">
                      <a:solidFill>
                        <a:srgbClr val="58595B"/>
                      </a:solidFill>
                      <a:prstDash val="solid"/>
                      <a:round/>
                      <a:headEnd type="none" w="med" len="med"/>
                      <a:tailEnd type="none" w="med" len="med"/>
                    </a:lnB>
                  </a:tcPr>
                </a:tc>
                <a:extLst>
                  <a:ext uri="{0D108BD9-81ED-4DB2-BD59-A6C34878D82A}">
                    <a16:rowId xmlns:a16="http://schemas.microsoft.com/office/drawing/2014/main" val="2167034240"/>
                  </a:ext>
                </a:extLst>
              </a:tr>
            </a:tbl>
          </a:graphicData>
        </a:graphic>
      </p:graphicFrame>
      <p:sp>
        <p:nvSpPr>
          <p:cNvPr id="6" name="TextBox 5">
            <a:extLst>
              <a:ext uri="{FF2B5EF4-FFF2-40B4-BE49-F238E27FC236}">
                <a16:creationId xmlns:a16="http://schemas.microsoft.com/office/drawing/2014/main" id="{B710B081-7FF1-44AA-B461-8F3620372D74}"/>
              </a:ext>
            </a:extLst>
          </p:cNvPr>
          <p:cNvSpPr txBox="1"/>
          <p:nvPr/>
        </p:nvSpPr>
        <p:spPr>
          <a:xfrm>
            <a:off x="3024554" y="5512784"/>
            <a:ext cx="8870460"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a:ln>
                  <a:noFill/>
                </a:ln>
                <a:solidFill>
                  <a:srgbClr val="A5A5A5">
                    <a:lumMod val="25000"/>
                  </a:srgbClr>
                </a:solidFill>
                <a:effectLst/>
                <a:uLnTx/>
                <a:uFillTx/>
                <a:latin typeface="Avenir LT Std 35 Light" panose="020B0402020203020204" pitchFamily="34" charset="0"/>
                <a:ea typeface="+mn-ea"/>
                <a:cs typeface="+mn-cs"/>
              </a:rPr>
              <a:t>This presentation was created for educational and informational purposes only and is not intended as ERISA, tax, legal or investment advice. If you are seeking investment advice specific to your needs, such advice services must be obtained on your own separate from this educational presentation.</a:t>
            </a:r>
          </a:p>
        </p:txBody>
      </p:sp>
      <p:sp>
        <p:nvSpPr>
          <p:cNvPr id="8" name="TextBox 7">
            <a:extLst>
              <a:ext uri="{FF2B5EF4-FFF2-40B4-BE49-F238E27FC236}">
                <a16:creationId xmlns:a16="http://schemas.microsoft.com/office/drawing/2014/main" id="{2E954106-638F-463C-BE6F-882381B114E5}"/>
              </a:ext>
            </a:extLst>
          </p:cNvPr>
          <p:cNvSpPr txBox="1"/>
          <p:nvPr/>
        </p:nvSpPr>
        <p:spPr>
          <a:xfrm>
            <a:off x="3104453" y="2485539"/>
            <a:ext cx="4279669" cy="233910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A2F59"/>
                </a:solidFill>
                <a:effectLst/>
                <a:uLnTx/>
                <a:uFillTx/>
                <a:latin typeface="Avenir LT Std 65 Medium"/>
                <a:ea typeface="+mn-ea"/>
                <a:cs typeface="+mn-cs"/>
              </a:rPr>
              <a:t>Website: </a:t>
            </a:r>
            <a:r>
              <a:rPr kumimoji="0" lang="en-US" sz="1600" b="0" i="0" u="none" strike="noStrike" kern="1200" cap="none" spc="0" normalizeH="0" baseline="0" noProof="0" dirty="0">
                <a:ln>
                  <a:noFill/>
                </a:ln>
                <a:solidFill>
                  <a:srgbClr val="1A2F59"/>
                </a:solidFill>
                <a:effectLst/>
                <a:uLnTx/>
                <a:uFillTx/>
                <a:latin typeface="Avenir LT Std 65 Medium"/>
                <a:ea typeface="+mn-ea"/>
                <a:cs typeface="+mn-cs"/>
              </a:rPr>
              <a:t>OneAZWealth.com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1A2F59"/>
              </a:solidFill>
              <a:effectLst/>
              <a:uLnTx/>
              <a:uFillTx/>
              <a:latin typeface="Avenir LT Std 65 Medium"/>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A2F59"/>
                </a:solidFill>
                <a:effectLst/>
                <a:uLnTx/>
                <a:uFillTx/>
                <a:latin typeface="Avenir LT Std 65 Medium"/>
                <a:ea typeface="+mn-ea"/>
                <a:cs typeface="+mn-cs"/>
              </a:rPr>
              <a:t>Email: </a:t>
            </a:r>
            <a:r>
              <a:rPr kumimoji="0" lang="en-US" sz="1600" b="0" i="0" u="none" strike="noStrike" kern="1200" cap="none" spc="0" normalizeH="0" baseline="0" noProof="0" dirty="0">
                <a:ln>
                  <a:noFill/>
                </a:ln>
                <a:solidFill>
                  <a:srgbClr val="1A2F59"/>
                </a:solidFill>
                <a:effectLst/>
                <a:uLnTx/>
                <a:uFillTx/>
                <a:latin typeface="Avenir LT Std 65 Medium"/>
                <a:ea typeface="+mn-ea"/>
                <a:cs typeface="+mn-cs"/>
              </a:rPr>
              <a:t>OneAZWealth@OneAZCU.com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1A2F59"/>
              </a:solidFill>
              <a:effectLst/>
              <a:uLnTx/>
              <a:uFillTx/>
              <a:latin typeface="Avenir LT Std 65 Medium"/>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A2F59"/>
                </a:solidFill>
                <a:effectLst/>
                <a:uLnTx/>
                <a:uFillTx/>
                <a:latin typeface="Avenir LT Std 65 Medium"/>
                <a:ea typeface="+mn-ea"/>
                <a:cs typeface="+mn-cs"/>
              </a:rPr>
              <a:t>24/7 Online Appointment Scheduler: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1A2F59"/>
                </a:solidFill>
                <a:effectLst/>
                <a:uLnTx/>
                <a:uFillTx/>
                <a:latin typeface="Avenir LT Std 65 Medium"/>
                <a:ea typeface="+mn-ea"/>
                <a:cs typeface="+mn-cs"/>
              </a:rPr>
              <a:t>OneAZWealth.com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1A2F59"/>
              </a:solidFill>
              <a:effectLst/>
              <a:uLnTx/>
              <a:uFillTx/>
              <a:latin typeface="Avenir LT Std 65 Medium"/>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A2F59"/>
                </a:solidFill>
                <a:effectLst/>
                <a:uLnTx/>
                <a:uFillTx/>
                <a:latin typeface="Avenir LT Std 65 Medium"/>
                <a:ea typeface="+mn-ea"/>
                <a:cs typeface="+mn-cs"/>
              </a:rPr>
              <a:t>Phone: (</a:t>
            </a:r>
            <a:r>
              <a:rPr kumimoji="0" lang="en-US" sz="1600" b="0" i="0" u="none" strike="noStrike" kern="1200" cap="none" spc="0" normalizeH="0" baseline="0" noProof="0" dirty="0">
                <a:ln>
                  <a:noFill/>
                </a:ln>
                <a:solidFill>
                  <a:srgbClr val="1A2F59"/>
                </a:solidFill>
                <a:effectLst/>
                <a:uLnTx/>
                <a:uFillTx/>
                <a:latin typeface="Avenir LT Std 65 Medium"/>
                <a:ea typeface="+mn-ea"/>
                <a:cs typeface="+mn-cs"/>
              </a:rPr>
              <a:t>877) 566-0517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1A2F59"/>
                </a:solidFill>
                <a:effectLst/>
                <a:uLnTx/>
                <a:uFillTx/>
                <a:latin typeface="Avenir LT Std 65 Medium"/>
                <a:ea typeface="+mn-ea"/>
                <a:cs typeface="+mn-cs"/>
              </a:rPr>
              <a:t>Call Monday-Friday, 9:00 am – 5:00 pm</a:t>
            </a:r>
          </a:p>
        </p:txBody>
      </p:sp>
      <p:grpSp>
        <p:nvGrpSpPr>
          <p:cNvPr id="14" name="Group 13">
            <a:extLst>
              <a:ext uri="{FF2B5EF4-FFF2-40B4-BE49-F238E27FC236}">
                <a16:creationId xmlns:a16="http://schemas.microsoft.com/office/drawing/2014/main" id="{599A1A4F-510B-4D14-B9E8-20221A349DBE}"/>
              </a:ext>
            </a:extLst>
          </p:cNvPr>
          <p:cNvGrpSpPr/>
          <p:nvPr/>
        </p:nvGrpSpPr>
        <p:grpSpPr>
          <a:xfrm>
            <a:off x="9982263" y="3183396"/>
            <a:ext cx="1887964" cy="416220"/>
            <a:chOff x="8691938" y="3996192"/>
            <a:chExt cx="1887964" cy="416220"/>
          </a:xfrm>
        </p:grpSpPr>
        <p:pic>
          <p:nvPicPr>
            <p:cNvPr id="9" name="Picture 8" descr="Icon&#10;&#10;Description automatically generated">
              <a:extLst>
                <a:ext uri="{FF2B5EF4-FFF2-40B4-BE49-F238E27FC236}">
                  <a16:creationId xmlns:a16="http://schemas.microsoft.com/office/drawing/2014/main" id="{9A81D6F6-B5C5-49D9-A059-F99A5CA0CE6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27810" y="3996192"/>
              <a:ext cx="416220" cy="416220"/>
            </a:xfrm>
            <a:prstGeom prst="rect">
              <a:avLst/>
            </a:prstGeom>
          </p:spPr>
        </p:pic>
        <p:pic>
          <p:nvPicPr>
            <p:cNvPr id="10" name="Picture 9" descr="Logo, icon&#10;&#10;Description automatically generated">
              <a:extLst>
                <a:ext uri="{FF2B5EF4-FFF2-40B4-BE49-F238E27FC236}">
                  <a16:creationId xmlns:a16="http://schemas.microsoft.com/office/drawing/2014/main" id="{89F46013-7FF8-4F18-B920-D5D75A400EF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91938" y="3996192"/>
              <a:ext cx="416220" cy="416220"/>
            </a:xfrm>
            <a:prstGeom prst="rect">
              <a:avLst/>
            </a:prstGeom>
          </p:spPr>
        </p:pic>
        <p:pic>
          <p:nvPicPr>
            <p:cNvPr id="11" name="Picture 10" descr="Logo, icon&#10;&#10;Description automatically generated">
              <a:extLst>
                <a:ext uri="{FF2B5EF4-FFF2-40B4-BE49-F238E27FC236}">
                  <a16:creationId xmlns:a16="http://schemas.microsoft.com/office/drawing/2014/main" id="{5971C798-F879-4F4E-AE01-68CA1C9E6CA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63682" y="3996192"/>
              <a:ext cx="416220" cy="416220"/>
            </a:xfrm>
            <a:prstGeom prst="rect">
              <a:avLst/>
            </a:prstGeom>
          </p:spPr>
        </p:pic>
      </p:grpSp>
      <p:grpSp>
        <p:nvGrpSpPr>
          <p:cNvPr id="13" name="Group 12">
            <a:extLst>
              <a:ext uri="{FF2B5EF4-FFF2-40B4-BE49-F238E27FC236}">
                <a16:creationId xmlns:a16="http://schemas.microsoft.com/office/drawing/2014/main" id="{E83D5C93-69F5-4275-8153-66B674FC7868}"/>
              </a:ext>
            </a:extLst>
          </p:cNvPr>
          <p:cNvGrpSpPr/>
          <p:nvPr/>
        </p:nvGrpSpPr>
        <p:grpSpPr>
          <a:xfrm>
            <a:off x="7211398" y="2138047"/>
            <a:ext cx="2419661" cy="2612919"/>
            <a:chOff x="3438365" y="2491954"/>
            <a:chExt cx="2666007" cy="2878941"/>
          </a:xfrm>
        </p:grpSpPr>
        <p:pic>
          <p:nvPicPr>
            <p:cNvPr id="7" name="Picture 6" descr="Qr code&#10;&#10;Description automatically generated">
              <a:extLst>
                <a:ext uri="{FF2B5EF4-FFF2-40B4-BE49-F238E27FC236}">
                  <a16:creationId xmlns:a16="http://schemas.microsoft.com/office/drawing/2014/main" id="{5E1E2F7A-EA34-4BD8-AFD7-2026C9D24B5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65442" y="2491954"/>
              <a:ext cx="2392760" cy="2392760"/>
            </a:xfrm>
            <a:prstGeom prst="rect">
              <a:avLst/>
            </a:prstGeom>
          </p:spPr>
        </p:pic>
        <p:sp>
          <p:nvSpPr>
            <p:cNvPr id="12" name="TextBox 11">
              <a:extLst>
                <a:ext uri="{FF2B5EF4-FFF2-40B4-BE49-F238E27FC236}">
                  <a16:creationId xmlns:a16="http://schemas.microsoft.com/office/drawing/2014/main" id="{908AAE13-ED4A-40E6-811E-637DD4D73CC1}"/>
                </a:ext>
              </a:extLst>
            </p:cNvPr>
            <p:cNvSpPr txBox="1"/>
            <p:nvPr/>
          </p:nvSpPr>
          <p:spPr>
            <a:xfrm>
              <a:off x="3438365" y="4847675"/>
              <a:ext cx="2666007"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A2F59"/>
                  </a:solidFill>
                  <a:effectLst/>
                  <a:uLnTx/>
                  <a:uFillTx/>
                  <a:latin typeface="Avenir LT Std 65 Medium"/>
                  <a:ea typeface="+mn-ea"/>
                  <a:cs typeface="+mn-cs"/>
                </a:rPr>
                <a:t>Scan to visit OneAZWealth.com</a:t>
              </a:r>
              <a:endParaRPr kumimoji="0" lang="en-US" sz="1400" b="0" i="0" u="none" strike="noStrike" kern="1200" cap="none" spc="0" normalizeH="0" baseline="0" noProof="0" dirty="0">
                <a:ln>
                  <a:noFill/>
                </a:ln>
                <a:solidFill>
                  <a:srgbClr val="1A2F59"/>
                </a:solidFill>
                <a:effectLst/>
                <a:uLnTx/>
                <a:uFillTx/>
                <a:latin typeface="Avenir LT Std 65 Medium"/>
                <a:ea typeface="+mn-ea"/>
                <a:cs typeface="+mn-cs"/>
              </a:endParaRPr>
            </a:p>
          </p:txBody>
        </p:sp>
      </p:grpSp>
      <p:sp>
        <p:nvSpPr>
          <p:cNvPr id="2" name="TextBox 1">
            <a:extLst>
              <a:ext uri="{FF2B5EF4-FFF2-40B4-BE49-F238E27FC236}">
                <a16:creationId xmlns:a16="http://schemas.microsoft.com/office/drawing/2014/main" id="{FDAABFE2-7A1F-3333-D700-6356BD0DD804}"/>
              </a:ext>
            </a:extLst>
          </p:cNvPr>
          <p:cNvSpPr txBox="1"/>
          <p:nvPr/>
        </p:nvSpPr>
        <p:spPr>
          <a:xfrm>
            <a:off x="3024554" y="5101875"/>
            <a:ext cx="887046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a:ln>
                  <a:noFill/>
                </a:ln>
                <a:solidFill>
                  <a:srgbClr val="A5A5A5">
                    <a:lumMod val="25000"/>
                  </a:srgbClr>
                </a:solidFill>
                <a:effectLst/>
                <a:uLnTx/>
                <a:uFillTx/>
                <a:latin typeface="Avenir LT Std 35 Light" panose="020B0402020203020204" pitchFamily="34" charset="0"/>
                <a:ea typeface="+mn-ea"/>
                <a:cs typeface="+mn-cs"/>
              </a:rPr>
              <a:t>Your Credit Union (“Financial Institution”) provides referrals to financial professionals of LPL Financial LLC (“LPL”) pursuant to an agreement that allows LPL to pay the Financial Institution for these referrals. This creates an incentive for the Financial Institution to make these referrals, resulting in a conflict of interest. The Financial Institution is not a current client of LPL for brokerage or advisory services.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a:ln>
                  <a:noFill/>
                </a:ln>
                <a:solidFill>
                  <a:srgbClr val="A5A5A5">
                    <a:lumMod val="25000"/>
                  </a:srgbClr>
                </a:solidFill>
                <a:effectLst/>
                <a:uLnTx/>
                <a:uFillTx/>
                <a:latin typeface="Avenir LT Std 35 Light" panose="020B0402020203020204" pitchFamily="34" charset="0"/>
                <a:ea typeface="+mn-ea"/>
                <a:cs typeface="+mn-cs"/>
              </a:rPr>
              <a:t>Please visit https://www.lpl.com/disclosures/is-lpl-relationship-disclosure.html for more detailed information.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a:ln>
                  <a:noFill/>
                </a:ln>
                <a:solidFill>
                  <a:srgbClr val="A5A5A5">
                    <a:lumMod val="25000"/>
                  </a:srgbClr>
                </a:solidFill>
                <a:effectLst/>
                <a:uLnTx/>
                <a:uFillTx/>
                <a:latin typeface="Avenir LT Std 35 Light" panose="020B0402020203020204" pitchFamily="34" charset="0"/>
                <a:ea typeface="+mn-ea"/>
                <a:cs typeface="+mn-cs"/>
              </a:rPr>
              <a:t> </a:t>
            </a:r>
          </a:p>
        </p:txBody>
      </p:sp>
      <p:sp>
        <p:nvSpPr>
          <p:cNvPr id="15" name="TextBox 14">
            <a:extLst>
              <a:ext uri="{FF2B5EF4-FFF2-40B4-BE49-F238E27FC236}">
                <a16:creationId xmlns:a16="http://schemas.microsoft.com/office/drawing/2014/main" id="{8C35E767-31A0-EDC7-1669-08CEBBE5A24C}"/>
              </a:ext>
            </a:extLst>
          </p:cNvPr>
          <p:cNvSpPr txBox="1"/>
          <p:nvPr/>
        </p:nvSpPr>
        <p:spPr>
          <a:xfrm>
            <a:off x="4446182" y="6665187"/>
            <a:ext cx="6027204"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A5A5A5">
                    <a:lumMod val="25000"/>
                  </a:srgbClr>
                </a:solidFill>
                <a:effectLst/>
                <a:uLnTx/>
                <a:uFillTx/>
                <a:latin typeface="Avenir LT Std 35 Light" panose="020B0402020203020204" pitchFamily="34" charset="0"/>
                <a:ea typeface="+mn-ea"/>
                <a:cs typeface="+mn-cs"/>
              </a:rPr>
              <a:t>OneAZ Wealth Management | (877) 566-0517 | </a:t>
            </a:r>
            <a:r>
              <a:rPr kumimoji="0" lang="en-US" sz="800" b="1" i="0" u="none" strike="noStrike" kern="1200" cap="none" spc="0" normalizeH="0" baseline="0" noProof="0" dirty="0">
                <a:ln>
                  <a:noFill/>
                </a:ln>
                <a:solidFill>
                  <a:srgbClr val="A5A5A5">
                    <a:lumMod val="25000"/>
                  </a:srgbClr>
                </a:solidFill>
                <a:effectLst/>
                <a:uLnTx/>
                <a:uFillTx/>
                <a:latin typeface="Avenir LT Std 35 Light" panose="020B0402020203020204" pitchFamily="34" charset="0"/>
                <a:ea typeface="+mn-ea"/>
                <a:cs typeface="+mn-cs"/>
                <a:hlinkClick r:id="rId8"/>
              </a:rPr>
              <a:t>www.OneAZWealth.com</a:t>
            </a:r>
            <a:r>
              <a:rPr kumimoji="0" lang="en-US" sz="800" b="1" i="0" u="none" strike="noStrike" kern="1200" cap="none" spc="0" normalizeH="0" baseline="0" noProof="0" dirty="0">
                <a:ln>
                  <a:noFill/>
                </a:ln>
                <a:solidFill>
                  <a:srgbClr val="A5A5A5">
                    <a:lumMod val="25000"/>
                  </a:srgbClr>
                </a:solidFill>
                <a:effectLst/>
                <a:uLnTx/>
                <a:uFillTx/>
                <a:latin typeface="Avenir LT Std 35 Light" panose="020B0402020203020204" pitchFamily="34" charset="0"/>
                <a:ea typeface="+mn-ea"/>
                <a:cs typeface="+mn-cs"/>
              </a:rPr>
              <a:t> | Safe For Public Distribution.</a:t>
            </a:r>
          </a:p>
        </p:txBody>
      </p:sp>
      <p:sp>
        <p:nvSpPr>
          <p:cNvPr id="16" name="Title 1">
            <a:extLst>
              <a:ext uri="{FF2B5EF4-FFF2-40B4-BE49-F238E27FC236}">
                <a16:creationId xmlns:a16="http://schemas.microsoft.com/office/drawing/2014/main" id="{338F2400-8963-96A3-2A51-63AC360EF6F6}"/>
              </a:ext>
            </a:extLst>
          </p:cNvPr>
          <p:cNvSpPr txBox="1">
            <a:spLocks/>
          </p:cNvSpPr>
          <p:nvPr/>
        </p:nvSpPr>
        <p:spPr>
          <a:xfrm>
            <a:off x="6680882" y="730865"/>
            <a:ext cx="5853122" cy="808079"/>
          </a:xfrm>
          <a:prstGeom prst="rect">
            <a:avLst/>
          </a:prstGeom>
        </p:spPr>
        <p:txBody>
          <a:bodyPr anchor="b"/>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dirty="0">
                <a:ln>
                  <a:noFill/>
                </a:ln>
                <a:solidFill>
                  <a:srgbClr val="1A2F59"/>
                </a:solidFill>
                <a:effectLst/>
                <a:uLnTx/>
                <a:uFillTx/>
                <a:latin typeface="Clarendon LT Std"/>
                <a:ea typeface="+mj-ea"/>
                <a:cs typeface="+mj-cs"/>
              </a:rPr>
              <a:t>Connect With Us!</a:t>
            </a:r>
          </a:p>
        </p:txBody>
      </p:sp>
    </p:spTree>
    <p:extLst>
      <p:ext uri="{BB962C8B-B14F-4D97-AF65-F5344CB8AC3E}">
        <p14:creationId xmlns:p14="http://schemas.microsoft.com/office/powerpoint/2010/main" val="8319635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764D52-8EF2-4679-B552-C104896CD436}"/>
              </a:ext>
            </a:extLst>
          </p:cNvPr>
          <p:cNvSpPr>
            <a:spLocks noGrp="1"/>
          </p:cNvSpPr>
          <p:nvPr>
            <p:ph type="title"/>
          </p:nvPr>
        </p:nvSpPr>
        <p:spPr/>
        <p:txBody>
          <a:bodyPr/>
          <a:lstStyle/>
          <a:p>
            <a:r>
              <a:rPr lang="en-US" dirty="0"/>
              <a:t>Agenda</a:t>
            </a:r>
          </a:p>
        </p:txBody>
      </p:sp>
      <p:sp>
        <p:nvSpPr>
          <p:cNvPr id="5" name="Text Placeholder 4">
            <a:extLst>
              <a:ext uri="{FF2B5EF4-FFF2-40B4-BE49-F238E27FC236}">
                <a16:creationId xmlns:a16="http://schemas.microsoft.com/office/drawing/2014/main" id="{293AC0C4-9E18-4F15-9252-0F03C5FDAAC8}"/>
              </a:ext>
            </a:extLst>
          </p:cNvPr>
          <p:cNvSpPr>
            <a:spLocks noGrp="1"/>
          </p:cNvSpPr>
          <p:nvPr>
            <p:ph type="body" sz="quarter" idx="12"/>
          </p:nvPr>
        </p:nvSpPr>
        <p:spPr>
          <a:xfrm>
            <a:off x="961292" y="1813169"/>
            <a:ext cx="10269415" cy="4125176"/>
          </a:xfrm>
        </p:spPr>
        <p:txBody>
          <a:bodyPr>
            <a:normAutofit/>
          </a:bodyPr>
          <a:lstStyle/>
          <a:p>
            <a:r>
              <a:rPr lang="en-US" b="1" dirty="0">
                <a:latin typeface="+mn-lt"/>
              </a:rPr>
              <a:t>Planning Retirement</a:t>
            </a:r>
          </a:p>
          <a:p>
            <a:r>
              <a:rPr lang="en-US" b="1" dirty="0">
                <a:latin typeface="+mn-lt"/>
              </a:rPr>
              <a:t>Investing Long-Term</a:t>
            </a:r>
          </a:p>
          <a:p>
            <a:r>
              <a:rPr lang="en-US" b="1" dirty="0">
                <a:latin typeface="+mn-lt"/>
              </a:rPr>
              <a:t>Your Risk Tolerance</a:t>
            </a:r>
          </a:p>
          <a:p>
            <a:r>
              <a:rPr lang="en-US" b="1" dirty="0">
                <a:latin typeface="+mn-lt"/>
              </a:rPr>
              <a:t>Financial Goals for 30s/40s</a:t>
            </a:r>
          </a:p>
          <a:p>
            <a:r>
              <a:rPr lang="en-US" b="1" dirty="0">
                <a:latin typeface="+mn-lt"/>
              </a:rPr>
              <a:t>Financial Goals for 50s and Beyond</a:t>
            </a:r>
          </a:p>
          <a:p>
            <a:r>
              <a:rPr lang="en-US" b="1" dirty="0">
                <a:latin typeface="+mn-lt"/>
              </a:rPr>
              <a:t>Closing Thoughts</a:t>
            </a:r>
          </a:p>
          <a:p>
            <a:endParaRPr lang="en-US" b="1" dirty="0">
              <a:latin typeface="+mn-lt"/>
            </a:endParaRPr>
          </a:p>
        </p:txBody>
      </p:sp>
    </p:spTree>
    <p:extLst>
      <p:ext uri="{BB962C8B-B14F-4D97-AF65-F5344CB8AC3E}">
        <p14:creationId xmlns:p14="http://schemas.microsoft.com/office/powerpoint/2010/main" val="400539861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A759F1-7524-AB35-C10A-BC050A8CBF12}"/>
              </a:ext>
            </a:extLst>
          </p:cNvPr>
          <p:cNvSpPr>
            <a:spLocks noGrp="1"/>
          </p:cNvSpPr>
          <p:nvPr>
            <p:ph type="title"/>
          </p:nvPr>
        </p:nvSpPr>
        <p:spPr/>
        <p:txBody>
          <a:bodyPr>
            <a:normAutofit/>
          </a:bodyPr>
          <a:lstStyle/>
          <a:p>
            <a:r>
              <a:rPr lang="en-US" sz="3400" dirty="0"/>
              <a:t>Why Save For Your Retirement?</a:t>
            </a:r>
          </a:p>
        </p:txBody>
      </p:sp>
      <p:sp>
        <p:nvSpPr>
          <p:cNvPr id="5" name="Text Placeholder 4">
            <a:extLst>
              <a:ext uri="{FF2B5EF4-FFF2-40B4-BE49-F238E27FC236}">
                <a16:creationId xmlns:a16="http://schemas.microsoft.com/office/drawing/2014/main" id="{0B148EB3-AB44-CECB-7E6A-386D7ECA322D}"/>
              </a:ext>
            </a:extLst>
          </p:cNvPr>
          <p:cNvSpPr>
            <a:spLocks noGrp="1"/>
          </p:cNvSpPr>
          <p:nvPr>
            <p:ph type="body" sz="quarter" idx="12"/>
          </p:nvPr>
        </p:nvSpPr>
        <p:spPr>
          <a:xfrm>
            <a:off x="838200" y="1907115"/>
            <a:ext cx="8911442" cy="4016033"/>
          </a:xfrm>
        </p:spPr>
        <p:txBody>
          <a:bodyPr/>
          <a:lstStyle/>
          <a:p>
            <a:r>
              <a:rPr lang="en-US" b="1" dirty="0">
                <a:latin typeface="+mn-lt"/>
              </a:rPr>
              <a:t>Longer life spans, people are living longer</a:t>
            </a:r>
          </a:p>
          <a:p>
            <a:r>
              <a:rPr lang="en-US" b="1" dirty="0">
                <a:latin typeface="+mn-lt"/>
              </a:rPr>
              <a:t>People are enjoying healthier and more active lifestyles</a:t>
            </a:r>
          </a:p>
          <a:p>
            <a:r>
              <a:rPr lang="en-US" b="1" dirty="0">
                <a:latin typeface="+mn-lt"/>
              </a:rPr>
              <a:t>Rising costs of healthcare</a:t>
            </a:r>
          </a:p>
          <a:p>
            <a:r>
              <a:rPr lang="en-US" b="1" dirty="0">
                <a:latin typeface="+mn-lt"/>
              </a:rPr>
              <a:t>Social Security benefits are starting later</a:t>
            </a:r>
          </a:p>
        </p:txBody>
      </p:sp>
    </p:spTree>
    <p:extLst>
      <p:ext uri="{BB962C8B-B14F-4D97-AF65-F5344CB8AC3E}">
        <p14:creationId xmlns:p14="http://schemas.microsoft.com/office/powerpoint/2010/main" val="2935745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A759F1-7524-AB35-C10A-BC050A8CBF12}"/>
              </a:ext>
            </a:extLst>
          </p:cNvPr>
          <p:cNvSpPr>
            <a:spLocks noGrp="1"/>
          </p:cNvSpPr>
          <p:nvPr>
            <p:ph type="title"/>
          </p:nvPr>
        </p:nvSpPr>
        <p:spPr/>
        <p:txBody>
          <a:bodyPr>
            <a:normAutofit/>
          </a:bodyPr>
          <a:lstStyle/>
          <a:p>
            <a:r>
              <a:rPr lang="en-US" sz="3300" dirty="0"/>
              <a:t>Timelining Retirement</a:t>
            </a:r>
          </a:p>
        </p:txBody>
      </p:sp>
      <p:pic>
        <p:nvPicPr>
          <p:cNvPr id="7" name="Picture Placeholder 6">
            <a:extLst>
              <a:ext uri="{FF2B5EF4-FFF2-40B4-BE49-F238E27FC236}">
                <a16:creationId xmlns:a16="http://schemas.microsoft.com/office/drawing/2014/main" id="{D320AB79-3D20-67C8-5269-25466C082AFE}"/>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6557" t="1384" r="23497" b="16510"/>
          <a:stretch/>
        </p:blipFill>
        <p:spPr>
          <a:xfrm>
            <a:off x="0" y="1172097"/>
            <a:ext cx="3486911" cy="5685904"/>
          </a:xfrm>
        </p:spPr>
      </p:pic>
      <p:sp>
        <p:nvSpPr>
          <p:cNvPr id="5" name="Text Placeholder 4">
            <a:extLst>
              <a:ext uri="{FF2B5EF4-FFF2-40B4-BE49-F238E27FC236}">
                <a16:creationId xmlns:a16="http://schemas.microsoft.com/office/drawing/2014/main" id="{0B148EB3-AB44-CECB-7E6A-386D7ECA322D}"/>
              </a:ext>
            </a:extLst>
          </p:cNvPr>
          <p:cNvSpPr>
            <a:spLocks noGrp="1"/>
          </p:cNvSpPr>
          <p:nvPr>
            <p:ph type="body" sz="quarter" idx="12"/>
          </p:nvPr>
        </p:nvSpPr>
        <p:spPr>
          <a:xfrm>
            <a:off x="3639312" y="1567902"/>
            <a:ext cx="7754112" cy="4016033"/>
          </a:xfrm>
        </p:spPr>
        <p:txBody>
          <a:bodyPr/>
          <a:lstStyle/>
          <a:p>
            <a:pPr>
              <a:buFont typeface="+mj-lt"/>
              <a:buAutoNum type="arabicPeriod"/>
            </a:pPr>
            <a:r>
              <a:rPr lang="en-US" b="1" dirty="0">
                <a:latin typeface="Avenir LT Std 65 Medium (Body)"/>
              </a:rPr>
              <a:t>Decide when you’re going to retire</a:t>
            </a:r>
          </a:p>
          <a:p>
            <a:pPr>
              <a:buFont typeface="+mj-lt"/>
              <a:buAutoNum type="arabicPeriod"/>
            </a:pPr>
            <a:r>
              <a:rPr lang="en-US" b="1" dirty="0">
                <a:latin typeface="Avenir LT Std 65 Medium (Body)"/>
              </a:rPr>
              <a:t>Estimate adequate income needs</a:t>
            </a:r>
          </a:p>
          <a:p>
            <a:pPr marL="1371600" lvl="2" indent="-457200">
              <a:buFont typeface="+mj-lt"/>
              <a:buAutoNum type="arabicPeriod"/>
            </a:pPr>
            <a:r>
              <a:rPr lang="en-US" sz="2400" b="1" dirty="0">
                <a:latin typeface="Avenir LT Std 65 Medium (Body)"/>
              </a:rPr>
              <a:t>At least 10% of monthly income go towards retirement savings</a:t>
            </a:r>
          </a:p>
          <a:p>
            <a:pPr>
              <a:buFont typeface="+mj-lt"/>
              <a:buAutoNum type="arabicPeriod"/>
            </a:pPr>
            <a:r>
              <a:rPr lang="en-US" b="1" dirty="0">
                <a:latin typeface="Avenir LT Std 65 Medium (Body)"/>
              </a:rPr>
              <a:t>Set a retirement savings goal</a:t>
            </a:r>
          </a:p>
          <a:p>
            <a:pPr>
              <a:buFont typeface="+mj-lt"/>
              <a:buAutoNum type="arabicPeriod"/>
            </a:pPr>
            <a:r>
              <a:rPr lang="en-US" b="1" dirty="0">
                <a:latin typeface="Avenir LT Std 65 Medium (Body)"/>
              </a:rPr>
              <a:t>Have an investment plan to outpace inflation</a:t>
            </a:r>
          </a:p>
          <a:p>
            <a:pPr>
              <a:buFont typeface="+mj-lt"/>
              <a:buAutoNum type="arabicPeriod"/>
            </a:pPr>
            <a:r>
              <a:rPr lang="en-US" b="1" dirty="0">
                <a:latin typeface="Avenir LT Std 65 Medium (Body)"/>
              </a:rPr>
              <a:t>Consider annual increase in pay raises</a:t>
            </a:r>
          </a:p>
          <a:p>
            <a:pPr>
              <a:buFont typeface="+mj-lt"/>
              <a:buAutoNum type="arabicPeriod"/>
            </a:pPr>
            <a:endParaRPr lang="en-US" b="1" dirty="0">
              <a:latin typeface="Avenir LT Std 65 Medium (Body)"/>
            </a:endParaRPr>
          </a:p>
        </p:txBody>
      </p:sp>
    </p:spTree>
    <p:extLst>
      <p:ext uri="{BB962C8B-B14F-4D97-AF65-F5344CB8AC3E}">
        <p14:creationId xmlns:p14="http://schemas.microsoft.com/office/powerpoint/2010/main" val="319245542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A21FFCE9-9E26-49CC-BE09-518802BFAD6C}"/>
              </a:ext>
            </a:extLst>
          </p:cNvPr>
          <p:cNvSpPr txBox="1">
            <a:spLocks/>
          </p:cNvSpPr>
          <p:nvPr/>
        </p:nvSpPr>
        <p:spPr>
          <a:xfrm>
            <a:off x="374414" y="326709"/>
            <a:ext cx="11318796" cy="100414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dirty="0"/>
              <a:t>Retirement Savings Benchmarks By Age</a:t>
            </a:r>
            <a:endParaRPr lang="en-US" sz="4800" dirty="0"/>
          </a:p>
        </p:txBody>
      </p:sp>
      <p:pic>
        <p:nvPicPr>
          <p:cNvPr id="4" name="Picture 3" descr="Timeline&#10;&#10;Description automatically generated">
            <a:extLst>
              <a:ext uri="{FF2B5EF4-FFF2-40B4-BE49-F238E27FC236}">
                <a16:creationId xmlns:a16="http://schemas.microsoft.com/office/drawing/2014/main" id="{1B9A29A6-DDD8-4B0F-846B-534C5610F38E}"/>
              </a:ext>
            </a:extLst>
          </p:cNvPr>
          <p:cNvPicPr>
            <a:picLocks noChangeAspect="1"/>
          </p:cNvPicPr>
          <p:nvPr/>
        </p:nvPicPr>
        <p:blipFill rotWithShape="1">
          <a:blip r:embed="rId3">
            <a:extLst>
              <a:ext uri="{28A0092B-C50C-407E-A947-70E740481C1C}">
                <a14:useLocalDpi xmlns:a14="http://schemas.microsoft.com/office/drawing/2010/main" val="0"/>
              </a:ext>
            </a:extLst>
          </a:blip>
          <a:srcRect t="10491"/>
          <a:stretch/>
        </p:blipFill>
        <p:spPr>
          <a:xfrm>
            <a:off x="895867" y="1330858"/>
            <a:ext cx="10275889" cy="4612472"/>
          </a:xfrm>
          <a:prstGeom prst="rect">
            <a:avLst/>
          </a:prstGeom>
        </p:spPr>
      </p:pic>
      <p:sp>
        <p:nvSpPr>
          <p:cNvPr id="2" name="Rectangle 1">
            <a:extLst>
              <a:ext uri="{FF2B5EF4-FFF2-40B4-BE49-F238E27FC236}">
                <a16:creationId xmlns:a16="http://schemas.microsoft.com/office/drawing/2014/main" id="{16463189-5933-AC78-6305-FE0B648E0939}"/>
              </a:ext>
            </a:extLst>
          </p:cNvPr>
          <p:cNvSpPr>
            <a:spLocks noChangeArrowheads="1"/>
          </p:cNvSpPr>
          <p:nvPr/>
        </p:nvSpPr>
        <p:spPr bwMode="auto">
          <a:xfrm>
            <a:off x="0" y="6611779"/>
            <a:ext cx="541720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anose="02020603050405020304" pitchFamily="18" charset="0"/>
                <a:ea typeface="ヒラギノ角ゴ Pro W3" charset="-128"/>
              </a:defRPr>
            </a:lvl1pPr>
            <a:lvl2pPr marL="742950" indent="-285750">
              <a:defRPr sz="2400">
                <a:solidFill>
                  <a:schemeClr val="tx1"/>
                </a:solidFill>
                <a:latin typeface="Times" panose="02020603050405020304" pitchFamily="18" charset="0"/>
                <a:ea typeface="ヒラギノ角ゴ Pro W3" charset="-128"/>
              </a:defRPr>
            </a:lvl2pPr>
            <a:lvl3pPr marL="1143000" indent="-228600">
              <a:defRPr sz="2400">
                <a:solidFill>
                  <a:schemeClr val="tx1"/>
                </a:solidFill>
                <a:latin typeface="Times" panose="02020603050405020304" pitchFamily="18" charset="0"/>
                <a:ea typeface="ヒラギノ角ゴ Pro W3" charset="-128"/>
              </a:defRPr>
            </a:lvl3pPr>
            <a:lvl4pPr marL="1600200" indent="-228600">
              <a:defRPr sz="2400">
                <a:solidFill>
                  <a:schemeClr val="tx1"/>
                </a:solidFill>
                <a:latin typeface="Times" panose="02020603050405020304" pitchFamily="18" charset="0"/>
                <a:ea typeface="ヒラギノ角ゴ Pro W3" charset="-128"/>
              </a:defRPr>
            </a:lvl4pPr>
            <a:lvl5pPr marL="2057400" indent="-228600">
              <a:defRPr sz="2400">
                <a:solidFill>
                  <a:schemeClr val="tx1"/>
                </a:solidFill>
                <a:latin typeface="Times" panose="02020603050405020304" pitchFamily="18" charset="0"/>
                <a:ea typeface="ヒラギノ角ゴ Pro W3"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ヒラギノ角ゴ Pro W3"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ヒラギノ角ゴ Pro W3"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ヒラギノ角ゴ Pro W3"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ヒラギノ角ゴ Pro W3" charset="-128"/>
              </a:defRPr>
            </a:lvl9pPr>
          </a:lstStyle>
          <a:p>
            <a:r>
              <a:rPr lang="en-US" sz="1000" i="1" dirty="0">
                <a:solidFill>
                  <a:schemeClr val="accent2">
                    <a:lumMod val="60000"/>
                    <a:lumOff val="40000"/>
                  </a:schemeClr>
                </a:solidFill>
                <a:latin typeface="Avenir LT Std 35 Light" panose="020B0402020203020204" pitchFamily="34" charset="0"/>
              </a:rPr>
              <a:t>Source: </a:t>
            </a:r>
            <a:r>
              <a:rPr lang="en-US" sz="1000" i="1" dirty="0">
                <a:solidFill>
                  <a:schemeClr val="accent2">
                    <a:lumMod val="60000"/>
                    <a:lumOff val="40000"/>
                  </a:schemeClr>
                </a:solidFill>
                <a:latin typeface="Avenir LT Std 35 Light" panose="020B0402020203020204" pitchFamily="34" charset="0"/>
                <a:hlinkClick r:id="rId4">
                  <a:extLst>
                    <a:ext uri="{A12FA001-AC4F-418D-AE19-62706E023703}">
                      <ahyp:hlinkClr xmlns:ahyp="http://schemas.microsoft.com/office/drawing/2018/hyperlinkcolor" val="tx"/>
                    </a:ext>
                  </a:extLst>
                </a:hlinkClick>
              </a:rPr>
              <a:t>https://www.fidelity.com/viewpoints/retirement/how-much-do-i-need-to-retire</a:t>
            </a:r>
            <a:endParaRPr lang="en-US" sz="1000" i="1" dirty="0">
              <a:solidFill>
                <a:schemeClr val="accent2">
                  <a:lumMod val="60000"/>
                  <a:lumOff val="40000"/>
                </a:schemeClr>
              </a:solidFill>
              <a:latin typeface="Avenir LT Std 35 Light" panose="020B0402020203020204" pitchFamily="34" charset="0"/>
            </a:endParaRPr>
          </a:p>
        </p:txBody>
      </p:sp>
    </p:spTree>
    <p:extLst>
      <p:ext uri="{BB962C8B-B14F-4D97-AF65-F5344CB8AC3E}">
        <p14:creationId xmlns:p14="http://schemas.microsoft.com/office/powerpoint/2010/main" val="215183952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A759F1-7524-AB35-C10A-BC050A8CBF12}"/>
              </a:ext>
            </a:extLst>
          </p:cNvPr>
          <p:cNvSpPr>
            <a:spLocks noGrp="1"/>
          </p:cNvSpPr>
          <p:nvPr>
            <p:ph type="title"/>
          </p:nvPr>
        </p:nvSpPr>
        <p:spPr/>
        <p:txBody>
          <a:bodyPr>
            <a:normAutofit/>
          </a:bodyPr>
          <a:lstStyle/>
          <a:p>
            <a:r>
              <a:rPr lang="en-US" sz="3200" dirty="0"/>
              <a:t>Meeting The Retirement Challenge</a:t>
            </a:r>
          </a:p>
        </p:txBody>
      </p:sp>
      <p:sp>
        <p:nvSpPr>
          <p:cNvPr id="5" name="Text Placeholder 4">
            <a:extLst>
              <a:ext uri="{FF2B5EF4-FFF2-40B4-BE49-F238E27FC236}">
                <a16:creationId xmlns:a16="http://schemas.microsoft.com/office/drawing/2014/main" id="{0B148EB3-AB44-CECB-7E6A-386D7ECA322D}"/>
              </a:ext>
            </a:extLst>
          </p:cNvPr>
          <p:cNvSpPr>
            <a:spLocks noGrp="1"/>
          </p:cNvSpPr>
          <p:nvPr>
            <p:ph type="body" sz="quarter" idx="12"/>
          </p:nvPr>
        </p:nvSpPr>
        <p:spPr>
          <a:xfrm>
            <a:off x="3502152" y="1467274"/>
            <a:ext cx="8491728" cy="4541549"/>
          </a:xfrm>
        </p:spPr>
        <p:txBody>
          <a:bodyPr numCol="2">
            <a:normAutofit/>
          </a:bodyPr>
          <a:lstStyle/>
          <a:p>
            <a:pPr algn="l">
              <a:spcBef>
                <a:spcPts val="1500"/>
              </a:spcBef>
              <a:spcAft>
                <a:spcPts val="750"/>
              </a:spcAft>
              <a:buNone/>
            </a:pPr>
            <a:r>
              <a:rPr lang="en-US" sz="1600" b="1" i="0" u="sng" dirty="0">
                <a:solidFill>
                  <a:srgbClr val="001D35"/>
                </a:solidFill>
                <a:effectLst/>
                <a:latin typeface="+mn-lt"/>
              </a:rPr>
              <a:t>401(k) Contribution Limits for 2025:</a:t>
            </a:r>
          </a:p>
          <a:p>
            <a:pPr algn="l" fontAlgn="ctr">
              <a:spcBef>
                <a:spcPts val="750"/>
              </a:spcBef>
              <a:spcAft>
                <a:spcPts val="600"/>
              </a:spcAft>
              <a:buFont typeface="Arial" panose="020B0604020202020204" pitchFamily="34" charset="0"/>
              <a:buChar char="•"/>
            </a:pPr>
            <a:r>
              <a:rPr lang="en-US" sz="1600" b="1" i="0" dirty="0">
                <a:solidFill>
                  <a:srgbClr val="001D35"/>
                </a:solidFill>
                <a:effectLst/>
                <a:latin typeface="+mn-lt"/>
              </a:rPr>
              <a:t>Standard Limit:</a:t>
            </a:r>
            <a:r>
              <a:rPr lang="en-US" sz="1600" b="0" i="0" dirty="0">
                <a:solidFill>
                  <a:srgbClr val="001D35"/>
                </a:solidFill>
                <a:effectLst/>
                <a:latin typeface="+mn-lt"/>
              </a:rPr>
              <a:t> You can contribute up to $23,500 in employee salary deferrals. </a:t>
            </a:r>
          </a:p>
          <a:p>
            <a:pPr algn="l">
              <a:spcBef>
                <a:spcPts val="750"/>
              </a:spcBef>
              <a:spcAft>
                <a:spcPts val="600"/>
              </a:spcAft>
              <a:buFont typeface="Arial" panose="020B0604020202020204" pitchFamily="34" charset="0"/>
              <a:buChar char="•"/>
            </a:pPr>
            <a:r>
              <a:rPr lang="en-US" sz="1600" b="1" i="0" dirty="0">
                <a:solidFill>
                  <a:srgbClr val="001D35"/>
                </a:solidFill>
                <a:effectLst/>
                <a:latin typeface="+mn-lt"/>
              </a:rPr>
              <a:t>Catch-up Contributions:</a:t>
            </a:r>
            <a:endParaRPr lang="en-US" sz="1600" b="0" i="0" dirty="0">
              <a:solidFill>
                <a:srgbClr val="001D35"/>
              </a:solidFill>
              <a:effectLst/>
              <a:latin typeface="+mn-lt"/>
            </a:endParaRPr>
          </a:p>
          <a:p>
            <a:pPr marL="742950" lvl="1" indent="-285750" algn="l" fontAlgn="ctr">
              <a:spcBef>
                <a:spcPts val="750"/>
              </a:spcBef>
              <a:spcAft>
                <a:spcPts val="600"/>
              </a:spcAft>
              <a:buFont typeface="Arial" panose="020B0604020202020204" pitchFamily="34" charset="0"/>
              <a:buChar char="•"/>
            </a:pPr>
            <a:r>
              <a:rPr lang="en-US" sz="1600" b="1" i="0" dirty="0">
                <a:solidFill>
                  <a:srgbClr val="001D35"/>
                </a:solidFill>
                <a:effectLst/>
              </a:rPr>
              <a:t>Age 50 and older:</a:t>
            </a:r>
            <a:r>
              <a:rPr lang="en-US" sz="1600" b="0" i="0" dirty="0">
                <a:solidFill>
                  <a:srgbClr val="001D35"/>
                </a:solidFill>
                <a:effectLst/>
              </a:rPr>
              <a:t> Can contribute an additional $7,500, bringing the total to $31,000. </a:t>
            </a:r>
          </a:p>
          <a:p>
            <a:pPr marL="742950" lvl="1" indent="-285750" algn="l" fontAlgn="ctr">
              <a:spcBef>
                <a:spcPts val="750"/>
              </a:spcBef>
              <a:spcAft>
                <a:spcPts val="1500"/>
              </a:spcAft>
              <a:buFont typeface="Arial" panose="020B0604020202020204" pitchFamily="34" charset="0"/>
              <a:buChar char="•"/>
            </a:pPr>
            <a:r>
              <a:rPr lang="en-US" sz="1600" b="1" i="0" dirty="0">
                <a:solidFill>
                  <a:srgbClr val="001D35"/>
                </a:solidFill>
                <a:effectLst/>
              </a:rPr>
              <a:t>Ages 60-63:</a:t>
            </a:r>
            <a:r>
              <a:rPr lang="en-US" sz="1600" b="0" i="0" dirty="0">
                <a:solidFill>
                  <a:srgbClr val="001D35"/>
                </a:solidFill>
                <a:effectLst/>
              </a:rPr>
              <a:t> Can contribute an additional $11,250, bringing the total to $34,750, if your plan allows. </a:t>
            </a:r>
          </a:p>
          <a:p>
            <a:pPr algn="l" fontAlgn="ctr">
              <a:spcBef>
                <a:spcPts val="750"/>
              </a:spcBef>
              <a:spcAft>
                <a:spcPts val="1500"/>
              </a:spcAft>
              <a:buFont typeface="Arial" panose="020B0604020202020204" pitchFamily="34" charset="0"/>
              <a:buChar char="•"/>
            </a:pPr>
            <a:r>
              <a:rPr lang="en-US" sz="1600" b="1" i="0" dirty="0">
                <a:solidFill>
                  <a:srgbClr val="001D35"/>
                </a:solidFill>
                <a:effectLst/>
                <a:latin typeface="+mn-lt"/>
              </a:rPr>
              <a:t>Total Contribution Limit:</a:t>
            </a:r>
            <a:r>
              <a:rPr lang="en-US" sz="1600" b="0" i="0" dirty="0">
                <a:solidFill>
                  <a:srgbClr val="001D35"/>
                </a:solidFill>
                <a:effectLst/>
                <a:latin typeface="+mn-lt"/>
              </a:rPr>
              <a:t> The combined employee and employer contributions cannot exceed $70,000. </a:t>
            </a:r>
          </a:p>
          <a:p>
            <a:pPr algn="l">
              <a:spcBef>
                <a:spcPts val="1500"/>
              </a:spcBef>
              <a:spcAft>
                <a:spcPts val="750"/>
              </a:spcAft>
              <a:buNone/>
            </a:pPr>
            <a:r>
              <a:rPr lang="en-US" sz="1600" b="1" i="0" u="sng" dirty="0">
                <a:solidFill>
                  <a:srgbClr val="001D35"/>
                </a:solidFill>
                <a:effectLst/>
                <a:latin typeface="+mn-lt"/>
              </a:rPr>
              <a:t>IRA Contribution Limits for 2025:</a:t>
            </a:r>
          </a:p>
          <a:p>
            <a:pPr algn="l">
              <a:spcBef>
                <a:spcPts val="750"/>
              </a:spcBef>
              <a:spcAft>
                <a:spcPts val="600"/>
              </a:spcAft>
              <a:buFont typeface="Arial" panose="020B0604020202020204" pitchFamily="34" charset="0"/>
              <a:buChar char="•"/>
            </a:pPr>
            <a:r>
              <a:rPr lang="en-US" sz="1600" b="1" i="0" dirty="0">
                <a:solidFill>
                  <a:srgbClr val="001D35"/>
                </a:solidFill>
                <a:effectLst/>
                <a:latin typeface="+mn-lt"/>
              </a:rPr>
              <a:t>Standard Limit:</a:t>
            </a:r>
            <a:r>
              <a:rPr lang="en-US" sz="1600" b="0" i="0" dirty="0">
                <a:solidFill>
                  <a:srgbClr val="001D35"/>
                </a:solidFill>
                <a:effectLst/>
                <a:latin typeface="+mn-lt"/>
              </a:rPr>
              <a:t> You can contribute up to $7,000 to a Traditional or Roth IRA.</a:t>
            </a:r>
          </a:p>
          <a:p>
            <a:pPr algn="l">
              <a:spcBef>
                <a:spcPts val="750"/>
              </a:spcBef>
              <a:spcAft>
                <a:spcPts val="1500"/>
              </a:spcAft>
              <a:buFont typeface="Arial" panose="020B0604020202020204" pitchFamily="34" charset="0"/>
              <a:buChar char="•"/>
            </a:pPr>
            <a:r>
              <a:rPr lang="en-US" sz="1600" b="1" i="0" dirty="0">
                <a:solidFill>
                  <a:srgbClr val="001D35"/>
                </a:solidFill>
                <a:effectLst/>
                <a:latin typeface="+mn-lt"/>
              </a:rPr>
              <a:t>Catch-up Contributions:</a:t>
            </a:r>
            <a:endParaRPr lang="en-US" sz="1600" b="0" i="0" dirty="0">
              <a:solidFill>
                <a:srgbClr val="001D35"/>
              </a:solidFill>
              <a:effectLst/>
              <a:latin typeface="+mn-lt"/>
            </a:endParaRPr>
          </a:p>
          <a:p>
            <a:pPr marL="742950" lvl="1" indent="-285750" algn="l">
              <a:spcBef>
                <a:spcPts val="750"/>
              </a:spcBef>
              <a:spcAft>
                <a:spcPts val="1500"/>
              </a:spcAft>
              <a:buFont typeface="Arial" panose="020B0604020202020204" pitchFamily="34" charset="0"/>
              <a:buChar char="•"/>
            </a:pPr>
            <a:r>
              <a:rPr lang="en-US" sz="1600" b="1" i="0" dirty="0">
                <a:solidFill>
                  <a:srgbClr val="001D35"/>
                </a:solidFill>
                <a:effectLst/>
              </a:rPr>
              <a:t>Age 50 and older:</a:t>
            </a:r>
            <a:r>
              <a:rPr lang="en-US" sz="1600" b="0" i="0" dirty="0">
                <a:solidFill>
                  <a:srgbClr val="001D35"/>
                </a:solidFill>
                <a:effectLst/>
              </a:rPr>
              <a:t> Can contribute an additional $1,000, bringing the total to $8,000. </a:t>
            </a:r>
          </a:p>
        </p:txBody>
      </p:sp>
      <p:pic>
        <p:nvPicPr>
          <p:cNvPr id="6" name="Picture Placeholder 6">
            <a:extLst>
              <a:ext uri="{FF2B5EF4-FFF2-40B4-BE49-F238E27FC236}">
                <a16:creationId xmlns:a16="http://schemas.microsoft.com/office/drawing/2014/main" id="{EF1A4947-2AF7-23A8-FBA6-57EA5D36F18A}"/>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24401" r="33761"/>
          <a:stretch/>
        </p:blipFill>
        <p:spPr>
          <a:xfrm>
            <a:off x="1" y="1172097"/>
            <a:ext cx="3307080" cy="5685904"/>
          </a:xfrm>
        </p:spPr>
      </p:pic>
      <p:sp>
        <p:nvSpPr>
          <p:cNvPr id="3" name="Rectangle 1">
            <a:extLst>
              <a:ext uri="{FF2B5EF4-FFF2-40B4-BE49-F238E27FC236}">
                <a16:creationId xmlns:a16="http://schemas.microsoft.com/office/drawing/2014/main" id="{87A333D2-A7C9-6010-BC06-C5BF30CCE56B}"/>
              </a:ext>
            </a:extLst>
          </p:cNvPr>
          <p:cNvSpPr>
            <a:spLocks noChangeArrowheads="1"/>
          </p:cNvSpPr>
          <p:nvPr/>
        </p:nvSpPr>
        <p:spPr bwMode="auto">
          <a:xfrm>
            <a:off x="3364991" y="6304002"/>
            <a:ext cx="5199889"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panose="02020603050405020304" pitchFamily="18" charset="0"/>
                <a:ea typeface="ヒラギノ角ゴ Pro W3" charset="-128"/>
              </a:defRPr>
            </a:lvl1pPr>
            <a:lvl2pPr marL="742950" indent="-285750">
              <a:defRPr sz="2400">
                <a:solidFill>
                  <a:schemeClr val="tx1"/>
                </a:solidFill>
                <a:latin typeface="Times" panose="02020603050405020304" pitchFamily="18" charset="0"/>
                <a:ea typeface="ヒラギノ角ゴ Pro W3" charset="-128"/>
              </a:defRPr>
            </a:lvl2pPr>
            <a:lvl3pPr marL="1143000" indent="-228600">
              <a:defRPr sz="2400">
                <a:solidFill>
                  <a:schemeClr val="tx1"/>
                </a:solidFill>
                <a:latin typeface="Times" panose="02020603050405020304" pitchFamily="18" charset="0"/>
                <a:ea typeface="ヒラギノ角ゴ Pro W3" charset="-128"/>
              </a:defRPr>
            </a:lvl3pPr>
            <a:lvl4pPr marL="1600200" indent="-228600">
              <a:defRPr sz="2400">
                <a:solidFill>
                  <a:schemeClr val="tx1"/>
                </a:solidFill>
                <a:latin typeface="Times" panose="02020603050405020304" pitchFamily="18" charset="0"/>
                <a:ea typeface="ヒラギノ角ゴ Pro W3" charset="-128"/>
              </a:defRPr>
            </a:lvl4pPr>
            <a:lvl5pPr marL="2057400" indent="-228600">
              <a:defRPr sz="2400">
                <a:solidFill>
                  <a:schemeClr val="tx1"/>
                </a:solidFill>
                <a:latin typeface="Times" panose="02020603050405020304" pitchFamily="18" charset="0"/>
                <a:ea typeface="ヒラギノ角ゴ Pro W3"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ヒラギノ角ゴ Pro W3"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ヒラギノ角ゴ Pro W3"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ヒラギノ角ゴ Pro W3"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ヒラギノ角ゴ Pro W3" charset="-128"/>
              </a:defRPr>
            </a:lvl9pPr>
          </a:lstStyle>
          <a:p>
            <a:r>
              <a:rPr lang="en-US" altLang="en-US" sz="1000" i="1" dirty="0">
                <a:solidFill>
                  <a:schemeClr val="accent2">
                    <a:lumMod val="60000"/>
                    <a:lumOff val="40000"/>
                  </a:schemeClr>
                </a:solidFill>
                <a:latin typeface="+mn-lt"/>
              </a:rPr>
              <a:t>*Withdrawals from qualified retirement accounts prior to age 59 ½ may result in a 10% IRS penalty tax. Future tax laws can change at any time and may impact the benefits and tax treatment of Roth IRAs.</a:t>
            </a:r>
          </a:p>
        </p:txBody>
      </p:sp>
    </p:spTree>
    <p:extLst>
      <p:ext uri="{BB962C8B-B14F-4D97-AF65-F5344CB8AC3E}">
        <p14:creationId xmlns:p14="http://schemas.microsoft.com/office/powerpoint/2010/main" val="36985482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heme/theme1.xml><?xml version="1.0" encoding="utf-8"?>
<a:theme xmlns:a="http://schemas.openxmlformats.org/drawingml/2006/main" name="1_Office Theme">
  <a:themeElements>
    <a:clrScheme name="Custom 11">
      <a:dk1>
        <a:srgbClr val="1C3664"/>
      </a:dk1>
      <a:lt1>
        <a:srgbClr val="FFFFFF"/>
      </a:lt1>
      <a:dk2>
        <a:srgbClr val="F2F2F2"/>
      </a:dk2>
      <a:lt2>
        <a:srgbClr val="6CCDE6"/>
      </a:lt2>
      <a:accent1>
        <a:srgbClr val="1C3664"/>
      </a:accent1>
      <a:accent2>
        <a:srgbClr val="6D6F71"/>
      </a:accent2>
      <a:accent3>
        <a:srgbClr val="F2F2F2"/>
      </a:accent3>
      <a:accent4>
        <a:srgbClr val="238ACB"/>
      </a:accent4>
      <a:accent5>
        <a:srgbClr val="6D6F71"/>
      </a:accent5>
      <a:accent6>
        <a:srgbClr val="1C3664"/>
      </a:accent6>
      <a:hlink>
        <a:srgbClr val="1C3664"/>
      </a:hlink>
      <a:folHlink>
        <a:srgbClr val="238ACB"/>
      </a:folHlink>
    </a:clrScheme>
    <a:fontScheme name="Branded">
      <a:majorFont>
        <a:latin typeface="Clarendon LT Std"/>
        <a:ea typeface=""/>
        <a:cs typeface=""/>
      </a:majorFont>
      <a:minorFont>
        <a:latin typeface="Avenir LT Std 65 Medium"/>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29524</TotalTime>
  <Words>5592</Words>
  <Application>Microsoft Office PowerPoint</Application>
  <PresentationFormat>Widescreen</PresentationFormat>
  <Paragraphs>305</Paragraphs>
  <Slides>27</Slides>
  <Notes>27</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27</vt:i4>
      </vt:variant>
    </vt:vector>
  </HeadingPairs>
  <TitlesOfParts>
    <vt:vector size="36" baseType="lpstr">
      <vt:lpstr>Arial</vt:lpstr>
      <vt:lpstr>Avenir LT Std 35 Light</vt:lpstr>
      <vt:lpstr>Avenir LT Std 65 Medium</vt:lpstr>
      <vt:lpstr>Avenir LT Std 65 Medium (Body)</vt:lpstr>
      <vt:lpstr>Avenir Next LT Pro Demi</vt:lpstr>
      <vt:lpstr>Calibri</vt:lpstr>
      <vt:lpstr>Clarendon LT Std</vt:lpstr>
      <vt:lpstr>Times New Roman</vt:lpstr>
      <vt:lpstr>1_Office Theme</vt:lpstr>
      <vt:lpstr>PowerPoint Presentation</vt:lpstr>
      <vt:lpstr>PowerPoint Presentation</vt:lpstr>
      <vt:lpstr>Michael Kincaid, CRPC®</vt:lpstr>
      <vt:lpstr>PowerPoint Presentation</vt:lpstr>
      <vt:lpstr>Agenda</vt:lpstr>
      <vt:lpstr>Why Save For Your Retirement?</vt:lpstr>
      <vt:lpstr>Timelining Retirement</vt:lpstr>
      <vt:lpstr>PowerPoint Presentation</vt:lpstr>
      <vt:lpstr>Meeting The Retirement Challenge</vt:lpstr>
      <vt:lpstr>Investing For Long-Term Growth</vt:lpstr>
      <vt:lpstr>PowerPoint Presentation</vt:lpstr>
      <vt:lpstr>Assess Your Risk Tolerance</vt:lpstr>
      <vt:lpstr>PowerPoint Presentation</vt:lpstr>
      <vt:lpstr>A Look At Performance</vt:lpstr>
      <vt:lpstr>Keeping You On Track</vt:lpstr>
      <vt:lpstr>PowerPoint Presentation</vt:lpstr>
      <vt:lpstr>Planning for College Costs</vt:lpstr>
      <vt:lpstr>Protecting Yourself and Loved Ones</vt:lpstr>
      <vt:lpstr>Having a Valid Will</vt:lpstr>
      <vt:lpstr>PowerPoint Presentation</vt:lpstr>
      <vt:lpstr>When You Leave Your Job</vt:lpstr>
      <vt:lpstr>A Retirement Action Plan</vt:lpstr>
      <vt:lpstr>Considerations For Caregivers</vt:lpstr>
      <vt:lpstr>Know Changing Tax Laws</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2023 Outlook Webinar</dc:title>
  <dc:creator>Erika Yadron</dc:creator>
  <cp:lastModifiedBy>Erika Yadron</cp:lastModifiedBy>
  <cp:revision>225</cp:revision>
  <cp:lastPrinted>2023-03-28T22:34:27Z</cp:lastPrinted>
  <dcterms:created xsi:type="dcterms:W3CDTF">2021-12-13T23:54:26Z</dcterms:created>
  <dcterms:modified xsi:type="dcterms:W3CDTF">2025-04-03T21:13:08Z</dcterms:modified>
</cp:coreProperties>
</file>