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handoutMasterIdLst>
    <p:handoutMasterId r:id="rId29"/>
  </p:handoutMasterIdLst>
  <p:sldIdLst>
    <p:sldId id="463" r:id="rId3"/>
    <p:sldId id="458" r:id="rId4"/>
    <p:sldId id="459" r:id="rId5"/>
    <p:sldId id="464" r:id="rId6"/>
    <p:sldId id="329" r:id="rId7"/>
    <p:sldId id="574" r:id="rId8"/>
    <p:sldId id="544" r:id="rId9"/>
    <p:sldId id="545" r:id="rId10"/>
    <p:sldId id="571" r:id="rId11"/>
    <p:sldId id="572" r:id="rId12"/>
    <p:sldId id="573" r:id="rId13"/>
    <p:sldId id="546" r:id="rId14"/>
    <p:sldId id="547" r:id="rId15"/>
    <p:sldId id="566" r:id="rId16"/>
    <p:sldId id="548" r:id="rId17"/>
    <p:sldId id="549" r:id="rId18"/>
    <p:sldId id="550" r:id="rId19"/>
    <p:sldId id="551" r:id="rId20"/>
    <p:sldId id="567" r:id="rId21"/>
    <p:sldId id="552" r:id="rId22"/>
    <p:sldId id="568" r:id="rId23"/>
    <p:sldId id="569" r:id="rId24"/>
    <p:sldId id="570" r:id="rId25"/>
    <p:sldId id="469" r:id="rId26"/>
    <p:sldId id="470" r:id="rId2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3664"/>
    <a:srgbClr val="1A2F59"/>
    <a:srgbClr val="CA8528"/>
    <a:srgbClr val="B9B9B9"/>
    <a:srgbClr val="83BDE1"/>
    <a:srgbClr val="EF3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6" autoAdjust="0"/>
    <p:restoredTop sz="72774" autoAdjust="0"/>
  </p:normalViewPr>
  <p:slideViewPr>
    <p:cSldViewPr snapToGrid="0">
      <p:cViewPr varScale="1">
        <p:scale>
          <a:sx n="61" d="100"/>
          <a:sy n="61" d="100"/>
        </p:scale>
        <p:origin x="1195" y="34"/>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3" d="100"/>
          <a:sy n="43" d="100"/>
        </p:scale>
        <p:origin x="246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974C59-D4E7-4B40-B605-845D555CCAF8}"/>
              </a:ext>
            </a:extLst>
          </p:cNvPr>
          <p:cNvSpPr>
            <a:spLocks noGrp="1"/>
          </p:cNvSpPr>
          <p:nvPr>
            <p:ph type="hdr" sz="quarter"/>
          </p:nvPr>
        </p:nvSpPr>
        <p:spPr>
          <a:xfrm>
            <a:off x="1" y="2"/>
            <a:ext cx="3026833" cy="465797"/>
          </a:xfrm>
          <a:prstGeom prst="rect">
            <a:avLst/>
          </a:prstGeom>
        </p:spPr>
        <p:txBody>
          <a:bodyPr vert="horz" lIns="92957" tIns="46478" rIns="92957" bIns="46478"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0A0106-F7CC-458A-9029-CB215170A820}"/>
              </a:ext>
            </a:extLst>
          </p:cNvPr>
          <p:cNvSpPr>
            <a:spLocks noGrp="1"/>
          </p:cNvSpPr>
          <p:nvPr>
            <p:ph type="dt" sz="quarter" idx="1"/>
          </p:nvPr>
        </p:nvSpPr>
        <p:spPr>
          <a:xfrm>
            <a:off x="3956551" y="2"/>
            <a:ext cx="3026833" cy="465797"/>
          </a:xfrm>
          <a:prstGeom prst="rect">
            <a:avLst/>
          </a:prstGeom>
        </p:spPr>
        <p:txBody>
          <a:bodyPr vert="horz" lIns="92957" tIns="46478" rIns="92957" bIns="46478" rtlCol="0"/>
          <a:lstStyle>
            <a:lvl1pPr algn="r">
              <a:defRPr sz="1200"/>
            </a:lvl1pPr>
          </a:lstStyle>
          <a:p>
            <a:fld id="{1CB37ED6-020A-4CBD-918F-CF9897DC78A2}" type="datetimeFigureOut">
              <a:rPr lang="en-US" smtClean="0"/>
              <a:t>11/1/2023</a:t>
            </a:fld>
            <a:endParaRPr lang="en-US" dirty="0"/>
          </a:p>
        </p:txBody>
      </p:sp>
      <p:sp>
        <p:nvSpPr>
          <p:cNvPr id="4" name="Footer Placeholder 3">
            <a:extLst>
              <a:ext uri="{FF2B5EF4-FFF2-40B4-BE49-F238E27FC236}">
                <a16:creationId xmlns:a16="http://schemas.microsoft.com/office/drawing/2014/main" id="{55861CEC-7B59-4FD8-9633-98324CD1A087}"/>
              </a:ext>
            </a:extLst>
          </p:cNvPr>
          <p:cNvSpPr>
            <a:spLocks noGrp="1"/>
          </p:cNvSpPr>
          <p:nvPr>
            <p:ph type="ftr" sz="quarter" idx="2"/>
          </p:nvPr>
        </p:nvSpPr>
        <p:spPr>
          <a:xfrm>
            <a:off x="1" y="8817904"/>
            <a:ext cx="3026833" cy="465796"/>
          </a:xfrm>
          <a:prstGeom prst="rect">
            <a:avLst/>
          </a:prstGeom>
        </p:spPr>
        <p:txBody>
          <a:bodyPr vert="horz" lIns="92957" tIns="46478" rIns="92957" bIns="4647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1F74A43-4C2B-433C-9C2F-6A57AACB2B12}"/>
              </a:ext>
            </a:extLst>
          </p:cNvPr>
          <p:cNvSpPr>
            <a:spLocks noGrp="1"/>
          </p:cNvSpPr>
          <p:nvPr>
            <p:ph type="sldNum" sz="quarter" idx="3"/>
          </p:nvPr>
        </p:nvSpPr>
        <p:spPr>
          <a:xfrm>
            <a:off x="3956551" y="8817904"/>
            <a:ext cx="3026833" cy="465796"/>
          </a:xfrm>
          <a:prstGeom prst="rect">
            <a:avLst/>
          </a:prstGeom>
        </p:spPr>
        <p:txBody>
          <a:bodyPr vert="horz" lIns="92957" tIns="46478" rIns="92957" bIns="46478" rtlCol="0" anchor="b"/>
          <a:lstStyle>
            <a:lvl1pPr algn="r">
              <a:defRPr sz="1200"/>
            </a:lvl1pPr>
          </a:lstStyle>
          <a:p>
            <a:fld id="{D520BEDB-61B5-4E57-958B-F95D31598B87}" type="slidenum">
              <a:rPr lang="en-US" smtClean="0"/>
              <a:t>‹#›</a:t>
            </a:fld>
            <a:endParaRPr lang="en-US" dirty="0"/>
          </a:p>
        </p:txBody>
      </p:sp>
    </p:spTree>
    <p:extLst>
      <p:ext uri="{BB962C8B-B14F-4D97-AF65-F5344CB8AC3E}">
        <p14:creationId xmlns:p14="http://schemas.microsoft.com/office/powerpoint/2010/main" val="2930972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29DF182-0DE6-48F6-948C-C60730C28324}" type="datetimeFigureOut">
              <a:rPr lang="en-US" smtClean="0"/>
              <a:t>11/1/2023</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AAE5B91D-D609-4CCE-9CAB-0A57E9E5002B}" type="slidenum">
              <a:rPr lang="en-US" smtClean="0"/>
              <a:t>‹#›</a:t>
            </a:fld>
            <a:endParaRPr lang="en-US"/>
          </a:p>
        </p:txBody>
      </p:sp>
    </p:spTree>
    <p:extLst>
      <p:ext uri="{BB962C8B-B14F-4D97-AF65-F5344CB8AC3E}">
        <p14:creationId xmlns:p14="http://schemas.microsoft.com/office/powerpoint/2010/main" val="260550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contents of the chart… There are millions of small businesses that drive our economy.</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82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contents of the chart…</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9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start with reviewing some of the common</a:t>
            </a:r>
            <a:r>
              <a:rPr lang="en-US" sz="1200" baseline="0" dirty="0"/>
              <a:t> misconceptions around Business Succession Planning.</a:t>
            </a:r>
          </a:p>
          <a:p>
            <a:endParaRPr lang="en-US" sz="1200" baseline="0" dirty="0"/>
          </a:p>
          <a:p>
            <a:r>
              <a:rPr lang="en-US" sz="1200" baseline="0" dirty="0"/>
              <a:t>#1 – We have plenty of time to plan.  There is a common thought among business owners that the planning can wait until they are ready to exit.  That puts the financial well-being of the business owner, the family and the business itself in jeopardy.  (provide example)</a:t>
            </a:r>
          </a:p>
          <a:p>
            <a:endParaRPr lang="en-US" sz="1200" baseline="0" dirty="0"/>
          </a:p>
          <a:p>
            <a:r>
              <a:rPr lang="en-US" sz="1200" baseline="0" dirty="0"/>
              <a:t>#2 – It’s easier to just sell the business.   While that sounds like the easy solution, it is often difficult to find a willing buyer for the business.  And since many business owners tie emotions to the “baby” that they have built from the ground up, they may overestimate its value to someone else.  It depends a great deal on timing, the health of the business, how dependent its success is on the current owner’s involvement, and the particular industry.</a:t>
            </a:r>
          </a:p>
          <a:p>
            <a:endParaRPr lang="en-US" sz="1200" baseline="0" dirty="0"/>
          </a:p>
          <a:p>
            <a:r>
              <a:rPr lang="en-US" sz="1200" baseline="0" dirty="0"/>
              <a:t>#3 – My successor or my kids will be ready when I’m ready.   Handing the business to someone else to run is always difficult, but the odds of success go up exponentially with preparing the successor management team ahead of time.   Having a plan to strategically hand over the torch makes it seamless to the business, the employees and the customers.  If family members could be involved, you must have clear and open discussions in advance and truly recognize strengths and weaknesses. </a:t>
            </a:r>
          </a:p>
          <a:p>
            <a:endParaRPr lang="en-US" sz="1200" baseline="0" dirty="0"/>
          </a:p>
          <a:p>
            <a:r>
              <a:rPr lang="en-US" sz="1200" baseline="0" dirty="0"/>
              <a:t>#4 – Fair means “equal” when passing my business.  This is probably one of the most common misconceptions.  It is also one of the biggest causes of family disharmony.  (give example)</a:t>
            </a:r>
          </a:p>
          <a:p>
            <a:endParaRPr lang="en-US" sz="1200" baseline="0" dirty="0"/>
          </a:p>
          <a:p>
            <a:r>
              <a:rPr lang="en-US" sz="1200" baseline="0" dirty="0"/>
              <a:t>#5 – Giving up ownership means that I will lose control and/or my income.   Another common fear that prevents business owners from taking action.  Ownership can easily be separated from control and also from cash flow.  In addition, we may be able to implement strategies to recharacterize the nature of income to the business owner – taking it from ordinary income to capital gain income (taxed at much lower rates).</a:t>
            </a:r>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09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most business owners, the business is not only the primary source of household income, it is also the single largest</a:t>
            </a:r>
            <a:r>
              <a:rPr lang="en-US" sz="1200" baseline="0" dirty="0"/>
              <a:t> asset owned.  Planning for something so important is critical.</a:t>
            </a:r>
          </a:p>
          <a:p>
            <a:endParaRPr lang="en-US" sz="1200" baseline="0" dirty="0"/>
          </a:p>
          <a:p>
            <a:r>
              <a:rPr lang="en-US" sz="1200" baseline="0" dirty="0"/>
              <a:t>What is a Succession Plan?  </a:t>
            </a:r>
          </a:p>
          <a:p>
            <a:endParaRPr lang="en-US" sz="1200" baseline="0" dirty="0"/>
          </a:p>
          <a:p>
            <a:r>
              <a:rPr lang="en-US" sz="1200" baseline="0" dirty="0"/>
              <a:t>Put simply, it is the process of determining how you are going to transfer your business ownership and transition out of the business management role, while seeking to maximize your personal financial security.   But like most things that are important, it is not always easy to put a good plan in place.  </a:t>
            </a:r>
          </a:p>
          <a:p>
            <a:endParaRPr lang="en-US" sz="1200" baseline="0" dirty="0"/>
          </a:p>
          <a:p>
            <a:r>
              <a:rPr lang="en-US" sz="1200" baseline="0" dirty="0"/>
              <a:t>Why bother with business succession planning?  There are several reasons. . .</a:t>
            </a:r>
          </a:p>
          <a:p>
            <a:pPr marL="171450" indent="-171450">
              <a:buFont typeface="Wingdings" panose="05000000000000000000" pitchFamily="2" charset="2"/>
              <a:buChar char="ü"/>
            </a:pPr>
            <a:r>
              <a:rPr lang="en-US" sz="1200" baseline="0" dirty="0"/>
              <a:t>Creates an orderly transition plan, both for ownership as well as management.  A poor management transition plan can have a negative impact on business results, and in some cases can result in business failure.</a:t>
            </a:r>
          </a:p>
          <a:p>
            <a:pPr marL="171450" indent="-171450">
              <a:buFont typeface="Wingdings" panose="05000000000000000000" pitchFamily="2" charset="2"/>
              <a:buChar char="ü"/>
            </a:pPr>
            <a:r>
              <a:rPr lang="en-US" sz="1200" baseline="0" dirty="0"/>
              <a:t>It minimizes potential conflicts between heirs and other business partners.  If you hope to have your business continued by one or more family members, you will need to coordinate your succession plan with your estate plan.  It will also be important to consider the tax consequences.  Or perhaps your plan involves a new or existing business partner.  It is best to solve potential problems now while everyone is agreeable and not in distress.</a:t>
            </a:r>
          </a:p>
          <a:p>
            <a:pPr marL="171450" indent="-171450">
              <a:buFont typeface="Wingdings" panose="05000000000000000000" pitchFamily="2" charset="2"/>
              <a:buChar char="ü"/>
            </a:pPr>
            <a:r>
              <a:rPr lang="en-US" sz="1200" baseline="0" dirty="0"/>
              <a:t>Provide economic support for you and your family.  The value of your business may represent a substantial source of income in retirement.  But that needs to be balanced with the goal of a smooth and orderly transition.  What about your spouse or loved ones who are dependent on that income if something happens to you?  We need to consider a variety of contingencies.</a:t>
            </a:r>
          </a:p>
          <a:p>
            <a:pPr marL="171450" indent="-171450">
              <a:buFont typeface="Wingdings" panose="05000000000000000000" pitchFamily="2" charset="2"/>
              <a:buChar char="ü"/>
            </a:pPr>
            <a:r>
              <a:rPr lang="en-US" sz="1200" baseline="0" dirty="0"/>
              <a:t>Important steps can be taken now, years before the transition to better maximize the potential business value.  </a:t>
            </a:r>
          </a:p>
          <a:p>
            <a:pPr marL="0" indent="0">
              <a:buFont typeface="Wingdings" panose="05000000000000000000" pitchFamily="2" charset="2"/>
              <a:buNone/>
            </a:pPr>
            <a:endParaRPr lang="en-US" sz="1200" baseline="0" dirty="0"/>
          </a:p>
          <a:p>
            <a:pPr marL="0" indent="0">
              <a:buFont typeface="Wingdings" panose="05000000000000000000" pitchFamily="2" charset="2"/>
              <a:buNone/>
            </a:pPr>
            <a:endParaRPr lang="en-US" sz="1200" baseline="0" dirty="0"/>
          </a:p>
          <a:p>
            <a:pPr marL="0" indent="0">
              <a:buFont typeface="Wingdings" panose="05000000000000000000" pitchFamily="2" charset="2"/>
              <a:buNone/>
            </a:pPr>
            <a:r>
              <a:rPr lang="en-US" sz="1200" baseline="0" dirty="0"/>
              <a:t>An event such as the death or disability of you or a business partner could lead to business chaos without proper planning and financial protection.  Advance planning can help ensure that you, your family, and your business are all properly protected.</a:t>
            </a:r>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427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Proactive Planning can also:</a:t>
            </a:r>
            <a:endParaRPr lang="en-US" sz="1200" baseline="0" dirty="0"/>
          </a:p>
          <a:p>
            <a:endParaRPr lang="en-US" sz="1200" baseline="0" dirty="0"/>
          </a:p>
          <a:p>
            <a:pPr marL="171450" indent="-171450">
              <a:buFont typeface="Wingdings" panose="05000000000000000000" pitchFamily="2" charset="2"/>
              <a:buChar char="ü"/>
            </a:pPr>
            <a:r>
              <a:rPr lang="en-US" sz="1200" baseline="0" dirty="0"/>
              <a:t>Recognize the industry norms or unique qualities of your business </a:t>
            </a:r>
          </a:p>
          <a:p>
            <a:pPr marL="171450" indent="-171450">
              <a:buFont typeface="Wingdings" panose="05000000000000000000" pitchFamily="2" charset="2"/>
              <a:buChar char="ü"/>
            </a:pPr>
            <a:r>
              <a:rPr lang="en-US" sz="1200" baseline="0" dirty="0"/>
              <a:t>Identifying any risks that can impact your values.  Like seasonality sales demands, special pricing contracts with vendors or customers, labor agreements, etc. </a:t>
            </a:r>
          </a:p>
          <a:p>
            <a:pPr marL="171450" indent="-171450">
              <a:buFont typeface="Wingdings" panose="05000000000000000000" pitchFamily="2" charset="2"/>
              <a:buChar char="ü"/>
            </a:pPr>
            <a:r>
              <a:rPr lang="en-US" sz="1200" baseline="0" dirty="0"/>
              <a:t>Fully understand both sides of the transaction – to have a Win/Win transition, both the buyer and seller need to feel they won.  It is key to take into account everyone’s needs and desires. </a:t>
            </a:r>
          </a:p>
          <a:p>
            <a:pPr marL="171450" indent="-171450">
              <a:buFont typeface="Wingdings" panose="05000000000000000000" pitchFamily="2" charset="2"/>
              <a:buChar char="ü"/>
            </a:pPr>
            <a:r>
              <a:rPr lang="en-US" sz="1200" baseline="0" dirty="0"/>
              <a:t>Last but not least, let’s try to minimize tax liability and erosion of business value.  With proper planning, such tax costs may be greatly reduced.  We’ll cover those strategies later in the discussion.</a:t>
            </a:r>
          </a:p>
          <a:p>
            <a:pPr marL="171450" indent="-171450">
              <a:buFont typeface="Wingdings" panose="05000000000000000000" pitchFamily="2" charset="2"/>
              <a:buChar char="ü"/>
            </a:pPr>
            <a:endParaRPr lang="en-US" sz="1200" baseline="0" dirty="0"/>
          </a:p>
          <a:p>
            <a:pPr marL="0" indent="0">
              <a:buFont typeface="Wingdings" panose="05000000000000000000" pitchFamily="2" charset="2"/>
              <a:buNone/>
            </a:pPr>
            <a:r>
              <a:rPr lang="en-US" sz="1200" baseline="0" dirty="0"/>
              <a:t>An event such as the death or disability of you or a business partner could lead to business chaos without proper planning and financial protection.  Advance planning can help ensure that you, your family, and your business are all properly protected.</a:t>
            </a:r>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35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We’ve covered WHY a</a:t>
            </a:r>
            <a:r>
              <a:rPr lang="en-US" sz="1200" baseline="0" dirty="0"/>
              <a:t> business needs a succession plan, and we’ve discussed some of the common misconceptions that stop business owners from creating a plan.  Now let’s cover some key questions for you to ask yourself.  This will help you create your roadmap -- that is specific to you and your goals – as well some strategies to work toward it.</a:t>
            </a:r>
          </a:p>
          <a:p>
            <a:endParaRPr lang="en-US" sz="1200" baseline="0" dirty="0"/>
          </a:p>
          <a:p>
            <a:r>
              <a:rPr lang="en-US" sz="1200" dirty="0"/>
              <a:t>The</a:t>
            </a:r>
            <a:r>
              <a:rPr lang="en-US" sz="1200" baseline="0" dirty="0"/>
              <a:t> most important place to start is “What is my business worth?”  That will set the stage for all of the planning we do.  I find that business owners either vastly underestimate or overestimate the true value of their business.  Value should be determined objectively – what would a willing unrelated buyer pay for your business?  </a:t>
            </a:r>
          </a:p>
          <a:p>
            <a:endParaRPr lang="en-US" sz="1200" baseline="0" dirty="0"/>
          </a:p>
          <a:p>
            <a:r>
              <a:rPr lang="en-US" sz="1200" baseline="0" dirty="0"/>
              <a:t>The next question is “Do I have a written plan in place now?”  If so, what does it require?  Sometimes such language is embedded in your business operating agreement, which you likely haven’t seen since you created it years ago.  </a:t>
            </a:r>
          </a:p>
          <a:p>
            <a:endParaRPr lang="en-US" sz="1200" baseline="0" dirty="0"/>
          </a:p>
          <a:p>
            <a:r>
              <a:rPr lang="en-US" sz="1200" baseline="0" dirty="0"/>
              <a:t>The next question to consider is “When do I plan to exit?”  There is no one right answer to this, only what is right for you.  But that will give the timeline.  As I mentioned earlier, 1 in 4 business owners plan to exit their business in the next 3-5 years.  But only a few have actually planned for that event.  </a:t>
            </a:r>
          </a:p>
          <a:p>
            <a:endParaRPr lang="en-US" sz="1200" baseline="0" dirty="0"/>
          </a:p>
          <a:p>
            <a:r>
              <a:rPr lang="en-US" sz="1200" baseline="0" dirty="0"/>
              <a:t>All business owners will exit their business someday. . . Either voluntarily or involuntarily.  So what if you are forced to exit because of a disability?  What impact would that have on the day-to-day success of the business?</a:t>
            </a:r>
          </a:p>
          <a:p>
            <a:endParaRPr lang="en-US" sz="1200" baseline="0" dirty="0"/>
          </a:p>
          <a:p>
            <a:r>
              <a:rPr lang="en-US" sz="1200" baseline="0" dirty="0"/>
              <a:t>If something were to happen today – death or disability – have you identified the person who could successfully step in to keep things going?  What would they need?  </a:t>
            </a:r>
          </a:p>
          <a:p>
            <a:endParaRPr lang="en-US" sz="1200" baseline="0" dirty="0"/>
          </a:p>
          <a:p>
            <a:r>
              <a:rPr lang="en-US" sz="1200" baseline="0" dirty="0"/>
              <a:t>What do your business partners (if any) think?  Is everyone on the same page?  Do you each want the same things?</a:t>
            </a:r>
          </a:p>
          <a:p>
            <a:endParaRPr lang="en-US" sz="1200" baseline="0" dirty="0"/>
          </a:p>
          <a:p>
            <a:r>
              <a:rPr lang="en-US" sz="1200" baseline="0" dirty="0"/>
              <a:t>What do you need for your family if something happens to you?  Do you want to pass the business itself to your heirs?  Or do you simply want your family to inherit the value you have built?  Do you even have the type of business that can be passed on, or is it completely dependent on your expertise?</a:t>
            </a:r>
          </a:p>
          <a:p>
            <a:endParaRPr lang="en-US" sz="1200" baseline="0" dirty="0"/>
          </a:p>
          <a:p>
            <a:r>
              <a:rPr lang="en-US" sz="1200" baseline="0" dirty="0"/>
              <a:t>Advance thinking and planning around, how much do you really need after I exit?</a:t>
            </a:r>
          </a:p>
          <a:p>
            <a:endParaRPr lang="en-US" sz="1200" baseline="0" dirty="0"/>
          </a:p>
          <a:p>
            <a:r>
              <a:rPr lang="en-US" sz="1200" baseline="0" dirty="0"/>
              <a:t>Lastly, what was your real motivation and why?  Does the plan address these personal questions?</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good idea of your own situation, your wants and needs, then it’s time to consider the various</a:t>
            </a:r>
            <a:r>
              <a:rPr lang="en-US" baseline="0" dirty="0"/>
              <a:t> ways to accomplish your goals.  This relates to How, When, and Who.</a:t>
            </a:r>
          </a:p>
          <a:p>
            <a:endParaRPr lang="en-US" baseline="0" dirty="0"/>
          </a:p>
          <a:p>
            <a:r>
              <a:rPr lang="en-US" baseline="0" dirty="0"/>
              <a:t>If you plan to pass the business itself to one or more family members, then you will need to coordinate the succession plan with your estate plan.  After all, your business is just one of your assets to pass to family – although it is often the largest or most lucrative asset you will own.  How and When you transfer the business to family depends on a host of factors that are unique to your situation.  We will cover the tax impacts of those decisions in our next section.</a:t>
            </a:r>
          </a:p>
          <a:p>
            <a:endParaRPr lang="en-US" baseline="0" dirty="0"/>
          </a:p>
          <a:p>
            <a:r>
              <a:rPr lang="en-US" baseline="0" dirty="0"/>
              <a:t>Often we see the business interests pass at death, just like all other assets, by the terms of a Will or Revocable Trust.  You can also pass some or all of the business interests while you are alive, done with a Gift to family.  It’s important to remember that sometimes the best outcome is achieved with a combination of these strategies.  For example, you may want to pass the torch to your children who work in the business.  But gifting it to them outright means you would no longer receive the income you get as the owner.  </a:t>
            </a:r>
          </a:p>
          <a:p>
            <a:pPr marL="628650" lvl="1" indent="-171450">
              <a:buFont typeface="Arial" panose="020B0604020202020204" pitchFamily="34" charset="0"/>
              <a:buChar char="•"/>
            </a:pPr>
            <a:r>
              <a:rPr lang="en-US" baseline="0" dirty="0"/>
              <a:t>For example, consider selling some portion in exchange for a note receivable.  Now they use their ownership profits to pay off the note to you, providing you with the income you need.  Any remaining interests can pass at your death.</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If you transfer the business at death, the plan should consider how to do this equitably.  Perhaps you have some children who are actively engaged in the business and others who aren’t.  Without a plan, the business would pass equally to all children regardless of their involvement.  </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One of our more common scenarios involves succession planning for non-family business transfers.  In many of those cases, we see multiple owners of the business.  How do you ensure that your partner gets your portion of the business, and vice versa?  With a written buy/sell agreement.  That is when parties agree ahead of time what rights and obligations each has when a “triggering event” takes place – usually death, disability, or departure (i.e. retirement).  </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Sometimes there is only 1 owner, but the goal is for the business to end up in the hands of one or more key employees.  The agreement would lay out the terms of that arrangement.  This is known as a “one-way buy/sell” since the ownership sits with only 1 person today.  If a triggering event happens, the key employee would then be required to buy out the business from the owner’s family.  Funding such an arrangement takes planning well in advance, as most of the time key employees do not have those resources.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Sometimes the business is best transferred by selling to a local competitor.  For example, a dentist’s office or a small accounting practice.  The agreement between competitors works in much the same way as between business partners.  Rights and responsibilities are clearly spelled out to protect both parties.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Lastly, sometimes the plan is to offer the business for sale in the marketplace when the owner is ready to depart.  Every day I work with business owners who were approached by a potential buyer with an offer to purchase the business.  Of all the strategies for transferring your business, this is the least predictable and mostly out of your control.  It’s a combination of luck and timing.  </a:t>
            </a:r>
          </a:p>
          <a:p>
            <a:endParaRPr lang="en-US" sz="13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499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remember that every strategy has tax or financial consequences.  The key is to focus on the strategies that accomplish your desired results, and then look for ways to minimize the tax cost where possible.  </a:t>
            </a:r>
          </a:p>
          <a:p>
            <a:endParaRPr lang="en-US" baseline="0" dirty="0"/>
          </a:p>
          <a:p>
            <a:r>
              <a:rPr lang="en-US" baseline="0" dirty="0"/>
              <a:t>If you sell your business to anyone during your lifetime, you will likely recognize a capital gain.  If you owned the business for longer than 1 year, that is known as a long-term capital gain.  Your basis in the business is the money you have invested in it over time.  That portion is not taxable to you, as you are merely recouping what you paid.  But most of the time a business has a very low basis (mostly your own efforts were invested) and therefore most of the sales price is capital gain.  In many cases, the capital gain is substantial and we look at ways to minimize that tax burden by deferring when the gain is recognized.  Two common strategies are --</a:t>
            </a:r>
          </a:p>
          <a:p>
            <a:pPr marL="628650" lvl="1" indent="-171450">
              <a:buFont typeface="Arial" panose="020B0604020202020204" pitchFamily="34" charset="0"/>
              <a:buChar char="•"/>
            </a:pPr>
            <a:r>
              <a:rPr lang="en-US" baseline="0" dirty="0"/>
              <a:t>Sell the business with installment obligation – defer recognizing the gain until each payment is received.  </a:t>
            </a:r>
          </a:p>
          <a:p>
            <a:pPr marL="628650" lvl="1" indent="-171450">
              <a:buFont typeface="Arial" panose="020B0604020202020204" pitchFamily="34" charset="0"/>
              <a:buChar char="•"/>
            </a:pPr>
            <a:r>
              <a:rPr lang="en-US" baseline="0" dirty="0"/>
              <a:t>Use a technique called a Charitable Remainder Trust (CRT) as a way to sell your business but spread the gain out over many years or your lifetime while the CRT pays you an income stream.  This strategy also provides a sizeable upfront income tax deduction, but the income stream is taxable to you.  The CRT is a very popular technique for selling any highly appreciated business and it’s been done for decades.  We would generally explore this option for most clients who are selling a business.</a:t>
            </a:r>
          </a:p>
          <a:p>
            <a:pPr marL="0" lvl="0" indent="0">
              <a:buFontTx/>
              <a:buNone/>
            </a:pPr>
            <a:endParaRPr lang="en-US" baseline="0" dirty="0"/>
          </a:p>
          <a:p>
            <a:pPr marL="0" lvl="0" indent="0">
              <a:buFontTx/>
              <a:buNone/>
            </a:pPr>
            <a:r>
              <a:rPr lang="en-US" baseline="0" dirty="0"/>
              <a:t>If you are gifting business interests to your heirs during your lifetime, you will not have to recognize any taxable gain.  The “basis” that you have in the business would be transferred over with the gift.  However, gifts of large amounts are taxable to the person making the gift.  This is considered a “transfer tax” that applies whenever assets move from one person to another.  We currently have a very large lifetime exemption to cover such taxable transfers -- $12.92 million per person this year.  Utilizing your lifetime exemption for such gifts is a critical part of one’s estate plan and is usually coupled with a variety of other planning strategies.</a:t>
            </a:r>
          </a:p>
          <a:p>
            <a:pPr marL="0" lvl="0" indent="0">
              <a:buFontTx/>
              <a:buNone/>
            </a:pPr>
            <a:endParaRPr lang="en-US" baseline="0" dirty="0"/>
          </a:p>
          <a:p>
            <a:pPr marL="0" lvl="0" indent="0">
              <a:buFontTx/>
              <a:buNone/>
            </a:pPr>
            <a:r>
              <a:rPr lang="en-US" baseline="0" dirty="0"/>
              <a:t>So what if you plan to transfer a business and other assets that are worth far more than your current exemption?  The federal transfer tax is currently 40% on any transferred amount beyond your lifetime exemption.  That is known as the Estate &amp; Gift Tax, and it is the highest tax that we currently have in the law.  But it is also the most avoidable tax, through careful planning well in advance.  </a:t>
            </a:r>
          </a:p>
          <a:p>
            <a:pPr marL="0" lvl="0" indent="0">
              <a:buFontTx/>
              <a:buNone/>
            </a:pPr>
            <a:endParaRPr lang="en-US" baseline="0" dirty="0"/>
          </a:p>
          <a:p>
            <a:pPr marL="0" lvl="0" indent="0">
              <a:buFontTx/>
              <a:buNone/>
            </a:pPr>
            <a:r>
              <a:rPr lang="en-US" baseline="0" dirty="0"/>
              <a:t>Earlier I dispelled a common misconception that changing ownership of a business interest does not mean that you necessarily have to give up your control or your income.  In many plans, we want to shift most of the “value” of a business to get it and future growth out of our taxable estate to avoid that 40% tax at death.  But while that helps us with estate taxes down the road, most business owners don’t want to give up control over the business they have built.  They also want to keep the income from the business.  So we utilize various trust or entity strategies to accomplish that objective.  In many cases, we can re-design the business interests so that most of the interests have no control over business decisions and keep a small portion of interests that have full control.  Splitting up such rights among the interests allows one to make gifts or sales of the non-controlling interest values while keeping all of the controlling interests in place. This is fairly complex estate planning but something we often explore for successful business owners.</a:t>
            </a:r>
          </a:p>
          <a:p>
            <a:pPr marL="0" lvl="0" indent="0">
              <a:buFontTx/>
              <a:buNone/>
            </a:pPr>
            <a:endParaRPr lang="en-US" baseline="0" dirty="0"/>
          </a:p>
          <a:p>
            <a:pPr marL="628650" lvl="1" indent="-171450">
              <a:buFont typeface="Arial" panose="020B0604020202020204" pitchFamily="34" charset="0"/>
              <a:buChar char="•"/>
            </a:pPr>
            <a:endParaRPr lang="en-US" baseline="0" dirty="0"/>
          </a:p>
          <a:p>
            <a:endParaRPr lang="en-US" sz="13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program is not designed to answer all your questions, but rather help you start asking the right questions to put the right succession plan in place.  So what steps should</a:t>
            </a:r>
            <a:r>
              <a:rPr lang="en-US" sz="1200" baseline="0" dirty="0"/>
              <a:t> you start to take now?</a:t>
            </a:r>
          </a:p>
          <a:p>
            <a:endParaRPr lang="en-US" sz="1200" baseline="0" dirty="0"/>
          </a:p>
          <a:p>
            <a:r>
              <a:rPr lang="en-US" sz="1200" baseline="0" dirty="0"/>
              <a:t>First, get real clarity on your own goals and what outcome you want to see.  If you have other owners involved, get everyone together to plan.  No plan should be put in place without first recognizing what is the most important outcome to you.</a:t>
            </a:r>
          </a:p>
          <a:p>
            <a:endParaRPr lang="en-US" sz="1200" baseline="0" dirty="0"/>
          </a:p>
          <a:p>
            <a:r>
              <a:rPr lang="en-US" sz="1200" baseline="0" dirty="0"/>
              <a:t>Second, get clarity on the value of your business.  Take the emotion out and get an independent informal valuation.  That will give you an excellent framework for the plan.</a:t>
            </a:r>
          </a:p>
          <a:p>
            <a:endParaRPr lang="en-US" sz="1200" baseline="0" dirty="0"/>
          </a:p>
          <a:p>
            <a:r>
              <a:rPr lang="en-US" sz="1200" baseline="0" dirty="0"/>
              <a:t>Third, consider implementing any strategies that could help to enhance the value.  Be proactive… </a:t>
            </a:r>
          </a:p>
          <a:p>
            <a:endParaRPr lang="en-US" sz="1200" baseline="0" dirty="0"/>
          </a:p>
          <a:p>
            <a:r>
              <a:rPr lang="en-US" sz="1200" baseline="0" dirty="0"/>
              <a:t>After you have finalized the Succession strategy, it’s crucial to put your plan in writing.  Best-laid plans do not happen without putting them down on paper and getting all of the parties involved to agree and sign.</a:t>
            </a:r>
          </a:p>
          <a:p>
            <a:endParaRPr lang="en-US" sz="1200" baseline="0" dirty="0"/>
          </a:p>
          <a:p>
            <a:r>
              <a:rPr lang="en-US" sz="1200" baseline="0" dirty="0"/>
              <a:t>There are several different types of succession agreements, and you’ll need to determine which is right for your situation.  However, any agreement should include the important “triggers” to initiate action when an event occurs.  The most common are – death, disability, and departure.  But many agreements may also include Divorce or even Bankruptcy.  Some include things like loss of professional license as a trigger.  Regardless of the details, you’ll want to get all of the parties on the same page now.</a:t>
            </a:r>
          </a:p>
          <a:p>
            <a:endParaRPr lang="en-US" sz="1200" baseline="0" dirty="0"/>
          </a:p>
          <a:p>
            <a:r>
              <a:rPr lang="en-US" sz="1200" baseline="0" dirty="0"/>
              <a:t>The last step and one that is often missed is the funding of the agreement.  Let’s go through an example.  Let’s say you and a partner own your business 50% each.  You have signed an agreement that says if something happens to one partner, the other will purchase their business interests from the family.  Everyone is happy because the plan is in place.  But suppose that next year something happens to you.  Your family needs the business partner to pay them what is due.  And the business partner – who now owns the entire business – might not have enough cash flow to pay off the obligation.  That leaves your family in a bad situation that can be avoided if we plan ahead for funding.</a:t>
            </a:r>
          </a:p>
          <a:p>
            <a:endParaRPr lang="en-US" sz="1200" baseline="0" dirty="0"/>
          </a:p>
          <a:p>
            <a:endParaRPr lang="en-US" sz="1200" baseline="0" dirty="0"/>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523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The last step and one that is often missed is the funding of the agreement.  Let’s go through an example.  Let’s say you and a partner own your business 50% each.  You have signed an agreement that says if something happens to one partner, the other will purchase their business interests from the family.  Everyone is happy because the plan is in place.  But suppose that next year something happens to you.  Your family needs the business partner to pay them what is due.  And the business partner – who now owns the entire business – might not have enough cash flow to pay off the obligation.  That leaves your family in a bad situation that can be avoided if we plan ahead for funding.</a:t>
            </a:r>
          </a:p>
          <a:p>
            <a:endParaRPr lang="en-US" sz="1200" baseline="0" dirty="0"/>
          </a:p>
          <a:p>
            <a:r>
              <a:rPr lang="en-US" sz="1200" baseline="0" dirty="0"/>
              <a:t>Don’t forget about your Post-Sale Life Plan – what are going to do?</a:t>
            </a:r>
          </a:p>
          <a:p>
            <a:endParaRPr lang="en-US" sz="1200" baseline="0" dirty="0"/>
          </a:p>
          <a:p>
            <a:r>
              <a:rPr lang="en-US" sz="1200" baseline="0" dirty="0"/>
              <a:t>As always, please seek professional advice from advisors that best understand business succession planning. </a:t>
            </a:r>
          </a:p>
          <a:p>
            <a:endParaRPr lang="en-US" sz="1200" baseline="0" dirty="0"/>
          </a:p>
          <a:p>
            <a:endParaRPr lang="en-US" sz="1200" baseline="0" dirty="0"/>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200" dirty="0">
                <a:latin typeface="+mn-lt"/>
                <a:ea typeface="Calibri" panose="020F0502020204030204" pitchFamily="34" charset="0"/>
                <a:cs typeface="Times New Roman" panose="02020603050405020304" pitchFamily="18" charset="0"/>
              </a:rPr>
              <a:t>Hello,  Welcome to the OneAZ Wealth webinar on, </a:t>
            </a:r>
            <a:r>
              <a:rPr kumimoji="0" lang="en-US" sz="1200" b="0" i="0" u="none" strike="noStrike" kern="1200" cap="none" spc="0" normalizeH="0" baseline="0" noProof="0" dirty="0">
                <a:ln>
                  <a:noFill/>
                </a:ln>
                <a:solidFill>
                  <a:srgbClr val="1A2F59"/>
                </a:solidFill>
                <a:effectLst/>
                <a:uLnTx/>
                <a:uFillTx/>
                <a:latin typeface="+mn-lt"/>
                <a:ea typeface="+mj-ea"/>
                <a:cs typeface="+mj-cs"/>
              </a:rPr>
              <a:t>Succession Planning for Small and Family-Owned Businesses</a:t>
            </a:r>
          </a:p>
        </p:txBody>
      </p:sp>
      <p:sp>
        <p:nvSpPr>
          <p:cNvPr id="7" name="Slide Number Placeholder 6">
            <a:extLst>
              <a:ext uri="{FF2B5EF4-FFF2-40B4-BE49-F238E27FC236}">
                <a16:creationId xmlns:a16="http://schemas.microsoft.com/office/drawing/2014/main" id="{1AABFCEE-7EA1-3D56-A9EF-69C0799A958D}"/>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01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We’ve covered a lot in a short period of time.   And it may seem a bit overwhelming – how do you put all of these pieces together?</a:t>
            </a:r>
            <a:r>
              <a:rPr lang="en-US" sz="1200" baseline="0" dirty="0"/>
              <a:t>  That is why you want to work with a team.</a:t>
            </a:r>
          </a:p>
          <a:p>
            <a:endParaRPr lang="en-US" sz="1200" dirty="0"/>
          </a:p>
          <a:p>
            <a:r>
              <a:rPr lang="en-US" sz="1200" dirty="0"/>
              <a:t>As part of a client’s team, we work with other professionals to bring a variety of solutions and expertise all together.  We always say that true planning is a team sport.  You’ll want to choose a financial professional to quarterback that team and help</a:t>
            </a:r>
            <a:r>
              <a:rPr lang="en-US" sz="1200" baseline="0" dirty="0"/>
              <a:t> you keep the ball moving down the field.  But you’ll also need other professionals on your team to help you create the best succession plan for your unique situation.</a:t>
            </a:r>
            <a:endParaRPr lang="en-US" sz="1200" dirty="0"/>
          </a:p>
          <a:p>
            <a:endParaRPr lang="en-US" sz="1200" dirty="0"/>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135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Knowing what your business is really worth, is using a Great Start in your Business Succession planning process.  </a:t>
            </a:r>
          </a:p>
          <a:p>
            <a:r>
              <a:rPr lang="en-US" sz="1200" dirty="0"/>
              <a:t>Here are the top reasons for knowing your Business Valuation….</a:t>
            </a:r>
          </a:p>
          <a:p>
            <a:endParaRPr lang="en-US" sz="1200" dirty="0"/>
          </a:p>
          <a:p>
            <a:r>
              <a:rPr lang="en-US" sz="1200" dirty="0"/>
              <a:t>(Simply read off the list… 1, 2, 3, 4, 5, 6)</a:t>
            </a:r>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21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(Simply read off the list… 7, 8, 9, 10, 11, 12)</a:t>
            </a:r>
          </a:p>
          <a:p>
            <a:endParaRPr lang="en-US" sz="13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01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To help you move to the first step, OneAZ Wealth Management, as part of our overall financial planning review, is now offering a Complementary Business Value Estimation for business owners.  We have access to an estimation calculator, called BIZEQUITY.  </a:t>
            </a:r>
          </a:p>
          <a:p>
            <a:endParaRPr lang="en-US" sz="1200" dirty="0"/>
          </a:p>
          <a:p>
            <a:pPr marL="0" indent="0">
              <a:buFontTx/>
              <a:buNone/>
            </a:pPr>
            <a:r>
              <a:rPr lang="en-US" sz="1200" dirty="0"/>
              <a:t>Knowing the value of one's business is critical to proper business planning and pursuing personal goals</a:t>
            </a:r>
          </a:p>
          <a:p>
            <a:pPr marL="0" indent="0">
              <a:buFontTx/>
              <a:buNone/>
            </a:pPr>
            <a:endParaRPr lang="en-US" sz="1200" dirty="0"/>
          </a:p>
          <a:p>
            <a:pPr marL="0" indent="0">
              <a:buFontTx/>
              <a:buNone/>
            </a:pPr>
            <a:r>
              <a:rPr lang="en-US" sz="1200" dirty="0"/>
              <a:t>This valuable service opens the door to conversations around financial health, while also working toward securing the future of business owners’ families and key employees.  </a:t>
            </a:r>
          </a:p>
          <a:p>
            <a:endParaRPr lang="en-US" sz="1200" dirty="0"/>
          </a:p>
          <a:p>
            <a:r>
              <a:rPr lang="en-US" sz="1200" dirty="0"/>
              <a:t>As we wrap up now… </a:t>
            </a:r>
          </a:p>
          <a:p>
            <a:endParaRPr lang="en-US" sz="1200" dirty="0"/>
          </a:p>
          <a:p>
            <a:r>
              <a:rPr lang="en-US" sz="1200" dirty="0"/>
              <a:t>We hope you’ve found a lot of valuable information in today’s presentation.  These</a:t>
            </a:r>
            <a:r>
              <a:rPr lang="en-US" sz="1200" baseline="0" dirty="0"/>
              <a:t> are complex problems with equally complex solutions, so I’m sure you have questions.  We can set up a time to meet individually to discuss the particulars of your situation.</a:t>
            </a:r>
            <a:endParaRPr lang="en-US" sz="1200" dirty="0"/>
          </a:p>
          <a:p>
            <a:endParaRPr lang="en-US" sz="1200" dirty="0"/>
          </a:p>
          <a:p>
            <a:r>
              <a:rPr lang="en-US" sz="1200" dirty="0"/>
              <a:t>Now, Let’s take some time to answer some of the questions already submitted . . . .</a:t>
            </a:r>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761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3"/>
              </a:spcAft>
            </a:pPr>
            <a:r>
              <a:rPr lang="en-US" sz="1200" dirty="0">
                <a:ea typeface="Calibri" panose="020F0502020204030204" pitchFamily="34" charset="0"/>
                <a:cs typeface="Times New Roman" panose="02020603050405020304" pitchFamily="18" charset="0"/>
              </a:rPr>
              <a:t>Please email any questions you have to </a:t>
            </a:r>
            <a:r>
              <a:rPr lang="en-US" sz="1200" u="sng" dirty="0">
                <a:solidFill>
                  <a:srgbClr val="0563C1"/>
                </a:solidFill>
                <a:ea typeface="Calibri" panose="020F0502020204030204" pitchFamily="34" charset="0"/>
                <a:cs typeface="Times New Roman" panose="02020603050405020304" pitchFamily="18" charset="0"/>
                <a:hlinkClick r:id="rId3"/>
              </a:rPr>
              <a:t>OneAZWealth@oneazcu.com</a:t>
            </a:r>
            <a:r>
              <a:rPr lang="en-US" sz="1200" dirty="0">
                <a:ea typeface="Calibri" panose="020F0502020204030204" pitchFamily="34" charset="0"/>
                <a:cs typeface="Times New Roman" panose="02020603050405020304" pitchFamily="18" charset="0"/>
              </a:rPr>
              <a:t>   ... And we will be sure to address them…</a:t>
            </a:r>
          </a:p>
          <a:p>
            <a:pPr>
              <a:lnSpc>
                <a:spcPct val="107000"/>
              </a:lnSpc>
              <a:spcAft>
                <a:spcPts val="813"/>
              </a:spcAft>
            </a:pPr>
            <a:r>
              <a:rPr lang="en-US" sz="1200" dirty="0">
                <a:ea typeface="Calibri" panose="020F0502020204030204" pitchFamily="34" charset="0"/>
                <a:cs typeface="Times New Roman" panose="02020603050405020304" pitchFamily="18" charset="0"/>
              </a:rPr>
              <a:t>So, our first question is: </a:t>
            </a:r>
            <a:r>
              <a:rPr lang="en-US" sz="1200" b="1" dirty="0">
                <a:ea typeface="Calibri" panose="020F0502020204030204" pitchFamily="34" charset="0"/>
                <a:cs typeface="Times New Roman" panose="02020603050405020304" pitchFamily="18" charset="0"/>
              </a:rPr>
              <a:t>(TBD)</a:t>
            </a:r>
          </a:p>
          <a:p>
            <a:pPr defTabSz="1005059">
              <a:defRPr/>
            </a:pPr>
            <a:endParaRPr lang="en-US" sz="1200" dirty="0">
              <a:ea typeface="Calibri" panose="020F0502020204030204" pitchFamily="34" charset="0"/>
              <a:cs typeface="Times New Roman" panose="02020603050405020304" pitchFamily="18" charset="0"/>
            </a:endParaRPr>
          </a:p>
          <a:p>
            <a:pPr defTabSz="1005059">
              <a:defRPr/>
            </a:pPr>
            <a:endParaRPr lang="en-US" sz="1200" dirty="0">
              <a:ea typeface="Calibri" panose="020F0502020204030204" pitchFamily="34" charset="0"/>
              <a:cs typeface="Times New Roman" panose="02020603050405020304" pitchFamily="18" charset="0"/>
            </a:endParaRPr>
          </a:p>
          <a:p>
            <a:pPr defTabSz="1005059">
              <a:defRPr/>
            </a:pPr>
            <a:r>
              <a:rPr lang="en-US" sz="1200" dirty="0">
                <a:ea typeface="Calibri" panose="020F0502020204030204" pitchFamily="34" charset="0"/>
                <a:cs typeface="Times New Roman" panose="02020603050405020304" pitchFamily="18" charset="0"/>
              </a:rPr>
              <a:t>If we do not get to your question, I promise we will respond to you directly.   </a:t>
            </a:r>
          </a:p>
          <a:p>
            <a:endParaRPr lang="en-US" sz="1200" dirty="0"/>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pPr defTabSz="966612">
              <a:defRPr/>
            </a:pPr>
            <a:fld id="{FA41E740-A33C-4EDC-A7FF-54C6BCFC745E}" type="slidenum">
              <a:rPr lang="en-US">
                <a:solidFill>
                  <a:prstClr val="black"/>
                </a:solidFill>
                <a:latin typeface="Calibri" panose="020F0502020204030204"/>
              </a:rPr>
              <a:pPr defTabSz="966612">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844266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3"/>
              </a:spcAft>
            </a:pPr>
            <a:r>
              <a:rPr lang="en-US" sz="1200" dirty="0">
                <a:ea typeface="Calibri" panose="020F0502020204030204" pitchFamily="34" charset="0"/>
                <a:cs typeface="Times New Roman" panose="02020603050405020304" pitchFamily="18" charset="0"/>
              </a:rPr>
              <a:t>As a wrap-up, Thank you, Neil for your help in today’s presentation and insights.  </a:t>
            </a:r>
          </a:p>
          <a:p>
            <a:pPr>
              <a:lnSpc>
                <a:spcPct val="107000"/>
              </a:lnSpc>
              <a:spcAft>
                <a:spcPts val="813"/>
              </a:spcAft>
            </a:pPr>
            <a:r>
              <a:rPr lang="en-US" sz="1200" dirty="0">
                <a:ea typeface="Calibri" panose="020F0502020204030204" pitchFamily="34" charset="0"/>
                <a:cs typeface="Times New Roman" panose="02020603050405020304" pitchFamily="18" charset="0"/>
              </a:rPr>
              <a:t>For those watching and listening,  Thank you for joining, we hope our discussion today has helped to provide you some ideas on </a:t>
            </a:r>
            <a:r>
              <a:rPr lang="en-US" sz="1200" b="1" dirty="0">
                <a:ea typeface="Calibri" panose="020F0502020204030204" pitchFamily="34" charset="0"/>
                <a:cs typeface="Times New Roman" panose="02020603050405020304" pitchFamily="18" charset="0"/>
              </a:rPr>
              <a:t>Succession Planning for Business Owners.</a:t>
            </a:r>
            <a:endParaRPr lang="en-US" sz="1200" dirty="0">
              <a:ea typeface="Calibri" panose="020F0502020204030204" pitchFamily="34" charset="0"/>
              <a:cs typeface="Times New Roman" panose="02020603050405020304" pitchFamily="18" charset="0"/>
            </a:endParaRPr>
          </a:p>
          <a:p>
            <a:pPr>
              <a:lnSpc>
                <a:spcPct val="107000"/>
              </a:lnSpc>
              <a:spcAft>
                <a:spcPts val="813"/>
              </a:spcAft>
            </a:pPr>
            <a:r>
              <a:rPr lang="en-US" sz="1200" dirty="0">
                <a:ea typeface="Calibri" panose="020F0502020204030204" pitchFamily="34" charset="0"/>
                <a:cs typeface="Times New Roman" panose="02020603050405020304" pitchFamily="18" charset="0"/>
              </a:rPr>
              <a:t>We all here at OneAZ Wealth Management welcome your feedback and comments.  So, Please email us any suggestions you have for future webinar topics.  </a:t>
            </a:r>
          </a:p>
          <a:p>
            <a:pPr>
              <a:lnSpc>
                <a:spcPct val="107000"/>
              </a:lnSpc>
              <a:spcAft>
                <a:spcPts val="813"/>
              </a:spcAft>
            </a:pPr>
            <a:r>
              <a:rPr lang="en-US" sz="1200" dirty="0">
                <a:ea typeface="Calibri" panose="020F0502020204030204" pitchFamily="34" charset="0"/>
                <a:cs typeface="Times New Roman" panose="02020603050405020304" pitchFamily="18" charset="0"/>
              </a:rPr>
              <a:t>As always, our entire OneAZ Wealth team of Advisors stands ready to assist you in reviewing your current financial plan and portfolio in light of today’s economy.   There is no better time than the present for a 2</a:t>
            </a:r>
            <a:r>
              <a:rPr lang="en-US" sz="1200" baseline="30000" dirty="0">
                <a:ea typeface="Calibri" panose="020F0502020204030204" pitchFamily="34" charset="0"/>
                <a:cs typeface="Times New Roman" panose="02020603050405020304" pitchFamily="18" charset="0"/>
              </a:rPr>
              <a:t>nd</a:t>
            </a:r>
            <a:r>
              <a:rPr lang="en-US" sz="1200" dirty="0">
                <a:ea typeface="Calibri" panose="020F0502020204030204" pitchFamily="34" charset="0"/>
                <a:cs typeface="Times New Roman" panose="02020603050405020304" pitchFamily="18" charset="0"/>
              </a:rPr>
              <a:t> opinion on your current plan.   Many of our clients had other advisors when they first come to us, and they learned and discovered new ideas and new strategies.   We welcome your call!</a:t>
            </a:r>
          </a:p>
          <a:p>
            <a:pPr>
              <a:lnSpc>
                <a:spcPct val="107000"/>
              </a:lnSpc>
              <a:spcAft>
                <a:spcPts val="813"/>
              </a:spcAft>
            </a:pPr>
            <a:r>
              <a:rPr lang="en-US" sz="1200" dirty="0">
                <a:ea typeface="Calibri" panose="020F0502020204030204" pitchFamily="34" charset="0"/>
                <a:cs typeface="Times New Roman" panose="02020603050405020304" pitchFamily="18" charset="0"/>
              </a:rPr>
              <a:t>Please call our toll-free number: </a:t>
            </a:r>
            <a:r>
              <a:rPr lang="en-US" sz="1200" b="1" dirty="0">
                <a:ea typeface="Calibri" panose="020F0502020204030204" pitchFamily="34" charset="0"/>
                <a:cs typeface="Times New Roman" panose="02020603050405020304" pitchFamily="18" charset="0"/>
              </a:rPr>
              <a:t>877-566-0517</a:t>
            </a:r>
            <a:r>
              <a:rPr lang="en-US" sz="1200" dirty="0">
                <a:ea typeface="Calibri" panose="020F0502020204030204" pitchFamily="34" charset="0"/>
                <a:cs typeface="Times New Roman" panose="02020603050405020304" pitchFamily="18" charset="0"/>
              </a:rPr>
              <a:t> and visit our </a:t>
            </a:r>
            <a:r>
              <a:rPr lang="en-US" sz="1200" b="1" dirty="0">
                <a:ea typeface="Calibri" panose="020F0502020204030204" pitchFamily="34" charset="0"/>
                <a:cs typeface="Times New Roman" panose="02020603050405020304" pitchFamily="18" charset="0"/>
              </a:rPr>
              <a:t>OneAZWealth.com website </a:t>
            </a:r>
            <a:r>
              <a:rPr lang="en-US" sz="1200" dirty="0">
                <a:ea typeface="Calibri" panose="020F0502020204030204" pitchFamily="34" charset="0"/>
                <a:cs typeface="Times New Roman" panose="02020603050405020304" pitchFamily="18" charset="0"/>
              </a:rPr>
              <a:t>for more information in creating your personal financial and retirement plan.      </a:t>
            </a:r>
          </a:p>
          <a:p>
            <a:pPr>
              <a:lnSpc>
                <a:spcPct val="107000"/>
              </a:lnSpc>
              <a:spcAft>
                <a:spcPts val="813"/>
              </a:spcAft>
            </a:pPr>
            <a:r>
              <a:rPr lang="en-US" sz="1200" dirty="0">
                <a:ea typeface="Calibri" panose="020F0502020204030204" pitchFamily="34" charset="0"/>
                <a:cs typeface="Times New Roman" panose="02020603050405020304" pitchFamily="18" charset="0"/>
              </a:rPr>
              <a:t> Again, Thank you for joining us…  From all of us at OneAZ Wealth, we wish you the best 2023 for your Safety, Health and Wealth!   </a:t>
            </a:r>
          </a:p>
          <a:p>
            <a:endParaRPr lang="en-US" sz="1200" dirty="0"/>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pPr defTabSz="966612">
              <a:defRPr/>
            </a:pPr>
            <a:fld id="{FA41E740-A33C-4EDC-A7FF-54C6BCFC745E}" type="slidenum">
              <a:rPr lang="en-US">
                <a:solidFill>
                  <a:prstClr val="black"/>
                </a:solidFill>
                <a:latin typeface="Calibri" panose="020F0502020204030204"/>
              </a:rPr>
              <a:pPr defTabSz="96661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61613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200" dirty="0">
                <a:latin typeface="Calibri" panose="020F0502020204030204" pitchFamily="34" charset="0"/>
                <a:ea typeface="Calibri" panose="020F0502020204030204" pitchFamily="34" charset="0"/>
                <a:cs typeface="Times New Roman" panose="02020603050405020304" pitchFamily="18" charset="0"/>
              </a:rPr>
              <a:t>My name is, Tom Mitchell and I have the </a:t>
            </a:r>
            <a:r>
              <a:rPr lang="en-US" sz="1200" u="sng" dirty="0">
                <a:latin typeface="Calibri" panose="020F0502020204030204" pitchFamily="34" charset="0"/>
                <a:ea typeface="Calibri" panose="020F0502020204030204" pitchFamily="34" charset="0"/>
                <a:cs typeface="Times New Roman" panose="02020603050405020304" pitchFamily="18" charset="0"/>
              </a:rPr>
              <a:t>honor of leading the OneAZ Wealth Management team of Wealth Advisors,  located here at the OneAZ Credit Union.</a:t>
            </a:r>
            <a:r>
              <a:rPr lang="en-US" sz="1200" dirty="0">
                <a:latin typeface="Calibri" panose="020F0502020204030204" pitchFamily="34" charset="0"/>
                <a:ea typeface="Calibri" panose="020F0502020204030204" pitchFamily="34" charset="0"/>
                <a:cs typeface="Times New Roman" panose="02020603050405020304" pitchFamily="18" charset="0"/>
              </a:rPr>
              <a:t> Our fulltime professional financial advisors, we are assisting clients and members of the OneAZ Credit Union all over the great state of Arizona!</a:t>
            </a:r>
          </a:p>
          <a:p>
            <a:pPr>
              <a:lnSpc>
                <a:spcPct val="107000"/>
              </a:lnSpc>
              <a:spcAft>
                <a:spcPts val="846"/>
              </a:spcAft>
            </a:pPr>
            <a:r>
              <a:rPr lang="en-US" sz="1200" dirty="0">
                <a:latin typeface="Calibri" panose="020F0502020204030204" pitchFamily="34" charset="0"/>
                <a:ea typeface="Calibri" panose="020F0502020204030204" pitchFamily="34" charset="0"/>
                <a:cs typeface="Times New Roman" panose="02020603050405020304" pitchFamily="18" charset="0"/>
              </a:rPr>
              <a:t>We are very excited to bring these educational topics directly to you and we are planning many exciting webinars in 2024. Keep an eye out on our website for our 2024 webinar schedule available in the upcoming weeks.</a:t>
            </a:r>
          </a:p>
          <a:p>
            <a:pPr>
              <a:lnSpc>
                <a:spcPct val="107000"/>
              </a:lnSpc>
              <a:spcAft>
                <a:spcPts val="846"/>
              </a:spcAft>
            </a:pPr>
            <a:r>
              <a:rPr lang="en-US" sz="1200" dirty="0">
                <a:latin typeface="Calibri" panose="020F0502020204030204" pitchFamily="34" charset="0"/>
                <a:ea typeface="Calibri" panose="020F0502020204030204" pitchFamily="34" charset="0"/>
                <a:cs typeface="Times New Roman" panose="02020603050405020304" pitchFamily="18" charset="0"/>
              </a:rPr>
              <a:t>As a heads up, our last webinar </a:t>
            </a:r>
            <a:r>
              <a:rPr lang="en-US" sz="1200" dirty="0">
                <a:solidFill>
                  <a:srgbClr val="1A2F59"/>
                </a:solidFill>
                <a:latin typeface="Calibri" panose="020F0502020204030204" pitchFamily="34" charset="0"/>
                <a:ea typeface="Calibri" panose="020F0502020204030204" pitchFamily="34" charset="0"/>
                <a:cs typeface="Times New Roman" panose="02020603050405020304" pitchFamily="18" charset="0"/>
              </a:rPr>
              <a:t>will be on </a:t>
            </a:r>
            <a:r>
              <a:rPr lang="en-US" sz="1200" b="1" u="sng" dirty="0">
                <a:solidFill>
                  <a:srgbClr val="1A2F59"/>
                </a:solidFill>
                <a:latin typeface="Calibri" panose="020F0502020204030204" pitchFamily="34" charset="0"/>
                <a:ea typeface="Calibri" panose="020F0502020204030204" pitchFamily="34" charset="0"/>
                <a:cs typeface="Times New Roman" panose="02020603050405020304" pitchFamily="18" charset="0"/>
              </a:rPr>
              <a:t>December 14th, 2023, where we will be addressing Building A Strong Financial Future: Understanding Social Security!</a:t>
            </a:r>
            <a:endParaRPr lang="en-US" sz="1200" b="1" dirty="0">
              <a:solidFill>
                <a:srgbClr val="1A2F59"/>
              </a:solidFill>
              <a:latin typeface="Calibri" panose="020F0502020204030204" pitchFamily="34" charset="0"/>
              <a:ea typeface="Calibri" panose="020F0502020204030204" pitchFamily="34" charset="0"/>
              <a:cs typeface="Times New Roman" panose="02020603050405020304" pitchFamily="18" charset="0"/>
            </a:endParaRPr>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304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200" dirty="0">
                <a:latin typeface="Calibri" panose="020F0502020204030204" pitchFamily="34" charset="0"/>
                <a:ea typeface="Calibri" panose="020F0502020204030204" pitchFamily="34" charset="0"/>
                <a:cs typeface="Times New Roman" panose="02020603050405020304" pitchFamily="18" charset="0"/>
              </a:rPr>
              <a:t>First,</a:t>
            </a:r>
            <a:r>
              <a:rPr lang="en-US" sz="1200" b="1" dirty="0">
                <a:latin typeface="Calibri" panose="020F0502020204030204" pitchFamily="34" charset="0"/>
                <a:ea typeface="Calibri" panose="020F0502020204030204" pitchFamily="34" charset="0"/>
                <a:cs typeface="Times New Roman" panose="02020603050405020304" pitchFamily="18" charset="0"/>
              </a:rPr>
              <a:t> here is our Information page,  it contains our required legal disclosures for your convenience.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200" dirty="0">
                <a:latin typeface="Calibri" panose="020F0502020204030204" pitchFamily="34" charset="0"/>
                <a:ea typeface="Calibri" panose="020F0502020204030204" pitchFamily="34" charset="0"/>
                <a:cs typeface="Times New Roman" panose="02020603050405020304" pitchFamily="18" charset="0"/>
              </a:rPr>
              <a:t>Please always check out our </a:t>
            </a:r>
            <a:r>
              <a:rPr lang="en-US" sz="1200" b="1" dirty="0">
                <a:latin typeface="Calibri" panose="020F0502020204030204" pitchFamily="34" charset="0"/>
                <a:ea typeface="Calibri" panose="020F0502020204030204" pitchFamily="34" charset="0"/>
                <a:cs typeface="Times New Roman" panose="02020603050405020304" pitchFamily="18" charset="0"/>
              </a:rPr>
              <a:t>OneAZWealth.com</a:t>
            </a:r>
            <a:r>
              <a:rPr lang="en-US" sz="1200" dirty="0">
                <a:latin typeface="Calibri" panose="020F0502020204030204" pitchFamily="34" charset="0"/>
                <a:ea typeface="Calibri" panose="020F0502020204030204" pitchFamily="34" charset="0"/>
                <a:cs typeface="Times New Roman" panose="02020603050405020304" pitchFamily="18" charset="0"/>
              </a:rPr>
              <a:t> website for upcoming webinar events. </a:t>
            </a:r>
          </a:p>
          <a:p>
            <a:endParaRPr lang="en-US" sz="1200" dirty="0"/>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5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65">
              <a:defRPr/>
            </a:pPr>
            <a:r>
              <a:rPr lang="en-US" sz="1200" dirty="0">
                <a:ea typeface="Calibri" panose="020F0502020204030204" pitchFamily="34" charset="0"/>
                <a:cs typeface="Times New Roman" panose="02020603050405020304" pitchFamily="18" charset="0"/>
              </a:rPr>
              <a:t>For better audio, the webinar will be </a:t>
            </a:r>
            <a:r>
              <a:rPr lang="en-US" sz="1200" b="1" dirty="0">
                <a:ea typeface="Calibri" panose="020F0502020204030204" pitchFamily="34" charset="0"/>
                <a:cs typeface="Times New Roman" panose="02020603050405020304" pitchFamily="18" charset="0"/>
              </a:rPr>
              <a:t>in “listen-only mode”…   </a:t>
            </a:r>
          </a:p>
          <a:p>
            <a:pPr defTabSz="966565">
              <a:defRPr/>
            </a:pPr>
            <a:endParaRPr lang="en-US" sz="1200" dirty="0">
              <a:ea typeface="Calibri" panose="020F0502020204030204" pitchFamily="34" charset="0"/>
              <a:cs typeface="Times New Roman" panose="02020603050405020304" pitchFamily="18" charset="0"/>
            </a:endParaRPr>
          </a:p>
          <a:p>
            <a:pPr defTabSz="966565">
              <a:defRPr/>
            </a:pPr>
            <a:r>
              <a:rPr lang="en-US" sz="1200" dirty="0">
                <a:ea typeface="Calibri" panose="020F0502020204030204" pitchFamily="34" charset="0"/>
                <a:cs typeface="Times New Roman" panose="02020603050405020304" pitchFamily="18" charset="0"/>
              </a:rPr>
              <a:t>We will be </a:t>
            </a:r>
            <a:r>
              <a:rPr lang="en-US" sz="1200" b="1" dirty="0">
                <a:ea typeface="Calibri" panose="020F0502020204030204" pitchFamily="34" charset="0"/>
                <a:cs typeface="Times New Roman" panose="02020603050405020304" pitchFamily="18" charset="0"/>
              </a:rPr>
              <a:t>fielding your questions at the end of the webinar</a:t>
            </a:r>
            <a:r>
              <a:rPr lang="en-US" sz="1200" dirty="0">
                <a:ea typeface="Calibri" panose="020F0502020204030204" pitchFamily="34" charset="0"/>
                <a:cs typeface="Times New Roman" panose="02020603050405020304" pitchFamily="18" charset="0"/>
              </a:rPr>
              <a:t>.  Please, </a:t>
            </a:r>
            <a:r>
              <a:rPr lang="en-US" sz="1200" b="1" dirty="0">
                <a:ea typeface="Calibri" panose="020F0502020204030204" pitchFamily="34" charset="0"/>
                <a:cs typeface="Times New Roman" panose="02020603050405020304" pitchFamily="18" charset="0"/>
              </a:rPr>
              <a:t>email any questions to:  </a:t>
            </a:r>
            <a:r>
              <a:rPr lang="en-US" sz="1200" b="1" u="sng" dirty="0">
                <a:solidFill>
                  <a:srgbClr val="0563C1"/>
                </a:solidFill>
                <a:ea typeface="Calibri" panose="020F0502020204030204" pitchFamily="34" charset="0"/>
                <a:cs typeface="Times New Roman" panose="02020603050405020304" pitchFamily="18" charset="0"/>
                <a:hlinkClick r:id="rId3"/>
              </a:rPr>
              <a:t>oneazwealth@oneazcu.com</a:t>
            </a:r>
            <a:r>
              <a:rPr lang="en-US" sz="1200" dirty="0">
                <a:ea typeface="Calibri" panose="020F0502020204030204" pitchFamily="34" charset="0"/>
                <a:cs typeface="Times New Roman" panose="02020603050405020304" pitchFamily="18" charset="0"/>
              </a:rPr>
              <a:t>.   We will be compiling your questions and will answer them at the end of today’s presentation.    If we do not get to your question, I promise we will respond to you directly.   </a:t>
            </a:r>
          </a:p>
          <a:p>
            <a:endParaRPr lang="en-US" sz="1200" dirty="0"/>
          </a:p>
          <a:p>
            <a:r>
              <a:rPr lang="en-US" sz="1200" dirty="0"/>
              <a:t>Last, </a:t>
            </a:r>
            <a:r>
              <a:rPr lang="en-US" sz="1200" b="1" dirty="0"/>
              <a:t>for more information about OneAZ Wealth Management </a:t>
            </a:r>
            <a:r>
              <a:rPr lang="en-US" sz="1200" dirty="0"/>
              <a:t>and our team of wealth advisors, </a:t>
            </a:r>
            <a:r>
              <a:rPr lang="en-US" sz="1200" b="1" dirty="0"/>
              <a:t>visit OneAZWealth.com or use your mobile device to scan the QR Code on the screen now.</a:t>
            </a:r>
          </a:p>
          <a:p>
            <a:endParaRPr lang="en-US" sz="1200" dirty="0"/>
          </a:p>
          <a:p>
            <a:r>
              <a:rPr lang="en-US" sz="1200" b="1" dirty="0"/>
              <a:t>You can also connect with us on social media </a:t>
            </a:r>
            <a:r>
              <a:rPr lang="en-US" sz="1200" dirty="0"/>
              <a:t>on Facebook, LinkedIn, and YouTube for more exciting resources and helpful information.</a:t>
            </a:r>
          </a:p>
        </p:txBody>
      </p:sp>
      <p:sp>
        <p:nvSpPr>
          <p:cNvPr id="7" name="Slide Number Placeholder 6">
            <a:extLst>
              <a:ext uri="{FF2B5EF4-FFF2-40B4-BE49-F238E27FC236}">
                <a16:creationId xmlns:a16="http://schemas.microsoft.com/office/drawing/2014/main" id="{B7858A79-8EF7-A7BA-ADEE-A6CAEF23BC38}"/>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97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200" dirty="0">
                <a:latin typeface="+mn-lt"/>
                <a:ea typeface="Calibri" panose="020F0502020204030204" pitchFamily="34" charset="0"/>
                <a:cs typeface="Times New Roman" panose="02020603050405020304" pitchFamily="18" charset="0"/>
              </a:rPr>
              <a:t>So, let’s get started…</a:t>
            </a:r>
          </a:p>
          <a:p>
            <a:pPr>
              <a:lnSpc>
                <a:spcPct val="107000"/>
              </a:lnSpc>
              <a:spcAft>
                <a:spcPts val="832"/>
              </a:spcAft>
            </a:pPr>
            <a:r>
              <a:rPr lang="en-US" sz="1200" dirty="0">
                <a:latin typeface="+mn-lt"/>
                <a:ea typeface="Calibri" panose="020F0502020204030204" pitchFamily="34" charset="0"/>
                <a:cs typeface="Times New Roman" panose="02020603050405020304" pitchFamily="18" charset="0"/>
              </a:rPr>
              <a:t>Our OneAZ Wealth topic today: </a:t>
            </a:r>
            <a:r>
              <a:rPr lang="en-US" sz="1200" b="1" dirty="0">
                <a:latin typeface="+mn-lt"/>
                <a:ea typeface="Calibri" panose="020F0502020204030204" pitchFamily="34" charset="0"/>
                <a:cs typeface="Times New Roman" panose="02020603050405020304" pitchFamily="18" charset="0"/>
              </a:rPr>
              <a:t>Succession Planning For Business Owners</a:t>
            </a:r>
          </a:p>
          <a:p>
            <a:pPr>
              <a:lnSpc>
                <a:spcPct val="107000"/>
              </a:lnSpc>
              <a:spcAft>
                <a:spcPts val="832"/>
              </a:spcAft>
            </a:pPr>
            <a:r>
              <a:rPr lang="en-US" sz="1200" b="1" dirty="0">
                <a:latin typeface="+mn-lt"/>
                <a:cs typeface="Times New Roman" panose="02020603050405020304" pitchFamily="18" charset="0"/>
              </a:rPr>
              <a:t>Neil Patel bio:</a:t>
            </a:r>
          </a:p>
          <a:p>
            <a:pPr>
              <a:lnSpc>
                <a:spcPct val="107000"/>
              </a:lnSpc>
              <a:spcAft>
                <a:spcPts val="832"/>
              </a:spcAft>
            </a:pPr>
            <a:r>
              <a:rPr lang="en-US" sz="1200" b="0" i="0" dirty="0">
                <a:solidFill>
                  <a:srgbClr val="232333"/>
                </a:solidFill>
                <a:effectLst/>
                <a:latin typeface="+mn-lt"/>
              </a:rPr>
              <a:t>Neil’s interest in the mechanics of business started early and was influenced by his entrepreneurial family of operators and investors. After graduating from Chicago’s esteemed Loyola University, Neil worked for public and private enterprises affording him invaluable insight and experience into the finance, operations and management functions of businesses in multiple industries.</a:t>
            </a:r>
          </a:p>
          <a:p>
            <a:pPr>
              <a:lnSpc>
                <a:spcPct val="107000"/>
              </a:lnSpc>
              <a:spcAft>
                <a:spcPts val="832"/>
              </a:spcAft>
            </a:pPr>
            <a:r>
              <a:rPr lang="en-US" sz="1200" b="0" i="0" dirty="0">
                <a:solidFill>
                  <a:srgbClr val="232333"/>
                </a:solidFill>
                <a:effectLst/>
                <a:latin typeface="+mn-lt"/>
              </a:rPr>
              <a:t>Neil launched his practice in 1999. And for nearly 25 years, he has advised hundreds of diverse businesses providing him with a uniquely wide scope of real-world, hands-on experience. As a result, he understands firsthand the challenges and opportunities business leaders face today.</a:t>
            </a:r>
          </a:p>
          <a:p>
            <a:pPr>
              <a:lnSpc>
                <a:spcPct val="107000"/>
              </a:lnSpc>
              <a:spcAft>
                <a:spcPts val="832"/>
              </a:spcAft>
            </a:pPr>
            <a:r>
              <a:rPr lang="en-US" sz="1200" b="0" i="0" dirty="0">
                <a:solidFill>
                  <a:srgbClr val="232333"/>
                </a:solidFill>
                <a:effectLst/>
                <a:latin typeface="+mn-lt"/>
              </a:rPr>
              <a:t>His professional mission has been focused on helping clients navigate today’s complex business environment, improve visibility and grow.   Neil is best known for his perspectives on financial leadership. In this capacity Neil is able to help accounting and finance teams align with operational targets and strategic objectives.  In doing so, Neil is able to help business leaders achieve their goals, reduce stress and find professional and personal fulfillment. </a:t>
            </a:r>
          </a:p>
          <a:p>
            <a:pPr>
              <a:lnSpc>
                <a:spcPct val="107000"/>
              </a:lnSpc>
              <a:spcAft>
                <a:spcPts val="832"/>
              </a:spcAft>
            </a:pPr>
            <a:r>
              <a:rPr lang="en-US" sz="1200" b="0" i="0" dirty="0">
                <a:solidFill>
                  <a:srgbClr val="232333"/>
                </a:solidFill>
                <a:effectLst/>
                <a:latin typeface="+mn-lt"/>
              </a:rPr>
              <a:t>Outside of the office, Neil enjoys hiking, camping, traveling, spending time with friends and family and spoiling his chocolate lab, Lily. </a:t>
            </a:r>
            <a:endParaRPr lang="en-US" sz="1200" dirty="0">
              <a:latin typeface="+mn-lt"/>
            </a:endParaRP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17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Welcome, and thank you for joining us today.</a:t>
            </a:r>
          </a:p>
          <a:p>
            <a:endParaRPr lang="en-US" sz="1200" dirty="0"/>
          </a:p>
          <a:p>
            <a:r>
              <a:rPr lang="en-US" sz="1200" dirty="0"/>
              <a:t>[INTRODUCE YOURSELF AND ORGANIZATION*]</a:t>
            </a:r>
          </a:p>
          <a:p>
            <a:endParaRPr lang="en-US" sz="1200" baseline="0" dirty="0"/>
          </a:p>
          <a:p>
            <a:r>
              <a:rPr lang="en-US" sz="1200" baseline="0" dirty="0"/>
              <a:t>Today we will be covering some myths, realities and strategies we use in Succession Planning for Small and Family-Owned Businesses.</a:t>
            </a:r>
          </a:p>
          <a:p>
            <a:endParaRPr lang="en-US" sz="1200" baseline="0" dirty="0"/>
          </a:p>
          <a:p>
            <a:r>
              <a:rPr lang="en-US" sz="1200" dirty="0"/>
              <a:t>There are millions of “small businesses” in the U.S.   These businesses range from self-employed professionals</a:t>
            </a:r>
            <a:r>
              <a:rPr lang="en-US" sz="1200" baseline="0" dirty="0"/>
              <a:t> to medium-sized firms to larger manufacturing concerns.  Small businesses employ 55% of all U.S. workers across all geographic areas.  Their success drives America’s success.</a:t>
            </a:r>
          </a:p>
          <a:p>
            <a:r>
              <a:rPr lang="en-US" sz="1200" baseline="0" dirty="0"/>
              <a:t>More than half of today’s small business owners are 50 and older.  23% of small business owners plan to sell or transfer the business in the next 3-5 years.  However, only 38% have a formal business succession plan, and those tend to be the younger business owners.  And only 40% of that group has funded the purchase obligations in those plans. So today, let’s talk about that.  What is a succession plan?  What things should you consider?  And how to get started?  </a:t>
            </a:r>
          </a:p>
          <a:p>
            <a:endParaRPr lang="en-US" sz="1200" baseline="0" dirty="0"/>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53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Here’s our Agenda for today’s discussion.</a:t>
            </a:r>
          </a:p>
          <a:p>
            <a:endParaRPr lang="en-US" sz="1200" dirty="0"/>
          </a:p>
          <a:p>
            <a:r>
              <a:rPr lang="en-US" sz="1200" dirty="0"/>
              <a:t>First, let’s go</a:t>
            </a:r>
            <a:r>
              <a:rPr lang="en-US" sz="1200" baseline="0" dirty="0"/>
              <a:t> over some Facts, Stats, and common misconceptions about succession planning that we see every day.</a:t>
            </a:r>
          </a:p>
          <a:p>
            <a:endParaRPr lang="en-US" sz="1200" baseline="0" dirty="0"/>
          </a:p>
          <a:p>
            <a:r>
              <a:rPr lang="en-US" sz="1200" baseline="0" dirty="0"/>
              <a:t>Then we will review various key questions to ask yourself to help you design your plan.  Every business situation is different, and you have some goals and expectations that may be unique to your situation.  A Succession Plan vs. Emergency Plan, understanding the difference. </a:t>
            </a:r>
          </a:p>
          <a:p>
            <a:r>
              <a:rPr lang="en-US" sz="1200" baseline="0" dirty="0"/>
              <a:t>Once you’ve gained clarity as to what’s most important to you, then we will dive into some options and strategies that business owners use to accomplish their goals and objectives.</a:t>
            </a:r>
          </a:p>
          <a:p>
            <a:r>
              <a:rPr lang="en-US" sz="1200" baseline="0" dirty="0"/>
              <a:t>With each decision or indecision comes tax consequences, so we’ll do a high-level review of the tax impact from various strategies.</a:t>
            </a:r>
          </a:p>
          <a:p>
            <a:r>
              <a:rPr lang="en-US" sz="1200" baseline="0" dirty="0"/>
              <a:t>Knowing the true value of one's business is critical to proper business planning and achieving personal goals.</a:t>
            </a:r>
          </a:p>
          <a:p>
            <a:r>
              <a:rPr lang="en-US" sz="1200" baseline="0" dirty="0"/>
              <a:t>Lastly, we’ll end the program with some clear steps that you can take now.   We will also have time for some Q&amp;A at the end of the program.  </a:t>
            </a:r>
          </a:p>
          <a:p>
            <a:endParaRPr lang="en-US" sz="1200" dirty="0"/>
          </a:p>
          <a:p>
            <a:endParaRPr lang="en-US" sz="1200" dirty="0"/>
          </a:p>
          <a:p>
            <a:endParaRPr lang="en-US" sz="1200" dirty="0"/>
          </a:p>
          <a:p>
            <a:endParaRPr lang="en-US" sz="1200"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0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contents of the chart… There are millions of small businesses that drive our economy.</a:t>
            </a:r>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708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FBF2-24BA-4E54-B196-57314C835F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52CED-6FA3-4AF9-8680-C39A05BFF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6F4F1-8472-4291-8C96-321A8CD75EE3}"/>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52C5C19D-760A-4397-9B1F-E545DC641F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6FE98A-0A22-43B0-A509-F1D646DA8CDD}"/>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290678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01B8-B2D0-428A-AC4A-660A2B0345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5104E-D539-4345-A7FB-1D189356AA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D100A-B73C-4A88-8A15-2DDF8A269124}"/>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3DA0B340-7456-4DB0-837A-B3D6352116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8CDDA6-5CA1-4A55-9666-EB83F0A4C53A}"/>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82522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48357-05DE-46EF-9783-099C89F6A8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8B681C-1816-47CB-AC38-1E6C43D044F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8709A-7094-462A-BCBE-76722E0FBB9A}"/>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9D5F8764-145F-456C-A1C8-BA41E182E2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1D5E20-52B2-46D7-8D10-C67E173D0C22}"/>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4924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57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2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67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0" y="415637"/>
            <a:ext cx="10515600" cy="756459"/>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1"/>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79"/>
            <a:ext cx="5608320" cy="3182164"/>
          </a:xfrm>
        </p:spPr>
        <p:txBody>
          <a:bodyPr>
            <a:normAutofit/>
          </a:bodyPr>
          <a:lstStyle>
            <a:lvl1pPr marL="457200" indent="-457200">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1112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29943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91048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8613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38452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53DD7-23F9-4D5B-B602-E6C64526D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F0C001-37B9-47E4-BA27-78ED4CF9E9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AD4E6-E2B6-4558-88FB-5B018228EE75}"/>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DC46B626-5833-4783-ADB0-38BBAB9052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1B7017-72DB-4304-923B-B628C1602CDA}"/>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315939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1667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4896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89273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1243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95244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4524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38423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DB77-3098-4FA8-A1AA-44C5E0458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AE95E-BFA5-4FBC-A531-9AE50CE41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EFEC5E-BBAC-4AE8-8872-1CA3489A2D12}"/>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E881468D-0D08-40AF-8BC9-60B78FD62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7D550C-4619-4D16-81F0-EA48119ACA08}"/>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25020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22738-FF35-4E1D-ABCE-BDC446A11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1812D-421D-4741-90E4-7F0AD76C50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01394C-1160-4127-A44B-7F50F4E41E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B9E46-1A26-410B-BC14-81558666C0A6}"/>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6" name="Footer Placeholder 5">
            <a:extLst>
              <a:ext uri="{FF2B5EF4-FFF2-40B4-BE49-F238E27FC236}">
                <a16:creationId xmlns:a16="http://schemas.microsoft.com/office/drawing/2014/main" id="{59B8237B-6A01-4C95-8FEF-CC41BEC572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C9CB2C-089B-4543-9A6D-3ED8B238099A}"/>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263095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43B8-6ACB-4D56-B4A2-B1D1633102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B08B2-7C55-4A4F-BF81-1B0F9A566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540782-1559-40AD-8EF8-E3E9E82DE9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7A01CA-8E10-4F6F-B19F-64E7C88E2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555A94-0508-4703-9BE8-2E59711AC0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072B73-2B45-4CF2-8796-F67C9CD225B6}"/>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8" name="Footer Placeholder 7">
            <a:extLst>
              <a:ext uri="{FF2B5EF4-FFF2-40B4-BE49-F238E27FC236}">
                <a16:creationId xmlns:a16="http://schemas.microsoft.com/office/drawing/2014/main" id="{93598B30-8D03-4ED4-B197-CD63F66C24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98300B3-DDA5-4520-BE9F-F5A75E279178}"/>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116440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1D95-2CC9-4B57-B94D-A5F54BCFA8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D6358F-1A25-4390-B345-096722DAA4BE}"/>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4" name="Footer Placeholder 3">
            <a:extLst>
              <a:ext uri="{FF2B5EF4-FFF2-40B4-BE49-F238E27FC236}">
                <a16:creationId xmlns:a16="http://schemas.microsoft.com/office/drawing/2014/main" id="{6CFEAA21-3E5E-4EA1-AF54-8EDA9EC796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ED6F5E-1F86-4129-9C53-0B7D34E66513}"/>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37292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1904D7-32FA-4383-A305-D862E1943F3B}"/>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3" name="Footer Placeholder 2">
            <a:extLst>
              <a:ext uri="{FF2B5EF4-FFF2-40B4-BE49-F238E27FC236}">
                <a16:creationId xmlns:a16="http://schemas.microsoft.com/office/drawing/2014/main" id="{F7E96501-5A94-400B-9524-4178C6D926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A5BE82-3197-46A1-8FD5-EC34B6775FD5}"/>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33545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4E56-AF16-4948-B7D8-3E8F57F02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9BA8DE-177E-440C-AE6A-EB195BB23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CF51B7-B648-4862-A7BA-7F557D287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6D7DE3-9D88-4A53-AB1F-9977A8D5F638}"/>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6" name="Footer Placeholder 5">
            <a:extLst>
              <a:ext uri="{FF2B5EF4-FFF2-40B4-BE49-F238E27FC236}">
                <a16:creationId xmlns:a16="http://schemas.microsoft.com/office/drawing/2014/main" id="{E119F346-EDDA-4139-981F-A95D8DCCE8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3AB7C7-A684-47ED-8814-ECDE3A122C0D}"/>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356777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556F-AE5F-4287-9CB9-D62D2EE2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B81AD-71BB-453C-9836-04CB68266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E98198-DB2E-4EBB-95BE-A2BA4253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09F32-3823-418A-8536-808AC482AEBB}"/>
              </a:ext>
            </a:extLst>
          </p:cNvPr>
          <p:cNvSpPr>
            <a:spLocks noGrp="1"/>
          </p:cNvSpPr>
          <p:nvPr>
            <p:ph type="dt" sz="half" idx="10"/>
          </p:nvPr>
        </p:nvSpPr>
        <p:spPr/>
        <p:txBody>
          <a:bodyPr/>
          <a:lstStyle/>
          <a:p>
            <a:fld id="{95FF1934-D0F1-41D8-BD52-3BC946B57563}" type="datetimeFigureOut">
              <a:rPr lang="en-US" smtClean="0"/>
              <a:t>11/1/2023</a:t>
            </a:fld>
            <a:endParaRPr lang="en-US" dirty="0"/>
          </a:p>
        </p:txBody>
      </p:sp>
      <p:sp>
        <p:nvSpPr>
          <p:cNvPr id="6" name="Footer Placeholder 5">
            <a:extLst>
              <a:ext uri="{FF2B5EF4-FFF2-40B4-BE49-F238E27FC236}">
                <a16:creationId xmlns:a16="http://schemas.microsoft.com/office/drawing/2014/main" id="{F02065E8-E8CE-4EE2-8366-A5EEBDB679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D8CAAB-A13D-46C5-960B-8EB1153176B9}"/>
              </a:ext>
            </a:extLst>
          </p:cNvPr>
          <p:cNvSpPr>
            <a:spLocks noGrp="1"/>
          </p:cNvSpPr>
          <p:nvPr>
            <p:ph type="sldNum" sz="quarter" idx="12"/>
          </p:nvPr>
        </p:nvSpPr>
        <p:spPr/>
        <p:txBody>
          <a:bodyPr/>
          <a:lstStyle/>
          <a:p>
            <a:fld id="{296F82ED-217D-40B1-810E-3F29A663CA95}" type="slidenum">
              <a:rPr lang="en-US" smtClean="0"/>
              <a:t>‹#›</a:t>
            </a:fld>
            <a:endParaRPr lang="en-US" dirty="0"/>
          </a:p>
        </p:txBody>
      </p:sp>
    </p:spTree>
    <p:extLst>
      <p:ext uri="{BB962C8B-B14F-4D97-AF65-F5344CB8AC3E}">
        <p14:creationId xmlns:p14="http://schemas.microsoft.com/office/powerpoint/2010/main" val="19709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9EB46-2383-4460-998F-2DA82748B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613A1-2763-49CB-95B9-6E57791D6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867A5-E278-443B-9236-3D06903FF9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1934-D0F1-41D8-BD52-3BC946B57563}" type="datetimeFigureOut">
              <a:rPr lang="en-US" smtClean="0"/>
              <a:t>11/1/2023</a:t>
            </a:fld>
            <a:endParaRPr lang="en-US" dirty="0"/>
          </a:p>
        </p:txBody>
      </p:sp>
      <p:sp>
        <p:nvSpPr>
          <p:cNvPr id="5" name="Footer Placeholder 4">
            <a:extLst>
              <a:ext uri="{FF2B5EF4-FFF2-40B4-BE49-F238E27FC236}">
                <a16:creationId xmlns:a16="http://schemas.microsoft.com/office/drawing/2014/main" id="{CF5B8802-84AA-42E4-9A1B-4FE343677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64D732-E2AF-4A57-BB43-54747FE85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F82ED-217D-40B1-810E-3F29A663CA95}" type="slidenum">
              <a:rPr lang="en-US" smtClean="0"/>
              <a:t>‹#›</a:t>
            </a:fld>
            <a:endParaRPr lang="en-US" dirty="0"/>
          </a:p>
        </p:txBody>
      </p:sp>
    </p:spTree>
    <p:extLst>
      <p:ext uri="{BB962C8B-B14F-4D97-AF65-F5344CB8AC3E}">
        <p14:creationId xmlns:p14="http://schemas.microsoft.com/office/powerpoint/2010/main" val="135306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3237036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www.oneazwealth.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www.oneazwealth.co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www.oneazwealth.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www.oneazwealth.com/" TargetMode="External"/><Relationship Id="rId3" Type="http://schemas.openxmlformats.org/officeDocument/2006/relationships/image" Target="../media/image6.jpe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www.oneazwealth.co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3024554" y="5798961"/>
            <a:ext cx="887046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Securities and advisory services are offered through LPL Financial (LPL), a registered investment advisor and broker-dealer (member FINRA/SIPC).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Insurance products are offered through LPL or its licensed affiliates. OneAZ Credit Union (OneAZ CU) and OneAZ Wealth Management </a:t>
            </a:r>
            <a:r>
              <a:rPr kumimoji="0" lang="en-US" sz="750"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are not</a:t>
            </a:r>
            <a:r>
              <a:rPr kumimoji="0" lang="en-US" sz="750"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689" y="885738"/>
            <a:ext cx="4450285" cy="1488706"/>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3024554" y="6353854"/>
          <a:ext cx="8870461" cy="32512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3024554" y="5512784"/>
            <a:ext cx="887046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3024554" y="5101875"/>
            <a:ext cx="88704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Please visit https://www.lpl.com/disclosures/is-lpl-relationship-disclosure.html for more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a:t>
            </a:r>
          </a:p>
        </p:txBody>
      </p:sp>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918897" y="3374784"/>
            <a:ext cx="5608320" cy="918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The presentation will begin </a:t>
            </a:r>
            <a:r>
              <a:rPr kumimoji="0" lang="en-US" sz="2000" b="1" i="0" u="none" strike="noStrike" kern="1200" cap="none" spc="0" normalizeH="0" baseline="0" noProof="0">
                <a:ln>
                  <a:noFill/>
                </a:ln>
                <a:solidFill>
                  <a:srgbClr val="1A2F59"/>
                </a:solidFill>
                <a:effectLst/>
                <a:uLnTx/>
                <a:uFillTx/>
                <a:latin typeface="Avenir LT Std 65 Medium"/>
                <a:ea typeface="+mn-ea"/>
                <a:cs typeface="+mn-cs"/>
              </a:rPr>
              <a:t>shortly. </a:t>
            </a: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7" name="TextBox 6">
            <a:extLst>
              <a:ext uri="{FF2B5EF4-FFF2-40B4-BE49-F238E27FC236}">
                <a16:creationId xmlns:a16="http://schemas.microsoft.com/office/drawing/2014/main" id="{BB92E39A-73B9-2AC5-B3E6-A23F4171C275}"/>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4"/>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48931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92242" y="427668"/>
            <a:ext cx="10515600" cy="756459"/>
          </a:xfrm>
        </p:spPr>
        <p:txBody>
          <a:bodyPr>
            <a:normAutofit/>
          </a:bodyPr>
          <a:lstStyle/>
          <a:p>
            <a:r>
              <a:rPr lang="en-US" sz="3900" dirty="0"/>
              <a:t>According To The 2021 Census:</a:t>
            </a:r>
          </a:p>
        </p:txBody>
      </p:sp>
      <p:pic>
        <p:nvPicPr>
          <p:cNvPr id="5" name="Graphic 4" descr="Building outline">
            <a:extLst>
              <a:ext uri="{FF2B5EF4-FFF2-40B4-BE49-F238E27FC236}">
                <a16:creationId xmlns:a16="http://schemas.microsoft.com/office/drawing/2014/main" id="{1BAE5C2A-767D-0730-903B-22E8E7FD2B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578" y="1570121"/>
            <a:ext cx="914400" cy="914400"/>
          </a:xfrm>
          <a:prstGeom prst="rect">
            <a:avLst/>
          </a:prstGeom>
        </p:spPr>
      </p:pic>
      <p:pic>
        <p:nvPicPr>
          <p:cNvPr id="9" name="Graphic 8" descr="City outline">
            <a:extLst>
              <a:ext uri="{FF2B5EF4-FFF2-40B4-BE49-F238E27FC236}">
                <a16:creationId xmlns:a16="http://schemas.microsoft.com/office/drawing/2014/main" id="{327B22D7-EC54-6202-611C-6F67B4232B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1463" y="1570121"/>
            <a:ext cx="914400" cy="914400"/>
          </a:xfrm>
          <a:prstGeom prst="rect">
            <a:avLst/>
          </a:prstGeom>
        </p:spPr>
      </p:pic>
      <p:pic>
        <p:nvPicPr>
          <p:cNvPr id="11" name="Graphic 10" descr="Dim (Medium Sun) with solid fill">
            <a:extLst>
              <a:ext uri="{FF2B5EF4-FFF2-40B4-BE49-F238E27FC236}">
                <a16:creationId xmlns:a16="http://schemas.microsoft.com/office/drawing/2014/main" id="{07E4E003-76BE-F604-6EFF-D6444BE127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527726" y="1570121"/>
            <a:ext cx="914400" cy="914400"/>
          </a:xfrm>
          <a:prstGeom prst="rect">
            <a:avLst/>
          </a:prstGeom>
        </p:spPr>
      </p:pic>
      <p:pic>
        <p:nvPicPr>
          <p:cNvPr id="13" name="Graphic 12" descr="Flip calendar with solid fill">
            <a:extLst>
              <a:ext uri="{FF2B5EF4-FFF2-40B4-BE49-F238E27FC236}">
                <a16:creationId xmlns:a16="http://schemas.microsoft.com/office/drawing/2014/main" id="{52CA2412-BD47-090B-102D-FD34BBB370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2010" y="1570121"/>
            <a:ext cx="914400" cy="914400"/>
          </a:xfrm>
          <a:prstGeom prst="rect">
            <a:avLst/>
          </a:prstGeom>
        </p:spPr>
      </p:pic>
      <p:pic>
        <p:nvPicPr>
          <p:cNvPr id="15" name="Graphic 14" descr="User with solid fill">
            <a:extLst>
              <a:ext uri="{FF2B5EF4-FFF2-40B4-BE49-F238E27FC236}">
                <a16:creationId xmlns:a16="http://schemas.microsoft.com/office/drawing/2014/main" id="{72C44EDB-EE0D-A03A-B751-3F1C0A7F9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96294" y="1570121"/>
            <a:ext cx="914400" cy="914400"/>
          </a:xfrm>
          <a:prstGeom prst="rect">
            <a:avLst/>
          </a:prstGeom>
        </p:spPr>
      </p:pic>
      <p:cxnSp>
        <p:nvCxnSpPr>
          <p:cNvPr id="17" name="Straight Connector 16">
            <a:extLst>
              <a:ext uri="{FF2B5EF4-FFF2-40B4-BE49-F238E27FC236}">
                <a16:creationId xmlns:a16="http://schemas.microsoft.com/office/drawing/2014/main" id="{9450A57A-177A-59C2-0996-3B94ED4B0FFB}"/>
              </a:ext>
            </a:extLst>
          </p:cNvPr>
          <p:cNvCxnSpPr/>
          <p:nvPr/>
        </p:nvCxnSpPr>
        <p:spPr>
          <a:xfrm>
            <a:off x="2563419" y="2484521"/>
            <a:ext cx="0" cy="2803358"/>
          </a:xfrm>
          <a:prstGeom prst="line">
            <a:avLst/>
          </a:prstGeom>
          <a:ln>
            <a:solidFill>
              <a:srgbClr val="1A2F59"/>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18E4F801-28EB-A01C-03EF-E17A1C66DCF3}"/>
              </a:ext>
            </a:extLst>
          </p:cNvPr>
          <p:cNvCxnSpPr/>
          <p:nvPr/>
        </p:nvCxnSpPr>
        <p:spPr>
          <a:xfrm>
            <a:off x="4797282" y="2484521"/>
            <a:ext cx="0" cy="2803358"/>
          </a:xfrm>
          <a:prstGeom prst="line">
            <a:avLst/>
          </a:prstGeom>
          <a:ln>
            <a:solidFill>
              <a:srgbClr val="1A2F59"/>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108FD2E0-DCDE-2856-BDBC-0423F14E6761}"/>
              </a:ext>
            </a:extLst>
          </p:cNvPr>
          <p:cNvCxnSpPr/>
          <p:nvPr/>
        </p:nvCxnSpPr>
        <p:spPr>
          <a:xfrm>
            <a:off x="7011093" y="2484521"/>
            <a:ext cx="0" cy="2803358"/>
          </a:xfrm>
          <a:prstGeom prst="line">
            <a:avLst/>
          </a:prstGeom>
          <a:ln>
            <a:solidFill>
              <a:srgbClr val="1A2F59"/>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F073C19-1FB4-0936-2BF4-AB0A982733C8}"/>
              </a:ext>
            </a:extLst>
          </p:cNvPr>
          <p:cNvCxnSpPr/>
          <p:nvPr/>
        </p:nvCxnSpPr>
        <p:spPr>
          <a:xfrm>
            <a:off x="9044430" y="2484521"/>
            <a:ext cx="0" cy="2803358"/>
          </a:xfrm>
          <a:prstGeom prst="line">
            <a:avLst/>
          </a:prstGeom>
          <a:ln>
            <a:solidFill>
              <a:srgbClr val="1A2F59"/>
            </a:solidFill>
          </a:ln>
        </p:spPr>
        <p:style>
          <a:lnRef idx="3">
            <a:schemeClr val="dk1"/>
          </a:lnRef>
          <a:fillRef idx="0">
            <a:schemeClr val="dk1"/>
          </a:fillRef>
          <a:effectRef idx="2">
            <a:schemeClr val="dk1"/>
          </a:effectRef>
          <a:fontRef idx="minor">
            <a:schemeClr val="tx1"/>
          </a:fontRef>
        </p:style>
      </p:cxnSp>
      <p:sp>
        <p:nvSpPr>
          <p:cNvPr id="22" name="Content Placeholder 1">
            <a:extLst>
              <a:ext uri="{FF2B5EF4-FFF2-40B4-BE49-F238E27FC236}">
                <a16:creationId xmlns:a16="http://schemas.microsoft.com/office/drawing/2014/main" id="{E9F370F5-5263-2361-171B-896DF4325035}"/>
              </a:ext>
            </a:extLst>
          </p:cNvPr>
          <p:cNvSpPr txBox="1">
            <a:spLocks/>
          </p:cNvSpPr>
          <p:nvPr/>
        </p:nvSpPr>
        <p:spPr>
          <a:xfrm>
            <a:off x="531115" y="2853451"/>
            <a:ext cx="1876470" cy="268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B050"/>
                </a:solidFill>
                <a:latin typeface="Avenir LT Std 65 Medium (Body)"/>
              </a:rPr>
              <a:t>51%</a:t>
            </a:r>
          </a:p>
          <a:p>
            <a:pPr marL="0" indent="0" algn="ctr">
              <a:buNone/>
            </a:pPr>
            <a:r>
              <a:rPr lang="en-US" sz="1800" dirty="0">
                <a:solidFill>
                  <a:srgbClr val="00B050"/>
                </a:solidFill>
                <a:latin typeface="Avenir LT Std 65 Medium (Body)"/>
              </a:rPr>
              <a:t>of privately held companies are owned by baby boomers</a:t>
            </a:r>
            <a:r>
              <a:rPr lang="en-US" sz="800" dirty="0">
                <a:solidFill>
                  <a:srgbClr val="00B050"/>
                </a:solidFill>
                <a:latin typeface="Avenir LT Std 65 Medium (Body)"/>
              </a:rPr>
              <a:t>2</a:t>
            </a:r>
            <a:endParaRPr lang="en-US" sz="1400" dirty="0">
              <a:solidFill>
                <a:srgbClr val="00B050"/>
              </a:solidFill>
              <a:latin typeface="Avenir LT Std 65 Medium (Body)"/>
            </a:endParaRPr>
          </a:p>
        </p:txBody>
      </p:sp>
      <p:sp>
        <p:nvSpPr>
          <p:cNvPr id="23" name="Content Placeholder 1">
            <a:extLst>
              <a:ext uri="{FF2B5EF4-FFF2-40B4-BE49-F238E27FC236}">
                <a16:creationId xmlns:a16="http://schemas.microsoft.com/office/drawing/2014/main" id="{F912E3FA-8923-80B8-6647-CF3341FFC174}"/>
              </a:ext>
            </a:extLst>
          </p:cNvPr>
          <p:cNvSpPr txBox="1">
            <a:spLocks/>
          </p:cNvSpPr>
          <p:nvPr/>
        </p:nvSpPr>
        <p:spPr>
          <a:xfrm>
            <a:off x="2720286" y="2853451"/>
            <a:ext cx="1876470" cy="268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accent6">
                    <a:lumMod val="60000"/>
                    <a:lumOff val="40000"/>
                  </a:schemeClr>
                </a:solidFill>
                <a:latin typeface="Avenir LT Std 65 Medium (Body)"/>
              </a:rPr>
              <a:t>Baby Boomers are between</a:t>
            </a:r>
          </a:p>
          <a:p>
            <a:pPr marL="0" indent="0" algn="ctr">
              <a:buNone/>
            </a:pPr>
            <a:r>
              <a:rPr lang="en-US" sz="3200" b="1" dirty="0">
                <a:solidFill>
                  <a:schemeClr val="accent6">
                    <a:lumMod val="60000"/>
                    <a:lumOff val="40000"/>
                  </a:schemeClr>
                </a:solidFill>
                <a:latin typeface="Avenir LT Std 65 Medium (Body)"/>
              </a:rPr>
              <a:t>59–77</a:t>
            </a:r>
          </a:p>
          <a:p>
            <a:pPr marL="0" indent="0" algn="ctr">
              <a:buNone/>
            </a:pPr>
            <a:r>
              <a:rPr lang="en-US" sz="1800" dirty="0">
                <a:solidFill>
                  <a:schemeClr val="accent6">
                    <a:lumMod val="60000"/>
                    <a:lumOff val="40000"/>
                  </a:schemeClr>
                </a:solidFill>
                <a:latin typeface="Avenir LT Std 65 Medium (Body)"/>
              </a:rPr>
              <a:t>years old today</a:t>
            </a:r>
            <a:r>
              <a:rPr lang="en-US" sz="800" dirty="0">
                <a:solidFill>
                  <a:schemeClr val="accent6">
                    <a:lumMod val="60000"/>
                    <a:lumOff val="40000"/>
                  </a:schemeClr>
                </a:solidFill>
                <a:latin typeface="Avenir LT Std 65 Medium (Body)"/>
              </a:rPr>
              <a:t>1</a:t>
            </a:r>
            <a:endParaRPr lang="en-US" sz="1800" dirty="0">
              <a:solidFill>
                <a:schemeClr val="accent6">
                  <a:lumMod val="60000"/>
                  <a:lumOff val="40000"/>
                </a:schemeClr>
              </a:solidFill>
              <a:latin typeface="Avenir LT Std 65 Medium (Body)"/>
            </a:endParaRPr>
          </a:p>
        </p:txBody>
      </p:sp>
      <p:sp>
        <p:nvSpPr>
          <p:cNvPr id="24" name="Content Placeholder 1">
            <a:extLst>
              <a:ext uri="{FF2B5EF4-FFF2-40B4-BE49-F238E27FC236}">
                <a16:creationId xmlns:a16="http://schemas.microsoft.com/office/drawing/2014/main" id="{BADABCAF-DD79-C2FE-D61C-43227F9ED18B}"/>
              </a:ext>
            </a:extLst>
          </p:cNvPr>
          <p:cNvSpPr txBox="1">
            <a:spLocks/>
          </p:cNvSpPr>
          <p:nvPr/>
        </p:nvSpPr>
        <p:spPr>
          <a:xfrm>
            <a:off x="4954149" y="2853451"/>
            <a:ext cx="1876470" cy="268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Avenir LT Std 65 Medium (Body)"/>
              </a:rPr>
              <a:t>By 2030, all Baby Boomers will be</a:t>
            </a:r>
          </a:p>
          <a:p>
            <a:pPr marL="0" indent="0" algn="ctr">
              <a:buNone/>
            </a:pPr>
            <a:r>
              <a:rPr lang="en-US" sz="3200" b="1" dirty="0">
                <a:latin typeface="Avenir LT Std 65 Medium (Body)"/>
              </a:rPr>
              <a:t>65</a:t>
            </a:r>
          </a:p>
          <a:p>
            <a:pPr marL="0" indent="0" algn="ctr">
              <a:buNone/>
            </a:pPr>
            <a:r>
              <a:rPr lang="en-US" sz="1800" dirty="0">
                <a:latin typeface="Avenir LT Std 65 Medium (Body)"/>
              </a:rPr>
              <a:t>or older</a:t>
            </a:r>
            <a:r>
              <a:rPr lang="en-US" sz="800" dirty="0">
                <a:latin typeface="Avenir LT Std 65 Medium (Body)"/>
              </a:rPr>
              <a:t>1</a:t>
            </a:r>
            <a:endParaRPr lang="en-US" sz="1800" dirty="0">
              <a:latin typeface="Avenir LT Std 65 Medium (Body)"/>
            </a:endParaRPr>
          </a:p>
        </p:txBody>
      </p:sp>
      <p:sp>
        <p:nvSpPr>
          <p:cNvPr id="25" name="Content Placeholder 1">
            <a:extLst>
              <a:ext uri="{FF2B5EF4-FFF2-40B4-BE49-F238E27FC236}">
                <a16:creationId xmlns:a16="http://schemas.microsoft.com/office/drawing/2014/main" id="{38EB2AEE-D74A-AAA6-600A-4CC16FB59F44}"/>
              </a:ext>
            </a:extLst>
          </p:cNvPr>
          <p:cNvSpPr txBox="1">
            <a:spLocks/>
          </p:cNvSpPr>
          <p:nvPr/>
        </p:nvSpPr>
        <p:spPr>
          <a:xfrm>
            <a:off x="7089527" y="2853451"/>
            <a:ext cx="1876470" cy="268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C00000"/>
                </a:solidFill>
                <a:latin typeface="Avenir LT Std 65 Medium (Body)"/>
              </a:rPr>
              <a:t>Average boomer thinks about the next phase of life at</a:t>
            </a:r>
          </a:p>
          <a:p>
            <a:pPr marL="0" indent="0" algn="ctr">
              <a:buNone/>
            </a:pPr>
            <a:r>
              <a:rPr lang="en-US" sz="3200" b="1" dirty="0">
                <a:solidFill>
                  <a:srgbClr val="C00000"/>
                </a:solidFill>
                <a:latin typeface="Avenir LT Std 65 Medium (Body)"/>
              </a:rPr>
              <a:t>63</a:t>
            </a:r>
          </a:p>
          <a:p>
            <a:pPr marL="0" indent="0" algn="ctr">
              <a:buNone/>
            </a:pPr>
            <a:r>
              <a:rPr lang="en-US" sz="1800" dirty="0">
                <a:solidFill>
                  <a:srgbClr val="C00000"/>
                </a:solidFill>
                <a:latin typeface="Avenir LT Std 65 Medium (Body)"/>
              </a:rPr>
              <a:t>years old</a:t>
            </a:r>
            <a:r>
              <a:rPr lang="en-US" sz="800" dirty="0">
                <a:solidFill>
                  <a:srgbClr val="C00000"/>
                </a:solidFill>
                <a:latin typeface="Avenir LT Std 65 Medium (Body)"/>
              </a:rPr>
              <a:t>2</a:t>
            </a:r>
            <a:endParaRPr lang="en-US" sz="1800" dirty="0">
              <a:solidFill>
                <a:srgbClr val="C00000"/>
              </a:solidFill>
              <a:latin typeface="Avenir LT Std 65 Medium (Body)"/>
            </a:endParaRPr>
          </a:p>
        </p:txBody>
      </p:sp>
      <p:sp>
        <p:nvSpPr>
          <p:cNvPr id="26" name="Content Placeholder 1">
            <a:extLst>
              <a:ext uri="{FF2B5EF4-FFF2-40B4-BE49-F238E27FC236}">
                <a16:creationId xmlns:a16="http://schemas.microsoft.com/office/drawing/2014/main" id="{43D58C06-0353-D867-3D34-2A5999DA161C}"/>
              </a:ext>
            </a:extLst>
          </p:cNvPr>
          <p:cNvSpPr txBox="1">
            <a:spLocks/>
          </p:cNvSpPr>
          <p:nvPr/>
        </p:nvSpPr>
        <p:spPr>
          <a:xfrm>
            <a:off x="9179323" y="2853451"/>
            <a:ext cx="1958679" cy="2685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CA8528"/>
                </a:solidFill>
                <a:latin typeface="Avenir LT Std 65 Medium (Body)"/>
              </a:rPr>
              <a:t>46%</a:t>
            </a:r>
          </a:p>
          <a:p>
            <a:pPr marL="0" indent="0" algn="ctr">
              <a:buNone/>
            </a:pPr>
            <a:r>
              <a:rPr lang="en-US" sz="1800" dirty="0">
                <a:solidFill>
                  <a:srgbClr val="CA8528"/>
                </a:solidFill>
                <a:latin typeface="Avenir LT Std 65 Medium (Body)"/>
              </a:rPr>
              <a:t>of privately held companies are owned by people ages 36-56 years old</a:t>
            </a:r>
            <a:r>
              <a:rPr lang="en-US" sz="800" dirty="0">
                <a:solidFill>
                  <a:srgbClr val="CA8528"/>
                </a:solidFill>
                <a:latin typeface="Avenir LT Std 65 Medium (Body)"/>
              </a:rPr>
              <a:t>2</a:t>
            </a:r>
            <a:endParaRPr lang="en-US" sz="1800" dirty="0">
              <a:solidFill>
                <a:srgbClr val="CA8528"/>
              </a:solidFill>
              <a:latin typeface="Avenir LT Std 65 Medium (Body)"/>
            </a:endParaRPr>
          </a:p>
        </p:txBody>
      </p:sp>
      <p:sp>
        <p:nvSpPr>
          <p:cNvPr id="3" name="TextBox 2">
            <a:extLst>
              <a:ext uri="{FF2B5EF4-FFF2-40B4-BE49-F238E27FC236}">
                <a16:creationId xmlns:a16="http://schemas.microsoft.com/office/drawing/2014/main" id="{7CB2154D-34C1-135B-D48B-CAD59D0F2276}"/>
              </a:ext>
            </a:extLst>
          </p:cNvPr>
          <p:cNvSpPr txBox="1"/>
          <p:nvPr/>
        </p:nvSpPr>
        <p:spPr>
          <a:xfrm>
            <a:off x="0" y="6357440"/>
            <a:ext cx="448501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strike="noStrike" kern="1200" cap="none" spc="0" normalizeH="0" baseline="0" noProof="0" dirty="0">
                <a:ln>
                  <a:noFill/>
                </a:ln>
                <a:effectLst/>
                <a:uLnTx/>
                <a:uFillTx/>
                <a:latin typeface="Avenir LT Std 35 Light" panose="020B0402020203020204" pitchFamily="34" charset="0"/>
                <a:ea typeface="+mn-ea"/>
                <a:cs typeface="+mn-cs"/>
              </a:rPr>
              <a:t>1 </a:t>
            </a: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United States Census, 2021</a:t>
            </a:r>
          </a:p>
          <a:p>
            <a:pPr marL="0" marR="0" lvl="0" indent="0" defTabSz="914400" rtl="0" eaLnBrk="1" fontAlgn="auto" latinLnBrk="0" hangingPunct="1">
              <a:lnSpc>
                <a:spcPct val="100000"/>
              </a:lnSpc>
              <a:spcBef>
                <a:spcPts val="0"/>
              </a:spcBef>
              <a:spcAft>
                <a:spcPts val="0"/>
              </a:spcAft>
              <a:buClrTx/>
              <a:buSzTx/>
              <a:buFontTx/>
              <a:buNone/>
              <a:tabLst/>
              <a:defRPr/>
            </a:pPr>
            <a:r>
              <a:rPr lang="en-US" sz="800" b="1" dirty="0">
                <a:latin typeface="Avenir LT Std 35 Light" panose="020B0402020203020204" pitchFamily="34" charset="0"/>
              </a:rPr>
              <a:t>2 </a:t>
            </a:r>
            <a:r>
              <a:rPr lang="en-US" sz="1200" b="1" dirty="0">
                <a:latin typeface="Avenir LT Std 35 Light" panose="020B0402020203020204" pitchFamily="34" charset="0"/>
              </a:rPr>
              <a:t>Source: Delaware M&amp;A Market Survey, 2022</a:t>
            </a:r>
            <a:endParaRPr kumimoji="0" lang="en-US" sz="1200" b="1" i="0" strike="noStrike" kern="1200" cap="none" spc="0" normalizeH="0" baseline="0" noProof="0" dirty="0">
              <a:ln>
                <a:noFill/>
              </a:ln>
              <a:effectLst/>
              <a:uLnTx/>
              <a:uFillTx/>
              <a:latin typeface="Avenir LT Std 35 Light" panose="020B0402020203020204" pitchFamily="34" charset="0"/>
              <a:ea typeface="+mn-ea"/>
              <a:cs typeface="+mn-cs"/>
            </a:endParaRPr>
          </a:p>
        </p:txBody>
      </p:sp>
    </p:spTree>
    <p:extLst>
      <p:ext uri="{BB962C8B-B14F-4D97-AF65-F5344CB8AC3E}">
        <p14:creationId xmlns:p14="http://schemas.microsoft.com/office/powerpoint/2010/main" val="41538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140368" y="439700"/>
            <a:ext cx="10515600" cy="756459"/>
          </a:xfrm>
        </p:spPr>
        <p:txBody>
          <a:bodyPr>
            <a:normAutofit/>
          </a:bodyPr>
          <a:lstStyle/>
          <a:p>
            <a:r>
              <a:rPr lang="en-US" sz="3600" dirty="0"/>
              <a:t>State of Owner Readiness Survey:</a:t>
            </a:r>
          </a:p>
        </p:txBody>
      </p:sp>
      <p:pic>
        <p:nvPicPr>
          <p:cNvPr id="14" name="Picture 13" descr="A blue circle with a white circle&#10;&#10;Description automatically generated">
            <a:extLst>
              <a:ext uri="{FF2B5EF4-FFF2-40B4-BE49-F238E27FC236}">
                <a16:creationId xmlns:a16="http://schemas.microsoft.com/office/drawing/2014/main" id="{1215DE52-86BD-C7EA-7055-46E8C427C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596" y="1346742"/>
            <a:ext cx="1612963" cy="1209722"/>
          </a:xfrm>
          <a:prstGeom prst="rect">
            <a:avLst/>
          </a:prstGeom>
        </p:spPr>
      </p:pic>
      <p:pic>
        <p:nvPicPr>
          <p:cNvPr id="16" name="Picture 15" descr="A blue and white circle&#10;&#10;Description automatically generated">
            <a:extLst>
              <a:ext uri="{FF2B5EF4-FFF2-40B4-BE49-F238E27FC236}">
                <a16:creationId xmlns:a16="http://schemas.microsoft.com/office/drawing/2014/main" id="{A6D7978B-1142-8DBB-9AD0-D6965603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801" y="1346742"/>
            <a:ext cx="1612963" cy="1209722"/>
          </a:xfrm>
          <a:prstGeom prst="rect">
            <a:avLst/>
          </a:prstGeom>
        </p:spPr>
      </p:pic>
      <p:pic>
        <p:nvPicPr>
          <p:cNvPr id="18" name="Picture 17" descr="A blue circle with a white circle&#10;&#10;Description automatically generated">
            <a:extLst>
              <a:ext uri="{FF2B5EF4-FFF2-40B4-BE49-F238E27FC236}">
                <a16:creationId xmlns:a16="http://schemas.microsoft.com/office/drawing/2014/main" id="{D0D432A5-47C6-0062-88DD-66D128352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3005" y="1346742"/>
            <a:ext cx="1612963" cy="1209722"/>
          </a:xfrm>
          <a:prstGeom prst="rect">
            <a:avLst/>
          </a:prstGeom>
        </p:spPr>
      </p:pic>
      <p:sp>
        <p:nvSpPr>
          <p:cNvPr id="19" name="Content Placeholder 1">
            <a:extLst>
              <a:ext uri="{FF2B5EF4-FFF2-40B4-BE49-F238E27FC236}">
                <a16:creationId xmlns:a16="http://schemas.microsoft.com/office/drawing/2014/main" id="{9B4B3E4F-5FE0-2035-76B3-F73AF7D3BC4D}"/>
              </a:ext>
            </a:extLst>
          </p:cNvPr>
          <p:cNvSpPr txBox="1">
            <a:spLocks/>
          </p:cNvSpPr>
          <p:nvPr/>
        </p:nvSpPr>
        <p:spPr>
          <a:xfrm>
            <a:off x="1271338" y="2568362"/>
            <a:ext cx="2794108" cy="1231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1A2F59"/>
                </a:solidFill>
                <a:latin typeface="Avenir LT Std 65 Medium (Body)"/>
              </a:rPr>
              <a:t>80%</a:t>
            </a:r>
          </a:p>
          <a:p>
            <a:pPr marL="0" indent="0" algn="ctr">
              <a:buNone/>
            </a:pPr>
            <a:r>
              <a:rPr lang="en-US" sz="1600" dirty="0">
                <a:solidFill>
                  <a:srgbClr val="1A2F59"/>
                </a:solidFill>
                <a:latin typeface="Avenir LT Std 65 Medium (Body)"/>
              </a:rPr>
              <a:t>of an owner’s wealth is locked in their business</a:t>
            </a:r>
            <a:endParaRPr lang="en-US" sz="1200" dirty="0">
              <a:solidFill>
                <a:srgbClr val="1A2F59"/>
              </a:solidFill>
              <a:latin typeface="Avenir LT Std 65 Medium (Body)"/>
            </a:endParaRPr>
          </a:p>
        </p:txBody>
      </p:sp>
      <p:sp>
        <p:nvSpPr>
          <p:cNvPr id="20" name="Content Placeholder 1">
            <a:extLst>
              <a:ext uri="{FF2B5EF4-FFF2-40B4-BE49-F238E27FC236}">
                <a16:creationId xmlns:a16="http://schemas.microsoft.com/office/drawing/2014/main" id="{599856A1-E505-89D1-2A38-4458D49C53DC}"/>
              </a:ext>
            </a:extLst>
          </p:cNvPr>
          <p:cNvSpPr txBox="1">
            <a:spLocks/>
          </p:cNvSpPr>
          <p:nvPr/>
        </p:nvSpPr>
        <p:spPr>
          <a:xfrm>
            <a:off x="4928542" y="2556464"/>
            <a:ext cx="2794108" cy="1231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1A2F59"/>
                </a:solidFill>
                <a:latin typeface="Avenir LT Std 65 Medium (Body)"/>
              </a:rPr>
              <a:t>50%</a:t>
            </a:r>
          </a:p>
          <a:p>
            <a:pPr marL="0" indent="0" algn="ctr">
              <a:buNone/>
            </a:pPr>
            <a:r>
              <a:rPr lang="en-US" sz="1600" dirty="0">
                <a:solidFill>
                  <a:srgbClr val="1A2F59"/>
                </a:solidFill>
                <a:latin typeface="Avenir LT Std 65 Medium (Body)"/>
              </a:rPr>
              <a:t>of business transitions in the U.S. are involuntary</a:t>
            </a:r>
            <a:endParaRPr lang="en-US" sz="1200" dirty="0">
              <a:solidFill>
                <a:srgbClr val="1A2F59"/>
              </a:solidFill>
              <a:latin typeface="Avenir LT Std 65 Medium (Body)"/>
            </a:endParaRPr>
          </a:p>
        </p:txBody>
      </p:sp>
      <p:sp>
        <p:nvSpPr>
          <p:cNvPr id="21" name="Content Placeholder 1">
            <a:extLst>
              <a:ext uri="{FF2B5EF4-FFF2-40B4-BE49-F238E27FC236}">
                <a16:creationId xmlns:a16="http://schemas.microsoft.com/office/drawing/2014/main" id="{C54D0860-9D42-23CC-D760-C68194E31504}"/>
              </a:ext>
            </a:extLst>
          </p:cNvPr>
          <p:cNvSpPr txBox="1">
            <a:spLocks/>
          </p:cNvSpPr>
          <p:nvPr/>
        </p:nvSpPr>
        <p:spPr>
          <a:xfrm>
            <a:off x="8585746" y="2556464"/>
            <a:ext cx="2794108" cy="1231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1A2F59"/>
                </a:solidFill>
                <a:latin typeface="Avenir LT Std 65 Medium (Body)"/>
              </a:rPr>
              <a:t>75%</a:t>
            </a:r>
          </a:p>
          <a:p>
            <a:pPr marL="0" indent="0" algn="ctr">
              <a:buNone/>
            </a:pPr>
            <a:r>
              <a:rPr lang="en-US" sz="1600" dirty="0">
                <a:solidFill>
                  <a:srgbClr val="1A2F59"/>
                </a:solidFill>
                <a:latin typeface="Avenir LT Std 65 Medium (Body)"/>
              </a:rPr>
              <a:t>of owners regret selling after one year</a:t>
            </a:r>
            <a:endParaRPr lang="en-US" sz="1200" dirty="0">
              <a:solidFill>
                <a:srgbClr val="1A2F59"/>
              </a:solidFill>
              <a:latin typeface="Avenir LT Std 65 Medium (Body)"/>
            </a:endParaRPr>
          </a:p>
        </p:txBody>
      </p:sp>
      <p:sp>
        <p:nvSpPr>
          <p:cNvPr id="22" name="Content Placeholder 1">
            <a:extLst>
              <a:ext uri="{FF2B5EF4-FFF2-40B4-BE49-F238E27FC236}">
                <a16:creationId xmlns:a16="http://schemas.microsoft.com/office/drawing/2014/main" id="{898926B3-E3D1-B573-7505-1D7DA622DE09}"/>
              </a:ext>
            </a:extLst>
          </p:cNvPr>
          <p:cNvSpPr txBox="1">
            <a:spLocks/>
          </p:cNvSpPr>
          <p:nvPr/>
        </p:nvSpPr>
        <p:spPr>
          <a:xfrm>
            <a:off x="1066830" y="4447767"/>
            <a:ext cx="9625204" cy="1040593"/>
          </a:xfrm>
          <a:prstGeom prst="rect">
            <a:avLst/>
          </a:prstGeom>
        </p:spPr>
        <p:txBody>
          <a:bodyPr numCol="3"/>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 typeface="Wingdings" panose="05000000000000000000" pitchFamily="2" charset="2"/>
              <a:buChar char="Ø"/>
            </a:pPr>
            <a:r>
              <a:rPr lang="en-US" sz="2400" b="1" dirty="0">
                <a:solidFill>
                  <a:srgbClr val="1A2F59"/>
                </a:solidFill>
                <a:latin typeface="Avenir LT Std 65 Medium (Body)"/>
              </a:rPr>
              <a:t>Death</a:t>
            </a:r>
          </a:p>
          <a:p>
            <a:pPr algn="ctr">
              <a:lnSpc>
                <a:spcPct val="100000"/>
              </a:lnSpc>
              <a:buFont typeface="Wingdings" panose="05000000000000000000" pitchFamily="2" charset="2"/>
              <a:buChar char="Ø"/>
            </a:pPr>
            <a:r>
              <a:rPr lang="en-US" sz="2400" b="1" dirty="0">
                <a:solidFill>
                  <a:srgbClr val="1A2F59"/>
                </a:solidFill>
                <a:latin typeface="Avenir LT Std 65 Medium (Body)"/>
              </a:rPr>
              <a:t>Disability</a:t>
            </a:r>
          </a:p>
          <a:p>
            <a:pPr algn="ctr">
              <a:lnSpc>
                <a:spcPct val="100000"/>
              </a:lnSpc>
              <a:buFont typeface="Wingdings" panose="05000000000000000000" pitchFamily="2" charset="2"/>
              <a:buChar char="Ø"/>
            </a:pPr>
            <a:r>
              <a:rPr lang="en-US" sz="2400" b="1" dirty="0">
                <a:solidFill>
                  <a:srgbClr val="1A2F59"/>
                </a:solidFill>
                <a:latin typeface="Avenir LT Std 65 Medium (Body)"/>
              </a:rPr>
              <a:t>Divorce</a:t>
            </a:r>
          </a:p>
          <a:p>
            <a:pPr algn="ctr">
              <a:lnSpc>
                <a:spcPct val="100000"/>
              </a:lnSpc>
              <a:buFont typeface="Wingdings" panose="05000000000000000000" pitchFamily="2" charset="2"/>
              <a:buChar char="Ø"/>
            </a:pPr>
            <a:r>
              <a:rPr lang="en-US" sz="2400" b="1" dirty="0">
                <a:solidFill>
                  <a:srgbClr val="1A2F59"/>
                </a:solidFill>
                <a:latin typeface="Avenir LT Std 65 Medium (Body)"/>
              </a:rPr>
              <a:t>Distress</a:t>
            </a:r>
          </a:p>
          <a:p>
            <a:pPr algn="ctr">
              <a:lnSpc>
                <a:spcPct val="100000"/>
              </a:lnSpc>
              <a:buFont typeface="Wingdings" panose="05000000000000000000" pitchFamily="2" charset="2"/>
              <a:buChar char="Ø"/>
            </a:pPr>
            <a:r>
              <a:rPr lang="en-US" sz="2400" b="1" dirty="0">
                <a:solidFill>
                  <a:srgbClr val="1A2F59"/>
                </a:solidFill>
                <a:latin typeface="Avenir LT Std 65 Medium (Body)"/>
              </a:rPr>
              <a:t>Disagreement</a:t>
            </a:r>
          </a:p>
        </p:txBody>
      </p:sp>
      <p:sp>
        <p:nvSpPr>
          <p:cNvPr id="24" name="Content Placeholder 1">
            <a:extLst>
              <a:ext uri="{FF2B5EF4-FFF2-40B4-BE49-F238E27FC236}">
                <a16:creationId xmlns:a16="http://schemas.microsoft.com/office/drawing/2014/main" id="{2F691FDF-51C6-36A7-5D55-23358277660B}"/>
              </a:ext>
            </a:extLst>
          </p:cNvPr>
          <p:cNvSpPr txBox="1">
            <a:spLocks/>
          </p:cNvSpPr>
          <p:nvPr/>
        </p:nvSpPr>
        <p:spPr>
          <a:xfrm>
            <a:off x="140368" y="5721244"/>
            <a:ext cx="8445378" cy="3971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1A2F59"/>
                </a:solidFill>
                <a:latin typeface="Avenir LT Std 65 Medium (Body)"/>
              </a:rPr>
              <a:t>*Nearly 60% of owners indicated through the State of Owner Readiness that they had no contingency plans in their company or in their personal lives.</a:t>
            </a:r>
          </a:p>
        </p:txBody>
      </p:sp>
      <p:sp>
        <p:nvSpPr>
          <p:cNvPr id="25" name="Title 1">
            <a:extLst>
              <a:ext uri="{FF2B5EF4-FFF2-40B4-BE49-F238E27FC236}">
                <a16:creationId xmlns:a16="http://schemas.microsoft.com/office/drawing/2014/main" id="{31F30C3E-30D1-4EDB-59F3-BA209BDD9E3C}"/>
              </a:ext>
            </a:extLst>
          </p:cNvPr>
          <p:cNvSpPr txBox="1">
            <a:spLocks/>
          </p:cNvSpPr>
          <p:nvPr/>
        </p:nvSpPr>
        <p:spPr>
          <a:xfrm>
            <a:off x="621632" y="3818922"/>
            <a:ext cx="10515600" cy="756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dirty="0">
                <a:solidFill>
                  <a:srgbClr val="1A2F59"/>
                </a:solidFill>
              </a:rPr>
              <a:t>Involuntary Exits Caused By:</a:t>
            </a:r>
          </a:p>
        </p:txBody>
      </p:sp>
      <p:sp>
        <p:nvSpPr>
          <p:cNvPr id="26" name="TextBox 25">
            <a:extLst>
              <a:ext uri="{FF2B5EF4-FFF2-40B4-BE49-F238E27FC236}">
                <a16:creationId xmlns:a16="http://schemas.microsoft.com/office/drawing/2014/main" id="{A227B305-A7CE-32EA-9801-B4712DFE81CE}"/>
              </a:ext>
            </a:extLst>
          </p:cNvPr>
          <p:cNvSpPr txBox="1"/>
          <p:nvPr/>
        </p:nvSpPr>
        <p:spPr>
          <a:xfrm>
            <a:off x="0" y="6581001"/>
            <a:ext cx="928837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Exit Planning Institute, State of Owner Readiness Survey, 2022 &amp; 2023</a:t>
            </a:r>
          </a:p>
        </p:txBody>
      </p:sp>
    </p:spTree>
    <p:extLst>
      <p:ext uri="{BB962C8B-B14F-4D97-AF65-F5344CB8AC3E}">
        <p14:creationId xmlns:p14="http://schemas.microsoft.com/office/powerpoint/2010/main" val="136034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normAutofit/>
          </a:bodyPr>
          <a:lstStyle/>
          <a:p>
            <a:r>
              <a:rPr lang="en-US" sz="4100" dirty="0"/>
              <a:t>5 Common Misconceptions</a:t>
            </a:r>
          </a:p>
        </p:txBody>
      </p:sp>
      <p:sp>
        <p:nvSpPr>
          <p:cNvPr id="3" name="Content Placeholder 3">
            <a:extLst>
              <a:ext uri="{FF2B5EF4-FFF2-40B4-BE49-F238E27FC236}">
                <a16:creationId xmlns:a16="http://schemas.microsoft.com/office/drawing/2014/main" id="{DF985631-5BFB-9614-0EA4-3914DBA37DB2}"/>
              </a:ext>
            </a:extLst>
          </p:cNvPr>
          <p:cNvSpPr txBox="1">
            <a:spLocks/>
          </p:cNvSpPr>
          <p:nvPr/>
        </p:nvSpPr>
        <p:spPr>
          <a:xfrm>
            <a:off x="3221297" y="1470487"/>
            <a:ext cx="8605745" cy="4800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600" dirty="0">
                <a:solidFill>
                  <a:schemeClr val="accent1"/>
                </a:solidFill>
              </a:rPr>
              <a:t>Myth #1 – There’s plenty of time to plan</a:t>
            </a:r>
          </a:p>
          <a:p>
            <a:pPr>
              <a:defRPr/>
            </a:pPr>
            <a:endParaRPr lang="en-US" sz="1400" dirty="0">
              <a:solidFill>
                <a:schemeClr val="accent1"/>
              </a:solidFill>
            </a:endParaRPr>
          </a:p>
          <a:p>
            <a:pPr>
              <a:defRPr/>
            </a:pPr>
            <a:r>
              <a:rPr lang="en-US" sz="2600" dirty="0">
                <a:solidFill>
                  <a:schemeClr val="accent1"/>
                </a:solidFill>
              </a:rPr>
              <a:t>Myth #2 – It’s easier to just sell it</a:t>
            </a:r>
          </a:p>
          <a:p>
            <a:pPr>
              <a:defRPr/>
            </a:pPr>
            <a:endParaRPr lang="en-US" sz="1400" dirty="0">
              <a:solidFill>
                <a:schemeClr val="accent1"/>
              </a:solidFill>
            </a:endParaRPr>
          </a:p>
          <a:p>
            <a:pPr>
              <a:defRPr/>
            </a:pPr>
            <a:r>
              <a:rPr lang="en-US" sz="2600" dirty="0">
                <a:solidFill>
                  <a:schemeClr val="accent1"/>
                </a:solidFill>
              </a:rPr>
              <a:t>Myth #3 – A successor or my kids will be ready and willing when I’m ready</a:t>
            </a:r>
          </a:p>
          <a:p>
            <a:pPr>
              <a:defRPr/>
            </a:pPr>
            <a:endParaRPr lang="en-US" sz="1400" dirty="0">
              <a:solidFill>
                <a:schemeClr val="accent1"/>
              </a:solidFill>
            </a:endParaRPr>
          </a:p>
          <a:p>
            <a:pPr>
              <a:defRPr/>
            </a:pPr>
            <a:r>
              <a:rPr lang="en-US" sz="2600" dirty="0">
                <a:solidFill>
                  <a:schemeClr val="accent1"/>
                </a:solidFill>
              </a:rPr>
              <a:t>Myth #4 – Equal is synonymous with “fair”</a:t>
            </a:r>
          </a:p>
          <a:p>
            <a:pPr>
              <a:defRPr/>
            </a:pPr>
            <a:endParaRPr lang="en-US" sz="1400" dirty="0">
              <a:solidFill>
                <a:schemeClr val="accent1"/>
              </a:solidFill>
            </a:endParaRPr>
          </a:p>
          <a:p>
            <a:pPr>
              <a:defRPr/>
            </a:pPr>
            <a:r>
              <a:rPr lang="en-US" sz="2600" dirty="0">
                <a:solidFill>
                  <a:schemeClr val="accent1"/>
                </a:solidFill>
              </a:rPr>
              <a:t>Myth #5 – Giving up ownership means losing control and/or income</a:t>
            </a:r>
            <a:endParaRPr lang="en-US" sz="2600" dirty="0">
              <a:cs typeface="Arial" pitchFamily="34" charset="0"/>
            </a:endParaRPr>
          </a:p>
        </p:txBody>
      </p:sp>
      <p:pic>
        <p:nvPicPr>
          <p:cNvPr id="9" name="Picture Placeholder 8">
            <a:extLst>
              <a:ext uri="{FF2B5EF4-FFF2-40B4-BE49-F238E27FC236}">
                <a16:creationId xmlns:a16="http://schemas.microsoft.com/office/drawing/2014/main" id="{20259C96-205C-8CC3-758C-02E20D25539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026" r="25803"/>
          <a:stretch/>
        </p:blipFill>
        <p:spPr>
          <a:xfrm>
            <a:off x="-12526" y="1171575"/>
            <a:ext cx="2914650" cy="5686425"/>
          </a:xfrm>
        </p:spPr>
      </p:pic>
    </p:spTree>
    <p:extLst>
      <p:ext uri="{BB962C8B-B14F-4D97-AF65-F5344CB8AC3E}">
        <p14:creationId xmlns:p14="http://schemas.microsoft.com/office/powerpoint/2010/main" val="9813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normAutofit/>
          </a:bodyPr>
          <a:lstStyle/>
          <a:p>
            <a:r>
              <a:rPr lang="en-US" sz="3600" b="1" u="sng" dirty="0"/>
              <a:t>Every</a:t>
            </a:r>
            <a:r>
              <a:rPr lang="en-US" sz="3600" dirty="0"/>
              <a:t> Business Needs a Plan</a:t>
            </a:r>
          </a:p>
        </p:txBody>
      </p:sp>
      <p:sp>
        <p:nvSpPr>
          <p:cNvPr id="3" name="Content Placeholder 1">
            <a:extLst>
              <a:ext uri="{FF2B5EF4-FFF2-40B4-BE49-F238E27FC236}">
                <a16:creationId xmlns:a16="http://schemas.microsoft.com/office/drawing/2014/main" id="{3A918253-E78D-1EA4-DA4A-443D51D039D1}"/>
              </a:ext>
            </a:extLst>
          </p:cNvPr>
          <p:cNvSpPr txBox="1">
            <a:spLocks/>
          </p:cNvSpPr>
          <p:nvPr/>
        </p:nvSpPr>
        <p:spPr>
          <a:xfrm>
            <a:off x="491454" y="1805128"/>
            <a:ext cx="11209091" cy="4430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Proactive Proper Planning can:</a:t>
            </a:r>
          </a:p>
          <a:p>
            <a:pPr marL="0" indent="0">
              <a:buFont typeface="Arial" panose="020B0604020202020204" pitchFamily="34" charset="0"/>
              <a:buNone/>
            </a:pPr>
            <a:endParaRPr lang="en-US" dirty="0"/>
          </a:p>
          <a:p>
            <a:r>
              <a:rPr lang="en-US" dirty="0">
                <a:solidFill>
                  <a:schemeClr val="accent1"/>
                </a:solidFill>
              </a:rPr>
              <a:t>Enable an orderly transition of both ownership and responsibility</a:t>
            </a:r>
          </a:p>
          <a:p>
            <a:r>
              <a:rPr lang="en-US" dirty="0">
                <a:solidFill>
                  <a:schemeClr val="accent1"/>
                </a:solidFill>
              </a:rPr>
              <a:t>Minimize conflict between heirs and partners</a:t>
            </a:r>
          </a:p>
          <a:p>
            <a:r>
              <a:rPr lang="en-US" dirty="0">
                <a:solidFill>
                  <a:schemeClr val="accent1"/>
                </a:solidFill>
              </a:rPr>
              <a:t>Provide economic support for all relevant parties involved</a:t>
            </a:r>
          </a:p>
          <a:p>
            <a:r>
              <a:rPr lang="en-US" dirty="0">
                <a:solidFill>
                  <a:schemeClr val="accent1"/>
                </a:solidFill>
              </a:rPr>
              <a:t>Maximize business value for higher cash payouts</a:t>
            </a:r>
          </a:p>
        </p:txBody>
      </p:sp>
    </p:spTree>
    <p:extLst>
      <p:ext uri="{BB962C8B-B14F-4D97-AF65-F5344CB8AC3E}">
        <p14:creationId xmlns:p14="http://schemas.microsoft.com/office/powerpoint/2010/main" val="167572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normAutofit/>
          </a:bodyPr>
          <a:lstStyle/>
          <a:p>
            <a:r>
              <a:rPr lang="en-US" sz="3600" b="1" u="sng" dirty="0"/>
              <a:t>Every</a:t>
            </a:r>
            <a:r>
              <a:rPr lang="en-US" sz="3600" dirty="0"/>
              <a:t> Business Needs a Plan</a:t>
            </a:r>
          </a:p>
        </p:txBody>
      </p:sp>
      <p:sp>
        <p:nvSpPr>
          <p:cNvPr id="3" name="Content Placeholder 1">
            <a:extLst>
              <a:ext uri="{FF2B5EF4-FFF2-40B4-BE49-F238E27FC236}">
                <a16:creationId xmlns:a16="http://schemas.microsoft.com/office/drawing/2014/main" id="{3A918253-E78D-1EA4-DA4A-443D51D039D1}"/>
              </a:ext>
            </a:extLst>
          </p:cNvPr>
          <p:cNvSpPr txBox="1">
            <a:spLocks/>
          </p:cNvSpPr>
          <p:nvPr/>
        </p:nvSpPr>
        <p:spPr>
          <a:xfrm>
            <a:off x="593888" y="1564496"/>
            <a:ext cx="10234533" cy="4430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Proactive Proper Planning can:</a:t>
            </a:r>
          </a:p>
          <a:p>
            <a:pPr marL="0" indent="0">
              <a:buFont typeface="Arial" panose="020B0604020202020204" pitchFamily="34" charset="0"/>
              <a:buNone/>
            </a:pPr>
            <a:endParaRPr lang="en-US" dirty="0"/>
          </a:p>
          <a:p>
            <a:r>
              <a:rPr lang="en-US" dirty="0">
                <a:solidFill>
                  <a:schemeClr val="accent1"/>
                </a:solidFill>
              </a:rPr>
              <a:t>Recognize industry norms and unique differences</a:t>
            </a:r>
          </a:p>
          <a:p>
            <a:r>
              <a:rPr lang="en-US" dirty="0">
                <a:solidFill>
                  <a:schemeClr val="accent1"/>
                </a:solidFill>
              </a:rPr>
              <a:t>Identify and address areas of risk that will impact values</a:t>
            </a:r>
          </a:p>
          <a:p>
            <a:r>
              <a:rPr lang="en-US" dirty="0">
                <a:solidFill>
                  <a:schemeClr val="accent1"/>
                </a:solidFill>
              </a:rPr>
              <a:t>Understand both sides of the transaction: </a:t>
            </a:r>
          </a:p>
          <a:p>
            <a:pPr lvl="1"/>
            <a:r>
              <a:rPr lang="en-US" dirty="0">
                <a:solidFill>
                  <a:schemeClr val="accent1"/>
                </a:solidFill>
              </a:rPr>
              <a:t>Buyer vs. Seller needs and desires</a:t>
            </a:r>
          </a:p>
          <a:p>
            <a:r>
              <a:rPr lang="en-US" dirty="0">
                <a:solidFill>
                  <a:schemeClr val="accent1"/>
                </a:solidFill>
              </a:rPr>
              <a:t>Help to minimize tax liability and erosion of value</a:t>
            </a:r>
          </a:p>
        </p:txBody>
      </p:sp>
    </p:spTree>
    <p:extLst>
      <p:ext uri="{BB962C8B-B14F-4D97-AF65-F5344CB8AC3E}">
        <p14:creationId xmlns:p14="http://schemas.microsoft.com/office/powerpoint/2010/main" val="43295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Key Questions To Ask</a:t>
            </a:r>
          </a:p>
        </p:txBody>
      </p:sp>
      <p:sp>
        <p:nvSpPr>
          <p:cNvPr id="3" name="Content Placeholder 3">
            <a:extLst>
              <a:ext uri="{FF2B5EF4-FFF2-40B4-BE49-F238E27FC236}">
                <a16:creationId xmlns:a16="http://schemas.microsoft.com/office/drawing/2014/main" id="{FB25FEEA-039C-74B9-F142-101EC741E348}"/>
              </a:ext>
            </a:extLst>
          </p:cNvPr>
          <p:cNvSpPr txBox="1">
            <a:spLocks/>
          </p:cNvSpPr>
          <p:nvPr/>
        </p:nvSpPr>
        <p:spPr>
          <a:xfrm>
            <a:off x="2693788" y="1355027"/>
            <a:ext cx="9367148" cy="4989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en-US" dirty="0"/>
              <a:t>What is my business worth? </a:t>
            </a:r>
          </a:p>
          <a:p>
            <a:pPr lvl="1">
              <a:defRPr/>
            </a:pPr>
            <a:r>
              <a:rPr lang="en-US" dirty="0"/>
              <a:t>Do I have a written buy/sell agreement in place?</a:t>
            </a:r>
          </a:p>
          <a:p>
            <a:pPr lvl="2">
              <a:defRPr/>
            </a:pPr>
            <a:r>
              <a:rPr lang="en-US" dirty="0"/>
              <a:t>If yes, when was it last reviewed?</a:t>
            </a:r>
          </a:p>
          <a:p>
            <a:pPr lvl="1">
              <a:defRPr/>
            </a:pPr>
            <a:r>
              <a:rPr lang="en-US" dirty="0"/>
              <a:t>When do I plan to exit my business?</a:t>
            </a:r>
          </a:p>
          <a:p>
            <a:pPr lvl="1">
              <a:defRPr/>
            </a:pPr>
            <a:r>
              <a:rPr lang="en-US" dirty="0"/>
              <a:t>What if I am forced to leave due to injury or illness?</a:t>
            </a:r>
          </a:p>
          <a:p>
            <a:pPr lvl="1">
              <a:defRPr/>
            </a:pPr>
            <a:r>
              <a:rPr lang="en-US" dirty="0"/>
              <a:t>Do I have someone identified who could successfully step in?</a:t>
            </a:r>
          </a:p>
          <a:p>
            <a:pPr lvl="1">
              <a:defRPr/>
            </a:pPr>
            <a:r>
              <a:rPr lang="en-US" dirty="0"/>
              <a:t>If there are multiple owners, have I discussed it with my partners?</a:t>
            </a:r>
          </a:p>
          <a:p>
            <a:pPr lvl="1">
              <a:defRPr/>
            </a:pPr>
            <a:r>
              <a:rPr lang="en-US" dirty="0"/>
              <a:t>What does my family want or need if something happens to me?</a:t>
            </a:r>
          </a:p>
          <a:p>
            <a:pPr lvl="1">
              <a:defRPr/>
            </a:pPr>
            <a:r>
              <a:rPr lang="en-US" dirty="0">
                <a:cs typeface="Arial" pitchFamily="34" charset="0"/>
              </a:rPr>
              <a:t>What and how much do I need when I exit?</a:t>
            </a:r>
          </a:p>
          <a:p>
            <a:pPr lvl="1">
              <a:defRPr/>
            </a:pPr>
            <a:r>
              <a:rPr lang="en-US" dirty="0">
                <a:cs typeface="Arial" pitchFamily="34" charset="0"/>
              </a:rPr>
              <a:t>What is my motivation and why?</a:t>
            </a:r>
          </a:p>
          <a:p>
            <a:pPr marL="514350" indent="-457200">
              <a:defRPr/>
            </a:pPr>
            <a:endParaRPr lang="en-US" sz="2400" dirty="0">
              <a:cs typeface="Arial" pitchFamily="34" charset="0"/>
            </a:endParaRPr>
          </a:p>
        </p:txBody>
      </p:sp>
      <p:pic>
        <p:nvPicPr>
          <p:cNvPr id="4" name="Picture Placeholder 8">
            <a:extLst>
              <a:ext uri="{FF2B5EF4-FFF2-40B4-BE49-F238E27FC236}">
                <a16:creationId xmlns:a16="http://schemas.microsoft.com/office/drawing/2014/main" id="{8E3FD316-BE52-5D24-66AF-09738FA9814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183" r="26646"/>
          <a:stretch/>
        </p:blipFill>
        <p:spPr>
          <a:xfrm flipH="1">
            <a:off x="0" y="1171575"/>
            <a:ext cx="2914650" cy="5686425"/>
          </a:xfrm>
        </p:spPr>
      </p:pic>
    </p:spTree>
    <p:extLst>
      <p:ext uri="{BB962C8B-B14F-4D97-AF65-F5344CB8AC3E}">
        <p14:creationId xmlns:p14="http://schemas.microsoft.com/office/powerpoint/2010/main" val="232650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How? When? Who?</a:t>
            </a:r>
          </a:p>
        </p:txBody>
      </p:sp>
      <p:sp>
        <p:nvSpPr>
          <p:cNvPr id="3" name="Title 1">
            <a:extLst>
              <a:ext uri="{FF2B5EF4-FFF2-40B4-BE49-F238E27FC236}">
                <a16:creationId xmlns:a16="http://schemas.microsoft.com/office/drawing/2014/main" id="{AFD024E7-8442-8A1A-8E9E-EA3C6C2CB601}"/>
              </a:ext>
            </a:extLst>
          </p:cNvPr>
          <p:cNvSpPr txBox="1">
            <a:spLocks/>
          </p:cNvSpPr>
          <p:nvPr/>
        </p:nvSpPr>
        <p:spPr>
          <a:xfrm>
            <a:off x="230047" y="1475923"/>
            <a:ext cx="11491274" cy="10300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b="1" dirty="0">
                <a:solidFill>
                  <a:srgbClr val="1A2F59"/>
                </a:solidFill>
              </a:rPr>
              <a:t>Ways To Transfer Your Business</a:t>
            </a:r>
          </a:p>
        </p:txBody>
      </p:sp>
      <p:sp>
        <p:nvSpPr>
          <p:cNvPr id="4" name="TextBox 3">
            <a:extLst>
              <a:ext uri="{FF2B5EF4-FFF2-40B4-BE49-F238E27FC236}">
                <a16:creationId xmlns:a16="http://schemas.microsoft.com/office/drawing/2014/main" id="{76369C10-507D-B2E0-A5D2-007025F201E0}"/>
              </a:ext>
            </a:extLst>
          </p:cNvPr>
          <p:cNvSpPr txBox="1"/>
          <p:nvPr/>
        </p:nvSpPr>
        <p:spPr>
          <a:xfrm>
            <a:off x="1965846" y="2505965"/>
            <a:ext cx="8559566" cy="4154984"/>
          </a:xfrm>
          <a:prstGeom prst="rect">
            <a:avLst/>
          </a:prstGeom>
          <a:noFill/>
        </p:spPr>
        <p:txBody>
          <a:bodyPr wrap="square" numCol="2" rtlCol="0">
            <a:spAutoFit/>
          </a:bodyPr>
          <a:lstStyle/>
          <a:p>
            <a:pPr marL="457200" indent="-457200">
              <a:buFont typeface="Arial" panose="020B0604020202020204" pitchFamily="34" charset="0"/>
              <a:buChar char="•"/>
            </a:pPr>
            <a:r>
              <a:rPr lang="en-US" sz="2600" dirty="0"/>
              <a:t>Family Transfers</a:t>
            </a:r>
          </a:p>
          <a:p>
            <a:pPr marL="914400" lvl="1" indent="-457200">
              <a:buFont typeface="Arial" panose="020B0604020202020204" pitchFamily="34" charset="0"/>
              <a:buChar char="•"/>
            </a:pPr>
            <a:r>
              <a:rPr lang="en-US" sz="2600" dirty="0">
                <a:solidFill>
                  <a:schemeClr val="accent1"/>
                </a:solidFill>
              </a:rPr>
              <a:t>Gifts during lifetime</a:t>
            </a:r>
          </a:p>
          <a:p>
            <a:pPr marL="914400" lvl="1" indent="-457200">
              <a:buFont typeface="Arial" panose="020B0604020202020204" pitchFamily="34" charset="0"/>
              <a:buChar char="•"/>
            </a:pPr>
            <a:r>
              <a:rPr lang="en-US" sz="2600" dirty="0">
                <a:solidFill>
                  <a:schemeClr val="accent1"/>
                </a:solidFill>
              </a:rPr>
              <a:t>Transfers at death</a:t>
            </a:r>
          </a:p>
          <a:p>
            <a:pPr marL="914400" lvl="1" indent="-457200">
              <a:buFont typeface="Arial" panose="020B0604020202020204" pitchFamily="34" charset="0"/>
              <a:buChar char="•"/>
            </a:pPr>
            <a:r>
              <a:rPr lang="en-US" sz="2600" dirty="0">
                <a:solidFill>
                  <a:schemeClr val="accent1"/>
                </a:solidFill>
              </a:rPr>
              <a:t>Sale (or partial sale)</a:t>
            </a:r>
          </a:p>
          <a:p>
            <a:pPr marL="285750" indent="-28575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endParaRPr lang="en-US" sz="2600" dirty="0"/>
          </a:p>
          <a:p>
            <a:endParaRPr lang="en-US" sz="2600" dirty="0"/>
          </a:p>
          <a:p>
            <a:endParaRPr lang="en-US" sz="2600" dirty="0"/>
          </a:p>
          <a:p>
            <a:pPr marL="457200" indent="-457200">
              <a:buFont typeface="Arial" panose="020B0604020202020204" pitchFamily="34" charset="0"/>
              <a:buChar char="•"/>
            </a:pPr>
            <a:r>
              <a:rPr lang="en-US" sz="2600" dirty="0"/>
              <a:t>Non-family Transfers</a:t>
            </a:r>
          </a:p>
          <a:p>
            <a:pPr marL="914400" lvl="1" indent="-457200">
              <a:buFont typeface="Arial" panose="020B0604020202020204" pitchFamily="34" charset="0"/>
              <a:buChar char="•"/>
            </a:pPr>
            <a:r>
              <a:rPr lang="en-US" sz="2600" dirty="0">
                <a:solidFill>
                  <a:schemeClr val="accent1"/>
                </a:solidFill>
              </a:rPr>
              <a:t>Co-owners</a:t>
            </a:r>
          </a:p>
          <a:p>
            <a:pPr marL="914400" lvl="1" indent="-457200">
              <a:buFont typeface="Arial" panose="020B0604020202020204" pitchFamily="34" charset="0"/>
              <a:buChar char="•"/>
            </a:pPr>
            <a:r>
              <a:rPr lang="en-US" sz="2600" dirty="0">
                <a:solidFill>
                  <a:schemeClr val="accent1"/>
                </a:solidFill>
              </a:rPr>
              <a:t>Key employee(s)</a:t>
            </a:r>
          </a:p>
          <a:p>
            <a:pPr marL="914400" lvl="1" indent="-457200">
              <a:buFont typeface="Arial" panose="020B0604020202020204" pitchFamily="34" charset="0"/>
              <a:buChar char="•"/>
            </a:pPr>
            <a:r>
              <a:rPr lang="en-US" sz="2600" dirty="0">
                <a:solidFill>
                  <a:schemeClr val="accent1"/>
                </a:solidFill>
              </a:rPr>
              <a:t>Competitor</a:t>
            </a:r>
          </a:p>
          <a:p>
            <a:pPr marL="914400" lvl="1" indent="-457200">
              <a:buFont typeface="Arial" panose="020B0604020202020204" pitchFamily="34" charset="0"/>
              <a:buChar char="•"/>
            </a:pPr>
            <a:r>
              <a:rPr lang="en-US" sz="2600" dirty="0">
                <a:solidFill>
                  <a:schemeClr val="accent1"/>
                </a:solidFill>
              </a:rPr>
              <a:t>3</a:t>
            </a:r>
            <a:r>
              <a:rPr lang="en-US" sz="2600" baseline="30000" dirty="0">
                <a:solidFill>
                  <a:schemeClr val="accent1"/>
                </a:solidFill>
              </a:rPr>
              <a:t>rd</a:t>
            </a:r>
            <a:r>
              <a:rPr lang="en-US" sz="2600" dirty="0">
                <a:solidFill>
                  <a:schemeClr val="accent1"/>
                </a:solidFill>
              </a:rPr>
              <a:t> party buyer</a:t>
            </a:r>
          </a:p>
          <a:p>
            <a:endParaRPr lang="en-US" sz="2600" dirty="0"/>
          </a:p>
          <a:p>
            <a:endParaRPr lang="en-US" sz="1400" dirty="0"/>
          </a:p>
        </p:txBody>
      </p:sp>
    </p:spTree>
    <p:extLst>
      <p:ext uri="{BB962C8B-B14F-4D97-AF65-F5344CB8AC3E}">
        <p14:creationId xmlns:p14="http://schemas.microsoft.com/office/powerpoint/2010/main" val="359597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normAutofit/>
          </a:bodyPr>
          <a:lstStyle/>
          <a:p>
            <a:r>
              <a:rPr lang="en-US" sz="3400" dirty="0"/>
              <a:t>Tax and Financial Consequences</a:t>
            </a:r>
          </a:p>
        </p:txBody>
      </p:sp>
      <p:sp>
        <p:nvSpPr>
          <p:cNvPr id="3" name="Content Placeholder 2">
            <a:extLst>
              <a:ext uri="{FF2B5EF4-FFF2-40B4-BE49-F238E27FC236}">
                <a16:creationId xmlns:a16="http://schemas.microsoft.com/office/drawing/2014/main" id="{B7B1E5B3-BAED-5D90-5D84-A28ABEAA2063}"/>
              </a:ext>
            </a:extLst>
          </p:cNvPr>
          <p:cNvSpPr txBox="1">
            <a:spLocks/>
          </p:cNvSpPr>
          <p:nvPr/>
        </p:nvSpPr>
        <p:spPr>
          <a:xfrm>
            <a:off x="3268378" y="1428220"/>
            <a:ext cx="8923621" cy="40015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accent1"/>
                </a:solidFill>
              </a:rPr>
              <a:t>Capital gains tax – sale during lifetime</a:t>
            </a:r>
          </a:p>
          <a:p>
            <a:pPr lvl="1"/>
            <a:r>
              <a:rPr lang="en-US" sz="2600" dirty="0"/>
              <a:t>Basis</a:t>
            </a:r>
          </a:p>
          <a:p>
            <a:pPr lvl="1"/>
            <a:r>
              <a:rPr lang="en-US" sz="2600" dirty="0"/>
              <a:t>Tax reduction strategies</a:t>
            </a:r>
          </a:p>
          <a:p>
            <a:r>
              <a:rPr lang="en-US" sz="2600" dirty="0">
                <a:solidFill>
                  <a:schemeClr val="accent1"/>
                </a:solidFill>
              </a:rPr>
              <a:t>Gift tax issues – transfer to family</a:t>
            </a:r>
          </a:p>
          <a:p>
            <a:pPr lvl="1"/>
            <a:r>
              <a:rPr lang="en-US" sz="2600" dirty="0"/>
              <a:t>Lifetime exemption</a:t>
            </a:r>
          </a:p>
          <a:p>
            <a:r>
              <a:rPr lang="en-US" sz="2600" dirty="0">
                <a:solidFill>
                  <a:schemeClr val="accent1"/>
                </a:solidFill>
              </a:rPr>
              <a:t>Estate and income tax issues – transfer at death</a:t>
            </a:r>
          </a:p>
          <a:p>
            <a:r>
              <a:rPr lang="en-US" sz="2600" dirty="0">
                <a:solidFill>
                  <a:schemeClr val="accent1"/>
                </a:solidFill>
              </a:rPr>
              <a:t>Income shifting with change in ownership</a:t>
            </a:r>
          </a:p>
          <a:p>
            <a:pPr lvl="1"/>
            <a:r>
              <a:rPr lang="en-US" sz="2600" dirty="0"/>
              <a:t>Strategies to shift ownership while keeping control</a:t>
            </a:r>
          </a:p>
          <a:p>
            <a:r>
              <a:rPr lang="en-US" sz="2600" dirty="0"/>
              <a:t>Be proactive in your tax planning </a:t>
            </a:r>
          </a:p>
        </p:txBody>
      </p:sp>
      <p:pic>
        <p:nvPicPr>
          <p:cNvPr id="5" name="Picture Placeholder 8">
            <a:extLst>
              <a:ext uri="{FF2B5EF4-FFF2-40B4-BE49-F238E27FC236}">
                <a16:creationId xmlns:a16="http://schemas.microsoft.com/office/drawing/2014/main" id="{146E80B4-5956-B658-0105-789AADD0C54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2915" r="32915"/>
          <a:stretch/>
        </p:blipFill>
        <p:spPr>
          <a:xfrm>
            <a:off x="0" y="1171575"/>
            <a:ext cx="2914650" cy="5686425"/>
          </a:xfrm>
        </p:spPr>
      </p:pic>
    </p:spTree>
    <p:extLst>
      <p:ext uri="{BB962C8B-B14F-4D97-AF65-F5344CB8AC3E}">
        <p14:creationId xmlns:p14="http://schemas.microsoft.com/office/powerpoint/2010/main" val="854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Steps You Can Take Now</a:t>
            </a:r>
          </a:p>
        </p:txBody>
      </p:sp>
      <p:sp>
        <p:nvSpPr>
          <p:cNvPr id="3" name="Content Placeholder 1">
            <a:extLst>
              <a:ext uri="{FF2B5EF4-FFF2-40B4-BE49-F238E27FC236}">
                <a16:creationId xmlns:a16="http://schemas.microsoft.com/office/drawing/2014/main" id="{4A147BD8-EC41-ECFC-8B8E-A7CC8620AFA8}"/>
              </a:ext>
            </a:extLst>
          </p:cNvPr>
          <p:cNvSpPr txBox="1">
            <a:spLocks/>
          </p:cNvSpPr>
          <p:nvPr/>
        </p:nvSpPr>
        <p:spPr>
          <a:xfrm>
            <a:off x="518474" y="1559279"/>
            <a:ext cx="11505886" cy="4883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Determine your goals and what outcome you desire</a:t>
            </a:r>
          </a:p>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Determine value:</a:t>
            </a:r>
          </a:p>
          <a:p>
            <a:pPr lvl="1">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 </a:t>
            </a:r>
            <a:r>
              <a:rPr lang="en-US" altLang="en-US" sz="2600" dirty="0">
                <a:latin typeface="Avenir LT Std 65 Medium (Body)"/>
                <a:cs typeface="Calibri" panose="020F0502020204030204" pitchFamily="34" charset="0"/>
              </a:rPr>
              <a:t>Appraisal, formula, or stated amount</a:t>
            </a:r>
          </a:p>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Implement any strategies to enhance the value, now</a:t>
            </a:r>
          </a:p>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Finalize the strategy and put your plan in writing</a:t>
            </a:r>
          </a:p>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Craft the right buy-sell arrangement for your situation</a:t>
            </a:r>
          </a:p>
          <a:p>
            <a:pPr lvl="1">
              <a:buClr>
                <a:schemeClr val="tx1"/>
              </a:buClr>
              <a:tabLst>
                <a:tab pos="1206500" algn="l"/>
              </a:tabLst>
            </a:pPr>
            <a:r>
              <a:rPr lang="en-US" altLang="en-US" sz="2600" dirty="0">
                <a:latin typeface="Avenir LT Std 65 Medium (Body)"/>
                <a:cs typeface="Calibri" panose="020F0502020204030204" pitchFamily="34" charset="0"/>
              </a:rPr>
              <a:t>Include “triggers” for Death, Disability, or Departure of an owner</a:t>
            </a:r>
          </a:p>
          <a:p>
            <a:pPr lvl="1">
              <a:buClr>
                <a:schemeClr val="tx1"/>
              </a:buClr>
              <a:tabLst>
                <a:tab pos="1206500" algn="l"/>
              </a:tabLst>
            </a:pPr>
            <a:r>
              <a:rPr lang="en-US" altLang="en-US" sz="2600" dirty="0">
                <a:latin typeface="Avenir LT Std 65 Medium (Body)"/>
                <a:cs typeface="Calibri" panose="020F0502020204030204" pitchFamily="34" charset="0"/>
              </a:rPr>
              <a:t>May include Divorce, Bankruptcy, Loss of license, etc.  </a:t>
            </a:r>
          </a:p>
          <a:p>
            <a:pPr lvl="1">
              <a:buClr>
                <a:schemeClr val="tx1"/>
              </a:buClr>
              <a:tabLst>
                <a:tab pos="1206500" algn="l"/>
              </a:tabLst>
            </a:pPr>
            <a:r>
              <a:rPr lang="en-US" altLang="en-US" sz="2600" dirty="0">
                <a:latin typeface="Avenir LT Std 65 Medium (Body)"/>
                <a:cs typeface="Calibri" panose="020F0502020204030204" pitchFamily="34" charset="0"/>
              </a:rPr>
              <a:t>Include all the parties (and spouses?)</a:t>
            </a:r>
          </a:p>
          <a:p>
            <a:pPr lvl="1">
              <a:buClr>
                <a:schemeClr val="tx1"/>
              </a:buClr>
              <a:tabLst>
                <a:tab pos="1206500" algn="l"/>
              </a:tabLst>
            </a:pPr>
            <a:r>
              <a:rPr lang="en-US" altLang="en-US" sz="2600" dirty="0">
                <a:latin typeface="Avenir LT Std 65 Medium (Body)"/>
                <a:cs typeface="Calibri" panose="020F0502020204030204" pitchFamily="34" charset="0"/>
              </a:rPr>
              <a:t>Work out details now when everyone is happy</a:t>
            </a:r>
            <a:endParaRPr lang="en-US" altLang="en-US" sz="2600" dirty="0">
              <a:solidFill>
                <a:schemeClr val="accent1"/>
              </a:solidFill>
              <a:latin typeface="Avenir LT Std 65 Medium (Body)"/>
              <a:cs typeface="Calibri" panose="020F0502020204030204" pitchFamily="34" charset="0"/>
            </a:endParaRPr>
          </a:p>
          <a:p>
            <a:pPr marL="0" indent="0">
              <a:buFont typeface="Arial" panose="020B0604020202020204" pitchFamily="34" charset="0"/>
              <a:buNone/>
            </a:pPr>
            <a:endParaRPr lang="en-US" sz="2600" dirty="0">
              <a:latin typeface="Avenir LT Std 65 Medium (Body)"/>
              <a:cs typeface="Calibri" panose="020F0502020204030204" pitchFamily="34" charset="0"/>
            </a:endParaRPr>
          </a:p>
        </p:txBody>
      </p:sp>
    </p:spTree>
    <p:extLst>
      <p:ext uri="{BB962C8B-B14F-4D97-AF65-F5344CB8AC3E}">
        <p14:creationId xmlns:p14="http://schemas.microsoft.com/office/powerpoint/2010/main" val="7186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Steps You Can Take Now</a:t>
            </a:r>
          </a:p>
        </p:txBody>
      </p:sp>
      <p:sp>
        <p:nvSpPr>
          <p:cNvPr id="3" name="Content Placeholder 1">
            <a:extLst>
              <a:ext uri="{FF2B5EF4-FFF2-40B4-BE49-F238E27FC236}">
                <a16:creationId xmlns:a16="http://schemas.microsoft.com/office/drawing/2014/main" id="{4A147BD8-EC41-ECFC-8B8E-A7CC8620AFA8}"/>
              </a:ext>
            </a:extLst>
          </p:cNvPr>
          <p:cNvSpPr txBox="1">
            <a:spLocks/>
          </p:cNvSpPr>
          <p:nvPr/>
        </p:nvSpPr>
        <p:spPr>
          <a:xfrm>
            <a:off x="686114" y="1679595"/>
            <a:ext cx="11505886" cy="4883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tabLst>
                <a:tab pos="1206500" algn="l"/>
              </a:tabLst>
            </a:pPr>
            <a:r>
              <a:rPr lang="en-US" altLang="en-US" sz="2600" dirty="0">
                <a:solidFill>
                  <a:schemeClr val="accent1"/>
                </a:solidFill>
                <a:latin typeface="Avenir LT Std 65 Medium (Body)"/>
                <a:cs typeface="Calibri" panose="020F0502020204030204" pitchFamily="34" charset="0"/>
              </a:rPr>
              <a:t>Fund the buy-sell agreement</a:t>
            </a:r>
          </a:p>
          <a:p>
            <a:pPr lvl="1">
              <a:lnSpc>
                <a:spcPct val="80000"/>
              </a:lnSpc>
              <a:tabLst>
                <a:tab pos="1206500" algn="l"/>
              </a:tabLst>
            </a:pPr>
            <a:r>
              <a:rPr lang="en-US" altLang="en-US" sz="2600" dirty="0">
                <a:latin typeface="Avenir LT Std 65 Medium (Body)"/>
                <a:cs typeface="Calibri" panose="020F0502020204030204" pitchFamily="34" charset="0"/>
              </a:rPr>
              <a:t>Life insurance, disability insurance</a:t>
            </a:r>
          </a:p>
          <a:p>
            <a:pPr lvl="1">
              <a:lnSpc>
                <a:spcPct val="80000"/>
              </a:lnSpc>
              <a:tabLst>
                <a:tab pos="1206500" algn="l"/>
              </a:tabLst>
            </a:pPr>
            <a:r>
              <a:rPr lang="en-US" altLang="en-US" sz="2600" dirty="0">
                <a:latin typeface="Avenir LT Std 65 Medium (Body)"/>
                <a:cs typeface="Calibri" panose="020F0502020204030204" pitchFamily="34" charset="0"/>
              </a:rPr>
              <a:t>Installment payments</a:t>
            </a:r>
          </a:p>
          <a:p>
            <a:endParaRPr lang="en-US" sz="2600" dirty="0">
              <a:latin typeface="Avenir LT Std 65 Medium (Body)"/>
              <a:cs typeface="Calibri" panose="020F0502020204030204" pitchFamily="34" charset="0"/>
            </a:endParaRPr>
          </a:p>
          <a:p>
            <a:r>
              <a:rPr lang="en-US" sz="2600" dirty="0">
                <a:latin typeface="Avenir LT Std 65 Medium (Body)"/>
                <a:cs typeface="Calibri" panose="020F0502020204030204" pitchFamily="34" charset="0"/>
              </a:rPr>
              <a:t>What is your post-sale life plan?</a:t>
            </a:r>
          </a:p>
          <a:p>
            <a:endParaRPr lang="en-US" sz="2600" dirty="0">
              <a:latin typeface="Avenir LT Std 65 Medium (Body)"/>
              <a:cs typeface="Calibri" panose="020F0502020204030204" pitchFamily="34" charset="0"/>
            </a:endParaRPr>
          </a:p>
          <a:p>
            <a:r>
              <a:rPr lang="en-US" sz="2600" dirty="0">
                <a:latin typeface="Avenir LT Std 65 Medium (Body)"/>
                <a:cs typeface="Calibri" panose="020F0502020204030204" pitchFamily="34" charset="0"/>
              </a:rPr>
              <a:t>Seek professional advice and guidance</a:t>
            </a:r>
          </a:p>
        </p:txBody>
      </p:sp>
    </p:spTree>
    <p:extLst>
      <p:ext uri="{BB962C8B-B14F-4D97-AF65-F5344CB8AC3E}">
        <p14:creationId xmlns:p14="http://schemas.microsoft.com/office/powerpoint/2010/main" val="1260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7299-E887-460D-B12E-458524CED0C7}"/>
              </a:ext>
            </a:extLst>
          </p:cNvPr>
          <p:cNvSpPr txBox="1">
            <a:spLocks/>
          </p:cNvSpPr>
          <p:nvPr/>
        </p:nvSpPr>
        <p:spPr>
          <a:xfrm>
            <a:off x="3095208" y="1810330"/>
            <a:ext cx="8166766" cy="2635456"/>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1A2F59"/>
                </a:solidFill>
                <a:effectLst/>
                <a:uLnTx/>
                <a:uFillTx/>
                <a:latin typeface="Clarendon LT Std"/>
                <a:ea typeface="+mj-ea"/>
                <a:cs typeface="+mj-cs"/>
              </a:rPr>
              <a:t>Succession Planning For Business Owners</a:t>
            </a:r>
            <a:endParaRPr kumimoji="0" lang="en-US" sz="5400" b="0" i="0" u="none" strike="noStrike" kern="1200" cap="none" spc="0" normalizeH="0" baseline="0" noProof="0" dirty="0">
              <a:ln>
                <a:noFill/>
              </a:ln>
              <a:solidFill>
                <a:srgbClr val="1A2F59"/>
              </a:solidFill>
              <a:effectLst/>
              <a:uLnTx/>
              <a:uFillTx/>
              <a:latin typeface="Clarendon LT Std"/>
              <a:ea typeface="+mj-ea"/>
              <a:cs typeface="+mj-cs"/>
            </a:endParaRPr>
          </a:p>
        </p:txBody>
      </p:sp>
    </p:spTree>
    <p:extLst>
      <p:ext uri="{BB962C8B-B14F-4D97-AF65-F5344CB8AC3E}">
        <p14:creationId xmlns:p14="http://schemas.microsoft.com/office/powerpoint/2010/main" val="14883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Creation of a Team</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3314700" y="1465484"/>
            <a:ext cx="556260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600" dirty="0"/>
              <a:t>YOU</a:t>
            </a:r>
          </a:p>
          <a:p>
            <a:pPr>
              <a:defRPr/>
            </a:pPr>
            <a:r>
              <a:rPr lang="en-US" sz="2600" dirty="0"/>
              <a:t>Financial Wealth Advisor </a:t>
            </a:r>
          </a:p>
          <a:p>
            <a:pPr>
              <a:defRPr/>
            </a:pPr>
            <a:r>
              <a:rPr lang="en-US" sz="2600" dirty="0"/>
              <a:t>Business Banker</a:t>
            </a:r>
          </a:p>
          <a:p>
            <a:pPr>
              <a:defRPr/>
            </a:pPr>
            <a:r>
              <a:rPr lang="en-US" sz="2600" dirty="0"/>
              <a:t>Business Advisor/CPA</a:t>
            </a:r>
          </a:p>
          <a:p>
            <a:pPr>
              <a:defRPr/>
            </a:pPr>
            <a:r>
              <a:rPr lang="en-US" sz="2600" dirty="0"/>
              <a:t>Legal Advisor </a:t>
            </a:r>
          </a:p>
          <a:p>
            <a:pPr lvl="1">
              <a:defRPr/>
            </a:pPr>
            <a:r>
              <a:rPr lang="en-US" sz="2600" dirty="0"/>
              <a:t>Estate planning </a:t>
            </a:r>
          </a:p>
          <a:p>
            <a:pPr lvl="1">
              <a:defRPr/>
            </a:pPr>
            <a:r>
              <a:rPr lang="en-US" sz="2600" dirty="0"/>
              <a:t>Business planning </a:t>
            </a:r>
          </a:p>
          <a:p>
            <a:pPr marL="57150" indent="0">
              <a:buFont typeface="Arial" panose="020B0604020202020204" pitchFamily="34" charset="0"/>
              <a:buNone/>
              <a:defRPr/>
            </a:pPr>
            <a:endParaRPr lang="en-US" sz="2600" dirty="0">
              <a:cs typeface="Arial" pitchFamily="34" charset="0"/>
            </a:endParaRPr>
          </a:p>
          <a:p>
            <a:pPr marL="57150" indent="0">
              <a:buFont typeface="Arial" panose="020B0604020202020204" pitchFamily="34" charset="0"/>
              <a:buNone/>
              <a:defRPr/>
            </a:pPr>
            <a:endParaRPr lang="en-US" sz="2600" dirty="0">
              <a:cs typeface="Arial" pitchFamily="34" charset="0"/>
            </a:endParaRPr>
          </a:p>
        </p:txBody>
      </p:sp>
      <p:pic>
        <p:nvPicPr>
          <p:cNvPr id="5" name="Picture Placeholder 8">
            <a:extLst>
              <a:ext uri="{FF2B5EF4-FFF2-40B4-BE49-F238E27FC236}">
                <a16:creationId xmlns:a16="http://schemas.microsoft.com/office/drawing/2014/main" id="{B9D9F916-0D75-33EE-F2FC-2ADC05F8A0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059" r="26771"/>
          <a:stretch/>
        </p:blipFill>
        <p:spPr>
          <a:xfrm>
            <a:off x="0" y="1171575"/>
            <a:ext cx="2914650" cy="5686425"/>
          </a:xfrm>
        </p:spPr>
      </p:pic>
    </p:spTree>
    <p:extLst>
      <p:ext uri="{BB962C8B-B14F-4D97-AF65-F5344CB8AC3E}">
        <p14:creationId xmlns:p14="http://schemas.microsoft.com/office/powerpoint/2010/main" val="25378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228600" y="434687"/>
            <a:ext cx="10515600" cy="756459"/>
          </a:xfrm>
        </p:spPr>
        <p:txBody>
          <a:bodyPr>
            <a:normAutofit/>
          </a:bodyPr>
          <a:lstStyle/>
          <a:p>
            <a:r>
              <a:rPr lang="en-US" sz="3000" dirty="0"/>
              <a:t>Business Valuation – A Great Start</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600075" y="2483864"/>
            <a:ext cx="10515600" cy="3554819"/>
          </a:xfrm>
          <a:prstGeom prst="rect">
            <a:avLst/>
          </a:prstGeom>
          <a:noFill/>
        </p:spPr>
        <p:txBody>
          <a:bodyPr wrap="square">
            <a:spAutoFit/>
          </a:bodyPr>
          <a:lstStyle/>
          <a:p>
            <a:pPr marL="342900" indent="-342900">
              <a:buFont typeface="+mj-lt"/>
              <a:buAutoNum type="arabicPeriod"/>
            </a:pPr>
            <a:r>
              <a:rPr lang="en-US" sz="2500" dirty="0"/>
              <a:t>  98% of business owners don’t know their value. You can’t grow your value and optimize it without knowing where you are today.</a:t>
            </a:r>
          </a:p>
          <a:p>
            <a:pPr marL="342900" indent="-342900">
              <a:buFont typeface="+mj-lt"/>
              <a:buAutoNum type="arabicPeriod"/>
            </a:pPr>
            <a:r>
              <a:rPr lang="en-US" sz="2500" dirty="0"/>
              <a:t>  Better understand your business and its potential.</a:t>
            </a:r>
          </a:p>
          <a:p>
            <a:pPr marL="342900" indent="-342900">
              <a:buFont typeface="+mj-lt"/>
              <a:buAutoNum type="arabicPeriod"/>
            </a:pPr>
            <a:r>
              <a:rPr lang="en-US" sz="2500" dirty="0"/>
              <a:t>  Know the value of your largest asset so you can plan for retirement.</a:t>
            </a:r>
          </a:p>
          <a:p>
            <a:pPr marL="342900" indent="-342900">
              <a:buFont typeface="+mj-lt"/>
              <a:buAutoNum type="arabicPeriod"/>
            </a:pPr>
            <a:r>
              <a:rPr lang="en-US" sz="2500" dirty="0"/>
              <a:t>  Ensure the business and your family are properly protected.</a:t>
            </a:r>
          </a:p>
          <a:p>
            <a:pPr marL="342900" indent="-342900">
              <a:buFont typeface="+mj-lt"/>
              <a:buAutoNum type="arabicPeriod"/>
            </a:pPr>
            <a:r>
              <a:rPr lang="en-US" sz="2500" dirty="0"/>
              <a:t>  Create a Succession Plan.</a:t>
            </a:r>
          </a:p>
          <a:p>
            <a:pPr marL="342900" indent="-342900">
              <a:buFont typeface="+mj-lt"/>
              <a:buAutoNum type="arabicPeriod"/>
            </a:pPr>
            <a:r>
              <a:rPr lang="en-US" sz="2500" dirty="0"/>
              <a:t>  Pay the right amount when you buy a business.</a:t>
            </a:r>
          </a:p>
          <a:p>
            <a:pPr marL="342900" indent="-342900">
              <a:buFont typeface="+mj-lt"/>
              <a:buAutoNum type="arabicPeriod"/>
            </a:pPr>
            <a:endParaRPr lang="en-US" sz="2500" dirty="0"/>
          </a:p>
          <a:p>
            <a:pPr marL="342900" indent="-342900">
              <a:buFont typeface="+mj-lt"/>
              <a:buAutoNum type="arabicPeriod"/>
            </a:pPr>
            <a:endParaRPr lang="en-US" sz="2500" dirty="0"/>
          </a:p>
        </p:txBody>
      </p:sp>
      <p:sp>
        <p:nvSpPr>
          <p:cNvPr id="10" name="TextBox 9">
            <a:extLst>
              <a:ext uri="{FF2B5EF4-FFF2-40B4-BE49-F238E27FC236}">
                <a16:creationId xmlns:a16="http://schemas.microsoft.com/office/drawing/2014/main" id="{5ADBA71E-0949-D5DB-03F5-609C2371F7CF}"/>
              </a:ext>
            </a:extLst>
          </p:cNvPr>
          <p:cNvSpPr txBox="1"/>
          <p:nvPr/>
        </p:nvSpPr>
        <p:spPr>
          <a:xfrm>
            <a:off x="-648182" y="6619092"/>
            <a:ext cx="34019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www.BizEquity.com</a:t>
            </a:r>
          </a:p>
        </p:txBody>
      </p:sp>
      <p:sp>
        <p:nvSpPr>
          <p:cNvPr id="3" name="Title 1">
            <a:extLst>
              <a:ext uri="{FF2B5EF4-FFF2-40B4-BE49-F238E27FC236}">
                <a16:creationId xmlns:a16="http://schemas.microsoft.com/office/drawing/2014/main" id="{843EBBFB-7B12-3B57-9B12-3AC6500E8A1A}"/>
              </a:ext>
            </a:extLst>
          </p:cNvPr>
          <p:cNvSpPr txBox="1">
            <a:spLocks/>
          </p:cNvSpPr>
          <p:nvPr/>
        </p:nvSpPr>
        <p:spPr>
          <a:xfrm>
            <a:off x="600075" y="1452019"/>
            <a:ext cx="10515600" cy="756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dirty="0">
                <a:solidFill>
                  <a:srgbClr val="1A2F59"/>
                </a:solidFill>
              </a:rPr>
              <a:t>Top 12 Reasons For Business Valuation</a:t>
            </a:r>
          </a:p>
        </p:txBody>
      </p:sp>
    </p:spTree>
    <p:extLst>
      <p:ext uri="{BB962C8B-B14F-4D97-AF65-F5344CB8AC3E}">
        <p14:creationId xmlns:p14="http://schemas.microsoft.com/office/powerpoint/2010/main" val="14167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1058780" y="2479685"/>
            <a:ext cx="10515600" cy="2785378"/>
          </a:xfrm>
          <a:prstGeom prst="rect">
            <a:avLst/>
          </a:prstGeom>
          <a:noFill/>
        </p:spPr>
        <p:txBody>
          <a:bodyPr wrap="square">
            <a:spAutoFit/>
          </a:bodyPr>
          <a:lstStyle/>
          <a:p>
            <a:r>
              <a:rPr lang="en-US" sz="2500" dirty="0"/>
              <a:t>7.   Get what it is worth upon sale. </a:t>
            </a:r>
          </a:p>
          <a:p>
            <a:pPr marL="514350" indent="-514350">
              <a:buAutoNum type="arabicPeriod" startAt="8"/>
            </a:pPr>
            <a:r>
              <a:rPr lang="en-US" sz="2500" dirty="0"/>
              <a:t>Create Buy/Sell Agreements with business partners.</a:t>
            </a:r>
          </a:p>
          <a:p>
            <a:pPr marL="514350" indent="-514350">
              <a:buAutoNum type="arabicPeriod" startAt="9"/>
            </a:pPr>
            <a:r>
              <a:rPr lang="en-US" sz="2500" dirty="0"/>
              <a:t> Explore funding opportunities.</a:t>
            </a:r>
          </a:p>
          <a:p>
            <a:pPr marL="514350" indent="-514350">
              <a:buAutoNum type="arabicPeriod" startAt="9"/>
            </a:pPr>
            <a:r>
              <a:rPr lang="en-US" sz="2500" dirty="0"/>
              <a:t>  Establish a trust or create an estate plan.</a:t>
            </a:r>
          </a:p>
          <a:p>
            <a:pPr marL="514350" indent="-514350">
              <a:buAutoNum type="arabicPeriod" startAt="9"/>
            </a:pPr>
            <a:r>
              <a:rPr lang="en-US" sz="2500" dirty="0"/>
              <a:t>  Prepare for taxable events such as gifting or grants.</a:t>
            </a:r>
          </a:p>
          <a:p>
            <a:pPr marL="514350" indent="-514350">
              <a:buAutoNum type="arabicPeriod" startAt="9"/>
            </a:pPr>
            <a:r>
              <a:rPr lang="en-US" sz="2500" dirty="0"/>
              <a:t>  82% of all business owners that knew their value at least 18 months before their sale increased their sale price by at least 14%.</a:t>
            </a:r>
          </a:p>
        </p:txBody>
      </p:sp>
      <p:sp>
        <p:nvSpPr>
          <p:cNvPr id="3" name="TextBox 2">
            <a:extLst>
              <a:ext uri="{FF2B5EF4-FFF2-40B4-BE49-F238E27FC236}">
                <a16:creationId xmlns:a16="http://schemas.microsoft.com/office/drawing/2014/main" id="{981B571D-EF1F-0944-29FF-3D27EE8972E2}"/>
              </a:ext>
            </a:extLst>
          </p:cNvPr>
          <p:cNvSpPr txBox="1"/>
          <p:nvPr/>
        </p:nvSpPr>
        <p:spPr>
          <a:xfrm>
            <a:off x="-642209" y="6581001"/>
            <a:ext cx="34019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www.BizEquity.com</a:t>
            </a:r>
          </a:p>
        </p:txBody>
      </p:sp>
      <p:sp>
        <p:nvSpPr>
          <p:cNvPr id="11" name="Title 1">
            <a:extLst>
              <a:ext uri="{FF2B5EF4-FFF2-40B4-BE49-F238E27FC236}">
                <a16:creationId xmlns:a16="http://schemas.microsoft.com/office/drawing/2014/main" id="{DCCF65E5-2E52-6BBC-9FE3-AEDA7DA6ED5B}"/>
              </a:ext>
            </a:extLst>
          </p:cNvPr>
          <p:cNvSpPr>
            <a:spLocks noGrp="1"/>
          </p:cNvSpPr>
          <p:nvPr>
            <p:ph type="title"/>
          </p:nvPr>
        </p:nvSpPr>
        <p:spPr>
          <a:xfrm>
            <a:off x="228600" y="434687"/>
            <a:ext cx="10515600" cy="756459"/>
          </a:xfrm>
        </p:spPr>
        <p:txBody>
          <a:bodyPr>
            <a:normAutofit/>
          </a:bodyPr>
          <a:lstStyle/>
          <a:p>
            <a:r>
              <a:rPr lang="en-US" sz="3000" dirty="0"/>
              <a:t>Business Valuation – A Great Start</a:t>
            </a:r>
          </a:p>
        </p:txBody>
      </p:sp>
      <p:sp>
        <p:nvSpPr>
          <p:cNvPr id="12" name="Title 1">
            <a:extLst>
              <a:ext uri="{FF2B5EF4-FFF2-40B4-BE49-F238E27FC236}">
                <a16:creationId xmlns:a16="http://schemas.microsoft.com/office/drawing/2014/main" id="{235E9B79-D6FD-BD72-4355-E7DD94727FAA}"/>
              </a:ext>
            </a:extLst>
          </p:cNvPr>
          <p:cNvSpPr txBox="1">
            <a:spLocks/>
          </p:cNvSpPr>
          <p:nvPr/>
        </p:nvSpPr>
        <p:spPr>
          <a:xfrm>
            <a:off x="600075" y="1452019"/>
            <a:ext cx="10515600" cy="756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3600" dirty="0">
                <a:solidFill>
                  <a:srgbClr val="1A2F59"/>
                </a:solidFill>
              </a:rPr>
              <a:t>Top 12 Reasons For Business Valuation</a:t>
            </a:r>
          </a:p>
        </p:txBody>
      </p:sp>
    </p:spTree>
    <p:extLst>
      <p:ext uri="{BB962C8B-B14F-4D97-AF65-F5344CB8AC3E}">
        <p14:creationId xmlns:p14="http://schemas.microsoft.com/office/powerpoint/2010/main" val="3262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228600" y="434687"/>
            <a:ext cx="10515600" cy="756459"/>
          </a:xfrm>
        </p:spPr>
        <p:txBody>
          <a:bodyPr>
            <a:normAutofit/>
          </a:bodyPr>
          <a:lstStyle/>
          <a:p>
            <a:r>
              <a:rPr lang="en-US" dirty="0"/>
              <a:t>The First Step Is Now… </a:t>
            </a:r>
          </a:p>
        </p:txBody>
      </p:sp>
      <p:sp>
        <p:nvSpPr>
          <p:cNvPr id="4" name="Content Placeholder 3">
            <a:extLst>
              <a:ext uri="{FF2B5EF4-FFF2-40B4-BE49-F238E27FC236}">
                <a16:creationId xmlns:a16="http://schemas.microsoft.com/office/drawing/2014/main" id="{F8DADA89-4C62-4ED1-9741-79E0FAB4E01B}"/>
              </a:ext>
            </a:extLst>
          </p:cNvPr>
          <p:cNvSpPr txBox="1">
            <a:spLocks/>
          </p:cNvSpPr>
          <p:nvPr/>
        </p:nvSpPr>
        <p:spPr>
          <a:xfrm>
            <a:off x="742950" y="2361388"/>
            <a:ext cx="10229850" cy="3927032"/>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dirty="0"/>
          </a:p>
          <a:p>
            <a:pPr marL="57150" indent="0">
              <a:buFont typeface="Arial" panose="020B0604020202020204" pitchFamily="34" charset="0"/>
              <a:buNone/>
              <a:defRPr/>
            </a:pPr>
            <a:endParaRPr lang="en-US" dirty="0">
              <a:cs typeface="Arial" pitchFamily="34" charset="0"/>
            </a:endParaRPr>
          </a:p>
          <a:p>
            <a:pPr marL="57150" indent="0">
              <a:buFont typeface="Arial" panose="020B0604020202020204" pitchFamily="34" charset="0"/>
              <a:buNone/>
              <a:defRPr/>
            </a:pPr>
            <a:endParaRPr lang="en-US" dirty="0">
              <a:cs typeface="Arial" pitchFamily="34" charset="0"/>
            </a:endParaRPr>
          </a:p>
        </p:txBody>
      </p:sp>
      <p:sp>
        <p:nvSpPr>
          <p:cNvPr id="9" name="TextBox 8">
            <a:extLst>
              <a:ext uri="{FF2B5EF4-FFF2-40B4-BE49-F238E27FC236}">
                <a16:creationId xmlns:a16="http://schemas.microsoft.com/office/drawing/2014/main" id="{CD7B25E3-1594-0D2C-0962-FF4D94967F6B}"/>
              </a:ext>
            </a:extLst>
          </p:cNvPr>
          <p:cNvSpPr txBox="1"/>
          <p:nvPr/>
        </p:nvSpPr>
        <p:spPr>
          <a:xfrm>
            <a:off x="114300" y="1763463"/>
            <a:ext cx="11953374" cy="3939540"/>
          </a:xfrm>
          <a:prstGeom prst="rect">
            <a:avLst/>
          </a:prstGeom>
          <a:noFill/>
        </p:spPr>
        <p:txBody>
          <a:bodyPr wrap="square">
            <a:spAutoFit/>
          </a:bodyPr>
          <a:lstStyle/>
          <a:p>
            <a:pPr marL="514350" indent="-514350">
              <a:buFont typeface="+mj-lt"/>
              <a:buAutoNum type="arabicPeriod"/>
            </a:pPr>
            <a:r>
              <a:rPr lang="en-US" sz="2500" dirty="0"/>
              <a:t>OneAZ Wealth Management, as part of our overall financial planning review, is now offering a </a:t>
            </a:r>
            <a:r>
              <a:rPr lang="en-US" sz="2500" b="1" i="1" dirty="0">
                <a:solidFill>
                  <a:schemeClr val="accent6">
                    <a:lumMod val="60000"/>
                    <a:lumOff val="40000"/>
                  </a:schemeClr>
                </a:solidFill>
              </a:rPr>
              <a:t>complimentary</a:t>
            </a:r>
            <a:r>
              <a:rPr lang="en-US" sz="2500" dirty="0"/>
              <a:t> </a:t>
            </a:r>
            <a:r>
              <a:rPr lang="en-US" sz="2500" b="1" dirty="0"/>
              <a:t>Business Valuation Estimation </a:t>
            </a:r>
            <a:r>
              <a:rPr lang="en-US" sz="2500" dirty="0"/>
              <a:t>for business owners, using the BIZEQUITY calculation tool</a:t>
            </a:r>
          </a:p>
          <a:p>
            <a:pPr marL="514350" indent="-514350">
              <a:buFont typeface="+mj-lt"/>
              <a:buAutoNum type="arabicPeriod"/>
            </a:pPr>
            <a:endParaRPr lang="en-US" sz="2500" dirty="0"/>
          </a:p>
          <a:p>
            <a:pPr marL="514350" indent="-514350">
              <a:buFont typeface="+mj-lt"/>
              <a:buAutoNum type="arabicPeriod"/>
            </a:pPr>
            <a:r>
              <a:rPr lang="en-US" sz="2500" dirty="0"/>
              <a:t>Knowing the true value of one's business is critical to proper business planning and pursuing personal goals</a:t>
            </a:r>
          </a:p>
          <a:p>
            <a:pPr marL="514350" indent="-514350">
              <a:buFont typeface="+mj-lt"/>
              <a:buAutoNum type="arabicPeriod"/>
            </a:pPr>
            <a:endParaRPr lang="en-US" sz="2500" dirty="0"/>
          </a:p>
          <a:p>
            <a:pPr marL="514350" indent="-514350">
              <a:buFont typeface="+mj-lt"/>
              <a:buAutoNum type="arabicPeriod"/>
            </a:pPr>
            <a:r>
              <a:rPr lang="en-US" sz="2500" dirty="0"/>
              <a:t>This valuable service opens the door to conversations around financial health, while also working toward securing the future of business owners’ families and key employees</a:t>
            </a:r>
          </a:p>
        </p:txBody>
      </p:sp>
      <p:sp>
        <p:nvSpPr>
          <p:cNvPr id="3" name="TextBox 2">
            <a:extLst>
              <a:ext uri="{FF2B5EF4-FFF2-40B4-BE49-F238E27FC236}">
                <a16:creationId xmlns:a16="http://schemas.microsoft.com/office/drawing/2014/main" id="{F3E4DB38-9692-BAF9-57E3-EC872B5495F1}"/>
              </a:ext>
            </a:extLst>
          </p:cNvPr>
          <p:cNvSpPr txBox="1"/>
          <p:nvPr/>
        </p:nvSpPr>
        <p:spPr>
          <a:xfrm>
            <a:off x="1" y="6288420"/>
            <a:ext cx="8173156" cy="6001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strike="noStrike" kern="1200" cap="none" spc="0" normalizeH="0" baseline="0" noProof="0" dirty="0">
                <a:ln>
                  <a:noFill/>
                </a:ln>
                <a:effectLst/>
                <a:uLnTx/>
                <a:uFillTx/>
                <a:latin typeface="Avenir LT Std 35 Light" panose="020B0402020203020204" pitchFamily="34" charset="0"/>
                <a:ea typeface="+mn-ea"/>
                <a:cs typeface="+mn-cs"/>
              </a:rPr>
              <a:t>**Business Valuation Estimations through </a:t>
            </a:r>
            <a:r>
              <a:rPr kumimoji="0" lang="en-US" sz="1100" b="1" i="0" strike="noStrike" kern="1200" cap="none" spc="0" normalizeH="0" baseline="0" noProof="0" dirty="0" err="1">
                <a:ln>
                  <a:noFill/>
                </a:ln>
                <a:effectLst/>
                <a:uLnTx/>
                <a:uFillTx/>
                <a:latin typeface="Avenir LT Std 35 Light" panose="020B0402020203020204" pitchFamily="34" charset="0"/>
                <a:ea typeface="+mn-ea"/>
                <a:cs typeface="+mn-cs"/>
              </a:rPr>
              <a:t>BizEquity</a:t>
            </a:r>
            <a:r>
              <a:rPr kumimoji="0" lang="en-US" sz="1100" b="1" i="0" strike="noStrike" kern="1200" cap="none" spc="0" normalizeH="0" baseline="0" noProof="0" dirty="0">
                <a:ln>
                  <a:noFill/>
                </a:ln>
                <a:effectLst/>
                <a:uLnTx/>
                <a:uFillTx/>
                <a:latin typeface="Avenir LT Std 35 Light" panose="020B0402020203020204" pitchFamily="34" charset="0"/>
                <a:ea typeface="+mn-ea"/>
                <a:cs typeface="+mn-cs"/>
              </a:rPr>
              <a:t> are informal and for financial planning-related purposes only. The resulting valuation is intended to provide an illustrative estimation and cannot be relied upon in lieu of a formal business appraisal in connection with the purchase or sale of a business, extensions of credit, or otherwise by third parties.</a:t>
            </a:r>
          </a:p>
        </p:txBody>
      </p:sp>
    </p:spTree>
    <p:extLst>
      <p:ext uri="{BB962C8B-B14F-4D97-AF65-F5344CB8AC3E}">
        <p14:creationId xmlns:p14="http://schemas.microsoft.com/office/powerpoint/2010/main" val="413644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4FD2FD9E-0A3D-06F3-6456-F47E722072F2}"/>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5893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72857431-8B73-3978-3DB9-73BC93E0C78A}"/>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22827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Host</a:t>
            </a:r>
          </a:p>
        </p:txBody>
      </p:sp>
      <p:pic>
        <p:nvPicPr>
          <p:cNvPr id="7" name="Picture Placeholder 6" descr="A person wearing glasses and a tie&#10;&#10;Description automatically generated with medium confidence">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2781" r="11137" b="25448"/>
          <a:stretch/>
        </p:blipFill>
        <p:spPr>
          <a:xfrm>
            <a:off x="2679872" y="1718222"/>
            <a:ext cx="2623570" cy="3178518"/>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5995856" y="2383876"/>
            <a:ext cx="5608320" cy="591474"/>
          </a:xfrm>
        </p:spPr>
        <p:txBody>
          <a:bodyPr/>
          <a:lstStyle/>
          <a:p>
            <a:r>
              <a:rPr lang="en-US" dirty="0"/>
              <a:t>Thomas E. Mitchell, CFP</a:t>
            </a:r>
            <a:r>
              <a:rPr lang="en-US" sz="2800" dirty="0">
                <a:solidFill>
                  <a:srgbClr val="333333"/>
                </a:solidFill>
                <a:effectLst/>
                <a:latin typeface="Calibri" panose="020F0502020204030204" pitchFamily="34" charset="0"/>
                <a:ea typeface="Calibri" panose="020F0502020204030204" pitchFamily="34" charset="0"/>
              </a:rPr>
              <a:t>®</a:t>
            </a:r>
            <a:endParaRPr lang="en-US" dirty="0"/>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5995856" y="2963917"/>
            <a:ext cx="5608320" cy="918734"/>
          </a:xfrm>
        </p:spPr>
        <p:txBody>
          <a:bodyPr/>
          <a:lstStyle/>
          <a:p>
            <a:pPr marL="0" indent="0">
              <a:buNone/>
            </a:pPr>
            <a:r>
              <a:rPr lang="en-US" i="1" dirty="0"/>
              <a:t>Senior Vice President</a:t>
            </a:r>
          </a:p>
          <a:p>
            <a:pPr marL="0" indent="0">
              <a:buNone/>
            </a:pPr>
            <a:r>
              <a:rPr lang="en-US" dirty="0"/>
              <a:t>TMitchell@OneAZcu.com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088" y="3974744"/>
            <a:ext cx="423390" cy="423390"/>
          </a:xfrm>
          <a:prstGeom prst="rect">
            <a:avLst/>
          </a:prstGeom>
        </p:spPr>
      </p:pic>
    </p:spTree>
    <p:extLst>
      <p:ext uri="{BB962C8B-B14F-4D97-AF65-F5344CB8AC3E}">
        <p14:creationId xmlns:p14="http://schemas.microsoft.com/office/powerpoint/2010/main" val="378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3024554" y="5798961"/>
            <a:ext cx="887046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Securities and advisory services are offered through LPL Financial (LPL), a registered investment advisor and broker-dealer (member FINRA/SIPC).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Insurance products are offered through LPL or its licensed affiliates. OneAZ Credit Union (OneAZ CU) and OneAZ Wealth Management </a:t>
            </a:r>
            <a:r>
              <a:rPr kumimoji="0" lang="en-US" sz="750"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are not</a:t>
            </a:r>
            <a:r>
              <a:rPr kumimoji="0" lang="en-US" sz="750"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554" y="754579"/>
            <a:ext cx="4099994" cy="1371527"/>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3024554" y="6353854"/>
          <a:ext cx="8870461" cy="32512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3024554" y="5512784"/>
            <a:ext cx="887046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2E954106-638F-463C-BE6F-882381B114E5}"/>
              </a:ext>
            </a:extLst>
          </p:cNvPr>
          <p:cNvSpPr txBox="1"/>
          <p:nvPr/>
        </p:nvSpPr>
        <p:spPr>
          <a:xfrm>
            <a:off x="3104453" y="2485539"/>
            <a:ext cx="4279669"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8797573" y="4205136"/>
            <a:ext cx="1887964" cy="416220"/>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8531725" y="1074312"/>
            <a:ext cx="2419661" cy="2612919"/>
            <a:chOff x="3438365" y="2491954"/>
            <a:chExt cx="2666007" cy="2878941"/>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5"/>
              <a:ext cx="266600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400" b="0" i="0" u="none" strike="noStrike" kern="1200" cap="none" spc="0" normalizeH="0" baseline="0" noProof="0" dirty="0">
                <a:ln>
                  <a:noFill/>
                </a:ln>
                <a:solidFill>
                  <a:srgbClr val="1A2F59"/>
                </a:solidFill>
                <a:effectLst/>
                <a:uLnTx/>
                <a:uFillTx/>
                <a:latin typeface="Avenir LT Std 65 Medium"/>
                <a:ea typeface="+mn-ea"/>
                <a:cs typeface="+mn-cs"/>
              </a:endParaRPr>
            </a:p>
          </p:txBody>
        </p:sp>
      </p:grpSp>
      <p:sp>
        <p:nvSpPr>
          <p:cNvPr id="2" name="TextBox 1">
            <a:extLst>
              <a:ext uri="{FF2B5EF4-FFF2-40B4-BE49-F238E27FC236}">
                <a16:creationId xmlns:a16="http://schemas.microsoft.com/office/drawing/2014/main" id="{FDAABFE2-7A1F-3333-D700-6356BD0DD804}"/>
              </a:ext>
            </a:extLst>
          </p:cNvPr>
          <p:cNvSpPr txBox="1"/>
          <p:nvPr/>
        </p:nvSpPr>
        <p:spPr>
          <a:xfrm>
            <a:off x="3024554" y="5101875"/>
            <a:ext cx="88704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Please visit https://www.lpl.com/disclosures/is-lpl-relationship-disclosure.html for more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a:t>
            </a:r>
          </a:p>
        </p:txBody>
      </p:sp>
      <p:sp>
        <p:nvSpPr>
          <p:cNvPr id="15" name="TextBox 14">
            <a:extLst>
              <a:ext uri="{FF2B5EF4-FFF2-40B4-BE49-F238E27FC236}">
                <a16:creationId xmlns:a16="http://schemas.microsoft.com/office/drawing/2014/main" id="{8C35E767-31A0-EDC7-1669-08CEBBE5A24C}"/>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8"/>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83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Connect With Us!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214939C6-0B89-FDB0-4DF3-DC207A851821}"/>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23863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Guest Speaker</a:t>
            </a:r>
          </a:p>
        </p:txBody>
      </p:sp>
      <p:pic>
        <p:nvPicPr>
          <p:cNvPr id="7" name="Picture Placeholder 6">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27" t="1252" r="8411" b="17815"/>
          <a:stretch/>
        </p:blipFill>
        <p:spPr>
          <a:xfrm>
            <a:off x="2679872" y="1718222"/>
            <a:ext cx="2623570" cy="3178518"/>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5995856" y="2383876"/>
            <a:ext cx="5608320" cy="591474"/>
          </a:xfrm>
        </p:spPr>
        <p:txBody>
          <a:bodyPr/>
          <a:lstStyle/>
          <a:p>
            <a:r>
              <a:rPr lang="en-US" dirty="0"/>
              <a:t>Neil P. Patel, CPA</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5995856" y="2963917"/>
            <a:ext cx="5608320" cy="1535894"/>
          </a:xfrm>
        </p:spPr>
        <p:txBody>
          <a:bodyPr/>
          <a:lstStyle/>
          <a:p>
            <a:pPr marL="0" indent="0">
              <a:buNone/>
            </a:pPr>
            <a:r>
              <a:rPr lang="en-US" i="1" dirty="0"/>
              <a:t>Founder, Patel Advisory Group </a:t>
            </a:r>
            <a:endParaRPr lang="en-US" dirty="0"/>
          </a:p>
          <a:p>
            <a:pPr marL="0" indent="0">
              <a:buNone/>
            </a:pPr>
            <a:r>
              <a:rPr lang="en-US" dirty="0"/>
              <a:t>Neil@PatelAdvisory.com</a:t>
            </a:r>
          </a:p>
        </p:txBody>
      </p:sp>
      <p:pic>
        <p:nvPicPr>
          <p:cNvPr id="6" name="Picture 5" descr="Icon&#10;&#10;Description automatically generated">
            <a:extLst>
              <a:ext uri="{FF2B5EF4-FFF2-40B4-BE49-F238E27FC236}">
                <a16:creationId xmlns:a16="http://schemas.microsoft.com/office/drawing/2014/main" id="{4DE38D98-CBCE-7276-31C7-DE0FA2AAA8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088" y="3974744"/>
            <a:ext cx="423390" cy="423390"/>
          </a:xfrm>
          <a:prstGeom prst="rect">
            <a:avLst/>
          </a:prstGeom>
        </p:spPr>
      </p:pic>
      <p:sp>
        <p:nvSpPr>
          <p:cNvPr id="3" name="TextBox 2">
            <a:extLst>
              <a:ext uri="{FF2B5EF4-FFF2-40B4-BE49-F238E27FC236}">
                <a16:creationId xmlns:a16="http://schemas.microsoft.com/office/drawing/2014/main" id="{C265FF8D-60AB-0DBA-2F8C-EAD6AB0AA5BE}"/>
              </a:ext>
            </a:extLst>
          </p:cNvPr>
          <p:cNvSpPr txBox="1"/>
          <p:nvPr/>
        </p:nvSpPr>
        <p:spPr>
          <a:xfrm>
            <a:off x="0" y="6611779"/>
            <a:ext cx="88704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485056"/>
                </a:solidFill>
                <a:effectLst/>
                <a:latin typeface="Lato" panose="020F0502020204030203" pitchFamily="34" charset="0"/>
              </a:rPr>
              <a:t>**Neil P. Patel, Patel Advisory Group </a:t>
            </a:r>
            <a:r>
              <a:rPr lang="en-US" sz="1000" dirty="0">
                <a:solidFill>
                  <a:srgbClr val="485056"/>
                </a:solidFill>
                <a:latin typeface="Lato" panose="020F0502020204030203" pitchFamily="34" charset="0"/>
              </a:rPr>
              <a:t>PC, </a:t>
            </a:r>
            <a:r>
              <a:rPr lang="en-US" sz="1000" b="0" i="0" dirty="0">
                <a:solidFill>
                  <a:srgbClr val="485056"/>
                </a:solidFill>
                <a:effectLst/>
                <a:latin typeface="Lato" panose="020F0502020204030203" pitchFamily="34" charset="0"/>
              </a:rPr>
              <a:t>is not affiliated with or endorsed by LPL Financial and OneAZ Wealth Management. </a:t>
            </a:r>
            <a:endParaRPr kumimoji="0" lang="en-US" sz="90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spTree>
    <p:extLst>
      <p:ext uri="{BB962C8B-B14F-4D97-AF65-F5344CB8AC3E}">
        <p14:creationId xmlns:p14="http://schemas.microsoft.com/office/powerpoint/2010/main" val="14835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Welcome</a:t>
            </a:r>
          </a:p>
        </p:txBody>
      </p:sp>
      <p:pic>
        <p:nvPicPr>
          <p:cNvPr id="16" name="Picture 15">
            <a:extLst>
              <a:ext uri="{FF2B5EF4-FFF2-40B4-BE49-F238E27FC236}">
                <a16:creationId xmlns:a16="http://schemas.microsoft.com/office/drawing/2014/main" id="{87DE4688-1BBB-67C7-804D-E359869E7361}"/>
              </a:ext>
            </a:extLst>
          </p:cNvPr>
          <p:cNvPicPr>
            <a:picLocks noChangeAspect="1"/>
          </p:cNvPicPr>
          <p:nvPr/>
        </p:nvPicPr>
        <p:blipFill rotWithShape="1">
          <a:blip r:embed="rId3">
            <a:extLst>
              <a:ext uri="{28A0092B-C50C-407E-A947-70E740481C1C}">
                <a14:useLocalDpi xmlns:a14="http://schemas.microsoft.com/office/drawing/2010/main" val="0"/>
              </a:ext>
            </a:extLst>
          </a:blip>
          <a:srcRect l="25010" t="8896" r="12306" b="19208"/>
          <a:stretch/>
        </p:blipFill>
        <p:spPr>
          <a:xfrm>
            <a:off x="181104" y="1514372"/>
            <a:ext cx="3576908" cy="2625451"/>
          </a:xfrm>
          <a:prstGeom prst="rect">
            <a:avLst/>
          </a:prstGeom>
        </p:spPr>
      </p:pic>
      <p:pic>
        <p:nvPicPr>
          <p:cNvPr id="19" name="Picture 18" descr="A picture containing person, clothing, person, indoor&#10;&#10;Description automatically generated">
            <a:extLst>
              <a:ext uri="{FF2B5EF4-FFF2-40B4-BE49-F238E27FC236}">
                <a16:creationId xmlns:a16="http://schemas.microsoft.com/office/drawing/2014/main" id="{756D9457-7610-6191-6B4B-CDE29B8EED8A}"/>
              </a:ext>
            </a:extLst>
          </p:cNvPr>
          <p:cNvPicPr>
            <a:picLocks noChangeAspect="1"/>
          </p:cNvPicPr>
          <p:nvPr/>
        </p:nvPicPr>
        <p:blipFill rotWithShape="1">
          <a:blip r:embed="rId4">
            <a:extLst>
              <a:ext uri="{28A0092B-C50C-407E-A947-70E740481C1C}">
                <a14:useLocalDpi xmlns:a14="http://schemas.microsoft.com/office/drawing/2010/main" val="0"/>
              </a:ext>
            </a:extLst>
          </a:blip>
          <a:srcRect l="4106" t="8888" r="6723" b="21041"/>
          <a:stretch/>
        </p:blipFill>
        <p:spPr>
          <a:xfrm>
            <a:off x="4248217" y="4261551"/>
            <a:ext cx="3805705" cy="2480720"/>
          </a:xfrm>
          <a:prstGeom prst="rect">
            <a:avLst/>
          </a:prstGeom>
        </p:spPr>
      </p:pic>
      <p:pic>
        <p:nvPicPr>
          <p:cNvPr id="5" name="Picture 4" descr="A group of men in a factory&#10;&#10;Description automatically generated">
            <a:extLst>
              <a:ext uri="{FF2B5EF4-FFF2-40B4-BE49-F238E27FC236}">
                <a16:creationId xmlns:a16="http://schemas.microsoft.com/office/drawing/2014/main" id="{1EECDC65-8985-3E6A-214B-A14866FD58DA}"/>
              </a:ext>
            </a:extLst>
          </p:cNvPr>
          <p:cNvPicPr>
            <a:picLocks noChangeAspect="1"/>
          </p:cNvPicPr>
          <p:nvPr/>
        </p:nvPicPr>
        <p:blipFill rotWithShape="1">
          <a:blip r:embed="rId5">
            <a:extLst>
              <a:ext uri="{28A0092B-C50C-407E-A947-70E740481C1C}">
                <a14:useLocalDpi xmlns:a14="http://schemas.microsoft.com/office/drawing/2010/main" val="0"/>
              </a:ext>
            </a:extLst>
          </a:blip>
          <a:srcRect l="6810" t="-4035" r="20749" b="34509"/>
          <a:stretch/>
        </p:blipFill>
        <p:spPr>
          <a:xfrm flipH="1">
            <a:off x="3922843" y="1170488"/>
            <a:ext cx="4607797" cy="2948255"/>
          </a:xfrm>
          <a:prstGeom prst="rect">
            <a:avLst/>
          </a:prstGeom>
        </p:spPr>
      </p:pic>
      <p:pic>
        <p:nvPicPr>
          <p:cNvPr id="7" name="Picture 6" descr="A person in a white coat&#10;&#10;Description automatically generated">
            <a:extLst>
              <a:ext uri="{FF2B5EF4-FFF2-40B4-BE49-F238E27FC236}">
                <a16:creationId xmlns:a16="http://schemas.microsoft.com/office/drawing/2014/main" id="{D056DD4E-17F1-1A64-EEF4-182DF3F94B61}"/>
              </a:ext>
            </a:extLst>
          </p:cNvPr>
          <p:cNvPicPr>
            <a:picLocks noChangeAspect="1"/>
          </p:cNvPicPr>
          <p:nvPr/>
        </p:nvPicPr>
        <p:blipFill rotWithShape="1">
          <a:blip r:embed="rId6">
            <a:extLst>
              <a:ext uri="{28A0092B-C50C-407E-A947-70E740481C1C}">
                <a14:useLocalDpi xmlns:a14="http://schemas.microsoft.com/office/drawing/2010/main" val="0"/>
              </a:ext>
            </a:extLst>
          </a:blip>
          <a:srcRect l="15203" t="3024" r="14873" b="10702"/>
          <a:stretch/>
        </p:blipFill>
        <p:spPr>
          <a:xfrm>
            <a:off x="8695471" y="415637"/>
            <a:ext cx="3191749" cy="2625452"/>
          </a:xfrm>
          <a:prstGeom prst="rect">
            <a:avLst/>
          </a:prstGeom>
        </p:spPr>
      </p:pic>
      <p:pic>
        <p:nvPicPr>
          <p:cNvPr id="14" name="Picture 13">
            <a:extLst>
              <a:ext uri="{FF2B5EF4-FFF2-40B4-BE49-F238E27FC236}">
                <a16:creationId xmlns:a16="http://schemas.microsoft.com/office/drawing/2014/main" id="{49693585-5E5E-44B1-A810-6E4EC1EFC618}"/>
              </a:ext>
            </a:extLst>
          </p:cNvPr>
          <p:cNvPicPr>
            <a:picLocks noChangeAspect="1"/>
          </p:cNvPicPr>
          <p:nvPr/>
        </p:nvPicPr>
        <p:blipFill rotWithShape="1">
          <a:blip r:embed="rId7">
            <a:extLst>
              <a:ext uri="{28A0092B-C50C-407E-A947-70E740481C1C}">
                <a14:useLocalDpi xmlns:a14="http://schemas.microsoft.com/office/drawing/2010/main" val="0"/>
              </a:ext>
            </a:extLst>
          </a:blip>
          <a:srcRect b="14092"/>
          <a:stretch/>
        </p:blipFill>
        <p:spPr>
          <a:xfrm>
            <a:off x="149994" y="4225374"/>
            <a:ext cx="3905066" cy="2236508"/>
          </a:xfrm>
          <a:prstGeom prst="rect">
            <a:avLst/>
          </a:prstGeom>
        </p:spPr>
      </p:pic>
      <p:pic>
        <p:nvPicPr>
          <p:cNvPr id="4" name="Picture 3">
            <a:extLst>
              <a:ext uri="{FF2B5EF4-FFF2-40B4-BE49-F238E27FC236}">
                <a16:creationId xmlns:a16="http://schemas.microsoft.com/office/drawing/2014/main" id="{8556B146-6251-0F25-F89D-1658F8F26C17}"/>
              </a:ext>
            </a:extLst>
          </p:cNvPr>
          <p:cNvPicPr>
            <a:picLocks noChangeAspect="1"/>
          </p:cNvPicPr>
          <p:nvPr/>
        </p:nvPicPr>
        <p:blipFill rotWithShape="1">
          <a:blip r:embed="rId8">
            <a:extLst>
              <a:ext uri="{28A0092B-C50C-407E-A947-70E740481C1C}">
                <a14:useLocalDpi xmlns:a14="http://schemas.microsoft.com/office/drawing/2010/main" val="0"/>
              </a:ext>
            </a:extLst>
          </a:blip>
          <a:srcRect l="-657" t="4597" r="21882" b="16629"/>
          <a:stretch/>
        </p:blipFill>
        <p:spPr>
          <a:xfrm flipH="1">
            <a:off x="8257174" y="3185031"/>
            <a:ext cx="3753722" cy="2502481"/>
          </a:xfrm>
          <a:prstGeom prst="rect">
            <a:avLst/>
          </a:prstGeom>
        </p:spPr>
      </p:pic>
    </p:spTree>
    <p:extLst>
      <p:ext uri="{BB962C8B-B14F-4D97-AF65-F5344CB8AC3E}">
        <p14:creationId xmlns:p14="http://schemas.microsoft.com/office/powerpoint/2010/main" val="2396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Agenda</a:t>
            </a:r>
          </a:p>
        </p:txBody>
      </p:sp>
      <p:sp>
        <p:nvSpPr>
          <p:cNvPr id="3" name="Content Placeholder 1">
            <a:extLst>
              <a:ext uri="{FF2B5EF4-FFF2-40B4-BE49-F238E27FC236}">
                <a16:creationId xmlns:a16="http://schemas.microsoft.com/office/drawing/2014/main" id="{D3FD3608-C806-0FB3-E6CF-62042744345C}"/>
              </a:ext>
            </a:extLst>
          </p:cNvPr>
          <p:cNvSpPr txBox="1">
            <a:spLocks/>
          </p:cNvSpPr>
          <p:nvPr/>
        </p:nvSpPr>
        <p:spPr>
          <a:xfrm>
            <a:off x="602098" y="1838980"/>
            <a:ext cx="10987804" cy="3973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600" dirty="0">
                <a:latin typeface="Avenir LT Std 65 Medium (Body)"/>
              </a:rPr>
              <a:t>Facts &amp; Stats: clearing up common misconceptions</a:t>
            </a:r>
          </a:p>
          <a:p>
            <a:pPr marL="514350" indent="-514350">
              <a:buFont typeface="+mj-lt"/>
              <a:buAutoNum type="arabicPeriod"/>
            </a:pPr>
            <a:r>
              <a:rPr lang="en-US" sz="2600" dirty="0">
                <a:latin typeface="Avenir LT Std 65 Medium (Body)"/>
              </a:rPr>
              <a:t>Key Questions to help you design your plan</a:t>
            </a:r>
          </a:p>
          <a:p>
            <a:pPr marL="971550" lvl="1" indent="-514350">
              <a:buFont typeface="+mj-lt"/>
              <a:buAutoNum type="arabicPeriod"/>
            </a:pPr>
            <a:r>
              <a:rPr lang="en-US" sz="2600" dirty="0">
                <a:latin typeface="Avenir LT Std 65 Medium (Body)"/>
              </a:rPr>
              <a:t>The “why’s” of exiting/selling your business</a:t>
            </a:r>
          </a:p>
          <a:p>
            <a:pPr marL="971550" lvl="1" indent="-514350">
              <a:buFont typeface="+mj-lt"/>
              <a:buAutoNum type="arabicPeriod"/>
            </a:pPr>
            <a:r>
              <a:rPr lang="en-US" sz="2600" dirty="0">
                <a:latin typeface="Avenir LT Std 65 Medium (Body)"/>
              </a:rPr>
              <a:t>Succession Plan vs. Emergency Plan  </a:t>
            </a:r>
          </a:p>
          <a:p>
            <a:pPr marL="514350" indent="-514350">
              <a:buFont typeface="+mj-lt"/>
              <a:buAutoNum type="arabicPeriod"/>
            </a:pPr>
            <a:r>
              <a:rPr lang="en-US" sz="2600" dirty="0">
                <a:latin typeface="Avenir LT Std 65 Medium (Body)"/>
              </a:rPr>
              <a:t>What are your options? What strategies can you use?</a:t>
            </a:r>
          </a:p>
          <a:p>
            <a:pPr marL="514350" indent="-514350">
              <a:buFont typeface="+mj-lt"/>
              <a:buAutoNum type="arabicPeriod"/>
            </a:pPr>
            <a:r>
              <a:rPr lang="en-US" sz="2600" dirty="0">
                <a:latin typeface="Avenir LT Std 65 Medium (Body)"/>
              </a:rPr>
              <a:t>Are there tax consequences?</a:t>
            </a:r>
          </a:p>
          <a:p>
            <a:pPr marL="514350" indent="-514350">
              <a:buFont typeface="+mj-lt"/>
              <a:buAutoNum type="arabicPeriod"/>
            </a:pPr>
            <a:r>
              <a:rPr lang="en-US" sz="2600" dirty="0">
                <a:latin typeface="Avenir LT Std 65 Medium (Body)"/>
              </a:rPr>
              <a:t>What is my business value or worth? </a:t>
            </a:r>
          </a:p>
          <a:p>
            <a:pPr marL="514350" indent="-514350">
              <a:buFont typeface="+mj-lt"/>
              <a:buAutoNum type="arabicPeriod"/>
            </a:pPr>
            <a:r>
              <a:rPr lang="en-US" sz="2600" dirty="0">
                <a:latin typeface="Avenir LT Std 65 Medium (Body)"/>
              </a:rPr>
              <a:t>Steps to take today</a:t>
            </a:r>
          </a:p>
        </p:txBody>
      </p:sp>
    </p:spTree>
    <p:extLst>
      <p:ext uri="{BB962C8B-B14F-4D97-AF65-F5344CB8AC3E}">
        <p14:creationId xmlns:p14="http://schemas.microsoft.com/office/powerpoint/2010/main" val="22854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104273" y="403606"/>
            <a:ext cx="10515600" cy="756459"/>
          </a:xfrm>
        </p:spPr>
        <p:txBody>
          <a:bodyPr>
            <a:normAutofit/>
          </a:bodyPr>
          <a:lstStyle/>
          <a:p>
            <a:r>
              <a:rPr lang="en-US" sz="3200" dirty="0"/>
              <a:t>Privately Held Businesses In The U.S.</a:t>
            </a:r>
          </a:p>
        </p:txBody>
      </p:sp>
      <p:pic>
        <p:nvPicPr>
          <p:cNvPr id="5" name="Picture 4">
            <a:extLst>
              <a:ext uri="{FF2B5EF4-FFF2-40B4-BE49-F238E27FC236}">
                <a16:creationId xmlns:a16="http://schemas.microsoft.com/office/drawing/2014/main" id="{D9D65F51-464F-30BC-54F3-A0E71BFA08B1}"/>
              </a:ext>
            </a:extLst>
          </p:cNvPr>
          <p:cNvPicPr>
            <a:picLocks noChangeAspect="1"/>
          </p:cNvPicPr>
          <p:nvPr/>
        </p:nvPicPr>
        <p:blipFill>
          <a:blip r:embed="rId3"/>
          <a:stretch>
            <a:fillRect/>
          </a:stretch>
        </p:blipFill>
        <p:spPr>
          <a:xfrm>
            <a:off x="876996" y="2079495"/>
            <a:ext cx="10438008" cy="2699010"/>
          </a:xfrm>
          <a:prstGeom prst="rect">
            <a:avLst/>
          </a:prstGeom>
        </p:spPr>
      </p:pic>
      <p:sp>
        <p:nvSpPr>
          <p:cNvPr id="6" name="TextBox 5">
            <a:extLst>
              <a:ext uri="{FF2B5EF4-FFF2-40B4-BE49-F238E27FC236}">
                <a16:creationId xmlns:a16="http://schemas.microsoft.com/office/drawing/2014/main" id="{56625332-7CB0-FB29-E3F8-4CFC4403BD41}"/>
              </a:ext>
            </a:extLst>
          </p:cNvPr>
          <p:cNvSpPr txBox="1"/>
          <p:nvPr/>
        </p:nvSpPr>
        <p:spPr>
          <a:xfrm>
            <a:off x="0" y="6581001"/>
            <a:ext cx="3401977"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dirty="0">
                <a:ln>
                  <a:noFill/>
                </a:ln>
                <a:effectLst/>
                <a:uLnTx/>
                <a:uFillTx/>
                <a:latin typeface="Avenir LT Std 35 Light" panose="020B0402020203020204" pitchFamily="34" charset="0"/>
                <a:ea typeface="+mn-ea"/>
                <a:cs typeface="+mn-cs"/>
              </a:rPr>
              <a:t>Source: Corporate Value Metrics, LLC. 2021</a:t>
            </a:r>
          </a:p>
        </p:txBody>
      </p:sp>
      <p:sp>
        <p:nvSpPr>
          <p:cNvPr id="3" name="TextBox 2">
            <a:extLst>
              <a:ext uri="{FF2B5EF4-FFF2-40B4-BE49-F238E27FC236}">
                <a16:creationId xmlns:a16="http://schemas.microsoft.com/office/drawing/2014/main" id="{E0C79FA2-1F78-CC2F-2827-40C4434B59E1}"/>
              </a:ext>
            </a:extLst>
          </p:cNvPr>
          <p:cNvSpPr txBox="1"/>
          <p:nvPr/>
        </p:nvSpPr>
        <p:spPr>
          <a:xfrm>
            <a:off x="5659755" y="4377690"/>
            <a:ext cx="1328067" cy="353943"/>
          </a:xfrm>
          <a:prstGeom prst="rect">
            <a:avLst/>
          </a:prstGeom>
          <a:solidFill>
            <a:srgbClr val="1C3664"/>
          </a:solidFill>
        </p:spPr>
        <p:txBody>
          <a:bodyPr wrap="square" rtlCol="0">
            <a:spAutoFit/>
          </a:bodyPr>
          <a:lstStyle/>
          <a:p>
            <a:pPr algn="ctr"/>
            <a:r>
              <a:rPr lang="en-US" sz="1700" b="1" dirty="0">
                <a:solidFill>
                  <a:srgbClr val="FFFFFF"/>
                </a:solidFill>
                <a:latin typeface="Avenir LT Std 55 Roman" panose="020B0503020203020204" pitchFamily="34" charset="0"/>
              </a:rPr>
              <a:t>5,996,000</a:t>
            </a:r>
          </a:p>
        </p:txBody>
      </p:sp>
    </p:spTree>
    <p:extLst>
      <p:ext uri="{BB962C8B-B14F-4D97-AF65-F5344CB8AC3E}">
        <p14:creationId xmlns:p14="http://schemas.microsoft.com/office/powerpoint/2010/main" val="24401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12407</TotalTime>
  <Words>6811</Words>
  <Application>Microsoft Office PowerPoint</Application>
  <PresentationFormat>Widescreen</PresentationFormat>
  <Paragraphs>443</Paragraphs>
  <Slides>25</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Avenir LT Std 35 Light</vt:lpstr>
      <vt:lpstr>Avenir LT Std 55 Roman</vt:lpstr>
      <vt:lpstr>Avenir LT Std 65 Medium</vt:lpstr>
      <vt:lpstr>Avenir LT Std 65 Medium (Body)</vt:lpstr>
      <vt:lpstr>Avenir Next LT Pro Demi</vt:lpstr>
      <vt:lpstr>Calibri</vt:lpstr>
      <vt:lpstr>Calibri Light</vt:lpstr>
      <vt:lpstr>Clarendon LT Std</vt:lpstr>
      <vt:lpstr>Lato</vt:lpstr>
      <vt:lpstr>Wingdings</vt:lpstr>
      <vt:lpstr>Office Theme</vt:lpstr>
      <vt:lpstr>1_Office Theme</vt:lpstr>
      <vt:lpstr>PowerPoint Presentation</vt:lpstr>
      <vt:lpstr>PowerPoint Presentation</vt:lpstr>
      <vt:lpstr>Host</vt:lpstr>
      <vt:lpstr>PowerPoint Presentation</vt:lpstr>
      <vt:lpstr>PowerPoint Presentation</vt:lpstr>
      <vt:lpstr>Guest Speaker</vt:lpstr>
      <vt:lpstr>Welcome</vt:lpstr>
      <vt:lpstr>Agenda</vt:lpstr>
      <vt:lpstr>Privately Held Businesses In The U.S.</vt:lpstr>
      <vt:lpstr>According To The 2021 Census:</vt:lpstr>
      <vt:lpstr>State of Owner Readiness Survey:</vt:lpstr>
      <vt:lpstr>5 Common Misconceptions</vt:lpstr>
      <vt:lpstr>Every Business Needs a Plan</vt:lpstr>
      <vt:lpstr>Every Business Needs a Plan</vt:lpstr>
      <vt:lpstr>Key Questions To Ask</vt:lpstr>
      <vt:lpstr>How? When? Who?</vt:lpstr>
      <vt:lpstr>Tax and Financial Consequences</vt:lpstr>
      <vt:lpstr>Steps You Can Take Now</vt:lpstr>
      <vt:lpstr>Steps You Can Take Now</vt:lpstr>
      <vt:lpstr>Creation of a Team</vt:lpstr>
      <vt:lpstr>Business Valuation – A Great Start</vt:lpstr>
      <vt:lpstr>Business Valuation – A Great Start</vt:lpstr>
      <vt:lpstr>The First Step Is Now…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Business Strategies for the OneAZ CU Wealth Management Unit</dc:title>
  <dc:creator>Thomas Mitchell</dc:creator>
  <cp:lastModifiedBy>Erika Yadron</cp:lastModifiedBy>
  <cp:revision>238</cp:revision>
  <cp:lastPrinted>2018-11-20T15:19:38Z</cp:lastPrinted>
  <dcterms:created xsi:type="dcterms:W3CDTF">2017-07-07T00:45:14Z</dcterms:created>
  <dcterms:modified xsi:type="dcterms:W3CDTF">2023-11-01T21:47:26Z</dcterms:modified>
</cp:coreProperties>
</file>