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1" r:id="rId3"/>
  </p:sldMasterIdLst>
  <p:notesMasterIdLst>
    <p:notesMasterId r:id="rId23"/>
  </p:notesMasterIdLst>
  <p:handoutMasterIdLst>
    <p:handoutMasterId r:id="rId24"/>
  </p:handoutMasterIdLst>
  <p:sldIdLst>
    <p:sldId id="485" r:id="rId4"/>
    <p:sldId id="486" r:id="rId5"/>
    <p:sldId id="487" r:id="rId6"/>
    <p:sldId id="464" r:id="rId7"/>
    <p:sldId id="488" r:id="rId8"/>
    <p:sldId id="574" r:id="rId9"/>
    <p:sldId id="582" r:id="rId10"/>
    <p:sldId id="583" r:id="rId11"/>
    <p:sldId id="584" r:id="rId12"/>
    <p:sldId id="585" r:id="rId13"/>
    <p:sldId id="586" r:id="rId14"/>
    <p:sldId id="587" r:id="rId15"/>
    <p:sldId id="588" r:id="rId16"/>
    <p:sldId id="589" r:id="rId17"/>
    <p:sldId id="568" r:id="rId18"/>
    <p:sldId id="569" r:id="rId19"/>
    <p:sldId id="570" r:id="rId20"/>
    <p:sldId id="469" r:id="rId21"/>
    <p:sldId id="470"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1C3664"/>
    <a:srgbClr val="1A2F59"/>
    <a:srgbClr val="CA8528"/>
    <a:srgbClr val="B9B9B9"/>
    <a:srgbClr val="83BDE1"/>
    <a:srgbClr val="EF31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9097" autoAdjust="0"/>
  </p:normalViewPr>
  <p:slideViewPr>
    <p:cSldViewPr snapToGrid="0">
      <p:cViewPr varScale="1">
        <p:scale>
          <a:sx n="66" d="100"/>
          <a:sy n="66" d="100"/>
        </p:scale>
        <p:origin x="1334"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43" d="100"/>
          <a:sy n="43" d="100"/>
        </p:scale>
        <p:origin x="246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974C59-D4E7-4B40-B605-845D555CCAF8}"/>
              </a:ext>
            </a:extLst>
          </p:cNvPr>
          <p:cNvSpPr>
            <a:spLocks noGrp="1"/>
          </p:cNvSpPr>
          <p:nvPr>
            <p:ph type="hdr" sz="quarter"/>
          </p:nvPr>
        </p:nvSpPr>
        <p:spPr>
          <a:xfrm>
            <a:off x="1" y="3"/>
            <a:ext cx="3169920" cy="481727"/>
          </a:xfrm>
          <a:prstGeom prst="rect">
            <a:avLst/>
          </a:prstGeom>
        </p:spPr>
        <p:txBody>
          <a:bodyPr vert="horz" lIns="96657" tIns="48328" rIns="96657" bIns="48328"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0A0106-F7CC-458A-9029-CB215170A820}"/>
              </a:ext>
            </a:extLst>
          </p:cNvPr>
          <p:cNvSpPr>
            <a:spLocks noGrp="1"/>
          </p:cNvSpPr>
          <p:nvPr>
            <p:ph type="dt" sz="quarter" idx="1"/>
          </p:nvPr>
        </p:nvSpPr>
        <p:spPr>
          <a:xfrm>
            <a:off x="4143588" y="3"/>
            <a:ext cx="3169920" cy="481727"/>
          </a:xfrm>
          <a:prstGeom prst="rect">
            <a:avLst/>
          </a:prstGeom>
        </p:spPr>
        <p:txBody>
          <a:bodyPr vert="horz" lIns="96657" tIns="48328" rIns="96657" bIns="48328" rtlCol="0"/>
          <a:lstStyle>
            <a:lvl1pPr algn="r">
              <a:defRPr sz="1200"/>
            </a:lvl1pPr>
          </a:lstStyle>
          <a:p>
            <a:fld id="{1CB37ED6-020A-4CBD-918F-CF9897DC78A2}" type="datetimeFigureOut">
              <a:rPr lang="en-US" smtClean="0"/>
              <a:t>7/29/2024</a:t>
            </a:fld>
            <a:endParaRPr lang="en-US" dirty="0"/>
          </a:p>
        </p:txBody>
      </p:sp>
      <p:sp>
        <p:nvSpPr>
          <p:cNvPr id="4" name="Footer Placeholder 3">
            <a:extLst>
              <a:ext uri="{FF2B5EF4-FFF2-40B4-BE49-F238E27FC236}">
                <a16:creationId xmlns:a16="http://schemas.microsoft.com/office/drawing/2014/main" id="{55861CEC-7B59-4FD8-9633-98324CD1A087}"/>
              </a:ext>
            </a:extLst>
          </p:cNvPr>
          <p:cNvSpPr>
            <a:spLocks noGrp="1"/>
          </p:cNvSpPr>
          <p:nvPr>
            <p:ph type="ftr" sz="quarter" idx="2"/>
          </p:nvPr>
        </p:nvSpPr>
        <p:spPr>
          <a:xfrm>
            <a:off x="1" y="9119474"/>
            <a:ext cx="3169920" cy="481726"/>
          </a:xfrm>
          <a:prstGeom prst="rect">
            <a:avLst/>
          </a:prstGeom>
        </p:spPr>
        <p:txBody>
          <a:bodyPr vert="horz" lIns="96657" tIns="48328" rIns="96657" bIns="4832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1F74A43-4C2B-433C-9C2F-6A57AACB2B12}"/>
              </a:ext>
            </a:extLst>
          </p:cNvPr>
          <p:cNvSpPr>
            <a:spLocks noGrp="1"/>
          </p:cNvSpPr>
          <p:nvPr>
            <p:ph type="sldNum" sz="quarter" idx="3"/>
          </p:nvPr>
        </p:nvSpPr>
        <p:spPr>
          <a:xfrm>
            <a:off x="4143588" y="9119474"/>
            <a:ext cx="3169920" cy="481726"/>
          </a:xfrm>
          <a:prstGeom prst="rect">
            <a:avLst/>
          </a:prstGeom>
        </p:spPr>
        <p:txBody>
          <a:bodyPr vert="horz" lIns="96657" tIns="48328" rIns="96657" bIns="48328" rtlCol="0" anchor="b"/>
          <a:lstStyle>
            <a:lvl1pPr algn="r">
              <a:defRPr sz="1200"/>
            </a:lvl1pPr>
          </a:lstStyle>
          <a:p>
            <a:fld id="{D520BEDB-61B5-4E57-958B-F95D31598B87}" type="slidenum">
              <a:rPr lang="en-US" smtClean="0"/>
              <a:t>‹#›</a:t>
            </a:fld>
            <a:endParaRPr lang="en-US" dirty="0"/>
          </a:p>
        </p:txBody>
      </p:sp>
    </p:spTree>
    <p:extLst>
      <p:ext uri="{BB962C8B-B14F-4D97-AF65-F5344CB8AC3E}">
        <p14:creationId xmlns:p14="http://schemas.microsoft.com/office/powerpoint/2010/main" val="2930972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75" cy="481046"/>
          </a:xfrm>
          <a:prstGeom prst="rect">
            <a:avLst/>
          </a:prstGeom>
        </p:spPr>
        <p:txBody>
          <a:bodyPr vert="horz" lIns="95079" tIns="47540" rIns="95079" bIns="47540" rtlCol="0"/>
          <a:lstStyle>
            <a:lvl1pPr algn="l">
              <a:defRPr sz="1200"/>
            </a:lvl1pPr>
          </a:lstStyle>
          <a:p>
            <a:endParaRPr lang="en-US"/>
          </a:p>
        </p:txBody>
      </p:sp>
      <p:sp>
        <p:nvSpPr>
          <p:cNvPr id="3" name="Date Placeholder 2"/>
          <p:cNvSpPr>
            <a:spLocks noGrp="1"/>
          </p:cNvSpPr>
          <p:nvPr>
            <p:ph type="dt" idx="1"/>
          </p:nvPr>
        </p:nvSpPr>
        <p:spPr>
          <a:xfrm>
            <a:off x="4143064" y="0"/>
            <a:ext cx="3170475" cy="481046"/>
          </a:xfrm>
          <a:prstGeom prst="rect">
            <a:avLst/>
          </a:prstGeom>
        </p:spPr>
        <p:txBody>
          <a:bodyPr vert="horz" lIns="95079" tIns="47540" rIns="95079" bIns="47540" rtlCol="0"/>
          <a:lstStyle>
            <a:lvl1pPr algn="r">
              <a:defRPr sz="1200"/>
            </a:lvl1pPr>
          </a:lstStyle>
          <a:p>
            <a:fld id="{E29DF182-0DE6-48F6-948C-C60730C28324}" type="datetimeFigureOut">
              <a:rPr lang="en-US" smtClean="0"/>
              <a:t>7/29/2024</a:t>
            </a:fld>
            <a:endParaRPr lang="en-US"/>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5079" tIns="47540" rIns="95079" bIns="47540" rtlCol="0" anchor="ctr"/>
          <a:lstStyle/>
          <a:p>
            <a:endParaRPr lang="en-US"/>
          </a:p>
        </p:txBody>
      </p:sp>
      <p:sp>
        <p:nvSpPr>
          <p:cNvPr id="5" name="Notes Placeholder 4"/>
          <p:cNvSpPr>
            <a:spLocks noGrp="1"/>
          </p:cNvSpPr>
          <p:nvPr>
            <p:ph type="body" sz="quarter" idx="3"/>
          </p:nvPr>
        </p:nvSpPr>
        <p:spPr>
          <a:xfrm>
            <a:off x="731520" y="4620003"/>
            <a:ext cx="5852160" cy="3781048"/>
          </a:xfrm>
          <a:prstGeom prst="rect">
            <a:avLst/>
          </a:prstGeom>
        </p:spPr>
        <p:txBody>
          <a:bodyPr vert="horz" lIns="95079" tIns="47540" rIns="95079" bIns="4754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56"/>
            <a:ext cx="3170475" cy="481045"/>
          </a:xfrm>
          <a:prstGeom prst="rect">
            <a:avLst/>
          </a:prstGeom>
        </p:spPr>
        <p:txBody>
          <a:bodyPr vert="horz" lIns="95079" tIns="47540" rIns="95079" bIns="47540" rtlCol="0" anchor="b"/>
          <a:lstStyle>
            <a:lvl1pPr algn="l">
              <a:defRPr sz="1200"/>
            </a:lvl1pPr>
          </a:lstStyle>
          <a:p>
            <a:endParaRPr lang="en-US"/>
          </a:p>
        </p:txBody>
      </p:sp>
      <p:sp>
        <p:nvSpPr>
          <p:cNvPr id="7" name="Slide Number Placeholder 6"/>
          <p:cNvSpPr>
            <a:spLocks noGrp="1"/>
          </p:cNvSpPr>
          <p:nvPr>
            <p:ph type="sldNum" sz="quarter" idx="5"/>
          </p:nvPr>
        </p:nvSpPr>
        <p:spPr>
          <a:xfrm>
            <a:off x="4143064" y="9120156"/>
            <a:ext cx="3170475" cy="481045"/>
          </a:xfrm>
          <a:prstGeom prst="rect">
            <a:avLst/>
          </a:prstGeom>
        </p:spPr>
        <p:txBody>
          <a:bodyPr vert="horz" lIns="95079" tIns="47540" rIns="95079" bIns="47540" rtlCol="0" anchor="b"/>
          <a:lstStyle>
            <a:lvl1pPr algn="r">
              <a:defRPr sz="1200"/>
            </a:lvl1pPr>
          </a:lstStyle>
          <a:p>
            <a:fld id="{AAE5B91D-D609-4CCE-9CAB-0A57E9E5002B}" type="slidenum">
              <a:rPr lang="en-US" smtClean="0"/>
              <a:t>‹#›</a:t>
            </a:fld>
            <a:endParaRPr lang="en-US"/>
          </a:p>
        </p:txBody>
      </p:sp>
    </p:spTree>
    <p:extLst>
      <p:ext uri="{BB962C8B-B14F-4D97-AF65-F5344CB8AC3E}">
        <p14:creationId xmlns:p14="http://schemas.microsoft.com/office/powerpoint/2010/main" val="260550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 presentation will begin shortly…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defTabSz="1069840">
              <a:defRPr/>
            </a:pPr>
            <a:fld id="{FA41E740-A33C-4EDC-A7FF-54C6BCFC745E}" type="slidenum">
              <a:rPr lang="en-US" sz="1400">
                <a:solidFill>
                  <a:prstClr val="black"/>
                </a:solidFill>
                <a:latin typeface="Calibri" panose="020F0502020204030204"/>
                <a:cs typeface="Arial"/>
                <a:sym typeface="Arial"/>
              </a:rPr>
              <a:pPr defTabSz="1069840">
                <a:defRPr/>
              </a:pPr>
              <a:t>1</a:t>
            </a:fld>
            <a:endParaRPr lang="en-US" sz="140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Incentives for Employee Retention</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Flexible Plan Options: The act offers more flexibility in plan designs, including pooled employer plans (PEPs), which can reduce costs and administrative duties by sharing them with other employers.</a:t>
            </a:r>
          </a:p>
          <a:p>
            <a:pPr marL="772519" lvl="1" indent="-297123">
              <a:lnSpc>
                <a:spcPct val="107000"/>
              </a:lnSpc>
              <a:spcAft>
                <a:spcPts val="312"/>
              </a:spcAft>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Roth Matching Contributions: The act allows employers to offer Roth matching contributions, providing tax benefits to employees and potentially making the retirement plan more attractive.</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10</a:t>
            </a:fld>
            <a:endParaRPr lang="en-US"/>
          </a:p>
        </p:txBody>
      </p:sp>
    </p:spTree>
    <p:extLst>
      <p:ext uri="{BB962C8B-B14F-4D97-AF65-F5344CB8AC3E}">
        <p14:creationId xmlns:p14="http://schemas.microsoft.com/office/powerpoint/2010/main" val="350926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Encouragement of Long-Term Savings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Emergency Savings Accounts: The act allows for the creation of emergency savings accounts within retirement plans, which </a:t>
            </a:r>
            <a:r>
              <a:rPr lang="en-US" sz="1100" kern="100">
                <a:latin typeface="Aptos" panose="020B0004020202020204" pitchFamily="34" charset="0"/>
                <a:ea typeface="Aptos" panose="020B0004020202020204" pitchFamily="34" charset="0"/>
                <a:cs typeface="Times New Roman" panose="02020603050405020304" pitchFamily="18" charset="0"/>
              </a:rPr>
              <a:t>can potentially improve </a:t>
            </a:r>
            <a:r>
              <a:rPr lang="en-US" sz="1100" kern="100" dirty="0">
                <a:latin typeface="Aptos" panose="020B0004020202020204" pitchFamily="34" charset="0"/>
                <a:ea typeface="Aptos" panose="020B0004020202020204" pitchFamily="34" charset="0"/>
                <a:cs typeface="Times New Roman" panose="02020603050405020304" pitchFamily="18" charset="0"/>
              </a:rPr>
              <a:t>overall financial security for employees and potentially reduce turnover due to financial stress.</a:t>
            </a:r>
          </a:p>
          <a:p>
            <a:pPr marL="772519" lvl="1" indent="-297123">
              <a:lnSpc>
                <a:spcPct val="107000"/>
              </a:lnSpc>
              <a:spcAft>
                <a:spcPts val="312"/>
              </a:spcAft>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Lifetime Income Solutions: Provisions encouraging the use of lifetime income products (such as annuities) within retirement plans can provide employees with more stable income in retirement, increasing the perceived value of the plan.</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11</a:t>
            </a:fld>
            <a:endParaRPr lang="en-US"/>
          </a:p>
        </p:txBody>
      </p:sp>
    </p:spTree>
    <p:extLst>
      <p:ext uri="{BB962C8B-B14F-4D97-AF65-F5344CB8AC3E}">
        <p14:creationId xmlns:p14="http://schemas.microsoft.com/office/powerpoint/2010/main" val="427603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Improved Compliance and Protection</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Improved Retirement Plan Access: The act includes provisions to make retirement plans more accessible and easier to maintain, which can help small businesses comply with regulations without undue burden.</a:t>
            </a:r>
          </a:p>
          <a:p>
            <a:pPr marL="772519" lvl="1" indent="-297123">
              <a:lnSpc>
                <a:spcPct val="107000"/>
              </a:lnSpc>
              <a:spcAft>
                <a:spcPts val="312"/>
              </a:spcAft>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Increased IRS Support: Enhanced IRS guidance and resources for plan sponsors can help small business owners better navigate the complexities of retirement plan management.</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12</a:t>
            </a:fld>
            <a:endParaRPr lang="en-US"/>
          </a:p>
        </p:txBody>
      </p:sp>
    </p:spTree>
    <p:extLst>
      <p:ext uri="{BB962C8B-B14F-4D97-AF65-F5344CB8AC3E}">
        <p14:creationId xmlns:p14="http://schemas.microsoft.com/office/powerpoint/2010/main" val="557526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Financial Wellness Programs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Incorporating Financial Wellness: The act encourages the integration of financial wellness programs with retirement plans, which can help employees better manage their overall financial health and improve their ability to save for retirement.</a:t>
            </a:r>
          </a:p>
          <a:p>
            <a:pPr marL="475397">
              <a:lnSpc>
                <a:spcPct val="107000"/>
              </a:lnSpc>
              <a:spcAft>
                <a:spcPts val="312"/>
              </a:spcAft>
            </a:pPr>
            <a:r>
              <a:rPr lang="en-US" sz="1100" kern="100" dirty="0">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13</a:t>
            </a:fld>
            <a:endParaRPr lang="en-US"/>
          </a:p>
        </p:txBody>
      </p:sp>
    </p:spTree>
    <p:extLst>
      <p:ext uri="{BB962C8B-B14F-4D97-AF65-F5344CB8AC3E}">
        <p14:creationId xmlns:p14="http://schemas.microsoft.com/office/powerpoint/2010/main" val="1463985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48"/>
              </a:spcBef>
              <a:spcAft>
                <a:spcPts val="312"/>
              </a:spcAft>
            </a:pPr>
            <a:r>
              <a:rPr lang="en-US" sz="600" kern="100" dirty="0">
                <a:latin typeface="Aptos" panose="020B0004020202020204" pitchFamily="34" charset="0"/>
                <a:ea typeface="Aptos" panose="020B0004020202020204" pitchFamily="34" charset="0"/>
                <a:cs typeface="Times New Roman" panose="02020603050405020304" pitchFamily="18" charset="0"/>
              </a:rPr>
              <a:t>Overall, the SECURE Act 2.0 provides significant benefits to small business owners by making it easier and more cost-effective to establish and maintain retirement plans, enhancing the attractiveness of these plans to employees, and ultimately aiding in employee retention and satisfaction.</a:t>
            </a:r>
          </a:p>
          <a:p>
            <a:pPr marL="356547" indent="-356547">
              <a:lnSpc>
                <a:spcPct val="107000"/>
              </a:lnSpc>
              <a:spcBef>
                <a:spcPts val="1248"/>
              </a:spcBef>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Increased Tax Credits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Startup Credit Expansion: 100% of retirement plan startup costs covered (up to $5,000 per year) for businesses with up to 50 employees.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Employer Contribution Credit: Additional tax credit for employer contributions, up to $1,000 per employee for the first five years.</a:t>
            </a:r>
          </a:p>
          <a:p>
            <a:pPr marL="356547" indent="-356547">
              <a:lnSpc>
                <a:spcPct val="107000"/>
              </a:lnSpc>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Simplified Plan Administration</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Reduced Administrative Burden: Simplified correction of plan errors and streamlined processes.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Auto-Enrollment: Encourages higher participation rates and employee satisfaction with minimal additional administrative effort.</a:t>
            </a:r>
          </a:p>
          <a:p>
            <a:pPr marL="356547" indent="-356547">
              <a:lnSpc>
                <a:spcPct val="107000"/>
              </a:lnSpc>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Enhanced Retirement Savings Options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Higher Contribution Limits: Increased catch-up contributions for employees aged 60-63.</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Student Loan Matching: Allows student loan payments to be treated as elective deferrals for matching contributions, aiding employees with student debt.</a:t>
            </a:r>
          </a:p>
          <a:p>
            <a:pPr marL="356547" indent="-356547">
              <a:lnSpc>
                <a:spcPct val="107000"/>
              </a:lnSpc>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Employee Retention Incentives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Flexible Plan Options: Introduction of pooled employer plans (PEPs) to share costs and administrative duties.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Roth Matching Contributions: Provides tax benefits to employees, enhancing the plan's attractiveness.</a:t>
            </a:r>
          </a:p>
          <a:p>
            <a:pPr marL="356547" indent="-356547">
              <a:lnSpc>
                <a:spcPct val="107000"/>
              </a:lnSpc>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Encouragement of Long-Term Savings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Emergency Savings Accounts: Facilitates creation of emergency savings within retirement plans, improving financial security and reducing turnover.</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Lifetime Income Solutions: Promotes use of annuities for stable retirement income, increasing the plan’s value to employees.</a:t>
            </a:r>
          </a:p>
          <a:p>
            <a:pPr marL="356547" indent="-356547">
              <a:lnSpc>
                <a:spcPct val="107000"/>
              </a:lnSpc>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Improved Compliance and Protection</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Accessible Retirement Plans: Provisions to make plans easier to maintain and comply with regulations.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Enhanced IRS Support: More guidance and resources for plan sponsors, aiding in compliance and management.</a:t>
            </a:r>
          </a:p>
          <a:p>
            <a:pPr marL="356547" indent="-356547">
              <a:lnSpc>
                <a:spcPct val="107000"/>
              </a:lnSpc>
              <a:buFont typeface="+mj-lt"/>
              <a:buAutoNum type="arabicPeriod"/>
            </a:pPr>
            <a:r>
              <a:rPr lang="en-US" sz="700" kern="100" dirty="0">
                <a:latin typeface="Aptos" panose="020B0004020202020204" pitchFamily="34" charset="0"/>
                <a:ea typeface="Aptos" panose="020B0004020202020204" pitchFamily="34" charset="0"/>
                <a:cs typeface="Times New Roman" panose="02020603050405020304" pitchFamily="18" charset="0"/>
              </a:rPr>
              <a:t>Financial Wellness Programs</a:t>
            </a:r>
          </a:p>
          <a:p>
            <a:pPr marL="772519" lvl="1" indent="-297123">
              <a:lnSpc>
                <a:spcPct val="107000"/>
              </a:lnSpc>
              <a:buFont typeface="+mj-lt"/>
              <a:buAutoNum type="alphaLcPeriod"/>
            </a:pPr>
            <a:r>
              <a:rPr lang="en-US" sz="700" kern="100" dirty="0">
                <a:latin typeface="Aptos" panose="020B0004020202020204" pitchFamily="34" charset="0"/>
                <a:ea typeface="Aptos" panose="020B0004020202020204" pitchFamily="34" charset="0"/>
                <a:cs typeface="Times New Roman" panose="02020603050405020304" pitchFamily="18" charset="0"/>
              </a:rPr>
              <a:t>Integration with Retirement Plans: Encourages financial wellness programs to help employees manage finances and improve savings </a:t>
            </a:r>
            <a:r>
              <a:rPr lang="en-US" sz="700" kern="100">
                <a:latin typeface="Aptos" panose="020B0004020202020204" pitchFamily="34" charset="0"/>
                <a:ea typeface="Aptos" panose="020B0004020202020204" pitchFamily="34" charset="0"/>
                <a:cs typeface="Times New Roman" panose="02020603050405020304" pitchFamily="18" charset="0"/>
              </a:rPr>
              <a:t>rates.</a:t>
            </a:r>
            <a:endParaRPr lang="en-US" sz="700" kern="100" dirty="0">
              <a:latin typeface="Aptos" panose="020B0004020202020204" pitchFamily="34" charset="0"/>
              <a:ea typeface="Aptos" panose="020B0004020202020204" pitchFamily="34" charset="0"/>
              <a:cs typeface="Times New Roman" panose="02020603050405020304" pitchFamily="18" charset="0"/>
            </a:endParaRPr>
          </a:p>
          <a:p>
            <a:endParaRPr lang="en-US" sz="700" dirty="0"/>
          </a:p>
        </p:txBody>
      </p:sp>
      <p:sp>
        <p:nvSpPr>
          <p:cNvPr id="4" name="Slide Number Placeholder 3"/>
          <p:cNvSpPr>
            <a:spLocks noGrp="1"/>
          </p:cNvSpPr>
          <p:nvPr>
            <p:ph type="sldNum" sz="quarter" idx="5"/>
          </p:nvPr>
        </p:nvSpPr>
        <p:spPr/>
        <p:txBody>
          <a:bodyPr/>
          <a:lstStyle/>
          <a:p>
            <a:fld id="{AAE5B91D-D609-4CCE-9CAB-0A57E9E5002B}" type="slidenum">
              <a:rPr lang="en-US" smtClean="0"/>
              <a:t>14</a:t>
            </a:fld>
            <a:endParaRPr lang="en-US"/>
          </a:p>
        </p:txBody>
      </p:sp>
    </p:spTree>
    <p:extLst>
      <p:ext uri="{BB962C8B-B14F-4D97-AF65-F5344CB8AC3E}">
        <p14:creationId xmlns:p14="http://schemas.microsoft.com/office/powerpoint/2010/main" val="123981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what your business is really worth, is using a Great Start in your Business Succession planning process.  </a:t>
            </a:r>
          </a:p>
          <a:p>
            <a:r>
              <a:rPr lang="en-US" dirty="0"/>
              <a:t>Here are the top reasons for knowing your Business Valuation….</a:t>
            </a:r>
          </a:p>
          <a:p>
            <a:endParaRPr lang="en-US" dirty="0"/>
          </a:p>
          <a:p>
            <a:r>
              <a:rPr lang="en-US" dirty="0"/>
              <a:t>(Simply read off the list… 1, 2, 3, 4, 5, 6)</a:t>
            </a:r>
          </a:p>
          <a:p>
            <a:endParaRPr lang="en-US"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05058">
              <a:defRPr/>
            </a:pPr>
            <a:fld id="{FA41E740-A33C-4EDC-A7FF-54C6BCFC745E}" type="slidenum">
              <a:rPr lang="en-US" sz="1400">
                <a:solidFill>
                  <a:prstClr val="black"/>
                </a:solidFill>
                <a:latin typeface="Calibri" panose="020F0502020204030204"/>
              </a:rPr>
              <a:pPr defTabSz="1005058">
                <a:defRPr/>
              </a:pPr>
              <a:t>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09852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(Simply read off the list… 7, 8, 9, 10, 11, 12)</a:t>
            </a:r>
          </a:p>
          <a:p>
            <a:endParaRPr lang="en-US" sz="14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05058">
              <a:defRPr/>
            </a:pPr>
            <a:fld id="{FA41E740-A33C-4EDC-A7FF-54C6BCFC745E}" type="slidenum">
              <a:rPr lang="en-US" sz="1400">
                <a:solidFill>
                  <a:prstClr val="black"/>
                </a:solidFill>
                <a:latin typeface="Calibri" panose="020F0502020204030204"/>
              </a:rPr>
              <a:pPr defTabSz="1005058">
                <a:defRPr/>
              </a:pPr>
              <a:t>16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97101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move to the first step, OneAZ Wealth Management, as part of our overall financial planning review, is now offering a Complementary Business Value Estimation for business owners.  We have access to an estimation calculator, called BIZEQUITY.  </a:t>
            </a:r>
          </a:p>
          <a:p>
            <a:endParaRPr lang="en-US" dirty="0"/>
          </a:p>
          <a:p>
            <a:r>
              <a:rPr lang="en-US" dirty="0"/>
              <a:t>Knowing the value of one's business is critical to proper business planning and pursuing personal goals</a:t>
            </a:r>
          </a:p>
          <a:p>
            <a:endParaRPr lang="en-US" dirty="0"/>
          </a:p>
          <a:p>
            <a:r>
              <a:rPr lang="en-US" dirty="0"/>
              <a:t>This valuable service opens the door to conversations around financial health, while also working toward securing the future of business owners’ families and key employees.  </a:t>
            </a:r>
          </a:p>
          <a:p>
            <a:endParaRPr lang="en-US" dirty="0"/>
          </a:p>
          <a:p>
            <a:r>
              <a:rPr lang="en-US" dirty="0"/>
              <a:t>As we wrap up now… </a:t>
            </a:r>
          </a:p>
          <a:p>
            <a:endParaRPr lang="en-US" dirty="0"/>
          </a:p>
          <a:p>
            <a:r>
              <a:rPr lang="en-US" dirty="0"/>
              <a:t>We hope you’ve found a lot of valuable information in today’s presentation.  These are complex problems with equally complex solutions, so I’m sure you have questions.  We can set up a time to meet individually to discuss the particulars of your situation.</a:t>
            </a:r>
          </a:p>
          <a:p>
            <a:endParaRPr lang="en-US" dirty="0"/>
          </a:p>
          <a:p>
            <a:r>
              <a:rPr lang="en-US" dirty="0"/>
              <a:t>Now, Let’s take some time to answer some of the questions already submitted . . . .</a:t>
            </a:r>
          </a:p>
          <a:p>
            <a:endParaRPr lang="en-US" dirty="0"/>
          </a:p>
          <a:p>
            <a:endParaRPr lang="en-US"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05058">
              <a:defRPr/>
            </a:pPr>
            <a:fld id="{FA41E740-A33C-4EDC-A7FF-54C6BCFC745E}" type="slidenum">
              <a:rPr lang="en-US" sz="1400">
                <a:solidFill>
                  <a:prstClr val="black"/>
                </a:solidFill>
                <a:latin typeface="Calibri" panose="020F0502020204030204"/>
              </a:rPr>
              <a:pPr defTabSz="1005058">
                <a:defRPr/>
              </a:pPr>
              <a:t>17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169761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99"/>
              </a:spcAft>
            </a:pPr>
            <a:r>
              <a:rPr lang="en-US" dirty="0">
                <a:latin typeface="+mn-lt"/>
                <a:ea typeface="Calibri" panose="020F0502020204030204" pitchFamily="34" charset="0"/>
                <a:cs typeface="Times New Roman" panose="02020603050405020304" pitchFamily="18" charset="0"/>
              </a:rPr>
              <a:t>We have a number of questions coming in now.  Please email any questions you have to </a:t>
            </a:r>
            <a:r>
              <a:rPr lang="en-US" u="sng" dirty="0">
                <a:solidFill>
                  <a:srgbClr val="0563C1"/>
                </a:solidFill>
                <a:latin typeface="+mn-lt"/>
                <a:ea typeface="Calibri" panose="020F0502020204030204" pitchFamily="34" charset="0"/>
                <a:cs typeface="Times New Roman" panose="02020603050405020304" pitchFamily="18" charset="0"/>
                <a:hlinkClick r:id="rId3"/>
              </a:rPr>
              <a:t>OneAZWealth@oneazcu.com</a:t>
            </a:r>
            <a:r>
              <a:rPr lang="en-US" dirty="0">
                <a:latin typeface="+mn-lt"/>
                <a:ea typeface="Calibri" panose="020F0502020204030204" pitchFamily="34" charset="0"/>
                <a:cs typeface="Times New Roman" panose="02020603050405020304" pitchFamily="18" charset="0"/>
              </a:rPr>
              <a:t>   ... And we will be sure to address them…</a:t>
            </a:r>
          </a:p>
          <a:p>
            <a:pPr>
              <a:lnSpc>
                <a:spcPct val="107000"/>
              </a:lnSpc>
              <a:spcAft>
                <a:spcPts val="899"/>
              </a:spcAft>
            </a:pPr>
            <a:r>
              <a:rPr lang="en-US" dirty="0">
                <a:latin typeface="+mn-lt"/>
                <a:ea typeface="Calibri" panose="020F0502020204030204" pitchFamily="34" charset="0"/>
                <a:cs typeface="Times New Roman" panose="02020603050405020304" pitchFamily="18" charset="0"/>
              </a:rPr>
              <a:t>So, our first question is: </a:t>
            </a:r>
            <a:r>
              <a:rPr lang="en-US" b="1" dirty="0">
                <a:latin typeface="+mn-lt"/>
                <a:ea typeface="Calibri" panose="020F0502020204030204" pitchFamily="34" charset="0"/>
                <a:cs typeface="Times New Roman" panose="02020603050405020304" pitchFamily="18" charset="0"/>
              </a:rPr>
              <a:t>(TBD) </a:t>
            </a:r>
            <a:endParaRPr lang="en-US" dirty="0">
              <a:latin typeface="+mn-lt"/>
              <a:ea typeface="Calibri" panose="020F0502020204030204" pitchFamily="34" charset="0"/>
              <a:cs typeface="Times New Roman" panose="02020603050405020304" pitchFamily="18" charset="0"/>
            </a:endParaRPr>
          </a:p>
          <a:p>
            <a:pPr defTabSz="1112462">
              <a:defRPr/>
            </a:pPr>
            <a:r>
              <a:rPr lang="en-US" dirty="0">
                <a:latin typeface="+mn-lt"/>
                <a:ea typeface="Calibri" panose="020F0502020204030204" pitchFamily="34" charset="0"/>
                <a:cs typeface="Times New Roman" panose="02020603050405020304" pitchFamily="18" charset="0"/>
              </a:rPr>
              <a:t>If we do not get to your question, I promise we will respond to you directly.   </a:t>
            </a:r>
          </a:p>
          <a:p>
            <a:endParaRPr lang="en-US" dirty="0">
              <a:latin typeface="+mn-lt"/>
            </a:endParaRPr>
          </a:p>
        </p:txBody>
      </p:sp>
      <p:sp>
        <p:nvSpPr>
          <p:cNvPr id="7" name="Slide Number Placeholder 6">
            <a:extLst>
              <a:ext uri="{FF2B5EF4-FFF2-40B4-BE49-F238E27FC236}">
                <a16:creationId xmlns:a16="http://schemas.microsoft.com/office/drawing/2014/main" id="{5FD49895-93EE-492B-A890-91062A9FC854}"/>
              </a:ext>
            </a:extLst>
          </p:cNvPr>
          <p:cNvSpPr>
            <a:spLocks noGrp="1"/>
          </p:cNvSpPr>
          <p:nvPr>
            <p:ph type="sldNum" sz="quarter" idx="5"/>
          </p:nvPr>
        </p:nvSpPr>
        <p:spPr/>
        <p:txBody>
          <a:bodyPr/>
          <a:lstStyle/>
          <a:p>
            <a:pPr defTabSz="1069907">
              <a:defRPr/>
            </a:pPr>
            <a:fld id="{FA41E740-A33C-4EDC-A7FF-54C6BCFC745E}" type="slidenum">
              <a:rPr lang="en-US" sz="1500">
                <a:solidFill>
                  <a:prstClr val="black"/>
                </a:solidFill>
                <a:latin typeface="Calibri" panose="020F0502020204030204"/>
                <a:cs typeface="Arial"/>
                <a:sym typeface="Arial"/>
              </a:rPr>
              <a:pPr defTabSz="1069907">
                <a:defRPr/>
              </a:pPr>
              <a:t>18</a:t>
            </a:fld>
            <a:endParaRPr lang="en-US" sz="150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844266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99"/>
              </a:spcAft>
            </a:pPr>
            <a:r>
              <a:rPr lang="en-US" sz="1100" dirty="0">
                <a:ea typeface="Calibri" panose="020F0502020204030204" pitchFamily="34" charset="0"/>
                <a:cs typeface="Times New Roman" panose="02020603050405020304" pitchFamily="18" charset="0"/>
              </a:rPr>
              <a:t>As a wrap-up, thank you, Neil for your presentation and insights.  </a:t>
            </a:r>
          </a:p>
          <a:p>
            <a:pPr>
              <a:lnSpc>
                <a:spcPct val="107000"/>
              </a:lnSpc>
              <a:spcAft>
                <a:spcPts val="899"/>
              </a:spcAft>
            </a:pPr>
            <a:r>
              <a:rPr lang="en-US" sz="1100" dirty="0">
                <a:ea typeface="Calibri" panose="020F0502020204030204" pitchFamily="34" charset="0"/>
                <a:cs typeface="Times New Roman" panose="02020603050405020304" pitchFamily="18" charset="0"/>
              </a:rPr>
              <a:t>  </a:t>
            </a:r>
          </a:p>
          <a:p>
            <a:pPr defTabSz="914377">
              <a:lnSpc>
                <a:spcPct val="107000"/>
              </a:lnSpc>
              <a:spcAft>
                <a:spcPts val="899"/>
              </a:spcAft>
              <a:defRPr/>
            </a:pPr>
            <a:r>
              <a:rPr lang="en-US" sz="1100" dirty="0">
                <a:ea typeface="Calibri" panose="020F0502020204030204" pitchFamily="34" charset="0"/>
                <a:cs typeface="Times New Roman" panose="02020603050405020304" pitchFamily="18" charset="0"/>
              </a:rPr>
              <a:t>For those watching and listening,  Thank you for joining, we hope our discussion today has helped to provide you some ideas </a:t>
            </a:r>
            <a:r>
              <a:rPr lang="en-US" sz="1100" b="1" dirty="0">
                <a:ea typeface="Calibri" panose="020F0502020204030204" pitchFamily="34" charset="0"/>
                <a:cs typeface="Times New Roman" panose="02020603050405020304" pitchFamily="18" charset="0"/>
              </a:rPr>
              <a:t>on </a:t>
            </a:r>
            <a:r>
              <a:rPr lang="en-US" sz="1100" b="1" dirty="0">
                <a:solidFill>
                  <a:srgbClr val="1A2F59"/>
                </a:solidFill>
                <a:latin typeface="Clarendon LT Std" panose="02040704040505020204" pitchFamily="18" charset="0"/>
                <a:sym typeface="Arial"/>
              </a:rPr>
              <a:t>Leveraging Secure Act 2.0 To Grow Your Business</a:t>
            </a:r>
            <a:r>
              <a:rPr lang="en-US" sz="1100" b="1" dirty="0">
                <a:solidFill>
                  <a:srgbClr val="1A2F59"/>
                </a:solidFill>
                <a:latin typeface="Clarendon LT Std Light" panose="02040604040505020204" pitchFamily="18" charset="0"/>
                <a:sym typeface="Arial"/>
              </a:rPr>
              <a:t>.</a:t>
            </a:r>
            <a:r>
              <a:rPr lang="en-US" sz="1100" dirty="0">
                <a:solidFill>
                  <a:srgbClr val="1A2F59"/>
                </a:solidFill>
                <a:latin typeface="Clarendon LT Std Light" panose="02040604040505020204" pitchFamily="18" charset="0"/>
                <a:sym typeface="Arial"/>
              </a:rPr>
              <a:t> </a:t>
            </a:r>
            <a:r>
              <a:rPr lang="en-US" sz="1100" dirty="0">
                <a:ea typeface="Calibri" panose="020F0502020204030204" pitchFamily="34" charset="0"/>
                <a:cs typeface="Times New Roman" panose="02020603050405020304" pitchFamily="18" charset="0"/>
              </a:rPr>
              <a:t>We all here at OneAZ Wealth Management welcome your feedback and comments.  So, Please email us any suggestions you have for future webinar topics.  As always, our entire OneAZ Wealth team of Advisors stands ready to assist you in reviewing your current financial plan and portfolio in light of today’s economy.   There is no better time than the present for a 2</a:t>
            </a:r>
            <a:r>
              <a:rPr lang="en-US" sz="1100" baseline="30000" dirty="0">
                <a:ea typeface="Calibri" panose="020F0502020204030204" pitchFamily="34" charset="0"/>
                <a:cs typeface="Times New Roman" panose="02020603050405020304" pitchFamily="18" charset="0"/>
              </a:rPr>
              <a:t>nd</a:t>
            </a:r>
            <a:r>
              <a:rPr lang="en-US" sz="1100" dirty="0">
                <a:ea typeface="Calibri" panose="020F0502020204030204" pitchFamily="34" charset="0"/>
                <a:cs typeface="Times New Roman" panose="02020603050405020304" pitchFamily="18" charset="0"/>
              </a:rPr>
              <a:t> opinion on your current plan.   Many of our clients had other advisors when they first come to us, and they learned and discovered new ideas and new strategies that are better suited to their needs.  We welcome your call! Please call our toll-free number: </a:t>
            </a:r>
            <a:r>
              <a:rPr lang="en-US" sz="1100" b="1" dirty="0">
                <a:ea typeface="Calibri" panose="020F0502020204030204" pitchFamily="34" charset="0"/>
                <a:cs typeface="Times New Roman" panose="02020603050405020304" pitchFamily="18" charset="0"/>
              </a:rPr>
              <a:t>877-566-0517</a:t>
            </a:r>
            <a:r>
              <a:rPr lang="en-US" sz="1100" dirty="0">
                <a:ea typeface="Calibri" panose="020F0502020204030204" pitchFamily="34" charset="0"/>
                <a:cs typeface="Times New Roman" panose="02020603050405020304" pitchFamily="18" charset="0"/>
              </a:rPr>
              <a:t> and visit our </a:t>
            </a:r>
            <a:r>
              <a:rPr lang="en-US" sz="1100" b="1" dirty="0">
                <a:ea typeface="Calibri" panose="020F0502020204030204" pitchFamily="34" charset="0"/>
                <a:cs typeface="Times New Roman" panose="02020603050405020304" pitchFamily="18" charset="0"/>
              </a:rPr>
              <a:t>OneAZWealth.com website </a:t>
            </a:r>
            <a:r>
              <a:rPr lang="en-US" sz="1100" dirty="0">
                <a:ea typeface="Calibri" panose="020F0502020204030204" pitchFamily="34" charset="0"/>
                <a:cs typeface="Times New Roman" panose="02020603050405020304" pitchFamily="18" charset="0"/>
              </a:rPr>
              <a:t>for more information in creating your personal financial and retirement plan.      </a:t>
            </a:r>
          </a:p>
          <a:p>
            <a:pPr>
              <a:lnSpc>
                <a:spcPct val="107000"/>
              </a:lnSpc>
              <a:spcAft>
                <a:spcPts val="899"/>
              </a:spcAft>
            </a:pPr>
            <a:r>
              <a:rPr lang="en-US" sz="1100" dirty="0">
                <a:ea typeface="Calibri" panose="020F0502020204030204" pitchFamily="34" charset="0"/>
                <a:cs typeface="Times New Roman" panose="02020603050405020304" pitchFamily="18" charset="0"/>
              </a:rPr>
              <a:t>Again, Thank you for joining us…  From all of us at OneAZ Wealth, we wish you the best for your Safety, Health and Wealth!   </a:t>
            </a:r>
          </a:p>
          <a:p>
            <a:endParaRPr lang="en-US" sz="1100" dirty="0"/>
          </a:p>
        </p:txBody>
      </p:sp>
      <p:sp>
        <p:nvSpPr>
          <p:cNvPr id="7" name="Slide Number Placeholder 6">
            <a:extLst>
              <a:ext uri="{FF2B5EF4-FFF2-40B4-BE49-F238E27FC236}">
                <a16:creationId xmlns:a16="http://schemas.microsoft.com/office/drawing/2014/main" id="{42FB991E-6E51-138D-CF02-88417149A619}"/>
              </a:ext>
            </a:extLst>
          </p:cNvPr>
          <p:cNvSpPr>
            <a:spLocks noGrp="1"/>
          </p:cNvSpPr>
          <p:nvPr>
            <p:ph type="sldNum" sz="quarter" idx="5"/>
          </p:nvPr>
        </p:nvSpPr>
        <p:spPr/>
        <p:txBody>
          <a:bodyPr/>
          <a:lstStyle/>
          <a:p>
            <a:pPr defTabSz="1069907">
              <a:defRPr/>
            </a:pPr>
            <a:fld id="{FA41E740-A33C-4EDC-A7FF-54C6BCFC745E}" type="slidenum">
              <a:rPr lang="en-US" sz="1500">
                <a:solidFill>
                  <a:prstClr val="black"/>
                </a:solidFill>
                <a:latin typeface="Calibri" panose="020F0502020204030204"/>
                <a:cs typeface="Arial"/>
                <a:sym typeface="Arial"/>
              </a:rPr>
              <a:pPr defTabSz="1069907">
                <a:defRPr/>
              </a:pPr>
              <a:t>19</a:t>
            </a:fld>
            <a:endParaRPr lang="en-US" sz="150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61613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5385" indent="-237692" defTabSz="950770">
              <a:defRPr/>
            </a:pPr>
            <a:r>
              <a:rPr lang="en-US" sz="1100" dirty="0">
                <a:ea typeface="Calibri" panose="020F0502020204030204" pitchFamily="34" charset="0"/>
                <a:cs typeface="Times New Roman" panose="02020603050405020304" pitchFamily="18" charset="0"/>
              </a:rPr>
              <a:t>Hello, Welcome to the OneAZ Wealth webinar on: </a:t>
            </a:r>
            <a:r>
              <a:rPr lang="en-US" sz="1100" b="1" kern="100" dirty="0">
                <a:ea typeface="Aptos" panose="020B0004020202020204" pitchFamily="34" charset="0"/>
                <a:cs typeface="Times New Roman" panose="02020603050405020304" pitchFamily="18" charset="0"/>
              </a:rPr>
              <a:t>Leveraging Secure Act 2.0 To Grow Your Business</a:t>
            </a:r>
            <a:endParaRPr lang="en-US" sz="1100" kern="100" dirty="0">
              <a:ea typeface="Aptos" panose="020B0004020202020204" pitchFamily="34" charset="0"/>
              <a:cs typeface="Times New Roman" panose="02020603050405020304" pitchFamily="18" charset="0"/>
            </a:endParaRPr>
          </a:p>
          <a:p>
            <a:pPr marL="475385" indent="-237692" defTabSz="950770">
              <a:defRPr/>
            </a:pPr>
            <a:endParaRPr lang="en-US" sz="1100" b="1" dirty="0">
              <a:solidFill>
                <a:srgbClr val="1A2F59"/>
              </a:solidFill>
              <a:sym typeface="Arial"/>
            </a:endParaRPr>
          </a:p>
        </p:txBody>
      </p:sp>
      <p:sp>
        <p:nvSpPr>
          <p:cNvPr id="7" name="Slide Number Placeholder 6">
            <a:extLst>
              <a:ext uri="{FF2B5EF4-FFF2-40B4-BE49-F238E27FC236}">
                <a16:creationId xmlns:a16="http://schemas.microsoft.com/office/drawing/2014/main" id="{1AABFCEE-7EA1-3D56-A9EF-69C0799A958D}"/>
              </a:ext>
            </a:extLst>
          </p:cNvPr>
          <p:cNvSpPr>
            <a:spLocks noGrp="1"/>
          </p:cNvSpPr>
          <p:nvPr>
            <p:ph type="sldNum" sz="quarter" idx="5"/>
          </p:nvPr>
        </p:nvSpPr>
        <p:spPr/>
        <p:txBody>
          <a:bodyPr/>
          <a:lstStyle/>
          <a:p>
            <a:pPr defTabSz="1069840">
              <a:defRPr/>
            </a:pPr>
            <a:fld id="{FA41E740-A33C-4EDC-A7FF-54C6BCFC745E}" type="slidenum">
              <a:rPr lang="en-US" sz="1400">
                <a:solidFill>
                  <a:prstClr val="black"/>
                </a:solidFill>
                <a:latin typeface="Calibri" panose="020F0502020204030204"/>
                <a:cs typeface="Arial"/>
                <a:sym typeface="Arial"/>
              </a:rPr>
              <a:pPr defTabSz="1069840">
                <a:defRPr/>
              </a:pPr>
              <a:t>2</a:t>
            </a:fld>
            <a:endParaRPr lang="en-US" sz="140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8901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35"/>
              </a:spcAft>
            </a:pPr>
            <a:r>
              <a:rPr lang="en-US" sz="1100" dirty="0">
                <a:ea typeface="Calibri" panose="020F0502020204030204" pitchFamily="34" charset="0"/>
                <a:cs typeface="Times New Roman" panose="02020603050405020304" pitchFamily="18" charset="0"/>
              </a:rPr>
              <a:t>My name is Robert Nichols, I am a Wealth Advisor located in the Northern Arizona Region at </a:t>
            </a:r>
            <a:r>
              <a:rPr lang="en-US" sz="1100" u="sng" dirty="0">
                <a:ea typeface="Calibri" panose="020F0502020204030204" pitchFamily="34" charset="0"/>
                <a:cs typeface="Times New Roman" panose="02020603050405020304" pitchFamily="18" charset="0"/>
              </a:rPr>
              <a:t>OneAZ Wealth Management here at OneAZ Credit Union.</a:t>
            </a:r>
            <a:r>
              <a:rPr lang="en-US" sz="1100" dirty="0">
                <a:ea typeface="Calibri" panose="020F0502020204030204" pitchFamily="34" charset="0"/>
                <a:cs typeface="Times New Roman" panose="02020603050405020304" pitchFamily="18" charset="0"/>
              </a:rPr>
              <a:t>  [INCLUDE SELF BIO OR INTRODUCTION]</a:t>
            </a:r>
          </a:p>
          <a:p>
            <a:pPr>
              <a:lnSpc>
                <a:spcPct val="107000"/>
              </a:lnSpc>
              <a:spcAft>
                <a:spcPts val="935"/>
              </a:spcAft>
            </a:pPr>
            <a:endParaRPr lang="en-US" sz="1100" dirty="0">
              <a:ea typeface="Calibri" panose="020F0502020204030204" pitchFamily="34" charset="0"/>
              <a:cs typeface="Times New Roman" panose="02020603050405020304" pitchFamily="18" charset="0"/>
            </a:endParaRPr>
          </a:p>
          <a:p>
            <a:pPr>
              <a:lnSpc>
                <a:spcPct val="107000"/>
              </a:lnSpc>
              <a:spcAft>
                <a:spcPts val="935"/>
              </a:spcAft>
            </a:pPr>
            <a:r>
              <a:rPr lang="en-US" sz="1100" dirty="0">
                <a:ea typeface="Calibri" panose="020F0502020204030204" pitchFamily="34" charset="0"/>
                <a:cs typeface="Times New Roman" panose="02020603050405020304" pitchFamily="18" charset="0"/>
              </a:rPr>
              <a:t>Our full-time professional financial advisors, assist clients and members of the OneAZ Credit Union all over the great state of Arizona! We are very excited to bring these educational topics directly to you and we are planning more in 2024.</a:t>
            </a:r>
            <a:endParaRPr lang="en-US" sz="1100" dirty="0"/>
          </a:p>
          <a:p>
            <a:endParaRPr lang="en-US" sz="11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69866">
              <a:defRPr/>
            </a:pPr>
            <a:fld id="{FA41E740-A33C-4EDC-A7FF-54C6BCFC745E}" type="slidenum">
              <a:rPr lang="en-US" sz="1400">
                <a:solidFill>
                  <a:prstClr val="black"/>
                </a:solidFill>
                <a:latin typeface="Calibri"/>
                <a:cs typeface="Arial"/>
                <a:sym typeface="Arial"/>
              </a:rPr>
              <a:pPr defTabSz="1069866">
                <a:defRPr/>
              </a:pPr>
              <a:t>3</a:t>
            </a:fld>
            <a:endParaRPr lang="en-US" sz="1400">
              <a:solidFill>
                <a:prstClr val="black"/>
              </a:solidFill>
              <a:latin typeface="Calibri"/>
              <a:cs typeface="Arial"/>
              <a:sym typeface="Arial"/>
            </a:endParaRPr>
          </a:p>
        </p:txBody>
      </p:sp>
    </p:spTree>
    <p:extLst>
      <p:ext uri="{BB962C8B-B14F-4D97-AF65-F5344CB8AC3E}">
        <p14:creationId xmlns:p14="http://schemas.microsoft.com/office/powerpoint/2010/main" val="265330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36"/>
              </a:spcAft>
            </a:pPr>
            <a:r>
              <a:rPr lang="en-US" sz="1100" dirty="0">
                <a:ea typeface="Calibri" panose="020F0502020204030204" pitchFamily="34" charset="0"/>
                <a:cs typeface="Times New Roman" panose="02020603050405020304" pitchFamily="18" charset="0"/>
              </a:rPr>
              <a:t>First,</a:t>
            </a:r>
            <a:r>
              <a:rPr lang="en-US" sz="1100" b="1" dirty="0">
                <a:ea typeface="Calibri" panose="020F0502020204030204" pitchFamily="34" charset="0"/>
                <a:cs typeface="Times New Roman" panose="02020603050405020304" pitchFamily="18" charset="0"/>
              </a:rPr>
              <a:t> here is our Information page,  it contains our required legal disclosures for your convenience.  </a:t>
            </a:r>
            <a:endParaRPr lang="en-US" sz="1100" dirty="0">
              <a:ea typeface="Calibri" panose="020F0502020204030204" pitchFamily="34" charset="0"/>
              <a:cs typeface="Times New Roman" panose="02020603050405020304" pitchFamily="18" charset="0"/>
            </a:endParaRPr>
          </a:p>
          <a:p>
            <a:pPr>
              <a:lnSpc>
                <a:spcPct val="107000"/>
              </a:lnSpc>
              <a:spcAft>
                <a:spcPts val="936"/>
              </a:spcAft>
            </a:pPr>
            <a:r>
              <a:rPr lang="en-US" sz="1100" dirty="0">
                <a:ea typeface="Calibri" panose="020F0502020204030204" pitchFamily="34" charset="0"/>
                <a:cs typeface="Times New Roman" panose="02020603050405020304" pitchFamily="18" charset="0"/>
              </a:rPr>
              <a:t>Please always check out our </a:t>
            </a:r>
            <a:r>
              <a:rPr lang="en-US" sz="1100" b="1" dirty="0">
                <a:ea typeface="Calibri" panose="020F0502020204030204" pitchFamily="34" charset="0"/>
                <a:cs typeface="Times New Roman" panose="02020603050405020304" pitchFamily="18" charset="0"/>
              </a:rPr>
              <a:t>OneAZWealth.com</a:t>
            </a:r>
            <a:r>
              <a:rPr lang="en-US" sz="1100" dirty="0">
                <a:ea typeface="Calibri" panose="020F0502020204030204" pitchFamily="34" charset="0"/>
                <a:cs typeface="Times New Roman" panose="02020603050405020304" pitchFamily="18" charset="0"/>
              </a:rPr>
              <a:t> website for upcoming webinar events. </a:t>
            </a:r>
          </a:p>
          <a:p>
            <a:pPr>
              <a:lnSpc>
                <a:spcPct val="107000"/>
              </a:lnSpc>
              <a:spcAft>
                <a:spcPts val="936"/>
              </a:spcAft>
            </a:pPr>
            <a:endParaRPr lang="en-US" sz="1100" dirty="0">
              <a:ea typeface="Calibri" panose="020F0502020204030204" pitchFamily="34" charset="0"/>
              <a:cs typeface="Times New Roman" panose="02020603050405020304" pitchFamily="18" charset="0"/>
            </a:endParaRPr>
          </a:p>
          <a:p>
            <a:pPr defTabSz="1069855">
              <a:defRPr/>
            </a:pPr>
            <a:r>
              <a:rPr lang="en-US" sz="1100" dirty="0">
                <a:ea typeface="Calibri" panose="020F0502020204030204" pitchFamily="34" charset="0"/>
                <a:cs typeface="Times New Roman" panose="02020603050405020304" pitchFamily="18" charset="0"/>
              </a:rPr>
              <a:t>For better audio, the webinar will be </a:t>
            </a:r>
            <a:r>
              <a:rPr lang="en-US" sz="1100" b="1" dirty="0">
                <a:ea typeface="Calibri" panose="020F0502020204030204" pitchFamily="34" charset="0"/>
                <a:cs typeface="Times New Roman" panose="02020603050405020304" pitchFamily="18" charset="0"/>
              </a:rPr>
              <a:t>in “listen-only mode”…   </a:t>
            </a:r>
          </a:p>
          <a:p>
            <a:pPr defTabSz="1069855">
              <a:defRPr/>
            </a:pPr>
            <a:endParaRPr lang="en-US" sz="1100" dirty="0">
              <a:ea typeface="Calibri" panose="020F0502020204030204" pitchFamily="34" charset="0"/>
              <a:cs typeface="Times New Roman" panose="02020603050405020304" pitchFamily="18" charset="0"/>
            </a:endParaRPr>
          </a:p>
          <a:p>
            <a:pPr defTabSz="1069855">
              <a:defRPr/>
            </a:pPr>
            <a:r>
              <a:rPr lang="en-US" sz="1100" dirty="0">
                <a:ea typeface="Calibri" panose="020F0502020204030204" pitchFamily="34" charset="0"/>
                <a:cs typeface="Times New Roman" panose="02020603050405020304" pitchFamily="18" charset="0"/>
              </a:rPr>
              <a:t>We will be </a:t>
            </a:r>
            <a:r>
              <a:rPr lang="en-US" sz="1100" b="1" dirty="0">
                <a:ea typeface="Calibri" panose="020F0502020204030204" pitchFamily="34" charset="0"/>
                <a:cs typeface="Times New Roman" panose="02020603050405020304" pitchFamily="18" charset="0"/>
              </a:rPr>
              <a:t>fielding your questions at the end of the webinar</a:t>
            </a:r>
            <a:r>
              <a:rPr lang="en-US" sz="1100" dirty="0">
                <a:ea typeface="Calibri" panose="020F0502020204030204" pitchFamily="34" charset="0"/>
                <a:cs typeface="Times New Roman" panose="02020603050405020304" pitchFamily="18" charset="0"/>
              </a:rPr>
              <a:t>.  Please, </a:t>
            </a:r>
            <a:r>
              <a:rPr lang="en-US" sz="1100" b="1" dirty="0">
                <a:ea typeface="Calibri" panose="020F0502020204030204" pitchFamily="34" charset="0"/>
                <a:cs typeface="Times New Roman" panose="02020603050405020304" pitchFamily="18" charset="0"/>
              </a:rPr>
              <a:t>email any questions to:  </a:t>
            </a:r>
            <a:r>
              <a:rPr lang="en-US" sz="1100" b="1" u="sng" dirty="0">
                <a:solidFill>
                  <a:srgbClr val="0563C1"/>
                </a:solidFill>
                <a:ea typeface="Calibri" panose="020F0502020204030204" pitchFamily="34" charset="0"/>
                <a:cs typeface="Times New Roman" panose="02020603050405020304" pitchFamily="18" charset="0"/>
                <a:hlinkClick r:id="rId3"/>
              </a:rPr>
              <a:t>oneazwealth@oneazcu.com</a:t>
            </a:r>
            <a:r>
              <a:rPr lang="en-US" sz="1100" dirty="0">
                <a:ea typeface="Calibri" panose="020F0502020204030204" pitchFamily="34" charset="0"/>
                <a:cs typeface="Times New Roman" panose="02020603050405020304" pitchFamily="18" charset="0"/>
              </a:rPr>
              <a:t>.   We will be compiling your questions and will answer them at the end of today’s presentation.    If we do not get to your question, I promise we will respond to you directly.   </a:t>
            </a:r>
          </a:p>
          <a:p>
            <a:endParaRPr lang="en-US" sz="1100" dirty="0"/>
          </a:p>
          <a:p>
            <a:r>
              <a:rPr lang="en-US" sz="1100" dirty="0"/>
              <a:t>Last, </a:t>
            </a:r>
            <a:r>
              <a:rPr lang="en-US" sz="1100" b="1" dirty="0"/>
              <a:t>for more information about OneAZ Wealth Management </a:t>
            </a:r>
            <a:r>
              <a:rPr lang="en-US" sz="1100" dirty="0"/>
              <a:t>and our team of wealth advisors, </a:t>
            </a:r>
            <a:r>
              <a:rPr lang="en-US" sz="1100" b="1" dirty="0"/>
              <a:t>visit OneAZWealth.com or use your mobile device to scan the QR Code on the screen now.</a:t>
            </a:r>
          </a:p>
          <a:p>
            <a:endParaRPr lang="en-US" sz="1100" dirty="0"/>
          </a:p>
          <a:p>
            <a:r>
              <a:rPr lang="en-US" sz="1100" b="1" dirty="0"/>
              <a:t>You can also connect with us on social media </a:t>
            </a:r>
            <a:r>
              <a:rPr lang="en-US" sz="1100" dirty="0"/>
              <a:t>on Facebook, LinkedIn, and YouTube for more exciting resources and helpful information.</a:t>
            </a:r>
          </a:p>
          <a:p>
            <a:pPr>
              <a:lnSpc>
                <a:spcPct val="107000"/>
              </a:lnSpc>
              <a:spcAft>
                <a:spcPts val="936"/>
              </a:spcAft>
            </a:pPr>
            <a:endParaRPr lang="en-US" sz="1100" dirty="0">
              <a:ea typeface="Calibri" panose="020F0502020204030204" pitchFamily="34" charset="0"/>
              <a:cs typeface="Times New Roman" panose="02020603050405020304" pitchFamily="18" charset="0"/>
            </a:endParaRPr>
          </a:p>
          <a:p>
            <a:endParaRPr lang="en-US" sz="1100" dirty="0"/>
          </a:p>
        </p:txBody>
      </p:sp>
      <p:sp>
        <p:nvSpPr>
          <p:cNvPr id="7" name="Slide Number Placeholder 6">
            <a:extLst>
              <a:ext uri="{FF2B5EF4-FFF2-40B4-BE49-F238E27FC236}">
                <a16:creationId xmlns:a16="http://schemas.microsoft.com/office/drawing/2014/main" id="{4466B76B-BE24-59C9-5522-39A9D9BFA720}"/>
              </a:ext>
            </a:extLst>
          </p:cNvPr>
          <p:cNvSpPr>
            <a:spLocks noGrp="1"/>
          </p:cNvSpPr>
          <p:nvPr>
            <p:ph type="sldNum" sz="quarter" idx="5"/>
          </p:nvPr>
        </p:nvSpPr>
        <p:spPr/>
        <p:txBody>
          <a:bodyPr/>
          <a:lstStyle/>
          <a:p>
            <a:pPr defTabSz="1069880">
              <a:defRPr/>
            </a:pPr>
            <a:fld id="{FA41E740-A33C-4EDC-A7FF-54C6BCFC745E}" type="slidenum">
              <a:rPr lang="en-US" sz="1500">
                <a:solidFill>
                  <a:prstClr val="black"/>
                </a:solidFill>
                <a:latin typeface="Calibri" panose="020F0502020204030204"/>
                <a:cs typeface="Arial"/>
                <a:sym typeface="Arial"/>
              </a:rPr>
              <a:pPr defTabSz="1069880">
                <a:defRPr/>
              </a:pPr>
              <a:t>4</a:t>
            </a:fld>
            <a:endParaRPr lang="en-US" sz="150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94765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5"/>
              </a:spcAft>
            </a:pPr>
            <a:r>
              <a:rPr lang="en-US" sz="1000" dirty="0">
                <a:ea typeface="Calibri" panose="020F0502020204030204" pitchFamily="34" charset="0"/>
                <a:cs typeface="Times New Roman" panose="02020603050405020304" pitchFamily="18" charset="0"/>
              </a:rPr>
              <a:t>So, let’s get started…</a:t>
            </a:r>
          </a:p>
          <a:p>
            <a:pPr>
              <a:lnSpc>
                <a:spcPct val="107000"/>
              </a:lnSpc>
              <a:spcAft>
                <a:spcPts val="865"/>
              </a:spcAft>
            </a:pPr>
            <a:r>
              <a:rPr lang="en-US" sz="1000" dirty="0">
                <a:ea typeface="Calibri" panose="020F0502020204030204" pitchFamily="34" charset="0"/>
                <a:cs typeface="Times New Roman" panose="02020603050405020304" pitchFamily="18" charset="0"/>
              </a:rPr>
              <a:t>Our Guest Speaker today is Neil Patel of Patel Advisory Group</a:t>
            </a:r>
            <a:endParaRPr lang="en-US" sz="1000" b="1" dirty="0">
              <a:ea typeface="Calibri" panose="020F0502020204030204" pitchFamily="34" charset="0"/>
              <a:cs typeface="Times New Roman" panose="02020603050405020304" pitchFamily="18" charset="0"/>
            </a:endParaRPr>
          </a:p>
          <a:p>
            <a:pPr>
              <a:lnSpc>
                <a:spcPct val="107000"/>
              </a:lnSpc>
              <a:spcAft>
                <a:spcPts val="865"/>
              </a:spcAft>
            </a:pPr>
            <a:endParaRPr lang="en-US" sz="1000" b="1" dirty="0">
              <a:cs typeface="Times New Roman" panose="02020603050405020304" pitchFamily="18" charset="0"/>
            </a:endParaRPr>
          </a:p>
          <a:p>
            <a:pPr>
              <a:lnSpc>
                <a:spcPct val="107000"/>
              </a:lnSpc>
              <a:spcAft>
                <a:spcPts val="865"/>
              </a:spcAft>
            </a:pPr>
            <a:r>
              <a:rPr lang="en-US" sz="1000" dirty="0">
                <a:solidFill>
                  <a:srgbClr val="232333"/>
                </a:solidFill>
              </a:rPr>
              <a:t>Neil’s interest in the mechanics of business started early and was influenced by his entrepreneurial family of operators and investors. After graduating from Chicago’s esteemed Loyola University, Neil worked for public and private enterprises affording him invaluable insight and experience into the finance, operations and management functions of businesses in multiple industries.</a:t>
            </a:r>
          </a:p>
          <a:p>
            <a:pPr>
              <a:lnSpc>
                <a:spcPct val="107000"/>
              </a:lnSpc>
              <a:spcAft>
                <a:spcPts val="865"/>
              </a:spcAft>
            </a:pPr>
            <a:r>
              <a:rPr lang="en-US" sz="1000" dirty="0">
                <a:solidFill>
                  <a:srgbClr val="232333"/>
                </a:solidFill>
              </a:rPr>
              <a:t>Neil launched his practice in 1999. And for nearly 25 years, he has advised hundreds of diverse businesses providing him with a uniquely wide scope of real-world, hands-on experience. As a result, he understands firsthand the challenges and opportunities business leaders face today.</a:t>
            </a:r>
          </a:p>
          <a:p>
            <a:pPr>
              <a:lnSpc>
                <a:spcPct val="107000"/>
              </a:lnSpc>
              <a:spcAft>
                <a:spcPts val="865"/>
              </a:spcAft>
            </a:pPr>
            <a:r>
              <a:rPr lang="en-US" sz="1000" dirty="0">
                <a:solidFill>
                  <a:srgbClr val="232333"/>
                </a:solidFill>
              </a:rPr>
              <a:t>His professional mission has been focused on helping clients navigate today’s complex business environment, improve visibility and grow.   Neil is best known for his perspectives on financial leadership. In this capacity Neil is able to help accounting and finance teams align with operational targets and strategic objectives.  In doing so, Neil is able to help business leaders achieve their goals, reduce stress and find professional and personal fulfillment. </a:t>
            </a:r>
          </a:p>
          <a:p>
            <a:pPr>
              <a:lnSpc>
                <a:spcPct val="107000"/>
              </a:lnSpc>
              <a:spcAft>
                <a:spcPts val="865"/>
              </a:spcAft>
            </a:pPr>
            <a:r>
              <a:rPr lang="en-US" sz="1000" dirty="0">
                <a:solidFill>
                  <a:srgbClr val="232333"/>
                </a:solidFill>
              </a:rPr>
              <a:t>Outside of the office, Neil enjoys hiking, camping, traveling, spending time with friends and family and spoiling his chocolate lab, Lily. </a:t>
            </a:r>
            <a:endParaRPr lang="en-US" sz="10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69866">
              <a:defRPr/>
            </a:pPr>
            <a:fld id="{FA41E740-A33C-4EDC-A7FF-54C6BCFC745E}" type="slidenum">
              <a:rPr lang="en-US" sz="1400">
                <a:solidFill>
                  <a:prstClr val="black"/>
                </a:solidFill>
                <a:latin typeface="Calibri"/>
                <a:cs typeface="Arial"/>
                <a:sym typeface="Arial"/>
              </a:rPr>
              <a:pPr defTabSz="1069866">
                <a:defRPr/>
              </a:pPr>
              <a:t>5</a:t>
            </a:fld>
            <a:endParaRPr lang="en-US" sz="1400">
              <a:solidFill>
                <a:prstClr val="black"/>
              </a:solidFill>
              <a:latin typeface="Calibri"/>
              <a:cs typeface="Arial"/>
              <a:sym typeface="Arial"/>
            </a:endParaRPr>
          </a:p>
        </p:txBody>
      </p:sp>
    </p:spTree>
    <p:extLst>
      <p:ext uri="{BB962C8B-B14F-4D97-AF65-F5344CB8AC3E}">
        <p14:creationId xmlns:p14="http://schemas.microsoft.com/office/powerpoint/2010/main" val="169012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latin typeface="Aptos" panose="020B0004020202020204" pitchFamily="34" charset="0"/>
                <a:ea typeface="Aptos" panose="020B0004020202020204" pitchFamily="34" charset="0"/>
                <a:cs typeface="Times New Roman" panose="02020603050405020304" pitchFamily="18" charset="0"/>
              </a:rPr>
              <a:t>The SECURE Act 2.0, officially known as the "Setting Every Community Up for Retirement Enhancement Act 2.0," aims to enhance retirement savings opportunities and provide various benefits to small business owners. Here are some of the key benefits for small business owners</a:t>
            </a:r>
          </a:p>
          <a:p>
            <a:endParaRPr lang="en-US" sz="1700" dirty="0"/>
          </a:p>
          <a:p>
            <a:pPr defTabSz="914354" eaLnBrk="0" fontAlgn="base" hangingPunct="0">
              <a:lnSpc>
                <a:spcPct val="90000"/>
              </a:lnSpc>
              <a:spcBef>
                <a:spcPct val="20000"/>
              </a:spcBef>
              <a:spcAft>
                <a:spcPct val="0"/>
              </a:spcAft>
              <a:defRPr/>
            </a:pPr>
            <a:endParaRPr lang="en-US" dirty="0">
              <a:latin typeface="Arial" panose="020B0604020202020204" pitchFamily="34" charset="0"/>
              <a:cs typeface="Arial" panose="020B0604020202020204" pitchFamily="34" charset="0"/>
            </a:endParaRPr>
          </a:p>
          <a:p>
            <a:pPr defTabSz="914354" eaLnBrk="0" fontAlgn="base" hangingPunct="0">
              <a:lnSpc>
                <a:spcPct val="90000"/>
              </a:lnSpc>
              <a:spcBef>
                <a:spcPct val="20000"/>
              </a:spcBef>
              <a:spcAft>
                <a:spcPct val="0"/>
              </a:spcAft>
              <a:defRPr/>
            </a:pPr>
            <a:r>
              <a:rPr lang="en-US" dirty="0">
                <a:latin typeface="Arial" panose="020B0604020202020204" pitchFamily="34" charset="0"/>
                <a:cs typeface="Arial" panose="020B0604020202020204" pitchFamily="34" charset="0"/>
              </a:rPr>
              <a:t>*In 2023, the SECURE Act 2.0. reduces the IRS penalty for taking out less than your full RMD from 50% of the underpayment to 25% (10% if corrected in a timely manner). You should consult your investment professional or tax advisor about your specific situation.</a:t>
            </a:r>
          </a:p>
          <a:p>
            <a:pPr defTabSz="914354" eaLnBrk="0" fontAlgn="base" hangingPunct="0">
              <a:lnSpc>
                <a:spcPct val="90000"/>
              </a:lnSpc>
              <a:spcBef>
                <a:spcPct val="20000"/>
              </a:spcBef>
              <a:spcAft>
                <a:spcPct val="0"/>
              </a:spcAft>
              <a:defRPr/>
            </a:pPr>
            <a:r>
              <a:rPr lang="en-US" dirty="0">
                <a:latin typeface="Arial" panose="020B0604020202020204" pitchFamily="34" charset="0"/>
                <a:cs typeface="Arial" panose="020B0604020202020204" pitchFamily="34" charset="0"/>
              </a:rPr>
              <a:t>**Under the “Setting Every Community Up for Retirement Enhancement Act” of 2019, as revised in 2022 (“the SECURE Act 2.0”), the required beginning date of RMDs is raised from age 72 to 73 for any person who attains age 72 after December 31, 2022. There is no change to RMDs for people who turned age 72 prior to January 1, 2023. </a:t>
            </a: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05058">
              <a:defRPr/>
            </a:pPr>
            <a:fld id="{FA41E740-A33C-4EDC-A7FF-54C6BCFC745E}" type="slidenum">
              <a:rPr lang="en-US" sz="1400">
                <a:solidFill>
                  <a:prstClr val="black"/>
                </a:solidFill>
                <a:latin typeface="Calibri" panose="020F0502020204030204"/>
              </a:rPr>
              <a:pPr defTabSz="1005058">
                <a:defRPr/>
              </a:pPr>
              <a:t>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1482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Enhanced Tax Credits for Starting Retirement Plans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Increased Startup Credit: The act increases the small business startup credit for retirement plans from 50% to 100% of the costs for employers with up to 50 employees, capped at $5,000 per year for the first three years.</a:t>
            </a:r>
          </a:p>
          <a:p>
            <a:pPr marL="772519" lvl="1" indent="-297123">
              <a:lnSpc>
                <a:spcPct val="107000"/>
              </a:lnSpc>
              <a:spcAft>
                <a:spcPts val="312"/>
              </a:spcAft>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Additional Credit for Employer Contributions: An additional credit is provided for employer contributions to the retirement plan, up to $1,000 per employee for the first five years.</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7</a:t>
            </a:fld>
            <a:endParaRPr lang="en-US"/>
          </a:p>
        </p:txBody>
      </p:sp>
    </p:spTree>
    <p:extLst>
      <p:ext uri="{BB962C8B-B14F-4D97-AF65-F5344CB8AC3E}">
        <p14:creationId xmlns:p14="http://schemas.microsoft.com/office/powerpoint/2010/main" val="271258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Simplified Plan Administration</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Reduced Administrative Burden: Various provisions in SECURE Act 2.0 are designed to simplify plan administration, such as allowing certain corrections of plan errors without incurring penalties.</a:t>
            </a:r>
          </a:p>
          <a:p>
            <a:pPr marL="772519" lvl="1" indent="-297123">
              <a:lnSpc>
                <a:spcPct val="107000"/>
              </a:lnSpc>
              <a:spcAft>
                <a:spcPts val="312"/>
              </a:spcAft>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Auto-Enrollment Requirement: While auto-enrollment may initially seem like an additional responsibility, it can lead to higher participation rates and improved employee satisfaction without significant administrative burden due to simplified processes.</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8</a:t>
            </a:fld>
            <a:endParaRPr lang="en-US"/>
          </a:p>
        </p:txBody>
      </p:sp>
    </p:spTree>
    <p:extLst>
      <p:ext uri="{BB962C8B-B14F-4D97-AF65-F5344CB8AC3E}">
        <p14:creationId xmlns:p14="http://schemas.microsoft.com/office/powerpoint/2010/main" val="400343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547" indent="-356547">
              <a:lnSpc>
                <a:spcPct val="107000"/>
              </a:lnSpc>
              <a:spcBef>
                <a:spcPts val="1248"/>
              </a:spcBef>
              <a:buFont typeface="+mj-lt"/>
              <a:buAutoNum type="arabicPeriod"/>
            </a:pPr>
            <a:r>
              <a:rPr lang="en-US" sz="1100" b="1" kern="100" dirty="0">
                <a:latin typeface="Aptos" panose="020B0004020202020204" pitchFamily="34" charset="0"/>
                <a:ea typeface="Aptos" panose="020B0004020202020204" pitchFamily="34" charset="0"/>
                <a:cs typeface="Times New Roman" panose="02020603050405020304" pitchFamily="18" charset="0"/>
              </a:rPr>
              <a:t>Enhanced Retirement Savings for Employees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772519" lvl="1" indent="-297123">
              <a:lnSpc>
                <a:spcPct val="107000"/>
              </a:lnSpc>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Higher Contribution Limits: The act increases catch-up contribution limits for employees aged 60 to 63, which can attract and retain more experienced employees by allowing them to save more as they near retirement.</a:t>
            </a:r>
          </a:p>
          <a:p>
            <a:pPr marL="772519" lvl="1" indent="-297123">
              <a:lnSpc>
                <a:spcPct val="107000"/>
              </a:lnSpc>
              <a:spcAft>
                <a:spcPts val="312"/>
              </a:spcAft>
              <a:buFont typeface="+mj-lt"/>
              <a:buAutoNum type="alphaLcPeriod"/>
            </a:pPr>
            <a:r>
              <a:rPr lang="en-US" sz="1100" kern="100" dirty="0">
                <a:latin typeface="Aptos" panose="020B0004020202020204" pitchFamily="34" charset="0"/>
                <a:ea typeface="Aptos" panose="020B0004020202020204" pitchFamily="34" charset="0"/>
                <a:cs typeface="Times New Roman" panose="02020603050405020304" pitchFamily="18" charset="0"/>
              </a:rPr>
              <a:t>Student Loan Matching Contributions: Employers can treat student loan payments as elective deferrals for purposes of matching contributions, helping employees with student debt to still receive retirement benefits.</a:t>
            </a:r>
          </a:p>
          <a:p>
            <a:endParaRPr lang="en-US" dirty="0"/>
          </a:p>
        </p:txBody>
      </p:sp>
      <p:sp>
        <p:nvSpPr>
          <p:cNvPr id="4" name="Slide Number Placeholder 3"/>
          <p:cNvSpPr>
            <a:spLocks noGrp="1"/>
          </p:cNvSpPr>
          <p:nvPr>
            <p:ph type="sldNum" sz="quarter" idx="5"/>
          </p:nvPr>
        </p:nvSpPr>
        <p:spPr/>
        <p:txBody>
          <a:bodyPr/>
          <a:lstStyle/>
          <a:p>
            <a:fld id="{AAE5B91D-D609-4CCE-9CAB-0A57E9E5002B}" type="slidenum">
              <a:rPr lang="en-US" smtClean="0"/>
              <a:t>9</a:t>
            </a:fld>
            <a:endParaRPr lang="en-US"/>
          </a:p>
        </p:txBody>
      </p:sp>
    </p:spTree>
    <p:extLst>
      <p:ext uri="{BB962C8B-B14F-4D97-AF65-F5344CB8AC3E}">
        <p14:creationId xmlns:p14="http://schemas.microsoft.com/office/powerpoint/2010/main" val="461454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25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892731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124365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952443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452468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3842300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4"/>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Tree>
    <p:extLst>
      <p:ext uri="{BB962C8B-B14F-4D97-AF65-F5344CB8AC3E}">
        <p14:creationId xmlns:p14="http://schemas.microsoft.com/office/powerpoint/2010/main" val="1122831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Tree>
    <p:extLst>
      <p:ext uri="{BB962C8B-B14F-4D97-AF65-F5344CB8AC3E}">
        <p14:creationId xmlns:p14="http://schemas.microsoft.com/office/powerpoint/2010/main" val="1273946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4"/>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7"/>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99"/>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1" y="415637"/>
            <a:ext cx="10515600" cy="756460"/>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2"/>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80"/>
            <a:ext cx="5608320" cy="3182164"/>
          </a:xfrm>
        </p:spPr>
        <p:txBody>
          <a:bodyPr>
            <a:normAutofit/>
          </a:bodyPr>
          <a:lstStyle>
            <a:lvl1pPr marL="457127" indent="-457127">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770177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1" y="1122363"/>
            <a:ext cx="9144000" cy="2387600"/>
          </a:xfrm>
        </p:spPr>
        <p:txBody>
          <a:bodyPr anchor="b"/>
          <a:lstStyle>
            <a:lvl1pPr algn="ctr">
              <a:defRPr sz="5999"/>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1" y="3602038"/>
            <a:ext cx="9144000" cy="1655762"/>
          </a:xfrm>
        </p:spPr>
        <p:txBody>
          <a:bodyPr/>
          <a:lstStyle>
            <a:lvl1pPr marL="0" indent="0" algn="ctr">
              <a:buNone/>
              <a:defRPr sz="2400"/>
            </a:lvl1pPr>
            <a:lvl2pPr marL="457127" indent="0" algn="ctr">
              <a:buNone/>
              <a:defRPr sz="1999"/>
            </a:lvl2pPr>
            <a:lvl3pPr marL="914254" indent="0" algn="ctr">
              <a:buNone/>
              <a:defRPr sz="1800"/>
            </a:lvl3pPr>
            <a:lvl4pPr marL="1371380"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4"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1756917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3128589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677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27" indent="0">
              <a:buNone/>
              <a:defRPr sz="1999">
                <a:solidFill>
                  <a:schemeClr val="tx1">
                    <a:tint val="75000"/>
                  </a:schemeClr>
                </a:solidFill>
              </a:defRPr>
            </a:lvl2pPr>
            <a:lvl3pPr marL="914254" indent="0">
              <a:buNone/>
              <a:defRPr sz="1800">
                <a:solidFill>
                  <a:schemeClr val="tx1">
                    <a:tint val="75000"/>
                  </a:schemeClr>
                </a:solidFill>
              </a:defRPr>
            </a:lvl3pPr>
            <a:lvl4pPr marL="1371380" indent="0">
              <a:buNone/>
              <a:defRPr sz="1600">
                <a:solidFill>
                  <a:schemeClr val="tx1">
                    <a:tint val="75000"/>
                  </a:schemeClr>
                </a:solidFill>
              </a:defRPr>
            </a:lvl4pPr>
            <a:lvl5pPr marL="1828507" indent="0">
              <a:buNone/>
              <a:defRPr sz="1600">
                <a:solidFill>
                  <a:schemeClr val="tx1">
                    <a:tint val="75000"/>
                  </a:schemeClr>
                </a:solidFill>
              </a:defRPr>
            </a:lvl5pPr>
            <a:lvl6pPr marL="2285634" indent="0">
              <a:buNone/>
              <a:defRPr sz="1600">
                <a:solidFill>
                  <a:schemeClr val="tx1">
                    <a:tint val="75000"/>
                  </a:schemeClr>
                </a:solidFill>
              </a:defRPr>
            </a:lvl6pPr>
            <a:lvl7pPr marL="2742761" indent="0">
              <a:buNone/>
              <a:defRPr sz="1600">
                <a:solidFill>
                  <a:schemeClr val="tx1">
                    <a:tint val="75000"/>
                  </a:schemeClr>
                </a:solidFill>
              </a:defRPr>
            </a:lvl7pPr>
            <a:lvl8pPr marL="3199888" indent="0">
              <a:buNone/>
              <a:defRPr sz="1600">
                <a:solidFill>
                  <a:schemeClr val="tx1">
                    <a:tint val="75000"/>
                  </a:schemeClr>
                </a:solidFill>
              </a:defRPr>
            </a:lvl8pPr>
            <a:lvl9pPr marL="3657014"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3646146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199"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73474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9" y="1681163"/>
            <a:ext cx="5157786" cy="823912"/>
          </a:xfrm>
        </p:spPr>
        <p:txBody>
          <a:bodyPr anchor="b"/>
          <a:lstStyle>
            <a:lvl1pPr marL="0" indent="0">
              <a:buNone/>
              <a:defRPr sz="2400" b="1"/>
            </a:lvl1pPr>
            <a:lvl2pPr marL="457127" indent="0">
              <a:buNone/>
              <a:defRPr sz="1999" b="1"/>
            </a:lvl2pPr>
            <a:lvl3pPr marL="914254" indent="0">
              <a:buNone/>
              <a:defRPr sz="1800" b="1"/>
            </a:lvl3pPr>
            <a:lvl4pPr marL="1371380"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9" y="2505076"/>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27" indent="0">
              <a:buNone/>
              <a:defRPr sz="1999" b="1"/>
            </a:lvl2pPr>
            <a:lvl3pPr marL="914254" indent="0">
              <a:buNone/>
              <a:defRPr sz="1800" b="1"/>
            </a:lvl3pPr>
            <a:lvl4pPr marL="1371380"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526813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3560141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695932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6"/>
            <a:ext cx="6172201" cy="4873625"/>
          </a:xfrm>
        </p:spPr>
        <p:txBody>
          <a:bodyPr/>
          <a:lstStyle>
            <a:lvl1pPr>
              <a:defRPr sz="3199"/>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9" y="2057400"/>
            <a:ext cx="3932237" cy="3811588"/>
          </a:xfrm>
        </p:spPr>
        <p:txBody>
          <a:bodyPr/>
          <a:lstStyle>
            <a:lvl1pPr marL="0" indent="0">
              <a:buNone/>
              <a:defRPr sz="1600"/>
            </a:lvl1pPr>
            <a:lvl2pPr marL="457127" indent="0">
              <a:buNone/>
              <a:defRPr sz="1399"/>
            </a:lvl2pPr>
            <a:lvl3pPr marL="914254" indent="0">
              <a:buNone/>
              <a:defRPr sz="1200"/>
            </a:lvl3pPr>
            <a:lvl4pPr marL="1371380"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4"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1754415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6"/>
            <a:ext cx="6172201" cy="4873625"/>
          </a:xfrm>
        </p:spPr>
        <p:txBody>
          <a:bodyPr/>
          <a:lstStyle>
            <a:lvl1pPr marL="0" indent="0">
              <a:buNone/>
              <a:defRPr sz="3199"/>
            </a:lvl1pPr>
            <a:lvl2pPr marL="457127" indent="0">
              <a:buNone/>
              <a:defRPr sz="2800"/>
            </a:lvl2pPr>
            <a:lvl3pPr marL="914254" indent="0">
              <a:buNone/>
              <a:defRPr sz="2400"/>
            </a:lvl3pPr>
            <a:lvl4pPr marL="1371380" indent="0">
              <a:buNone/>
              <a:defRPr sz="1999"/>
            </a:lvl4pPr>
            <a:lvl5pPr marL="1828507" indent="0">
              <a:buNone/>
              <a:defRPr sz="1999"/>
            </a:lvl5pPr>
            <a:lvl6pPr marL="2285634" indent="0">
              <a:buNone/>
              <a:defRPr sz="1999"/>
            </a:lvl6pPr>
            <a:lvl7pPr marL="2742761" indent="0">
              <a:buNone/>
              <a:defRPr sz="1999"/>
            </a:lvl7pPr>
            <a:lvl8pPr marL="3199888" indent="0">
              <a:buNone/>
              <a:defRPr sz="1999"/>
            </a:lvl8pPr>
            <a:lvl9pPr marL="3657014" indent="0">
              <a:buNone/>
              <a:defRPr sz="1999"/>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9" y="2057400"/>
            <a:ext cx="3932237" cy="3811588"/>
          </a:xfrm>
        </p:spPr>
        <p:txBody>
          <a:bodyPr/>
          <a:lstStyle>
            <a:lvl1pPr marL="0" indent="0">
              <a:buNone/>
              <a:defRPr sz="1600"/>
            </a:lvl1pPr>
            <a:lvl2pPr marL="457127" indent="0">
              <a:buNone/>
              <a:defRPr sz="1399"/>
            </a:lvl2pPr>
            <a:lvl3pPr marL="914254" indent="0">
              <a:buNone/>
              <a:defRPr sz="1200"/>
            </a:lvl3pPr>
            <a:lvl4pPr marL="1371380"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4"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1" y="6039854"/>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8" y="6174501"/>
            <a:ext cx="2034545" cy="525239"/>
          </a:xfrm>
          <a:prstGeom prst="rect">
            <a:avLst/>
          </a:prstGeom>
        </p:spPr>
      </p:pic>
    </p:spTree>
    <p:extLst>
      <p:ext uri="{BB962C8B-B14F-4D97-AF65-F5344CB8AC3E}">
        <p14:creationId xmlns:p14="http://schemas.microsoft.com/office/powerpoint/2010/main" val="472536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46612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654723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4" y="5701045"/>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434761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0" y="415637"/>
            <a:ext cx="10515600" cy="756459"/>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1"/>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79"/>
            <a:ext cx="5608320" cy="3182164"/>
          </a:xfrm>
        </p:spPr>
        <p:txBody>
          <a:bodyPr>
            <a:normAutofit/>
          </a:bodyPr>
          <a:lstStyle>
            <a:lvl1pPr marL="457200" indent="-457200">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111223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2" y="0"/>
            <a:ext cx="756458" cy="686631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2"/>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537312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4" y="5701045"/>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1" y="-3250276"/>
            <a:ext cx="756458" cy="8088287"/>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160"/>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1" y="415637"/>
            <a:ext cx="10515600" cy="756460"/>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1"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2"/>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81"/>
            <a:ext cx="5608320" cy="3182164"/>
          </a:xfrm>
        </p:spPr>
        <p:txBody>
          <a:bodyPr>
            <a:normAutofit/>
          </a:bodyPr>
          <a:lstStyle>
            <a:lvl1pPr marL="457109" indent="-457109">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1627667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1" y="1122363"/>
            <a:ext cx="9144000" cy="2387600"/>
          </a:xfrm>
        </p:spPr>
        <p:txBody>
          <a:bodyPr anchor="b"/>
          <a:lstStyle>
            <a:lvl1pPr algn="ctr">
              <a:defRPr sz="5999"/>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1999"/>
            </a:lvl2pPr>
            <a:lvl3pPr marL="914218" indent="0" algn="ctr">
              <a:buNone/>
              <a:defRPr sz="1800"/>
            </a:lvl3pPr>
            <a:lvl4pPr marL="1371325"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3610245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34808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09" indent="0">
              <a:buNone/>
              <a:defRPr sz="1999">
                <a:solidFill>
                  <a:schemeClr val="tx1">
                    <a:tint val="75000"/>
                  </a:schemeClr>
                </a:solidFill>
              </a:defRPr>
            </a:lvl2pPr>
            <a:lvl3pPr marL="914218" indent="0">
              <a:buNone/>
              <a:defRPr sz="1800">
                <a:solidFill>
                  <a:schemeClr val="tx1">
                    <a:tint val="75000"/>
                  </a:schemeClr>
                </a:solidFill>
              </a:defRPr>
            </a:lvl3pPr>
            <a:lvl4pPr marL="1371325"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2" indent="0">
              <a:buNone/>
              <a:defRPr sz="1600">
                <a:solidFill>
                  <a:schemeClr val="tx1">
                    <a:tint val="75000"/>
                  </a:schemeClr>
                </a:solidFill>
              </a:defRPr>
            </a:lvl7pPr>
            <a:lvl8pPr marL="3199760" indent="0">
              <a:buNone/>
              <a:defRPr sz="1600">
                <a:solidFill>
                  <a:schemeClr val="tx1">
                    <a:tint val="75000"/>
                  </a:schemeClr>
                </a:solidFill>
              </a:defRPr>
            </a:lvl8pPr>
            <a:lvl9pPr marL="3656869"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3342273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199"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62284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9" y="1681163"/>
            <a:ext cx="5157786" cy="823912"/>
          </a:xfrm>
        </p:spPr>
        <p:txBody>
          <a:bodyPr anchor="b"/>
          <a:lstStyle>
            <a:lvl1pPr marL="0" indent="0">
              <a:buNone/>
              <a:defRPr sz="2400" b="1"/>
            </a:lvl1pPr>
            <a:lvl2pPr marL="457109" indent="0">
              <a:buNone/>
              <a:defRPr sz="1999" b="1"/>
            </a:lvl2pPr>
            <a:lvl3pPr marL="914218" indent="0">
              <a:buNone/>
              <a:defRPr sz="1800" b="1"/>
            </a:lvl3pPr>
            <a:lvl4pPr marL="1371325"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9" y="2505076"/>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09" indent="0">
              <a:buNone/>
              <a:defRPr sz="1999" b="1"/>
            </a:lvl2pPr>
            <a:lvl3pPr marL="914218" indent="0">
              <a:buNone/>
              <a:defRPr sz="1800" b="1"/>
            </a:lvl3pPr>
            <a:lvl4pPr marL="1371325" indent="0">
              <a:buNone/>
              <a:defRPr sz="1600" b="1"/>
            </a:lvl4pPr>
            <a:lvl5pPr marL="1828434" indent="0">
              <a:buNone/>
              <a:defRPr sz="1600" b="1"/>
            </a:lvl5pPr>
            <a:lvl6pPr marL="2285543" indent="0">
              <a:buNone/>
              <a:defRPr sz="1600" b="1"/>
            </a:lvl6pPr>
            <a:lvl7pPr marL="2742652"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2756099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3599800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103634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7"/>
            <a:ext cx="6172201" cy="4873625"/>
          </a:xfrm>
        </p:spPr>
        <p:txBody>
          <a:bodyPr/>
          <a:lstStyle>
            <a:lvl1pPr>
              <a:defRPr sz="3199"/>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9" y="2057400"/>
            <a:ext cx="3932237" cy="3811588"/>
          </a:xfrm>
        </p:spPr>
        <p:txBody>
          <a:bodyPr/>
          <a:lstStyle>
            <a:lvl1pPr marL="0" indent="0">
              <a:buNone/>
              <a:defRPr sz="1600"/>
            </a:lvl1pPr>
            <a:lvl2pPr marL="457109" indent="0">
              <a:buNone/>
              <a:defRPr sz="1399"/>
            </a:lvl2pPr>
            <a:lvl3pPr marL="914218" indent="0">
              <a:buNone/>
              <a:defRPr sz="1200"/>
            </a:lvl3pPr>
            <a:lvl4pPr marL="1371325" indent="0">
              <a:buNone/>
              <a:defRPr sz="1000"/>
            </a:lvl4pPr>
            <a:lvl5pPr marL="1828434" indent="0">
              <a:buNone/>
              <a:defRPr sz="1000"/>
            </a:lvl5pPr>
            <a:lvl6pPr marL="2285543" indent="0">
              <a:buNone/>
              <a:defRPr sz="1000"/>
            </a:lvl6pPr>
            <a:lvl7pPr marL="2742652" indent="0">
              <a:buNone/>
              <a:defRPr sz="1000"/>
            </a:lvl7pPr>
            <a:lvl8pPr marL="3199760" indent="0">
              <a:buNone/>
              <a:defRPr sz="1000"/>
            </a:lvl8pPr>
            <a:lvl9pPr marL="3656869"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612893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299436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7"/>
            <a:ext cx="6172201" cy="4873625"/>
          </a:xfrm>
        </p:spPr>
        <p:txBody>
          <a:bodyPr/>
          <a:lstStyle>
            <a:lvl1pPr marL="0" indent="0">
              <a:buNone/>
              <a:defRPr sz="3199"/>
            </a:lvl1pPr>
            <a:lvl2pPr marL="457109" indent="0">
              <a:buNone/>
              <a:defRPr sz="2800"/>
            </a:lvl2pPr>
            <a:lvl3pPr marL="914218" indent="0">
              <a:buNone/>
              <a:defRPr sz="2400"/>
            </a:lvl3pPr>
            <a:lvl4pPr marL="1371325" indent="0">
              <a:buNone/>
              <a:defRPr sz="1999"/>
            </a:lvl4pPr>
            <a:lvl5pPr marL="1828434" indent="0">
              <a:buNone/>
              <a:defRPr sz="1999"/>
            </a:lvl5pPr>
            <a:lvl6pPr marL="2285543" indent="0">
              <a:buNone/>
              <a:defRPr sz="1999"/>
            </a:lvl6pPr>
            <a:lvl7pPr marL="2742652" indent="0">
              <a:buNone/>
              <a:defRPr sz="1999"/>
            </a:lvl7pPr>
            <a:lvl8pPr marL="3199760" indent="0">
              <a:buNone/>
              <a:defRPr sz="1999"/>
            </a:lvl8pPr>
            <a:lvl9pPr marL="3656869" indent="0">
              <a:buNone/>
              <a:defRPr sz="1999"/>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9" y="2057400"/>
            <a:ext cx="3932237" cy="3811588"/>
          </a:xfrm>
        </p:spPr>
        <p:txBody>
          <a:bodyPr/>
          <a:lstStyle>
            <a:lvl1pPr marL="0" indent="0">
              <a:buNone/>
              <a:defRPr sz="1600"/>
            </a:lvl1pPr>
            <a:lvl2pPr marL="457109" indent="0">
              <a:buNone/>
              <a:defRPr sz="1399"/>
            </a:lvl2pPr>
            <a:lvl3pPr marL="914218" indent="0">
              <a:buNone/>
              <a:defRPr sz="1200"/>
            </a:lvl3pPr>
            <a:lvl4pPr marL="1371325" indent="0">
              <a:buNone/>
              <a:defRPr sz="1000"/>
            </a:lvl4pPr>
            <a:lvl5pPr marL="1828434" indent="0">
              <a:buNone/>
              <a:defRPr sz="1000"/>
            </a:lvl5pPr>
            <a:lvl6pPr marL="2285543" indent="0">
              <a:buNone/>
              <a:defRPr sz="1000"/>
            </a:lvl6pPr>
            <a:lvl7pPr marL="2742652" indent="0">
              <a:buNone/>
              <a:defRPr sz="1000"/>
            </a:lvl7pPr>
            <a:lvl8pPr marL="3199760" indent="0">
              <a:buNone/>
              <a:defRPr sz="1000"/>
            </a:lvl8pPr>
            <a:lvl9pPr marL="3656869"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1" y="6039855"/>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9" y="6174502"/>
            <a:ext cx="2034545" cy="525239"/>
          </a:xfrm>
          <a:prstGeom prst="rect">
            <a:avLst/>
          </a:prstGeom>
        </p:spPr>
      </p:pic>
    </p:spTree>
    <p:extLst>
      <p:ext uri="{BB962C8B-B14F-4D97-AF65-F5344CB8AC3E}">
        <p14:creationId xmlns:p14="http://schemas.microsoft.com/office/powerpoint/2010/main" val="45607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1183343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183181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910488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861379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384525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916671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948963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3237036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2942367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25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4" indent="-228564" algn="l" defTabSz="9142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1" indent="-228564" algn="l" defTabSz="9142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8" indent="-228564" algn="l" defTabSz="91425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944"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1"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8"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2"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4"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0"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4" algn="l" defTabSz="9142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25351495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218"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3" indent="-228553"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2" indent="-228553"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3" algn="l" defTabSz="914218"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880" indent="-228553"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3"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3"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3"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5" indent="-228553"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3"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9"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5"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9" algn="l" defTabSz="9142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neazwealth.com/"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8.jpg"/><Relationship Id="rId7" Type="http://schemas.openxmlformats.org/officeDocument/2006/relationships/hyperlink" Target="http://www.oneazwealth.com/"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8.jpg"/><Relationship Id="rId7" Type="http://schemas.openxmlformats.org/officeDocument/2006/relationships/hyperlink" Target="http://www.oneazwealth.com/"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hyperlink" Target="http://www.oneazwealth.com/"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hyperlink" Target="mailto:Neil@PatelAdvisory.com"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3044969" y="5822084"/>
            <a:ext cx="8867688" cy="53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58" tIns="34279" rIns="68558" bIns="34279" numCol="1" anchor="ctr" anchorCtr="0" compatLnSpc="1">
            <a:prstTxWarp prst="textNoShape">
              <a:avLst/>
            </a:prstTxWarp>
            <a:spAutoFit/>
          </a:bodyPr>
          <a:lstStyle/>
          <a:p>
            <a:pPr algn="just" defTabSz="914071" eaLnBrk="0" fontAlgn="base" hangingPunct="0">
              <a:spcBef>
                <a:spcPct val="0"/>
              </a:spcBef>
              <a:spcAft>
                <a:spcPct val="0"/>
              </a:spcAft>
              <a:buClr>
                <a:srgbClr val="000000"/>
              </a:buClr>
              <a:defRPr/>
            </a:pPr>
            <a:r>
              <a:rPr lang="en-US" sz="750" b="1" kern="0" dirty="0">
                <a:solidFill>
                  <a:srgbClr val="A5A5A5">
                    <a:lumMod val="25000"/>
                  </a:srgbClr>
                </a:solidFill>
                <a:latin typeface="Avenir LT Std 65 Medium" panose="020B0603020203020204" pitchFamily="34" charset="0"/>
                <a:cs typeface="Arial"/>
                <a:sym typeface="Arial"/>
              </a:rPr>
              <a:t>Securities and advisory services are offered through LPL Financial (LPL), a registered investment advisor and broker-dealer (member FINRA/SIPC). </a:t>
            </a:r>
            <a:r>
              <a:rPr lang="en-US" sz="750" kern="0" dirty="0">
                <a:solidFill>
                  <a:srgbClr val="A5A5A5">
                    <a:lumMod val="25000"/>
                  </a:srgbClr>
                </a:solidFill>
                <a:latin typeface="Avenir LT Std 65 Medium" panose="020B0603020203020204" pitchFamily="34" charset="0"/>
                <a:cs typeface="Arial"/>
                <a:sym typeface="Arial"/>
              </a:rPr>
              <a:t>Insurance products are offered through LPL or its licensed affiliates. OneAZ Credit Union (OneAZ CU) and OneAZ Wealth Management </a:t>
            </a:r>
            <a:r>
              <a:rPr lang="en-US" sz="750" b="1" u="sng" kern="0" dirty="0">
                <a:solidFill>
                  <a:srgbClr val="A5A5A5">
                    <a:lumMod val="25000"/>
                  </a:srgbClr>
                </a:solidFill>
                <a:latin typeface="Avenir LT Std 65 Medium" panose="020B0603020203020204" pitchFamily="34" charset="0"/>
                <a:cs typeface="Arial"/>
                <a:sym typeface="Arial"/>
              </a:rPr>
              <a:t>are not</a:t>
            </a:r>
            <a:r>
              <a:rPr lang="en-US" sz="750" kern="0" dirty="0">
                <a:solidFill>
                  <a:srgbClr val="A5A5A5">
                    <a:lumMod val="25000"/>
                  </a:srgbClr>
                </a:solidFill>
                <a:latin typeface="Avenir LT Std 65 Medium" panose="020B0603020203020204" pitchFamily="34" charset="0"/>
                <a:cs typeface="Arial"/>
                <a:sym typeface="Arial"/>
              </a:rPr>
              <a:t> 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750" kern="0" dirty="0">
              <a:solidFill>
                <a:srgbClr val="A5A5A5">
                  <a:lumMod val="25000"/>
                </a:srgbClr>
              </a:solidFill>
              <a:latin typeface="Avenir LT Std 65 Medium" panose="020B0603020203020204" pitchFamily="34" charset="0"/>
              <a:cs typeface="Arial"/>
              <a:sym typeface="Arial"/>
            </a:endParaRPr>
          </a:p>
        </p:txBody>
      </p:sp>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3025518" y="6352941"/>
          <a:ext cx="8867689" cy="339830"/>
        </p:xfrm>
        <a:graphic>
          <a:graphicData uri="http://schemas.openxmlformats.org/drawingml/2006/table">
            <a:tbl>
              <a:tblPr firstRow="1" firstCol="1" lastRow="1" lastCol="1" bandRow="1" bandCol="1"/>
              <a:tblGrid>
                <a:gridCol w="2531795">
                  <a:extLst>
                    <a:ext uri="{9D8B030D-6E8A-4147-A177-3AD203B41FA5}">
                      <a16:colId xmlns:a16="http://schemas.microsoft.com/office/drawing/2014/main" val="3236136599"/>
                    </a:ext>
                  </a:extLst>
                </a:gridCol>
                <a:gridCol w="2240012">
                  <a:extLst>
                    <a:ext uri="{9D8B030D-6E8A-4147-A177-3AD203B41FA5}">
                      <a16:colId xmlns:a16="http://schemas.microsoft.com/office/drawing/2014/main" val="677956393"/>
                    </a:ext>
                  </a:extLst>
                </a:gridCol>
                <a:gridCol w="2814660">
                  <a:extLst>
                    <a:ext uri="{9D8B030D-6E8A-4147-A177-3AD203B41FA5}">
                      <a16:colId xmlns:a16="http://schemas.microsoft.com/office/drawing/2014/main" val="180355062"/>
                    </a:ext>
                  </a:extLst>
                </a:gridCol>
                <a:gridCol w="1281222">
                  <a:extLst>
                    <a:ext uri="{9D8B030D-6E8A-4147-A177-3AD203B41FA5}">
                      <a16:colId xmlns:a16="http://schemas.microsoft.com/office/drawing/2014/main" val="330343158"/>
                    </a:ext>
                  </a:extLst>
                </a:gridCol>
              </a:tblGrid>
              <a:tr h="339830">
                <a:tc>
                  <a:txBody>
                    <a:bodyPr/>
                    <a:lstStyle/>
                    <a:p>
                      <a:pPr marL="192405"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Any Other Government Agency</a:t>
                      </a:r>
                      <a:endParaRPr lang="en-US" sz="800"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endParaRP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Not Credit Union Guaranteed</a:t>
                      </a:r>
                      <a:endParaRPr lang="en-US" sz="800"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endParaRP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Not Credit Union Deposits or Obligations</a:t>
                      </a:r>
                      <a:endParaRPr lang="en-US" sz="800"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endParaRP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May Lose Value</a:t>
                      </a: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3015790" y="5570495"/>
            <a:ext cx="8867688" cy="323165"/>
          </a:xfrm>
          <a:prstGeom prst="rect">
            <a:avLst/>
          </a:prstGeom>
          <a:noFill/>
        </p:spPr>
        <p:txBody>
          <a:bodyPr wrap="square" rtlCol="0">
            <a:spAutoFit/>
          </a:bodyPr>
          <a:lstStyle/>
          <a:p>
            <a:pPr defTabSz="914071" eaLnBrk="0" fontAlgn="base" hangingPunct="0">
              <a:spcBef>
                <a:spcPct val="0"/>
              </a:spcBef>
              <a:spcAft>
                <a:spcPct val="0"/>
              </a:spcAft>
              <a:buClr>
                <a:srgbClr val="000000"/>
              </a:buClr>
              <a:defRPr/>
            </a:pPr>
            <a:r>
              <a:rPr lang="en-US" sz="750" kern="0" dirty="0">
                <a:solidFill>
                  <a:srgbClr val="A5A5A5">
                    <a:lumMod val="25000"/>
                  </a:srgbClr>
                </a:solidFill>
                <a:latin typeface="Avenir LT Std 65 Medium" panose="020B0603020203020204" pitchFamily="34" charset="0"/>
                <a:cs typeface="Arial"/>
                <a:sym typeface="Arial"/>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3015790" y="5208344"/>
            <a:ext cx="8867688" cy="553998"/>
          </a:xfrm>
          <a:prstGeom prst="rect">
            <a:avLst/>
          </a:prstGeom>
          <a:noFill/>
        </p:spPr>
        <p:txBody>
          <a:bodyPr wrap="square" rtlCol="0">
            <a:spAutoFit/>
          </a:bodyPr>
          <a:lstStyle/>
          <a:p>
            <a:pPr defTabSz="914071" eaLnBrk="0" fontAlgn="base" hangingPunct="0">
              <a:spcBef>
                <a:spcPct val="0"/>
              </a:spcBef>
              <a:spcAft>
                <a:spcPct val="0"/>
              </a:spcAft>
              <a:buClr>
                <a:srgbClr val="000000"/>
              </a:buClr>
              <a:defRPr/>
            </a:pPr>
            <a:r>
              <a:rPr lang="en-US" sz="750" kern="0" dirty="0">
                <a:solidFill>
                  <a:srgbClr val="A5A5A5">
                    <a:lumMod val="25000"/>
                  </a:srgbClr>
                </a:solidFill>
                <a:latin typeface="Avenir LT Std 65 Medium" panose="020B0603020203020204" pitchFamily="34" charset="0"/>
                <a:cs typeface="Arial"/>
                <a:sym typeface="Arial"/>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 Please visit https://www.lpl.com/disclosures/is-lpl-relationship-disclosure.html for more detailed information.</a:t>
            </a:r>
          </a:p>
          <a:p>
            <a:pPr defTabSz="914071" eaLnBrk="0" fontAlgn="base" hangingPunct="0">
              <a:spcBef>
                <a:spcPct val="0"/>
              </a:spcBef>
              <a:spcAft>
                <a:spcPct val="0"/>
              </a:spcAft>
              <a:buClr>
                <a:srgbClr val="000000"/>
              </a:buClr>
              <a:defRPr/>
            </a:pPr>
            <a:r>
              <a:rPr lang="en-US" sz="750" kern="0" dirty="0">
                <a:solidFill>
                  <a:srgbClr val="A5A5A5">
                    <a:lumMod val="25000"/>
                  </a:srgbClr>
                </a:solidFill>
                <a:latin typeface="Avenir LT Std 65 Medium" panose="020B0603020203020204" pitchFamily="34" charset="0"/>
                <a:cs typeface="Arial"/>
                <a:sym typeface="Arial"/>
              </a:rPr>
              <a:t> </a:t>
            </a:r>
          </a:p>
        </p:txBody>
      </p:sp>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4471517" y="3293791"/>
            <a:ext cx="5606568" cy="918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071" fontAlgn="base">
              <a:spcBef>
                <a:spcPts val="1200"/>
              </a:spcBef>
              <a:spcAft>
                <a:spcPct val="0"/>
              </a:spcAft>
              <a:buClr>
                <a:srgbClr val="000000"/>
              </a:buClr>
              <a:buNone/>
              <a:defRPr/>
            </a:pPr>
            <a:r>
              <a:rPr lang="en-US" sz="1999" b="1" dirty="0">
                <a:solidFill>
                  <a:srgbClr val="1A2F59"/>
                </a:solidFill>
                <a:latin typeface="Avenir LT Std 65 Medium" panose="020B0603020203020204" pitchFamily="34" charset="0"/>
                <a:sym typeface="Arial"/>
              </a:rPr>
              <a:t>The presentation will begin shortly.</a:t>
            </a:r>
          </a:p>
        </p:txBody>
      </p:sp>
      <p:sp>
        <p:nvSpPr>
          <p:cNvPr id="10" name="TextBox 9">
            <a:extLst>
              <a:ext uri="{FF2B5EF4-FFF2-40B4-BE49-F238E27FC236}">
                <a16:creationId xmlns:a16="http://schemas.microsoft.com/office/drawing/2014/main" id="{BD0F8445-4CBA-31B2-EDFF-1CEAD3AAB92C}"/>
              </a:ext>
            </a:extLst>
          </p:cNvPr>
          <p:cNvSpPr txBox="1"/>
          <p:nvPr/>
        </p:nvSpPr>
        <p:spPr>
          <a:xfrm>
            <a:off x="4446441" y="6664680"/>
            <a:ext cx="6026262" cy="215444"/>
          </a:xfrm>
          <a:prstGeom prst="rect">
            <a:avLst/>
          </a:prstGeom>
          <a:noFill/>
        </p:spPr>
        <p:txBody>
          <a:bodyPr wrap="square" rtlCol="0">
            <a:spAutoFit/>
          </a:bodyPr>
          <a:lstStyle/>
          <a:p>
            <a:pPr defTabSz="914218">
              <a:buClr>
                <a:srgbClr val="000000"/>
              </a:buClr>
              <a:defRPr/>
            </a:pPr>
            <a:r>
              <a:rPr lang="en-US" sz="800" b="1" kern="0" dirty="0">
                <a:solidFill>
                  <a:srgbClr val="A5A5A5">
                    <a:lumMod val="25000"/>
                  </a:srgbClr>
                </a:solidFill>
                <a:latin typeface="Avenir LT Std 65 Medium" panose="020B0603020203020204" pitchFamily="34" charset="0"/>
                <a:cs typeface="Arial"/>
                <a:sym typeface="Arial"/>
              </a:rPr>
              <a:t>OneAZ Wealth Management | (877) 566-0517 | </a:t>
            </a:r>
            <a:r>
              <a:rPr lang="en-US" sz="800" b="1" kern="0" dirty="0">
                <a:solidFill>
                  <a:prstClr val="black"/>
                </a:solidFill>
                <a:latin typeface="Avenir LT Std 65 Medium" panose="020B0603020203020204" pitchFamily="34" charset="0"/>
                <a:cs typeface="Arial"/>
                <a:sym typeface="Arial"/>
                <a:hlinkClick r:id="rId3">
                  <a:extLst>
                    <a:ext uri="{A12FA001-AC4F-418D-AE19-62706E023703}">
                      <ahyp:hlinkClr xmlns:ahyp="http://schemas.microsoft.com/office/drawing/2018/hyperlinkcolor" val="tx"/>
                    </a:ext>
                  </a:extLst>
                </a:hlinkClick>
              </a:rPr>
              <a:t>www.OneAZWealth.com</a:t>
            </a:r>
            <a:r>
              <a:rPr lang="en-US" sz="800" b="1" kern="0" dirty="0">
                <a:solidFill>
                  <a:prstClr val="black"/>
                </a:solidFill>
                <a:latin typeface="Avenir LT Std 65 Medium" panose="020B0603020203020204" pitchFamily="34" charset="0"/>
                <a:cs typeface="Arial"/>
                <a:sym typeface="Arial"/>
              </a:rPr>
              <a:t> </a:t>
            </a:r>
            <a:r>
              <a:rPr lang="en-US" sz="800" b="1" kern="0" dirty="0">
                <a:solidFill>
                  <a:srgbClr val="A5A5A5">
                    <a:lumMod val="25000"/>
                  </a:srgbClr>
                </a:solidFill>
                <a:latin typeface="Avenir LT Std 65 Medium" panose="020B0603020203020204" pitchFamily="34" charset="0"/>
                <a:cs typeface="Arial"/>
                <a:sym typeface="Arial"/>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3004217" y="5069174"/>
            <a:ext cx="8867688" cy="207749"/>
          </a:xfrm>
          <a:prstGeom prst="rect">
            <a:avLst/>
          </a:prstGeom>
          <a:noFill/>
        </p:spPr>
        <p:txBody>
          <a:bodyPr wrap="square" rtlCol="0">
            <a:spAutoFit/>
          </a:bodyPr>
          <a:lstStyle/>
          <a:p>
            <a:pPr defTabSz="914071" eaLnBrk="0" fontAlgn="base" hangingPunct="0">
              <a:spcBef>
                <a:spcPct val="0"/>
              </a:spcBef>
              <a:spcAft>
                <a:spcPct val="0"/>
              </a:spcAft>
              <a:buClr>
                <a:srgbClr val="000000"/>
              </a:buClr>
              <a:defRPr/>
            </a:pPr>
            <a:r>
              <a:rPr lang="en-US" sz="750" kern="0" dirty="0">
                <a:solidFill>
                  <a:srgbClr val="A5A5A5">
                    <a:lumMod val="25000"/>
                  </a:srgbClr>
                </a:solidFill>
                <a:latin typeface="Avenir LT Std 65 Medium" panose="020B0603020203020204" pitchFamily="34" charset="0"/>
                <a:cs typeface="Arial"/>
                <a:sym typeface="Arial"/>
              </a:rPr>
              <a:t>OneAZ Wealth Management, OneAZ Credit Union and LPL Financial are not affiliated with any other referenced entity.</a:t>
            </a:r>
          </a:p>
        </p:txBody>
      </p:sp>
      <p:pic>
        <p:nvPicPr>
          <p:cNvPr id="9" name="Picture 8">
            <a:extLst>
              <a:ext uri="{FF2B5EF4-FFF2-40B4-BE49-F238E27FC236}">
                <a16:creationId xmlns:a16="http://schemas.microsoft.com/office/drawing/2014/main" id="{BD32BC2E-1830-9198-18F9-F884EB1E3869}"/>
              </a:ext>
            </a:extLst>
          </p:cNvPr>
          <p:cNvPicPr>
            <a:picLocks noChangeAspect="1"/>
          </p:cNvPicPr>
          <p:nvPr/>
        </p:nvPicPr>
        <p:blipFill>
          <a:blip r:embed="rId4"/>
          <a:srcRect/>
          <a:stretch/>
        </p:blipFill>
        <p:spPr>
          <a:xfrm>
            <a:off x="5633629" y="505024"/>
            <a:ext cx="3282347" cy="1262441"/>
          </a:xfrm>
          <a:prstGeom prst="rect">
            <a:avLst/>
          </a:prstGeom>
        </p:spPr>
      </p:pic>
    </p:spTree>
    <p:extLst>
      <p:ext uri="{BB962C8B-B14F-4D97-AF65-F5344CB8AC3E}">
        <p14:creationId xmlns:p14="http://schemas.microsoft.com/office/powerpoint/2010/main" val="735165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212760" y="420104"/>
            <a:ext cx="10515600" cy="756459"/>
          </a:xfrm>
        </p:spPr>
        <p:txBody>
          <a:bodyPr>
            <a:noAutofit/>
          </a:bodyPr>
          <a:lstStyle/>
          <a:p>
            <a:r>
              <a:rPr lang="en-US" sz="2800" dirty="0"/>
              <a:t>Incentives for Employee Retention</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421104" y="1572394"/>
            <a:ext cx="10910511" cy="3657331"/>
          </a:xfrm>
        </p:spPr>
        <p:txBody>
          <a:bodyPr>
            <a:normAutofit/>
          </a:bodyPr>
          <a:lstStyle/>
          <a:p>
            <a:r>
              <a:rPr lang="en-US" b="1" kern="100" dirty="0">
                <a:effectLst/>
                <a:latin typeface="Avenir LT Std 65 Medium (Body)"/>
                <a:ea typeface="Aptos" panose="020B0004020202020204" pitchFamily="34" charset="0"/>
                <a:cs typeface="Times New Roman" panose="02020603050405020304" pitchFamily="18" charset="0"/>
              </a:rPr>
              <a:t>Flexible Plan Options: </a:t>
            </a:r>
          </a:p>
          <a:p>
            <a:pPr lvl="1"/>
            <a:r>
              <a:rPr lang="en-US" kern="100" dirty="0">
                <a:effectLst/>
                <a:latin typeface="Avenir LT Std 65 Medium (Body)"/>
                <a:ea typeface="Aptos" panose="020B0004020202020204" pitchFamily="34" charset="0"/>
                <a:cs typeface="Times New Roman" panose="02020603050405020304" pitchFamily="18" charset="0"/>
              </a:rPr>
              <a:t>More flexibility in plan designs, including </a:t>
            </a:r>
            <a:r>
              <a:rPr lang="en-US" b="1" kern="100" dirty="0">
                <a:effectLst/>
                <a:latin typeface="Avenir LT Std 65 Medium (Body)"/>
                <a:ea typeface="Aptos" panose="020B0004020202020204" pitchFamily="34" charset="0"/>
                <a:cs typeface="Times New Roman" panose="02020603050405020304" pitchFamily="18" charset="0"/>
              </a:rPr>
              <a:t>pooled employer plans (PEPs)</a:t>
            </a:r>
          </a:p>
          <a:p>
            <a:pPr lvl="2"/>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Reduce costs &amp; administrative duties </a:t>
            </a:r>
            <a:r>
              <a:rPr lang="en-US" kern="100" dirty="0">
                <a:effectLst/>
                <a:latin typeface="Avenir LT Std 65 Medium (Body)"/>
                <a:ea typeface="Aptos" panose="020B0004020202020204" pitchFamily="34" charset="0"/>
                <a:cs typeface="Times New Roman" panose="02020603050405020304" pitchFamily="18" charset="0"/>
              </a:rPr>
              <a:t>by sharing them with other employers</a:t>
            </a:r>
          </a:p>
          <a:p>
            <a:pPr marL="0" indent="0">
              <a:buNone/>
            </a:pPr>
            <a:endParaRPr lang="en-US" kern="100" dirty="0">
              <a:effectLst/>
              <a:latin typeface="Avenir LT Std 65 Medium (Body)"/>
              <a:ea typeface="Aptos" panose="020B0004020202020204" pitchFamily="34" charset="0"/>
              <a:cs typeface="Times New Roman" panose="02020603050405020304" pitchFamily="18" charset="0"/>
            </a:endParaRPr>
          </a:p>
          <a:p>
            <a:r>
              <a:rPr lang="en-US" b="1" kern="100" dirty="0">
                <a:effectLst/>
                <a:latin typeface="Avenir LT Std 65 Medium (Body)"/>
                <a:ea typeface="Aptos" panose="020B0004020202020204" pitchFamily="34" charset="0"/>
                <a:cs typeface="Times New Roman" panose="02020603050405020304" pitchFamily="18" charset="0"/>
              </a:rPr>
              <a:t>Roth Matching Contributions: </a:t>
            </a:r>
          </a:p>
          <a:p>
            <a:pPr lvl="1"/>
            <a:r>
              <a:rPr lang="en-US" kern="100" dirty="0">
                <a:effectLst/>
                <a:latin typeface="Avenir LT Std 65 Medium (Body)"/>
                <a:ea typeface="Aptos" panose="020B0004020202020204" pitchFamily="34" charset="0"/>
                <a:cs typeface="Times New Roman" panose="02020603050405020304" pitchFamily="18" charset="0"/>
              </a:rPr>
              <a:t>Allows employers to offer Roth matching contributions</a:t>
            </a:r>
          </a:p>
          <a:p>
            <a:pPr lvl="1"/>
            <a:r>
              <a:rPr lang="en-US" kern="100" dirty="0">
                <a:latin typeface="Avenir LT Std 65 Medium (Body)"/>
                <a:ea typeface="Aptos" panose="020B0004020202020204" pitchFamily="34" charset="0"/>
                <a:cs typeface="Times New Roman" panose="02020603050405020304" pitchFamily="18" charset="0"/>
              </a:rPr>
              <a:t>Provide </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tax benefits to employees </a:t>
            </a:r>
            <a:r>
              <a:rPr lang="en-US" kern="100" dirty="0">
                <a:effectLst/>
                <a:latin typeface="Avenir LT Std 65 Medium (Body)"/>
                <a:ea typeface="Aptos" panose="020B0004020202020204" pitchFamily="34" charset="0"/>
                <a:cs typeface="Times New Roman" panose="02020603050405020304" pitchFamily="18" charset="0"/>
              </a:rPr>
              <a:t>and make retirement plans              more attractive</a:t>
            </a:r>
          </a:p>
        </p:txBody>
      </p:sp>
    </p:spTree>
    <p:extLst>
      <p:ext uri="{BB962C8B-B14F-4D97-AF65-F5344CB8AC3E}">
        <p14:creationId xmlns:p14="http://schemas.microsoft.com/office/powerpoint/2010/main" val="460541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166462" y="415116"/>
            <a:ext cx="10515600" cy="756459"/>
          </a:xfrm>
        </p:spPr>
        <p:txBody>
          <a:bodyPr>
            <a:noAutofit/>
          </a:bodyPr>
          <a:lstStyle/>
          <a:p>
            <a:r>
              <a:rPr lang="en-US" sz="2800" dirty="0"/>
              <a:t>Encouragement of Long-Term Savings</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3673591" y="1600334"/>
            <a:ext cx="8259907" cy="3657331"/>
          </a:xfrm>
        </p:spPr>
        <p:txBody>
          <a:bodyPr>
            <a:normAutofit lnSpcReduction="10000"/>
          </a:bodyPr>
          <a:lstStyle/>
          <a:p>
            <a:r>
              <a:rPr lang="en-US" b="1" kern="100" dirty="0">
                <a:effectLst/>
                <a:latin typeface="Avenir LT Std 65 Medium (Body)"/>
                <a:ea typeface="Aptos" panose="020B0004020202020204" pitchFamily="34" charset="0"/>
                <a:cs typeface="Times New Roman" panose="02020603050405020304" pitchFamily="18" charset="0"/>
              </a:rPr>
              <a:t>Emergency Savings Accounts: </a:t>
            </a:r>
          </a:p>
          <a:p>
            <a:pPr lvl="1"/>
            <a:r>
              <a:rPr lang="en-US" kern="100" dirty="0">
                <a:effectLst/>
                <a:latin typeface="Avenir LT Std 65 Medium (Body)"/>
                <a:ea typeface="Aptos" panose="020B0004020202020204" pitchFamily="34" charset="0"/>
                <a:cs typeface="Times New Roman" panose="02020603050405020304" pitchFamily="18" charset="0"/>
              </a:rPr>
              <a:t>Allows for creation of emergency savings accounts</a:t>
            </a:r>
          </a:p>
          <a:p>
            <a:pPr lvl="1"/>
            <a:r>
              <a:rPr lang="en-US" kern="100" dirty="0">
                <a:solidFill>
                  <a:srgbClr val="00B050"/>
                </a:solidFill>
                <a:latin typeface="Avenir LT Std 65 Medium (Body)"/>
                <a:ea typeface="Aptos" panose="020B0004020202020204" pitchFamily="34" charset="0"/>
                <a:cs typeface="Times New Roman" panose="02020603050405020304" pitchFamily="18" charset="0"/>
              </a:rPr>
              <a:t>Pursue</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 financial security for employees </a:t>
            </a:r>
            <a:r>
              <a:rPr lang="en-US" kern="100" dirty="0">
                <a:effectLst/>
                <a:latin typeface="Avenir LT Std 65 Medium (Body)"/>
                <a:ea typeface="Aptos" panose="020B0004020202020204" pitchFamily="34" charset="0"/>
                <a:cs typeface="Times New Roman" panose="02020603050405020304" pitchFamily="18" charset="0"/>
              </a:rPr>
              <a:t>and potentially reduce turnover due to financial stress</a:t>
            </a:r>
          </a:p>
          <a:p>
            <a:pPr marL="0" indent="0">
              <a:buNone/>
            </a:pPr>
            <a:endParaRPr lang="en-US" kern="100" dirty="0">
              <a:effectLst/>
              <a:latin typeface="Avenir LT Std 65 Medium (Body)"/>
              <a:ea typeface="Aptos" panose="020B0004020202020204" pitchFamily="34" charset="0"/>
              <a:cs typeface="Times New Roman" panose="02020603050405020304" pitchFamily="18" charset="0"/>
            </a:endParaRPr>
          </a:p>
          <a:p>
            <a:r>
              <a:rPr lang="en-US" b="1" kern="100" dirty="0">
                <a:effectLst/>
                <a:latin typeface="Avenir LT Std 65 Medium (Body)"/>
                <a:ea typeface="Aptos" panose="020B0004020202020204" pitchFamily="34" charset="0"/>
                <a:cs typeface="Times New Roman" panose="02020603050405020304" pitchFamily="18" charset="0"/>
              </a:rPr>
              <a:t>Lifetime Income Solutions:</a:t>
            </a:r>
            <a:r>
              <a:rPr lang="en-US" kern="100" dirty="0">
                <a:effectLst/>
                <a:latin typeface="Avenir LT Std 65 Medium (Body)"/>
                <a:ea typeface="Aptos" panose="020B0004020202020204" pitchFamily="34" charset="0"/>
                <a:cs typeface="Times New Roman" panose="02020603050405020304" pitchFamily="18" charset="0"/>
              </a:rPr>
              <a:t> </a:t>
            </a:r>
          </a:p>
          <a:p>
            <a:pPr lvl="1"/>
            <a:r>
              <a:rPr lang="en-US" kern="100" dirty="0">
                <a:effectLst/>
                <a:latin typeface="Avenir LT Std 65 Medium (Body)"/>
                <a:ea typeface="Aptos" panose="020B0004020202020204" pitchFamily="34" charset="0"/>
                <a:cs typeface="Times New Roman" panose="02020603050405020304" pitchFamily="18" charset="0"/>
              </a:rPr>
              <a:t>Provisions encouraging use of lifetime income products (such as annuities) within retirement plans </a:t>
            </a:r>
          </a:p>
          <a:p>
            <a:pPr lvl="1"/>
            <a:r>
              <a:rPr lang="en-US" kern="100" dirty="0">
                <a:solidFill>
                  <a:srgbClr val="00B050"/>
                </a:solidFill>
                <a:latin typeface="Avenir LT Std 65 Medium (Body)"/>
                <a:ea typeface="Aptos" panose="020B0004020202020204" pitchFamily="34" charset="0"/>
                <a:cs typeface="Times New Roman" panose="02020603050405020304" pitchFamily="18" charset="0"/>
              </a:rPr>
              <a:t>P</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rovide employees with more stable income </a:t>
            </a:r>
            <a:r>
              <a:rPr lang="en-US" kern="100" dirty="0">
                <a:effectLst/>
                <a:latin typeface="Avenir LT Std 65 Medium (Body)"/>
                <a:ea typeface="Aptos" panose="020B0004020202020204" pitchFamily="34" charset="0"/>
                <a:cs typeface="Times New Roman" panose="02020603050405020304" pitchFamily="18" charset="0"/>
              </a:rPr>
              <a:t>in retirement, increasing the perceived value of the plan</a:t>
            </a:r>
          </a:p>
        </p:txBody>
      </p:sp>
      <p:pic>
        <p:nvPicPr>
          <p:cNvPr id="8" name="Picture Placeholder 8">
            <a:extLst>
              <a:ext uri="{FF2B5EF4-FFF2-40B4-BE49-F238E27FC236}">
                <a16:creationId xmlns:a16="http://schemas.microsoft.com/office/drawing/2014/main" id="{379A5CF7-72A1-5D8F-28E5-494B5DD9DCE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217" t="2481" r="31809"/>
          <a:stretch/>
        </p:blipFill>
        <p:spPr>
          <a:xfrm>
            <a:off x="0" y="1171575"/>
            <a:ext cx="3314700" cy="5686425"/>
          </a:xfrm>
        </p:spPr>
      </p:pic>
    </p:spTree>
    <p:extLst>
      <p:ext uri="{BB962C8B-B14F-4D97-AF65-F5344CB8AC3E}">
        <p14:creationId xmlns:p14="http://schemas.microsoft.com/office/powerpoint/2010/main" val="3635826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189611" y="431679"/>
            <a:ext cx="10515600" cy="756459"/>
          </a:xfrm>
        </p:spPr>
        <p:txBody>
          <a:bodyPr>
            <a:noAutofit/>
          </a:bodyPr>
          <a:lstStyle/>
          <a:p>
            <a:r>
              <a:rPr lang="en-US" sz="2800" dirty="0"/>
              <a:t>Improved Compliance and Protection</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421105" y="1572394"/>
            <a:ext cx="10910510" cy="3657331"/>
          </a:xfrm>
        </p:spPr>
        <p:txBody>
          <a:bodyPr>
            <a:normAutofit/>
          </a:bodyPr>
          <a:lstStyle/>
          <a:p>
            <a:r>
              <a:rPr lang="en-US" b="1" kern="100" dirty="0">
                <a:effectLst/>
                <a:latin typeface="Avenir LT Std 65 Medium (Body)"/>
                <a:ea typeface="Aptos" panose="020B0004020202020204" pitchFamily="34" charset="0"/>
                <a:cs typeface="Times New Roman" panose="02020603050405020304" pitchFamily="18" charset="0"/>
              </a:rPr>
              <a:t>Improved Retirement Plan Access: </a:t>
            </a:r>
          </a:p>
          <a:p>
            <a:pPr lvl="1"/>
            <a:r>
              <a:rPr lang="en-US" kern="100" dirty="0">
                <a:latin typeface="Avenir LT Std 65 Medium (Body)"/>
                <a:ea typeface="Aptos" panose="020B0004020202020204" pitchFamily="34" charset="0"/>
                <a:cs typeface="Times New Roman" panose="02020603050405020304" pitchFamily="18" charset="0"/>
              </a:rPr>
              <a:t>M</a:t>
            </a:r>
            <a:r>
              <a:rPr lang="en-US" kern="100" dirty="0">
                <a:effectLst/>
                <a:latin typeface="Avenir LT Std 65 Medium (Body)"/>
                <a:ea typeface="Aptos" panose="020B0004020202020204" pitchFamily="34" charset="0"/>
                <a:cs typeface="Times New Roman" panose="02020603050405020304" pitchFamily="18" charset="0"/>
              </a:rPr>
              <a:t>ake retirement plans more accessible &amp; easier to maintain</a:t>
            </a:r>
          </a:p>
          <a:p>
            <a:pPr lvl="1"/>
            <a:r>
              <a:rPr lang="en-US" kern="100" dirty="0">
                <a:solidFill>
                  <a:srgbClr val="00B050"/>
                </a:solidFill>
                <a:latin typeface="Avenir LT Std 65 Medium (Body)"/>
                <a:ea typeface="Aptos" panose="020B0004020202020204" pitchFamily="34" charset="0"/>
                <a:cs typeface="Times New Roman" panose="02020603050405020304" pitchFamily="18" charset="0"/>
              </a:rPr>
              <a:t>H</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elp your small business comply with regulations </a:t>
            </a:r>
            <a:r>
              <a:rPr lang="en-US" kern="100" dirty="0">
                <a:effectLst/>
                <a:latin typeface="Avenir LT Std 65 Medium (Body)"/>
                <a:ea typeface="Aptos" panose="020B0004020202020204" pitchFamily="34" charset="0"/>
                <a:cs typeface="Times New Roman" panose="02020603050405020304" pitchFamily="18" charset="0"/>
              </a:rPr>
              <a:t>without undue burden</a:t>
            </a:r>
          </a:p>
          <a:p>
            <a:endParaRPr lang="en-US" kern="100" dirty="0">
              <a:effectLst/>
              <a:latin typeface="Avenir LT Std 65 Medium (Body)"/>
              <a:ea typeface="Aptos" panose="020B0004020202020204" pitchFamily="34" charset="0"/>
              <a:cs typeface="Times New Roman" panose="02020603050405020304" pitchFamily="18" charset="0"/>
            </a:endParaRPr>
          </a:p>
          <a:p>
            <a:r>
              <a:rPr lang="en-US" b="1" kern="100" dirty="0">
                <a:effectLst/>
                <a:latin typeface="Avenir LT Std 65 Medium (Body)"/>
                <a:ea typeface="Aptos" panose="020B0004020202020204" pitchFamily="34" charset="0"/>
                <a:cs typeface="Times New Roman" panose="02020603050405020304" pitchFamily="18" charset="0"/>
              </a:rPr>
              <a:t>Increased IRS Support:</a:t>
            </a:r>
            <a:r>
              <a:rPr lang="en-US" kern="100" dirty="0">
                <a:effectLst/>
                <a:latin typeface="Avenir LT Std 65 Medium (Body)"/>
                <a:ea typeface="Aptos" panose="020B0004020202020204" pitchFamily="34" charset="0"/>
                <a:cs typeface="Times New Roman" panose="02020603050405020304" pitchFamily="18" charset="0"/>
              </a:rPr>
              <a:t> </a:t>
            </a:r>
          </a:p>
          <a:p>
            <a:pPr lvl="1"/>
            <a:r>
              <a:rPr lang="en-US" kern="100" dirty="0">
                <a:effectLst/>
                <a:latin typeface="Avenir LT Std 65 Medium (Body)"/>
                <a:ea typeface="Aptos" panose="020B0004020202020204" pitchFamily="34" charset="0"/>
                <a:cs typeface="Times New Roman" panose="02020603050405020304" pitchFamily="18" charset="0"/>
              </a:rPr>
              <a:t>Enhanced IRS guidance &amp; resources for plan sponsors can help small business owners better navigate complexities of retirement plan management</a:t>
            </a:r>
          </a:p>
        </p:txBody>
      </p:sp>
    </p:spTree>
    <p:extLst>
      <p:ext uri="{BB962C8B-B14F-4D97-AF65-F5344CB8AC3E}">
        <p14:creationId xmlns:p14="http://schemas.microsoft.com/office/powerpoint/2010/main" val="477234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166462" y="415116"/>
            <a:ext cx="10515600" cy="756459"/>
          </a:xfrm>
        </p:spPr>
        <p:txBody>
          <a:bodyPr>
            <a:noAutofit/>
          </a:bodyPr>
          <a:lstStyle/>
          <a:p>
            <a:r>
              <a:rPr lang="en-US" sz="2800" dirty="0"/>
              <a:t>Financial Wellness Programs</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3542615" y="1600334"/>
            <a:ext cx="8340930" cy="3657331"/>
          </a:xfrm>
        </p:spPr>
        <p:txBody>
          <a:bodyPr>
            <a:normAutofit/>
          </a:bodyPr>
          <a:lstStyle/>
          <a:p>
            <a:r>
              <a:rPr lang="en-US" b="1" kern="100" dirty="0">
                <a:effectLst/>
                <a:latin typeface="Avenir LT Std 65 Medium (Body)"/>
                <a:ea typeface="Aptos" panose="020B0004020202020204" pitchFamily="34" charset="0"/>
                <a:cs typeface="Times New Roman" panose="02020603050405020304" pitchFamily="18" charset="0"/>
              </a:rPr>
              <a:t>Incorporating Financial Wellness: </a:t>
            </a:r>
          </a:p>
          <a:p>
            <a:pPr lvl="1"/>
            <a:r>
              <a:rPr lang="en-US" kern="100" dirty="0">
                <a:latin typeface="Avenir LT Std 65 Medium (Body)"/>
                <a:ea typeface="Aptos" panose="020B0004020202020204" pitchFamily="34" charset="0"/>
                <a:cs typeface="Times New Roman" panose="02020603050405020304" pitchFamily="18" charset="0"/>
              </a:rPr>
              <a:t>E</a:t>
            </a:r>
            <a:r>
              <a:rPr lang="en-US" kern="100" dirty="0">
                <a:effectLst/>
                <a:latin typeface="Avenir LT Std 65 Medium (Body)"/>
                <a:ea typeface="Aptos" panose="020B0004020202020204" pitchFamily="34" charset="0"/>
                <a:cs typeface="Times New Roman" panose="02020603050405020304" pitchFamily="18" charset="0"/>
              </a:rPr>
              <a:t>ncourages integration of financial wellness programs with retirement plans</a:t>
            </a:r>
          </a:p>
          <a:p>
            <a:pPr lvl="1"/>
            <a:r>
              <a:rPr lang="en-US" kern="100" dirty="0">
                <a:solidFill>
                  <a:srgbClr val="00B050"/>
                </a:solidFill>
                <a:latin typeface="Avenir LT Std 65 Medium (Body)"/>
                <a:ea typeface="Aptos" panose="020B0004020202020204" pitchFamily="34" charset="0"/>
                <a:cs typeface="Times New Roman" panose="02020603050405020304" pitchFamily="18" charset="0"/>
              </a:rPr>
              <a:t>Employees can b</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etter manage their financial health</a:t>
            </a:r>
            <a:r>
              <a:rPr lang="en-US" kern="100" dirty="0">
                <a:effectLst/>
                <a:latin typeface="Avenir LT Std 65 Medium (Body)"/>
                <a:ea typeface="Aptos" panose="020B0004020202020204" pitchFamily="34" charset="0"/>
                <a:cs typeface="Times New Roman" panose="02020603050405020304" pitchFamily="18" charset="0"/>
              </a:rPr>
              <a:t> and improve their ability to save for retirement</a:t>
            </a:r>
          </a:p>
        </p:txBody>
      </p:sp>
      <p:pic>
        <p:nvPicPr>
          <p:cNvPr id="7" name="Picture Placeholder 8">
            <a:extLst>
              <a:ext uri="{FF2B5EF4-FFF2-40B4-BE49-F238E27FC236}">
                <a16:creationId xmlns:a16="http://schemas.microsoft.com/office/drawing/2014/main" id="{BB9D885A-6D78-380F-481B-BC4F9A4515FA}"/>
              </a:ext>
            </a:extLst>
          </p:cNvPr>
          <p:cNvPicPr>
            <a:picLocks noChangeAspect="1"/>
          </p:cNvPicPr>
          <p:nvPr/>
        </p:nvPicPr>
        <p:blipFill rotWithShape="1">
          <a:blip r:embed="rId3">
            <a:extLst>
              <a:ext uri="{28A0092B-C50C-407E-A947-70E740481C1C}">
                <a14:useLocalDpi xmlns:a14="http://schemas.microsoft.com/office/drawing/2010/main" val="0"/>
              </a:ext>
            </a:extLst>
          </a:blip>
          <a:srcRect l="6585" r="61319" b="2113"/>
          <a:stretch/>
        </p:blipFill>
        <p:spPr>
          <a:xfrm>
            <a:off x="0" y="1171575"/>
            <a:ext cx="3314700" cy="5686425"/>
          </a:xfrm>
          <a:prstGeom prst="rect">
            <a:avLst/>
          </a:prstGeom>
        </p:spPr>
      </p:pic>
    </p:spTree>
    <p:extLst>
      <p:ext uri="{BB962C8B-B14F-4D97-AF65-F5344CB8AC3E}">
        <p14:creationId xmlns:p14="http://schemas.microsoft.com/office/powerpoint/2010/main" val="3524246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212762" y="431679"/>
            <a:ext cx="10515600" cy="756459"/>
          </a:xfrm>
        </p:spPr>
        <p:txBody>
          <a:bodyPr>
            <a:noAutofit/>
          </a:bodyPr>
          <a:lstStyle/>
          <a:p>
            <a:r>
              <a:rPr lang="en-US" sz="2800" dirty="0"/>
              <a:t>Conclusion: 7 Takeaways </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421105" y="1572394"/>
            <a:ext cx="10933660" cy="5285606"/>
          </a:xfrm>
        </p:spPr>
        <p:txBody>
          <a:bodyPr>
            <a:normAutofit/>
          </a:bodyPr>
          <a:lstStyle/>
          <a:p>
            <a:r>
              <a:rPr lang="en-US" sz="2200" kern="100" dirty="0">
                <a:effectLst/>
                <a:latin typeface="Avenir LT Std 65 Medium (Body)"/>
                <a:ea typeface="Aptos" panose="020B0004020202020204" pitchFamily="34" charset="0"/>
                <a:cs typeface="Times New Roman" panose="02020603050405020304" pitchFamily="18" charset="0"/>
              </a:rPr>
              <a:t>SECURE Act 2.0 provides significant benefits to small business owners by making it </a:t>
            </a:r>
            <a:r>
              <a:rPr lang="en-US" sz="2200" kern="100" dirty="0">
                <a:solidFill>
                  <a:srgbClr val="00B050"/>
                </a:solidFill>
                <a:effectLst/>
                <a:latin typeface="Avenir LT Std 65 Medium (Body)"/>
                <a:ea typeface="Aptos" panose="020B0004020202020204" pitchFamily="34" charset="0"/>
                <a:cs typeface="Times New Roman" panose="02020603050405020304" pitchFamily="18" charset="0"/>
              </a:rPr>
              <a:t>easier</a:t>
            </a:r>
            <a:r>
              <a:rPr lang="en-US" sz="2200" kern="100" dirty="0">
                <a:effectLst/>
                <a:latin typeface="Avenir LT Std 65 Medium (Body)"/>
                <a:ea typeface="Aptos" panose="020B0004020202020204" pitchFamily="34" charset="0"/>
                <a:cs typeface="Times New Roman" panose="02020603050405020304" pitchFamily="18" charset="0"/>
              </a:rPr>
              <a:t> and </a:t>
            </a:r>
            <a:r>
              <a:rPr lang="en-US" sz="2200" kern="100" dirty="0">
                <a:solidFill>
                  <a:srgbClr val="00B050"/>
                </a:solidFill>
                <a:effectLst/>
                <a:latin typeface="Avenir LT Std 65 Medium (Body)"/>
                <a:ea typeface="Aptos" panose="020B0004020202020204" pitchFamily="34" charset="0"/>
                <a:cs typeface="Times New Roman" panose="02020603050405020304" pitchFamily="18" charset="0"/>
              </a:rPr>
              <a:t>more cost-effective </a:t>
            </a:r>
            <a:r>
              <a:rPr lang="en-US" sz="2200" kern="100" dirty="0">
                <a:effectLst/>
                <a:latin typeface="Avenir LT Std 65 Medium (Body)"/>
                <a:ea typeface="Aptos" panose="020B0004020202020204" pitchFamily="34" charset="0"/>
                <a:cs typeface="Times New Roman" panose="02020603050405020304" pitchFamily="18" charset="0"/>
              </a:rPr>
              <a:t>to maintain retirement plans</a:t>
            </a:r>
          </a:p>
          <a:p>
            <a:r>
              <a:rPr lang="en-US" sz="2200" kern="100" dirty="0">
                <a:effectLst/>
                <a:latin typeface="Avenir LT Std 65 Medium (Body)"/>
                <a:ea typeface="Aptos" panose="020B0004020202020204" pitchFamily="34" charset="0"/>
                <a:cs typeface="Times New Roman" panose="02020603050405020304" pitchFamily="18" charset="0"/>
              </a:rPr>
              <a:t>You can enhance the attractiveness of these plans to your employees and ultimately aid in employee retention and satisfaction</a:t>
            </a:r>
          </a:p>
          <a:p>
            <a:r>
              <a:rPr lang="en-US" sz="100" kern="100" dirty="0">
                <a:effectLst/>
                <a:latin typeface="Avenir LT Std 65 Medium (Body)"/>
                <a:ea typeface="Aptos" panose="020B0004020202020204" pitchFamily="34" charset="0"/>
                <a:cs typeface="Times New Roman" panose="02020603050405020304" pitchFamily="18" charset="0"/>
              </a:rPr>
              <a:t> </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Increased Tax Credits</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Simplified Plan Administration</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Enhanced Retirement Savings Options</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Employee Retention Incentives</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Encouragement of Long-Term Savings</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Improved Compliance and Protection</a:t>
            </a:r>
          </a:p>
          <a:p>
            <a:pPr lvl="1">
              <a:lnSpc>
                <a:spcPct val="120000"/>
              </a:lnSpc>
              <a:buFont typeface="+mj-lt"/>
              <a:buAutoNum type="arabicPeriod"/>
            </a:pPr>
            <a:r>
              <a:rPr lang="en-US" sz="2200" b="1" kern="100" dirty="0">
                <a:effectLst/>
                <a:latin typeface="Avenir LT Std 65 Medium (Body)"/>
                <a:ea typeface="Aptos" panose="020B0004020202020204" pitchFamily="34" charset="0"/>
                <a:cs typeface="Times New Roman" panose="02020603050405020304" pitchFamily="18" charset="0"/>
              </a:rPr>
              <a:t>  Financial Wellness Programs</a:t>
            </a:r>
          </a:p>
        </p:txBody>
      </p:sp>
    </p:spTree>
    <p:extLst>
      <p:ext uri="{BB962C8B-B14F-4D97-AF65-F5344CB8AC3E}">
        <p14:creationId xmlns:p14="http://schemas.microsoft.com/office/powerpoint/2010/main" val="3260377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228600" y="434687"/>
            <a:ext cx="10515600" cy="756459"/>
          </a:xfrm>
        </p:spPr>
        <p:txBody>
          <a:bodyPr>
            <a:normAutofit/>
          </a:bodyPr>
          <a:lstStyle/>
          <a:p>
            <a:r>
              <a:rPr lang="en-US" sz="3000" dirty="0"/>
              <a:t>Business Valuation – A Great Start</a:t>
            </a:r>
          </a:p>
        </p:txBody>
      </p:sp>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742950" y="2361388"/>
            <a:ext cx="1022985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dirty="0"/>
          </a:p>
          <a:p>
            <a:pPr marL="57150" indent="0">
              <a:buFont typeface="Arial" panose="020B0604020202020204" pitchFamily="34" charset="0"/>
              <a:buNone/>
              <a:defRPr/>
            </a:pPr>
            <a:endParaRPr lang="en-US" dirty="0">
              <a:cs typeface="Arial" pitchFamily="34" charset="0"/>
            </a:endParaRPr>
          </a:p>
          <a:p>
            <a:pPr marL="57150" indent="0">
              <a:buFont typeface="Arial" panose="020B0604020202020204" pitchFamily="34" charset="0"/>
              <a:buNone/>
              <a:defRPr/>
            </a:pPr>
            <a:endParaRPr lang="en-US" dirty="0">
              <a:cs typeface="Arial" pitchFamily="34" charset="0"/>
            </a:endParaRPr>
          </a:p>
        </p:txBody>
      </p:sp>
      <p:sp>
        <p:nvSpPr>
          <p:cNvPr id="9" name="TextBox 8">
            <a:extLst>
              <a:ext uri="{FF2B5EF4-FFF2-40B4-BE49-F238E27FC236}">
                <a16:creationId xmlns:a16="http://schemas.microsoft.com/office/drawing/2014/main" id="{CD7B25E3-1594-0D2C-0962-FF4D94967F6B}"/>
              </a:ext>
            </a:extLst>
          </p:cNvPr>
          <p:cNvSpPr txBox="1"/>
          <p:nvPr/>
        </p:nvSpPr>
        <p:spPr>
          <a:xfrm>
            <a:off x="600075" y="2483864"/>
            <a:ext cx="10515600" cy="3554819"/>
          </a:xfrm>
          <a:prstGeom prst="rect">
            <a:avLst/>
          </a:prstGeom>
          <a:noFill/>
        </p:spPr>
        <p:txBody>
          <a:bodyPr wrap="square">
            <a:spAutoFit/>
          </a:bodyPr>
          <a:lstStyle/>
          <a:p>
            <a:pPr marL="342900" indent="-342900">
              <a:buClr>
                <a:schemeClr val="accent2"/>
              </a:buClr>
              <a:buFont typeface="+mj-lt"/>
              <a:buAutoNum type="arabicPeriod"/>
            </a:pPr>
            <a:r>
              <a:rPr lang="en-US" sz="2500" dirty="0"/>
              <a:t>  98% of business owners don’t know their value! You can’t grow your value &amp; optimize it without knowing where you are today</a:t>
            </a:r>
          </a:p>
          <a:p>
            <a:pPr marL="342900" indent="-342900">
              <a:buClr>
                <a:schemeClr val="accent2"/>
              </a:buClr>
              <a:buFont typeface="+mj-lt"/>
              <a:buAutoNum type="arabicPeriod"/>
            </a:pPr>
            <a:r>
              <a:rPr lang="en-US" sz="2500" dirty="0"/>
              <a:t>  Better understand your business and its potential.</a:t>
            </a:r>
          </a:p>
          <a:p>
            <a:pPr marL="342900" indent="-342900">
              <a:buClr>
                <a:schemeClr val="accent2"/>
              </a:buClr>
              <a:buFont typeface="+mj-lt"/>
              <a:buAutoNum type="arabicPeriod"/>
            </a:pPr>
            <a:r>
              <a:rPr lang="en-US" sz="2500" dirty="0"/>
              <a:t>  Know the value of your largest asset so you can plan for retirement.</a:t>
            </a:r>
          </a:p>
          <a:p>
            <a:pPr marL="342900" indent="-342900">
              <a:buClr>
                <a:schemeClr val="accent2"/>
              </a:buClr>
              <a:buFont typeface="+mj-lt"/>
              <a:buAutoNum type="arabicPeriod"/>
            </a:pPr>
            <a:r>
              <a:rPr lang="en-US" sz="2500" dirty="0"/>
              <a:t>  Ensure the business and your family are properly protected.</a:t>
            </a:r>
          </a:p>
          <a:p>
            <a:pPr marL="342900" indent="-342900">
              <a:buClr>
                <a:schemeClr val="accent2"/>
              </a:buClr>
              <a:buFont typeface="+mj-lt"/>
              <a:buAutoNum type="arabicPeriod"/>
            </a:pPr>
            <a:r>
              <a:rPr lang="en-US" sz="2500" dirty="0"/>
              <a:t>  Create a Succession Plan.</a:t>
            </a:r>
          </a:p>
          <a:p>
            <a:pPr marL="342900" indent="-342900">
              <a:buClr>
                <a:schemeClr val="accent2"/>
              </a:buClr>
              <a:buFont typeface="+mj-lt"/>
              <a:buAutoNum type="arabicPeriod"/>
            </a:pPr>
            <a:r>
              <a:rPr lang="en-US" sz="2500" dirty="0"/>
              <a:t>  Pay the right amount when you buy a business.</a:t>
            </a:r>
          </a:p>
          <a:p>
            <a:pPr marL="342900" indent="-342900">
              <a:buClr>
                <a:schemeClr val="accent2"/>
              </a:buClr>
              <a:buFont typeface="+mj-lt"/>
              <a:buAutoNum type="arabicPeriod"/>
            </a:pPr>
            <a:endParaRPr lang="en-US" sz="2500" dirty="0"/>
          </a:p>
          <a:p>
            <a:pPr marL="342900" indent="-342900">
              <a:buClr>
                <a:schemeClr val="accent2"/>
              </a:buClr>
              <a:buFont typeface="+mj-lt"/>
              <a:buAutoNum type="arabicPeriod"/>
            </a:pPr>
            <a:endParaRPr lang="en-US" sz="2500" dirty="0"/>
          </a:p>
        </p:txBody>
      </p:sp>
      <p:sp>
        <p:nvSpPr>
          <p:cNvPr id="10" name="TextBox 9">
            <a:extLst>
              <a:ext uri="{FF2B5EF4-FFF2-40B4-BE49-F238E27FC236}">
                <a16:creationId xmlns:a16="http://schemas.microsoft.com/office/drawing/2014/main" id="{5ADBA71E-0949-D5DB-03F5-609C2371F7CF}"/>
              </a:ext>
            </a:extLst>
          </p:cNvPr>
          <p:cNvSpPr txBox="1"/>
          <p:nvPr/>
        </p:nvSpPr>
        <p:spPr>
          <a:xfrm>
            <a:off x="-648182" y="6619092"/>
            <a:ext cx="34019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www.BizEquity.com</a:t>
            </a:r>
          </a:p>
        </p:txBody>
      </p:sp>
      <p:sp>
        <p:nvSpPr>
          <p:cNvPr id="3" name="Title 1">
            <a:extLst>
              <a:ext uri="{FF2B5EF4-FFF2-40B4-BE49-F238E27FC236}">
                <a16:creationId xmlns:a16="http://schemas.microsoft.com/office/drawing/2014/main" id="{843EBBFB-7B12-3B57-9B12-3AC6500E8A1A}"/>
              </a:ext>
            </a:extLst>
          </p:cNvPr>
          <p:cNvSpPr txBox="1">
            <a:spLocks/>
          </p:cNvSpPr>
          <p:nvPr/>
        </p:nvSpPr>
        <p:spPr>
          <a:xfrm>
            <a:off x="600075" y="1452019"/>
            <a:ext cx="10515600" cy="756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dirty="0">
                <a:solidFill>
                  <a:schemeClr val="accent2"/>
                </a:solidFill>
              </a:rPr>
              <a:t>Top 12 Reasons For Business Valuation</a:t>
            </a:r>
          </a:p>
        </p:txBody>
      </p:sp>
    </p:spTree>
    <p:extLst>
      <p:ext uri="{BB962C8B-B14F-4D97-AF65-F5344CB8AC3E}">
        <p14:creationId xmlns:p14="http://schemas.microsoft.com/office/powerpoint/2010/main" val="1416768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742950" y="2361388"/>
            <a:ext cx="1022985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dirty="0"/>
          </a:p>
          <a:p>
            <a:pPr marL="57150" indent="0">
              <a:buFont typeface="Arial" panose="020B0604020202020204" pitchFamily="34" charset="0"/>
              <a:buNone/>
              <a:defRPr/>
            </a:pPr>
            <a:endParaRPr lang="en-US" dirty="0">
              <a:cs typeface="Arial" pitchFamily="34" charset="0"/>
            </a:endParaRPr>
          </a:p>
          <a:p>
            <a:pPr marL="57150" indent="0">
              <a:buFont typeface="Arial" panose="020B0604020202020204" pitchFamily="34" charset="0"/>
              <a:buNone/>
              <a:defRPr/>
            </a:pPr>
            <a:endParaRPr lang="en-US" dirty="0">
              <a:cs typeface="Arial" pitchFamily="34" charset="0"/>
            </a:endParaRPr>
          </a:p>
        </p:txBody>
      </p:sp>
      <p:sp>
        <p:nvSpPr>
          <p:cNvPr id="9" name="TextBox 8">
            <a:extLst>
              <a:ext uri="{FF2B5EF4-FFF2-40B4-BE49-F238E27FC236}">
                <a16:creationId xmlns:a16="http://schemas.microsoft.com/office/drawing/2014/main" id="{CD7B25E3-1594-0D2C-0962-FF4D94967F6B}"/>
              </a:ext>
            </a:extLst>
          </p:cNvPr>
          <p:cNvSpPr txBox="1"/>
          <p:nvPr/>
        </p:nvSpPr>
        <p:spPr>
          <a:xfrm>
            <a:off x="1058780" y="2479685"/>
            <a:ext cx="10515600" cy="2785378"/>
          </a:xfrm>
          <a:prstGeom prst="rect">
            <a:avLst/>
          </a:prstGeom>
          <a:noFill/>
        </p:spPr>
        <p:txBody>
          <a:bodyPr wrap="square">
            <a:spAutoFit/>
          </a:bodyPr>
          <a:lstStyle/>
          <a:p>
            <a:r>
              <a:rPr lang="en-US" sz="2500" dirty="0">
                <a:solidFill>
                  <a:schemeClr val="accent2"/>
                </a:solidFill>
              </a:rPr>
              <a:t>7.   </a:t>
            </a:r>
            <a:r>
              <a:rPr lang="en-US" sz="2500" dirty="0"/>
              <a:t>Get what it is worth upon sale. </a:t>
            </a:r>
          </a:p>
          <a:p>
            <a:pPr marL="514350" indent="-514350">
              <a:buClr>
                <a:schemeClr val="accent2"/>
              </a:buClr>
              <a:buAutoNum type="arabicPeriod" startAt="8"/>
            </a:pPr>
            <a:r>
              <a:rPr lang="en-US" sz="2500" dirty="0"/>
              <a:t>Create Buy/Sell Agreements with business partners.</a:t>
            </a:r>
          </a:p>
          <a:p>
            <a:pPr marL="514350" indent="-514350">
              <a:buClr>
                <a:schemeClr val="accent2"/>
              </a:buClr>
              <a:buAutoNum type="arabicPeriod" startAt="9"/>
            </a:pPr>
            <a:r>
              <a:rPr lang="en-US" sz="2500" dirty="0"/>
              <a:t> Explore funding opportunities.</a:t>
            </a:r>
          </a:p>
          <a:p>
            <a:pPr marL="514350" indent="-514350">
              <a:buClr>
                <a:schemeClr val="accent2"/>
              </a:buClr>
              <a:buAutoNum type="arabicPeriod" startAt="9"/>
            </a:pPr>
            <a:r>
              <a:rPr lang="en-US" sz="2500" dirty="0"/>
              <a:t>  Establish a trust or create an estate plan.</a:t>
            </a:r>
          </a:p>
          <a:p>
            <a:pPr marL="514350" indent="-514350">
              <a:buClr>
                <a:schemeClr val="accent2"/>
              </a:buClr>
              <a:buAutoNum type="arabicPeriod" startAt="9"/>
            </a:pPr>
            <a:r>
              <a:rPr lang="en-US" sz="2500" dirty="0"/>
              <a:t>  Prepare for taxable events such as gifting or grants.</a:t>
            </a:r>
          </a:p>
          <a:p>
            <a:pPr marL="514350" indent="-514350">
              <a:buClr>
                <a:schemeClr val="accent2"/>
              </a:buClr>
              <a:buAutoNum type="arabicPeriod" startAt="9"/>
            </a:pPr>
            <a:r>
              <a:rPr lang="en-US" sz="2500" dirty="0"/>
              <a:t>  82% of all business owners that knew their value at least 18 months before their sale increased their sale price by at least 14%.</a:t>
            </a:r>
          </a:p>
        </p:txBody>
      </p:sp>
      <p:sp>
        <p:nvSpPr>
          <p:cNvPr id="3" name="TextBox 2">
            <a:extLst>
              <a:ext uri="{FF2B5EF4-FFF2-40B4-BE49-F238E27FC236}">
                <a16:creationId xmlns:a16="http://schemas.microsoft.com/office/drawing/2014/main" id="{981B571D-EF1F-0944-29FF-3D27EE8972E2}"/>
              </a:ext>
            </a:extLst>
          </p:cNvPr>
          <p:cNvSpPr txBox="1"/>
          <p:nvPr/>
        </p:nvSpPr>
        <p:spPr>
          <a:xfrm>
            <a:off x="-642209" y="6581001"/>
            <a:ext cx="34019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www.BizEquity.com</a:t>
            </a:r>
          </a:p>
        </p:txBody>
      </p:sp>
      <p:sp>
        <p:nvSpPr>
          <p:cNvPr id="11" name="Title 1">
            <a:extLst>
              <a:ext uri="{FF2B5EF4-FFF2-40B4-BE49-F238E27FC236}">
                <a16:creationId xmlns:a16="http://schemas.microsoft.com/office/drawing/2014/main" id="{DCCF65E5-2E52-6BBC-9FE3-AEDA7DA6ED5B}"/>
              </a:ext>
            </a:extLst>
          </p:cNvPr>
          <p:cNvSpPr>
            <a:spLocks noGrp="1"/>
          </p:cNvSpPr>
          <p:nvPr>
            <p:ph type="title"/>
          </p:nvPr>
        </p:nvSpPr>
        <p:spPr>
          <a:xfrm>
            <a:off x="228600" y="434687"/>
            <a:ext cx="10515600" cy="756459"/>
          </a:xfrm>
        </p:spPr>
        <p:txBody>
          <a:bodyPr>
            <a:normAutofit/>
          </a:bodyPr>
          <a:lstStyle/>
          <a:p>
            <a:r>
              <a:rPr lang="en-US" sz="3000" dirty="0"/>
              <a:t>Business Valuation – A Great Start</a:t>
            </a:r>
          </a:p>
        </p:txBody>
      </p:sp>
      <p:sp>
        <p:nvSpPr>
          <p:cNvPr id="12" name="Title 1">
            <a:extLst>
              <a:ext uri="{FF2B5EF4-FFF2-40B4-BE49-F238E27FC236}">
                <a16:creationId xmlns:a16="http://schemas.microsoft.com/office/drawing/2014/main" id="{235E9B79-D6FD-BD72-4355-E7DD94727FAA}"/>
              </a:ext>
            </a:extLst>
          </p:cNvPr>
          <p:cNvSpPr txBox="1">
            <a:spLocks/>
          </p:cNvSpPr>
          <p:nvPr/>
        </p:nvSpPr>
        <p:spPr>
          <a:xfrm>
            <a:off x="600075" y="1452019"/>
            <a:ext cx="10515600" cy="756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dirty="0">
                <a:solidFill>
                  <a:schemeClr val="accent2"/>
                </a:solidFill>
              </a:rPr>
              <a:t>Top 12 Reasons For Business Valuation</a:t>
            </a:r>
          </a:p>
        </p:txBody>
      </p:sp>
    </p:spTree>
    <p:extLst>
      <p:ext uri="{BB962C8B-B14F-4D97-AF65-F5344CB8AC3E}">
        <p14:creationId xmlns:p14="http://schemas.microsoft.com/office/powerpoint/2010/main" val="326294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228600" y="434687"/>
            <a:ext cx="10515600" cy="756459"/>
          </a:xfrm>
        </p:spPr>
        <p:txBody>
          <a:bodyPr>
            <a:normAutofit/>
          </a:bodyPr>
          <a:lstStyle/>
          <a:p>
            <a:r>
              <a:rPr lang="en-US" dirty="0"/>
              <a:t>The First Step Is Now… </a:t>
            </a:r>
          </a:p>
        </p:txBody>
      </p:sp>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742950" y="2361388"/>
            <a:ext cx="1022985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dirty="0"/>
          </a:p>
          <a:p>
            <a:pPr marL="57150" indent="0">
              <a:buFont typeface="Arial" panose="020B0604020202020204" pitchFamily="34" charset="0"/>
              <a:buNone/>
              <a:defRPr/>
            </a:pPr>
            <a:endParaRPr lang="en-US" dirty="0">
              <a:cs typeface="Arial" pitchFamily="34" charset="0"/>
            </a:endParaRPr>
          </a:p>
          <a:p>
            <a:pPr marL="57150" indent="0">
              <a:buFont typeface="Arial" panose="020B0604020202020204" pitchFamily="34" charset="0"/>
              <a:buNone/>
              <a:defRPr/>
            </a:pPr>
            <a:endParaRPr lang="en-US" dirty="0">
              <a:cs typeface="Arial" pitchFamily="34" charset="0"/>
            </a:endParaRPr>
          </a:p>
        </p:txBody>
      </p:sp>
      <p:sp>
        <p:nvSpPr>
          <p:cNvPr id="9" name="TextBox 8">
            <a:extLst>
              <a:ext uri="{FF2B5EF4-FFF2-40B4-BE49-F238E27FC236}">
                <a16:creationId xmlns:a16="http://schemas.microsoft.com/office/drawing/2014/main" id="{CD7B25E3-1594-0D2C-0962-FF4D94967F6B}"/>
              </a:ext>
            </a:extLst>
          </p:cNvPr>
          <p:cNvSpPr txBox="1"/>
          <p:nvPr/>
        </p:nvSpPr>
        <p:spPr>
          <a:xfrm>
            <a:off x="114300" y="1763463"/>
            <a:ext cx="11953374" cy="3939540"/>
          </a:xfrm>
          <a:prstGeom prst="rect">
            <a:avLst/>
          </a:prstGeom>
          <a:noFill/>
        </p:spPr>
        <p:txBody>
          <a:bodyPr wrap="square">
            <a:spAutoFit/>
          </a:bodyPr>
          <a:lstStyle/>
          <a:p>
            <a:pPr marL="514350" indent="-514350">
              <a:buFont typeface="+mj-lt"/>
              <a:buAutoNum type="arabicPeriod"/>
            </a:pPr>
            <a:r>
              <a:rPr lang="en-US" sz="2500" dirty="0"/>
              <a:t>OneAZ Wealth Management, as part of our overall financial planning review, is now offering a </a:t>
            </a:r>
            <a:r>
              <a:rPr lang="en-US" sz="2500" b="1" i="1" dirty="0">
                <a:solidFill>
                  <a:schemeClr val="accent6">
                    <a:lumMod val="60000"/>
                    <a:lumOff val="40000"/>
                  </a:schemeClr>
                </a:solidFill>
              </a:rPr>
              <a:t>complimentary</a:t>
            </a:r>
            <a:r>
              <a:rPr lang="en-US" sz="2500" dirty="0"/>
              <a:t> </a:t>
            </a:r>
            <a:r>
              <a:rPr lang="en-US" sz="2500" b="1" dirty="0"/>
              <a:t>Business Valuation Estimation </a:t>
            </a:r>
            <a:r>
              <a:rPr lang="en-US" sz="2500" dirty="0"/>
              <a:t>for business owners, using the BIZEQUITY calculation tool</a:t>
            </a:r>
          </a:p>
          <a:p>
            <a:pPr marL="514350" indent="-514350">
              <a:buFont typeface="+mj-lt"/>
              <a:buAutoNum type="arabicPeriod"/>
            </a:pPr>
            <a:endParaRPr lang="en-US" sz="2500" dirty="0"/>
          </a:p>
          <a:p>
            <a:pPr marL="514350" indent="-514350">
              <a:buFont typeface="+mj-lt"/>
              <a:buAutoNum type="arabicPeriod"/>
            </a:pPr>
            <a:r>
              <a:rPr lang="en-US" sz="2500" dirty="0"/>
              <a:t>Knowing the true value of one's business is critical to proper business planning and pursuing personal goals</a:t>
            </a:r>
          </a:p>
          <a:p>
            <a:pPr marL="514350" indent="-514350">
              <a:buFont typeface="+mj-lt"/>
              <a:buAutoNum type="arabicPeriod"/>
            </a:pPr>
            <a:endParaRPr lang="en-US" sz="2500" dirty="0"/>
          </a:p>
          <a:p>
            <a:pPr marL="514350" indent="-514350">
              <a:buFont typeface="+mj-lt"/>
              <a:buAutoNum type="arabicPeriod"/>
            </a:pPr>
            <a:r>
              <a:rPr lang="en-US" sz="2500" dirty="0"/>
              <a:t>This valuable service opens the door to conversations around financial health, while also working toward securing the future of business owners’ families and key employees</a:t>
            </a:r>
          </a:p>
        </p:txBody>
      </p:sp>
      <p:sp>
        <p:nvSpPr>
          <p:cNvPr id="3" name="TextBox 2">
            <a:extLst>
              <a:ext uri="{FF2B5EF4-FFF2-40B4-BE49-F238E27FC236}">
                <a16:creationId xmlns:a16="http://schemas.microsoft.com/office/drawing/2014/main" id="{F3E4DB38-9692-BAF9-57E3-EC872B5495F1}"/>
              </a:ext>
            </a:extLst>
          </p:cNvPr>
          <p:cNvSpPr txBox="1"/>
          <p:nvPr/>
        </p:nvSpPr>
        <p:spPr>
          <a:xfrm>
            <a:off x="1" y="6288420"/>
            <a:ext cx="8173156" cy="6001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strike="noStrike" kern="1200" cap="none" spc="0" normalizeH="0" baseline="0" noProof="0" dirty="0">
                <a:ln>
                  <a:noFill/>
                </a:ln>
                <a:effectLst/>
                <a:uLnTx/>
                <a:uFillTx/>
                <a:latin typeface="Avenir LT Std 35 Light" panose="020B0402020203020204" pitchFamily="34" charset="0"/>
                <a:ea typeface="+mn-ea"/>
                <a:cs typeface="+mn-cs"/>
              </a:rPr>
              <a:t>**Business Valuation Estimations through </a:t>
            </a:r>
            <a:r>
              <a:rPr kumimoji="0" lang="en-US" sz="1100" b="1" i="0" strike="noStrike" kern="1200" cap="none" spc="0" normalizeH="0" baseline="0" noProof="0" dirty="0" err="1">
                <a:ln>
                  <a:noFill/>
                </a:ln>
                <a:effectLst/>
                <a:uLnTx/>
                <a:uFillTx/>
                <a:latin typeface="Avenir LT Std 35 Light" panose="020B0402020203020204" pitchFamily="34" charset="0"/>
                <a:ea typeface="+mn-ea"/>
                <a:cs typeface="+mn-cs"/>
              </a:rPr>
              <a:t>BizEquity</a:t>
            </a:r>
            <a:r>
              <a:rPr kumimoji="0" lang="en-US" sz="1100" b="1" i="0" strike="noStrike" kern="1200" cap="none" spc="0" normalizeH="0" baseline="0" noProof="0" dirty="0">
                <a:ln>
                  <a:noFill/>
                </a:ln>
                <a:effectLst/>
                <a:uLnTx/>
                <a:uFillTx/>
                <a:latin typeface="Avenir LT Std 35 Light" panose="020B0402020203020204" pitchFamily="34" charset="0"/>
                <a:ea typeface="+mn-ea"/>
                <a:cs typeface="+mn-cs"/>
              </a:rPr>
              <a:t> are informal and for financial planning-related purposes only. The resulting valuation is intended to provide an illustrative estimation and cannot be relied upon in lieu of a formal business appraisal in connection with the purchase or sale of a business, extensions of credit, or otherwise by third parties.</a:t>
            </a:r>
          </a:p>
        </p:txBody>
      </p:sp>
    </p:spTree>
    <p:extLst>
      <p:ext uri="{BB962C8B-B14F-4D97-AF65-F5344CB8AC3E}">
        <p14:creationId xmlns:p14="http://schemas.microsoft.com/office/powerpoint/2010/main" val="4136442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303" y="1776112"/>
            <a:ext cx="2913283" cy="2913283"/>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377" y="1940718"/>
            <a:ext cx="5210671" cy="2861168"/>
          </a:xfrm>
          <a:prstGeom prst="rect">
            <a:avLst/>
          </a:prstGeom>
          <a:noFill/>
        </p:spPr>
        <p:txBody>
          <a:bodyPr wrap="square">
            <a:spAutoFit/>
          </a:bodyPr>
          <a:lstStyle/>
          <a:p>
            <a:pPr defTabSz="914218">
              <a:defRPr/>
            </a:pPr>
            <a:r>
              <a:rPr lang="en-US" sz="1999" b="1" dirty="0">
                <a:solidFill>
                  <a:srgbClr val="1A2F59"/>
                </a:solidFill>
                <a:latin typeface="Avenir LT Std 65 Medium"/>
                <a:cs typeface="Arial"/>
                <a:sym typeface="Arial"/>
              </a:rPr>
              <a:t>Website: </a:t>
            </a:r>
            <a:r>
              <a:rPr lang="en-US" sz="1999" dirty="0">
                <a:solidFill>
                  <a:srgbClr val="1A2F59"/>
                </a:solidFill>
                <a:latin typeface="Avenir LT Std 65 Medium"/>
                <a:cs typeface="Arial"/>
                <a:sym typeface="Arial"/>
              </a:rPr>
              <a:t>OneAZWealth.com</a:t>
            </a:r>
          </a:p>
          <a:p>
            <a:pPr defTabSz="914218">
              <a:defRPr/>
            </a:pPr>
            <a:endParaRPr lang="en-US" sz="1999" b="1" dirty="0">
              <a:solidFill>
                <a:srgbClr val="1A2F59"/>
              </a:solidFill>
              <a:latin typeface="Avenir LT Std 65 Medium"/>
              <a:cs typeface="Arial"/>
              <a:sym typeface="Arial"/>
            </a:endParaRPr>
          </a:p>
          <a:p>
            <a:pPr defTabSz="914218">
              <a:defRPr/>
            </a:pPr>
            <a:r>
              <a:rPr lang="en-US" sz="1999" b="1" dirty="0">
                <a:solidFill>
                  <a:srgbClr val="1A2F59"/>
                </a:solidFill>
                <a:latin typeface="Avenir LT Std 65 Medium"/>
                <a:cs typeface="Arial"/>
                <a:sym typeface="Arial"/>
              </a:rPr>
              <a:t>Email: </a:t>
            </a:r>
            <a:r>
              <a:rPr lang="en-US" sz="1999" dirty="0">
                <a:solidFill>
                  <a:srgbClr val="1A2F59"/>
                </a:solidFill>
                <a:latin typeface="Avenir LT Std 65 Medium"/>
                <a:cs typeface="Arial"/>
                <a:sym typeface="Arial"/>
              </a:rPr>
              <a:t>OneAZWealth@OneAZCU.com</a:t>
            </a:r>
          </a:p>
          <a:p>
            <a:pPr defTabSz="914218">
              <a:defRPr/>
            </a:pPr>
            <a:endParaRPr lang="en-US" sz="1999" dirty="0">
              <a:solidFill>
                <a:srgbClr val="1A2F59"/>
              </a:solidFill>
              <a:latin typeface="Avenir LT Std 65 Medium"/>
              <a:cs typeface="Arial"/>
              <a:sym typeface="Arial"/>
            </a:endParaRPr>
          </a:p>
          <a:p>
            <a:pPr defTabSz="914218">
              <a:defRPr/>
            </a:pPr>
            <a:r>
              <a:rPr lang="en-US" sz="1999" b="1" dirty="0">
                <a:solidFill>
                  <a:srgbClr val="1A2F59"/>
                </a:solidFill>
                <a:latin typeface="Avenir LT Std 65 Medium"/>
                <a:cs typeface="Arial"/>
                <a:sym typeface="Arial"/>
              </a:rPr>
              <a:t>24/7 Online Appointment Scheduler:</a:t>
            </a:r>
          </a:p>
          <a:p>
            <a:pPr defTabSz="914218">
              <a:defRPr/>
            </a:pPr>
            <a:r>
              <a:rPr lang="en-US" sz="1999" dirty="0">
                <a:solidFill>
                  <a:srgbClr val="1A2F59"/>
                </a:solidFill>
                <a:latin typeface="Avenir LT Std 65 Medium"/>
                <a:cs typeface="Arial"/>
                <a:sym typeface="Arial"/>
              </a:rPr>
              <a:t>OneAZWealth.com</a:t>
            </a:r>
          </a:p>
          <a:p>
            <a:pPr defTabSz="914218">
              <a:defRPr/>
            </a:pPr>
            <a:endParaRPr lang="en-US" sz="1999" dirty="0">
              <a:solidFill>
                <a:srgbClr val="1A2F59"/>
              </a:solidFill>
              <a:latin typeface="Avenir LT Std 65 Medium"/>
              <a:cs typeface="Arial"/>
              <a:sym typeface="Arial"/>
            </a:endParaRPr>
          </a:p>
          <a:p>
            <a:pPr defTabSz="914218">
              <a:defRPr/>
            </a:pPr>
            <a:r>
              <a:rPr lang="en-US" sz="1999" b="1" dirty="0">
                <a:solidFill>
                  <a:srgbClr val="1A2F59"/>
                </a:solidFill>
                <a:latin typeface="Avenir LT Std 65 Medium"/>
                <a:cs typeface="Arial"/>
                <a:sym typeface="Arial"/>
              </a:rPr>
              <a:t>Phone: </a:t>
            </a:r>
            <a:r>
              <a:rPr lang="en-US" sz="1999" dirty="0">
                <a:solidFill>
                  <a:srgbClr val="1A2F59"/>
                </a:solidFill>
                <a:latin typeface="Avenir LT Std 65 Medium"/>
                <a:cs typeface="Arial"/>
                <a:sym typeface="Arial"/>
              </a:rPr>
              <a:t>(877) 566-0517</a:t>
            </a:r>
          </a:p>
          <a:p>
            <a:pPr defTabSz="914218">
              <a:defRPr/>
            </a:pPr>
            <a:r>
              <a:rPr lang="en-US" sz="1999" dirty="0">
                <a:solidFill>
                  <a:srgbClr val="1A2F59"/>
                </a:solidFill>
                <a:latin typeface="Avenir LT Std 65 Medium"/>
                <a:cs typeface="Arial"/>
                <a:sym typeface="Arial"/>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877" y="5737036"/>
            <a:ext cx="612253" cy="612253"/>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815" y="5737036"/>
            <a:ext cx="612253" cy="612253"/>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41" y="5737036"/>
            <a:ext cx="612253" cy="612253"/>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965" y="508724"/>
            <a:ext cx="7654825" cy="80795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8">
              <a:defRPr/>
            </a:pPr>
            <a:r>
              <a:rPr lang="en-US" sz="4799" dirty="0">
                <a:solidFill>
                  <a:srgbClr val="1A2F59"/>
                </a:solidFill>
                <a:latin typeface="Clarendon LT Std" panose="02040704040505020204" pitchFamily="18" charset="0"/>
                <a:sym typeface="Arial"/>
              </a:rPr>
              <a:t>Question &amp; Answers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957" y="4675279"/>
            <a:ext cx="3245972" cy="338554"/>
          </a:xfrm>
          <a:prstGeom prst="rect">
            <a:avLst/>
          </a:prstGeom>
          <a:noFill/>
        </p:spPr>
        <p:txBody>
          <a:bodyPr wrap="square">
            <a:spAutoFit/>
          </a:bodyPr>
          <a:lstStyle/>
          <a:p>
            <a:pPr algn="ctr" defTabSz="914218">
              <a:defRPr/>
            </a:pPr>
            <a:r>
              <a:rPr lang="en-US" sz="1600" b="1" dirty="0">
                <a:solidFill>
                  <a:srgbClr val="1A2F59"/>
                </a:solidFill>
                <a:latin typeface="Avenir LT Std 65 Medium"/>
                <a:cs typeface="Arial"/>
                <a:sym typeface="Arial"/>
              </a:rPr>
              <a:t>Scan to visit OneAZWealth.com</a:t>
            </a:r>
            <a:endParaRPr lang="en-US" sz="1600" dirty="0">
              <a:solidFill>
                <a:srgbClr val="1A2F59"/>
              </a:solidFill>
              <a:latin typeface="Avenir LT Std 65 Medium"/>
              <a:cs typeface="Arial"/>
              <a:sym typeface="Arial"/>
            </a:endParaRPr>
          </a:p>
        </p:txBody>
      </p:sp>
      <p:sp>
        <p:nvSpPr>
          <p:cNvPr id="3" name="TextBox 2">
            <a:extLst>
              <a:ext uri="{FF2B5EF4-FFF2-40B4-BE49-F238E27FC236}">
                <a16:creationId xmlns:a16="http://schemas.microsoft.com/office/drawing/2014/main" id="{7C30C173-37FE-86B4-3B9D-8B097F3DCB03}"/>
              </a:ext>
            </a:extLst>
          </p:cNvPr>
          <p:cNvSpPr txBox="1"/>
          <p:nvPr/>
        </p:nvSpPr>
        <p:spPr>
          <a:xfrm>
            <a:off x="4446441" y="6664680"/>
            <a:ext cx="6026262" cy="215444"/>
          </a:xfrm>
          <a:prstGeom prst="rect">
            <a:avLst/>
          </a:prstGeom>
          <a:noFill/>
        </p:spPr>
        <p:txBody>
          <a:bodyPr wrap="square" rtlCol="0">
            <a:spAutoFit/>
          </a:bodyPr>
          <a:lstStyle/>
          <a:p>
            <a:pPr defTabSz="914218">
              <a:defRPr/>
            </a:pPr>
            <a:r>
              <a:rPr lang="en-US" sz="800" b="1" kern="0" dirty="0">
                <a:solidFill>
                  <a:srgbClr val="A5A5A5">
                    <a:lumMod val="25000"/>
                  </a:srgbClr>
                </a:solidFill>
                <a:latin typeface="Avenir LT Std 65 Medium"/>
                <a:cs typeface="Arial"/>
                <a:sym typeface="Arial"/>
              </a:rPr>
              <a:t>OneAZ Wealth Management | (877) 566-0517 | </a:t>
            </a:r>
            <a:r>
              <a:rPr lang="en-US" sz="800" b="1" kern="0" dirty="0">
                <a:solidFill>
                  <a:prstClr val="black"/>
                </a:solidFill>
                <a:latin typeface="Avenir LT Std 65 Medium"/>
                <a:cs typeface="Arial"/>
                <a:sym typeface="Arial"/>
                <a:hlinkClick r:id="rId7">
                  <a:extLst>
                    <a:ext uri="{A12FA001-AC4F-418D-AE19-62706E023703}">
                      <ahyp:hlinkClr xmlns:ahyp="http://schemas.microsoft.com/office/drawing/2018/hyperlinkcolor" val="tx"/>
                    </a:ext>
                  </a:extLst>
                </a:hlinkClick>
              </a:rPr>
              <a:t>www.OneAZWealth.com</a:t>
            </a:r>
            <a:r>
              <a:rPr lang="en-US" sz="800" b="1" kern="0" dirty="0">
                <a:solidFill>
                  <a:prstClr val="black"/>
                </a:solidFill>
                <a:latin typeface="Avenir LT Std 65 Medium"/>
                <a:cs typeface="Arial"/>
                <a:sym typeface="Arial"/>
              </a:rPr>
              <a:t> </a:t>
            </a:r>
            <a:r>
              <a:rPr lang="en-US" sz="800" b="1" kern="0" dirty="0">
                <a:solidFill>
                  <a:srgbClr val="A5A5A5">
                    <a:lumMod val="25000"/>
                  </a:srgbClr>
                </a:solidFill>
                <a:latin typeface="Avenir LT Std 65 Medium"/>
                <a:cs typeface="Arial"/>
                <a:sym typeface="Arial"/>
              </a:rPr>
              <a:t>| Safe For Public Distribution.</a:t>
            </a:r>
          </a:p>
        </p:txBody>
      </p:sp>
      <p:sp>
        <p:nvSpPr>
          <p:cNvPr id="4" name="Rectangle 3">
            <a:extLst>
              <a:ext uri="{FF2B5EF4-FFF2-40B4-BE49-F238E27FC236}">
                <a16:creationId xmlns:a16="http://schemas.microsoft.com/office/drawing/2014/main" id="{F5CC26F2-4483-760B-DB99-8356825B9B91}"/>
              </a:ext>
            </a:extLst>
          </p:cNvPr>
          <p:cNvSpPr/>
          <p:nvPr/>
        </p:nvSpPr>
        <p:spPr>
          <a:xfrm>
            <a:off x="8775281" y="5663851"/>
            <a:ext cx="3111014" cy="939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54"/>
            <a:endParaRPr lang="en-US">
              <a:solidFill>
                <a:srgbClr val="FFFFFF"/>
              </a:solidFill>
              <a:latin typeface="Avenir LT Std 65 Medium"/>
              <a:sym typeface="Arial"/>
            </a:endParaRPr>
          </a:p>
        </p:txBody>
      </p:sp>
      <p:pic>
        <p:nvPicPr>
          <p:cNvPr id="5" name="Picture 4">
            <a:extLst>
              <a:ext uri="{FF2B5EF4-FFF2-40B4-BE49-F238E27FC236}">
                <a16:creationId xmlns:a16="http://schemas.microsoft.com/office/drawing/2014/main" id="{2CA9F155-0CB7-EAC1-F5B7-3C16B5BB57D9}"/>
              </a:ext>
            </a:extLst>
          </p:cNvPr>
          <p:cNvPicPr>
            <a:picLocks noChangeAspect="1"/>
          </p:cNvPicPr>
          <p:nvPr/>
        </p:nvPicPr>
        <p:blipFill>
          <a:blip r:embed="rId8"/>
          <a:srcRect/>
          <a:stretch/>
        </p:blipFill>
        <p:spPr>
          <a:xfrm>
            <a:off x="9598075" y="5766526"/>
            <a:ext cx="2443097" cy="939653"/>
          </a:xfrm>
          <a:prstGeom prst="rect">
            <a:avLst/>
          </a:prstGeom>
        </p:spPr>
      </p:pic>
    </p:spTree>
    <p:extLst>
      <p:ext uri="{BB962C8B-B14F-4D97-AF65-F5344CB8AC3E}">
        <p14:creationId xmlns:p14="http://schemas.microsoft.com/office/powerpoint/2010/main" val="589319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303" y="1776112"/>
            <a:ext cx="2913283" cy="2913283"/>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377" y="1940718"/>
            <a:ext cx="5210671" cy="2861168"/>
          </a:xfrm>
          <a:prstGeom prst="rect">
            <a:avLst/>
          </a:prstGeom>
          <a:noFill/>
        </p:spPr>
        <p:txBody>
          <a:bodyPr wrap="square">
            <a:spAutoFit/>
          </a:bodyPr>
          <a:lstStyle/>
          <a:p>
            <a:pPr defTabSz="914218">
              <a:defRPr/>
            </a:pPr>
            <a:r>
              <a:rPr lang="en-US" sz="1999" b="1" dirty="0">
                <a:solidFill>
                  <a:srgbClr val="1A2F59"/>
                </a:solidFill>
                <a:latin typeface="Avenir LT Std 65 Medium"/>
                <a:cs typeface="Arial"/>
                <a:sym typeface="Arial"/>
              </a:rPr>
              <a:t>Website: </a:t>
            </a:r>
            <a:r>
              <a:rPr lang="en-US" sz="1999" dirty="0">
                <a:solidFill>
                  <a:srgbClr val="1A2F59"/>
                </a:solidFill>
                <a:latin typeface="Avenir LT Std 65 Medium"/>
                <a:cs typeface="Arial"/>
                <a:sym typeface="Arial"/>
              </a:rPr>
              <a:t>OneAZWealth.com</a:t>
            </a:r>
          </a:p>
          <a:p>
            <a:pPr defTabSz="914218">
              <a:defRPr/>
            </a:pPr>
            <a:endParaRPr lang="en-US" sz="1999" b="1" dirty="0">
              <a:solidFill>
                <a:srgbClr val="1A2F59"/>
              </a:solidFill>
              <a:latin typeface="Avenir LT Std 65 Medium"/>
              <a:cs typeface="Arial"/>
              <a:sym typeface="Arial"/>
            </a:endParaRPr>
          </a:p>
          <a:p>
            <a:pPr defTabSz="914218">
              <a:defRPr/>
            </a:pPr>
            <a:r>
              <a:rPr lang="en-US" sz="1999" b="1" dirty="0">
                <a:solidFill>
                  <a:srgbClr val="1A2F59"/>
                </a:solidFill>
                <a:latin typeface="Avenir LT Std 65 Medium"/>
                <a:cs typeface="Arial"/>
                <a:sym typeface="Arial"/>
              </a:rPr>
              <a:t>Email: </a:t>
            </a:r>
            <a:r>
              <a:rPr lang="en-US" sz="1999" dirty="0">
                <a:solidFill>
                  <a:srgbClr val="1A2F59"/>
                </a:solidFill>
                <a:latin typeface="Avenir LT Std 65 Medium"/>
                <a:cs typeface="Arial"/>
                <a:sym typeface="Arial"/>
              </a:rPr>
              <a:t>OneAZWealth@OneAZCU.com</a:t>
            </a:r>
          </a:p>
          <a:p>
            <a:pPr defTabSz="914218">
              <a:defRPr/>
            </a:pPr>
            <a:endParaRPr lang="en-US" sz="1999" dirty="0">
              <a:solidFill>
                <a:srgbClr val="1A2F59"/>
              </a:solidFill>
              <a:latin typeface="Avenir LT Std 65 Medium"/>
              <a:cs typeface="Arial"/>
              <a:sym typeface="Arial"/>
            </a:endParaRPr>
          </a:p>
          <a:p>
            <a:pPr defTabSz="914218">
              <a:defRPr/>
            </a:pPr>
            <a:r>
              <a:rPr lang="en-US" sz="1999" b="1" dirty="0">
                <a:solidFill>
                  <a:srgbClr val="1A2F59"/>
                </a:solidFill>
                <a:latin typeface="Avenir LT Std 65 Medium"/>
                <a:cs typeface="Arial"/>
                <a:sym typeface="Arial"/>
              </a:rPr>
              <a:t>24/7 Online Appointment Scheduler:</a:t>
            </a:r>
          </a:p>
          <a:p>
            <a:pPr defTabSz="914218">
              <a:defRPr/>
            </a:pPr>
            <a:r>
              <a:rPr lang="en-US" sz="1999" dirty="0">
                <a:solidFill>
                  <a:srgbClr val="1A2F59"/>
                </a:solidFill>
                <a:latin typeface="Avenir LT Std 65 Medium"/>
                <a:cs typeface="Arial"/>
                <a:sym typeface="Arial"/>
              </a:rPr>
              <a:t>OneAZWealth.com</a:t>
            </a:r>
          </a:p>
          <a:p>
            <a:pPr defTabSz="914218">
              <a:defRPr/>
            </a:pPr>
            <a:endParaRPr lang="en-US" sz="1999" dirty="0">
              <a:solidFill>
                <a:srgbClr val="1A2F59"/>
              </a:solidFill>
              <a:latin typeface="Avenir LT Std 65 Medium"/>
              <a:cs typeface="Arial"/>
              <a:sym typeface="Arial"/>
            </a:endParaRPr>
          </a:p>
          <a:p>
            <a:pPr defTabSz="914218">
              <a:defRPr/>
            </a:pPr>
            <a:r>
              <a:rPr lang="en-US" sz="1999" b="1" dirty="0">
                <a:solidFill>
                  <a:srgbClr val="1A2F59"/>
                </a:solidFill>
                <a:latin typeface="Avenir LT Std 65 Medium"/>
                <a:cs typeface="Arial"/>
                <a:sym typeface="Arial"/>
              </a:rPr>
              <a:t>Phone: </a:t>
            </a:r>
            <a:r>
              <a:rPr lang="en-US" sz="1999" dirty="0">
                <a:solidFill>
                  <a:srgbClr val="1A2F59"/>
                </a:solidFill>
                <a:latin typeface="Avenir LT Std 65 Medium"/>
                <a:cs typeface="Arial"/>
                <a:sym typeface="Arial"/>
              </a:rPr>
              <a:t>(877) 566-0517</a:t>
            </a:r>
          </a:p>
          <a:p>
            <a:pPr defTabSz="914218">
              <a:defRPr/>
            </a:pPr>
            <a:r>
              <a:rPr lang="en-US" sz="1999" dirty="0">
                <a:solidFill>
                  <a:srgbClr val="1A2F59"/>
                </a:solidFill>
                <a:latin typeface="Avenir LT Std 65 Medium"/>
                <a:cs typeface="Arial"/>
                <a:sym typeface="Arial"/>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877" y="5737036"/>
            <a:ext cx="612253" cy="612253"/>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815" y="5737036"/>
            <a:ext cx="612253" cy="612253"/>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41" y="5737036"/>
            <a:ext cx="612253" cy="612253"/>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965" y="508724"/>
            <a:ext cx="7654825" cy="80795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8">
              <a:defRPr/>
            </a:pPr>
            <a:r>
              <a:rPr lang="en-US" sz="4799" dirty="0">
                <a:solidFill>
                  <a:srgbClr val="1A2F59"/>
                </a:solidFill>
                <a:latin typeface="Clarendon LT Std"/>
                <a:sym typeface="Arial"/>
              </a:rPr>
              <a:t>Thank you!</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957" y="4675279"/>
            <a:ext cx="3245972" cy="338554"/>
          </a:xfrm>
          <a:prstGeom prst="rect">
            <a:avLst/>
          </a:prstGeom>
          <a:noFill/>
        </p:spPr>
        <p:txBody>
          <a:bodyPr wrap="square">
            <a:spAutoFit/>
          </a:bodyPr>
          <a:lstStyle/>
          <a:p>
            <a:pPr algn="ctr" defTabSz="914218">
              <a:defRPr/>
            </a:pPr>
            <a:r>
              <a:rPr lang="en-US" sz="1600" b="1" dirty="0">
                <a:solidFill>
                  <a:srgbClr val="1A2F59"/>
                </a:solidFill>
                <a:latin typeface="Avenir LT Std 65 Medium"/>
                <a:cs typeface="Arial"/>
                <a:sym typeface="Arial"/>
              </a:rPr>
              <a:t>Scan to visit OneAZWealth.com</a:t>
            </a:r>
            <a:endParaRPr lang="en-US" sz="1600" dirty="0">
              <a:solidFill>
                <a:srgbClr val="1A2F59"/>
              </a:solidFill>
              <a:latin typeface="Avenir LT Std 65 Medium"/>
              <a:cs typeface="Arial"/>
              <a:sym typeface="Arial"/>
            </a:endParaRPr>
          </a:p>
        </p:txBody>
      </p:sp>
      <p:sp>
        <p:nvSpPr>
          <p:cNvPr id="3" name="TextBox 2">
            <a:extLst>
              <a:ext uri="{FF2B5EF4-FFF2-40B4-BE49-F238E27FC236}">
                <a16:creationId xmlns:a16="http://schemas.microsoft.com/office/drawing/2014/main" id="{4AA0FF14-665B-5E20-858C-385346AA4610}"/>
              </a:ext>
            </a:extLst>
          </p:cNvPr>
          <p:cNvSpPr txBox="1"/>
          <p:nvPr/>
        </p:nvSpPr>
        <p:spPr>
          <a:xfrm>
            <a:off x="4446441" y="6664680"/>
            <a:ext cx="6026262" cy="215444"/>
          </a:xfrm>
          <a:prstGeom prst="rect">
            <a:avLst/>
          </a:prstGeom>
          <a:noFill/>
        </p:spPr>
        <p:txBody>
          <a:bodyPr wrap="square" rtlCol="0">
            <a:spAutoFit/>
          </a:bodyPr>
          <a:lstStyle/>
          <a:p>
            <a:pPr defTabSz="914218">
              <a:defRPr/>
            </a:pPr>
            <a:r>
              <a:rPr lang="en-US" sz="800" b="1" kern="0" dirty="0">
                <a:solidFill>
                  <a:srgbClr val="A5A5A5">
                    <a:lumMod val="25000"/>
                  </a:srgbClr>
                </a:solidFill>
                <a:latin typeface="Avenir LT Std 65 Medium"/>
                <a:cs typeface="Arial"/>
                <a:sym typeface="Arial"/>
              </a:rPr>
              <a:t>OneAZ Wealth Management | (877) 566-0517 | </a:t>
            </a:r>
            <a:r>
              <a:rPr lang="en-US" sz="800" b="1" kern="0" dirty="0">
                <a:solidFill>
                  <a:prstClr val="black"/>
                </a:solidFill>
                <a:latin typeface="Avenir LT Std 65 Medium"/>
                <a:cs typeface="Arial"/>
                <a:sym typeface="Arial"/>
                <a:hlinkClick r:id="rId7">
                  <a:extLst>
                    <a:ext uri="{A12FA001-AC4F-418D-AE19-62706E023703}">
                      <ahyp:hlinkClr xmlns:ahyp="http://schemas.microsoft.com/office/drawing/2018/hyperlinkcolor" val="tx"/>
                    </a:ext>
                  </a:extLst>
                </a:hlinkClick>
              </a:rPr>
              <a:t>www.OneAZWealth.com</a:t>
            </a:r>
            <a:r>
              <a:rPr lang="en-US" sz="800" b="1" kern="0" dirty="0">
                <a:solidFill>
                  <a:prstClr val="black"/>
                </a:solidFill>
                <a:latin typeface="Avenir LT Std 65 Medium"/>
                <a:cs typeface="Arial"/>
                <a:sym typeface="Arial"/>
              </a:rPr>
              <a:t> </a:t>
            </a:r>
            <a:r>
              <a:rPr lang="en-US" sz="800" b="1" kern="0" dirty="0">
                <a:solidFill>
                  <a:srgbClr val="A5A5A5">
                    <a:lumMod val="25000"/>
                  </a:srgbClr>
                </a:solidFill>
                <a:latin typeface="Avenir LT Std 65 Medium"/>
                <a:cs typeface="Arial"/>
                <a:sym typeface="Arial"/>
              </a:rPr>
              <a:t>| Safe For Public Distribution.</a:t>
            </a:r>
          </a:p>
        </p:txBody>
      </p:sp>
      <p:sp>
        <p:nvSpPr>
          <p:cNvPr id="4" name="Rectangle 3">
            <a:extLst>
              <a:ext uri="{FF2B5EF4-FFF2-40B4-BE49-F238E27FC236}">
                <a16:creationId xmlns:a16="http://schemas.microsoft.com/office/drawing/2014/main" id="{95404DFD-1856-6F71-4097-6224FC224A17}"/>
              </a:ext>
            </a:extLst>
          </p:cNvPr>
          <p:cNvSpPr/>
          <p:nvPr/>
        </p:nvSpPr>
        <p:spPr>
          <a:xfrm>
            <a:off x="8775281" y="5663851"/>
            <a:ext cx="3111014" cy="939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54"/>
            <a:endParaRPr lang="en-US">
              <a:solidFill>
                <a:srgbClr val="FFFFFF"/>
              </a:solidFill>
              <a:latin typeface="Avenir LT Std 65 Medium"/>
              <a:sym typeface="Arial"/>
            </a:endParaRPr>
          </a:p>
        </p:txBody>
      </p:sp>
      <p:pic>
        <p:nvPicPr>
          <p:cNvPr id="5" name="Picture 4">
            <a:extLst>
              <a:ext uri="{FF2B5EF4-FFF2-40B4-BE49-F238E27FC236}">
                <a16:creationId xmlns:a16="http://schemas.microsoft.com/office/drawing/2014/main" id="{A810054E-0AFA-2EE8-611B-B3F4E8639888}"/>
              </a:ext>
            </a:extLst>
          </p:cNvPr>
          <p:cNvPicPr>
            <a:picLocks noChangeAspect="1"/>
          </p:cNvPicPr>
          <p:nvPr/>
        </p:nvPicPr>
        <p:blipFill>
          <a:blip r:embed="rId8"/>
          <a:srcRect/>
          <a:stretch/>
        </p:blipFill>
        <p:spPr>
          <a:xfrm>
            <a:off x="9598075" y="5766526"/>
            <a:ext cx="2443097" cy="939653"/>
          </a:xfrm>
          <a:prstGeom prst="rect">
            <a:avLst/>
          </a:prstGeom>
        </p:spPr>
      </p:pic>
    </p:spTree>
    <p:extLst>
      <p:ext uri="{BB962C8B-B14F-4D97-AF65-F5344CB8AC3E}">
        <p14:creationId xmlns:p14="http://schemas.microsoft.com/office/powerpoint/2010/main" val="2282791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7299-E887-460D-B12E-458524CED0C7}"/>
              </a:ext>
            </a:extLst>
          </p:cNvPr>
          <p:cNvSpPr txBox="1">
            <a:spLocks/>
          </p:cNvSpPr>
          <p:nvPr/>
        </p:nvSpPr>
        <p:spPr>
          <a:xfrm>
            <a:off x="2958034" y="2711157"/>
            <a:ext cx="9004321" cy="1627379"/>
          </a:xfrm>
          <a:prstGeom prst="rect">
            <a:avLst/>
          </a:prstGeom>
        </p:spPr>
        <p:txBody>
          <a:bodyPr anchor="t"/>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defTabSz="914071" fontAlgn="base">
              <a:spcAft>
                <a:spcPct val="0"/>
              </a:spcAft>
              <a:buClr>
                <a:srgbClr val="000000"/>
              </a:buClr>
              <a:defRPr/>
            </a:pPr>
            <a:r>
              <a:rPr lang="en-US" sz="5280" dirty="0">
                <a:solidFill>
                  <a:srgbClr val="1A2F59"/>
                </a:solidFill>
                <a:latin typeface="Clarendon LT Std" panose="02040704040505020204" pitchFamily="18" charset="0"/>
                <a:sym typeface="Arial"/>
              </a:rPr>
              <a:t>Leveraging Secure Act 2.0 To Grow Your Business</a:t>
            </a:r>
            <a:endParaRPr lang="en-US" sz="4800" dirty="0">
              <a:solidFill>
                <a:srgbClr val="1A2F59"/>
              </a:solidFill>
              <a:latin typeface="Clarendon LT Std Light" panose="02040604040505020204" pitchFamily="18" charset="0"/>
              <a:sym typeface="Arial"/>
            </a:endParaRPr>
          </a:p>
        </p:txBody>
      </p:sp>
      <p:pic>
        <p:nvPicPr>
          <p:cNvPr id="3" name="Picture 2">
            <a:extLst>
              <a:ext uri="{FF2B5EF4-FFF2-40B4-BE49-F238E27FC236}">
                <a16:creationId xmlns:a16="http://schemas.microsoft.com/office/drawing/2014/main" id="{4D424816-0670-1942-B2C3-D1F944208244}"/>
              </a:ext>
            </a:extLst>
          </p:cNvPr>
          <p:cNvPicPr>
            <a:picLocks noChangeAspect="1"/>
          </p:cNvPicPr>
          <p:nvPr/>
        </p:nvPicPr>
        <p:blipFill>
          <a:blip r:embed="rId3"/>
          <a:srcRect/>
          <a:stretch/>
        </p:blipFill>
        <p:spPr>
          <a:xfrm>
            <a:off x="5633629" y="505024"/>
            <a:ext cx="3282347" cy="1262441"/>
          </a:xfrm>
          <a:prstGeom prst="rect">
            <a:avLst/>
          </a:prstGeom>
        </p:spPr>
      </p:pic>
    </p:spTree>
    <p:extLst>
      <p:ext uri="{BB962C8B-B14F-4D97-AF65-F5344CB8AC3E}">
        <p14:creationId xmlns:p14="http://schemas.microsoft.com/office/powerpoint/2010/main" val="3531284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latin typeface="Clarendon LT Std" panose="02040704040505020204" pitchFamily="18" charset="0"/>
              </a:rPr>
              <a:t>Presented By</a:t>
            </a:r>
          </a:p>
        </p:txBody>
      </p:sp>
      <p:pic>
        <p:nvPicPr>
          <p:cNvPr id="7" name="Picture Placeholder 6">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85" t="16306" r="15587" b="30372"/>
          <a:stretch/>
        </p:blipFill>
        <p:spPr>
          <a:xfrm>
            <a:off x="2680941" y="1718760"/>
            <a:ext cx="2622750" cy="3177524"/>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5700703" y="1935677"/>
            <a:ext cx="6185591" cy="1039815"/>
          </a:xfrm>
        </p:spPr>
        <p:txBody>
          <a:bodyPr>
            <a:normAutofit/>
          </a:bodyPr>
          <a:lstStyle/>
          <a:p>
            <a:endParaRPr lang="en-US" dirty="0">
              <a:latin typeface="+mn-lt"/>
            </a:endParaRPr>
          </a:p>
          <a:p>
            <a:r>
              <a:rPr lang="en-US" dirty="0">
                <a:latin typeface="+mn-lt"/>
              </a:rPr>
              <a:t>Robert E. Nichols, AIF</a:t>
            </a:r>
            <a:r>
              <a:rPr lang="en-US" sz="1400" dirty="0">
                <a:latin typeface="+mn-lt"/>
              </a:rPr>
              <a:t>®</a:t>
            </a:r>
            <a:r>
              <a:rPr lang="en-US" dirty="0">
                <a:latin typeface="+mn-lt"/>
              </a:rPr>
              <a:t>, CPFA</a:t>
            </a:r>
            <a:r>
              <a:rPr lang="en-US" sz="1400" dirty="0">
                <a:latin typeface="+mn-lt"/>
              </a:rPr>
              <a:t>™</a:t>
            </a:r>
            <a:endParaRPr lang="en-US" dirty="0">
              <a:latin typeface="+mn-lt"/>
            </a:endParaRP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5700704" y="2964061"/>
            <a:ext cx="5606568" cy="1321920"/>
          </a:xfrm>
        </p:spPr>
        <p:txBody>
          <a:bodyPr>
            <a:normAutofit/>
          </a:bodyPr>
          <a:lstStyle/>
          <a:p>
            <a:pPr marL="0" indent="0">
              <a:buNone/>
            </a:pPr>
            <a:r>
              <a:rPr lang="en-US" sz="2200" b="1" dirty="0">
                <a:latin typeface="+mn-lt"/>
              </a:rPr>
              <a:t>Wealth Advisor</a:t>
            </a:r>
          </a:p>
          <a:p>
            <a:pPr marL="0" indent="0">
              <a:buNone/>
            </a:pPr>
            <a:r>
              <a:rPr lang="en-US" sz="2200" dirty="0">
                <a:latin typeface="+mn-lt"/>
              </a:rPr>
              <a:t>OneAZ Wealth Management</a:t>
            </a:r>
          </a:p>
          <a:p>
            <a:pPr marL="0" indent="0">
              <a:buNone/>
            </a:pPr>
            <a:r>
              <a:rPr lang="en-US" sz="2200" dirty="0">
                <a:latin typeface="+mn-lt"/>
              </a:rPr>
              <a:t>RNichols@OneAZcu.com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606" y="4285982"/>
            <a:ext cx="423258" cy="423258"/>
          </a:xfrm>
          <a:prstGeom prst="rect">
            <a:avLst/>
          </a:prstGeom>
        </p:spPr>
      </p:pic>
      <p:sp>
        <p:nvSpPr>
          <p:cNvPr id="6" name="Rectangle 5">
            <a:extLst>
              <a:ext uri="{FF2B5EF4-FFF2-40B4-BE49-F238E27FC236}">
                <a16:creationId xmlns:a16="http://schemas.microsoft.com/office/drawing/2014/main" id="{145C0A2C-CA36-A594-9B82-E082A2962B90}"/>
              </a:ext>
            </a:extLst>
          </p:cNvPr>
          <p:cNvSpPr/>
          <p:nvPr/>
        </p:nvSpPr>
        <p:spPr>
          <a:xfrm>
            <a:off x="8775281" y="5663851"/>
            <a:ext cx="3111014" cy="939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en-US" sz="1399" kern="0">
              <a:solidFill>
                <a:srgbClr val="FFFFFF"/>
              </a:solidFill>
              <a:latin typeface="Avenir LT Std 65 Medium"/>
              <a:sym typeface="Arial"/>
            </a:endParaRPr>
          </a:p>
        </p:txBody>
      </p:sp>
      <p:pic>
        <p:nvPicPr>
          <p:cNvPr id="8" name="Picture 7">
            <a:extLst>
              <a:ext uri="{FF2B5EF4-FFF2-40B4-BE49-F238E27FC236}">
                <a16:creationId xmlns:a16="http://schemas.microsoft.com/office/drawing/2014/main" id="{E3579D5A-18D7-D01A-3D7E-20006F1053D5}"/>
              </a:ext>
            </a:extLst>
          </p:cNvPr>
          <p:cNvPicPr>
            <a:picLocks noChangeAspect="1"/>
          </p:cNvPicPr>
          <p:nvPr/>
        </p:nvPicPr>
        <p:blipFill>
          <a:blip r:embed="rId5"/>
          <a:srcRect/>
          <a:stretch/>
        </p:blipFill>
        <p:spPr>
          <a:xfrm>
            <a:off x="9598075" y="5766526"/>
            <a:ext cx="2443097" cy="939653"/>
          </a:xfrm>
          <a:prstGeom prst="rect">
            <a:avLst/>
          </a:prstGeom>
        </p:spPr>
      </p:pic>
    </p:spTree>
    <p:extLst>
      <p:ext uri="{BB962C8B-B14F-4D97-AF65-F5344CB8AC3E}">
        <p14:creationId xmlns:p14="http://schemas.microsoft.com/office/powerpoint/2010/main" val="2944199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954106-638F-463C-BE6F-882381B114E5}"/>
              </a:ext>
            </a:extLst>
          </p:cNvPr>
          <p:cNvSpPr txBox="1"/>
          <p:nvPr/>
        </p:nvSpPr>
        <p:spPr>
          <a:xfrm>
            <a:off x="3099136" y="2525345"/>
            <a:ext cx="4279001" cy="2308324"/>
          </a:xfrm>
          <a:prstGeom prst="rect">
            <a:avLst/>
          </a:prstGeom>
          <a:noFill/>
        </p:spPr>
        <p:txBody>
          <a:bodyPr wrap="square">
            <a:spAutoFit/>
          </a:bodyPr>
          <a:lstStyle/>
          <a:p>
            <a:pPr defTabSz="914218">
              <a:buClr>
                <a:srgbClr val="000000"/>
              </a:buClr>
              <a:defRPr/>
            </a:pPr>
            <a:r>
              <a:rPr lang="en-US" sz="1600" b="1" kern="0" dirty="0">
                <a:solidFill>
                  <a:srgbClr val="1A2F59"/>
                </a:solidFill>
                <a:latin typeface="Arial"/>
                <a:cs typeface="Arial"/>
                <a:sym typeface="Arial"/>
              </a:rPr>
              <a:t>Website: </a:t>
            </a:r>
            <a:r>
              <a:rPr lang="en-US" sz="1600" kern="0" dirty="0">
                <a:solidFill>
                  <a:srgbClr val="1A2F59"/>
                </a:solidFill>
                <a:latin typeface="Arial"/>
                <a:cs typeface="Arial"/>
                <a:sym typeface="Arial"/>
              </a:rPr>
              <a:t>OneAZWealth.com</a:t>
            </a:r>
          </a:p>
          <a:p>
            <a:pPr defTabSz="914218">
              <a:buClr>
                <a:srgbClr val="000000"/>
              </a:buClr>
              <a:defRPr/>
            </a:pPr>
            <a:endParaRPr lang="en-US" sz="1600" b="1" kern="0" dirty="0">
              <a:solidFill>
                <a:srgbClr val="1A2F59"/>
              </a:solidFill>
              <a:latin typeface="Arial"/>
              <a:cs typeface="Arial"/>
              <a:sym typeface="Arial"/>
            </a:endParaRPr>
          </a:p>
          <a:p>
            <a:pPr defTabSz="914218">
              <a:buClr>
                <a:srgbClr val="000000"/>
              </a:buClr>
              <a:defRPr/>
            </a:pPr>
            <a:r>
              <a:rPr lang="en-US" sz="1600" b="1" kern="0" dirty="0">
                <a:solidFill>
                  <a:srgbClr val="1A2F59"/>
                </a:solidFill>
                <a:latin typeface="Arial"/>
                <a:cs typeface="Arial"/>
                <a:sym typeface="Arial"/>
              </a:rPr>
              <a:t>Email: </a:t>
            </a:r>
            <a:r>
              <a:rPr lang="en-US" sz="1600" kern="0" dirty="0">
                <a:solidFill>
                  <a:srgbClr val="1A2F59"/>
                </a:solidFill>
                <a:latin typeface="Arial"/>
                <a:cs typeface="Arial"/>
                <a:sym typeface="Arial"/>
              </a:rPr>
              <a:t>OneAZWealth@OneAZCU.com</a:t>
            </a:r>
          </a:p>
          <a:p>
            <a:pPr defTabSz="914218">
              <a:buClr>
                <a:srgbClr val="000000"/>
              </a:buClr>
              <a:defRPr/>
            </a:pPr>
            <a:endParaRPr lang="en-US" sz="1600" kern="0" dirty="0">
              <a:solidFill>
                <a:srgbClr val="1A2F59"/>
              </a:solidFill>
              <a:latin typeface="Arial"/>
              <a:cs typeface="Arial"/>
              <a:sym typeface="Arial"/>
            </a:endParaRPr>
          </a:p>
          <a:p>
            <a:pPr defTabSz="914218">
              <a:buClr>
                <a:srgbClr val="000000"/>
              </a:buClr>
              <a:defRPr/>
            </a:pPr>
            <a:r>
              <a:rPr lang="en-US" sz="1600" b="1" kern="0" dirty="0">
                <a:solidFill>
                  <a:srgbClr val="1A2F59"/>
                </a:solidFill>
                <a:latin typeface="Arial"/>
                <a:cs typeface="Arial"/>
                <a:sym typeface="Arial"/>
              </a:rPr>
              <a:t>24/7 Online Appointment Scheduler:</a:t>
            </a:r>
          </a:p>
          <a:p>
            <a:pPr defTabSz="914218">
              <a:buClr>
                <a:srgbClr val="000000"/>
              </a:buClr>
              <a:defRPr/>
            </a:pPr>
            <a:r>
              <a:rPr lang="en-US" sz="1600" kern="0" dirty="0">
                <a:solidFill>
                  <a:srgbClr val="1A2F59"/>
                </a:solidFill>
                <a:latin typeface="Arial"/>
                <a:cs typeface="Arial"/>
                <a:sym typeface="Arial"/>
              </a:rPr>
              <a:t>OneAZWealth.com</a:t>
            </a:r>
          </a:p>
          <a:p>
            <a:pPr defTabSz="914218">
              <a:buClr>
                <a:srgbClr val="000000"/>
              </a:buClr>
              <a:defRPr/>
            </a:pPr>
            <a:endParaRPr lang="en-US" sz="1600" kern="0" dirty="0">
              <a:solidFill>
                <a:srgbClr val="1A2F59"/>
              </a:solidFill>
              <a:latin typeface="Arial"/>
              <a:cs typeface="Arial"/>
              <a:sym typeface="Arial"/>
            </a:endParaRPr>
          </a:p>
          <a:p>
            <a:pPr defTabSz="914218">
              <a:buClr>
                <a:srgbClr val="000000"/>
              </a:buClr>
              <a:defRPr/>
            </a:pPr>
            <a:r>
              <a:rPr lang="en-US" sz="1600" b="1" kern="0" dirty="0">
                <a:solidFill>
                  <a:srgbClr val="1A2F59"/>
                </a:solidFill>
                <a:latin typeface="Arial"/>
                <a:cs typeface="Arial"/>
                <a:sym typeface="Arial"/>
              </a:rPr>
              <a:t>Phone: (</a:t>
            </a:r>
            <a:r>
              <a:rPr lang="en-US" sz="1600" kern="0" dirty="0">
                <a:solidFill>
                  <a:srgbClr val="1A2F59"/>
                </a:solidFill>
                <a:latin typeface="Arial"/>
                <a:cs typeface="Arial"/>
                <a:sym typeface="Arial"/>
              </a:rPr>
              <a:t>877) 566-0517</a:t>
            </a:r>
          </a:p>
          <a:p>
            <a:pPr defTabSz="914218">
              <a:buClr>
                <a:srgbClr val="000000"/>
              </a:buClr>
              <a:defRPr/>
            </a:pPr>
            <a:r>
              <a:rPr lang="en-US" sz="1600" kern="0" dirty="0">
                <a:solidFill>
                  <a:srgbClr val="1A2F59"/>
                </a:solidFill>
                <a:latin typeface="Arial"/>
                <a:cs typeface="Arial"/>
                <a:sym typeface="Arial"/>
              </a:rPr>
              <a:t>Call Monday-Friday, 9:00 am – 5:00 pm</a:t>
            </a:r>
          </a:p>
        </p:txBody>
      </p:sp>
      <p:grpSp>
        <p:nvGrpSpPr>
          <p:cNvPr id="14" name="Group 13">
            <a:extLst>
              <a:ext uri="{FF2B5EF4-FFF2-40B4-BE49-F238E27FC236}">
                <a16:creationId xmlns:a16="http://schemas.microsoft.com/office/drawing/2014/main" id="{599A1A4F-510B-4D14-B9E8-20221A349DBE}"/>
              </a:ext>
            </a:extLst>
          </p:cNvPr>
          <p:cNvGrpSpPr/>
          <p:nvPr/>
        </p:nvGrpSpPr>
        <p:grpSpPr>
          <a:xfrm>
            <a:off x="9378375" y="1160355"/>
            <a:ext cx="1887670" cy="416155"/>
            <a:chOff x="8691938" y="3996192"/>
            <a:chExt cx="1887964" cy="416220"/>
          </a:xfrm>
        </p:grpSpPr>
        <p:pic>
          <p:nvPicPr>
            <p:cNvPr id="9" name="Picture 8" descr="Icon&#10;&#10;Description automatically generated">
              <a:extLst>
                <a:ext uri="{FF2B5EF4-FFF2-40B4-BE49-F238E27FC236}">
                  <a16:creationId xmlns:a16="http://schemas.microsoft.com/office/drawing/2014/main" id="{9A81D6F6-B5C5-49D9-A059-F99A5CA0C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7810" y="3996192"/>
              <a:ext cx="416220" cy="416220"/>
            </a:xfrm>
            <a:prstGeom prst="rect">
              <a:avLst/>
            </a:prstGeom>
          </p:spPr>
        </p:pic>
        <p:pic>
          <p:nvPicPr>
            <p:cNvPr id="10" name="Picture 9" descr="Logo, icon&#10;&#10;Description automatically generated">
              <a:extLst>
                <a:ext uri="{FF2B5EF4-FFF2-40B4-BE49-F238E27FC236}">
                  <a16:creationId xmlns:a16="http://schemas.microsoft.com/office/drawing/2014/main" id="{89F46013-7FF8-4F18-B920-D5D75A400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938" y="3996192"/>
              <a:ext cx="416220" cy="416220"/>
            </a:xfrm>
            <a:prstGeom prst="rect">
              <a:avLst/>
            </a:prstGeom>
          </p:spPr>
        </p:pic>
        <p:pic>
          <p:nvPicPr>
            <p:cNvPr id="11" name="Picture 10" descr="Logo, icon&#10;&#10;Description automatically generated">
              <a:extLst>
                <a:ext uri="{FF2B5EF4-FFF2-40B4-BE49-F238E27FC236}">
                  <a16:creationId xmlns:a16="http://schemas.microsoft.com/office/drawing/2014/main" id="{5971C798-F879-4F4E-AE01-68CA1C9E6C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3682" y="3996192"/>
              <a:ext cx="416220" cy="416220"/>
            </a:xfrm>
            <a:prstGeom prst="rect">
              <a:avLst/>
            </a:prstGeom>
          </p:spPr>
        </p:pic>
      </p:grpSp>
      <p:grpSp>
        <p:nvGrpSpPr>
          <p:cNvPr id="13" name="Group 12">
            <a:extLst>
              <a:ext uri="{FF2B5EF4-FFF2-40B4-BE49-F238E27FC236}">
                <a16:creationId xmlns:a16="http://schemas.microsoft.com/office/drawing/2014/main" id="{E83D5C93-69F5-4275-8153-66B674FC7868}"/>
              </a:ext>
            </a:extLst>
          </p:cNvPr>
          <p:cNvGrpSpPr/>
          <p:nvPr/>
        </p:nvGrpSpPr>
        <p:grpSpPr>
          <a:xfrm>
            <a:off x="9112570" y="1828136"/>
            <a:ext cx="2419283" cy="2660676"/>
            <a:chOff x="3438365" y="2491954"/>
            <a:chExt cx="2666007" cy="2932019"/>
          </a:xfrm>
        </p:grpSpPr>
        <p:pic>
          <p:nvPicPr>
            <p:cNvPr id="7" name="Picture 6" descr="Qr code&#10;&#10;Description automatically generated">
              <a:extLst>
                <a:ext uri="{FF2B5EF4-FFF2-40B4-BE49-F238E27FC236}">
                  <a16:creationId xmlns:a16="http://schemas.microsoft.com/office/drawing/2014/main" id="{5E1E2F7A-EA34-4BD8-AFD7-2026C9D24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5442" y="2491954"/>
              <a:ext cx="2392760" cy="2392760"/>
            </a:xfrm>
            <a:prstGeom prst="rect">
              <a:avLst/>
            </a:prstGeom>
          </p:spPr>
        </p:pic>
        <p:sp>
          <p:nvSpPr>
            <p:cNvPr id="12" name="TextBox 11">
              <a:extLst>
                <a:ext uri="{FF2B5EF4-FFF2-40B4-BE49-F238E27FC236}">
                  <a16:creationId xmlns:a16="http://schemas.microsoft.com/office/drawing/2014/main" id="{908AAE13-ED4A-40E6-811E-637DD4D73CC1}"/>
                </a:ext>
              </a:extLst>
            </p:cNvPr>
            <p:cNvSpPr txBox="1"/>
            <p:nvPr/>
          </p:nvSpPr>
          <p:spPr>
            <a:xfrm>
              <a:off x="3438365" y="4847676"/>
              <a:ext cx="2666007" cy="576297"/>
            </a:xfrm>
            <a:prstGeom prst="rect">
              <a:avLst/>
            </a:prstGeom>
            <a:noFill/>
          </p:spPr>
          <p:txBody>
            <a:bodyPr wrap="square">
              <a:spAutoFit/>
            </a:bodyPr>
            <a:lstStyle/>
            <a:p>
              <a:pPr algn="ctr" defTabSz="914218">
                <a:buClr>
                  <a:srgbClr val="000000"/>
                </a:buClr>
                <a:defRPr/>
              </a:pPr>
              <a:r>
                <a:rPr lang="en-US" sz="1399" b="1" kern="0" dirty="0">
                  <a:solidFill>
                    <a:srgbClr val="1A2F59"/>
                  </a:solidFill>
                  <a:latin typeface="Arial"/>
                  <a:cs typeface="Arial"/>
                  <a:sym typeface="Arial"/>
                </a:rPr>
                <a:t>Scan to visit OneAZWealth.com</a:t>
              </a:r>
              <a:endParaRPr lang="en-US" sz="1399" kern="0" dirty="0">
                <a:solidFill>
                  <a:srgbClr val="1A2F59"/>
                </a:solidFill>
                <a:latin typeface="Arial"/>
                <a:cs typeface="Arial"/>
                <a:sym typeface="Arial"/>
              </a:endParaRPr>
            </a:p>
          </p:txBody>
        </p:sp>
      </p:grpSp>
      <p:sp>
        <p:nvSpPr>
          <p:cNvPr id="16" name="Rectangle 3">
            <a:extLst>
              <a:ext uri="{FF2B5EF4-FFF2-40B4-BE49-F238E27FC236}">
                <a16:creationId xmlns:a16="http://schemas.microsoft.com/office/drawing/2014/main" id="{FEFF9A75-3646-D570-8C31-8BB3884592EA}"/>
              </a:ext>
            </a:extLst>
          </p:cNvPr>
          <p:cNvSpPr>
            <a:spLocks noChangeArrowheads="1"/>
          </p:cNvSpPr>
          <p:nvPr/>
        </p:nvSpPr>
        <p:spPr bwMode="auto">
          <a:xfrm>
            <a:off x="3044969" y="5822084"/>
            <a:ext cx="8867688" cy="53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58" tIns="34279" rIns="68558" bIns="34279" numCol="1" anchor="ctr" anchorCtr="0" compatLnSpc="1">
            <a:prstTxWarp prst="textNoShape">
              <a:avLst/>
            </a:prstTxWarp>
            <a:spAutoFit/>
          </a:bodyPr>
          <a:lstStyle/>
          <a:p>
            <a:pPr algn="just" defTabSz="914071" eaLnBrk="0" fontAlgn="base" hangingPunct="0">
              <a:spcBef>
                <a:spcPct val="0"/>
              </a:spcBef>
              <a:spcAft>
                <a:spcPct val="0"/>
              </a:spcAft>
              <a:defRPr/>
            </a:pPr>
            <a:r>
              <a:rPr lang="en-US" sz="750" b="1" kern="0" dirty="0">
                <a:solidFill>
                  <a:srgbClr val="A5A5A5">
                    <a:lumMod val="25000"/>
                  </a:srgbClr>
                </a:solidFill>
                <a:latin typeface="Arial"/>
                <a:cs typeface="Arial"/>
                <a:sym typeface="Arial"/>
              </a:rPr>
              <a:t>Securities and advisory services are offered through LPL Financial (LPL), a registered investment advisor and broker-dealer (member FINRA/SIPC). </a:t>
            </a:r>
            <a:r>
              <a:rPr lang="en-US" sz="750" kern="0" dirty="0">
                <a:solidFill>
                  <a:srgbClr val="A5A5A5">
                    <a:lumMod val="25000"/>
                  </a:srgbClr>
                </a:solidFill>
                <a:latin typeface="Arial"/>
                <a:cs typeface="Arial"/>
                <a:sym typeface="Arial"/>
              </a:rPr>
              <a:t>Insurance products are offered through LPL or its licensed affiliates. OneAZ Credit Union (OneAZ CU) and OneAZ Wealth Management </a:t>
            </a:r>
            <a:r>
              <a:rPr lang="en-US" sz="750" b="1" u="sng" kern="0" dirty="0">
                <a:solidFill>
                  <a:srgbClr val="A5A5A5">
                    <a:lumMod val="25000"/>
                  </a:srgbClr>
                </a:solidFill>
                <a:latin typeface="Arial"/>
                <a:cs typeface="Arial"/>
                <a:sym typeface="Arial"/>
              </a:rPr>
              <a:t>are not</a:t>
            </a:r>
            <a:r>
              <a:rPr lang="en-US" sz="750" kern="0" dirty="0">
                <a:solidFill>
                  <a:srgbClr val="A5A5A5">
                    <a:lumMod val="25000"/>
                  </a:srgbClr>
                </a:solidFill>
                <a:latin typeface="Arial"/>
                <a:cs typeface="Arial"/>
                <a:sym typeface="Arial"/>
              </a:rPr>
              <a:t> 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750" kern="0" dirty="0">
              <a:solidFill>
                <a:srgbClr val="A5A5A5">
                  <a:lumMod val="25000"/>
                </a:srgbClr>
              </a:solidFill>
              <a:latin typeface="Arial"/>
              <a:cs typeface="Arial"/>
              <a:sym typeface="Arial"/>
            </a:endParaRPr>
          </a:p>
        </p:txBody>
      </p:sp>
      <p:graphicFrame>
        <p:nvGraphicFramePr>
          <p:cNvPr id="17" name="Table 16">
            <a:extLst>
              <a:ext uri="{FF2B5EF4-FFF2-40B4-BE49-F238E27FC236}">
                <a16:creationId xmlns:a16="http://schemas.microsoft.com/office/drawing/2014/main" id="{91AF9453-1E61-8CB4-B9E8-320C600D3994}"/>
              </a:ext>
            </a:extLst>
          </p:cNvPr>
          <p:cNvGraphicFramePr>
            <a:graphicFrameLocks noGrp="1"/>
          </p:cNvGraphicFramePr>
          <p:nvPr/>
        </p:nvGraphicFramePr>
        <p:xfrm>
          <a:off x="3025518" y="6352941"/>
          <a:ext cx="8867689" cy="339830"/>
        </p:xfrm>
        <a:graphic>
          <a:graphicData uri="http://schemas.openxmlformats.org/drawingml/2006/table">
            <a:tbl>
              <a:tblPr firstRow="1" firstCol="1" lastRow="1" lastCol="1" bandRow="1" bandCol="1"/>
              <a:tblGrid>
                <a:gridCol w="2531795">
                  <a:extLst>
                    <a:ext uri="{9D8B030D-6E8A-4147-A177-3AD203B41FA5}">
                      <a16:colId xmlns:a16="http://schemas.microsoft.com/office/drawing/2014/main" val="3236136599"/>
                    </a:ext>
                  </a:extLst>
                </a:gridCol>
                <a:gridCol w="2240012">
                  <a:extLst>
                    <a:ext uri="{9D8B030D-6E8A-4147-A177-3AD203B41FA5}">
                      <a16:colId xmlns:a16="http://schemas.microsoft.com/office/drawing/2014/main" val="677956393"/>
                    </a:ext>
                  </a:extLst>
                </a:gridCol>
                <a:gridCol w="2814660">
                  <a:extLst>
                    <a:ext uri="{9D8B030D-6E8A-4147-A177-3AD203B41FA5}">
                      <a16:colId xmlns:a16="http://schemas.microsoft.com/office/drawing/2014/main" val="180355062"/>
                    </a:ext>
                  </a:extLst>
                </a:gridCol>
                <a:gridCol w="1281222">
                  <a:extLst>
                    <a:ext uri="{9D8B030D-6E8A-4147-A177-3AD203B41FA5}">
                      <a16:colId xmlns:a16="http://schemas.microsoft.com/office/drawing/2014/main" val="330343158"/>
                    </a:ext>
                  </a:extLst>
                </a:gridCol>
              </a:tblGrid>
              <a:tr h="339830">
                <a:tc>
                  <a:txBody>
                    <a:bodyPr/>
                    <a:lstStyle>
                      <a:lvl1pPr marL="0" algn="l" defTabSz="914364" rtl="0" eaLnBrk="1" latinLnBrk="0" hangingPunct="1">
                        <a:defRPr sz="1800" kern="1200">
                          <a:solidFill>
                            <a:schemeClr val="tx1"/>
                          </a:solidFill>
                          <a:latin typeface="Calibri" panose="020F0502020204030204"/>
                        </a:defRPr>
                      </a:lvl1pPr>
                      <a:lvl2pPr marL="457182" algn="l" defTabSz="914364" rtl="0" eaLnBrk="1" latinLnBrk="0" hangingPunct="1">
                        <a:defRPr sz="1800" kern="1200">
                          <a:solidFill>
                            <a:schemeClr val="tx1"/>
                          </a:solidFill>
                          <a:latin typeface="Calibri" panose="020F0502020204030204"/>
                        </a:defRPr>
                      </a:lvl2pPr>
                      <a:lvl3pPr marL="914364" algn="l" defTabSz="914364" rtl="0" eaLnBrk="1" latinLnBrk="0" hangingPunct="1">
                        <a:defRPr sz="1800" kern="1200">
                          <a:solidFill>
                            <a:schemeClr val="tx1"/>
                          </a:solidFill>
                          <a:latin typeface="Calibri" panose="020F0502020204030204"/>
                        </a:defRPr>
                      </a:lvl3pPr>
                      <a:lvl4pPr marL="1371545" algn="l" defTabSz="914364" rtl="0" eaLnBrk="1" latinLnBrk="0" hangingPunct="1">
                        <a:defRPr sz="1800" kern="1200">
                          <a:solidFill>
                            <a:schemeClr val="tx1"/>
                          </a:solidFill>
                          <a:latin typeface="Calibri" panose="020F0502020204030204"/>
                        </a:defRPr>
                      </a:lvl4pPr>
                      <a:lvl5pPr marL="1828727" algn="l" defTabSz="914364" rtl="0" eaLnBrk="1" latinLnBrk="0" hangingPunct="1">
                        <a:defRPr sz="1800" kern="1200">
                          <a:solidFill>
                            <a:schemeClr val="tx1"/>
                          </a:solidFill>
                          <a:latin typeface="Calibri" panose="020F0502020204030204"/>
                        </a:defRPr>
                      </a:lvl5pPr>
                      <a:lvl6pPr marL="2285909" algn="l" defTabSz="914364" rtl="0" eaLnBrk="1" latinLnBrk="0" hangingPunct="1">
                        <a:defRPr sz="1800" kern="1200">
                          <a:solidFill>
                            <a:schemeClr val="tx1"/>
                          </a:solidFill>
                          <a:latin typeface="Calibri" panose="020F0502020204030204"/>
                        </a:defRPr>
                      </a:lvl6pPr>
                      <a:lvl7pPr marL="2743091" algn="l" defTabSz="914364" rtl="0" eaLnBrk="1" latinLnBrk="0" hangingPunct="1">
                        <a:defRPr sz="1800" kern="1200">
                          <a:solidFill>
                            <a:schemeClr val="tx1"/>
                          </a:solidFill>
                          <a:latin typeface="Calibri" panose="020F0502020204030204"/>
                        </a:defRPr>
                      </a:lvl7pPr>
                      <a:lvl8pPr marL="3200272" algn="l" defTabSz="914364" rtl="0" eaLnBrk="1" latinLnBrk="0" hangingPunct="1">
                        <a:defRPr sz="1800" kern="1200">
                          <a:solidFill>
                            <a:schemeClr val="tx1"/>
                          </a:solidFill>
                          <a:latin typeface="Calibri" panose="020F0502020204030204"/>
                        </a:defRPr>
                      </a:lvl8pPr>
                      <a:lvl9pPr marL="3657454" algn="l" defTabSz="914364" rtl="0" eaLnBrk="1" latinLnBrk="0" hangingPunct="1">
                        <a:defRPr sz="1800" kern="1200">
                          <a:solidFill>
                            <a:schemeClr val="tx1"/>
                          </a:solidFill>
                          <a:latin typeface="Calibri" panose="020F0502020204030204"/>
                        </a:defRPr>
                      </a:lvl9pPr>
                    </a:lstStyle>
                    <a:p>
                      <a:pPr marL="192405"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Any Other Government Agency</a:t>
                      </a:r>
                      <a:endParaRPr lang="en-US" sz="800"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endParaRP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64" rtl="0" eaLnBrk="1" latinLnBrk="0" hangingPunct="1">
                        <a:defRPr sz="1800" kern="1200">
                          <a:solidFill>
                            <a:schemeClr val="tx1"/>
                          </a:solidFill>
                          <a:latin typeface="Calibri" panose="020F0502020204030204"/>
                        </a:defRPr>
                      </a:lvl1pPr>
                      <a:lvl2pPr marL="457182" algn="l" defTabSz="914364" rtl="0" eaLnBrk="1" latinLnBrk="0" hangingPunct="1">
                        <a:defRPr sz="1800" kern="1200">
                          <a:solidFill>
                            <a:schemeClr val="tx1"/>
                          </a:solidFill>
                          <a:latin typeface="Calibri" panose="020F0502020204030204"/>
                        </a:defRPr>
                      </a:lvl2pPr>
                      <a:lvl3pPr marL="914364" algn="l" defTabSz="914364" rtl="0" eaLnBrk="1" latinLnBrk="0" hangingPunct="1">
                        <a:defRPr sz="1800" kern="1200">
                          <a:solidFill>
                            <a:schemeClr val="tx1"/>
                          </a:solidFill>
                          <a:latin typeface="Calibri" panose="020F0502020204030204"/>
                        </a:defRPr>
                      </a:lvl3pPr>
                      <a:lvl4pPr marL="1371545" algn="l" defTabSz="914364" rtl="0" eaLnBrk="1" latinLnBrk="0" hangingPunct="1">
                        <a:defRPr sz="1800" kern="1200">
                          <a:solidFill>
                            <a:schemeClr val="tx1"/>
                          </a:solidFill>
                          <a:latin typeface="Calibri" panose="020F0502020204030204"/>
                        </a:defRPr>
                      </a:lvl4pPr>
                      <a:lvl5pPr marL="1828727" algn="l" defTabSz="914364" rtl="0" eaLnBrk="1" latinLnBrk="0" hangingPunct="1">
                        <a:defRPr sz="1800" kern="1200">
                          <a:solidFill>
                            <a:schemeClr val="tx1"/>
                          </a:solidFill>
                          <a:latin typeface="Calibri" panose="020F0502020204030204"/>
                        </a:defRPr>
                      </a:lvl5pPr>
                      <a:lvl6pPr marL="2285909" algn="l" defTabSz="914364" rtl="0" eaLnBrk="1" latinLnBrk="0" hangingPunct="1">
                        <a:defRPr sz="1800" kern="1200">
                          <a:solidFill>
                            <a:schemeClr val="tx1"/>
                          </a:solidFill>
                          <a:latin typeface="Calibri" panose="020F0502020204030204"/>
                        </a:defRPr>
                      </a:lvl6pPr>
                      <a:lvl7pPr marL="2743091" algn="l" defTabSz="914364" rtl="0" eaLnBrk="1" latinLnBrk="0" hangingPunct="1">
                        <a:defRPr sz="1800" kern="1200">
                          <a:solidFill>
                            <a:schemeClr val="tx1"/>
                          </a:solidFill>
                          <a:latin typeface="Calibri" panose="020F0502020204030204"/>
                        </a:defRPr>
                      </a:lvl7pPr>
                      <a:lvl8pPr marL="3200272" algn="l" defTabSz="914364" rtl="0" eaLnBrk="1" latinLnBrk="0" hangingPunct="1">
                        <a:defRPr sz="1800" kern="1200">
                          <a:solidFill>
                            <a:schemeClr val="tx1"/>
                          </a:solidFill>
                          <a:latin typeface="Calibri" panose="020F0502020204030204"/>
                        </a:defRPr>
                      </a:lvl8pPr>
                      <a:lvl9pPr marL="3657454" algn="l" defTabSz="914364" rtl="0" eaLnBrk="1" latinLnBrk="0" hangingPunct="1">
                        <a:defRPr sz="1800" kern="1200">
                          <a:solidFill>
                            <a:schemeClr val="tx1"/>
                          </a:solidFill>
                          <a:latin typeface="Calibri" panose="020F0502020204030204"/>
                        </a:defRPr>
                      </a:lvl9pPr>
                    </a:lstStyle>
                    <a:p>
                      <a:pPr marL="183515"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Not Credit Union Guaranteed</a:t>
                      </a:r>
                      <a:endParaRPr lang="en-US" sz="800"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endParaRP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64" rtl="0" eaLnBrk="1" latinLnBrk="0" hangingPunct="1">
                        <a:defRPr sz="1800" kern="1200">
                          <a:solidFill>
                            <a:schemeClr val="tx1"/>
                          </a:solidFill>
                          <a:latin typeface="Calibri" panose="020F0502020204030204"/>
                        </a:defRPr>
                      </a:lvl1pPr>
                      <a:lvl2pPr marL="457182" algn="l" defTabSz="914364" rtl="0" eaLnBrk="1" latinLnBrk="0" hangingPunct="1">
                        <a:defRPr sz="1800" kern="1200">
                          <a:solidFill>
                            <a:schemeClr val="tx1"/>
                          </a:solidFill>
                          <a:latin typeface="Calibri" panose="020F0502020204030204"/>
                        </a:defRPr>
                      </a:lvl2pPr>
                      <a:lvl3pPr marL="914364" algn="l" defTabSz="914364" rtl="0" eaLnBrk="1" latinLnBrk="0" hangingPunct="1">
                        <a:defRPr sz="1800" kern="1200">
                          <a:solidFill>
                            <a:schemeClr val="tx1"/>
                          </a:solidFill>
                          <a:latin typeface="Calibri" panose="020F0502020204030204"/>
                        </a:defRPr>
                      </a:lvl3pPr>
                      <a:lvl4pPr marL="1371545" algn="l" defTabSz="914364" rtl="0" eaLnBrk="1" latinLnBrk="0" hangingPunct="1">
                        <a:defRPr sz="1800" kern="1200">
                          <a:solidFill>
                            <a:schemeClr val="tx1"/>
                          </a:solidFill>
                          <a:latin typeface="Calibri" panose="020F0502020204030204"/>
                        </a:defRPr>
                      </a:lvl4pPr>
                      <a:lvl5pPr marL="1828727" algn="l" defTabSz="914364" rtl="0" eaLnBrk="1" latinLnBrk="0" hangingPunct="1">
                        <a:defRPr sz="1800" kern="1200">
                          <a:solidFill>
                            <a:schemeClr val="tx1"/>
                          </a:solidFill>
                          <a:latin typeface="Calibri" panose="020F0502020204030204"/>
                        </a:defRPr>
                      </a:lvl5pPr>
                      <a:lvl6pPr marL="2285909" algn="l" defTabSz="914364" rtl="0" eaLnBrk="1" latinLnBrk="0" hangingPunct="1">
                        <a:defRPr sz="1800" kern="1200">
                          <a:solidFill>
                            <a:schemeClr val="tx1"/>
                          </a:solidFill>
                          <a:latin typeface="Calibri" panose="020F0502020204030204"/>
                        </a:defRPr>
                      </a:lvl6pPr>
                      <a:lvl7pPr marL="2743091" algn="l" defTabSz="914364" rtl="0" eaLnBrk="1" latinLnBrk="0" hangingPunct="1">
                        <a:defRPr sz="1800" kern="1200">
                          <a:solidFill>
                            <a:schemeClr val="tx1"/>
                          </a:solidFill>
                          <a:latin typeface="Calibri" panose="020F0502020204030204"/>
                        </a:defRPr>
                      </a:lvl7pPr>
                      <a:lvl8pPr marL="3200272" algn="l" defTabSz="914364" rtl="0" eaLnBrk="1" latinLnBrk="0" hangingPunct="1">
                        <a:defRPr sz="1800" kern="1200">
                          <a:solidFill>
                            <a:schemeClr val="tx1"/>
                          </a:solidFill>
                          <a:latin typeface="Calibri" panose="020F0502020204030204"/>
                        </a:defRPr>
                      </a:lvl8pPr>
                      <a:lvl9pPr marL="3657454" algn="l" defTabSz="914364" rtl="0" eaLnBrk="1" latinLnBrk="0" hangingPunct="1">
                        <a:defRPr sz="1800" kern="1200">
                          <a:solidFill>
                            <a:schemeClr val="tx1"/>
                          </a:solidFill>
                          <a:latin typeface="Calibri" panose="020F0502020204030204"/>
                        </a:defRPr>
                      </a:lvl9pPr>
                    </a:lstStyle>
                    <a:p>
                      <a:pPr marL="179070"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Not Credit Union Deposits or Obligations</a:t>
                      </a:r>
                      <a:endParaRPr lang="en-US" sz="800"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endParaRP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64" rtl="0" eaLnBrk="1" latinLnBrk="0" hangingPunct="1">
                        <a:defRPr sz="1800" kern="1200">
                          <a:solidFill>
                            <a:schemeClr val="tx1"/>
                          </a:solidFill>
                          <a:latin typeface="Calibri" panose="020F0502020204030204"/>
                        </a:defRPr>
                      </a:lvl1pPr>
                      <a:lvl2pPr marL="457182" algn="l" defTabSz="914364" rtl="0" eaLnBrk="1" latinLnBrk="0" hangingPunct="1">
                        <a:defRPr sz="1800" kern="1200">
                          <a:solidFill>
                            <a:schemeClr val="tx1"/>
                          </a:solidFill>
                          <a:latin typeface="Calibri" panose="020F0502020204030204"/>
                        </a:defRPr>
                      </a:lvl2pPr>
                      <a:lvl3pPr marL="914364" algn="l" defTabSz="914364" rtl="0" eaLnBrk="1" latinLnBrk="0" hangingPunct="1">
                        <a:defRPr sz="1800" kern="1200">
                          <a:solidFill>
                            <a:schemeClr val="tx1"/>
                          </a:solidFill>
                          <a:latin typeface="Calibri" panose="020F0502020204030204"/>
                        </a:defRPr>
                      </a:lvl3pPr>
                      <a:lvl4pPr marL="1371545" algn="l" defTabSz="914364" rtl="0" eaLnBrk="1" latinLnBrk="0" hangingPunct="1">
                        <a:defRPr sz="1800" kern="1200">
                          <a:solidFill>
                            <a:schemeClr val="tx1"/>
                          </a:solidFill>
                          <a:latin typeface="Calibri" panose="020F0502020204030204"/>
                        </a:defRPr>
                      </a:lvl4pPr>
                      <a:lvl5pPr marL="1828727" algn="l" defTabSz="914364" rtl="0" eaLnBrk="1" latinLnBrk="0" hangingPunct="1">
                        <a:defRPr sz="1800" kern="1200">
                          <a:solidFill>
                            <a:schemeClr val="tx1"/>
                          </a:solidFill>
                          <a:latin typeface="Calibri" panose="020F0502020204030204"/>
                        </a:defRPr>
                      </a:lvl5pPr>
                      <a:lvl6pPr marL="2285909" algn="l" defTabSz="914364" rtl="0" eaLnBrk="1" latinLnBrk="0" hangingPunct="1">
                        <a:defRPr sz="1800" kern="1200">
                          <a:solidFill>
                            <a:schemeClr val="tx1"/>
                          </a:solidFill>
                          <a:latin typeface="Calibri" panose="020F0502020204030204"/>
                        </a:defRPr>
                      </a:lvl6pPr>
                      <a:lvl7pPr marL="2743091" algn="l" defTabSz="914364" rtl="0" eaLnBrk="1" latinLnBrk="0" hangingPunct="1">
                        <a:defRPr sz="1800" kern="1200">
                          <a:solidFill>
                            <a:schemeClr val="tx1"/>
                          </a:solidFill>
                          <a:latin typeface="Calibri" panose="020F0502020204030204"/>
                        </a:defRPr>
                      </a:lvl7pPr>
                      <a:lvl8pPr marL="3200272" algn="l" defTabSz="914364" rtl="0" eaLnBrk="1" latinLnBrk="0" hangingPunct="1">
                        <a:defRPr sz="1800" kern="1200">
                          <a:solidFill>
                            <a:schemeClr val="tx1"/>
                          </a:solidFill>
                          <a:latin typeface="Calibri" panose="020F0502020204030204"/>
                        </a:defRPr>
                      </a:lvl8pPr>
                      <a:lvl9pPr marL="3657454" algn="l" defTabSz="914364" rtl="0" eaLnBrk="1" latinLnBrk="0" hangingPunct="1">
                        <a:defRPr sz="1800" kern="1200">
                          <a:solidFill>
                            <a:schemeClr val="tx1"/>
                          </a:solidFill>
                          <a:latin typeface="Calibri" panose="020F0502020204030204"/>
                        </a:defRPr>
                      </a:lvl9pPr>
                    </a:lstStyle>
                    <a:p>
                      <a:pPr marL="179070" marR="0" algn="ctr">
                        <a:spcBef>
                          <a:spcPts val="90"/>
                        </a:spcBef>
                        <a:spcAft>
                          <a:spcPts val="0"/>
                        </a:spcAft>
                      </a:pPr>
                      <a:r>
                        <a:rPr lang="en-US" sz="800" b="1" dirty="0">
                          <a:solidFill>
                            <a:schemeClr val="bg2">
                              <a:lumMod val="25000"/>
                            </a:schemeClr>
                          </a:solidFill>
                          <a:effectLst/>
                          <a:latin typeface="Avenir LT Std 65 Medium" panose="020B0603020203020204" pitchFamily="34" charset="0"/>
                          <a:ea typeface="Lucida Sans" panose="020B0602030504020204" pitchFamily="34" charset="0"/>
                          <a:cs typeface="Lucida Sans" panose="020B0602030504020204" pitchFamily="34" charset="0"/>
                        </a:rPr>
                        <a:t>May Lose Value</a:t>
                      </a:r>
                    </a:p>
                  </a:txBody>
                  <a:tcPr marL="34279" marR="34279" marT="34279" marB="34279"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7034240"/>
                  </a:ext>
                </a:extLst>
              </a:tr>
            </a:tbl>
          </a:graphicData>
        </a:graphic>
      </p:graphicFrame>
      <p:sp>
        <p:nvSpPr>
          <p:cNvPr id="18" name="TextBox 17">
            <a:extLst>
              <a:ext uri="{FF2B5EF4-FFF2-40B4-BE49-F238E27FC236}">
                <a16:creationId xmlns:a16="http://schemas.microsoft.com/office/drawing/2014/main" id="{93869148-29E5-1A4C-254A-6504A352BF14}"/>
              </a:ext>
            </a:extLst>
          </p:cNvPr>
          <p:cNvSpPr txBox="1"/>
          <p:nvPr/>
        </p:nvSpPr>
        <p:spPr>
          <a:xfrm>
            <a:off x="3015790" y="5570495"/>
            <a:ext cx="8867688" cy="323165"/>
          </a:xfrm>
          <a:prstGeom prst="rect">
            <a:avLst/>
          </a:prstGeom>
          <a:noFill/>
        </p:spPr>
        <p:txBody>
          <a:bodyPr wrap="square" rtlCol="0">
            <a:spAutoFit/>
          </a:bodyPr>
          <a:lstStyle/>
          <a:p>
            <a:pPr defTabSz="914071" eaLnBrk="0" fontAlgn="base" hangingPunct="0">
              <a:spcBef>
                <a:spcPct val="0"/>
              </a:spcBef>
              <a:spcAft>
                <a:spcPct val="0"/>
              </a:spcAft>
              <a:defRPr/>
            </a:pPr>
            <a:r>
              <a:rPr lang="en-US" sz="750" kern="0" dirty="0">
                <a:solidFill>
                  <a:srgbClr val="A5A5A5">
                    <a:lumMod val="25000"/>
                  </a:srgbClr>
                </a:solidFill>
                <a:latin typeface="Arial"/>
                <a:cs typeface="Arial"/>
                <a:sym typeface="Arial"/>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19" name="TextBox 18">
            <a:extLst>
              <a:ext uri="{FF2B5EF4-FFF2-40B4-BE49-F238E27FC236}">
                <a16:creationId xmlns:a16="http://schemas.microsoft.com/office/drawing/2014/main" id="{5678E3AE-9CDB-2893-FFD1-3CA5B8EF0892}"/>
              </a:ext>
            </a:extLst>
          </p:cNvPr>
          <p:cNvSpPr txBox="1"/>
          <p:nvPr/>
        </p:nvSpPr>
        <p:spPr>
          <a:xfrm>
            <a:off x="3015790" y="5208344"/>
            <a:ext cx="8867688" cy="553998"/>
          </a:xfrm>
          <a:prstGeom prst="rect">
            <a:avLst/>
          </a:prstGeom>
          <a:noFill/>
        </p:spPr>
        <p:txBody>
          <a:bodyPr wrap="square" rtlCol="0">
            <a:spAutoFit/>
          </a:bodyPr>
          <a:lstStyle/>
          <a:p>
            <a:pPr defTabSz="914071" eaLnBrk="0" fontAlgn="base" hangingPunct="0">
              <a:spcBef>
                <a:spcPct val="0"/>
              </a:spcBef>
              <a:spcAft>
                <a:spcPct val="0"/>
              </a:spcAft>
              <a:defRPr/>
            </a:pPr>
            <a:r>
              <a:rPr lang="en-US" sz="750" kern="0" dirty="0">
                <a:solidFill>
                  <a:srgbClr val="A5A5A5">
                    <a:lumMod val="25000"/>
                  </a:srgbClr>
                </a:solidFill>
                <a:latin typeface="Arial"/>
                <a:cs typeface="Arial"/>
                <a:sym typeface="Arial"/>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 Please visit https://www.lpl.com/disclosures/is-lpl-relationship-disclosure.html for more detailed information.</a:t>
            </a:r>
          </a:p>
          <a:p>
            <a:pPr defTabSz="914071" eaLnBrk="0" fontAlgn="base" hangingPunct="0">
              <a:spcBef>
                <a:spcPct val="0"/>
              </a:spcBef>
              <a:spcAft>
                <a:spcPct val="0"/>
              </a:spcAft>
              <a:defRPr/>
            </a:pPr>
            <a:r>
              <a:rPr lang="en-US" sz="750" kern="0" dirty="0">
                <a:solidFill>
                  <a:srgbClr val="A5A5A5">
                    <a:lumMod val="25000"/>
                  </a:srgbClr>
                </a:solidFill>
                <a:latin typeface="Arial"/>
                <a:cs typeface="Arial"/>
                <a:sym typeface="Arial"/>
              </a:rPr>
              <a:t> </a:t>
            </a:r>
          </a:p>
        </p:txBody>
      </p:sp>
      <p:sp>
        <p:nvSpPr>
          <p:cNvPr id="20" name="TextBox 19">
            <a:extLst>
              <a:ext uri="{FF2B5EF4-FFF2-40B4-BE49-F238E27FC236}">
                <a16:creationId xmlns:a16="http://schemas.microsoft.com/office/drawing/2014/main" id="{DAAE68FC-4859-196F-91BB-C9E3A0BD2FB7}"/>
              </a:ext>
            </a:extLst>
          </p:cNvPr>
          <p:cNvSpPr txBox="1"/>
          <p:nvPr/>
        </p:nvSpPr>
        <p:spPr>
          <a:xfrm>
            <a:off x="4446441" y="6664680"/>
            <a:ext cx="6026262" cy="215444"/>
          </a:xfrm>
          <a:prstGeom prst="rect">
            <a:avLst/>
          </a:prstGeom>
          <a:noFill/>
        </p:spPr>
        <p:txBody>
          <a:bodyPr wrap="square" rtlCol="0">
            <a:spAutoFit/>
          </a:bodyPr>
          <a:lstStyle/>
          <a:p>
            <a:pPr defTabSz="914218">
              <a:defRPr/>
            </a:pPr>
            <a:r>
              <a:rPr lang="en-US" sz="800" b="1" kern="0" dirty="0">
                <a:solidFill>
                  <a:srgbClr val="A5A5A5">
                    <a:lumMod val="25000"/>
                  </a:srgbClr>
                </a:solidFill>
                <a:latin typeface="Arial"/>
                <a:cs typeface="Arial"/>
                <a:sym typeface="Arial"/>
              </a:rPr>
              <a:t>OneAZ Wealth Management | (877) 566-0517 | </a:t>
            </a:r>
            <a:r>
              <a:rPr lang="en-US" sz="800" b="1" kern="0" dirty="0">
                <a:solidFill>
                  <a:prstClr val="black"/>
                </a:solidFill>
                <a:latin typeface="Arial"/>
                <a:cs typeface="Arial"/>
                <a:sym typeface="Arial"/>
                <a:hlinkClick r:id="rId7">
                  <a:extLst>
                    <a:ext uri="{A12FA001-AC4F-418D-AE19-62706E023703}">
                      <ahyp:hlinkClr xmlns:ahyp="http://schemas.microsoft.com/office/drawing/2018/hyperlinkcolor" val="tx"/>
                    </a:ext>
                  </a:extLst>
                </a:hlinkClick>
              </a:rPr>
              <a:t>www.OneAZWealth.com</a:t>
            </a:r>
            <a:r>
              <a:rPr lang="en-US" sz="800" b="1" kern="0" dirty="0">
                <a:solidFill>
                  <a:prstClr val="black"/>
                </a:solidFill>
                <a:latin typeface="Arial"/>
                <a:cs typeface="Arial"/>
                <a:sym typeface="Arial"/>
              </a:rPr>
              <a:t> </a:t>
            </a:r>
            <a:r>
              <a:rPr lang="en-US" sz="800" b="1" kern="0" dirty="0">
                <a:solidFill>
                  <a:srgbClr val="A5A5A5">
                    <a:lumMod val="25000"/>
                  </a:srgbClr>
                </a:solidFill>
                <a:latin typeface="Arial"/>
                <a:cs typeface="Arial"/>
                <a:sym typeface="Arial"/>
              </a:rPr>
              <a:t>| Safe For Public Distribution.</a:t>
            </a:r>
          </a:p>
        </p:txBody>
      </p:sp>
      <p:sp>
        <p:nvSpPr>
          <p:cNvPr id="21" name="TextBox 20">
            <a:extLst>
              <a:ext uri="{FF2B5EF4-FFF2-40B4-BE49-F238E27FC236}">
                <a16:creationId xmlns:a16="http://schemas.microsoft.com/office/drawing/2014/main" id="{3C27BEA5-F5A2-536F-68CF-36B84AC9C239}"/>
              </a:ext>
            </a:extLst>
          </p:cNvPr>
          <p:cNvSpPr txBox="1"/>
          <p:nvPr/>
        </p:nvSpPr>
        <p:spPr>
          <a:xfrm>
            <a:off x="3004217" y="5069174"/>
            <a:ext cx="8867688" cy="207749"/>
          </a:xfrm>
          <a:prstGeom prst="rect">
            <a:avLst/>
          </a:prstGeom>
          <a:noFill/>
        </p:spPr>
        <p:txBody>
          <a:bodyPr wrap="square" rtlCol="0">
            <a:spAutoFit/>
          </a:bodyPr>
          <a:lstStyle/>
          <a:p>
            <a:pPr defTabSz="914071" eaLnBrk="0" fontAlgn="base" hangingPunct="0">
              <a:spcBef>
                <a:spcPct val="0"/>
              </a:spcBef>
              <a:spcAft>
                <a:spcPct val="0"/>
              </a:spcAft>
              <a:defRPr/>
            </a:pPr>
            <a:r>
              <a:rPr lang="en-US" sz="750" kern="0" dirty="0">
                <a:solidFill>
                  <a:srgbClr val="A5A5A5">
                    <a:lumMod val="25000"/>
                  </a:srgbClr>
                </a:solidFill>
                <a:latin typeface="Arial"/>
                <a:cs typeface="Arial"/>
                <a:sym typeface="Arial"/>
              </a:rPr>
              <a:t>OneAZ Wealth Management, OneAZ Credit Union and LPL Financial are not affiliated with any other referenced entity.</a:t>
            </a:r>
          </a:p>
        </p:txBody>
      </p:sp>
      <p:sp>
        <p:nvSpPr>
          <p:cNvPr id="22" name="Title 1">
            <a:extLst>
              <a:ext uri="{FF2B5EF4-FFF2-40B4-BE49-F238E27FC236}">
                <a16:creationId xmlns:a16="http://schemas.microsoft.com/office/drawing/2014/main" id="{05F26D00-4BFC-8EC5-2722-9CF0F2D67D32}"/>
              </a:ext>
            </a:extLst>
          </p:cNvPr>
          <p:cNvSpPr txBox="1">
            <a:spLocks/>
          </p:cNvSpPr>
          <p:nvPr/>
        </p:nvSpPr>
        <p:spPr>
          <a:xfrm>
            <a:off x="3034286" y="1662037"/>
            <a:ext cx="7654825" cy="80795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8">
              <a:buClr>
                <a:srgbClr val="000000"/>
              </a:buClr>
              <a:defRPr/>
            </a:pPr>
            <a:r>
              <a:rPr lang="en-US" sz="4799" dirty="0">
                <a:solidFill>
                  <a:srgbClr val="1A2F59"/>
                </a:solidFill>
                <a:latin typeface="Clarendon LT Std" panose="02040704040505020204" pitchFamily="18" charset="0"/>
                <a:sym typeface="Arial"/>
              </a:rPr>
              <a:t>Connect With Us!</a:t>
            </a:r>
          </a:p>
        </p:txBody>
      </p:sp>
      <p:pic>
        <p:nvPicPr>
          <p:cNvPr id="2" name="Picture 1">
            <a:extLst>
              <a:ext uri="{FF2B5EF4-FFF2-40B4-BE49-F238E27FC236}">
                <a16:creationId xmlns:a16="http://schemas.microsoft.com/office/drawing/2014/main" id="{9E445C73-D541-F800-4286-ACC890135666}"/>
              </a:ext>
            </a:extLst>
          </p:cNvPr>
          <p:cNvPicPr>
            <a:picLocks noChangeAspect="1"/>
          </p:cNvPicPr>
          <p:nvPr/>
        </p:nvPicPr>
        <p:blipFill>
          <a:blip r:embed="rId8"/>
          <a:srcRect/>
          <a:stretch/>
        </p:blipFill>
        <p:spPr>
          <a:xfrm>
            <a:off x="3099136" y="193699"/>
            <a:ext cx="3282347" cy="1262441"/>
          </a:xfrm>
          <a:prstGeom prst="rect">
            <a:avLst/>
          </a:prstGeom>
        </p:spPr>
      </p:pic>
    </p:spTree>
    <p:extLst>
      <p:ext uri="{BB962C8B-B14F-4D97-AF65-F5344CB8AC3E}">
        <p14:creationId xmlns:p14="http://schemas.microsoft.com/office/powerpoint/2010/main" val="83196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latin typeface="Clarendon LT Std" panose="02040704040505020204" pitchFamily="18" charset="0"/>
              </a:rPr>
              <a:t>Guest Speaker</a:t>
            </a:r>
          </a:p>
        </p:txBody>
      </p:sp>
      <p:sp>
        <p:nvSpPr>
          <p:cNvPr id="6" name="Rectangle 5">
            <a:extLst>
              <a:ext uri="{FF2B5EF4-FFF2-40B4-BE49-F238E27FC236}">
                <a16:creationId xmlns:a16="http://schemas.microsoft.com/office/drawing/2014/main" id="{0A5DEF7C-F460-512F-022C-6B0F99B3322C}"/>
              </a:ext>
            </a:extLst>
          </p:cNvPr>
          <p:cNvSpPr/>
          <p:nvPr/>
        </p:nvSpPr>
        <p:spPr>
          <a:xfrm>
            <a:off x="8775281" y="5663851"/>
            <a:ext cx="3111014" cy="939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en-US" sz="1399" kern="0">
              <a:solidFill>
                <a:srgbClr val="FFFFFF"/>
              </a:solidFill>
              <a:latin typeface="Avenir LT Std 65 Medium"/>
              <a:sym typeface="Arial"/>
            </a:endParaRPr>
          </a:p>
        </p:txBody>
      </p:sp>
      <p:pic>
        <p:nvPicPr>
          <p:cNvPr id="9" name="Picture 8">
            <a:extLst>
              <a:ext uri="{FF2B5EF4-FFF2-40B4-BE49-F238E27FC236}">
                <a16:creationId xmlns:a16="http://schemas.microsoft.com/office/drawing/2014/main" id="{0CB8FEBD-627A-D99F-1E67-2BFBE9612488}"/>
              </a:ext>
            </a:extLst>
          </p:cNvPr>
          <p:cNvPicPr>
            <a:picLocks noChangeAspect="1"/>
          </p:cNvPicPr>
          <p:nvPr/>
        </p:nvPicPr>
        <p:blipFill>
          <a:blip r:embed="rId3"/>
          <a:srcRect/>
          <a:stretch/>
        </p:blipFill>
        <p:spPr>
          <a:xfrm>
            <a:off x="9598075" y="5766526"/>
            <a:ext cx="2443097" cy="939653"/>
          </a:xfrm>
          <a:prstGeom prst="rect">
            <a:avLst/>
          </a:prstGeom>
        </p:spPr>
      </p:pic>
      <p:pic>
        <p:nvPicPr>
          <p:cNvPr id="20" name="Picture Placeholder 6">
            <a:extLst>
              <a:ext uri="{FF2B5EF4-FFF2-40B4-BE49-F238E27FC236}">
                <a16:creationId xmlns:a16="http://schemas.microsoft.com/office/drawing/2014/main" id="{53267213-7639-5F73-77A8-6B9732B07A4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6312" t="2777" r="5208" b="11467"/>
          <a:stretch/>
        </p:blipFill>
        <p:spPr>
          <a:xfrm>
            <a:off x="2680940" y="1718758"/>
            <a:ext cx="2622750" cy="3177524"/>
          </a:xfrm>
        </p:spPr>
      </p:pic>
      <p:sp>
        <p:nvSpPr>
          <p:cNvPr id="21" name="Text Placeholder 3">
            <a:extLst>
              <a:ext uri="{FF2B5EF4-FFF2-40B4-BE49-F238E27FC236}">
                <a16:creationId xmlns:a16="http://schemas.microsoft.com/office/drawing/2014/main" id="{A4DECE7D-2FEC-D780-F0B3-57A863476D87}"/>
              </a:ext>
            </a:extLst>
          </p:cNvPr>
          <p:cNvSpPr>
            <a:spLocks noGrp="1"/>
          </p:cNvSpPr>
          <p:nvPr>
            <p:ph type="body" sz="quarter" idx="11"/>
          </p:nvPr>
        </p:nvSpPr>
        <p:spPr>
          <a:xfrm>
            <a:off x="5700704" y="2384203"/>
            <a:ext cx="5606568" cy="591289"/>
          </a:xfrm>
        </p:spPr>
        <p:txBody>
          <a:bodyPr/>
          <a:lstStyle/>
          <a:p>
            <a:r>
              <a:rPr lang="en-US" dirty="0">
                <a:latin typeface="+mn-lt"/>
              </a:rPr>
              <a:t>Neil P. Patel, CPA</a:t>
            </a:r>
            <a:endParaRPr lang="en-US" sz="1596" dirty="0">
              <a:latin typeface="+mn-lt"/>
            </a:endParaRPr>
          </a:p>
        </p:txBody>
      </p:sp>
      <p:sp>
        <p:nvSpPr>
          <p:cNvPr id="22" name="Text Placeholder 4">
            <a:extLst>
              <a:ext uri="{FF2B5EF4-FFF2-40B4-BE49-F238E27FC236}">
                <a16:creationId xmlns:a16="http://schemas.microsoft.com/office/drawing/2014/main" id="{82F7CFEB-C2BC-0FD2-9325-D677A2FDE198}"/>
              </a:ext>
            </a:extLst>
          </p:cNvPr>
          <p:cNvSpPr>
            <a:spLocks noGrp="1"/>
          </p:cNvSpPr>
          <p:nvPr>
            <p:ph type="body" sz="quarter" idx="12"/>
          </p:nvPr>
        </p:nvSpPr>
        <p:spPr>
          <a:xfrm>
            <a:off x="5700704" y="2964061"/>
            <a:ext cx="5606568" cy="1321920"/>
          </a:xfrm>
        </p:spPr>
        <p:txBody>
          <a:bodyPr>
            <a:normAutofit/>
          </a:bodyPr>
          <a:lstStyle/>
          <a:p>
            <a:pPr marL="0" indent="0">
              <a:buNone/>
            </a:pPr>
            <a:r>
              <a:rPr lang="en-US" sz="2200" b="1" dirty="0">
                <a:latin typeface="Avenir LT Std 65 Medium (Body)"/>
              </a:rPr>
              <a:t>Founder, Patel Advisory Group </a:t>
            </a:r>
          </a:p>
          <a:p>
            <a:pPr marL="0" indent="0">
              <a:buNone/>
            </a:pPr>
            <a:r>
              <a:rPr lang="en-US" sz="2200" dirty="0">
                <a:latin typeface="Avenir LT Std 65 Medium (Body)"/>
                <a:hlinkClick r:id="rId5"/>
              </a:rPr>
              <a:t>Neil@PatelAdvisory.com</a:t>
            </a:r>
            <a:endParaRPr lang="en-US" sz="2200" dirty="0">
              <a:latin typeface="Avenir LT Std 65 Medium (Body)"/>
            </a:endParaRPr>
          </a:p>
          <a:p>
            <a:pPr marL="0" indent="0">
              <a:buNone/>
            </a:pPr>
            <a:r>
              <a:rPr lang="en-US" sz="2200" dirty="0">
                <a:latin typeface="Avenir LT Std 65 Medium (Body)"/>
              </a:rPr>
              <a:t>(480) 626-9270</a:t>
            </a:r>
          </a:p>
        </p:txBody>
      </p:sp>
      <p:pic>
        <p:nvPicPr>
          <p:cNvPr id="3" name="Picture 2" descr="Icon&#10;&#10;Description automatically generated">
            <a:extLst>
              <a:ext uri="{FF2B5EF4-FFF2-40B4-BE49-F238E27FC236}">
                <a16:creationId xmlns:a16="http://schemas.microsoft.com/office/drawing/2014/main" id="{3BAA4B73-F9AB-88EF-3B02-BE005D1FB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0731" y="4263682"/>
            <a:ext cx="423258" cy="423258"/>
          </a:xfrm>
          <a:prstGeom prst="rect">
            <a:avLst/>
          </a:prstGeom>
        </p:spPr>
      </p:pic>
      <p:sp>
        <p:nvSpPr>
          <p:cNvPr id="4" name="TextBox 3">
            <a:extLst>
              <a:ext uri="{FF2B5EF4-FFF2-40B4-BE49-F238E27FC236}">
                <a16:creationId xmlns:a16="http://schemas.microsoft.com/office/drawing/2014/main" id="{C6405A19-CD79-7D57-2508-30D289542E9F}"/>
              </a:ext>
            </a:extLst>
          </p:cNvPr>
          <p:cNvSpPr txBox="1"/>
          <p:nvPr/>
        </p:nvSpPr>
        <p:spPr>
          <a:xfrm>
            <a:off x="0" y="6611779"/>
            <a:ext cx="88704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485056"/>
                </a:solidFill>
                <a:effectLst/>
                <a:latin typeface="Lato" panose="020F0502020204030203" pitchFamily="34" charset="0"/>
              </a:rPr>
              <a:t>**Neil P. Patel, Patel Advisory Group </a:t>
            </a:r>
            <a:r>
              <a:rPr lang="en-US" sz="1000" dirty="0">
                <a:solidFill>
                  <a:srgbClr val="485056"/>
                </a:solidFill>
                <a:latin typeface="Lato" panose="020F0502020204030203" pitchFamily="34" charset="0"/>
              </a:rPr>
              <a:t>PC, </a:t>
            </a:r>
            <a:r>
              <a:rPr lang="en-US" sz="1000" b="0" i="0" dirty="0">
                <a:solidFill>
                  <a:srgbClr val="485056"/>
                </a:solidFill>
                <a:effectLst/>
                <a:latin typeface="Lato" panose="020F0502020204030203" pitchFamily="34" charset="0"/>
              </a:rPr>
              <a:t>is not affiliated with or endorsed by LPL Financial and OneAZ Wealth Management. </a:t>
            </a:r>
            <a:endParaRPr kumimoji="0" lang="en-US" sz="90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spTree>
    <p:extLst>
      <p:ext uri="{BB962C8B-B14F-4D97-AF65-F5344CB8AC3E}">
        <p14:creationId xmlns:p14="http://schemas.microsoft.com/office/powerpoint/2010/main" val="3138859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Secure Act 2.0</a:t>
            </a:r>
          </a:p>
        </p:txBody>
      </p:sp>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3708239" y="1465484"/>
            <a:ext cx="7461331"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2600" dirty="0"/>
              <a:t>Revised in 2022</a:t>
            </a:r>
          </a:p>
          <a:p>
            <a:pPr>
              <a:lnSpc>
                <a:spcPct val="100000"/>
              </a:lnSpc>
              <a:defRPr/>
            </a:pPr>
            <a:r>
              <a:rPr lang="en-US" sz="2600" dirty="0"/>
              <a:t>Reduces IRS penalty for taking out less than full RMD from 50% not underpayment to 25% </a:t>
            </a:r>
          </a:p>
          <a:p>
            <a:pPr>
              <a:lnSpc>
                <a:spcPct val="100000"/>
              </a:lnSpc>
              <a:defRPr/>
            </a:pPr>
            <a:r>
              <a:rPr lang="en-US" sz="2600" dirty="0"/>
              <a:t>Beginning date of RMDs changed from 72 to 73 years old</a:t>
            </a:r>
          </a:p>
          <a:p>
            <a:pPr>
              <a:defRPr/>
            </a:pPr>
            <a:endParaRPr lang="en-US" sz="2600" dirty="0"/>
          </a:p>
          <a:p>
            <a:pPr marL="57150" indent="0">
              <a:buFont typeface="Arial" panose="020B0604020202020204" pitchFamily="34" charset="0"/>
              <a:buNone/>
              <a:defRPr/>
            </a:pPr>
            <a:endParaRPr lang="en-US" sz="2600" dirty="0">
              <a:cs typeface="Arial" pitchFamily="34" charset="0"/>
            </a:endParaRPr>
          </a:p>
          <a:p>
            <a:pPr marL="57150" indent="0">
              <a:buFont typeface="Arial" panose="020B0604020202020204" pitchFamily="34" charset="0"/>
              <a:buNone/>
              <a:defRPr/>
            </a:pPr>
            <a:endParaRPr lang="en-US" sz="2600" dirty="0">
              <a:cs typeface="Arial" pitchFamily="34" charset="0"/>
            </a:endParaRPr>
          </a:p>
        </p:txBody>
      </p:sp>
      <p:pic>
        <p:nvPicPr>
          <p:cNvPr id="5" name="Picture Placeholder 8" descr="Columns outside supreme court building">
            <a:extLst>
              <a:ext uri="{FF2B5EF4-FFF2-40B4-BE49-F238E27FC236}">
                <a16:creationId xmlns:a16="http://schemas.microsoft.com/office/drawing/2014/main" id="{B9D9F916-0D75-33EE-F2FC-2ADC05F8A0D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915" r="28225"/>
          <a:stretch/>
        </p:blipFill>
        <p:spPr>
          <a:xfrm>
            <a:off x="0" y="1171575"/>
            <a:ext cx="3314700" cy="5686425"/>
          </a:xfrm>
        </p:spPr>
      </p:pic>
    </p:spTree>
    <p:extLst>
      <p:ext uri="{BB962C8B-B14F-4D97-AF65-F5344CB8AC3E}">
        <p14:creationId xmlns:p14="http://schemas.microsoft.com/office/powerpoint/2010/main" val="3659293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138896" y="420104"/>
            <a:ext cx="10515600" cy="756459"/>
          </a:xfrm>
        </p:spPr>
        <p:txBody>
          <a:bodyPr>
            <a:noAutofit/>
          </a:bodyPr>
          <a:lstStyle/>
          <a:p>
            <a:r>
              <a:rPr lang="en-US" sz="2300" dirty="0"/>
              <a:t>Enhanced Tax Credits for Starting Retirement Plans</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421104" y="1572394"/>
            <a:ext cx="10233391" cy="3657331"/>
          </a:xfrm>
        </p:spPr>
        <p:txBody>
          <a:bodyPr>
            <a:normAutofit/>
          </a:bodyPr>
          <a:lstStyle/>
          <a:p>
            <a:r>
              <a:rPr lang="en-US" b="1" kern="100" dirty="0">
                <a:effectLst/>
                <a:latin typeface="Avenir LT Std 65 Medium (Body)"/>
                <a:ea typeface="Aptos" panose="020B0004020202020204" pitchFamily="34" charset="0"/>
                <a:cs typeface="Times New Roman" panose="02020603050405020304" pitchFamily="18" charset="0"/>
              </a:rPr>
              <a:t>Increased Startup Credit: </a:t>
            </a:r>
          </a:p>
          <a:p>
            <a:pPr lvl="1"/>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Increases small business startup credit </a:t>
            </a:r>
            <a:r>
              <a:rPr lang="en-US" kern="100" dirty="0">
                <a:effectLst/>
                <a:latin typeface="Avenir LT Std 65 Medium (Body)"/>
                <a:ea typeface="Aptos" panose="020B0004020202020204" pitchFamily="34" charset="0"/>
                <a:cs typeface="Times New Roman" panose="02020603050405020304" pitchFamily="18" charset="0"/>
              </a:rPr>
              <a:t>for retirement plans from </a:t>
            </a:r>
            <a:r>
              <a:rPr lang="en-US" b="1" kern="100" dirty="0">
                <a:effectLst/>
                <a:latin typeface="Avenir LT Std 65 Medium (Body)"/>
                <a:ea typeface="Aptos" panose="020B0004020202020204" pitchFamily="34" charset="0"/>
                <a:cs typeface="Times New Roman" panose="02020603050405020304" pitchFamily="18" charset="0"/>
              </a:rPr>
              <a:t>50% to 100% </a:t>
            </a:r>
            <a:r>
              <a:rPr lang="en-US" kern="100" dirty="0">
                <a:effectLst/>
                <a:latin typeface="Avenir LT Std 65 Medium (Body)"/>
                <a:ea typeface="Aptos" panose="020B0004020202020204" pitchFamily="34" charset="0"/>
                <a:cs typeface="Times New Roman" panose="02020603050405020304" pitchFamily="18" charset="0"/>
              </a:rPr>
              <a:t>of the costs for employers </a:t>
            </a:r>
          </a:p>
          <a:p>
            <a:pPr lvl="1"/>
            <a:r>
              <a:rPr lang="en-US" kern="100" dirty="0">
                <a:latin typeface="Avenir LT Std 65 Medium (Body)"/>
                <a:ea typeface="Aptos" panose="020B0004020202020204" pitchFamily="34" charset="0"/>
                <a:cs typeface="Times New Roman" panose="02020603050405020304" pitchFamily="18" charset="0"/>
              </a:rPr>
              <a:t>U</a:t>
            </a:r>
            <a:r>
              <a:rPr lang="en-US" kern="100" dirty="0">
                <a:effectLst/>
                <a:latin typeface="Avenir LT Std 65 Medium (Body)"/>
                <a:ea typeface="Aptos" panose="020B0004020202020204" pitchFamily="34" charset="0"/>
                <a:cs typeface="Times New Roman" panose="02020603050405020304" pitchFamily="18" charset="0"/>
              </a:rPr>
              <a:t>p to 50 employees, capped at $5,000 per year for first 3 years</a:t>
            </a:r>
          </a:p>
          <a:p>
            <a:pPr marL="0" indent="0">
              <a:buNone/>
            </a:pPr>
            <a:endParaRPr lang="en-US" b="1" kern="100" dirty="0">
              <a:effectLst/>
              <a:latin typeface="Avenir LT Std 65 Medium (Body)"/>
              <a:ea typeface="Aptos" panose="020B0004020202020204" pitchFamily="34" charset="0"/>
              <a:cs typeface="Times New Roman" panose="02020603050405020304" pitchFamily="18" charset="0"/>
            </a:endParaRPr>
          </a:p>
          <a:p>
            <a:r>
              <a:rPr lang="en-US" b="1" kern="100" dirty="0">
                <a:effectLst/>
                <a:latin typeface="Avenir LT Std 65 Medium (Body)"/>
                <a:ea typeface="Aptos" panose="020B0004020202020204" pitchFamily="34" charset="0"/>
                <a:cs typeface="Times New Roman" panose="02020603050405020304" pitchFamily="18" charset="0"/>
              </a:rPr>
              <a:t>Additional Credit for Employer Contributions:</a:t>
            </a:r>
            <a:r>
              <a:rPr lang="en-US" kern="100" dirty="0">
                <a:effectLst/>
                <a:latin typeface="Avenir LT Std 65 Medium (Body)"/>
                <a:ea typeface="Aptos" panose="020B0004020202020204" pitchFamily="34" charset="0"/>
                <a:cs typeface="Times New Roman" panose="02020603050405020304" pitchFamily="18" charset="0"/>
              </a:rPr>
              <a:t> </a:t>
            </a:r>
          </a:p>
          <a:p>
            <a:pPr lvl="1"/>
            <a:r>
              <a:rPr lang="en-US" kern="100" dirty="0">
                <a:effectLst/>
                <a:latin typeface="Avenir LT Std 65 Medium (Body)"/>
                <a:ea typeface="Aptos" panose="020B0004020202020204" pitchFamily="34" charset="0"/>
                <a:cs typeface="Times New Roman" panose="02020603050405020304" pitchFamily="18" charset="0"/>
              </a:rPr>
              <a:t>Additional credit provided for employer contributions to retirement plan, up to $1,000 per employee for first 5 years</a:t>
            </a:r>
          </a:p>
        </p:txBody>
      </p:sp>
    </p:spTree>
    <p:extLst>
      <p:ext uri="{BB962C8B-B14F-4D97-AF65-F5344CB8AC3E}">
        <p14:creationId xmlns:p14="http://schemas.microsoft.com/office/powerpoint/2010/main" val="471946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150471" y="415116"/>
            <a:ext cx="10515600" cy="756459"/>
          </a:xfrm>
        </p:spPr>
        <p:txBody>
          <a:bodyPr>
            <a:noAutofit/>
          </a:bodyPr>
          <a:lstStyle/>
          <a:p>
            <a:r>
              <a:rPr lang="en-US" sz="3200" dirty="0"/>
              <a:t>Simplified Plan Administration</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3615719" y="1600334"/>
            <a:ext cx="8340930" cy="3657331"/>
          </a:xfrm>
        </p:spPr>
        <p:txBody>
          <a:bodyPr>
            <a:normAutofit/>
          </a:bodyPr>
          <a:lstStyle/>
          <a:p>
            <a:r>
              <a:rPr lang="en-US" b="1" kern="100" dirty="0">
                <a:effectLst/>
                <a:latin typeface="Avenir LT Std 65 Medium (Body)"/>
                <a:ea typeface="Aptos" panose="020B0004020202020204" pitchFamily="34" charset="0"/>
                <a:cs typeface="Times New Roman" panose="02020603050405020304" pitchFamily="18" charset="0"/>
              </a:rPr>
              <a:t>Reduced Administrative Burden: </a:t>
            </a:r>
          </a:p>
          <a:p>
            <a:pPr lvl="1"/>
            <a:r>
              <a:rPr lang="en-US" kern="100" dirty="0">
                <a:effectLst/>
                <a:latin typeface="Avenir LT Std 65 Medium (Body)"/>
                <a:ea typeface="Aptos" panose="020B0004020202020204" pitchFamily="34" charset="0"/>
                <a:cs typeface="Times New Roman" panose="02020603050405020304" pitchFamily="18" charset="0"/>
              </a:rPr>
              <a:t>Provisions allowing certain corrections of plan errors without incurring penalties</a:t>
            </a:r>
          </a:p>
          <a:p>
            <a:pPr marL="457200" lvl="1" indent="0">
              <a:buNone/>
            </a:pPr>
            <a:endParaRPr lang="en-US" kern="100" dirty="0">
              <a:effectLst/>
              <a:latin typeface="Avenir LT Std 65 Medium (Body)"/>
              <a:ea typeface="Aptos" panose="020B0004020202020204" pitchFamily="34" charset="0"/>
              <a:cs typeface="Times New Roman" panose="02020603050405020304" pitchFamily="18" charset="0"/>
            </a:endParaRPr>
          </a:p>
          <a:p>
            <a:r>
              <a:rPr lang="en-US" b="1" kern="100" dirty="0">
                <a:effectLst/>
                <a:latin typeface="Avenir LT Std 65 Medium (Body)"/>
                <a:ea typeface="Aptos" panose="020B0004020202020204" pitchFamily="34" charset="0"/>
                <a:cs typeface="Times New Roman" panose="02020603050405020304" pitchFamily="18" charset="0"/>
              </a:rPr>
              <a:t>Auto-Enrollment Requirement: </a:t>
            </a:r>
          </a:p>
          <a:p>
            <a:pPr lvl="1"/>
            <a:r>
              <a:rPr lang="en-US" kern="100" dirty="0">
                <a:effectLst/>
                <a:latin typeface="Avenir LT Std 65 Medium (Body)"/>
                <a:ea typeface="Aptos" panose="020B0004020202020204" pitchFamily="34" charset="0"/>
                <a:cs typeface="Times New Roman" panose="02020603050405020304" pitchFamily="18" charset="0"/>
              </a:rPr>
              <a:t>Auto-enrollment can lead to </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higher participation rates </a:t>
            </a:r>
            <a:r>
              <a:rPr lang="en-US" kern="100" dirty="0">
                <a:effectLst/>
                <a:latin typeface="Avenir LT Std 65 Medium (Body)"/>
                <a:ea typeface="Aptos" panose="020B0004020202020204" pitchFamily="34" charset="0"/>
                <a:cs typeface="Times New Roman" panose="02020603050405020304" pitchFamily="18" charset="0"/>
              </a:rPr>
              <a:t>and </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improved employee satisfaction </a:t>
            </a:r>
            <a:r>
              <a:rPr lang="en-US" kern="100" dirty="0">
                <a:effectLst/>
                <a:latin typeface="Avenir LT Std 65 Medium (Body)"/>
                <a:ea typeface="Aptos" panose="020B0004020202020204" pitchFamily="34" charset="0"/>
                <a:cs typeface="Times New Roman" panose="02020603050405020304" pitchFamily="18" charset="0"/>
              </a:rPr>
              <a:t>without significant administrative burden due to simplified processes</a:t>
            </a:r>
          </a:p>
        </p:txBody>
      </p:sp>
      <p:pic>
        <p:nvPicPr>
          <p:cNvPr id="7" name="Picture Placeholder 8">
            <a:extLst>
              <a:ext uri="{FF2B5EF4-FFF2-40B4-BE49-F238E27FC236}">
                <a16:creationId xmlns:a16="http://schemas.microsoft.com/office/drawing/2014/main" id="{2662AC23-0370-B7F3-7844-2521E0408D82}"/>
              </a:ext>
            </a:extLst>
          </p:cNvPr>
          <p:cNvPicPr>
            <a:picLocks noChangeAspect="1"/>
          </p:cNvPicPr>
          <p:nvPr/>
        </p:nvPicPr>
        <p:blipFill rotWithShape="1">
          <a:blip r:embed="rId3">
            <a:extLst>
              <a:ext uri="{28A0092B-C50C-407E-A947-70E740481C1C}">
                <a14:useLocalDpi xmlns:a14="http://schemas.microsoft.com/office/drawing/2010/main" val="0"/>
              </a:ext>
            </a:extLst>
          </a:blip>
          <a:srcRect l="41267" r="39762" b="42140"/>
          <a:stretch/>
        </p:blipFill>
        <p:spPr>
          <a:xfrm>
            <a:off x="0" y="1171575"/>
            <a:ext cx="3314700" cy="5686425"/>
          </a:xfrm>
          <a:prstGeom prst="rect">
            <a:avLst/>
          </a:prstGeom>
        </p:spPr>
      </p:pic>
    </p:spTree>
    <p:extLst>
      <p:ext uri="{BB962C8B-B14F-4D97-AF65-F5344CB8AC3E}">
        <p14:creationId xmlns:p14="http://schemas.microsoft.com/office/powerpoint/2010/main" val="1058098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41A-D127-2899-3697-00BED6D3853E}"/>
              </a:ext>
            </a:extLst>
          </p:cNvPr>
          <p:cNvSpPr>
            <a:spLocks noGrp="1"/>
          </p:cNvSpPr>
          <p:nvPr>
            <p:ph type="title"/>
          </p:nvPr>
        </p:nvSpPr>
        <p:spPr>
          <a:xfrm>
            <a:off x="178037" y="415116"/>
            <a:ext cx="10515600" cy="756459"/>
          </a:xfrm>
        </p:spPr>
        <p:txBody>
          <a:bodyPr>
            <a:noAutofit/>
          </a:bodyPr>
          <a:lstStyle/>
          <a:p>
            <a:r>
              <a:rPr lang="en-US" sz="2600" dirty="0"/>
              <a:t>Enhanced Retirement Savings for Employees</a:t>
            </a:r>
          </a:p>
        </p:txBody>
      </p:sp>
      <p:sp>
        <p:nvSpPr>
          <p:cNvPr id="5" name="Text Placeholder 4">
            <a:extLst>
              <a:ext uri="{FF2B5EF4-FFF2-40B4-BE49-F238E27FC236}">
                <a16:creationId xmlns:a16="http://schemas.microsoft.com/office/drawing/2014/main" id="{D343852E-FA9B-57D1-37F1-F503ED0F8E78}"/>
              </a:ext>
            </a:extLst>
          </p:cNvPr>
          <p:cNvSpPr>
            <a:spLocks noGrp="1"/>
          </p:cNvSpPr>
          <p:nvPr>
            <p:ph type="body" sz="quarter" idx="12"/>
          </p:nvPr>
        </p:nvSpPr>
        <p:spPr>
          <a:xfrm>
            <a:off x="3642726" y="1600334"/>
            <a:ext cx="8186601" cy="3657331"/>
          </a:xfrm>
        </p:spPr>
        <p:txBody>
          <a:bodyPr>
            <a:normAutofit fontScale="92500" lnSpcReduction="10000"/>
          </a:bodyPr>
          <a:lstStyle/>
          <a:p>
            <a:r>
              <a:rPr lang="en-US" b="1" kern="100" dirty="0">
                <a:effectLst/>
                <a:latin typeface="Avenir LT Std 65 Medium (Body)"/>
                <a:ea typeface="Aptos" panose="020B0004020202020204" pitchFamily="34" charset="0"/>
                <a:cs typeface="Times New Roman" panose="02020603050405020304" pitchFamily="18" charset="0"/>
              </a:rPr>
              <a:t>Higher Contribution Limits: </a:t>
            </a:r>
          </a:p>
          <a:p>
            <a:pPr lvl="1"/>
            <a:r>
              <a:rPr lang="en-US" kern="100" dirty="0">
                <a:effectLst/>
                <a:latin typeface="Avenir LT Std 65 Medium (Body)"/>
                <a:ea typeface="Aptos" panose="020B0004020202020204" pitchFamily="34" charset="0"/>
                <a:cs typeface="Times New Roman" panose="02020603050405020304" pitchFamily="18" charset="0"/>
              </a:rPr>
              <a:t>Increases catch-up contribution limits for employees aged 60 to 63</a:t>
            </a:r>
          </a:p>
          <a:p>
            <a:pPr lvl="1"/>
            <a:r>
              <a:rPr lang="en-US" kern="100" dirty="0">
                <a:solidFill>
                  <a:srgbClr val="00B050"/>
                </a:solidFill>
                <a:latin typeface="Avenir LT Std 65 Medium (Body)"/>
                <a:ea typeface="Aptos" panose="020B0004020202020204" pitchFamily="34" charset="0"/>
                <a:cs typeface="Times New Roman" panose="02020603050405020304" pitchFamily="18" charset="0"/>
              </a:rPr>
              <a:t>A</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ttract and retain more experienced employees </a:t>
            </a:r>
            <a:r>
              <a:rPr lang="en-US" kern="100" dirty="0">
                <a:effectLst/>
                <a:latin typeface="Avenir LT Std 65 Medium (Body)"/>
                <a:ea typeface="Aptos" panose="020B0004020202020204" pitchFamily="34" charset="0"/>
                <a:cs typeface="Times New Roman" panose="02020603050405020304" pitchFamily="18" charset="0"/>
              </a:rPr>
              <a:t>by allowing them to save more as they near retirement</a:t>
            </a:r>
          </a:p>
          <a:p>
            <a:pPr marL="457200" lvl="1" indent="0">
              <a:buNone/>
            </a:pPr>
            <a:endParaRPr lang="en-US" kern="100" dirty="0">
              <a:effectLst/>
              <a:latin typeface="Avenir LT Std 65 Medium (Body)"/>
              <a:ea typeface="Aptos" panose="020B0004020202020204" pitchFamily="34" charset="0"/>
              <a:cs typeface="Times New Roman" panose="02020603050405020304" pitchFamily="18" charset="0"/>
            </a:endParaRPr>
          </a:p>
          <a:p>
            <a:r>
              <a:rPr lang="en-US" b="1" kern="100" dirty="0">
                <a:effectLst/>
                <a:latin typeface="Avenir LT Std 65 Medium (Body)"/>
                <a:ea typeface="Aptos" panose="020B0004020202020204" pitchFamily="34" charset="0"/>
                <a:cs typeface="Times New Roman" panose="02020603050405020304" pitchFamily="18" charset="0"/>
              </a:rPr>
              <a:t>Student Loan Matching Contributions: </a:t>
            </a:r>
          </a:p>
          <a:p>
            <a:pPr lvl="1"/>
            <a:r>
              <a:rPr lang="en-US" kern="100" dirty="0">
                <a:effectLst/>
                <a:latin typeface="Avenir LT Std 65 Medium (Body)"/>
                <a:ea typeface="Aptos" panose="020B0004020202020204" pitchFamily="34" charset="0"/>
                <a:cs typeface="Times New Roman" panose="02020603050405020304" pitchFamily="18" charset="0"/>
              </a:rPr>
              <a:t>Employers can treat student loan payments as elective deferrals for purposes of matching contribution</a:t>
            </a:r>
          </a:p>
          <a:p>
            <a:pPr lvl="1"/>
            <a:r>
              <a:rPr lang="en-US" kern="100" dirty="0">
                <a:solidFill>
                  <a:srgbClr val="00B050"/>
                </a:solidFill>
                <a:latin typeface="Avenir LT Std 65 Medium (Body)"/>
                <a:ea typeface="Aptos" panose="020B0004020202020204" pitchFamily="34" charset="0"/>
                <a:cs typeface="Times New Roman" panose="02020603050405020304" pitchFamily="18" charset="0"/>
              </a:rPr>
              <a:t>Will help </a:t>
            </a:r>
            <a:r>
              <a:rPr lang="en-US" kern="100" dirty="0">
                <a:solidFill>
                  <a:srgbClr val="00B050"/>
                </a:solidFill>
                <a:effectLst/>
                <a:latin typeface="Avenir LT Std 65 Medium (Body)"/>
                <a:ea typeface="Aptos" panose="020B0004020202020204" pitchFamily="34" charset="0"/>
                <a:cs typeface="Times New Roman" panose="02020603050405020304" pitchFamily="18" charset="0"/>
              </a:rPr>
              <a:t>employees with student debt </a:t>
            </a:r>
            <a:r>
              <a:rPr lang="en-US" kern="100" dirty="0">
                <a:effectLst/>
                <a:latin typeface="Avenir LT Std 65 Medium (Body)"/>
                <a:ea typeface="Aptos" panose="020B0004020202020204" pitchFamily="34" charset="0"/>
                <a:cs typeface="Times New Roman" panose="02020603050405020304" pitchFamily="18" charset="0"/>
              </a:rPr>
              <a:t>to receive retirement benefits</a:t>
            </a:r>
          </a:p>
        </p:txBody>
      </p:sp>
      <p:pic>
        <p:nvPicPr>
          <p:cNvPr id="7" name="Picture Placeholder 8">
            <a:extLst>
              <a:ext uri="{FF2B5EF4-FFF2-40B4-BE49-F238E27FC236}">
                <a16:creationId xmlns:a16="http://schemas.microsoft.com/office/drawing/2014/main" id="{C33EB15C-94EA-800F-5258-A1FF38713435}"/>
              </a:ext>
            </a:extLst>
          </p:cNvPr>
          <p:cNvPicPr>
            <a:picLocks noChangeAspect="1"/>
          </p:cNvPicPr>
          <p:nvPr/>
        </p:nvPicPr>
        <p:blipFill>
          <a:blip r:embed="rId3">
            <a:extLst>
              <a:ext uri="{28A0092B-C50C-407E-A947-70E740481C1C}">
                <a14:useLocalDpi xmlns:a14="http://schemas.microsoft.com/office/drawing/2010/main" val="0"/>
              </a:ext>
            </a:extLst>
          </a:blip>
          <a:srcRect l="33606" r="33606"/>
          <a:stretch/>
        </p:blipFill>
        <p:spPr>
          <a:xfrm>
            <a:off x="0" y="1171575"/>
            <a:ext cx="3314700" cy="5686425"/>
          </a:xfrm>
          <a:prstGeom prst="rect">
            <a:avLst/>
          </a:prstGeom>
        </p:spPr>
      </p:pic>
    </p:spTree>
    <p:extLst>
      <p:ext uri="{BB962C8B-B14F-4D97-AF65-F5344CB8AC3E}">
        <p14:creationId xmlns:p14="http://schemas.microsoft.com/office/powerpoint/2010/main" val="2835192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16790</TotalTime>
  <Words>3665</Words>
  <Application>Microsoft Office PowerPoint</Application>
  <PresentationFormat>Widescreen</PresentationFormat>
  <Paragraphs>274</Paragraphs>
  <Slides>19</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Aptos</vt:lpstr>
      <vt:lpstr>Arial</vt:lpstr>
      <vt:lpstr>Avenir LT Std 35 Light</vt:lpstr>
      <vt:lpstr>Avenir LT Std 65 Medium</vt:lpstr>
      <vt:lpstr>Avenir LT Std 65 Medium (Body)</vt:lpstr>
      <vt:lpstr>Calibri</vt:lpstr>
      <vt:lpstr>Clarendon LT Std</vt:lpstr>
      <vt:lpstr>Clarendon LT Std Light</vt:lpstr>
      <vt:lpstr>Lato</vt:lpstr>
      <vt:lpstr>Times New Roman</vt:lpstr>
      <vt:lpstr>1_Office Theme</vt:lpstr>
      <vt:lpstr>3_Office Theme</vt:lpstr>
      <vt:lpstr>2_Office Theme</vt:lpstr>
      <vt:lpstr>PowerPoint Presentation</vt:lpstr>
      <vt:lpstr>PowerPoint Presentation</vt:lpstr>
      <vt:lpstr>Presented By</vt:lpstr>
      <vt:lpstr>PowerPoint Presentation</vt:lpstr>
      <vt:lpstr>Guest Speaker</vt:lpstr>
      <vt:lpstr>Secure Act 2.0</vt:lpstr>
      <vt:lpstr>Enhanced Tax Credits for Starting Retirement Plans</vt:lpstr>
      <vt:lpstr>Simplified Plan Administration</vt:lpstr>
      <vt:lpstr>Enhanced Retirement Savings for Employees</vt:lpstr>
      <vt:lpstr>Incentives for Employee Retention</vt:lpstr>
      <vt:lpstr>Encouragement of Long-Term Savings</vt:lpstr>
      <vt:lpstr>Improved Compliance and Protection</vt:lpstr>
      <vt:lpstr>Financial Wellness Programs</vt:lpstr>
      <vt:lpstr>Conclusion: 7 Takeaways </vt:lpstr>
      <vt:lpstr>Business Valuation – A Great Start</vt:lpstr>
      <vt:lpstr>Business Valuation – A Great Start</vt:lpstr>
      <vt:lpstr>The First Step Is Now…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Business Strategies for the OneAZ CU Wealth Management Unit</dc:title>
  <dc:creator>Thomas Mitchell</dc:creator>
  <cp:lastModifiedBy>Erika Yadron</cp:lastModifiedBy>
  <cp:revision>262</cp:revision>
  <cp:lastPrinted>2024-07-29T22:14:57Z</cp:lastPrinted>
  <dcterms:created xsi:type="dcterms:W3CDTF">2017-07-07T00:45:14Z</dcterms:created>
  <dcterms:modified xsi:type="dcterms:W3CDTF">2024-07-29T22:18:02Z</dcterms:modified>
</cp:coreProperties>
</file>