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Lst>
  <p:sldSz cy="6858000" cx="12192000"/>
  <p:notesSz cx="6858000" cy="9144000"/>
  <p:embeddedFontLst>
    <p:embeddedFont>
      <p:font typeface="Arial Black"/>
      <p:regular r:id="rId23"/>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864">
          <p15:clr>
            <a:srgbClr val="A4A3A4"/>
          </p15:clr>
        </p15:guide>
        <p15:guide id="2" pos="6792">
          <p15:clr>
            <a:srgbClr val="A4A3A4"/>
          </p15:clr>
        </p15:guide>
      </p15:sldGuideLst>
    </p:ext>
    <p:ext uri="http://customooxmlschemas.google.com/">
      <go:slidesCustomData xmlns:go="http://customooxmlschemas.google.com/" r:id="rId24" roundtripDataSignature="AMtx7mibJrqQYMBIMjWpBuQKVjU0tzvAjg=="/>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864" orient="horz"/>
        <p:guide pos="6792"/>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5.xml"/><Relationship Id="rId11" Type="http://schemas.openxmlformats.org/officeDocument/2006/relationships/slide" Target="slides/slide6.xml"/><Relationship Id="rId22" Type="http://schemas.openxmlformats.org/officeDocument/2006/relationships/slide" Target="slides/slide17.xml"/><Relationship Id="rId10" Type="http://schemas.openxmlformats.org/officeDocument/2006/relationships/slide" Target="slides/slide5.xml"/><Relationship Id="rId21" Type="http://schemas.openxmlformats.org/officeDocument/2006/relationships/slide" Target="slides/slide16.xml"/><Relationship Id="rId13" Type="http://schemas.openxmlformats.org/officeDocument/2006/relationships/slide" Target="slides/slide8.xml"/><Relationship Id="rId24" Type="http://customschemas.google.com/relationships/presentationmetadata" Target="metadata"/><Relationship Id="rId12" Type="http://schemas.openxmlformats.org/officeDocument/2006/relationships/slide" Target="slides/slide7.xml"/><Relationship Id="rId23" Type="http://schemas.openxmlformats.org/officeDocument/2006/relationships/font" Target="fonts/ArialBlack-regular.fntdata"/><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5" Type="http://schemas.openxmlformats.org/officeDocument/2006/relationships/notesMaster" Target="notesMasters/notesMaster1.xml"/><Relationship Id="rId19" Type="http://schemas.openxmlformats.org/officeDocument/2006/relationships/slide" Target="slides/slide14.xml"/><Relationship Id="rId6" Type="http://schemas.openxmlformats.org/officeDocument/2006/relationships/slide" Target="slides/slide1.xml"/><Relationship Id="rId18" Type="http://schemas.openxmlformats.org/officeDocument/2006/relationships/slide" Target="slides/slide13.xml"/><Relationship Id="rId7" Type="http://schemas.openxmlformats.org/officeDocument/2006/relationships/slide" Target="slides/slide2.xml"/><Relationship Id="rId8"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8788"/>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884613" y="0"/>
            <a:ext cx="2971800" cy="458788"/>
          </a:xfrm>
          <a:prstGeom prst="rect">
            <a:avLst/>
          </a:prstGeom>
          <a:noFill/>
          <a:ln>
            <a:noFill/>
          </a:ln>
        </p:spPr>
        <p:txBody>
          <a:bodyPr anchorCtr="0" anchor="t" bIns="45700" lIns="91425" spcFirstLastPara="1" rIns="91425" wrap="square" tIns="45700">
            <a:noAutofit/>
          </a:bodyPr>
          <a:lstStyle>
            <a:lvl1pPr lvl="0" marR="0" rtl="0" algn="r">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indent="-228600" lvl="1" marL="914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2pPr>
            <a:lvl3pPr indent="-228600" lvl="2" marL="1371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3pPr>
            <a:lvl4pPr indent="-228600" lvl="3" marL="1828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4pPr>
            <a:lvl5pPr indent="-228600" lvl="4" marL="22860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5pPr>
            <a:lvl6pPr indent="-228600" lvl="5" marL="2743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6pPr>
            <a:lvl7pPr indent="-228600" lvl="6" marL="3200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7pPr>
            <a:lvl8pPr indent="-228600" lvl="7" marL="3657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8pPr>
            <a:lvl9pPr indent="-228600" lvl="8" marL="4114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6" name="Shape 96"/>
        <p:cNvGrpSpPr/>
        <p:nvPr/>
      </p:nvGrpSpPr>
      <p:grpSpPr>
        <a:xfrm>
          <a:off x="0" y="0"/>
          <a:ext cx="0" cy="0"/>
          <a:chOff x="0" y="0"/>
          <a:chExt cx="0" cy="0"/>
        </a:xfrm>
      </p:grpSpPr>
      <p:sp>
        <p:nvSpPr>
          <p:cNvPr id="97" name="Google Shape;97;p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8" name="Google Shape;98;p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1"/>
              </a:buClr>
              <a:buSzPts val="1100"/>
              <a:buFont typeface="Arial"/>
              <a:buNone/>
            </a:pPr>
            <a:r>
              <a:rPr lang="en-US"/>
              <a:t>Long-term care can be an expensive drain on family resources. People might be surprised by the number of Americans who may need long-term care if current trends remain in place. </a:t>
            </a:r>
            <a:br>
              <a:rPr lang="en-US"/>
            </a:br>
            <a:endParaRPr/>
          </a:p>
          <a:p>
            <a:pPr indent="0" lvl="0" marL="0" rtl="0" algn="l">
              <a:lnSpc>
                <a:spcPct val="100000"/>
              </a:lnSpc>
              <a:spcBef>
                <a:spcPts val="0"/>
              </a:spcBef>
              <a:spcAft>
                <a:spcPts val="0"/>
              </a:spcAft>
              <a:buClr>
                <a:schemeClr val="dk1"/>
              </a:buClr>
              <a:buSzPts val="1100"/>
              <a:buFont typeface="Arial"/>
              <a:buNone/>
            </a:pPr>
            <a:r>
              <a:rPr lang="en-US"/>
              <a:t>It makes sound financial sense to develop a strategy to protect yourself—and your family—should the need for long-term care arise.</a:t>
            </a:r>
            <a:endParaRPr/>
          </a:p>
          <a:p>
            <a:pPr indent="0" lvl="0" marL="0" rtl="0" algn="l">
              <a:lnSpc>
                <a:spcPct val="100000"/>
              </a:lnSpc>
              <a:spcBef>
                <a:spcPts val="0"/>
              </a:spcBef>
              <a:spcAft>
                <a:spcPts val="0"/>
              </a:spcAft>
              <a:buClr>
                <a:schemeClr val="dk1"/>
              </a:buClr>
              <a:buSzPts val="1100"/>
              <a:buFont typeface="Arial"/>
              <a:buNone/>
            </a:pPr>
            <a:r>
              <a:t/>
            </a:r>
            <a:endParaRPr/>
          </a:p>
          <a:p>
            <a:pPr indent="0" lvl="0" marL="0" rtl="0" algn="l">
              <a:lnSpc>
                <a:spcPct val="100000"/>
              </a:lnSpc>
              <a:spcBef>
                <a:spcPts val="0"/>
              </a:spcBef>
              <a:spcAft>
                <a:spcPts val="0"/>
              </a:spcAft>
              <a:buClr>
                <a:schemeClr val="dk1"/>
              </a:buClr>
              <a:buSzPts val="1400"/>
              <a:buFont typeface="Arial"/>
              <a:buNone/>
            </a:pPr>
            <a:r>
              <a:t/>
            </a:r>
            <a:endParaRPr/>
          </a:p>
          <a:p>
            <a:pPr indent="0" lvl="0" marL="0" rtl="0" algn="l">
              <a:lnSpc>
                <a:spcPct val="100000"/>
              </a:lnSpc>
              <a:spcBef>
                <a:spcPts val="0"/>
              </a:spcBef>
              <a:spcAft>
                <a:spcPts val="0"/>
              </a:spcAft>
              <a:buSzPts val="1400"/>
              <a:buNone/>
            </a:pPr>
            <a:r>
              <a:t/>
            </a:r>
            <a:endParaRPr/>
          </a:p>
        </p:txBody>
      </p:sp>
      <p:sp>
        <p:nvSpPr>
          <p:cNvPr id="99" name="Google Shape;99;p1: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2" name="Shape 202"/>
        <p:cNvGrpSpPr/>
        <p:nvPr/>
      </p:nvGrpSpPr>
      <p:grpSpPr>
        <a:xfrm>
          <a:off x="0" y="0"/>
          <a:ext cx="0" cy="0"/>
          <a:chOff x="0" y="0"/>
          <a:chExt cx="0" cy="0"/>
        </a:xfrm>
      </p:grpSpPr>
      <p:sp>
        <p:nvSpPr>
          <p:cNvPr id="203" name="Google Shape;203;p1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04" name="Google Shape;204;p10: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1"/>
              </a:buClr>
              <a:buSzPts val="1100"/>
              <a:buFont typeface="Arial"/>
              <a:buNone/>
            </a:pPr>
            <a:r>
              <a:rPr lang="en-US"/>
              <a:t>Self-insuring involves depending on personal savings and investments to fund any long-term care needs. This would give you complete flexibility but require that you be prepared for the potential expense.</a:t>
            </a:r>
            <a:endParaRPr/>
          </a:p>
          <a:p>
            <a:pPr indent="0" lvl="0" marL="0" rtl="0" algn="l">
              <a:lnSpc>
                <a:spcPct val="100000"/>
              </a:lnSpc>
              <a:spcBef>
                <a:spcPts val="0"/>
              </a:spcBef>
              <a:spcAft>
                <a:spcPts val="0"/>
              </a:spcAft>
              <a:buClr>
                <a:schemeClr val="dk1"/>
              </a:buClr>
              <a:buSzPts val="1100"/>
              <a:buFont typeface="Arial"/>
              <a:buNone/>
            </a:pPr>
            <a:r>
              <a:t/>
            </a:r>
            <a:endParaRPr/>
          </a:p>
          <a:p>
            <a:pPr indent="0" lvl="0" marL="0" rtl="0" algn="l">
              <a:lnSpc>
                <a:spcPct val="100000"/>
              </a:lnSpc>
              <a:spcBef>
                <a:spcPts val="0"/>
              </a:spcBef>
              <a:spcAft>
                <a:spcPts val="0"/>
              </a:spcAft>
              <a:buClr>
                <a:schemeClr val="dk1"/>
              </a:buClr>
              <a:buSzPts val="1100"/>
              <a:buFont typeface="Arial"/>
              <a:buNone/>
            </a:pPr>
            <a:r>
              <a:rPr lang="en-US"/>
              <a:t>Remember, the national average for assisted living centers is $54,000 a year and the average cost of a skilled care facility is $108,405  a year.</a:t>
            </a:r>
            <a:endParaRPr/>
          </a:p>
          <a:p>
            <a:pPr indent="0" lvl="0" marL="0" rtl="0" algn="l">
              <a:lnSpc>
                <a:spcPct val="100000"/>
              </a:lnSpc>
              <a:spcBef>
                <a:spcPts val="0"/>
              </a:spcBef>
              <a:spcAft>
                <a:spcPts val="0"/>
              </a:spcAft>
              <a:buClr>
                <a:schemeClr val="dk1"/>
              </a:buClr>
              <a:buSzPts val="1100"/>
              <a:buFont typeface="Arial"/>
              <a:buNone/>
            </a:pPr>
            <a:r>
              <a:t/>
            </a:r>
            <a:endParaRPr/>
          </a:p>
          <a:p>
            <a:pPr indent="0" lvl="0" marL="0" rtl="0" algn="l">
              <a:lnSpc>
                <a:spcPct val="100000"/>
              </a:lnSpc>
              <a:spcBef>
                <a:spcPts val="0"/>
              </a:spcBef>
              <a:spcAft>
                <a:spcPts val="0"/>
              </a:spcAft>
              <a:buClr>
                <a:schemeClr val="dk1"/>
              </a:buClr>
              <a:buSzPts val="1100"/>
              <a:buFont typeface="Arial"/>
              <a:buNone/>
            </a:pPr>
            <a:r>
              <a:rPr lang="en-US"/>
              <a:t>In fact, self-insuring is a choice many make by default—simply because they haven’t planned for long-term care expenses at all.</a:t>
            </a:r>
            <a:endParaRPr/>
          </a:p>
          <a:p>
            <a:pPr indent="0" lvl="0" marL="0" rtl="0" algn="l">
              <a:lnSpc>
                <a:spcPct val="100000"/>
              </a:lnSpc>
              <a:spcBef>
                <a:spcPts val="0"/>
              </a:spcBef>
              <a:spcAft>
                <a:spcPts val="0"/>
              </a:spcAft>
              <a:buClr>
                <a:schemeClr val="dk1"/>
              </a:buClr>
              <a:buSzPts val="1100"/>
              <a:buFont typeface="Arial"/>
              <a:buNone/>
            </a:pPr>
            <a:r>
              <a:t/>
            </a:r>
            <a:endParaRPr/>
          </a:p>
          <a:p>
            <a:pPr indent="0" lvl="0" marL="0" rtl="0" algn="l">
              <a:lnSpc>
                <a:spcPct val="100000"/>
              </a:lnSpc>
              <a:spcBef>
                <a:spcPts val="0"/>
              </a:spcBef>
              <a:spcAft>
                <a:spcPts val="0"/>
              </a:spcAft>
              <a:buClr>
                <a:schemeClr val="dk1"/>
              </a:buClr>
              <a:buSzPts val="1100"/>
              <a:buFont typeface="Arial"/>
              <a:buNone/>
            </a:pPr>
            <a:r>
              <a:rPr lang="en-US"/>
              <a:t>But as you will see, self-insuring has consequences.</a:t>
            </a:r>
            <a:endParaRPr/>
          </a:p>
          <a:p>
            <a:pPr indent="0" lvl="0" marL="0" rtl="0" algn="l">
              <a:lnSpc>
                <a:spcPct val="100000"/>
              </a:lnSpc>
              <a:spcBef>
                <a:spcPts val="0"/>
              </a:spcBef>
              <a:spcAft>
                <a:spcPts val="0"/>
              </a:spcAft>
              <a:buClr>
                <a:schemeClr val="dk1"/>
              </a:buClr>
              <a:buSzPts val="1100"/>
              <a:buFont typeface="Arial"/>
              <a:buNone/>
            </a:pPr>
            <a:r>
              <a:t/>
            </a:r>
            <a:endParaRPr/>
          </a:p>
          <a:p>
            <a:pPr indent="0" lvl="0" marL="0" rtl="0" algn="l">
              <a:lnSpc>
                <a:spcPct val="100000"/>
              </a:lnSpc>
              <a:spcBef>
                <a:spcPts val="0"/>
              </a:spcBef>
              <a:spcAft>
                <a:spcPts val="0"/>
              </a:spcAft>
              <a:buClr>
                <a:schemeClr val="dk1"/>
              </a:buClr>
              <a:buSzPts val="1400"/>
              <a:buFont typeface="Arial"/>
              <a:buNone/>
            </a:pPr>
            <a:r>
              <a:t/>
            </a:r>
            <a:endParaRPr/>
          </a:p>
          <a:p>
            <a:pPr indent="0" lvl="0" marL="0" rtl="0" algn="l">
              <a:lnSpc>
                <a:spcPct val="100000"/>
              </a:lnSpc>
              <a:spcBef>
                <a:spcPts val="0"/>
              </a:spcBef>
              <a:spcAft>
                <a:spcPts val="0"/>
              </a:spcAft>
              <a:buSzPts val="1400"/>
              <a:buNone/>
            </a:pPr>
            <a:r>
              <a:t/>
            </a:r>
            <a:endParaRPr/>
          </a:p>
        </p:txBody>
      </p:sp>
      <p:sp>
        <p:nvSpPr>
          <p:cNvPr id="205" name="Google Shape;205;p10: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3" name="Shape 213"/>
        <p:cNvGrpSpPr/>
        <p:nvPr/>
      </p:nvGrpSpPr>
      <p:grpSpPr>
        <a:xfrm>
          <a:off x="0" y="0"/>
          <a:ext cx="0" cy="0"/>
          <a:chOff x="0" y="0"/>
          <a:chExt cx="0" cy="0"/>
        </a:xfrm>
      </p:grpSpPr>
      <p:sp>
        <p:nvSpPr>
          <p:cNvPr id="214" name="Google Shape;214;p1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15" name="Google Shape;215;p1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1"/>
              </a:buClr>
              <a:buSzPts val="1100"/>
              <a:buFont typeface="Arial"/>
              <a:buNone/>
            </a:pPr>
            <a:r>
              <a:rPr lang="en-US"/>
              <a:t>Self-insuring may have an impact on your overall retirement strategy.</a:t>
            </a:r>
            <a:br>
              <a:rPr lang="en-US"/>
            </a:br>
            <a:endParaRPr/>
          </a:p>
          <a:p>
            <a:pPr indent="0" lvl="0" marL="0" rtl="0" algn="l">
              <a:lnSpc>
                <a:spcPct val="100000"/>
              </a:lnSpc>
              <a:spcBef>
                <a:spcPts val="0"/>
              </a:spcBef>
              <a:spcAft>
                <a:spcPts val="0"/>
              </a:spcAft>
              <a:buClr>
                <a:schemeClr val="dk1"/>
              </a:buClr>
              <a:buSzPts val="1100"/>
              <a:buFont typeface="Arial"/>
              <a:buNone/>
            </a:pPr>
            <a:r>
              <a:rPr lang="en-US"/>
              <a:t>This chart shows a $1 million retirement portfolio generating a hypothetical 5% rate of return. It assumes a 65-year-old couple will be withdrawing $50,000 per year, adjusted upward by 3% each year to account for inflation.</a:t>
            </a:r>
            <a:br>
              <a:rPr lang="en-US"/>
            </a:br>
            <a:endParaRPr/>
          </a:p>
          <a:p>
            <a:pPr indent="0" lvl="0" marL="0" rtl="0" algn="l">
              <a:lnSpc>
                <a:spcPct val="100000"/>
              </a:lnSpc>
              <a:spcBef>
                <a:spcPts val="0"/>
              </a:spcBef>
              <a:spcAft>
                <a:spcPts val="0"/>
              </a:spcAft>
              <a:buClr>
                <a:schemeClr val="dk1"/>
              </a:buClr>
              <a:buSzPts val="1400"/>
              <a:buFont typeface="Arial"/>
              <a:buNone/>
            </a:pPr>
            <a:r>
              <a:rPr lang="en-US"/>
              <a:t>If all goes as planned, their retirement portfolio has the potential to provide income until the couple reaches age 88.</a:t>
            </a:r>
            <a:endParaRPr/>
          </a:p>
          <a:p>
            <a:pPr indent="0" lvl="0" marL="0" rtl="0" algn="l">
              <a:lnSpc>
                <a:spcPct val="100000"/>
              </a:lnSpc>
              <a:spcBef>
                <a:spcPts val="0"/>
              </a:spcBef>
              <a:spcAft>
                <a:spcPts val="0"/>
              </a:spcAft>
              <a:buClr>
                <a:schemeClr val="dk1"/>
              </a:buClr>
              <a:buSzPts val="1400"/>
              <a:buFont typeface="Arial"/>
              <a:buNone/>
            </a:pPr>
            <a:r>
              <a:t/>
            </a:r>
            <a:endParaRPr/>
          </a:p>
          <a:p>
            <a:pPr indent="0" lvl="0" marL="0" rtl="0" algn="l">
              <a:lnSpc>
                <a:spcPct val="100000"/>
              </a:lnSpc>
              <a:spcBef>
                <a:spcPts val="0"/>
              </a:spcBef>
              <a:spcAft>
                <a:spcPts val="0"/>
              </a:spcAft>
              <a:buClr>
                <a:schemeClr val="dk1"/>
              </a:buClr>
              <a:buSzPts val="1100"/>
              <a:buFont typeface="Arial"/>
              <a:buNone/>
            </a:pPr>
            <a:r>
              <a:rPr lang="en-US"/>
              <a:t>If, however, one spouse spends the first five years of their retirement in a nursing home, the portfolio’s income potential changes. The hypothetical example assumes the couple will spend $117,000 a year, adjusted upward 3% each year for inflation, for the five years during which the spouse requires long-term care.</a:t>
            </a:r>
            <a:endParaRPr/>
          </a:p>
          <a:p>
            <a:pPr indent="0" lvl="0" marL="0" rtl="0" algn="l">
              <a:lnSpc>
                <a:spcPct val="100000"/>
              </a:lnSpc>
              <a:spcBef>
                <a:spcPts val="0"/>
              </a:spcBef>
              <a:spcAft>
                <a:spcPts val="0"/>
              </a:spcAft>
              <a:buClr>
                <a:schemeClr val="dk1"/>
              </a:buClr>
              <a:buSzPts val="1100"/>
              <a:buFont typeface="Arial"/>
              <a:buNone/>
            </a:pPr>
            <a:r>
              <a:t/>
            </a:r>
            <a:endParaRPr/>
          </a:p>
          <a:p>
            <a:pPr indent="0" lvl="0" marL="0" rtl="0" algn="l">
              <a:lnSpc>
                <a:spcPct val="100000"/>
              </a:lnSpc>
              <a:spcBef>
                <a:spcPts val="0"/>
              </a:spcBef>
              <a:spcAft>
                <a:spcPts val="0"/>
              </a:spcAft>
              <a:buClr>
                <a:schemeClr val="dk1"/>
              </a:buClr>
              <a:buSzPts val="1100"/>
              <a:buFont typeface="Arial"/>
              <a:buNone/>
            </a:pPr>
            <a:r>
              <a:rPr lang="en-US"/>
              <a:t>As you can see, if they make no changes, their funds will be exhausted by the time they reach age 80.</a:t>
            </a:r>
            <a:endParaRPr/>
          </a:p>
          <a:p>
            <a:pPr indent="0" lvl="0" marL="0" rtl="0" algn="l">
              <a:lnSpc>
                <a:spcPct val="100000"/>
              </a:lnSpc>
              <a:spcBef>
                <a:spcPts val="0"/>
              </a:spcBef>
              <a:spcAft>
                <a:spcPts val="0"/>
              </a:spcAft>
              <a:buClr>
                <a:schemeClr val="dk1"/>
              </a:buClr>
              <a:buSzPts val="1100"/>
              <a:buFont typeface="Arial"/>
              <a:buNone/>
            </a:pPr>
            <a:r>
              <a:t/>
            </a:r>
            <a:endParaRPr/>
          </a:p>
          <a:p>
            <a:pPr indent="0" lvl="0" marL="0" rtl="0" algn="l">
              <a:lnSpc>
                <a:spcPct val="100000"/>
              </a:lnSpc>
              <a:spcBef>
                <a:spcPts val="0"/>
              </a:spcBef>
              <a:spcAft>
                <a:spcPts val="0"/>
              </a:spcAft>
              <a:buClr>
                <a:schemeClr val="dk1"/>
              </a:buClr>
              <a:buSzPts val="1400"/>
              <a:buFont typeface="Arial"/>
              <a:buNone/>
            </a:pPr>
            <a:r>
              <a:t/>
            </a:r>
            <a:endParaRPr/>
          </a:p>
          <a:p>
            <a:pPr indent="0" lvl="0" marL="0" rtl="0" algn="l">
              <a:lnSpc>
                <a:spcPct val="100000"/>
              </a:lnSpc>
              <a:spcBef>
                <a:spcPts val="0"/>
              </a:spcBef>
              <a:spcAft>
                <a:spcPts val="0"/>
              </a:spcAft>
              <a:buSzPts val="1400"/>
              <a:buNone/>
            </a:pPr>
            <a:r>
              <a:t/>
            </a:r>
            <a:endParaRPr/>
          </a:p>
        </p:txBody>
      </p:sp>
      <p:sp>
        <p:nvSpPr>
          <p:cNvPr id="216" name="Google Shape;216;p11: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9" name="Shape 229"/>
        <p:cNvGrpSpPr/>
        <p:nvPr/>
      </p:nvGrpSpPr>
      <p:grpSpPr>
        <a:xfrm>
          <a:off x="0" y="0"/>
          <a:ext cx="0" cy="0"/>
          <a:chOff x="0" y="0"/>
          <a:chExt cx="0" cy="0"/>
        </a:xfrm>
      </p:grpSpPr>
      <p:sp>
        <p:nvSpPr>
          <p:cNvPr id="230" name="Google Shape;230;p1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31" name="Google Shape;231;p1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1"/>
              </a:buClr>
              <a:buSzPts val="1100"/>
              <a:buFont typeface="Arial"/>
              <a:buNone/>
            </a:pPr>
            <a:r>
              <a:rPr lang="en-US"/>
              <a:t>One question that naturally arises is: What about Medicare?</a:t>
            </a:r>
            <a:br>
              <a:rPr lang="en-US"/>
            </a:br>
            <a:endParaRPr/>
          </a:p>
          <a:p>
            <a:pPr indent="0" lvl="0" marL="0" rtl="0" algn="l">
              <a:lnSpc>
                <a:spcPct val="100000"/>
              </a:lnSpc>
              <a:spcBef>
                <a:spcPts val="0"/>
              </a:spcBef>
              <a:spcAft>
                <a:spcPts val="0"/>
              </a:spcAft>
              <a:buClr>
                <a:schemeClr val="dk1"/>
              </a:buClr>
              <a:buSzPts val="1100"/>
              <a:buFont typeface="Arial"/>
              <a:buNone/>
            </a:pPr>
            <a:r>
              <a:rPr lang="en-US"/>
              <a:t>Medicare offers only a partial solution to the long-term care problem.</a:t>
            </a:r>
            <a:endParaRPr/>
          </a:p>
          <a:p>
            <a:pPr indent="0" lvl="0" marL="0" rtl="0" algn="l">
              <a:lnSpc>
                <a:spcPct val="100000"/>
              </a:lnSpc>
              <a:spcBef>
                <a:spcPts val="0"/>
              </a:spcBef>
              <a:spcAft>
                <a:spcPts val="0"/>
              </a:spcAft>
              <a:buClr>
                <a:schemeClr val="dk1"/>
              </a:buClr>
              <a:buSzPts val="1100"/>
              <a:buFont typeface="Arial"/>
              <a:buNone/>
            </a:pPr>
            <a:r>
              <a:t/>
            </a:r>
            <a:endParaRPr/>
          </a:p>
          <a:p>
            <a:pPr indent="0" lvl="0" marL="0" rtl="0" algn="l">
              <a:lnSpc>
                <a:spcPct val="100000"/>
              </a:lnSpc>
              <a:spcBef>
                <a:spcPts val="0"/>
              </a:spcBef>
              <a:spcAft>
                <a:spcPts val="0"/>
              </a:spcAft>
              <a:buClr>
                <a:schemeClr val="dk1"/>
              </a:buClr>
              <a:buSzPts val="1100"/>
              <a:buFont typeface="Arial"/>
              <a:buNone/>
            </a:pPr>
            <a:r>
              <a:rPr lang="en-US"/>
              <a:t>Medicare actually does cover some skilled nursing home care, under very tight restrictions. For example, you must have stayed in a hospital for three days first.</a:t>
            </a:r>
            <a:br>
              <a:rPr lang="en-US"/>
            </a:br>
            <a:endParaRPr/>
          </a:p>
          <a:p>
            <a:pPr indent="0" lvl="0" marL="0" rtl="0" algn="l">
              <a:lnSpc>
                <a:spcPct val="100000"/>
              </a:lnSpc>
              <a:spcBef>
                <a:spcPts val="0"/>
              </a:spcBef>
              <a:spcAft>
                <a:spcPts val="0"/>
              </a:spcAft>
              <a:buClr>
                <a:schemeClr val="dk1"/>
              </a:buClr>
              <a:buSzPts val="1100"/>
              <a:buFont typeface="Arial"/>
              <a:buNone/>
            </a:pPr>
            <a:r>
              <a:rPr lang="en-US"/>
              <a:t>However, Medicare does not pay for custodial care.</a:t>
            </a:r>
            <a:endParaRPr/>
          </a:p>
          <a:p>
            <a:pPr indent="0" lvl="0" marL="0" rtl="0" algn="l">
              <a:lnSpc>
                <a:spcPct val="100000"/>
              </a:lnSpc>
              <a:spcBef>
                <a:spcPts val="0"/>
              </a:spcBef>
              <a:spcAft>
                <a:spcPts val="0"/>
              </a:spcAft>
              <a:buClr>
                <a:schemeClr val="dk1"/>
              </a:buClr>
              <a:buSzPts val="1100"/>
              <a:buFont typeface="Arial"/>
              <a:buNone/>
            </a:pPr>
            <a:r>
              <a:t/>
            </a:r>
            <a:endParaRPr/>
          </a:p>
          <a:p>
            <a:pPr indent="0" lvl="0" marL="0" rtl="0" algn="l">
              <a:lnSpc>
                <a:spcPct val="100000"/>
              </a:lnSpc>
              <a:spcBef>
                <a:spcPts val="0"/>
              </a:spcBef>
              <a:spcAft>
                <a:spcPts val="0"/>
              </a:spcAft>
              <a:buClr>
                <a:schemeClr val="dk1"/>
              </a:buClr>
              <a:buSzPts val="1100"/>
              <a:buFont typeface="Arial"/>
              <a:buNone/>
            </a:pPr>
            <a:r>
              <a:rPr lang="en-US"/>
              <a:t>Under these conditions, Medicare will cover the first 20 days completely. For the next 80 days, it will cover all but a deductible. And after 100 days, it doesn’t cover anything.</a:t>
            </a:r>
            <a:endParaRPr/>
          </a:p>
          <a:p>
            <a:pPr indent="0" lvl="0" marL="0" rtl="0" algn="l">
              <a:lnSpc>
                <a:spcPct val="100000"/>
              </a:lnSpc>
              <a:spcBef>
                <a:spcPts val="0"/>
              </a:spcBef>
              <a:spcAft>
                <a:spcPts val="0"/>
              </a:spcAft>
              <a:buClr>
                <a:schemeClr val="dk1"/>
              </a:buClr>
              <a:buSzPts val="1100"/>
              <a:buFont typeface="Arial"/>
              <a:buNone/>
            </a:pPr>
            <a:r>
              <a:t/>
            </a:r>
            <a:endParaRPr/>
          </a:p>
          <a:p>
            <a:pPr indent="0" lvl="0" marL="0" rtl="0" algn="l">
              <a:lnSpc>
                <a:spcPct val="100000"/>
              </a:lnSpc>
              <a:spcBef>
                <a:spcPts val="0"/>
              </a:spcBef>
              <a:spcAft>
                <a:spcPts val="0"/>
              </a:spcAft>
              <a:buClr>
                <a:schemeClr val="dk1"/>
              </a:buClr>
              <a:buSzPts val="1100"/>
              <a:buFont typeface="Arial"/>
              <a:buNone/>
            </a:pPr>
            <a:r>
              <a:rPr lang="en-US"/>
              <a:t>This assumes, of course, that you find a skilled nursing facility that accepts Medicare and you meet the other conditions Medicare imposes.</a:t>
            </a:r>
            <a:endParaRPr/>
          </a:p>
          <a:p>
            <a:pPr indent="0" lvl="0" marL="0" rtl="0" algn="l">
              <a:lnSpc>
                <a:spcPct val="100000"/>
              </a:lnSpc>
              <a:spcBef>
                <a:spcPts val="0"/>
              </a:spcBef>
              <a:spcAft>
                <a:spcPts val="0"/>
              </a:spcAft>
              <a:buClr>
                <a:schemeClr val="dk1"/>
              </a:buClr>
              <a:buSzPts val="1100"/>
              <a:buFont typeface="Arial"/>
              <a:buNone/>
            </a:pPr>
            <a:r>
              <a:t/>
            </a:r>
            <a:endParaRPr/>
          </a:p>
          <a:p>
            <a:pPr indent="0" lvl="0" marL="0" rtl="0" algn="l">
              <a:lnSpc>
                <a:spcPct val="100000"/>
              </a:lnSpc>
              <a:spcBef>
                <a:spcPts val="0"/>
              </a:spcBef>
              <a:spcAft>
                <a:spcPts val="0"/>
              </a:spcAft>
              <a:buClr>
                <a:schemeClr val="dk1"/>
              </a:buClr>
              <a:buSzPts val="1400"/>
              <a:buFont typeface="Arial"/>
              <a:buNone/>
            </a:pPr>
            <a:r>
              <a:t/>
            </a:r>
            <a:endParaRPr/>
          </a:p>
          <a:p>
            <a:pPr indent="0" lvl="0" marL="0" rtl="0" algn="l">
              <a:lnSpc>
                <a:spcPct val="100000"/>
              </a:lnSpc>
              <a:spcBef>
                <a:spcPts val="0"/>
              </a:spcBef>
              <a:spcAft>
                <a:spcPts val="0"/>
              </a:spcAft>
              <a:buSzPts val="1400"/>
              <a:buNone/>
            </a:pPr>
            <a:r>
              <a:t/>
            </a:r>
            <a:endParaRPr/>
          </a:p>
        </p:txBody>
      </p:sp>
      <p:sp>
        <p:nvSpPr>
          <p:cNvPr id="232" name="Google Shape;232;p12: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0" name="Shape 240"/>
        <p:cNvGrpSpPr/>
        <p:nvPr/>
      </p:nvGrpSpPr>
      <p:grpSpPr>
        <a:xfrm>
          <a:off x="0" y="0"/>
          <a:ext cx="0" cy="0"/>
          <a:chOff x="0" y="0"/>
          <a:chExt cx="0" cy="0"/>
        </a:xfrm>
      </p:grpSpPr>
      <p:sp>
        <p:nvSpPr>
          <p:cNvPr id="241" name="Google Shape;241;p1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42" name="Google Shape;242;p1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1"/>
              </a:buClr>
              <a:buSzPts val="1100"/>
              <a:buFont typeface="Arial"/>
              <a:buNone/>
            </a:pPr>
            <a:r>
              <a:rPr lang="en-US"/>
              <a:t>Your other choice is to transfer the financial risk of long-term care to an insurance company through long-term care insurance.</a:t>
            </a:r>
            <a:br>
              <a:rPr lang="en-US"/>
            </a:br>
            <a:endParaRPr/>
          </a:p>
          <a:p>
            <a:pPr indent="0" lvl="0" marL="0" rtl="0" algn="l">
              <a:lnSpc>
                <a:spcPct val="100000"/>
              </a:lnSpc>
              <a:spcBef>
                <a:spcPts val="0"/>
              </a:spcBef>
              <a:spcAft>
                <a:spcPts val="0"/>
              </a:spcAft>
              <a:buClr>
                <a:schemeClr val="dk1"/>
              </a:buClr>
              <a:buSzPts val="1100"/>
              <a:buFont typeface="Arial"/>
              <a:buNone/>
            </a:pPr>
            <a:r>
              <a:rPr lang="en-US"/>
              <a:t>A long-term care policy can cover all levels of care, from skilled care to custodial care to in-home assistance. Many find it to be an appropriate way to protect themselves and their loved ones from the potentially devastating cost of long-term care.</a:t>
            </a:r>
            <a:endParaRPr/>
          </a:p>
          <a:p>
            <a:pPr indent="0" lvl="0" marL="0" rtl="0" algn="l">
              <a:lnSpc>
                <a:spcPct val="100000"/>
              </a:lnSpc>
              <a:spcBef>
                <a:spcPts val="0"/>
              </a:spcBef>
              <a:spcAft>
                <a:spcPts val="0"/>
              </a:spcAft>
              <a:buClr>
                <a:schemeClr val="dk1"/>
              </a:buClr>
              <a:buSzPts val="1100"/>
              <a:buFont typeface="Arial"/>
              <a:buNone/>
            </a:pPr>
            <a:r>
              <a:t/>
            </a:r>
            <a:endParaRPr/>
          </a:p>
          <a:p>
            <a:pPr indent="0" lvl="0" marL="0" rtl="0" algn="l">
              <a:lnSpc>
                <a:spcPct val="100000"/>
              </a:lnSpc>
              <a:spcBef>
                <a:spcPts val="0"/>
              </a:spcBef>
              <a:spcAft>
                <a:spcPts val="0"/>
              </a:spcAft>
              <a:buClr>
                <a:schemeClr val="dk1"/>
              </a:buClr>
              <a:buSzPts val="1400"/>
              <a:buFont typeface="Arial"/>
              <a:buNone/>
            </a:pPr>
            <a:r>
              <a:t/>
            </a:r>
            <a:endParaRPr/>
          </a:p>
          <a:p>
            <a:pPr indent="0" lvl="0" marL="0" rtl="0" algn="l">
              <a:lnSpc>
                <a:spcPct val="100000"/>
              </a:lnSpc>
              <a:spcBef>
                <a:spcPts val="0"/>
              </a:spcBef>
              <a:spcAft>
                <a:spcPts val="0"/>
              </a:spcAft>
              <a:buSzPts val="1400"/>
              <a:buNone/>
            </a:pPr>
            <a:r>
              <a:t/>
            </a:r>
            <a:endParaRPr/>
          </a:p>
        </p:txBody>
      </p:sp>
      <p:sp>
        <p:nvSpPr>
          <p:cNvPr id="243" name="Google Shape;243;p13: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1" name="Shape 251"/>
        <p:cNvGrpSpPr/>
        <p:nvPr/>
      </p:nvGrpSpPr>
      <p:grpSpPr>
        <a:xfrm>
          <a:off x="0" y="0"/>
          <a:ext cx="0" cy="0"/>
          <a:chOff x="0" y="0"/>
          <a:chExt cx="0" cy="0"/>
        </a:xfrm>
      </p:grpSpPr>
      <p:sp>
        <p:nvSpPr>
          <p:cNvPr id="252" name="Google Shape;252;p1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53" name="Google Shape;253;p1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1"/>
              </a:buClr>
              <a:buSzPts val="1100"/>
              <a:buFont typeface="Arial"/>
              <a:buNone/>
            </a:pPr>
            <a:r>
              <a:rPr lang="en-US"/>
              <a:t>There are a number of pros and cons of long-term care policies.</a:t>
            </a:r>
            <a:br>
              <a:rPr lang="en-US"/>
            </a:br>
            <a:endParaRPr/>
          </a:p>
          <a:p>
            <a:pPr indent="0" lvl="0" marL="0" rtl="0" algn="l">
              <a:lnSpc>
                <a:spcPct val="100000"/>
              </a:lnSpc>
              <a:spcBef>
                <a:spcPts val="0"/>
              </a:spcBef>
              <a:spcAft>
                <a:spcPts val="0"/>
              </a:spcAft>
              <a:buClr>
                <a:schemeClr val="dk1"/>
              </a:buClr>
              <a:buSzPts val="1100"/>
              <a:buFont typeface="Arial"/>
              <a:buNone/>
            </a:pPr>
            <a:r>
              <a:rPr lang="en-US"/>
              <a:t>On the pro side of the ledger, a long-term care insurance policy can protect your assets. You won’t need to dip into your retirement funds to cover the cost of care. And under certain conditions, your premium may be partially or completely deductible.</a:t>
            </a:r>
            <a:br>
              <a:rPr lang="en-US"/>
            </a:br>
            <a:endParaRPr/>
          </a:p>
          <a:p>
            <a:pPr indent="0" lvl="0" marL="0" rtl="0" algn="l">
              <a:lnSpc>
                <a:spcPct val="100000"/>
              </a:lnSpc>
              <a:spcBef>
                <a:spcPts val="0"/>
              </a:spcBef>
              <a:spcAft>
                <a:spcPts val="0"/>
              </a:spcAft>
              <a:buClr>
                <a:schemeClr val="dk1"/>
              </a:buClr>
              <a:buSzPts val="1100"/>
              <a:buFont typeface="Arial"/>
              <a:buNone/>
            </a:pPr>
            <a:r>
              <a:rPr lang="en-US"/>
              <a:t>Long-term care insurance offers other advantages. In the event of a long-term illness, it will enable you to preserve your dignity. You can maintain your standard of living and, for as long as possible, your independence. You can preserve your choice. And you can keep from becoming a burden to your family.</a:t>
            </a:r>
            <a:endParaRPr/>
          </a:p>
          <a:p>
            <a:pPr indent="0" lvl="0" marL="0" rtl="0" algn="l">
              <a:lnSpc>
                <a:spcPct val="100000"/>
              </a:lnSpc>
              <a:spcBef>
                <a:spcPts val="0"/>
              </a:spcBef>
              <a:spcAft>
                <a:spcPts val="0"/>
              </a:spcAft>
              <a:buClr>
                <a:schemeClr val="dk1"/>
              </a:buClr>
              <a:buSzPts val="1100"/>
              <a:buFont typeface="Arial"/>
              <a:buNone/>
            </a:pPr>
            <a:r>
              <a:t/>
            </a:r>
            <a:endParaRPr/>
          </a:p>
          <a:p>
            <a:pPr indent="0" lvl="0" marL="0" rtl="0" algn="l">
              <a:lnSpc>
                <a:spcPct val="100000"/>
              </a:lnSpc>
              <a:spcBef>
                <a:spcPts val="0"/>
              </a:spcBef>
              <a:spcAft>
                <a:spcPts val="0"/>
              </a:spcAft>
              <a:buClr>
                <a:schemeClr val="dk1"/>
              </a:buClr>
              <a:buSzPts val="1100"/>
              <a:buFont typeface="Arial"/>
              <a:buNone/>
            </a:pPr>
            <a:r>
              <a:rPr lang="en-US"/>
              <a:t>On the con side, you need to be sure you are comfortable with the cost of premiums. It wouldn’t make sense to pay premiums for a number of years, only to let the policy lapse because the premiums push your budget too far.</a:t>
            </a:r>
            <a:endParaRPr/>
          </a:p>
          <a:p>
            <a:pPr indent="0" lvl="0" marL="0" rtl="0" algn="l">
              <a:lnSpc>
                <a:spcPct val="100000"/>
              </a:lnSpc>
              <a:spcBef>
                <a:spcPts val="0"/>
              </a:spcBef>
              <a:spcAft>
                <a:spcPts val="0"/>
              </a:spcAft>
              <a:buClr>
                <a:schemeClr val="dk1"/>
              </a:buClr>
              <a:buSzPts val="1100"/>
              <a:buFont typeface="Arial"/>
              <a:buNone/>
            </a:pPr>
            <a:r>
              <a:t/>
            </a:r>
            <a:endParaRPr/>
          </a:p>
          <a:p>
            <a:pPr indent="0" lvl="0" marL="0" rtl="0" algn="l">
              <a:lnSpc>
                <a:spcPct val="100000"/>
              </a:lnSpc>
              <a:spcBef>
                <a:spcPts val="0"/>
              </a:spcBef>
              <a:spcAft>
                <a:spcPts val="0"/>
              </a:spcAft>
              <a:buClr>
                <a:schemeClr val="dk1"/>
              </a:buClr>
              <a:buSzPts val="1100"/>
              <a:buFont typeface="Arial"/>
              <a:buNone/>
            </a:pPr>
            <a:r>
              <a:rPr lang="en-US"/>
              <a:t>Long-term care insurance also can be fairly complex. Policies offer a wide range of benefits for which they charge a wide range of premiums. It’s critical to take a close look before committing to a policy or to work with a professional who understands what to look for.</a:t>
            </a:r>
            <a:endParaRPr/>
          </a:p>
          <a:p>
            <a:pPr indent="0" lvl="0" marL="0" rtl="0" algn="l">
              <a:lnSpc>
                <a:spcPct val="100000"/>
              </a:lnSpc>
              <a:spcBef>
                <a:spcPts val="0"/>
              </a:spcBef>
              <a:spcAft>
                <a:spcPts val="0"/>
              </a:spcAft>
              <a:buClr>
                <a:schemeClr val="dk1"/>
              </a:buClr>
              <a:buSzPts val="1100"/>
              <a:buFont typeface="Arial"/>
              <a:buNone/>
            </a:pPr>
            <a:r>
              <a:t/>
            </a:r>
            <a:endParaRPr/>
          </a:p>
          <a:p>
            <a:pPr indent="0" lvl="0" marL="0" rtl="0" algn="l">
              <a:lnSpc>
                <a:spcPct val="100000"/>
              </a:lnSpc>
              <a:spcBef>
                <a:spcPts val="0"/>
              </a:spcBef>
              <a:spcAft>
                <a:spcPts val="0"/>
              </a:spcAft>
              <a:buClr>
                <a:schemeClr val="dk1"/>
              </a:buClr>
              <a:buSzPts val="1400"/>
              <a:buFont typeface="Arial"/>
              <a:buNone/>
            </a:pPr>
            <a:r>
              <a:t/>
            </a:r>
            <a:endParaRPr/>
          </a:p>
          <a:p>
            <a:pPr indent="0" lvl="0" marL="0" rtl="0" algn="l">
              <a:lnSpc>
                <a:spcPct val="100000"/>
              </a:lnSpc>
              <a:spcBef>
                <a:spcPts val="0"/>
              </a:spcBef>
              <a:spcAft>
                <a:spcPts val="0"/>
              </a:spcAft>
              <a:buSzPts val="1400"/>
              <a:buNone/>
            </a:pPr>
            <a:r>
              <a:t/>
            </a:r>
            <a:endParaRPr/>
          </a:p>
        </p:txBody>
      </p:sp>
      <p:sp>
        <p:nvSpPr>
          <p:cNvPr id="254" name="Google Shape;254;p14: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4" name="Shape 264"/>
        <p:cNvGrpSpPr/>
        <p:nvPr/>
      </p:nvGrpSpPr>
      <p:grpSpPr>
        <a:xfrm>
          <a:off x="0" y="0"/>
          <a:ext cx="0" cy="0"/>
          <a:chOff x="0" y="0"/>
          <a:chExt cx="0" cy="0"/>
        </a:xfrm>
      </p:grpSpPr>
      <p:sp>
        <p:nvSpPr>
          <p:cNvPr id="265" name="Google Shape;265;p1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66" name="Google Shape;266;p1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1"/>
              </a:buClr>
              <a:buSzPts val="1100"/>
              <a:buFont typeface="Arial"/>
              <a:buNone/>
            </a:pPr>
            <a:r>
              <a:rPr lang="en-US"/>
              <a:t>When choosing a long-term care policy, what do you need to bear in mind?</a:t>
            </a:r>
            <a:br>
              <a:rPr lang="en-US"/>
            </a:br>
            <a:endParaRPr/>
          </a:p>
          <a:p>
            <a:pPr indent="0" lvl="0" marL="0" rtl="0" algn="l">
              <a:lnSpc>
                <a:spcPct val="100000"/>
              </a:lnSpc>
              <a:spcBef>
                <a:spcPts val="0"/>
              </a:spcBef>
              <a:spcAft>
                <a:spcPts val="0"/>
              </a:spcAft>
              <a:buClr>
                <a:schemeClr val="dk1"/>
              </a:buClr>
              <a:buSzPts val="1100"/>
              <a:buFont typeface="Arial"/>
              <a:buNone/>
            </a:pPr>
            <a:r>
              <a:rPr lang="en-US"/>
              <a:t>First , make sure you understand the limitations and features of the policy you’re considering. In most cases, policyholders cannot collect benefits until their disability reaches certain levels. And most policies specify how much they will pay for each day of care and for how long.</a:t>
            </a:r>
            <a:endParaRPr/>
          </a:p>
          <a:p>
            <a:pPr indent="0" lvl="0" marL="0" rtl="0" algn="l">
              <a:lnSpc>
                <a:spcPct val="100000"/>
              </a:lnSpc>
              <a:spcBef>
                <a:spcPts val="0"/>
              </a:spcBef>
              <a:spcAft>
                <a:spcPts val="0"/>
              </a:spcAft>
              <a:buClr>
                <a:schemeClr val="dk1"/>
              </a:buClr>
              <a:buSzPts val="1100"/>
              <a:buFont typeface="Arial"/>
              <a:buNone/>
            </a:pPr>
            <a:r>
              <a:t/>
            </a:r>
            <a:endParaRPr/>
          </a:p>
          <a:p>
            <a:pPr indent="0" lvl="0" marL="0" rtl="0" algn="l">
              <a:lnSpc>
                <a:spcPct val="100000"/>
              </a:lnSpc>
              <a:spcBef>
                <a:spcPts val="0"/>
              </a:spcBef>
              <a:spcAft>
                <a:spcPts val="0"/>
              </a:spcAft>
              <a:buClr>
                <a:schemeClr val="dk1"/>
              </a:buClr>
              <a:buSzPts val="1100"/>
              <a:buFont typeface="Arial"/>
              <a:buNone/>
            </a:pPr>
            <a:r>
              <a:rPr lang="en-US"/>
              <a:t>Second, take a close look at the type of care covered. Long-term care policies can cover everything from skilled care in a nursing home to periodic custodial care in your home. You need to understand exactly what is covered and what is not.</a:t>
            </a:r>
            <a:br>
              <a:rPr lang="en-US"/>
            </a:br>
            <a:endParaRPr/>
          </a:p>
          <a:p>
            <a:pPr indent="0" lvl="0" marL="0" rtl="0" algn="l">
              <a:lnSpc>
                <a:spcPct val="100000"/>
              </a:lnSpc>
              <a:spcBef>
                <a:spcPts val="0"/>
              </a:spcBef>
              <a:spcAft>
                <a:spcPts val="0"/>
              </a:spcAft>
              <a:buClr>
                <a:schemeClr val="dk1"/>
              </a:buClr>
              <a:buSzPts val="1100"/>
              <a:buFont typeface="Arial"/>
              <a:buNone/>
            </a:pPr>
            <a:r>
              <a:rPr lang="en-US"/>
              <a:t>Third, look at the total benefit. You don’t want a policy that will run out of benefit just when you need it most. And you don’t want to pay for coverage you’re unlikely to need.</a:t>
            </a:r>
            <a:br>
              <a:rPr lang="en-US"/>
            </a:br>
            <a:endParaRPr/>
          </a:p>
          <a:p>
            <a:pPr indent="0" lvl="0" marL="0" rtl="0" algn="l">
              <a:lnSpc>
                <a:spcPct val="100000"/>
              </a:lnSpc>
              <a:spcBef>
                <a:spcPts val="0"/>
              </a:spcBef>
              <a:spcAft>
                <a:spcPts val="0"/>
              </a:spcAft>
              <a:buClr>
                <a:schemeClr val="dk1"/>
              </a:buClr>
              <a:buSzPts val="1100"/>
              <a:buFont typeface="Arial"/>
              <a:buNone/>
            </a:pPr>
            <a:r>
              <a:rPr lang="en-US"/>
              <a:t>Look at the waiting period before benefits are scheduled to begin.</a:t>
            </a:r>
            <a:endParaRPr/>
          </a:p>
          <a:p>
            <a:pPr indent="0" lvl="0" marL="0" rtl="0" algn="l">
              <a:lnSpc>
                <a:spcPct val="100000"/>
              </a:lnSpc>
              <a:spcBef>
                <a:spcPts val="0"/>
              </a:spcBef>
              <a:spcAft>
                <a:spcPts val="0"/>
              </a:spcAft>
              <a:buClr>
                <a:schemeClr val="dk1"/>
              </a:buClr>
              <a:buSzPts val="1100"/>
              <a:buFont typeface="Arial"/>
              <a:buNone/>
            </a:pPr>
            <a:r>
              <a:t/>
            </a:r>
            <a:endParaRPr/>
          </a:p>
          <a:p>
            <a:pPr indent="0" lvl="0" marL="0" rtl="0" algn="l">
              <a:lnSpc>
                <a:spcPct val="100000"/>
              </a:lnSpc>
              <a:spcBef>
                <a:spcPts val="0"/>
              </a:spcBef>
              <a:spcAft>
                <a:spcPts val="0"/>
              </a:spcAft>
              <a:buClr>
                <a:schemeClr val="dk1"/>
              </a:buClr>
              <a:buSzPts val="1100"/>
              <a:buFont typeface="Arial"/>
              <a:buNone/>
            </a:pPr>
            <a:r>
              <a:rPr lang="en-US"/>
              <a:t>You want a policy that’s renewable.</a:t>
            </a:r>
            <a:endParaRPr/>
          </a:p>
          <a:p>
            <a:pPr indent="0" lvl="0" marL="0" rtl="0" algn="l">
              <a:lnSpc>
                <a:spcPct val="100000"/>
              </a:lnSpc>
              <a:spcBef>
                <a:spcPts val="0"/>
              </a:spcBef>
              <a:spcAft>
                <a:spcPts val="0"/>
              </a:spcAft>
              <a:buClr>
                <a:schemeClr val="dk1"/>
              </a:buClr>
              <a:buSzPts val="1100"/>
              <a:buFont typeface="Arial"/>
              <a:buNone/>
            </a:pPr>
            <a:r>
              <a:t/>
            </a:r>
            <a:endParaRPr/>
          </a:p>
          <a:p>
            <a:pPr indent="0" lvl="0" marL="0" rtl="0" algn="l">
              <a:lnSpc>
                <a:spcPct val="100000"/>
              </a:lnSpc>
              <a:spcBef>
                <a:spcPts val="0"/>
              </a:spcBef>
              <a:spcAft>
                <a:spcPts val="0"/>
              </a:spcAft>
              <a:buClr>
                <a:schemeClr val="dk1"/>
              </a:buClr>
              <a:buSzPts val="1100"/>
              <a:buFont typeface="Arial"/>
              <a:buNone/>
            </a:pPr>
            <a:r>
              <a:rPr lang="en-US"/>
              <a:t>Consider inflation protection. The cost of healthcare has been rising more rapidly than the general rate of inflation. It won’t help to have a policy that falls behind rising healthcare costs.</a:t>
            </a:r>
            <a:br>
              <a:rPr lang="en-US"/>
            </a:br>
            <a:endParaRPr/>
          </a:p>
          <a:p>
            <a:pPr indent="0" lvl="0" marL="0" rtl="0" algn="l">
              <a:lnSpc>
                <a:spcPct val="100000"/>
              </a:lnSpc>
              <a:spcBef>
                <a:spcPts val="0"/>
              </a:spcBef>
              <a:spcAft>
                <a:spcPts val="0"/>
              </a:spcAft>
              <a:buClr>
                <a:schemeClr val="dk1"/>
              </a:buClr>
              <a:buSzPts val="1100"/>
              <a:buFont typeface="Arial"/>
              <a:buNone/>
            </a:pPr>
            <a:r>
              <a:rPr lang="en-US"/>
              <a:t>And finally, consider a policy with waiver of premium. This means your premiums are discontinued once you start drawing benefits.</a:t>
            </a:r>
            <a:endParaRPr/>
          </a:p>
          <a:p>
            <a:pPr indent="0" lvl="0" marL="0" rtl="0" algn="l">
              <a:lnSpc>
                <a:spcPct val="100000"/>
              </a:lnSpc>
              <a:spcBef>
                <a:spcPts val="0"/>
              </a:spcBef>
              <a:spcAft>
                <a:spcPts val="0"/>
              </a:spcAft>
              <a:buClr>
                <a:schemeClr val="dk1"/>
              </a:buClr>
              <a:buSzPts val="1100"/>
              <a:buFont typeface="Arial"/>
              <a:buNone/>
            </a:pPr>
            <a:r>
              <a:t/>
            </a:r>
            <a:endParaRPr/>
          </a:p>
          <a:p>
            <a:pPr indent="0" lvl="0" marL="0" rtl="0" algn="l">
              <a:lnSpc>
                <a:spcPct val="100000"/>
              </a:lnSpc>
              <a:spcBef>
                <a:spcPts val="0"/>
              </a:spcBef>
              <a:spcAft>
                <a:spcPts val="0"/>
              </a:spcAft>
              <a:buClr>
                <a:schemeClr val="dk1"/>
              </a:buClr>
              <a:buSzPts val="1400"/>
              <a:buFont typeface="Arial"/>
              <a:buNone/>
            </a:pPr>
            <a:r>
              <a:t/>
            </a:r>
            <a:endParaRPr/>
          </a:p>
          <a:p>
            <a:pPr indent="0" lvl="0" marL="0" rtl="0" algn="l">
              <a:lnSpc>
                <a:spcPct val="100000"/>
              </a:lnSpc>
              <a:spcBef>
                <a:spcPts val="0"/>
              </a:spcBef>
              <a:spcAft>
                <a:spcPts val="0"/>
              </a:spcAft>
              <a:buSzPts val="1400"/>
              <a:buNone/>
            </a:pPr>
            <a:r>
              <a:t/>
            </a:r>
            <a:endParaRPr/>
          </a:p>
        </p:txBody>
      </p:sp>
      <p:sp>
        <p:nvSpPr>
          <p:cNvPr id="267" name="Google Shape;267;p15: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3" name="Shape 273"/>
        <p:cNvGrpSpPr/>
        <p:nvPr/>
      </p:nvGrpSpPr>
      <p:grpSpPr>
        <a:xfrm>
          <a:off x="0" y="0"/>
          <a:ext cx="0" cy="0"/>
          <a:chOff x="0" y="0"/>
          <a:chExt cx="0" cy="0"/>
        </a:xfrm>
      </p:grpSpPr>
      <p:sp>
        <p:nvSpPr>
          <p:cNvPr id="274" name="Google Shape;274;p1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75" name="Google Shape;275;p1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76" name="Google Shape;276;p16: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2" name="Shape 282"/>
        <p:cNvGrpSpPr/>
        <p:nvPr/>
      </p:nvGrpSpPr>
      <p:grpSpPr>
        <a:xfrm>
          <a:off x="0" y="0"/>
          <a:ext cx="0" cy="0"/>
          <a:chOff x="0" y="0"/>
          <a:chExt cx="0" cy="0"/>
        </a:xfrm>
      </p:grpSpPr>
      <p:sp>
        <p:nvSpPr>
          <p:cNvPr id="283" name="Google Shape;283;p1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84" name="Google Shape;284;p1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1"/>
              </a:buClr>
              <a:buSzPts val="1100"/>
              <a:buFont typeface="Arial"/>
              <a:buNone/>
            </a:pPr>
            <a:r>
              <a:rPr lang="en-US"/>
              <a:t>There are a number of strategies you can use to attempt to accumulate the resources necessary to fund your retirement. </a:t>
            </a:r>
            <a:endParaRPr/>
          </a:p>
          <a:p>
            <a:pPr indent="0" lvl="0" marL="0" rtl="0" algn="l">
              <a:lnSpc>
                <a:spcPct val="100000"/>
              </a:lnSpc>
              <a:spcBef>
                <a:spcPts val="0"/>
              </a:spcBef>
              <a:spcAft>
                <a:spcPts val="0"/>
              </a:spcAft>
              <a:buClr>
                <a:schemeClr val="dk1"/>
              </a:buClr>
              <a:buSzPts val="1100"/>
              <a:buFont typeface="Arial"/>
              <a:buNone/>
            </a:pPr>
            <a:r>
              <a:t/>
            </a:r>
            <a:endParaRPr/>
          </a:p>
          <a:p>
            <a:pPr indent="0" lvl="0" marL="0" rtl="0" algn="l">
              <a:lnSpc>
                <a:spcPct val="100000"/>
              </a:lnSpc>
              <a:spcBef>
                <a:spcPts val="0"/>
              </a:spcBef>
              <a:spcAft>
                <a:spcPts val="0"/>
              </a:spcAft>
              <a:buClr>
                <a:schemeClr val="dk1"/>
              </a:buClr>
              <a:buSzPts val="1100"/>
              <a:buFont typeface="Arial"/>
              <a:buNone/>
            </a:pPr>
            <a:r>
              <a:rPr lang="en-US"/>
              <a:t>And that’s where we come in. We specialize in helping people just like you set up retirement strategies that help them pursue their retirement objectives. </a:t>
            </a:r>
            <a:endParaRPr/>
          </a:p>
          <a:p>
            <a:pPr indent="0" lvl="0" marL="0" rtl="0" algn="l">
              <a:lnSpc>
                <a:spcPct val="100000"/>
              </a:lnSpc>
              <a:spcBef>
                <a:spcPts val="0"/>
              </a:spcBef>
              <a:spcAft>
                <a:spcPts val="0"/>
              </a:spcAft>
              <a:buClr>
                <a:schemeClr val="dk1"/>
              </a:buClr>
              <a:buSzPts val="1100"/>
              <a:buFont typeface="Arial"/>
              <a:buNone/>
            </a:pPr>
            <a:r>
              <a:t/>
            </a:r>
            <a:endParaRPr/>
          </a:p>
          <a:p>
            <a:pPr indent="0" lvl="0" marL="0" rtl="0" algn="l">
              <a:lnSpc>
                <a:spcPct val="100000"/>
              </a:lnSpc>
              <a:spcBef>
                <a:spcPts val="0"/>
              </a:spcBef>
              <a:spcAft>
                <a:spcPts val="0"/>
              </a:spcAft>
              <a:buClr>
                <a:schemeClr val="dk1"/>
              </a:buClr>
              <a:buSzPts val="1100"/>
              <a:buFont typeface="Arial"/>
              <a:buNone/>
            </a:pPr>
            <a:r>
              <a:rPr lang="en-US"/>
              <a:t>If you are ready to take a fresh look at your retirement investment portfolio, take advantage of our complimentary consultation and schedule a review today.</a:t>
            </a:r>
            <a:endParaRPr/>
          </a:p>
          <a:p>
            <a:pPr indent="0" lvl="0" marL="0" rtl="0" algn="l">
              <a:lnSpc>
                <a:spcPct val="100000"/>
              </a:lnSpc>
              <a:spcBef>
                <a:spcPts val="0"/>
              </a:spcBef>
              <a:spcAft>
                <a:spcPts val="0"/>
              </a:spcAft>
              <a:buClr>
                <a:schemeClr val="dk1"/>
              </a:buClr>
              <a:buSzPts val="1100"/>
              <a:buFont typeface="Arial"/>
              <a:buNone/>
            </a:pPr>
            <a:r>
              <a:t/>
            </a:r>
            <a:endParaRPr/>
          </a:p>
          <a:p>
            <a:pPr indent="0" lvl="0" marL="0" rtl="0" algn="l">
              <a:lnSpc>
                <a:spcPct val="100000"/>
              </a:lnSpc>
              <a:spcBef>
                <a:spcPts val="0"/>
              </a:spcBef>
              <a:spcAft>
                <a:spcPts val="0"/>
              </a:spcAft>
              <a:buClr>
                <a:schemeClr val="dk1"/>
              </a:buClr>
              <a:buSzPts val="1400"/>
              <a:buFont typeface="Arial"/>
              <a:buNone/>
            </a:pPr>
            <a:r>
              <a:t/>
            </a:r>
            <a:endParaRPr/>
          </a:p>
          <a:p>
            <a:pPr indent="0" lvl="0" marL="0" rtl="0" algn="l">
              <a:lnSpc>
                <a:spcPct val="100000"/>
              </a:lnSpc>
              <a:spcBef>
                <a:spcPts val="0"/>
              </a:spcBef>
              <a:spcAft>
                <a:spcPts val="0"/>
              </a:spcAft>
              <a:buSzPts val="1400"/>
              <a:buNone/>
            </a:pPr>
            <a:r>
              <a:t/>
            </a:r>
            <a:endParaRPr/>
          </a:p>
        </p:txBody>
      </p:sp>
      <p:sp>
        <p:nvSpPr>
          <p:cNvPr id="285" name="Google Shape;285;p17: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6" name="Shape 106"/>
        <p:cNvGrpSpPr/>
        <p:nvPr/>
      </p:nvGrpSpPr>
      <p:grpSpPr>
        <a:xfrm>
          <a:off x="0" y="0"/>
          <a:ext cx="0" cy="0"/>
          <a:chOff x="0" y="0"/>
          <a:chExt cx="0" cy="0"/>
        </a:xfrm>
      </p:grpSpPr>
      <p:sp>
        <p:nvSpPr>
          <p:cNvPr id="107" name="Google Shape;107;p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8" name="Google Shape;108;p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1"/>
              </a:buClr>
              <a:buSzPts val="1100"/>
              <a:buFont typeface="Arial"/>
              <a:buNone/>
            </a:pPr>
            <a:r>
              <a:rPr lang="en-US"/>
              <a:t>This firm provides a wide range of services with the primary commitment of helping our clients pursue their unique financial objectives. We want to help you develop an overall strategy tailored to your goals, time horizon, and risk tolerance. </a:t>
            </a:r>
            <a:endParaRPr/>
          </a:p>
          <a:p>
            <a:pPr indent="0" lvl="0" marL="0" rtl="0" algn="l">
              <a:lnSpc>
                <a:spcPct val="100000"/>
              </a:lnSpc>
              <a:spcBef>
                <a:spcPts val="0"/>
              </a:spcBef>
              <a:spcAft>
                <a:spcPts val="0"/>
              </a:spcAft>
              <a:buClr>
                <a:schemeClr val="dk1"/>
              </a:buClr>
              <a:buSzPts val="1100"/>
              <a:buFont typeface="Arial"/>
              <a:buNone/>
            </a:pPr>
            <a:r>
              <a:t/>
            </a:r>
            <a:endParaRPr/>
          </a:p>
          <a:p>
            <a:pPr indent="0" lvl="0" marL="0" rtl="0" algn="l">
              <a:lnSpc>
                <a:spcPct val="100000"/>
              </a:lnSpc>
              <a:spcBef>
                <a:spcPts val="0"/>
              </a:spcBef>
              <a:spcAft>
                <a:spcPts val="0"/>
              </a:spcAft>
              <a:buClr>
                <a:schemeClr val="dk1"/>
              </a:buClr>
              <a:buSzPts val="1400"/>
              <a:buFont typeface="Arial"/>
              <a:buNone/>
            </a:pPr>
            <a:r>
              <a:t/>
            </a:r>
            <a:endParaRPr/>
          </a:p>
          <a:p>
            <a:pPr indent="0" lvl="0" marL="0" rtl="0" algn="l">
              <a:lnSpc>
                <a:spcPct val="100000"/>
              </a:lnSpc>
              <a:spcBef>
                <a:spcPts val="0"/>
              </a:spcBef>
              <a:spcAft>
                <a:spcPts val="0"/>
              </a:spcAft>
              <a:buSzPts val="1400"/>
              <a:buNone/>
            </a:pPr>
            <a:r>
              <a:t/>
            </a:r>
            <a:endParaRPr/>
          </a:p>
        </p:txBody>
      </p:sp>
      <p:sp>
        <p:nvSpPr>
          <p:cNvPr id="109" name="Google Shape;109;p2: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0" name="Shape 120"/>
        <p:cNvGrpSpPr/>
        <p:nvPr/>
      </p:nvGrpSpPr>
      <p:grpSpPr>
        <a:xfrm>
          <a:off x="0" y="0"/>
          <a:ext cx="0" cy="0"/>
          <a:chOff x="0" y="0"/>
          <a:chExt cx="0" cy="0"/>
        </a:xfrm>
      </p:grpSpPr>
      <p:sp>
        <p:nvSpPr>
          <p:cNvPr id="121" name="Google Shape;121;p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22" name="Google Shape;122;p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1"/>
              </a:buClr>
              <a:buSzPts val="1400"/>
              <a:buFont typeface="Arial"/>
              <a:buNone/>
            </a:pPr>
            <a:r>
              <a:rPr lang="en-US"/>
              <a:t>This firm is dedicated to helping individuals evaluate their financial situation. We want to provide people with tools that can help them make informed decisions. We offer informational material on a wide range of topics because we understand that individuals have diverse financial needs. If you have any questions or concerns during the course of this presentation, we invite you to take advantage of our complimentary consultation. During the consultation, we can discuss your questions and begin the process of helping you develop an approach that will address your individual needs.</a:t>
            </a:r>
            <a:endParaRPr/>
          </a:p>
          <a:p>
            <a:pPr indent="0" lvl="0" marL="0" rtl="0" algn="l">
              <a:lnSpc>
                <a:spcPct val="100000"/>
              </a:lnSpc>
              <a:spcBef>
                <a:spcPts val="0"/>
              </a:spcBef>
              <a:spcAft>
                <a:spcPts val="0"/>
              </a:spcAft>
              <a:buClr>
                <a:schemeClr val="dk1"/>
              </a:buClr>
              <a:buSzPts val="1400"/>
              <a:buFont typeface="Arial"/>
              <a:buNone/>
            </a:pPr>
            <a:r>
              <a:t/>
            </a:r>
            <a:endParaRPr/>
          </a:p>
          <a:p>
            <a:pPr indent="0" lvl="0" marL="0" rtl="0" algn="l">
              <a:lnSpc>
                <a:spcPct val="100000"/>
              </a:lnSpc>
              <a:spcBef>
                <a:spcPts val="0"/>
              </a:spcBef>
              <a:spcAft>
                <a:spcPts val="0"/>
              </a:spcAft>
              <a:buClr>
                <a:schemeClr val="dk1"/>
              </a:buClr>
              <a:buSzPts val="1400"/>
              <a:buFont typeface="Arial"/>
              <a:buNone/>
            </a:pPr>
            <a:r>
              <a:rPr lang="en-US"/>
              <a:t>Keep in mind that the information in this material is not intended as tax or legal advice. It may not be used for the purpose of avoiding any federal tax penalties. Please consult a professional for specific information regarding your individual situation.</a:t>
            </a:r>
            <a:endParaRPr/>
          </a:p>
          <a:p>
            <a:pPr indent="0" lvl="0" marL="0" rtl="0" algn="l">
              <a:lnSpc>
                <a:spcPct val="100000"/>
              </a:lnSpc>
              <a:spcBef>
                <a:spcPts val="0"/>
              </a:spcBef>
              <a:spcAft>
                <a:spcPts val="0"/>
              </a:spcAft>
              <a:buSzPts val="1400"/>
              <a:buNone/>
            </a:pPr>
            <a:r>
              <a:t/>
            </a:r>
            <a:endParaRPr/>
          </a:p>
        </p:txBody>
      </p:sp>
      <p:sp>
        <p:nvSpPr>
          <p:cNvPr id="123" name="Google Shape;123;p3: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1" name="Shape 131"/>
        <p:cNvGrpSpPr/>
        <p:nvPr/>
      </p:nvGrpSpPr>
      <p:grpSpPr>
        <a:xfrm>
          <a:off x="0" y="0"/>
          <a:ext cx="0" cy="0"/>
          <a:chOff x="0" y="0"/>
          <a:chExt cx="0" cy="0"/>
        </a:xfrm>
      </p:grpSpPr>
      <p:sp>
        <p:nvSpPr>
          <p:cNvPr id="132" name="Google Shape;132;p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33" name="Google Shape;133;p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1"/>
              </a:buClr>
              <a:buSzPts val="1100"/>
              <a:buFont typeface="Arial"/>
              <a:buNone/>
            </a:pPr>
            <a:r>
              <a:rPr lang="en-US"/>
              <a:t>Many members of the baby boom generation are now reaching retirement age. In fact, approximately 10,000 baby boomers turn 65 every day, a trend which is expected to continue until 2030. That works out to about one person every ten seconds. How fast is that? As of 2020, 17% of the population was age 65 or older. By 2060, that percentage will rise to 23%.</a:t>
            </a:r>
            <a:endParaRPr/>
          </a:p>
          <a:p>
            <a:pPr indent="0" lvl="0" marL="0" rtl="0" algn="l">
              <a:lnSpc>
                <a:spcPct val="100000"/>
              </a:lnSpc>
              <a:spcBef>
                <a:spcPts val="0"/>
              </a:spcBef>
              <a:spcAft>
                <a:spcPts val="0"/>
              </a:spcAft>
              <a:buClr>
                <a:schemeClr val="dk1"/>
              </a:buClr>
              <a:buSzPts val="1100"/>
              <a:buFont typeface="Arial"/>
              <a:buNone/>
            </a:pPr>
            <a:r>
              <a:t/>
            </a:r>
            <a:endParaRPr/>
          </a:p>
          <a:p>
            <a:pPr indent="0" lvl="0" marL="0" rtl="0" algn="l">
              <a:lnSpc>
                <a:spcPct val="100000"/>
              </a:lnSpc>
              <a:spcBef>
                <a:spcPts val="0"/>
              </a:spcBef>
              <a:spcAft>
                <a:spcPts val="0"/>
              </a:spcAft>
              <a:buClr>
                <a:schemeClr val="dk1"/>
              </a:buClr>
              <a:buSzPts val="1100"/>
              <a:buFont typeface="Arial"/>
              <a:buNone/>
            </a:pPr>
            <a:r>
              <a:rPr lang="en-US"/>
              <a:t>The life expectancy of the U.S. population is expected to grow from 79.7 (as of 2017) to 85.6 by 2060.</a:t>
            </a:r>
            <a:endParaRPr/>
          </a:p>
          <a:p>
            <a:pPr indent="0" lvl="0" marL="0" rtl="0" algn="l">
              <a:lnSpc>
                <a:spcPct val="100000"/>
              </a:lnSpc>
              <a:spcBef>
                <a:spcPts val="0"/>
              </a:spcBef>
              <a:spcAft>
                <a:spcPts val="0"/>
              </a:spcAft>
              <a:buClr>
                <a:schemeClr val="dk1"/>
              </a:buClr>
              <a:buSzPts val="1100"/>
              <a:buFont typeface="Arial"/>
              <a:buNone/>
            </a:pPr>
            <a:r>
              <a:t/>
            </a:r>
            <a:endParaRPr/>
          </a:p>
          <a:p>
            <a:pPr indent="0" lvl="0" marL="0" rtl="0" algn="l">
              <a:lnSpc>
                <a:spcPct val="100000"/>
              </a:lnSpc>
              <a:spcBef>
                <a:spcPts val="0"/>
              </a:spcBef>
              <a:spcAft>
                <a:spcPts val="0"/>
              </a:spcAft>
              <a:buClr>
                <a:schemeClr val="dk1"/>
              </a:buClr>
              <a:buSzPts val="1400"/>
              <a:buFont typeface="Arial"/>
              <a:buNone/>
            </a:pPr>
            <a:r>
              <a:t/>
            </a:r>
            <a:endParaRPr/>
          </a:p>
          <a:p>
            <a:pPr indent="0" lvl="0" marL="0" rtl="0" algn="l">
              <a:lnSpc>
                <a:spcPct val="100000"/>
              </a:lnSpc>
              <a:spcBef>
                <a:spcPts val="0"/>
              </a:spcBef>
              <a:spcAft>
                <a:spcPts val="0"/>
              </a:spcAft>
              <a:buSzPts val="1400"/>
              <a:buNone/>
            </a:pPr>
            <a:r>
              <a:t/>
            </a:r>
            <a:endParaRPr/>
          </a:p>
        </p:txBody>
      </p:sp>
      <p:sp>
        <p:nvSpPr>
          <p:cNvPr id="134" name="Google Shape;134;p4: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2" name="Shape 142"/>
        <p:cNvGrpSpPr/>
        <p:nvPr/>
      </p:nvGrpSpPr>
      <p:grpSpPr>
        <a:xfrm>
          <a:off x="0" y="0"/>
          <a:ext cx="0" cy="0"/>
          <a:chOff x="0" y="0"/>
          <a:chExt cx="0" cy="0"/>
        </a:xfrm>
      </p:grpSpPr>
      <p:sp>
        <p:nvSpPr>
          <p:cNvPr id="143" name="Google Shape;143;p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44" name="Google Shape;144;p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1"/>
              </a:buClr>
              <a:buSzPts val="1100"/>
              <a:buFont typeface="Arial"/>
              <a:buNone/>
            </a:pPr>
            <a:r>
              <a:rPr lang="en-US"/>
              <a:t>The aging of America is accompanied by certain challenges. </a:t>
            </a:r>
            <a:endParaRPr/>
          </a:p>
          <a:p>
            <a:pPr indent="0" lvl="0" marL="0" rtl="0" algn="l">
              <a:lnSpc>
                <a:spcPct val="100000"/>
              </a:lnSpc>
              <a:spcBef>
                <a:spcPts val="0"/>
              </a:spcBef>
              <a:spcAft>
                <a:spcPts val="0"/>
              </a:spcAft>
              <a:buClr>
                <a:schemeClr val="dk1"/>
              </a:buClr>
              <a:buSzPts val="1100"/>
              <a:buFont typeface="Arial"/>
              <a:buNone/>
            </a:pPr>
            <a:r>
              <a:t/>
            </a:r>
            <a:endParaRPr/>
          </a:p>
          <a:p>
            <a:pPr indent="0" lvl="0" marL="0" rtl="0" algn="l">
              <a:lnSpc>
                <a:spcPct val="100000"/>
              </a:lnSpc>
              <a:spcBef>
                <a:spcPts val="0"/>
              </a:spcBef>
              <a:spcAft>
                <a:spcPts val="0"/>
              </a:spcAft>
              <a:buClr>
                <a:schemeClr val="dk1"/>
              </a:buClr>
              <a:buSzPts val="1100"/>
              <a:buFont typeface="Arial"/>
              <a:buNone/>
            </a:pPr>
            <a:r>
              <a:rPr lang="en-US"/>
              <a:t>For example, an increasing number of people are expected to reach an age where they are likely to need some type of assistance.</a:t>
            </a:r>
            <a:br>
              <a:rPr lang="en-US"/>
            </a:br>
            <a:endParaRPr/>
          </a:p>
          <a:p>
            <a:pPr indent="0" lvl="0" marL="0" rtl="0" algn="l">
              <a:lnSpc>
                <a:spcPct val="100000"/>
              </a:lnSpc>
              <a:spcBef>
                <a:spcPts val="0"/>
              </a:spcBef>
              <a:spcAft>
                <a:spcPts val="0"/>
              </a:spcAft>
              <a:buClr>
                <a:schemeClr val="dk1"/>
              </a:buClr>
              <a:buSzPts val="1100"/>
              <a:buFont typeface="Arial"/>
              <a:buNone/>
            </a:pPr>
            <a:r>
              <a:rPr lang="en-US"/>
              <a:t>The U.S. Department of Health and Human Services reports that at least 70% of people turning 65 are expected to need long-term care services at some point in their lives.</a:t>
            </a:r>
            <a:endParaRPr/>
          </a:p>
          <a:p>
            <a:pPr indent="0" lvl="0" marL="0" rtl="0" algn="l">
              <a:lnSpc>
                <a:spcPct val="100000"/>
              </a:lnSpc>
              <a:spcBef>
                <a:spcPts val="0"/>
              </a:spcBef>
              <a:spcAft>
                <a:spcPts val="0"/>
              </a:spcAft>
              <a:buClr>
                <a:schemeClr val="dk1"/>
              </a:buClr>
              <a:buSzPts val="1100"/>
              <a:buFont typeface="Arial"/>
              <a:buNone/>
            </a:pPr>
            <a:r>
              <a:t/>
            </a:r>
            <a:endParaRPr/>
          </a:p>
          <a:p>
            <a:pPr indent="0" lvl="0" marL="0" rtl="0" algn="l">
              <a:lnSpc>
                <a:spcPct val="100000"/>
              </a:lnSpc>
              <a:spcBef>
                <a:spcPts val="0"/>
              </a:spcBef>
              <a:spcAft>
                <a:spcPts val="0"/>
              </a:spcAft>
              <a:buClr>
                <a:schemeClr val="dk1"/>
              </a:buClr>
              <a:buSzPts val="1100"/>
              <a:buFont typeface="Arial"/>
              <a:buNone/>
            </a:pPr>
            <a:r>
              <a:rPr lang="en-US"/>
              <a:t>While it’s difficult to predict what type of care any one person might need or how long they will need it, statistics reveal that the average person needing long-term care will need it for about three years. Women are averaging longer, at 3.7 years to men’s 2.2 years. And 20% of us will need care for more than five years.</a:t>
            </a:r>
            <a:endParaRPr/>
          </a:p>
          <a:p>
            <a:pPr indent="0" lvl="0" marL="0" rtl="0" algn="l">
              <a:lnSpc>
                <a:spcPct val="100000"/>
              </a:lnSpc>
              <a:spcBef>
                <a:spcPts val="0"/>
              </a:spcBef>
              <a:spcAft>
                <a:spcPts val="0"/>
              </a:spcAft>
              <a:buClr>
                <a:schemeClr val="dk1"/>
              </a:buClr>
              <a:buSzPts val="1100"/>
              <a:buFont typeface="Arial"/>
              <a:buNone/>
            </a:pPr>
            <a:r>
              <a:t/>
            </a:r>
            <a:endParaRPr/>
          </a:p>
          <a:p>
            <a:pPr indent="0" lvl="0" marL="0" rtl="0" algn="l">
              <a:lnSpc>
                <a:spcPct val="100000"/>
              </a:lnSpc>
              <a:spcBef>
                <a:spcPts val="0"/>
              </a:spcBef>
              <a:spcAft>
                <a:spcPts val="0"/>
              </a:spcAft>
              <a:buClr>
                <a:schemeClr val="dk1"/>
              </a:buClr>
              <a:buSzPts val="1400"/>
              <a:buFont typeface="Arial"/>
              <a:buNone/>
            </a:pPr>
            <a:r>
              <a:t/>
            </a:r>
            <a:endParaRPr/>
          </a:p>
          <a:p>
            <a:pPr indent="0" lvl="0" marL="0" rtl="0" algn="l">
              <a:lnSpc>
                <a:spcPct val="100000"/>
              </a:lnSpc>
              <a:spcBef>
                <a:spcPts val="0"/>
              </a:spcBef>
              <a:spcAft>
                <a:spcPts val="0"/>
              </a:spcAft>
              <a:buSzPts val="1400"/>
              <a:buNone/>
            </a:pPr>
            <a:r>
              <a:t/>
            </a:r>
            <a:endParaRPr/>
          </a:p>
        </p:txBody>
      </p:sp>
      <p:sp>
        <p:nvSpPr>
          <p:cNvPr id="145" name="Google Shape;145;p5: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2" name="Shape 152"/>
        <p:cNvGrpSpPr/>
        <p:nvPr/>
      </p:nvGrpSpPr>
      <p:grpSpPr>
        <a:xfrm>
          <a:off x="0" y="0"/>
          <a:ext cx="0" cy="0"/>
          <a:chOff x="0" y="0"/>
          <a:chExt cx="0" cy="0"/>
        </a:xfrm>
      </p:grpSpPr>
      <p:sp>
        <p:nvSpPr>
          <p:cNvPr id="153" name="Google Shape;153;p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54" name="Google Shape;154;p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1"/>
              </a:buClr>
              <a:buSzPts val="1100"/>
              <a:buFont typeface="Arial"/>
              <a:buNone/>
            </a:pPr>
            <a:r>
              <a:rPr lang="en-US"/>
              <a:t>Since so many people over age 65 are expected to eventually need some level of long-term care, it makes sense to have a better understanding of long-term care and how it works—and to consider what you can do to prepare financially.</a:t>
            </a:r>
            <a:endParaRPr/>
          </a:p>
          <a:p>
            <a:pPr indent="0" lvl="0" marL="0" rtl="0" algn="l">
              <a:lnSpc>
                <a:spcPct val="100000"/>
              </a:lnSpc>
              <a:spcBef>
                <a:spcPts val="0"/>
              </a:spcBef>
              <a:spcAft>
                <a:spcPts val="0"/>
              </a:spcAft>
              <a:buClr>
                <a:schemeClr val="dk1"/>
              </a:buClr>
              <a:buSzPts val="1100"/>
              <a:buFont typeface="Arial"/>
              <a:buNone/>
            </a:pPr>
            <a:r>
              <a:t/>
            </a:r>
            <a:endParaRPr/>
          </a:p>
          <a:p>
            <a:pPr indent="0" lvl="0" marL="0" rtl="0" algn="l">
              <a:lnSpc>
                <a:spcPct val="100000"/>
              </a:lnSpc>
              <a:spcBef>
                <a:spcPts val="0"/>
              </a:spcBef>
              <a:spcAft>
                <a:spcPts val="0"/>
              </a:spcAft>
              <a:buClr>
                <a:schemeClr val="dk1"/>
              </a:buClr>
              <a:buSzPts val="1100"/>
              <a:buFont typeface="Arial"/>
              <a:buNone/>
            </a:pPr>
            <a:r>
              <a:rPr lang="en-US"/>
              <a:t>To do so, we need to examine three key questions:</a:t>
            </a:r>
            <a:br>
              <a:rPr lang="en-US"/>
            </a:br>
            <a:endParaRPr/>
          </a:p>
          <a:p>
            <a:pPr indent="0" lvl="0" marL="0" rtl="0" algn="l">
              <a:lnSpc>
                <a:spcPct val="100000"/>
              </a:lnSpc>
              <a:spcBef>
                <a:spcPts val="0"/>
              </a:spcBef>
              <a:spcAft>
                <a:spcPts val="0"/>
              </a:spcAft>
              <a:buClr>
                <a:schemeClr val="dk1"/>
              </a:buClr>
              <a:buSzPts val="1100"/>
              <a:buFont typeface="Arial"/>
              <a:buNone/>
            </a:pPr>
            <a:r>
              <a:rPr lang="en-US"/>
              <a:t>First, what is long-term care?</a:t>
            </a:r>
            <a:br>
              <a:rPr lang="en-US"/>
            </a:br>
            <a:endParaRPr/>
          </a:p>
          <a:p>
            <a:pPr indent="0" lvl="0" marL="0" rtl="0" algn="l">
              <a:lnSpc>
                <a:spcPct val="100000"/>
              </a:lnSpc>
              <a:spcBef>
                <a:spcPts val="0"/>
              </a:spcBef>
              <a:spcAft>
                <a:spcPts val="0"/>
              </a:spcAft>
              <a:buClr>
                <a:schemeClr val="dk1"/>
              </a:buClr>
              <a:buSzPts val="1100"/>
              <a:buFont typeface="Arial"/>
              <a:buNone/>
            </a:pPr>
            <a:r>
              <a:rPr lang="en-US"/>
              <a:t>Second, how much does it cost?</a:t>
            </a:r>
            <a:endParaRPr/>
          </a:p>
          <a:p>
            <a:pPr indent="0" lvl="0" marL="0" rtl="0" algn="l">
              <a:lnSpc>
                <a:spcPct val="100000"/>
              </a:lnSpc>
              <a:spcBef>
                <a:spcPts val="0"/>
              </a:spcBef>
              <a:spcAft>
                <a:spcPts val="0"/>
              </a:spcAft>
              <a:buClr>
                <a:schemeClr val="dk1"/>
              </a:buClr>
              <a:buSzPts val="1100"/>
              <a:buFont typeface="Arial"/>
              <a:buNone/>
            </a:pPr>
            <a:r>
              <a:t/>
            </a:r>
            <a:endParaRPr/>
          </a:p>
          <a:p>
            <a:pPr indent="0" lvl="0" marL="0" rtl="0" algn="l">
              <a:lnSpc>
                <a:spcPct val="100000"/>
              </a:lnSpc>
              <a:spcBef>
                <a:spcPts val="0"/>
              </a:spcBef>
              <a:spcAft>
                <a:spcPts val="0"/>
              </a:spcAft>
              <a:buClr>
                <a:schemeClr val="dk1"/>
              </a:buClr>
              <a:buSzPts val="1100"/>
              <a:buFont typeface="Arial"/>
              <a:buNone/>
            </a:pPr>
            <a:r>
              <a:rPr lang="en-US"/>
              <a:t>And third, what are your long-term care funding choices?</a:t>
            </a:r>
            <a:endParaRPr/>
          </a:p>
          <a:p>
            <a:pPr indent="0" lvl="0" marL="0" rtl="0" algn="l">
              <a:lnSpc>
                <a:spcPct val="100000"/>
              </a:lnSpc>
              <a:spcBef>
                <a:spcPts val="0"/>
              </a:spcBef>
              <a:spcAft>
                <a:spcPts val="0"/>
              </a:spcAft>
              <a:buClr>
                <a:schemeClr val="dk1"/>
              </a:buClr>
              <a:buSzPts val="1100"/>
              <a:buFont typeface="Arial"/>
              <a:buNone/>
            </a:pPr>
            <a:r>
              <a:t/>
            </a:r>
            <a:endParaRPr/>
          </a:p>
          <a:p>
            <a:pPr indent="0" lvl="0" marL="0" rtl="0" algn="l">
              <a:lnSpc>
                <a:spcPct val="100000"/>
              </a:lnSpc>
              <a:spcBef>
                <a:spcPts val="0"/>
              </a:spcBef>
              <a:spcAft>
                <a:spcPts val="0"/>
              </a:spcAft>
              <a:buClr>
                <a:schemeClr val="dk1"/>
              </a:buClr>
              <a:buSzPts val="1400"/>
              <a:buFont typeface="Arial"/>
              <a:buNone/>
            </a:pPr>
            <a:r>
              <a:t/>
            </a:r>
            <a:endParaRPr/>
          </a:p>
          <a:p>
            <a:pPr indent="0" lvl="0" marL="0" rtl="0" algn="l">
              <a:lnSpc>
                <a:spcPct val="100000"/>
              </a:lnSpc>
              <a:spcBef>
                <a:spcPts val="0"/>
              </a:spcBef>
              <a:spcAft>
                <a:spcPts val="0"/>
              </a:spcAft>
              <a:buSzPts val="1400"/>
              <a:buNone/>
            </a:pPr>
            <a:r>
              <a:t/>
            </a:r>
            <a:endParaRPr/>
          </a:p>
        </p:txBody>
      </p:sp>
      <p:sp>
        <p:nvSpPr>
          <p:cNvPr id="155" name="Google Shape;155;p6: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6" name="Shape 166"/>
        <p:cNvGrpSpPr/>
        <p:nvPr/>
      </p:nvGrpSpPr>
      <p:grpSpPr>
        <a:xfrm>
          <a:off x="0" y="0"/>
          <a:ext cx="0" cy="0"/>
          <a:chOff x="0" y="0"/>
          <a:chExt cx="0" cy="0"/>
        </a:xfrm>
      </p:grpSpPr>
      <p:sp>
        <p:nvSpPr>
          <p:cNvPr id="167" name="Google Shape;167;p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68" name="Google Shape;168;p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1"/>
              </a:buClr>
              <a:buSzPts val="1100"/>
              <a:buFont typeface="Arial"/>
              <a:buNone/>
            </a:pPr>
            <a:r>
              <a:rPr lang="en-US"/>
              <a:t>What is long-term care?</a:t>
            </a:r>
            <a:br>
              <a:rPr lang="en-US"/>
            </a:br>
            <a:endParaRPr/>
          </a:p>
          <a:p>
            <a:pPr indent="0" lvl="0" marL="0" rtl="0" algn="l">
              <a:lnSpc>
                <a:spcPct val="100000"/>
              </a:lnSpc>
              <a:spcBef>
                <a:spcPts val="0"/>
              </a:spcBef>
              <a:spcAft>
                <a:spcPts val="0"/>
              </a:spcAft>
              <a:buClr>
                <a:schemeClr val="dk1"/>
              </a:buClr>
              <a:buSzPts val="1100"/>
              <a:buFont typeface="Arial"/>
              <a:buNone/>
            </a:pPr>
            <a:r>
              <a:rPr lang="en-US"/>
              <a:t>Long-term care includes skilled nursing care—such as the rehabilitative care needed after an extended hospital stay. But that’s just one of the many types of care available.</a:t>
            </a:r>
            <a:br>
              <a:rPr lang="en-US"/>
            </a:br>
            <a:endParaRPr/>
          </a:p>
          <a:p>
            <a:pPr indent="0" lvl="0" marL="0" rtl="0" algn="l">
              <a:lnSpc>
                <a:spcPct val="100000"/>
              </a:lnSpc>
              <a:spcBef>
                <a:spcPts val="0"/>
              </a:spcBef>
              <a:spcAft>
                <a:spcPts val="0"/>
              </a:spcAft>
              <a:buClr>
                <a:schemeClr val="dk1"/>
              </a:buClr>
              <a:buSzPts val="1100"/>
              <a:buFont typeface="Arial"/>
              <a:buNone/>
            </a:pPr>
            <a:r>
              <a:rPr lang="en-US"/>
              <a:t>Long-term care also includes assisted living facilities. These are environments for individuals who can no longer function independently but don’t need daily care. These facilities offer occasional help with what are referred to as “activities of daily living.” These include help bathing, dressing, eating, transferring—getting in and out of bed or wheelchair—and walking.</a:t>
            </a:r>
            <a:endParaRPr/>
          </a:p>
          <a:p>
            <a:pPr indent="0" lvl="0" marL="0" rtl="0" algn="l">
              <a:lnSpc>
                <a:spcPct val="100000"/>
              </a:lnSpc>
              <a:spcBef>
                <a:spcPts val="0"/>
              </a:spcBef>
              <a:spcAft>
                <a:spcPts val="0"/>
              </a:spcAft>
              <a:buClr>
                <a:schemeClr val="dk1"/>
              </a:buClr>
              <a:buSzPts val="1100"/>
              <a:buFont typeface="Arial"/>
              <a:buNone/>
            </a:pPr>
            <a:r>
              <a:t/>
            </a:r>
            <a:endParaRPr/>
          </a:p>
          <a:p>
            <a:pPr indent="0" lvl="0" marL="0" rtl="0" algn="l">
              <a:lnSpc>
                <a:spcPct val="100000"/>
              </a:lnSpc>
              <a:spcBef>
                <a:spcPts val="0"/>
              </a:spcBef>
              <a:spcAft>
                <a:spcPts val="0"/>
              </a:spcAft>
              <a:buClr>
                <a:schemeClr val="dk1"/>
              </a:buClr>
              <a:buSzPts val="1100"/>
              <a:buFont typeface="Arial"/>
              <a:buNone/>
            </a:pPr>
            <a:r>
              <a:rPr lang="en-US"/>
              <a:t>It also can include home health care, that is, occasional help with the activities of daily living we just listed, as well as help with meals, budgeting, house cleaning, medication management, and even transportation. In this case, however, the help is offered by hired assistants who come to your home on a regular basis.</a:t>
            </a:r>
            <a:br>
              <a:rPr lang="en-US"/>
            </a:br>
            <a:endParaRPr/>
          </a:p>
          <a:p>
            <a:pPr indent="0" lvl="0" marL="0" rtl="0" algn="l">
              <a:lnSpc>
                <a:spcPct val="100000"/>
              </a:lnSpc>
              <a:spcBef>
                <a:spcPts val="0"/>
              </a:spcBef>
              <a:spcAft>
                <a:spcPts val="0"/>
              </a:spcAft>
              <a:buClr>
                <a:schemeClr val="dk1"/>
              </a:buClr>
              <a:buSzPts val="1100"/>
              <a:buFont typeface="Arial"/>
              <a:buNone/>
            </a:pPr>
            <a:r>
              <a:rPr lang="en-US"/>
              <a:t>Long-term care even includes respite care—an occasional break for family members who provide long-term care services. </a:t>
            </a:r>
            <a:endParaRPr/>
          </a:p>
          <a:p>
            <a:pPr indent="0" lvl="0" marL="0" rtl="0" algn="l">
              <a:lnSpc>
                <a:spcPct val="100000"/>
              </a:lnSpc>
              <a:spcBef>
                <a:spcPts val="0"/>
              </a:spcBef>
              <a:spcAft>
                <a:spcPts val="0"/>
              </a:spcAft>
              <a:buClr>
                <a:schemeClr val="dk1"/>
              </a:buClr>
              <a:buSzPts val="1100"/>
              <a:buFont typeface="Arial"/>
              <a:buNone/>
            </a:pPr>
            <a:r>
              <a:t/>
            </a:r>
            <a:endParaRPr/>
          </a:p>
          <a:p>
            <a:pPr indent="0" lvl="0" marL="0" rtl="0" algn="l">
              <a:lnSpc>
                <a:spcPct val="100000"/>
              </a:lnSpc>
              <a:spcBef>
                <a:spcPts val="0"/>
              </a:spcBef>
              <a:spcAft>
                <a:spcPts val="0"/>
              </a:spcAft>
              <a:buClr>
                <a:schemeClr val="dk1"/>
              </a:buClr>
              <a:buSzPts val="1400"/>
              <a:buFont typeface="Arial"/>
              <a:buNone/>
            </a:pPr>
            <a:r>
              <a:t/>
            </a:r>
            <a:endParaRPr/>
          </a:p>
          <a:p>
            <a:pPr indent="0" lvl="0" marL="0" rtl="0" algn="l">
              <a:lnSpc>
                <a:spcPct val="100000"/>
              </a:lnSpc>
              <a:spcBef>
                <a:spcPts val="0"/>
              </a:spcBef>
              <a:spcAft>
                <a:spcPts val="0"/>
              </a:spcAft>
              <a:buSzPts val="1400"/>
              <a:buNone/>
            </a:pPr>
            <a:r>
              <a:t/>
            </a:r>
            <a:endParaRPr/>
          </a:p>
        </p:txBody>
      </p:sp>
      <p:sp>
        <p:nvSpPr>
          <p:cNvPr id="169" name="Google Shape;169;p7: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0" name="Shape 180"/>
        <p:cNvGrpSpPr/>
        <p:nvPr/>
      </p:nvGrpSpPr>
      <p:grpSpPr>
        <a:xfrm>
          <a:off x="0" y="0"/>
          <a:ext cx="0" cy="0"/>
          <a:chOff x="0" y="0"/>
          <a:chExt cx="0" cy="0"/>
        </a:xfrm>
      </p:grpSpPr>
      <p:sp>
        <p:nvSpPr>
          <p:cNvPr id="181" name="Google Shape;181;p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82" name="Google Shape;182;p8: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1"/>
              </a:buClr>
              <a:buSzPts val="1100"/>
              <a:buFont typeface="Arial"/>
              <a:buNone/>
            </a:pPr>
            <a:r>
              <a:rPr lang="en-US"/>
              <a:t>Next question: How much does care cost?</a:t>
            </a:r>
            <a:endParaRPr/>
          </a:p>
          <a:p>
            <a:pPr indent="0" lvl="0" marL="0" rtl="0" algn="l">
              <a:lnSpc>
                <a:spcPct val="100000"/>
              </a:lnSpc>
              <a:spcBef>
                <a:spcPts val="0"/>
              </a:spcBef>
              <a:spcAft>
                <a:spcPts val="0"/>
              </a:spcAft>
              <a:buClr>
                <a:schemeClr val="dk1"/>
              </a:buClr>
              <a:buSzPts val="1100"/>
              <a:buFont typeface="Arial"/>
              <a:buNone/>
            </a:pPr>
            <a:r>
              <a:t/>
            </a:r>
            <a:endParaRPr/>
          </a:p>
          <a:p>
            <a:pPr indent="0" lvl="0" marL="0" rtl="0" algn="l">
              <a:lnSpc>
                <a:spcPct val="100000"/>
              </a:lnSpc>
              <a:spcBef>
                <a:spcPts val="0"/>
              </a:spcBef>
              <a:spcAft>
                <a:spcPts val="0"/>
              </a:spcAft>
              <a:buClr>
                <a:schemeClr val="dk1"/>
              </a:buClr>
              <a:buSzPts val="1100"/>
              <a:buFont typeface="Arial"/>
              <a:buNone/>
            </a:pPr>
            <a:r>
              <a:rPr lang="en-US"/>
              <a:t>The costs vary by state and region.</a:t>
            </a:r>
            <a:br>
              <a:rPr lang="en-US"/>
            </a:br>
            <a:endParaRPr/>
          </a:p>
          <a:p>
            <a:pPr indent="0" lvl="0" marL="0" rtl="0" algn="l">
              <a:lnSpc>
                <a:spcPct val="100000"/>
              </a:lnSpc>
              <a:spcBef>
                <a:spcPts val="0"/>
              </a:spcBef>
              <a:spcAft>
                <a:spcPts val="0"/>
              </a:spcAft>
              <a:buClr>
                <a:schemeClr val="dk1"/>
              </a:buClr>
              <a:buSzPts val="1100"/>
              <a:buFont typeface="Arial"/>
              <a:buNone/>
            </a:pPr>
            <a:r>
              <a:rPr lang="en-US"/>
              <a:t>The national average for assisted living centers—single occupancy—is $54,000 a year. The average cost of a skilled care facility—again, single occupancy in a nursing home—is much higher, at $108,405 a year.</a:t>
            </a:r>
            <a:br>
              <a:rPr lang="en-US"/>
            </a:br>
            <a:endParaRPr/>
          </a:p>
          <a:p>
            <a:pPr indent="0" lvl="0" marL="0" rtl="0" algn="l">
              <a:lnSpc>
                <a:spcPct val="100000"/>
              </a:lnSpc>
              <a:spcBef>
                <a:spcPts val="0"/>
              </a:spcBef>
              <a:spcAft>
                <a:spcPts val="0"/>
              </a:spcAft>
              <a:buClr>
                <a:schemeClr val="dk1"/>
              </a:buClr>
              <a:buSzPts val="1100"/>
              <a:buFont typeface="Arial"/>
              <a:buNone/>
            </a:pPr>
            <a:r>
              <a:rPr lang="en-US"/>
              <a:t>The price can range widely from there. Some areas—Utah and Missouri, for example—are somewhat lower than the national average for long-term care costs. Others—like New York or California—are quite a bit higher.</a:t>
            </a:r>
            <a:endParaRPr/>
          </a:p>
          <a:p>
            <a:pPr indent="0" lvl="0" marL="0" rtl="0" algn="l">
              <a:lnSpc>
                <a:spcPct val="100000"/>
              </a:lnSpc>
              <a:spcBef>
                <a:spcPts val="0"/>
              </a:spcBef>
              <a:spcAft>
                <a:spcPts val="0"/>
              </a:spcAft>
              <a:buClr>
                <a:schemeClr val="dk1"/>
              </a:buClr>
              <a:buSzPts val="1100"/>
              <a:buFont typeface="Arial"/>
              <a:buNone/>
            </a:pPr>
            <a:r>
              <a:t/>
            </a:r>
            <a:endParaRPr/>
          </a:p>
          <a:p>
            <a:pPr indent="0" lvl="0" marL="0" rtl="0" algn="l">
              <a:lnSpc>
                <a:spcPct val="100000"/>
              </a:lnSpc>
              <a:spcBef>
                <a:spcPts val="0"/>
              </a:spcBef>
              <a:spcAft>
                <a:spcPts val="0"/>
              </a:spcAft>
              <a:buClr>
                <a:schemeClr val="dk1"/>
              </a:buClr>
              <a:buSzPts val="1400"/>
              <a:buFont typeface="Arial"/>
              <a:buNone/>
            </a:pPr>
            <a:r>
              <a:t/>
            </a:r>
            <a:endParaRPr/>
          </a:p>
          <a:p>
            <a:pPr indent="0" lvl="0" marL="0" rtl="0" algn="l">
              <a:lnSpc>
                <a:spcPct val="100000"/>
              </a:lnSpc>
              <a:spcBef>
                <a:spcPts val="0"/>
              </a:spcBef>
              <a:spcAft>
                <a:spcPts val="0"/>
              </a:spcAft>
              <a:buSzPts val="1400"/>
              <a:buNone/>
            </a:pPr>
            <a:r>
              <a:t/>
            </a:r>
            <a:endParaRPr/>
          </a:p>
        </p:txBody>
      </p:sp>
      <p:sp>
        <p:nvSpPr>
          <p:cNvPr id="183" name="Google Shape;183;p8: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0" name="Shape 190"/>
        <p:cNvGrpSpPr/>
        <p:nvPr/>
      </p:nvGrpSpPr>
      <p:grpSpPr>
        <a:xfrm>
          <a:off x="0" y="0"/>
          <a:ext cx="0" cy="0"/>
          <a:chOff x="0" y="0"/>
          <a:chExt cx="0" cy="0"/>
        </a:xfrm>
      </p:grpSpPr>
      <p:sp>
        <p:nvSpPr>
          <p:cNvPr id="191" name="Google Shape;191;p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92" name="Google Shape;192;p9: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1"/>
              </a:buClr>
              <a:buSzPts val="1400"/>
              <a:buFont typeface="Arial"/>
              <a:buNone/>
            </a:pPr>
            <a:r>
              <a:rPr lang="en-US"/>
              <a:t>What are your choices for long-term care? There are many, however you have two primary choices: self insure or purchase long-term care insurance.</a:t>
            </a:r>
            <a:endParaRPr/>
          </a:p>
          <a:p>
            <a:pPr indent="0" lvl="0" marL="0" rtl="0" algn="l">
              <a:lnSpc>
                <a:spcPct val="100000"/>
              </a:lnSpc>
              <a:spcBef>
                <a:spcPts val="0"/>
              </a:spcBef>
              <a:spcAft>
                <a:spcPts val="0"/>
              </a:spcAft>
              <a:buClr>
                <a:schemeClr val="dk1"/>
              </a:buClr>
              <a:buSzPts val="1400"/>
              <a:buFont typeface="Arial"/>
              <a:buNone/>
            </a:pPr>
            <a:r>
              <a:t/>
            </a:r>
            <a:endParaRPr/>
          </a:p>
          <a:p>
            <a:pPr indent="0" lvl="0" marL="0" rtl="0" algn="l">
              <a:lnSpc>
                <a:spcPct val="100000"/>
              </a:lnSpc>
              <a:spcBef>
                <a:spcPts val="0"/>
              </a:spcBef>
              <a:spcAft>
                <a:spcPts val="0"/>
              </a:spcAft>
              <a:buClr>
                <a:schemeClr val="dk1"/>
              </a:buClr>
              <a:buSzPts val="1400"/>
              <a:buFont typeface="Arial"/>
              <a:buNone/>
            </a:pPr>
            <a:r>
              <a:rPr lang="en-US"/>
              <a:t>Let’s go through each.</a:t>
            </a:r>
            <a:endParaRPr/>
          </a:p>
          <a:p>
            <a:pPr indent="0" lvl="0" marL="0" rtl="0" algn="l">
              <a:lnSpc>
                <a:spcPct val="100000"/>
              </a:lnSpc>
              <a:spcBef>
                <a:spcPts val="0"/>
              </a:spcBef>
              <a:spcAft>
                <a:spcPts val="0"/>
              </a:spcAft>
              <a:buSzPts val="1400"/>
              <a:buNone/>
            </a:pPr>
            <a:r>
              <a:t/>
            </a:r>
            <a:endParaRPr/>
          </a:p>
        </p:txBody>
      </p:sp>
      <p:sp>
        <p:nvSpPr>
          <p:cNvPr id="193" name="Google Shape;193;p9: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6_Title Slide">
  <p:cSld name="16_Title Slide">
    <p:spTree>
      <p:nvGrpSpPr>
        <p:cNvPr id="15" name="Shape 15"/>
        <p:cNvGrpSpPr/>
        <p:nvPr/>
      </p:nvGrpSpPr>
      <p:grpSpPr>
        <a:xfrm>
          <a:off x="0" y="0"/>
          <a:ext cx="0" cy="0"/>
          <a:chOff x="0" y="0"/>
          <a:chExt cx="0" cy="0"/>
        </a:xfrm>
      </p:grpSpPr>
      <p:sp>
        <p:nvSpPr>
          <p:cNvPr id="16" name="Google Shape;16;p19"/>
          <p:cNvSpPr/>
          <p:nvPr>
            <p:ph idx="2" type="pic"/>
          </p:nvPr>
        </p:nvSpPr>
        <p:spPr>
          <a:xfrm>
            <a:off x="0" y="0"/>
            <a:ext cx="12192000" cy="6858000"/>
          </a:xfrm>
          <a:prstGeom prst="rect">
            <a:avLst/>
          </a:prstGeom>
          <a:noFill/>
          <a:ln>
            <a:noFill/>
          </a:ln>
        </p:spPr>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61" name="Shape 61"/>
        <p:cNvGrpSpPr/>
        <p:nvPr/>
      </p:nvGrpSpPr>
      <p:grpSpPr>
        <a:xfrm>
          <a:off x="0" y="0"/>
          <a:ext cx="0" cy="0"/>
          <a:chOff x="0" y="0"/>
          <a:chExt cx="0" cy="0"/>
        </a:xfrm>
      </p:grpSpPr>
      <p:sp>
        <p:nvSpPr>
          <p:cNvPr id="62" name="Google Shape;62;p28"/>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3" name="Google Shape;63;p28"/>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4" name="Google Shape;64;p28"/>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5" name="Google Shape;65;p28"/>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66" name="Shape 66"/>
        <p:cNvGrpSpPr/>
        <p:nvPr/>
      </p:nvGrpSpPr>
      <p:grpSpPr>
        <a:xfrm>
          <a:off x="0" y="0"/>
          <a:ext cx="0" cy="0"/>
          <a:chOff x="0" y="0"/>
          <a:chExt cx="0" cy="0"/>
        </a:xfrm>
      </p:grpSpPr>
      <p:sp>
        <p:nvSpPr>
          <p:cNvPr id="67" name="Google Shape;67;p29"/>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8" name="Google Shape;68;p29"/>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9" name="Google Shape;69;p29"/>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70" name="Shape 70"/>
        <p:cNvGrpSpPr/>
        <p:nvPr/>
      </p:nvGrpSpPr>
      <p:grpSpPr>
        <a:xfrm>
          <a:off x="0" y="0"/>
          <a:ext cx="0" cy="0"/>
          <a:chOff x="0" y="0"/>
          <a:chExt cx="0" cy="0"/>
        </a:xfrm>
      </p:grpSpPr>
      <p:sp>
        <p:nvSpPr>
          <p:cNvPr id="71" name="Google Shape;71;p30"/>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Calibri"/>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2" name="Google Shape;72;p30"/>
          <p:cNvSpPr txBox="1"/>
          <p:nvPr>
            <p:ph idx="1" type="body"/>
          </p:nvPr>
        </p:nvSpPr>
        <p:spPr>
          <a:xfrm>
            <a:off x="5183188" y="987425"/>
            <a:ext cx="6172200" cy="4873625"/>
          </a:xfrm>
          <a:prstGeom prst="rect">
            <a:avLst/>
          </a:prstGeom>
          <a:noFill/>
          <a:ln>
            <a:noFill/>
          </a:ln>
        </p:spPr>
        <p:txBody>
          <a:bodyPr anchorCtr="0" anchor="t" bIns="45700" lIns="91425" spcFirstLastPara="1" rIns="91425" wrap="square" tIns="45700">
            <a:normAutofit/>
          </a:bodyPr>
          <a:lstStyle>
            <a:lvl1pPr indent="-431800" lvl="0" marL="457200" algn="l">
              <a:lnSpc>
                <a:spcPct val="90000"/>
              </a:lnSpc>
              <a:spcBef>
                <a:spcPts val="1000"/>
              </a:spcBef>
              <a:spcAft>
                <a:spcPts val="0"/>
              </a:spcAft>
              <a:buClr>
                <a:schemeClr val="dk1"/>
              </a:buClr>
              <a:buSzPts val="3200"/>
              <a:buChar char="•"/>
              <a:defRPr sz="3200"/>
            </a:lvl1pPr>
            <a:lvl2pPr indent="-406400" lvl="1" marL="914400" algn="l">
              <a:lnSpc>
                <a:spcPct val="90000"/>
              </a:lnSpc>
              <a:spcBef>
                <a:spcPts val="500"/>
              </a:spcBef>
              <a:spcAft>
                <a:spcPts val="0"/>
              </a:spcAft>
              <a:buClr>
                <a:schemeClr val="dk1"/>
              </a:buClr>
              <a:buSzPts val="2800"/>
              <a:buChar char="•"/>
              <a:defRPr sz="2800"/>
            </a:lvl2pPr>
            <a:lvl3pPr indent="-381000" lvl="2" marL="1371600" algn="l">
              <a:lnSpc>
                <a:spcPct val="90000"/>
              </a:lnSpc>
              <a:spcBef>
                <a:spcPts val="500"/>
              </a:spcBef>
              <a:spcAft>
                <a:spcPts val="0"/>
              </a:spcAft>
              <a:buClr>
                <a:schemeClr val="dk1"/>
              </a:buClr>
              <a:buSzPts val="2400"/>
              <a:buChar char="•"/>
              <a:defRPr sz="2400"/>
            </a:lvl3pPr>
            <a:lvl4pPr indent="-355600" lvl="3" marL="1828800" algn="l">
              <a:lnSpc>
                <a:spcPct val="90000"/>
              </a:lnSpc>
              <a:spcBef>
                <a:spcPts val="500"/>
              </a:spcBef>
              <a:spcAft>
                <a:spcPts val="0"/>
              </a:spcAft>
              <a:buClr>
                <a:schemeClr val="dk1"/>
              </a:buClr>
              <a:buSzPts val="2000"/>
              <a:buChar char="•"/>
              <a:defRPr sz="2000"/>
            </a:lvl4pPr>
            <a:lvl5pPr indent="-355600" lvl="4" marL="2286000" algn="l">
              <a:lnSpc>
                <a:spcPct val="90000"/>
              </a:lnSpc>
              <a:spcBef>
                <a:spcPts val="500"/>
              </a:spcBef>
              <a:spcAft>
                <a:spcPts val="0"/>
              </a:spcAft>
              <a:buClr>
                <a:schemeClr val="dk1"/>
              </a:buClr>
              <a:buSzPts val="2000"/>
              <a:buChar char="•"/>
              <a:defRPr sz="2000"/>
            </a:lvl5pPr>
            <a:lvl6pPr indent="-355600" lvl="5" marL="2743200" algn="l">
              <a:lnSpc>
                <a:spcPct val="90000"/>
              </a:lnSpc>
              <a:spcBef>
                <a:spcPts val="500"/>
              </a:spcBef>
              <a:spcAft>
                <a:spcPts val="0"/>
              </a:spcAft>
              <a:buClr>
                <a:schemeClr val="dk1"/>
              </a:buClr>
              <a:buSzPts val="2000"/>
              <a:buChar char="•"/>
              <a:defRPr sz="2000"/>
            </a:lvl6pPr>
            <a:lvl7pPr indent="-355600" lvl="6" marL="3200400" algn="l">
              <a:lnSpc>
                <a:spcPct val="90000"/>
              </a:lnSpc>
              <a:spcBef>
                <a:spcPts val="500"/>
              </a:spcBef>
              <a:spcAft>
                <a:spcPts val="0"/>
              </a:spcAft>
              <a:buClr>
                <a:schemeClr val="dk1"/>
              </a:buClr>
              <a:buSzPts val="2000"/>
              <a:buChar char="•"/>
              <a:defRPr sz="2000"/>
            </a:lvl7pPr>
            <a:lvl8pPr indent="-355600" lvl="7" marL="3657600" algn="l">
              <a:lnSpc>
                <a:spcPct val="90000"/>
              </a:lnSpc>
              <a:spcBef>
                <a:spcPts val="500"/>
              </a:spcBef>
              <a:spcAft>
                <a:spcPts val="0"/>
              </a:spcAft>
              <a:buClr>
                <a:schemeClr val="dk1"/>
              </a:buClr>
              <a:buSzPts val="2000"/>
              <a:buChar char="•"/>
              <a:defRPr sz="2000"/>
            </a:lvl8pPr>
            <a:lvl9pPr indent="-355600" lvl="8" marL="4114800" algn="l">
              <a:lnSpc>
                <a:spcPct val="90000"/>
              </a:lnSpc>
              <a:spcBef>
                <a:spcPts val="500"/>
              </a:spcBef>
              <a:spcAft>
                <a:spcPts val="0"/>
              </a:spcAft>
              <a:buClr>
                <a:schemeClr val="dk1"/>
              </a:buClr>
              <a:buSzPts val="2000"/>
              <a:buChar char="•"/>
              <a:defRPr sz="2000"/>
            </a:lvl9pPr>
          </a:lstStyle>
          <a:p/>
        </p:txBody>
      </p:sp>
      <p:sp>
        <p:nvSpPr>
          <p:cNvPr id="73" name="Google Shape;73;p30"/>
          <p:cNvSpPr txBox="1"/>
          <p:nvPr>
            <p:ph idx="2" type="body"/>
          </p:nvPr>
        </p:nvSpPr>
        <p:spPr>
          <a:xfrm>
            <a:off x="839788" y="2057400"/>
            <a:ext cx="3932237"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74" name="Google Shape;74;p30"/>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5" name="Google Shape;75;p30"/>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6" name="Google Shape;76;p30"/>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77" name="Shape 77"/>
        <p:cNvGrpSpPr/>
        <p:nvPr/>
      </p:nvGrpSpPr>
      <p:grpSpPr>
        <a:xfrm>
          <a:off x="0" y="0"/>
          <a:ext cx="0" cy="0"/>
          <a:chOff x="0" y="0"/>
          <a:chExt cx="0" cy="0"/>
        </a:xfrm>
      </p:grpSpPr>
      <p:sp>
        <p:nvSpPr>
          <p:cNvPr id="78" name="Google Shape;78;p31"/>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Calibri"/>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9" name="Google Shape;79;p31"/>
          <p:cNvSpPr/>
          <p:nvPr>
            <p:ph idx="2" type="pic"/>
          </p:nvPr>
        </p:nvSpPr>
        <p:spPr>
          <a:xfrm>
            <a:off x="5183188" y="987425"/>
            <a:ext cx="6172200" cy="4873625"/>
          </a:xfrm>
          <a:prstGeom prst="rect">
            <a:avLst/>
          </a:prstGeom>
          <a:noFill/>
          <a:ln>
            <a:noFill/>
          </a:ln>
        </p:spPr>
      </p:sp>
      <p:sp>
        <p:nvSpPr>
          <p:cNvPr id="80" name="Google Shape;80;p31"/>
          <p:cNvSpPr txBox="1"/>
          <p:nvPr>
            <p:ph idx="1" type="body"/>
          </p:nvPr>
        </p:nvSpPr>
        <p:spPr>
          <a:xfrm>
            <a:off x="839788" y="2057400"/>
            <a:ext cx="3932237"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81" name="Google Shape;81;p31"/>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2" name="Google Shape;82;p31"/>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3" name="Google Shape;83;p31"/>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84" name="Shape 84"/>
        <p:cNvGrpSpPr/>
        <p:nvPr/>
      </p:nvGrpSpPr>
      <p:grpSpPr>
        <a:xfrm>
          <a:off x="0" y="0"/>
          <a:ext cx="0" cy="0"/>
          <a:chOff x="0" y="0"/>
          <a:chExt cx="0" cy="0"/>
        </a:xfrm>
      </p:grpSpPr>
      <p:sp>
        <p:nvSpPr>
          <p:cNvPr id="85" name="Google Shape;85;p32"/>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6" name="Google Shape;86;p32"/>
          <p:cNvSpPr txBox="1"/>
          <p:nvPr>
            <p:ph idx="1" type="body"/>
          </p:nvPr>
        </p:nvSpPr>
        <p:spPr>
          <a:xfrm rot="5400000">
            <a:off x="3920331" y="-1256506"/>
            <a:ext cx="4351338" cy="105156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87" name="Google Shape;87;p32"/>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8" name="Google Shape;88;p32"/>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9" name="Google Shape;89;p32"/>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90" name="Shape 90"/>
        <p:cNvGrpSpPr/>
        <p:nvPr/>
      </p:nvGrpSpPr>
      <p:grpSpPr>
        <a:xfrm>
          <a:off x="0" y="0"/>
          <a:ext cx="0" cy="0"/>
          <a:chOff x="0" y="0"/>
          <a:chExt cx="0" cy="0"/>
        </a:xfrm>
      </p:grpSpPr>
      <p:sp>
        <p:nvSpPr>
          <p:cNvPr id="91" name="Google Shape;91;p33"/>
          <p:cNvSpPr txBox="1"/>
          <p:nvPr>
            <p:ph type="title"/>
          </p:nvPr>
        </p:nvSpPr>
        <p:spPr>
          <a:xfrm rot="5400000">
            <a:off x="7133431" y="1956594"/>
            <a:ext cx="5811838" cy="262890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92" name="Google Shape;92;p33"/>
          <p:cNvSpPr txBox="1"/>
          <p:nvPr>
            <p:ph idx="1" type="body"/>
          </p:nvPr>
        </p:nvSpPr>
        <p:spPr>
          <a:xfrm rot="5400000">
            <a:off x="1799431" y="-596106"/>
            <a:ext cx="5811838" cy="77343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93" name="Google Shape;93;p33"/>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94" name="Google Shape;94;p33"/>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95" name="Google Shape;95;p33"/>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2_Title Slide">
  <p:cSld name="12_Title Slide">
    <p:spTree>
      <p:nvGrpSpPr>
        <p:cNvPr id="17" name="Shape 17"/>
        <p:cNvGrpSpPr/>
        <p:nvPr/>
      </p:nvGrpSpPr>
      <p:grpSpPr>
        <a:xfrm>
          <a:off x="0" y="0"/>
          <a:ext cx="0" cy="0"/>
          <a:chOff x="0" y="0"/>
          <a:chExt cx="0" cy="0"/>
        </a:xfrm>
      </p:grpSpPr>
      <p:sp>
        <p:nvSpPr>
          <p:cNvPr id="18" name="Google Shape;18;p20"/>
          <p:cNvSpPr/>
          <p:nvPr>
            <p:ph idx="2" type="pic"/>
          </p:nvPr>
        </p:nvSpPr>
        <p:spPr>
          <a:xfrm>
            <a:off x="6178251" y="2104571"/>
            <a:ext cx="5104792" cy="3962400"/>
          </a:xfrm>
          <a:prstGeom prst="rect">
            <a:avLst/>
          </a:prstGeom>
          <a:noFill/>
          <a:ln>
            <a:noFill/>
          </a:ln>
        </p:spPr>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p:cSld name="Custom Layout">
    <p:spTree>
      <p:nvGrpSpPr>
        <p:cNvPr id="19" name="Shape 19"/>
        <p:cNvGrpSpPr/>
        <p:nvPr/>
      </p:nvGrpSpPr>
      <p:grpSpPr>
        <a:xfrm>
          <a:off x="0" y="0"/>
          <a:ext cx="0" cy="0"/>
          <a:chOff x="0" y="0"/>
          <a:chExt cx="0" cy="0"/>
        </a:xfrm>
      </p:grpSpPr>
      <p:sp>
        <p:nvSpPr>
          <p:cNvPr id="20" name="Google Shape;20;p21"/>
          <p:cNvSpPr/>
          <p:nvPr>
            <p:ph idx="2" type="pic"/>
          </p:nvPr>
        </p:nvSpPr>
        <p:spPr>
          <a:xfrm>
            <a:off x="346133" y="2336840"/>
            <a:ext cx="3573736" cy="3415031"/>
          </a:xfrm>
          <a:prstGeom prst="rect">
            <a:avLst/>
          </a:prstGeom>
          <a:noFill/>
          <a:ln>
            <a:noFill/>
          </a:ln>
        </p:spPr>
      </p:sp>
      <p:sp>
        <p:nvSpPr>
          <p:cNvPr id="21" name="Google Shape;21;p21"/>
          <p:cNvSpPr/>
          <p:nvPr>
            <p:ph idx="3" type="pic"/>
          </p:nvPr>
        </p:nvSpPr>
        <p:spPr>
          <a:xfrm>
            <a:off x="4309132" y="2336840"/>
            <a:ext cx="3573736" cy="3415031"/>
          </a:xfrm>
          <a:prstGeom prst="rect">
            <a:avLst/>
          </a:prstGeom>
          <a:noFill/>
          <a:ln>
            <a:noFill/>
          </a:ln>
        </p:spPr>
      </p:sp>
      <p:sp>
        <p:nvSpPr>
          <p:cNvPr id="22" name="Google Shape;22;p21"/>
          <p:cNvSpPr/>
          <p:nvPr>
            <p:ph idx="4" type="pic"/>
          </p:nvPr>
        </p:nvSpPr>
        <p:spPr>
          <a:xfrm>
            <a:off x="8272131" y="2336840"/>
            <a:ext cx="3573736" cy="3415031"/>
          </a:xfrm>
          <a:prstGeom prst="rect">
            <a:avLst/>
          </a:prstGeom>
          <a:noFill/>
          <a:ln>
            <a:noFill/>
          </a:ln>
        </p:spPr>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1_Title Slide">
  <p:cSld name="11_Title Slide">
    <p:spTree>
      <p:nvGrpSpPr>
        <p:cNvPr id="23" name="Shape 23"/>
        <p:cNvGrpSpPr/>
        <p:nvPr/>
      </p:nvGrpSpPr>
      <p:grpSpPr>
        <a:xfrm>
          <a:off x="0" y="0"/>
          <a:ext cx="0" cy="0"/>
          <a:chOff x="0" y="0"/>
          <a:chExt cx="0" cy="0"/>
        </a:xfrm>
      </p:grpSpPr>
      <p:sp>
        <p:nvSpPr>
          <p:cNvPr id="24" name="Google Shape;24;p22"/>
          <p:cNvSpPr/>
          <p:nvPr>
            <p:ph idx="2" type="pic"/>
          </p:nvPr>
        </p:nvSpPr>
        <p:spPr>
          <a:xfrm>
            <a:off x="0" y="2322286"/>
            <a:ext cx="4042585" cy="3497944"/>
          </a:xfrm>
          <a:prstGeom prst="rect">
            <a:avLst/>
          </a:prstGeom>
          <a:noFill/>
          <a:ln>
            <a:noFill/>
          </a:ln>
        </p:spPr>
      </p:sp>
      <p:sp>
        <p:nvSpPr>
          <p:cNvPr id="25" name="Google Shape;25;p22"/>
          <p:cNvSpPr/>
          <p:nvPr>
            <p:ph idx="3" type="pic"/>
          </p:nvPr>
        </p:nvSpPr>
        <p:spPr>
          <a:xfrm>
            <a:off x="4201885" y="2322286"/>
            <a:ext cx="3915408" cy="1669143"/>
          </a:xfrm>
          <a:prstGeom prst="rect">
            <a:avLst/>
          </a:prstGeom>
          <a:noFill/>
          <a:ln>
            <a:noFill/>
          </a:ln>
        </p:spPr>
      </p:sp>
      <p:sp>
        <p:nvSpPr>
          <p:cNvPr id="26" name="Google Shape;26;p22"/>
          <p:cNvSpPr/>
          <p:nvPr>
            <p:ph idx="4" type="pic"/>
          </p:nvPr>
        </p:nvSpPr>
        <p:spPr>
          <a:xfrm>
            <a:off x="8276592" y="2322286"/>
            <a:ext cx="3915408" cy="1669143"/>
          </a:xfrm>
          <a:prstGeom prst="rect">
            <a:avLst/>
          </a:prstGeom>
          <a:noFill/>
          <a:ln>
            <a:noFill/>
          </a:ln>
        </p:spPr>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27" name="Shape 27"/>
        <p:cNvGrpSpPr/>
        <p:nvPr/>
      </p:nvGrpSpPr>
      <p:grpSpPr>
        <a:xfrm>
          <a:off x="0" y="0"/>
          <a:ext cx="0" cy="0"/>
          <a:chOff x="0" y="0"/>
          <a:chExt cx="0" cy="0"/>
        </a:xfrm>
      </p:grpSpPr>
      <p:sp>
        <p:nvSpPr>
          <p:cNvPr id="28" name="Google Shape;28;p23"/>
          <p:cNvSpPr txBox="1"/>
          <p:nvPr>
            <p:ph type="ctrTitle"/>
          </p:nvPr>
        </p:nvSpPr>
        <p:spPr>
          <a:xfrm>
            <a:off x="1524000" y="1122363"/>
            <a:ext cx="9144000" cy="2387600"/>
          </a:xfrm>
          <a:prstGeom prst="rect">
            <a:avLst/>
          </a:prstGeom>
          <a:noFill/>
          <a:ln>
            <a:noFill/>
          </a:ln>
        </p:spPr>
        <p:txBody>
          <a:bodyPr anchorCtr="0" anchor="b" bIns="45700" lIns="91425" spcFirstLastPara="1" rIns="91425" wrap="square" tIns="45700">
            <a:normAutofit/>
          </a:bodyPr>
          <a:lstStyle>
            <a:lvl1pPr lvl="0" algn="ctr">
              <a:lnSpc>
                <a:spcPct val="90000"/>
              </a:lnSpc>
              <a:spcBef>
                <a:spcPts val="0"/>
              </a:spcBef>
              <a:spcAft>
                <a:spcPts val="0"/>
              </a:spcAft>
              <a:buClr>
                <a:schemeClr val="dk1"/>
              </a:buClr>
              <a:buSzPts val="6000"/>
              <a:buFont typeface="Calibri"/>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9" name="Google Shape;29;p23"/>
          <p:cNvSpPr txBox="1"/>
          <p:nvPr>
            <p:ph idx="1" type="subTitle"/>
          </p:nvPr>
        </p:nvSpPr>
        <p:spPr>
          <a:xfrm>
            <a:off x="1524000" y="3602038"/>
            <a:ext cx="9144000" cy="1655762"/>
          </a:xfrm>
          <a:prstGeom prst="rect">
            <a:avLst/>
          </a:prstGeom>
          <a:noFill/>
          <a:ln>
            <a:noFill/>
          </a:ln>
        </p:spPr>
        <p:txBody>
          <a:bodyPr anchorCtr="0" anchor="t" bIns="45700" lIns="91425" spcFirstLastPara="1" rIns="91425" wrap="square" tIns="4570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
        <p:nvSpPr>
          <p:cNvPr id="30" name="Google Shape;30;p23"/>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1" name="Google Shape;31;p23"/>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2" name="Google Shape;32;p23"/>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33" name="Shape 33"/>
        <p:cNvGrpSpPr/>
        <p:nvPr/>
      </p:nvGrpSpPr>
      <p:grpSpPr>
        <a:xfrm>
          <a:off x="0" y="0"/>
          <a:ext cx="0" cy="0"/>
          <a:chOff x="0" y="0"/>
          <a:chExt cx="0" cy="0"/>
        </a:xfrm>
      </p:grpSpPr>
      <p:sp>
        <p:nvSpPr>
          <p:cNvPr id="34" name="Google Shape;34;p24"/>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5" name="Google Shape;35;p24"/>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6" name="Google Shape;36;p24"/>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7" name="Google Shape;37;p24"/>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8" name="Google Shape;38;p24"/>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39" name="Shape 39"/>
        <p:cNvGrpSpPr/>
        <p:nvPr/>
      </p:nvGrpSpPr>
      <p:grpSpPr>
        <a:xfrm>
          <a:off x="0" y="0"/>
          <a:ext cx="0" cy="0"/>
          <a:chOff x="0" y="0"/>
          <a:chExt cx="0" cy="0"/>
        </a:xfrm>
      </p:grpSpPr>
      <p:sp>
        <p:nvSpPr>
          <p:cNvPr id="40" name="Google Shape;40;p25"/>
          <p:cNvSpPr txBox="1"/>
          <p:nvPr>
            <p:ph type="title"/>
          </p:nvPr>
        </p:nvSpPr>
        <p:spPr>
          <a:xfrm>
            <a:off x="831850" y="1709738"/>
            <a:ext cx="10515600" cy="2852737"/>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6000"/>
              <a:buFont typeface="Calibri"/>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1" name="Google Shape;41;p25"/>
          <p:cNvSpPr txBox="1"/>
          <p:nvPr>
            <p:ph idx="1" type="body"/>
          </p:nvPr>
        </p:nvSpPr>
        <p:spPr>
          <a:xfrm>
            <a:off x="831850" y="4589463"/>
            <a:ext cx="10515600" cy="1500187"/>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888888"/>
              </a:buClr>
              <a:buSzPts val="2400"/>
              <a:buNone/>
              <a:defRPr sz="2400">
                <a:solidFill>
                  <a:srgbClr val="888888"/>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sp>
        <p:nvSpPr>
          <p:cNvPr id="42" name="Google Shape;42;p25"/>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3" name="Google Shape;43;p25"/>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4" name="Google Shape;44;p25"/>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45" name="Shape 45"/>
        <p:cNvGrpSpPr/>
        <p:nvPr/>
      </p:nvGrpSpPr>
      <p:grpSpPr>
        <a:xfrm>
          <a:off x="0" y="0"/>
          <a:ext cx="0" cy="0"/>
          <a:chOff x="0" y="0"/>
          <a:chExt cx="0" cy="0"/>
        </a:xfrm>
      </p:grpSpPr>
      <p:sp>
        <p:nvSpPr>
          <p:cNvPr id="46" name="Google Shape;46;p26"/>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7" name="Google Shape;47;p26"/>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8" name="Google Shape;48;p26"/>
          <p:cNvSpPr txBox="1"/>
          <p:nvPr>
            <p:ph idx="2" type="body"/>
          </p:nvPr>
        </p:nvSpPr>
        <p:spPr>
          <a:xfrm>
            <a:off x="6172200" y="1825625"/>
            <a:ext cx="5181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9" name="Google Shape;49;p26"/>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0" name="Google Shape;50;p26"/>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1" name="Google Shape;51;p26"/>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52" name="Shape 52"/>
        <p:cNvGrpSpPr/>
        <p:nvPr/>
      </p:nvGrpSpPr>
      <p:grpSpPr>
        <a:xfrm>
          <a:off x="0" y="0"/>
          <a:ext cx="0" cy="0"/>
          <a:chOff x="0" y="0"/>
          <a:chExt cx="0" cy="0"/>
        </a:xfrm>
      </p:grpSpPr>
      <p:sp>
        <p:nvSpPr>
          <p:cNvPr id="53" name="Google Shape;53;p27"/>
          <p:cNvSpPr txBox="1"/>
          <p:nvPr>
            <p:ph type="title"/>
          </p:nvPr>
        </p:nvSpPr>
        <p:spPr>
          <a:xfrm>
            <a:off x="839788"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4" name="Google Shape;54;p27"/>
          <p:cNvSpPr txBox="1"/>
          <p:nvPr>
            <p:ph idx="1" type="body"/>
          </p:nvPr>
        </p:nvSpPr>
        <p:spPr>
          <a:xfrm>
            <a:off x="839788" y="1681163"/>
            <a:ext cx="5157787"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55" name="Google Shape;55;p27"/>
          <p:cNvSpPr txBox="1"/>
          <p:nvPr>
            <p:ph idx="2" type="body"/>
          </p:nvPr>
        </p:nvSpPr>
        <p:spPr>
          <a:xfrm>
            <a:off x="839788" y="2505075"/>
            <a:ext cx="5157787"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56" name="Google Shape;56;p27"/>
          <p:cNvSpPr txBox="1"/>
          <p:nvPr>
            <p:ph idx="3" type="body"/>
          </p:nvPr>
        </p:nvSpPr>
        <p:spPr>
          <a:xfrm>
            <a:off x="6172200" y="1681163"/>
            <a:ext cx="5183188"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57" name="Google Shape;57;p27"/>
          <p:cNvSpPr txBox="1"/>
          <p:nvPr>
            <p:ph idx="4" type="body"/>
          </p:nvPr>
        </p:nvSpPr>
        <p:spPr>
          <a:xfrm>
            <a:off x="6172200" y="2505075"/>
            <a:ext cx="5183188"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58" name="Google Shape;58;p27"/>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9" name="Google Shape;59;p27"/>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0" name="Google Shape;60;p27"/>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6" Type="http://schemas.openxmlformats.org/officeDocument/2006/relationships/theme" Target="../theme/theme1.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262626">
            <a:alpha val="83921"/>
          </a:srgbClr>
        </a:solidFill>
      </p:bgPr>
    </p:bg>
    <p:spTree>
      <p:nvGrpSpPr>
        <p:cNvPr id="9" name="Shape 9"/>
        <p:cNvGrpSpPr/>
        <p:nvPr/>
      </p:nvGrpSpPr>
      <p:grpSpPr>
        <a:xfrm>
          <a:off x="0" y="0"/>
          <a:ext cx="0" cy="0"/>
          <a:chOff x="0" y="0"/>
          <a:chExt cx="0" cy="0"/>
        </a:xfrm>
      </p:grpSpPr>
      <p:sp>
        <p:nvSpPr>
          <p:cNvPr id="10" name="Google Shape;10;p18"/>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11" name="Google Shape;11;p18"/>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12" name="Google Shape;12;p18"/>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13" name="Google Shape;13;p18"/>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marR="0" rtl="0" algn="ctr">
              <a:lnSpc>
                <a:spcPct val="100000"/>
              </a:lnSpc>
              <a:spcBef>
                <a:spcPts val="0"/>
              </a:spcBef>
              <a:spcAft>
                <a:spcPts val="0"/>
              </a:spcAft>
              <a:buClr>
                <a:srgbClr val="000000"/>
              </a:buClr>
              <a:buSzPts val="1400"/>
              <a:buFont typeface="Arial"/>
              <a:buNone/>
              <a:defRPr b="0" i="0" sz="12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14" name="Google Shape;14;p18"/>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6.jpg"/><Relationship Id="rId4" Type="http://schemas.openxmlformats.org/officeDocument/2006/relationships/image" Target="../media/image15.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0.xml"/><Relationship Id="rId3" Type="http://schemas.openxmlformats.org/officeDocument/2006/relationships/image" Target="../media/image6.jpg"/><Relationship Id="rId4" Type="http://schemas.openxmlformats.org/officeDocument/2006/relationships/image" Target="../media/image7.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1.xml"/><Relationship Id="rId3" Type="http://schemas.openxmlformats.org/officeDocument/2006/relationships/image" Target="../media/image20.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6.jpg"/><Relationship Id="rId4" Type="http://schemas.openxmlformats.org/officeDocument/2006/relationships/image" Target="../media/image23.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3.xml"/><Relationship Id="rId3" Type="http://schemas.openxmlformats.org/officeDocument/2006/relationships/image" Target="../media/image6.jpg"/><Relationship Id="rId4" Type="http://schemas.openxmlformats.org/officeDocument/2006/relationships/image" Target="../media/image7.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image" Target="../media/image6.jp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 Id="rId3" Type="http://schemas.openxmlformats.org/officeDocument/2006/relationships/image" Target="../media/image22.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7.xml"/><Relationship Id="rId3" Type="http://schemas.openxmlformats.org/officeDocument/2006/relationships/image" Target="../media/image25.jpg"/><Relationship Id="rId4" Type="http://schemas.openxmlformats.org/officeDocument/2006/relationships/image" Target="../media/image15.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6.jpg"/><Relationship Id="rId4" Type="http://schemas.openxmlformats.org/officeDocument/2006/relationships/image" Target="../media/image11.png"/><Relationship Id="rId5" Type="http://schemas.openxmlformats.org/officeDocument/2006/relationships/image" Target="../media/image2.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6.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 Id="rId3" Type="http://schemas.openxmlformats.org/officeDocument/2006/relationships/image" Target="../media/image6.jpg"/><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xml"/><Relationship Id="rId3" Type="http://schemas.openxmlformats.org/officeDocument/2006/relationships/image" Target="../media/image6.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6.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7.xml"/><Relationship Id="rId3" Type="http://schemas.openxmlformats.org/officeDocument/2006/relationships/image" Target="../media/image6.jpg"/><Relationship Id="rId4" Type="http://schemas.openxmlformats.org/officeDocument/2006/relationships/image" Target="../media/image4.jpg"/><Relationship Id="rId5" Type="http://schemas.openxmlformats.org/officeDocument/2006/relationships/image" Target="../media/image8.jpg"/><Relationship Id="rId6" Type="http://schemas.openxmlformats.org/officeDocument/2006/relationships/image" Target="../media/image18.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8.xml"/><Relationship Id="rId3" Type="http://schemas.openxmlformats.org/officeDocument/2006/relationships/image" Target="../media/image6.jpg"/><Relationship Id="rId4" Type="http://schemas.openxmlformats.org/officeDocument/2006/relationships/image" Target="../media/image9.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9.xml"/><Relationship Id="rId3" Type="http://schemas.openxmlformats.org/officeDocument/2006/relationships/image" Target="../media/image6.jpg"/><Relationship Id="rId4"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0" name="Shape 100"/>
        <p:cNvGrpSpPr/>
        <p:nvPr/>
      </p:nvGrpSpPr>
      <p:grpSpPr>
        <a:xfrm>
          <a:off x="0" y="0"/>
          <a:ext cx="0" cy="0"/>
          <a:chOff x="0" y="0"/>
          <a:chExt cx="0" cy="0"/>
        </a:xfrm>
      </p:grpSpPr>
      <p:pic>
        <p:nvPicPr>
          <p:cNvPr id="101" name="Google Shape;101;p1"/>
          <p:cNvPicPr preferRelativeResize="0"/>
          <p:nvPr/>
        </p:nvPicPr>
        <p:blipFill rotWithShape="1">
          <a:blip r:embed="rId3">
            <a:alphaModFix/>
          </a:blip>
          <a:srcRect b="5001" l="0" r="0" t="4998"/>
          <a:stretch/>
        </p:blipFill>
        <p:spPr>
          <a:xfrm>
            <a:off x="0" y="0"/>
            <a:ext cx="12192000" cy="6857999"/>
          </a:xfrm>
          <a:custGeom>
            <a:rect b="b" l="l" r="r" t="t"/>
            <a:pathLst>
              <a:path extrusionOk="0" h="6858000" w="12192000">
                <a:moveTo>
                  <a:pt x="0" y="0"/>
                </a:moveTo>
                <a:lnTo>
                  <a:pt x="12192000" y="0"/>
                </a:lnTo>
                <a:lnTo>
                  <a:pt x="12192000" y="6858000"/>
                </a:lnTo>
                <a:lnTo>
                  <a:pt x="0" y="6858000"/>
                </a:lnTo>
                <a:close/>
              </a:path>
            </a:pathLst>
          </a:custGeom>
          <a:noFill/>
          <a:ln>
            <a:noFill/>
          </a:ln>
        </p:spPr>
      </p:pic>
      <p:sp>
        <p:nvSpPr>
          <p:cNvPr id="102" name="Google Shape;102;p1"/>
          <p:cNvSpPr/>
          <p:nvPr/>
        </p:nvSpPr>
        <p:spPr>
          <a:xfrm rot="10800000">
            <a:off x="2" y="2492188"/>
            <a:ext cx="12191998" cy="2410699"/>
          </a:xfrm>
          <a:prstGeom prst="rect">
            <a:avLst/>
          </a:prstGeom>
          <a:solidFill>
            <a:srgbClr val="0C0C0C">
              <a:alpha val="89019"/>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833C0B"/>
              </a:solidFill>
              <a:latin typeface="Calibri"/>
              <a:ea typeface="Calibri"/>
              <a:cs typeface="Calibri"/>
              <a:sym typeface="Calibri"/>
            </a:endParaRPr>
          </a:p>
        </p:txBody>
      </p:sp>
      <p:sp>
        <p:nvSpPr>
          <p:cNvPr id="103" name="Google Shape;103;p1"/>
          <p:cNvSpPr/>
          <p:nvPr/>
        </p:nvSpPr>
        <p:spPr>
          <a:xfrm>
            <a:off x="751899" y="3121722"/>
            <a:ext cx="10698865" cy="156966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4800"/>
              <a:buFont typeface="Arial"/>
              <a:buNone/>
            </a:pPr>
            <a:r>
              <a:rPr b="1" i="0" lang="en-US" sz="4800" u="none" cap="none" strike="noStrike">
                <a:solidFill>
                  <a:schemeClr val="lt1"/>
                </a:solidFill>
                <a:latin typeface="Arial Black"/>
                <a:ea typeface="Arial Black"/>
                <a:cs typeface="Arial Black"/>
                <a:sym typeface="Arial Black"/>
              </a:rPr>
              <a:t>LONG-TERM CARE</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4800"/>
              <a:buFont typeface="Arial"/>
              <a:buNone/>
            </a:pPr>
            <a:r>
              <a:rPr b="1" i="0" lang="en-US" sz="4800" u="none" cap="none" strike="noStrike">
                <a:solidFill>
                  <a:schemeClr val="lt1"/>
                </a:solidFill>
                <a:latin typeface="Arial Black"/>
                <a:ea typeface="Arial Black"/>
                <a:cs typeface="Arial Black"/>
                <a:sym typeface="Arial Black"/>
              </a:rPr>
              <a:t>PROTECTION STRATEGIES</a:t>
            </a:r>
            <a:endParaRPr b="0" i="0" sz="1400" u="none" cap="none" strike="noStrike">
              <a:solidFill>
                <a:srgbClr val="000000"/>
              </a:solidFill>
              <a:latin typeface="Arial"/>
              <a:ea typeface="Arial"/>
              <a:cs typeface="Arial"/>
              <a:sym typeface="Arial"/>
            </a:endParaRPr>
          </a:p>
        </p:txBody>
      </p:sp>
      <p:sp>
        <p:nvSpPr>
          <p:cNvPr id="104" name="Google Shape;104;p1"/>
          <p:cNvSpPr txBox="1"/>
          <p:nvPr/>
        </p:nvSpPr>
        <p:spPr>
          <a:xfrm>
            <a:off x="2875635" y="2691331"/>
            <a:ext cx="6789226" cy="461665"/>
          </a:xfrm>
          <a:prstGeom prst="rect">
            <a:avLst/>
          </a:prstGeom>
          <a:noFill/>
          <a:ln>
            <a:noFill/>
          </a:ln>
        </p:spPr>
        <p:txBody>
          <a:bodyPr anchorCtr="0" anchor="t" bIns="45700" lIns="91425" spcFirstLastPara="1" rIns="91425" wrap="square" tIns="45700">
            <a:noAutofit/>
          </a:bodyPr>
          <a:lstStyle/>
          <a:p>
            <a:pPr indent="0" lvl="0" marL="0" marR="0" rtl="0" algn="ctr">
              <a:lnSpc>
                <a:spcPct val="90000"/>
              </a:lnSpc>
              <a:spcBef>
                <a:spcPts val="0"/>
              </a:spcBef>
              <a:spcAft>
                <a:spcPts val="0"/>
              </a:spcAft>
              <a:buClr>
                <a:schemeClr val="lt1"/>
              </a:buClr>
              <a:buSzPts val="2800"/>
              <a:buFont typeface="Arial"/>
              <a:buNone/>
            </a:pPr>
            <a:r>
              <a:rPr b="1" i="0" lang="en-US" sz="2800" u="none" cap="none" strike="noStrike">
                <a:solidFill>
                  <a:schemeClr val="lt1"/>
                </a:solidFill>
                <a:latin typeface="Arial Black"/>
                <a:ea typeface="Arial Black"/>
                <a:cs typeface="Arial Black"/>
                <a:sym typeface="Arial Black"/>
              </a:rPr>
              <a:t>INSURANCE MATTERS SERIES</a:t>
            </a:r>
            <a:endParaRPr b="1" i="0" sz="2800" u="none" cap="none" strike="noStrike">
              <a:solidFill>
                <a:schemeClr val="lt1"/>
              </a:solidFill>
              <a:latin typeface="Arial Black"/>
              <a:ea typeface="Arial Black"/>
              <a:cs typeface="Arial Black"/>
              <a:sym typeface="Arial Black"/>
            </a:endParaRPr>
          </a:p>
        </p:txBody>
      </p:sp>
      <p:pic>
        <p:nvPicPr>
          <p:cNvPr id="105" name="Google Shape;105;p1"/>
          <p:cNvPicPr preferRelativeResize="0"/>
          <p:nvPr/>
        </p:nvPicPr>
        <p:blipFill rotWithShape="1">
          <a:blip r:embed="rId4">
            <a:alphaModFix/>
          </a:blip>
          <a:srcRect b="0" l="0" r="0" t="0"/>
          <a:stretch/>
        </p:blipFill>
        <p:spPr>
          <a:xfrm>
            <a:off x="9794268" y="5989388"/>
            <a:ext cx="2001724" cy="608424"/>
          </a:xfrm>
          <a:prstGeom prst="rect">
            <a:avLst/>
          </a:prstGeom>
          <a:noFill/>
          <a:ln>
            <a:noFill/>
          </a:ln>
        </p:spPr>
      </p:pic>
    </p:spTree>
  </p:cSld>
  <p:clrMapOvr>
    <a:masterClrMapping/>
  </p:clrMapOvr>
  <mc:AlternateContent>
    <mc:Choice Requires="p14">
      <p:transition spd="slow" p14:dur="700">
        <p:fade/>
      </p:transition>
    </mc:Choice>
    <mc:Fallback>
      <p:transition spd="slow">
        <p:fade/>
      </p:transition>
    </mc:Fallback>
  </mc:AlternateContent>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6" name="Shape 206"/>
        <p:cNvGrpSpPr/>
        <p:nvPr/>
      </p:nvGrpSpPr>
      <p:grpSpPr>
        <a:xfrm>
          <a:off x="0" y="0"/>
          <a:ext cx="0" cy="0"/>
          <a:chOff x="0" y="0"/>
          <a:chExt cx="0" cy="0"/>
        </a:xfrm>
      </p:grpSpPr>
      <p:pic>
        <p:nvPicPr>
          <p:cNvPr id="207" name="Google Shape;207;p10"/>
          <p:cNvPicPr preferRelativeResize="0"/>
          <p:nvPr/>
        </p:nvPicPr>
        <p:blipFill rotWithShape="1">
          <a:blip r:embed="rId3">
            <a:alphaModFix/>
          </a:blip>
          <a:srcRect b="0" l="0" r="0" t="0"/>
          <a:stretch/>
        </p:blipFill>
        <p:spPr>
          <a:xfrm>
            <a:off x="-1" y="0"/>
            <a:ext cx="12191996" cy="6858000"/>
          </a:xfrm>
          <a:prstGeom prst="rect">
            <a:avLst/>
          </a:prstGeom>
          <a:noFill/>
          <a:ln>
            <a:noFill/>
          </a:ln>
        </p:spPr>
      </p:pic>
      <p:sp>
        <p:nvSpPr>
          <p:cNvPr id="208" name="Google Shape;208;p10"/>
          <p:cNvSpPr txBox="1"/>
          <p:nvPr/>
        </p:nvSpPr>
        <p:spPr>
          <a:xfrm>
            <a:off x="1208066" y="230963"/>
            <a:ext cx="9894212" cy="276999"/>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200"/>
              <a:buFont typeface="Arial"/>
              <a:buNone/>
            </a:pPr>
            <a:r>
              <a:rPr b="1" i="0" lang="en-US" sz="1200" u="none" cap="none" strike="noStrike">
                <a:solidFill>
                  <a:schemeClr val="lt1"/>
                </a:solidFill>
                <a:latin typeface="Arial Black"/>
                <a:ea typeface="Arial Black"/>
                <a:cs typeface="Arial Black"/>
                <a:sym typeface="Arial Black"/>
              </a:rPr>
              <a:t>INSURANCE MATTERS – LONG-TERM CARE PROTECTION STRATEGIES</a:t>
            </a:r>
            <a:endParaRPr b="1" i="0" sz="1200" u="none" cap="none" strike="noStrike">
              <a:solidFill>
                <a:schemeClr val="lt1"/>
              </a:solidFill>
              <a:latin typeface="Arial Black"/>
              <a:ea typeface="Arial Black"/>
              <a:cs typeface="Arial Black"/>
              <a:sym typeface="Arial Black"/>
            </a:endParaRPr>
          </a:p>
        </p:txBody>
      </p:sp>
      <p:sp>
        <p:nvSpPr>
          <p:cNvPr id="209" name="Google Shape;209;p10"/>
          <p:cNvSpPr txBox="1"/>
          <p:nvPr/>
        </p:nvSpPr>
        <p:spPr>
          <a:xfrm>
            <a:off x="459246" y="679173"/>
            <a:ext cx="11273506" cy="529287"/>
          </a:xfrm>
          <a:prstGeom prst="rect">
            <a:avLst/>
          </a:prstGeom>
          <a:noFill/>
          <a:ln>
            <a:noFill/>
          </a:ln>
        </p:spPr>
        <p:txBody>
          <a:bodyPr anchorCtr="0" anchor="t" bIns="45700" lIns="91425" spcFirstLastPara="1" rIns="91425" wrap="square" tIns="45700">
            <a:noAutofit/>
          </a:bodyPr>
          <a:lstStyle/>
          <a:p>
            <a:pPr indent="0" lvl="0" marL="0" marR="0" rtl="0" algn="ctr">
              <a:lnSpc>
                <a:spcPct val="90000"/>
              </a:lnSpc>
              <a:spcBef>
                <a:spcPts val="0"/>
              </a:spcBef>
              <a:spcAft>
                <a:spcPts val="0"/>
              </a:spcAft>
              <a:buClr>
                <a:schemeClr val="lt1"/>
              </a:buClr>
              <a:buSzPts val="3600"/>
              <a:buFont typeface="Arial"/>
              <a:buNone/>
            </a:pPr>
            <a:r>
              <a:rPr b="1" i="0" lang="en-US" sz="3600" u="none" cap="none" strike="noStrike">
                <a:solidFill>
                  <a:schemeClr val="lt1"/>
                </a:solidFill>
                <a:latin typeface="Arial Black"/>
                <a:ea typeface="Arial Black"/>
                <a:cs typeface="Arial Black"/>
                <a:sym typeface="Arial Black"/>
              </a:rPr>
              <a:t>WHAT ARE YOUR OPTIONS?</a:t>
            </a:r>
            <a:endParaRPr b="1" i="0" sz="3600" u="none" cap="none" strike="noStrike">
              <a:solidFill>
                <a:schemeClr val="lt1"/>
              </a:solidFill>
              <a:latin typeface="Arial Black"/>
              <a:ea typeface="Arial Black"/>
              <a:cs typeface="Arial Black"/>
              <a:sym typeface="Arial Black"/>
            </a:endParaRPr>
          </a:p>
        </p:txBody>
      </p:sp>
      <p:pic>
        <p:nvPicPr>
          <p:cNvPr id="210" name="Google Shape;210;p10"/>
          <p:cNvPicPr preferRelativeResize="0"/>
          <p:nvPr/>
        </p:nvPicPr>
        <p:blipFill rotWithShape="1">
          <a:blip r:embed="rId4">
            <a:alphaModFix/>
          </a:blip>
          <a:srcRect b="0" l="0" r="0" t="0"/>
          <a:stretch/>
        </p:blipFill>
        <p:spPr>
          <a:xfrm>
            <a:off x="2793154" y="1484118"/>
            <a:ext cx="2837154" cy="5006743"/>
          </a:xfrm>
          <a:prstGeom prst="rect">
            <a:avLst/>
          </a:prstGeom>
          <a:noFill/>
          <a:ln>
            <a:noFill/>
          </a:ln>
        </p:spPr>
      </p:pic>
      <p:sp>
        <p:nvSpPr>
          <p:cNvPr id="211" name="Google Shape;211;p10"/>
          <p:cNvSpPr txBox="1"/>
          <p:nvPr/>
        </p:nvSpPr>
        <p:spPr>
          <a:xfrm>
            <a:off x="3031958" y="3533609"/>
            <a:ext cx="2326106" cy="1332798"/>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262626"/>
              </a:buClr>
              <a:buSzPts val="4400"/>
              <a:buFont typeface="Arial"/>
              <a:buNone/>
            </a:pPr>
            <a:r>
              <a:rPr b="1" i="0" lang="en-US" sz="4400" u="none" cap="none" strike="noStrike">
                <a:solidFill>
                  <a:srgbClr val="262626"/>
                </a:solidFill>
                <a:latin typeface="Arial Black"/>
                <a:ea typeface="Arial Black"/>
                <a:cs typeface="Arial Black"/>
                <a:sym typeface="Arial Black"/>
              </a:rPr>
              <a:t>SELF</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262626"/>
              </a:buClr>
              <a:buSzPts val="3600"/>
              <a:buFont typeface="Arial"/>
              <a:buNone/>
            </a:pPr>
            <a:r>
              <a:rPr b="0" i="0" lang="en-US" sz="3600" u="none" cap="none" strike="noStrike">
                <a:solidFill>
                  <a:srgbClr val="262626"/>
                </a:solidFill>
                <a:latin typeface="Arial"/>
                <a:ea typeface="Arial"/>
                <a:cs typeface="Arial"/>
                <a:sym typeface="Arial"/>
              </a:rPr>
              <a:t>Insure</a:t>
            </a:r>
            <a:endParaRPr b="0" i="0" sz="3600" u="none" cap="none" strike="noStrike">
              <a:solidFill>
                <a:srgbClr val="262626"/>
              </a:solidFill>
              <a:latin typeface="Arial"/>
              <a:ea typeface="Arial"/>
              <a:cs typeface="Arial"/>
              <a:sym typeface="Arial"/>
            </a:endParaRPr>
          </a:p>
        </p:txBody>
      </p:sp>
      <p:sp>
        <p:nvSpPr>
          <p:cNvPr id="212" name="Google Shape;212;p10"/>
          <p:cNvSpPr txBox="1"/>
          <p:nvPr/>
        </p:nvSpPr>
        <p:spPr>
          <a:xfrm>
            <a:off x="6061056" y="1763894"/>
            <a:ext cx="5260130" cy="3539430"/>
          </a:xfrm>
          <a:prstGeom prst="rect">
            <a:avLst/>
          </a:prstGeom>
          <a:noFill/>
          <a:ln>
            <a:noFill/>
          </a:ln>
        </p:spPr>
        <p:txBody>
          <a:bodyPr anchorCtr="0" anchor="t" bIns="45700" lIns="91425" spcFirstLastPara="1" rIns="91425" wrap="square" tIns="45700">
            <a:spAutoFit/>
          </a:bodyPr>
          <a:lstStyle/>
          <a:p>
            <a:pPr indent="-457200" lvl="0" marL="457200" marR="0" rtl="0" algn="l">
              <a:lnSpc>
                <a:spcPct val="100000"/>
              </a:lnSpc>
              <a:spcBef>
                <a:spcPts val="0"/>
              </a:spcBef>
              <a:spcAft>
                <a:spcPts val="0"/>
              </a:spcAft>
              <a:buClr>
                <a:schemeClr val="lt1"/>
              </a:buClr>
              <a:buSzPts val="3200"/>
              <a:buFont typeface="Arial"/>
              <a:buChar char="•"/>
            </a:pPr>
            <a:r>
              <a:rPr b="1" i="0" lang="en-US" sz="3200" u="none" cap="none" strike="noStrike">
                <a:solidFill>
                  <a:schemeClr val="lt1"/>
                </a:solidFill>
                <a:latin typeface="Arial Black"/>
                <a:ea typeface="Arial Black"/>
                <a:cs typeface="Arial Black"/>
                <a:sym typeface="Arial Black"/>
              </a:rPr>
              <a:t>Complete flexibility</a:t>
            </a:r>
            <a:br>
              <a:rPr b="1" i="0" lang="en-US" sz="3200" u="none" cap="none" strike="noStrike">
                <a:solidFill>
                  <a:schemeClr val="lt1"/>
                </a:solidFill>
                <a:latin typeface="Arial Black"/>
                <a:ea typeface="Arial Black"/>
                <a:cs typeface="Arial Black"/>
                <a:sym typeface="Arial Black"/>
              </a:rPr>
            </a:br>
            <a:endParaRPr b="1" i="0" sz="3200" u="none" cap="none" strike="noStrike">
              <a:solidFill>
                <a:schemeClr val="lt1"/>
              </a:solidFill>
              <a:latin typeface="Arial Black"/>
              <a:ea typeface="Arial Black"/>
              <a:cs typeface="Arial Black"/>
              <a:sym typeface="Arial Black"/>
            </a:endParaRPr>
          </a:p>
          <a:p>
            <a:pPr indent="-457200" lvl="0" marL="457200" marR="0" rtl="0" algn="l">
              <a:lnSpc>
                <a:spcPct val="100000"/>
              </a:lnSpc>
              <a:spcBef>
                <a:spcPts val="0"/>
              </a:spcBef>
              <a:spcAft>
                <a:spcPts val="0"/>
              </a:spcAft>
              <a:buClr>
                <a:schemeClr val="lt1"/>
              </a:buClr>
              <a:buSzPts val="3200"/>
              <a:buFont typeface="Arial"/>
              <a:buChar char="•"/>
            </a:pPr>
            <a:r>
              <a:rPr b="1" i="0" lang="en-US" sz="3200" u="none" cap="none" strike="noStrike">
                <a:solidFill>
                  <a:schemeClr val="lt1"/>
                </a:solidFill>
                <a:latin typeface="Arial Black"/>
                <a:ea typeface="Arial Black"/>
                <a:cs typeface="Arial Black"/>
                <a:sym typeface="Arial Black"/>
              </a:rPr>
              <a:t>Be prepared for potential expense</a:t>
            </a:r>
            <a:br>
              <a:rPr b="1" i="0" lang="en-US" sz="3200" u="none" cap="none" strike="noStrike">
                <a:solidFill>
                  <a:schemeClr val="lt1"/>
                </a:solidFill>
                <a:latin typeface="Arial Black"/>
                <a:ea typeface="Arial Black"/>
                <a:cs typeface="Arial Black"/>
                <a:sym typeface="Arial Black"/>
              </a:rPr>
            </a:br>
            <a:endParaRPr b="1" i="0" sz="3200" u="none" cap="none" strike="noStrike">
              <a:solidFill>
                <a:schemeClr val="lt1"/>
              </a:solidFill>
              <a:latin typeface="Arial Black"/>
              <a:ea typeface="Arial Black"/>
              <a:cs typeface="Arial Black"/>
              <a:sym typeface="Arial Black"/>
            </a:endParaRPr>
          </a:p>
          <a:p>
            <a:pPr indent="-457200" lvl="0" marL="457200" marR="0" rtl="0" algn="l">
              <a:lnSpc>
                <a:spcPct val="100000"/>
              </a:lnSpc>
              <a:spcBef>
                <a:spcPts val="0"/>
              </a:spcBef>
              <a:spcAft>
                <a:spcPts val="0"/>
              </a:spcAft>
              <a:buClr>
                <a:schemeClr val="lt1"/>
              </a:buClr>
              <a:buSzPts val="3200"/>
              <a:buFont typeface="Arial"/>
              <a:buChar char="•"/>
            </a:pPr>
            <a:r>
              <a:rPr b="1" i="0" lang="en-US" sz="3200" u="none" cap="none" strike="noStrike">
                <a:solidFill>
                  <a:schemeClr val="lt1"/>
                </a:solidFill>
                <a:latin typeface="Arial Black"/>
                <a:ea typeface="Arial Black"/>
                <a:cs typeface="Arial Black"/>
                <a:sym typeface="Arial Black"/>
              </a:rPr>
              <a:t>Many choose this option by default</a:t>
            </a:r>
            <a:endParaRPr b="0" i="0" sz="3200" u="none" cap="none" strike="noStrike">
              <a:solidFill>
                <a:schemeClr val="lt1"/>
              </a:solidFill>
              <a:latin typeface="Arial"/>
              <a:ea typeface="Arial"/>
              <a:cs typeface="Arial"/>
              <a:sym typeface="Arial"/>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7" name="Shape 217"/>
        <p:cNvGrpSpPr/>
        <p:nvPr/>
      </p:nvGrpSpPr>
      <p:grpSpPr>
        <a:xfrm>
          <a:off x="0" y="0"/>
          <a:ext cx="0" cy="0"/>
          <a:chOff x="0" y="0"/>
          <a:chExt cx="0" cy="0"/>
        </a:xfrm>
      </p:grpSpPr>
      <p:sp>
        <p:nvSpPr>
          <p:cNvPr id="218" name="Google Shape;218;p11"/>
          <p:cNvSpPr txBox="1"/>
          <p:nvPr/>
        </p:nvSpPr>
        <p:spPr>
          <a:xfrm>
            <a:off x="1208066" y="230963"/>
            <a:ext cx="9894212" cy="276999"/>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200"/>
              <a:buFont typeface="Arial"/>
              <a:buNone/>
            </a:pPr>
            <a:r>
              <a:rPr b="1" i="0" lang="en-US" sz="1200" u="none" cap="none" strike="noStrike">
                <a:solidFill>
                  <a:schemeClr val="lt1"/>
                </a:solidFill>
                <a:latin typeface="Arial Black"/>
                <a:ea typeface="Arial Black"/>
                <a:cs typeface="Arial Black"/>
                <a:sym typeface="Arial Black"/>
              </a:rPr>
              <a:t>INSURANCE MATTERS – LONG-TERM CARE PROTECTION STRATEGIES</a:t>
            </a:r>
            <a:endParaRPr b="1" i="0" sz="1200" u="none" cap="none" strike="noStrike">
              <a:solidFill>
                <a:schemeClr val="lt1"/>
              </a:solidFill>
              <a:latin typeface="Arial Black"/>
              <a:ea typeface="Arial Black"/>
              <a:cs typeface="Arial Black"/>
              <a:sym typeface="Arial Black"/>
            </a:endParaRPr>
          </a:p>
        </p:txBody>
      </p:sp>
      <p:sp>
        <p:nvSpPr>
          <p:cNvPr id="219" name="Google Shape;219;p11"/>
          <p:cNvSpPr txBox="1"/>
          <p:nvPr/>
        </p:nvSpPr>
        <p:spPr>
          <a:xfrm>
            <a:off x="641399" y="658061"/>
            <a:ext cx="10909199" cy="529287"/>
          </a:xfrm>
          <a:prstGeom prst="rect">
            <a:avLst/>
          </a:prstGeom>
          <a:noFill/>
          <a:ln>
            <a:noFill/>
          </a:ln>
        </p:spPr>
        <p:txBody>
          <a:bodyPr anchorCtr="0" anchor="t" bIns="45700" lIns="91425" spcFirstLastPara="1" rIns="91425" wrap="square" tIns="45700">
            <a:noAutofit/>
          </a:bodyPr>
          <a:lstStyle/>
          <a:p>
            <a:pPr indent="0" lvl="0" marL="0" marR="0" rtl="0" algn="ctr">
              <a:lnSpc>
                <a:spcPct val="90000"/>
              </a:lnSpc>
              <a:spcBef>
                <a:spcPts val="0"/>
              </a:spcBef>
              <a:spcAft>
                <a:spcPts val="0"/>
              </a:spcAft>
              <a:buClr>
                <a:schemeClr val="lt1"/>
              </a:buClr>
              <a:buSzPts val="3600"/>
              <a:buFont typeface="Arial"/>
              <a:buNone/>
            </a:pPr>
            <a:r>
              <a:rPr b="1" i="0" lang="en-US" sz="3600" u="none" cap="none" strike="noStrike">
                <a:solidFill>
                  <a:schemeClr val="lt1"/>
                </a:solidFill>
                <a:latin typeface="Arial Black"/>
                <a:ea typeface="Arial Black"/>
                <a:cs typeface="Arial Black"/>
                <a:sym typeface="Arial Black"/>
              </a:rPr>
              <a:t>BEST-LAID PLANS</a:t>
            </a:r>
            <a:endParaRPr b="1" i="0" sz="3600" u="none" cap="none" strike="noStrike">
              <a:solidFill>
                <a:schemeClr val="lt1"/>
              </a:solidFill>
              <a:latin typeface="Arial Black"/>
              <a:ea typeface="Arial Black"/>
              <a:cs typeface="Arial Black"/>
              <a:sym typeface="Arial Black"/>
            </a:endParaRPr>
          </a:p>
        </p:txBody>
      </p:sp>
      <p:sp>
        <p:nvSpPr>
          <p:cNvPr id="220" name="Google Shape;220;p11"/>
          <p:cNvSpPr/>
          <p:nvPr/>
        </p:nvSpPr>
        <p:spPr>
          <a:xfrm>
            <a:off x="1044863" y="1166022"/>
            <a:ext cx="10185401" cy="5150685"/>
          </a:xfrm>
          <a:prstGeom prst="rect">
            <a:avLst/>
          </a:prstGeom>
          <a:solidFill>
            <a:srgbClr val="0D0D0D"/>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262626"/>
              </a:solidFill>
              <a:latin typeface="Calibri"/>
              <a:ea typeface="Calibri"/>
              <a:cs typeface="Calibri"/>
              <a:sym typeface="Calibri"/>
            </a:endParaRPr>
          </a:p>
        </p:txBody>
      </p:sp>
      <p:pic>
        <p:nvPicPr>
          <p:cNvPr descr="Chart, line chart&#10;&#10;Description automatically generated" id="221" name="Google Shape;221;p11"/>
          <p:cNvPicPr preferRelativeResize="0"/>
          <p:nvPr/>
        </p:nvPicPr>
        <p:blipFill rotWithShape="1">
          <a:blip r:embed="rId3">
            <a:alphaModFix/>
          </a:blip>
          <a:srcRect b="0" l="0" r="0" t="0"/>
          <a:stretch/>
        </p:blipFill>
        <p:spPr>
          <a:xfrm>
            <a:off x="1133054" y="1332868"/>
            <a:ext cx="9820155" cy="4695184"/>
          </a:xfrm>
          <a:prstGeom prst="rect">
            <a:avLst/>
          </a:prstGeom>
          <a:noFill/>
          <a:ln>
            <a:noFill/>
          </a:ln>
        </p:spPr>
      </p:pic>
      <p:sp>
        <p:nvSpPr>
          <p:cNvPr id="222" name="Google Shape;222;p11"/>
          <p:cNvSpPr/>
          <p:nvPr/>
        </p:nvSpPr>
        <p:spPr>
          <a:xfrm>
            <a:off x="8459991" y="1447327"/>
            <a:ext cx="3063240" cy="891540"/>
          </a:xfrm>
          <a:prstGeom prst="roundRect">
            <a:avLst>
              <a:gd fmla="val 16667" name="adj"/>
            </a:avLst>
          </a:prstGeom>
          <a:solidFill>
            <a:srgbClr val="262626"/>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223" name="Google Shape;223;p11"/>
          <p:cNvSpPr/>
          <p:nvPr/>
        </p:nvSpPr>
        <p:spPr>
          <a:xfrm>
            <a:off x="8664471" y="1608289"/>
            <a:ext cx="2860144" cy="584775"/>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600"/>
              <a:buFont typeface="Arial"/>
              <a:buNone/>
            </a:pPr>
            <a:r>
              <a:rPr b="1" i="0" lang="en-US" sz="1600" u="none" cap="none" strike="noStrike">
                <a:solidFill>
                  <a:schemeClr val="lt1"/>
                </a:solidFill>
                <a:latin typeface="Arial"/>
                <a:ea typeface="Arial"/>
                <a:cs typeface="Arial"/>
                <a:sym typeface="Arial"/>
              </a:rPr>
              <a:t>Initial Balance: $1,000,000</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600"/>
              <a:buFont typeface="Arial"/>
              <a:buNone/>
            </a:pPr>
            <a:r>
              <a:rPr b="1" i="0" lang="en-US" sz="1600" u="none" cap="none" strike="noStrike">
                <a:solidFill>
                  <a:schemeClr val="lt1"/>
                </a:solidFill>
                <a:latin typeface="Arial"/>
                <a:ea typeface="Arial"/>
                <a:cs typeface="Arial"/>
                <a:sym typeface="Arial"/>
              </a:rPr>
              <a:t>Annual Return: 5%</a:t>
            </a:r>
            <a:endParaRPr b="0" i="0" sz="1400" u="none" cap="none" strike="noStrike">
              <a:solidFill>
                <a:srgbClr val="000000"/>
              </a:solidFill>
              <a:latin typeface="Arial"/>
              <a:ea typeface="Arial"/>
              <a:cs typeface="Arial"/>
              <a:sym typeface="Arial"/>
            </a:endParaRPr>
          </a:p>
        </p:txBody>
      </p:sp>
      <p:sp>
        <p:nvSpPr>
          <p:cNvPr id="224" name="Google Shape;224;p11"/>
          <p:cNvSpPr/>
          <p:nvPr/>
        </p:nvSpPr>
        <p:spPr>
          <a:xfrm>
            <a:off x="8014958" y="2827137"/>
            <a:ext cx="4572000" cy="584775"/>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600"/>
              <a:buFont typeface="Arial"/>
              <a:buNone/>
            </a:pPr>
            <a:r>
              <a:rPr b="1" i="0" lang="en-US" sz="1600" u="none" cap="none" strike="noStrike">
                <a:solidFill>
                  <a:schemeClr val="lt1"/>
                </a:solidFill>
                <a:latin typeface="Arial"/>
                <a:ea typeface="Arial"/>
                <a:cs typeface="Arial"/>
                <a:sym typeface="Arial"/>
              </a:rPr>
              <a:t>Annual Withdrawals: $50,000</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600"/>
              <a:buFont typeface="Arial"/>
              <a:buNone/>
            </a:pPr>
            <a:r>
              <a:rPr b="1" i="0" lang="en-US" sz="1600" u="none" cap="none" strike="noStrike">
                <a:solidFill>
                  <a:schemeClr val="lt1"/>
                </a:solidFill>
                <a:latin typeface="Arial"/>
                <a:ea typeface="Arial"/>
                <a:cs typeface="Arial"/>
                <a:sym typeface="Arial"/>
              </a:rPr>
              <a:t>    Inflation Adjustment: 3%/yr</a:t>
            </a:r>
            <a:endParaRPr b="1" i="0" sz="1600" u="none" cap="none" strike="noStrike">
              <a:solidFill>
                <a:schemeClr val="lt1"/>
              </a:solidFill>
              <a:latin typeface="Arial"/>
              <a:ea typeface="Arial"/>
              <a:cs typeface="Arial"/>
              <a:sym typeface="Arial"/>
            </a:endParaRPr>
          </a:p>
        </p:txBody>
      </p:sp>
      <p:sp>
        <p:nvSpPr>
          <p:cNvPr id="225" name="Google Shape;225;p11"/>
          <p:cNvSpPr/>
          <p:nvPr/>
        </p:nvSpPr>
        <p:spPr>
          <a:xfrm>
            <a:off x="1323888" y="6379150"/>
            <a:ext cx="11433386" cy="246221"/>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000"/>
              <a:buFont typeface="Arial"/>
              <a:buNone/>
            </a:pPr>
            <a:r>
              <a:rPr b="0" i="0" lang="en-US" sz="1000" u="none" cap="none" strike="noStrike">
                <a:solidFill>
                  <a:schemeClr val="lt1"/>
                </a:solidFill>
                <a:latin typeface="Arial"/>
                <a:ea typeface="Arial"/>
                <a:cs typeface="Arial"/>
                <a:sym typeface="Arial"/>
              </a:rPr>
              <a:t>This is a hypothetical example used for illustrative purposes only. It is not representative of any specific investment or combination of investments.</a:t>
            </a:r>
            <a:endParaRPr b="0" i="0" sz="1000" u="none" cap="none" strike="noStrike">
              <a:solidFill>
                <a:schemeClr val="lt1"/>
              </a:solidFill>
              <a:latin typeface="Arial"/>
              <a:ea typeface="Arial"/>
              <a:cs typeface="Arial"/>
              <a:sym typeface="Arial"/>
            </a:endParaRPr>
          </a:p>
        </p:txBody>
      </p:sp>
      <p:sp>
        <p:nvSpPr>
          <p:cNvPr id="226" name="Google Shape;226;p11"/>
          <p:cNvSpPr/>
          <p:nvPr/>
        </p:nvSpPr>
        <p:spPr>
          <a:xfrm>
            <a:off x="2169715" y="4223275"/>
            <a:ext cx="2823821" cy="1015622"/>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2400"/>
              <a:buFont typeface="Arial"/>
              <a:buNone/>
            </a:pPr>
            <a:r>
              <a:rPr b="1" i="0" lang="en-US" sz="2400" u="none" cap="none" strike="noStrike">
                <a:solidFill>
                  <a:schemeClr val="lt1"/>
                </a:solidFill>
                <a:latin typeface="Arial Black"/>
                <a:ea typeface="Arial Black"/>
                <a:cs typeface="Arial Black"/>
                <a:sym typeface="Arial Black"/>
              </a:rPr>
              <a:t>One Spouse</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2000"/>
              <a:buFont typeface="Arial"/>
              <a:buNone/>
            </a:pPr>
            <a:r>
              <a:rPr b="0" i="0" lang="en-US" sz="1800" u="none" cap="none" strike="noStrike">
                <a:solidFill>
                  <a:schemeClr val="lt1"/>
                </a:solidFill>
                <a:latin typeface="Arial"/>
                <a:ea typeface="Arial"/>
                <a:cs typeface="Arial"/>
                <a:sym typeface="Arial"/>
              </a:rPr>
              <a:t>spends 5 years in a nursing home </a:t>
            </a:r>
            <a:endParaRPr b="0" i="0" sz="1800" u="none" cap="none" strike="noStrike">
              <a:solidFill>
                <a:srgbClr val="000000"/>
              </a:solidFill>
              <a:latin typeface="Arial"/>
              <a:ea typeface="Arial"/>
              <a:cs typeface="Arial"/>
              <a:sym typeface="Arial"/>
            </a:endParaRPr>
          </a:p>
        </p:txBody>
      </p:sp>
      <p:cxnSp>
        <p:nvCxnSpPr>
          <p:cNvPr id="227" name="Google Shape;227;p11"/>
          <p:cNvCxnSpPr/>
          <p:nvPr/>
        </p:nvCxnSpPr>
        <p:spPr>
          <a:xfrm flipH="1" rot="10800000">
            <a:off x="3459630" y="3349411"/>
            <a:ext cx="243990" cy="873864"/>
          </a:xfrm>
          <a:prstGeom prst="straightConnector1">
            <a:avLst/>
          </a:prstGeom>
          <a:noFill/>
          <a:ln cap="flat" cmpd="sng" w="12700">
            <a:solidFill>
              <a:schemeClr val="lt1"/>
            </a:solidFill>
            <a:prstDash val="solid"/>
            <a:miter lim="800000"/>
            <a:headEnd len="sm" w="sm" type="none"/>
            <a:tailEnd len="sm" w="sm" type="none"/>
          </a:ln>
        </p:spPr>
      </p:cxnSp>
      <p:sp>
        <p:nvSpPr>
          <p:cNvPr id="228" name="Google Shape;228;p11"/>
          <p:cNvSpPr/>
          <p:nvPr/>
        </p:nvSpPr>
        <p:spPr>
          <a:xfrm>
            <a:off x="4693483" y="2984073"/>
            <a:ext cx="3476375" cy="89251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600"/>
              <a:buFont typeface="Arial"/>
              <a:buNone/>
            </a:pPr>
            <a:r>
              <a:rPr b="1" i="0" lang="en-US" sz="1300" u="none" cap="none" strike="noStrike">
                <a:solidFill>
                  <a:schemeClr val="lt1"/>
                </a:solidFill>
                <a:latin typeface="Arial"/>
                <a:ea typeface="Arial"/>
                <a:cs typeface="Arial"/>
                <a:sym typeface="Arial"/>
              </a:rPr>
              <a:t>Annual Withdrawals: $50,000</a:t>
            </a:r>
            <a:endParaRPr b="0" i="0" sz="13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600"/>
              <a:buFont typeface="Arial"/>
              <a:buNone/>
            </a:pPr>
            <a:r>
              <a:rPr b="1" i="0" lang="en-US" sz="1300" u="none" cap="none" strike="noStrike">
                <a:solidFill>
                  <a:schemeClr val="lt1"/>
                </a:solidFill>
                <a:latin typeface="Arial"/>
                <a:ea typeface="Arial"/>
                <a:cs typeface="Arial"/>
                <a:sym typeface="Arial"/>
              </a:rPr>
              <a:t>    Additional LTC cost</a:t>
            </a:r>
            <a:endParaRPr b="0" i="0" sz="13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600"/>
              <a:buFont typeface="Arial"/>
              <a:buNone/>
            </a:pPr>
            <a:r>
              <a:rPr b="1" i="0" lang="en-US" sz="1300" u="none" cap="none" strike="noStrike">
                <a:solidFill>
                  <a:schemeClr val="lt1"/>
                </a:solidFill>
                <a:latin typeface="Arial"/>
                <a:ea typeface="Arial"/>
                <a:cs typeface="Arial"/>
                <a:sym typeface="Arial"/>
              </a:rPr>
              <a:t>               (first 5 years): $67,000</a:t>
            </a:r>
            <a:endParaRPr b="0" i="0" sz="13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600"/>
              <a:buFont typeface="Arial"/>
              <a:buNone/>
            </a:pPr>
            <a:r>
              <a:rPr b="1" i="0" lang="en-US" sz="1300" u="none" cap="none" strike="noStrike">
                <a:solidFill>
                  <a:schemeClr val="lt1"/>
                </a:solidFill>
                <a:latin typeface="Arial"/>
                <a:ea typeface="Arial"/>
                <a:cs typeface="Arial"/>
                <a:sym typeface="Arial"/>
              </a:rPr>
              <a:t>           Inflation Adjustment: 3%/yr</a:t>
            </a:r>
            <a:endParaRPr b="1" i="0" sz="1300" u="none" cap="none" strike="noStrike">
              <a:solidFill>
                <a:schemeClr val="lt1"/>
              </a:solidFill>
              <a:latin typeface="Arial"/>
              <a:ea typeface="Arial"/>
              <a:cs typeface="Arial"/>
              <a:sym typeface="Arial"/>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3" name="Shape 233"/>
        <p:cNvGrpSpPr/>
        <p:nvPr/>
      </p:nvGrpSpPr>
      <p:grpSpPr>
        <a:xfrm>
          <a:off x="0" y="0"/>
          <a:ext cx="0" cy="0"/>
          <a:chOff x="0" y="0"/>
          <a:chExt cx="0" cy="0"/>
        </a:xfrm>
      </p:grpSpPr>
      <p:pic>
        <p:nvPicPr>
          <p:cNvPr id="234" name="Google Shape;234;p12"/>
          <p:cNvPicPr preferRelativeResize="0"/>
          <p:nvPr/>
        </p:nvPicPr>
        <p:blipFill rotWithShape="1">
          <a:blip r:embed="rId3">
            <a:alphaModFix/>
          </a:blip>
          <a:srcRect b="0" l="0" r="0" t="0"/>
          <a:stretch/>
        </p:blipFill>
        <p:spPr>
          <a:xfrm>
            <a:off x="-1" y="0"/>
            <a:ext cx="12191996" cy="6858000"/>
          </a:xfrm>
          <a:prstGeom prst="rect">
            <a:avLst/>
          </a:prstGeom>
          <a:noFill/>
          <a:ln>
            <a:noFill/>
          </a:ln>
        </p:spPr>
      </p:pic>
      <p:sp>
        <p:nvSpPr>
          <p:cNvPr id="235" name="Google Shape;235;p12"/>
          <p:cNvSpPr txBox="1"/>
          <p:nvPr/>
        </p:nvSpPr>
        <p:spPr>
          <a:xfrm>
            <a:off x="1208066" y="230963"/>
            <a:ext cx="9894212" cy="276999"/>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200"/>
              <a:buFont typeface="Arial"/>
              <a:buNone/>
            </a:pPr>
            <a:r>
              <a:rPr b="1" i="0" lang="en-US" sz="1200" u="none" cap="none" strike="noStrike">
                <a:solidFill>
                  <a:schemeClr val="lt1"/>
                </a:solidFill>
                <a:latin typeface="Arial Black"/>
                <a:ea typeface="Arial Black"/>
                <a:cs typeface="Arial Black"/>
                <a:sym typeface="Arial Black"/>
              </a:rPr>
              <a:t>INSURANCE MATTERS – LONG-TERM CARE PROTECTION STRATEGIES</a:t>
            </a:r>
            <a:endParaRPr b="1" i="0" sz="1200" u="none" cap="none" strike="noStrike">
              <a:solidFill>
                <a:schemeClr val="lt1"/>
              </a:solidFill>
              <a:latin typeface="Arial Black"/>
              <a:ea typeface="Arial Black"/>
              <a:cs typeface="Arial Black"/>
              <a:sym typeface="Arial Black"/>
            </a:endParaRPr>
          </a:p>
        </p:txBody>
      </p:sp>
      <p:sp>
        <p:nvSpPr>
          <p:cNvPr id="236" name="Google Shape;236;p12"/>
          <p:cNvSpPr txBox="1"/>
          <p:nvPr/>
        </p:nvSpPr>
        <p:spPr>
          <a:xfrm>
            <a:off x="641399" y="658061"/>
            <a:ext cx="10909199" cy="529287"/>
          </a:xfrm>
          <a:prstGeom prst="rect">
            <a:avLst/>
          </a:prstGeom>
          <a:noFill/>
          <a:ln>
            <a:noFill/>
          </a:ln>
        </p:spPr>
        <p:txBody>
          <a:bodyPr anchorCtr="0" anchor="t" bIns="45700" lIns="91425" spcFirstLastPara="1" rIns="91425" wrap="square" tIns="45700">
            <a:noAutofit/>
          </a:bodyPr>
          <a:lstStyle/>
          <a:p>
            <a:pPr indent="0" lvl="0" marL="0" marR="0" rtl="0" algn="ctr">
              <a:lnSpc>
                <a:spcPct val="90000"/>
              </a:lnSpc>
              <a:spcBef>
                <a:spcPts val="0"/>
              </a:spcBef>
              <a:spcAft>
                <a:spcPts val="0"/>
              </a:spcAft>
              <a:buClr>
                <a:schemeClr val="lt1"/>
              </a:buClr>
              <a:buSzPts val="3600"/>
              <a:buFont typeface="Arial"/>
              <a:buNone/>
            </a:pPr>
            <a:r>
              <a:rPr b="1" i="0" lang="en-US" sz="3600" u="none" cap="none" strike="noStrike">
                <a:solidFill>
                  <a:schemeClr val="lt1"/>
                </a:solidFill>
                <a:latin typeface="Arial Black"/>
                <a:ea typeface="Arial Black"/>
                <a:cs typeface="Arial Black"/>
                <a:sym typeface="Arial Black"/>
              </a:rPr>
              <a:t>WHAT ABOUT MEDICARE?</a:t>
            </a:r>
            <a:endParaRPr b="1" i="0" sz="3600" u="none" cap="none" strike="noStrike">
              <a:solidFill>
                <a:schemeClr val="lt1"/>
              </a:solidFill>
              <a:latin typeface="Arial Black"/>
              <a:ea typeface="Arial Black"/>
              <a:cs typeface="Arial Black"/>
              <a:sym typeface="Arial Black"/>
            </a:endParaRPr>
          </a:p>
        </p:txBody>
      </p:sp>
      <p:sp>
        <p:nvSpPr>
          <p:cNvPr id="237" name="Google Shape;237;p12"/>
          <p:cNvSpPr txBox="1"/>
          <p:nvPr/>
        </p:nvSpPr>
        <p:spPr>
          <a:xfrm>
            <a:off x="751899" y="1641929"/>
            <a:ext cx="7425300" cy="3540300"/>
          </a:xfrm>
          <a:prstGeom prst="rect">
            <a:avLst/>
          </a:prstGeom>
          <a:noFill/>
          <a:ln>
            <a:noFill/>
          </a:ln>
        </p:spPr>
        <p:txBody>
          <a:bodyPr anchorCtr="0" anchor="t" bIns="45700" lIns="91425" spcFirstLastPara="1" rIns="91425" wrap="square" tIns="45700">
            <a:spAutoFit/>
          </a:bodyPr>
          <a:lstStyle/>
          <a:p>
            <a:pPr indent="-457200" lvl="0" marL="457200" marR="0" rtl="0" algn="l">
              <a:lnSpc>
                <a:spcPct val="100000"/>
              </a:lnSpc>
              <a:spcBef>
                <a:spcPts val="0"/>
              </a:spcBef>
              <a:spcAft>
                <a:spcPts val="0"/>
              </a:spcAft>
              <a:buClr>
                <a:schemeClr val="lt1"/>
              </a:buClr>
              <a:buSzPts val="3200"/>
              <a:buFont typeface="Arial"/>
              <a:buChar char="•"/>
            </a:pPr>
            <a:r>
              <a:rPr b="0" i="0" lang="en-US" sz="3200" u="none" cap="none" strike="noStrike">
                <a:solidFill>
                  <a:schemeClr val="lt1"/>
                </a:solidFill>
                <a:latin typeface="Arial"/>
                <a:ea typeface="Arial"/>
                <a:cs typeface="Arial"/>
                <a:sym typeface="Arial"/>
              </a:rPr>
              <a:t>Covers skilled nursing care; </a:t>
            </a:r>
            <a:endParaRPr b="0" i="0" sz="3200" u="none" cap="none" strike="noStrike">
              <a:solidFill>
                <a:schemeClr val="lt1"/>
              </a:solidFill>
              <a:latin typeface="Arial"/>
              <a:ea typeface="Arial"/>
              <a:cs typeface="Arial"/>
              <a:sym typeface="Arial"/>
            </a:endParaRPr>
          </a:p>
          <a:p>
            <a:pPr indent="-457200" lvl="0" marL="457200" marR="0" rtl="0" algn="l">
              <a:lnSpc>
                <a:spcPct val="100000"/>
              </a:lnSpc>
              <a:spcBef>
                <a:spcPts val="0"/>
              </a:spcBef>
              <a:spcAft>
                <a:spcPts val="0"/>
              </a:spcAft>
              <a:buClr>
                <a:schemeClr val="lt1"/>
              </a:buClr>
              <a:buSzPts val="3200"/>
              <a:buFont typeface="Arial"/>
              <a:buChar char="•"/>
            </a:pPr>
            <a:r>
              <a:rPr b="0" i="0" lang="en-US" sz="3200" u="none" cap="none" strike="noStrike">
                <a:solidFill>
                  <a:schemeClr val="lt1"/>
                </a:solidFill>
                <a:latin typeface="Arial"/>
                <a:ea typeface="Arial"/>
                <a:cs typeface="Arial"/>
                <a:sym typeface="Arial"/>
              </a:rPr>
              <a:t>does not cover custodial care</a:t>
            </a:r>
            <a:endParaRPr b="0" i="0" sz="3200" u="none" cap="none" strike="noStrike">
              <a:solidFill>
                <a:schemeClr val="lt1"/>
              </a:solidFill>
              <a:latin typeface="Arial"/>
              <a:ea typeface="Arial"/>
              <a:cs typeface="Arial"/>
              <a:sym typeface="Arial"/>
            </a:endParaRPr>
          </a:p>
          <a:p>
            <a:pPr indent="-457200" lvl="0" marL="457200" marR="0" rtl="0" algn="l">
              <a:lnSpc>
                <a:spcPct val="100000"/>
              </a:lnSpc>
              <a:spcBef>
                <a:spcPts val="0"/>
              </a:spcBef>
              <a:spcAft>
                <a:spcPts val="0"/>
              </a:spcAft>
              <a:buClr>
                <a:schemeClr val="lt1"/>
              </a:buClr>
              <a:buSzPts val="3200"/>
              <a:buFont typeface="Arial"/>
              <a:buChar char="•"/>
            </a:pPr>
            <a:r>
              <a:rPr b="0" i="0" lang="en-US" sz="3200" u="none" cap="none" strike="noStrike">
                <a:solidFill>
                  <a:schemeClr val="lt1"/>
                </a:solidFill>
                <a:latin typeface="Arial"/>
                <a:ea typeface="Arial"/>
                <a:cs typeface="Arial"/>
                <a:sym typeface="Arial"/>
              </a:rPr>
              <a:t>Requires a </a:t>
            </a:r>
            <a:r>
              <a:rPr b="1" i="0" lang="en-US" sz="3200" u="none" cap="none" strike="noStrike">
                <a:solidFill>
                  <a:schemeClr val="lt1"/>
                </a:solidFill>
                <a:latin typeface="Arial"/>
                <a:ea typeface="Arial"/>
                <a:cs typeface="Arial"/>
                <a:sym typeface="Arial"/>
              </a:rPr>
              <a:t>3-day</a:t>
            </a:r>
            <a:r>
              <a:rPr b="0" i="0" lang="en-US" sz="3200" u="none" cap="none" strike="noStrike">
                <a:solidFill>
                  <a:schemeClr val="lt1"/>
                </a:solidFill>
                <a:latin typeface="Arial"/>
                <a:ea typeface="Arial"/>
                <a:cs typeface="Arial"/>
                <a:sym typeface="Arial"/>
              </a:rPr>
              <a:t> hospital stay</a:t>
            </a:r>
            <a:endParaRPr b="0" i="0" sz="3200" u="none" cap="none" strike="noStrike">
              <a:solidFill>
                <a:schemeClr val="lt1"/>
              </a:solidFill>
              <a:latin typeface="Arial"/>
              <a:ea typeface="Arial"/>
              <a:cs typeface="Arial"/>
              <a:sym typeface="Arial"/>
            </a:endParaRPr>
          </a:p>
          <a:p>
            <a:pPr indent="-457200" lvl="0" marL="457200" marR="0" rtl="0" algn="l">
              <a:lnSpc>
                <a:spcPct val="100000"/>
              </a:lnSpc>
              <a:spcBef>
                <a:spcPts val="0"/>
              </a:spcBef>
              <a:spcAft>
                <a:spcPts val="0"/>
              </a:spcAft>
              <a:buClr>
                <a:schemeClr val="lt1"/>
              </a:buClr>
              <a:buSzPts val="3200"/>
              <a:buFont typeface="Arial"/>
              <a:buChar char="•"/>
            </a:pPr>
            <a:r>
              <a:rPr b="0" i="0" lang="en-US" sz="3200" u="none" cap="none" strike="noStrike">
                <a:solidFill>
                  <a:schemeClr val="lt1"/>
                </a:solidFill>
                <a:latin typeface="Arial"/>
                <a:ea typeface="Arial"/>
                <a:cs typeface="Arial"/>
                <a:sym typeface="Arial"/>
              </a:rPr>
              <a:t>Covers days </a:t>
            </a:r>
            <a:r>
              <a:rPr b="1" i="0" lang="en-US" sz="3200" u="none" cap="none" strike="noStrike">
                <a:solidFill>
                  <a:schemeClr val="lt1"/>
                </a:solidFill>
                <a:latin typeface="Arial"/>
                <a:ea typeface="Arial"/>
                <a:cs typeface="Arial"/>
                <a:sym typeface="Arial"/>
              </a:rPr>
              <a:t>1-20</a:t>
            </a:r>
            <a:r>
              <a:rPr b="0" i="0" lang="en-US" sz="3200" u="none" cap="none" strike="noStrike">
                <a:solidFill>
                  <a:schemeClr val="lt1"/>
                </a:solidFill>
                <a:latin typeface="Arial"/>
                <a:ea typeface="Arial"/>
                <a:cs typeface="Arial"/>
                <a:sym typeface="Arial"/>
              </a:rPr>
              <a:t> completely</a:t>
            </a:r>
            <a:endParaRPr b="0" i="0" sz="3200" u="none" cap="none" strike="noStrike">
              <a:solidFill>
                <a:schemeClr val="lt1"/>
              </a:solidFill>
              <a:latin typeface="Arial"/>
              <a:ea typeface="Arial"/>
              <a:cs typeface="Arial"/>
              <a:sym typeface="Arial"/>
            </a:endParaRPr>
          </a:p>
          <a:p>
            <a:pPr indent="-457200" lvl="0" marL="457200" marR="0" rtl="0" algn="l">
              <a:lnSpc>
                <a:spcPct val="100000"/>
              </a:lnSpc>
              <a:spcBef>
                <a:spcPts val="0"/>
              </a:spcBef>
              <a:spcAft>
                <a:spcPts val="0"/>
              </a:spcAft>
              <a:buClr>
                <a:schemeClr val="lt1"/>
              </a:buClr>
              <a:buSzPts val="3200"/>
              <a:buFont typeface="Arial"/>
              <a:buChar char="•"/>
            </a:pPr>
            <a:r>
              <a:rPr b="0" i="0" lang="en-US" sz="3200" u="none" cap="none" strike="noStrike">
                <a:solidFill>
                  <a:schemeClr val="lt1"/>
                </a:solidFill>
                <a:latin typeface="Arial"/>
                <a:ea typeface="Arial"/>
                <a:cs typeface="Arial"/>
                <a:sym typeface="Arial"/>
              </a:rPr>
              <a:t>Copayment due for days 21-100</a:t>
            </a:r>
            <a:endParaRPr b="0" i="0" sz="3200" u="none" cap="none" strike="noStrike">
              <a:solidFill>
                <a:schemeClr val="lt1"/>
              </a:solidFill>
              <a:latin typeface="Arial"/>
              <a:ea typeface="Arial"/>
              <a:cs typeface="Arial"/>
              <a:sym typeface="Arial"/>
            </a:endParaRPr>
          </a:p>
          <a:p>
            <a:pPr indent="-457200" lvl="0" marL="457200" marR="0" rtl="0" algn="l">
              <a:lnSpc>
                <a:spcPct val="100000"/>
              </a:lnSpc>
              <a:spcBef>
                <a:spcPts val="0"/>
              </a:spcBef>
              <a:spcAft>
                <a:spcPts val="0"/>
              </a:spcAft>
              <a:buClr>
                <a:schemeClr val="lt1"/>
              </a:buClr>
              <a:buSzPts val="3200"/>
              <a:buFont typeface="Arial"/>
              <a:buChar char="•"/>
            </a:pPr>
            <a:r>
              <a:rPr b="1" i="0" lang="en-US" sz="3200" u="none" cap="none" strike="noStrike">
                <a:solidFill>
                  <a:schemeClr val="lt1"/>
                </a:solidFill>
                <a:latin typeface="Arial"/>
                <a:ea typeface="Arial"/>
                <a:cs typeface="Arial"/>
                <a:sym typeface="Arial"/>
              </a:rPr>
              <a:t>Limited choice</a:t>
            </a:r>
            <a:endParaRPr b="1" i="0" sz="3200" u="none" cap="none" strike="noStrike">
              <a:solidFill>
                <a:schemeClr val="lt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3200"/>
              <a:buFont typeface="Arial"/>
              <a:buNone/>
            </a:pPr>
            <a:r>
              <a:t/>
            </a:r>
            <a:endParaRPr b="0" i="0" sz="3200" u="none" cap="none" strike="noStrike">
              <a:solidFill>
                <a:schemeClr val="lt1"/>
              </a:solidFill>
              <a:latin typeface="Arial"/>
              <a:ea typeface="Arial"/>
              <a:cs typeface="Arial"/>
              <a:sym typeface="Arial"/>
            </a:endParaRPr>
          </a:p>
        </p:txBody>
      </p:sp>
      <p:sp>
        <p:nvSpPr>
          <p:cNvPr id="238" name="Google Shape;238;p12"/>
          <p:cNvSpPr/>
          <p:nvPr/>
        </p:nvSpPr>
        <p:spPr>
          <a:xfrm>
            <a:off x="1595611" y="6392612"/>
            <a:ext cx="7919545" cy="246221"/>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chemeClr val="dk1"/>
              </a:buClr>
              <a:buSzPts val="1000"/>
              <a:buFont typeface="Arial"/>
              <a:buNone/>
            </a:pPr>
            <a:r>
              <a:rPr b="0" i="0" lang="en-US" sz="1000" u="none" cap="none" strike="noStrike">
                <a:solidFill>
                  <a:schemeClr val="lt1"/>
                </a:solidFill>
                <a:latin typeface="Arial"/>
                <a:ea typeface="Arial"/>
                <a:cs typeface="Arial"/>
                <a:sym typeface="Arial"/>
              </a:rPr>
              <a:t>Source: Medicare.gov, 2022</a:t>
            </a:r>
            <a:endParaRPr b="0" i="0" sz="1000" u="none" cap="none" strike="noStrike">
              <a:solidFill>
                <a:schemeClr val="lt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000"/>
              <a:buFont typeface="Arial"/>
              <a:buNone/>
            </a:pPr>
            <a:r>
              <a:t/>
            </a:r>
            <a:endParaRPr b="0" i="0" sz="1000" u="none" cap="none" strike="noStrike">
              <a:solidFill>
                <a:schemeClr val="lt1"/>
              </a:solidFill>
              <a:latin typeface="Arial"/>
              <a:ea typeface="Arial"/>
              <a:cs typeface="Arial"/>
              <a:sym typeface="Arial"/>
            </a:endParaRPr>
          </a:p>
        </p:txBody>
      </p:sp>
      <p:pic>
        <p:nvPicPr>
          <p:cNvPr id="239" name="Google Shape;239;p12"/>
          <p:cNvPicPr preferRelativeResize="0"/>
          <p:nvPr/>
        </p:nvPicPr>
        <p:blipFill rotWithShape="1">
          <a:blip r:embed="rId4">
            <a:alphaModFix/>
          </a:blip>
          <a:srcRect b="0" l="0" r="0" t="0"/>
          <a:stretch/>
        </p:blipFill>
        <p:spPr>
          <a:xfrm>
            <a:off x="7660666" y="1688158"/>
            <a:ext cx="4531334" cy="3012854"/>
          </a:xfrm>
          <a:custGeom>
            <a:rect b="b" l="l" r="r" t="t"/>
            <a:pathLst>
              <a:path extrusionOk="0" h="3962400" w="5104792">
                <a:moveTo>
                  <a:pt x="0" y="0"/>
                </a:moveTo>
                <a:lnTo>
                  <a:pt x="5104792" y="0"/>
                </a:lnTo>
                <a:lnTo>
                  <a:pt x="5104792" y="3962400"/>
                </a:lnTo>
                <a:lnTo>
                  <a:pt x="0" y="3962400"/>
                </a:lnTo>
                <a:close/>
              </a:path>
            </a:pathLst>
          </a:cu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4" name="Shape 244"/>
        <p:cNvGrpSpPr/>
        <p:nvPr/>
      </p:nvGrpSpPr>
      <p:grpSpPr>
        <a:xfrm>
          <a:off x="0" y="0"/>
          <a:ext cx="0" cy="0"/>
          <a:chOff x="0" y="0"/>
          <a:chExt cx="0" cy="0"/>
        </a:xfrm>
      </p:grpSpPr>
      <p:pic>
        <p:nvPicPr>
          <p:cNvPr id="245" name="Google Shape;245;p13"/>
          <p:cNvPicPr preferRelativeResize="0"/>
          <p:nvPr/>
        </p:nvPicPr>
        <p:blipFill rotWithShape="1">
          <a:blip r:embed="rId3">
            <a:alphaModFix/>
          </a:blip>
          <a:srcRect b="0" l="0" r="0" t="0"/>
          <a:stretch/>
        </p:blipFill>
        <p:spPr>
          <a:xfrm>
            <a:off x="-1" y="0"/>
            <a:ext cx="12191996" cy="6858000"/>
          </a:xfrm>
          <a:prstGeom prst="rect">
            <a:avLst/>
          </a:prstGeom>
          <a:noFill/>
          <a:ln>
            <a:noFill/>
          </a:ln>
        </p:spPr>
      </p:pic>
      <p:sp>
        <p:nvSpPr>
          <p:cNvPr id="246" name="Google Shape;246;p13"/>
          <p:cNvSpPr txBox="1"/>
          <p:nvPr/>
        </p:nvSpPr>
        <p:spPr>
          <a:xfrm>
            <a:off x="1208066" y="230963"/>
            <a:ext cx="9894212" cy="276999"/>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200"/>
              <a:buFont typeface="Arial"/>
              <a:buNone/>
            </a:pPr>
            <a:r>
              <a:rPr b="1" i="0" lang="en-US" sz="1200" u="none" cap="none" strike="noStrike">
                <a:solidFill>
                  <a:schemeClr val="lt1"/>
                </a:solidFill>
                <a:latin typeface="Arial Black"/>
                <a:ea typeface="Arial Black"/>
                <a:cs typeface="Arial Black"/>
                <a:sym typeface="Arial Black"/>
              </a:rPr>
              <a:t>INSURANCE MATTERS – LONG-TERM CARE PROTECTION STRATEGIES</a:t>
            </a:r>
            <a:endParaRPr b="1" i="0" sz="1200" u="none" cap="none" strike="noStrike">
              <a:solidFill>
                <a:schemeClr val="lt1"/>
              </a:solidFill>
              <a:latin typeface="Arial Black"/>
              <a:ea typeface="Arial Black"/>
              <a:cs typeface="Arial Black"/>
              <a:sym typeface="Arial Black"/>
            </a:endParaRPr>
          </a:p>
        </p:txBody>
      </p:sp>
      <p:sp>
        <p:nvSpPr>
          <p:cNvPr id="247" name="Google Shape;247;p13"/>
          <p:cNvSpPr txBox="1"/>
          <p:nvPr/>
        </p:nvSpPr>
        <p:spPr>
          <a:xfrm>
            <a:off x="459246" y="679173"/>
            <a:ext cx="11273506" cy="529287"/>
          </a:xfrm>
          <a:prstGeom prst="rect">
            <a:avLst/>
          </a:prstGeom>
          <a:noFill/>
          <a:ln>
            <a:noFill/>
          </a:ln>
        </p:spPr>
        <p:txBody>
          <a:bodyPr anchorCtr="0" anchor="t" bIns="45700" lIns="91425" spcFirstLastPara="1" rIns="91425" wrap="square" tIns="45700">
            <a:noAutofit/>
          </a:bodyPr>
          <a:lstStyle/>
          <a:p>
            <a:pPr indent="0" lvl="0" marL="0" marR="0" rtl="0" algn="ctr">
              <a:lnSpc>
                <a:spcPct val="90000"/>
              </a:lnSpc>
              <a:spcBef>
                <a:spcPts val="0"/>
              </a:spcBef>
              <a:spcAft>
                <a:spcPts val="0"/>
              </a:spcAft>
              <a:buClr>
                <a:schemeClr val="lt1"/>
              </a:buClr>
              <a:buSzPts val="3600"/>
              <a:buFont typeface="Arial"/>
              <a:buNone/>
            </a:pPr>
            <a:r>
              <a:rPr b="1" i="0" lang="en-US" sz="3600" u="none" cap="none" strike="noStrike">
                <a:solidFill>
                  <a:schemeClr val="lt1"/>
                </a:solidFill>
                <a:latin typeface="Arial Black"/>
                <a:ea typeface="Arial Black"/>
                <a:cs typeface="Arial Black"/>
                <a:sym typeface="Arial Black"/>
              </a:rPr>
              <a:t>WHAT ARE YOUR OPTIONS?</a:t>
            </a:r>
            <a:endParaRPr b="1" i="0" sz="3600" u="none" cap="none" strike="noStrike">
              <a:solidFill>
                <a:schemeClr val="lt1"/>
              </a:solidFill>
              <a:latin typeface="Arial Black"/>
              <a:ea typeface="Arial Black"/>
              <a:cs typeface="Arial Black"/>
              <a:sym typeface="Arial Black"/>
            </a:endParaRPr>
          </a:p>
        </p:txBody>
      </p:sp>
      <p:pic>
        <p:nvPicPr>
          <p:cNvPr id="248" name="Google Shape;248;p13"/>
          <p:cNvPicPr preferRelativeResize="0"/>
          <p:nvPr/>
        </p:nvPicPr>
        <p:blipFill rotWithShape="1">
          <a:blip r:embed="rId4">
            <a:alphaModFix/>
          </a:blip>
          <a:srcRect b="0" l="0" r="0" t="0"/>
          <a:stretch/>
        </p:blipFill>
        <p:spPr>
          <a:xfrm>
            <a:off x="6273056" y="1484118"/>
            <a:ext cx="2837154" cy="5006743"/>
          </a:xfrm>
          <a:prstGeom prst="rect">
            <a:avLst/>
          </a:prstGeom>
          <a:noFill/>
          <a:ln>
            <a:noFill/>
          </a:ln>
        </p:spPr>
      </p:pic>
      <p:sp>
        <p:nvSpPr>
          <p:cNvPr id="249" name="Google Shape;249;p13"/>
          <p:cNvSpPr txBox="1"/>
          <p:nvPr/>
        </p:nvSpPr>
        <p:spPr>
          <a:xfrm>
            <a:off x="6528580" y="3321090"/>
            <a:ext cx="2326106" cy="1332798"/>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404040"/>
              </a:buClr>
              <a:buSzPts val="4400"/>
              <a:buFont typeface="Arial"/>
              <a:buNone/>
            </a:pPr>
            <a:r>
              <a:rPr b="1" i="0" lang="en-US" sz="4400" u="none" cap="none" strike="noStrike">
                <a:solidFill>
                  <a:srgbClr val="404040"/>
                </a:solidFill>
                <a:latin typeface="Arial Black"/>
                <a:ea typeface="Arial Black"/>
                <a:cs typeface="Arial Black"/>
                <a:sym typeface="Arial Black"/>
              </a:rPr>
              <a:t>LONG-</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404040"/>
              </a:buClr>
              <a:buSzPts val="4400"/>
              <a:buFont typeface="Arial"/>
              <a:buNone/>
            </a:pPr>
            <a:r>
              <a:rPr b="1" i="0" lang="en-US" sz="4400" u="none" cap="none" strike="noStrike">
                <a:solidFill>
                  <a:srgbClr val="404040"/>
                </a:solidFill>
                <a:latin typeface="Arial Black"/>
                <a:ea typeface="Arial Black"/>
                <a:cs typeface="Arial Black"/>
                <a:sym typeface="Arial Black"/>
              </a:rPr>
              <a:t>TERM</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404040"/>
              </a:buClr>
              <a:buSzPts val="4400"/>
              <a:buFont typeface="Arial"/>
              <a:buNone/>
            </a:pPr>
            <a:r>
              <a:rPr b="1" i="0" lang="en-US" sz="4400" u="none" cap="none" strike="noStrike">
                <a:solidFill>
                  <a:srgbClr val="404040"/>
                </a:solidFill>
                <a:latin typeface="Arial Black"/>
                <a:ea typeface="Arial Black"/>
                <a:cs typeface="Arial Black"/>
                <a:sym typeface="Arial Black"/>
              </a:rPr>
              <a:t>CARE</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404040"/>
              </a:buClr>
              <a:buSzPts val="3600"/>
              <a:buFont typeface="Arial"/>
              <a:buNone/>
            </a:pPr>
            <a:r>
              <a:rPr b="0" i="0" lang="en-US" sz="3600" u="none" cap="none" strike="noStrike">
                <a:solidFill>
                  <a:srgbClr val="404040"/>
                </a:solidFill>
                <a:latin typeface="Arial"/>
                <a:ea typeface="Arial"/>
                <a:cs typeface="Arial"/>
                <a:sym typeface="Arial"/>
              </a:rPr>
              <a:t>Insurance</a:t>
            </a:r>
            <a:endParaRPr b="0" i="0" sz="3600" u="none" cap="none" strike="noStrike">
              <a:solidFill>
                <a:srgbClr val="404040"/>
              </a:solidFill>
              <a:latin typeface="Arial"/>
              <a:ea typeface="Arial"/>
              <a:cs typeface="Arial"/>
              <a:sym typeface="Arial"/>
            </a:endParaRPr>
          </a:p>
        </p:txBody>
      </p:sp>
      <p:sp>
        <p:nvSpPr>
          <p:cNvPr id="250" name="Google Shape;250;p13"/>
          <p:cNvSpPr txBox="1"/>
          <p:nvPr/>
        </p:nvSpPr>
        <p:spPr>
          <a:xfrm>
            <a:off x="1044863" y="2373490"/>
            <a:ext cx="5228191" cy="2062103"/>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3200"/>
              <a:buFont typeface="Arial"/>
              <a:buNone/>
            </a:pPr>
            <a:r>
              <a:rPr b="1" i="0" lang="en-US" sz="3200" u="none" cap="none" strike="noStrike">
                <a:solidFill>
                  <a:schemeClr val="lt1"/>
                </a:solidFill>
                <a:latin typeface="Arial Black"/>
                <a:ea typeface="Arial Black"/>
                <a:cs typeface="Arial Black"/>
                <a:sym typeface="Arial Black"/>
              </a:rPr>
              <a:t>CAN COVER:</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3200"/>
              <a:buFont typeface="Arial"/>
              <a:buNone/>
            </a:pPr>
            <a:r>
              <a:rPr b="1" i="0" lang="en-US" sz="3200" u="none" cap="none" strike="noStrike">
                <a:solidFill>
                  <a:schemeClr val="lt1"/>
                </a:solidFill>
                <a:latin typeface="Arial Black"/>
                <a:ea typeface="Arial Black"/>
                <a:cs typeface="Arial Black"/>
                <a:sym typeface="Arial Black"/>
              </a:rPr>
              <a:t>	</a:t>
            </a:r>
            <a:r>
              <a:rPr b="0" i="0" lang="en-US" sz="3200" u="none" cap="none" strike="noStrike">
                <a:solidFill>
                  <a:schemeClr val="lt1"/>
                </a:solidFill>
                <a:latin typeface="Arial"/>
                <a:ea typeface="Arial"/>
                <a:cs typeface="Arial"/>
                <a:sym typeface="Arial"/>
              </a:rPr>
              <a:t>Skilled Care</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3200"/>
              <a:buFont typeface="Arial"/>
              <a:buNone/>
            </a:pPr>
            <a:r>
              <a:rPr b="0" i="0" lang="en-US" sz="3200" u="none" cap="none" strike="noStrike">
                <a:solidFill>
                  <a:schemeClr val="lt1"/>
                </a:solidFill>
                <a:latin typeface="Arial"/>
                <a:ea typeface="Arial"/>
                <a:cs typeface="Arial"/>
                <a:sym typeface="Arial"/>
              </a:rPr>
              <a:t>	Custodial Care</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3200"/>
              <a:buFont typeface="Arial"/>
              <a:buNone/>
            </a:pPr>
            <a:r>
              <a:rPr b="0" i="0" lang="en-US" sz="3200" u="none" cap="none" strike="noStrike">
                <a:solidFill>
                  <a:schemeClr val="lt1"/>
                </a:solidFill>
                <a:latin typeface="Arial"/>
                <a:ea typeface="Arial"/>
                <a:cs typeface="Arial"/>
                <a:sym typeface="Arial"/>
              </a:rPr>
              <a:t>	In-home Assistance</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5" name="Shape 255"/>
        <p:cNvGrpSpPr/>
        <p:nvPr/>
      </p:nvGrpSpPr>
      <p:grpSpPr>
        <a:xfrm>
          <a:off x="0" y="0"/>
          <a:ext cx="0" cy="0"/>
          <a:chOff x="0" y="0"/>
          <a:chExt cx="0" cy="0"/>
        </a:xfrm>
      </p:grpSpPr>
      <p:sp>
        <p:nvSpPr>
          <p:cNvPr id="256" name="Google Shape;256;p14"/>
          <p:cNvSpPr/>
          <p:nvPr/>
        </p:nvSpPr>
        <p:spPr>
          <a:xfrm rot="10800000">
            <a:off x="6377698" y="1515823"/>
            <a:ext cx="2092037" cy="1327932"/>
          </a:xfrm>
          <a:prstGeom prst="rect">
            <a:avLst/>
          </a:prstGeom>
          <a:gradFill>
            <a:gsLst>
              <a:gs pos="0">
                <a:srgbClr val="0C0C0C"/>
              </a:gs>
              <a:gs pos="100000">
                <a:srgbClr val="262626">
                  <a:alpha val="0"/>
                </a:srgbClr>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833C0B"/>
              </a:solidFill>
              <a:latin typeface="Calibri"/>
              <a:ea typeface="Calibri"/>
              <a:cs typeface="Calibri"/>
              <a:sym typeface="Calibri"/>
            </a:endParaRPr>
          </a:p>
        </p:txBody>
      </p:sp>
      <p:sp>
        <p:nvSpPr>
          <p:cNvPr id="257" name="Google Shape;257;p14"/>
          <p:cNvSpPr/>
          <p:nvPr/>
        </p:nvSpPr>
        <p:spPr>
          <a:xfrm rot="10800000">
            <a:off x="1385613" y="1441894"/>
            <a:ext cx="2092037" cy="1327932"/>
          </a:xfrm>
          <a:prstGeom prst="rect">
            <a:avLst/>
          </a:prstGeom>
          <a:gradFill>
            <a:gsLst>
              <a:gs pos="0">
                <a:srgbClr val="0C0C0C"/>
              </a:gs>
              <a:gs pos="100000">
                <a:srgbClr val="262626">
                  <a:alpha val="0"/>
                </a:srgbClr>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833C0B"/>
              </a:solidFill>
              <a:latin typeface="Calibri"/>
              <a:ea typeface="Calibri"/>
              <a:cs typeface="Calibri"/>
              <a:sym typeface="Calibri"/>
            </a:endParaRPr>
          </a:p>
        </p:txBody>
      </p:sp>
      <p:sp>
        <p:nvSpPr>
          <p:cNvPr id="258" name="Google Shape;258;p14"/>
          <p:cNvSpPr txBox="1"/>
          <p:nvPr/>
        </p:nvSpPr>
        <p:spPr>
          <a:xfrm>
            <a:off x="1208066" y="230963"/>
            <a:ext cx="9894212" cy="276999"/>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200"/>
              <a:buFont typeface="Arial"/>
              <a:buNone/>
            </a:pPr>
            <a:r>
              <a:rPr b="1" i="0" lang="en-US" sz="1200" u="none" cap="none" strike="noStrike">
                <a:solidFill>
                  <a:schemeClr val="lt1"/>
                </a:solidFill>
                <a:latin typeface="Arial Black"/>
                <a:ea typeface="Arial Black"/>
                <a:cs typeface="Arial Black"/>
                <a:sym typeface="Arial Black"/>
              </a:rPr>
              <a:t>INSURANCE MATTERS – LONG-TERM CARE PROTECTION STRATEGIES</a:t>
            </a:r>
            <a:endParaRPr b="1" i="0" sz="1200" u="none" cap="none" strike="noStrike">
              <a:solidFill>
                <a:schemeClr val="lt1"/>
              </a:solidFill>
              <a:latin typeface="Arial Black"/>
              <a:ea typeface="Arial Black"/>
              <a:cs typeface="Arial Black"/>
              <a:sym typeface="Arial Black"/>
            </a:endParaRPr>
          </a:p>
        </p:txBody>
      </p:sp>
      <p:sp>
        <p:nvSpPr>
          <p:cNvPr id="259" name="Google Shape;259;p14"/>
          <p:cNvSpPr txBox="1"/>
          <p:nvPr/>
        </p:nvSpPr>
        <p:spPr>
          <a:xfrm>
            <a:off x="641399" y="658061"/>
            <a:ext cx="10909199" cy="529287"/>
          </a:xfrm>
          <a:prstGeom prst="rect">
            <a:avLst/>
          </a:prstGeom>
          <a:noFill/>
          <a:ln>
            <a:noFill/>
          </a:ln>
        </p:spPr>
        <p:txBody>
          <a:bodyPr anchorCtr="0" anchor="t" bIns="45700" lIns="91425" spcFirstLastPara="1" rIns="91425" wrap="square" tIns="45700">
            <a:noAutofit/>
          </a:bodyPr>
          <a:lstStyle/>
          <a:p>
            <a:pPr indent="0" lvl="0" marL="0" marR="0" rtl="0" algn="ctr">
              <a:lnSpc>
                <a:spcPct val="90000"/>
              </a:lnSpc>
              <a:spcBef>
                <a:spcPts val="0"/>
              </a:spcBef>
              <a:spcAft>
                <a:spcPts val="0"/>
              </a:spcAft>
              <a:buClr>
                <a:schemeClr val="lt1"/>
              </a:buClr>
              <a:buSzPts val="3600"/>
              <a:buFont typeface="Arial"/>
              <a:buNone/>
            </a:pPr>
            <a:r>
              <a:rPr b="1" i="0" lang="en-US" sz="3600" u="none" cap="none" strike="noStrike">
                <a:solidFill>
                  <a:schemeClr val="lt1"/>
                </a:solidFill>
                <a:latin typeface="Arial Black"/>
                <a:ea typeface="Arial Black"/>
                <a:cs typeface="Arial Black"/>
                <a:sym typeface="Arial Black"/>
              </a:rPr>
              <a:t>AGING POPULATION</a:t>
            </a:r>
            <a:endParaRPr b="1" i="0" sz="3600" u="none" cap="none" strike="noStrike">
              <a:solidFill>
                <a:schemeClr val="lt1"/>
              </a:solidFill>
              <a:latin typeface="Arial Black"/>
              <a:ea typeface="Arial Black"/>
              <a:cs typeface="Arial Black"/>
              <a:sym typeface="Arial Black"/>
            </a:endParaRPr>
          </a:p>
        </p:txBody>
      </p:sp>
      <p:sp>
        <p:nvSpPr>
          <p:cNvPr id="260" name="Google Shape;260;p14"/>
          <p:cNvSpPr txBox="1"/>
          <p:nvPr/>
        </p:nvSpPr>
        <p:spPr>
          <a:xfrm>
            <a:off x="1385616" y="2809567"/>
            <a:ext cx="4886268" cy="1277993"/>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lt1"/>
              </a:buClr>
              <a:buSzPts val="2800"/>
              <a:buFont typeface="Arial"/>
              <a:buChar char="•"/>
            </a:pPr>
            <a:r>
              <a:rPr b="1" i="0" lang="en-US" sz="2800" u="none" cap="none" strike="noStrike">
                <a:solidFill>
                  <a:schemeClr val="lt1"/>
                </a:solidFill>
                <a:latin typeface="Arial"/>
                <a:ea typeface="Arial"/>
                <a:cs typeface="Arial"/>
                <a:sym typeface="Arial"/>
              </a:rPr>
              <a:t>Protect Assets</a:t>
            </a:r>
            <a:endParaRPr b="0" i="0" sz="14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2800"/>
              <a:buFont typeface="Arial"/>
              <a:buNone/>
            </a:pPr>
            <a:r>
              <a:rPr b="0" i="0" lang="en-US" sz="2800" u="none" cap="none" strike="noStrike">
                <a:solidFill>
                  <a:schemeClr val="lt1"/>
                </a:solidFill>
                <a:latin typeface="Arial"/>
                <a:ea typeface="Arial"/>
                <a:cs typeface="Arial"/>
                <a:sym typeface="Arial"/>
              </a:rPr>
              <a:t>	- Retirement funds</a:t>
            </a:r>
            <a:endParaRPr b="0" i="0" sz="14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2800"/>
              <a:buFont typeface="Arial"/>
              <a:buNone/>
            </a:pPr>
            <a:r>
              <a:rPr b="0" i="0" lang="en-US" sz="2800" u="none" cap="none" strike="noStrike">
                <a:solidFill>
                  <a:schemeClr val="lt1"/>
                </a:solidFill>
                <a:latin typeface="Arial"/>
                <a:ea typeface="Arial"/>
                <a:cs typeface="Arial"/>
                <a:sym typeface="Arial"/>
              </a:rPr>
              <a:t>	- Potential tax benefits</a:t>
            </a:r>
            <a:endParaRPr b="0" i="0" sz="1400" u="none" cap="none" strike="noStrike">
              <a:solidFill>
                <a:schemeClr val="dk1"/>
              </a:solidFill>
              <a:latin typeface="Arial"/>
              <a:ea typeface="Arial"/>
              <a:cs typeface="Arial"/>
              <a:sym typeface="Arial"/>
            </a:endParaRPr>
          </a:p>
          <a:p>
            <a:pPr indent="-457200" lvl="0" marL="457200" marR="0" rtl="0" algn="l">
              <a:lnSpc>
                <a:spcPct val="100000"/>
              </a:lnSpc>
              <a:spcBef>
                <a:spcPts val="0"/>
              </a:spcBef>
              <a:spcAft>
                <a:spcPts val="0"/>
              </a:spcAft>
              <a:buClr>
                <a:schemeClr val="lt1"/>
              </a:buClr>
              <a:buSzPts val="2800"/>
              <a:buFont typeface="Arial"/>
              <a:buChar char="•"/>
            </a:pPr>
            <a:r>
              <a:rPr b="1" i="0" lang="en-US" sz="2800" u="none" cap="none" strike="noStrike">
                <a:solidFill>
                  <a:schemeClr val="lt1"/>
                </a:solidFill>
                <a:latin typeface="Arial"/>
                <a:ea typeface="Arial"/>
                <a:cs typeface="Arial"/>
                <a:sym typeface="Arial"/>
              </a:rPr>
              <a:t>Preserve Dignity</a:t>
            </a:r>
            <a:endParaRPr b="0" i="0" sz="14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2800"/>
              <a:buFont typeface="Arial"/>
              <a:buNone/>
            </a:pPr>
            <a:r>
              <a:rPr b="0" i="0" lang="en-US" sz="2800" u="none" cap="none" strike="noStrike">
                <a:solidFill>
                  <a:schemeClr val="lt1"/>
                </a:solidFill>
                <a:latin typeface="Arial"/>
                <a:ea typeface="Arial"/>
                <a:cs typeface="Arial"/>
                <a:sym typeface="Arial"/>
              </a:rPr>
              <a:t>	- Standard of living</a:t>
            </a:r>
            <a:endParaRPr b="0" i="0" sz="14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2800"/>
              <a:buFont typeface="Arial"/>
              <a:buNone/>
            </a:pPr>
            <a:r>
              <a:rPr b="0" i="0" lang="en-US" sz="2800" u="none" cap="none" strike="noStrike">
                <a:solidFill>
                  <a:schemeClr val="lt1"/>
                </a:solidFill>
                <a:latin typeface="Arial"/>
                <a:ea typeface="Arial"/>
                <a:cs typeface="Arial"/>
                <a:sym typeface="Arial"/>
              </a:rPr>
              <a:t>	- Independence</a:t>
            </a:r>
            <a:br>
              <a:rPr b="0" i="0" lang="en-US" sz="2800" u="none" cap="none" strike="noStrike">
                <a:solidFill>
                  <a:schemeClr val="lt1"/>
                </a:solidFill>
                <a:latin typeface="Arial"/>
                <a:ea typeface="Arial"/>
                <a:cs typeface="Arial"/>
                <a:sym typeface="Arial"/>
              </a:rPr>
            </a:br>
            <a:r>
              <a:rPr b="0" i="0" lang="en-US" sz="2800" u="none" cap="none" strike="noStrike">
                <a:solidFill>
                  <a:schemeClr val="lt1"/>
                </a:solidFill>
                <a:latin typeface="Arial"/>
                <a:ea typeface="Arial"/>
                <a:cs typeface="Arial"/>
                <a:sym typeface="Arial"/>
              </a:rPr>
              <a:t>	- Choice</a:t>
            </a:r>
            <a:endParaRPr b="0" i="0" sz="14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2800"/>
              <a:buFont typeface="Arial"/>
              <a:buNone/>
            </a:pPr>
            <a:r>
              <a:rPr b="0" i="0" lang="en-US" sz="2800" u="none" cap="none" strike="noStrike">
                <a:solidFill>
                  <a:schemeClr val="lt1"/>
                </a:solidFill>
                <a:latin typeface="Arial"/>
                <a:ea typeface="Arial"/>
                <a:cs typeface="Arial"/>
                <a:sym typeface="Arial"/>
              </a:rPr>
              <a:t>	- Not burden family</a:t>
            </a:r>
            <a:endParaRPr b="0" i="0" sz="14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2800"/>
              <a:buFont typeface="Arial"/>
              <a:buNone/>
            </a:pPr>
            <a:r>
              <a:t/>
            </a:r>
            <a:endParaRPr b="0" i="0" sz="2800" u="none" cap="none" strike="noStrike">
              <a:solidFill>
                <a:schemeClr val="lt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800"/>
              <a:buFont typeface="Arial"/>
              <a:buNone/>
            </a:pPr>
            <a:r>
              <a:t/>
            </a:r>
            <a:endParaRPr b="1" i="0" sz="2800" u="none" cap="none" strike="noStrike">
              <a:solidFill>
                <a:schemeClr val="lt1"/>
              </a:solidFill>
              <a:latin typeface="Arial"/>
              <a:ea typeface="Arial"/>
              <a:cs typeface="Arial"/>
              <a:sym typeface="Arial"/>
            </a:endParaRPr>
          </a:p>
        </p:txBody>
      </p:sp>
      <p:sp>
        <p:nvSpPr>
          <p:cNvPr id="261" name="Google Shape;261;p14"/>
          <p:cNvSpPr txBox="1"/>
          <p:nvPr/>
        </p:nvSpPr>
        <p:spPr>
          <a:xfrm>
            <a:off x="1279802" y="1734806"/>
            <a:ext cx="2092038" cy="1277993"/>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3200"/>
              <a:buFont typeface="Arial"/>
              <a:buNone/>
            </a:pPr>
            <a:r>
              <a:rPr b="1" i="0" lang="en-US" sz="3200" u="none" cap="none" strike="noStrike">
                <a:solidFill>
                  <a:schemeClr val="lt1"/>
                </a:solidFill>
                <a:latin typeface="Arial Black"/>
                <a:ea typeface="Arial Black"/>
                <a:cs typeface="Arial Black"/>
                <a:sym typeface="Arial Black"/>
              </a:rPr>
              <a:t>PROS</a:t>
            </a:r>
            <a:endParaRPr b="0" i="0" sz="2400" u="none" cap="none" strike="noStrike">
              <a:solidFill>
                <a:schemeClr val="lt1"/>
              </a:solidFill>
              <a:latin typeface="Arial"/>
              <a:ea typeface="Arial"/>
              <a:cs typeface="Arial"/>
              <a:sym typeface="Arial"/>
            </a:endParaRPr>
          </a:p>
        </p:txBody>
      </p:sp>
      <p:sp>
        <p:nvSpPr>
          <p:cNvPr id="262" name="Google Shape;262;p14"/>
          <p:cNvSpPr txBox="1"/>
          <p:nvPr/>
        </p:nvSpPr>
        <p:spPr>
          <a:xfrm>
            <a:off x="6377697" y="2879859"/>
            <a:ext cx="5620339" cy="1277993"/>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lt1"/>
              </a:buClr>
              <a:buSzPts val="2800"/>
              <a:buFont typeface="Arial"/>
              <a:buChar char="•"/>
            </a:pPr>
            <a:r>
              <a:rPr b="1" i="0" lang="en-US" sz="2800" u="none" cap="none" strike="noStrike">
                <a:solidFill>
                  <a:schemeClr val="lt1"/>
                </a:solidFill>
                <a:latin typeface="Arial"/>
                <a:ea typeface="Arial"/>
                <a:cs typeface="Arial"/>
                <a:sym typeface="Arial"/>
              </a:rPr>
              <a:t>Cost of Premiums</a:t>
            </a:r>
            <a:endParaRPr b="0" i="0" sz="14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2800"/>
              <a:buFont typeface="Arial"/>
              <a:buNone/>
            </a:pPr>
            <a:r>
              <a:rPr b="0" i="0" lang="en-US" sz="2800" u="none" cap="none" strike="noStrike">
                <a:solidFill>
                  <a:schemeClr val="lt1"/>
                </a:solidFill>
                <a:latin typeface="Arial"/>
                <a:ea typeface="Arial"/>
                <a:cs typeface="Arial"/>
                <a:sym typeface="Arial"/>
              </a:rPr>
              <a:t>	- Must be comfortable </a:t>
            </a:r>
            <a:br>
              <a:rPr b="0" i="0" lang="en-US" sz="2800" u="none" cap="none" strike="noStrike">
                <a:solidFill>
                  <a:schemeClr val="lt1"/>
                </a:solidFill>
                <a:latin typeface="Arial"/>
                <a:ea typeface="Arial"/>
                <a:cs typeface="Arial"/>
                <a:sym typeface="Arial"/>
              </a:rPr>
            </a:br>
            <a:r>
              <a:rPr b="0" i="0" lang="en-US" sz="2800" u="none" cap="none" strike="noStrike">
                <a:solidFill>
                  <a:schemeClr val="lt1"/>
                </a:solidFill>
                <a:latin typeface="Arial"/>
                <a:ea typeface="Arial"/>
                <a:cs typeface="Arial"/>
                <a:sym typeface="Arial"/>
              </a:rPr>
              <a:t>	   with the cost</a:t>
            </a:r>
            <a:endParaRPr b="0" i="0" sz="1400" u="none" cap="none" strike="noStrike">
              <a:solidFill>
                <a:schemeClr val="dk1"/>
              </a:solidFill>
              <a:latin typeface="Arial"/>
              <a:ea typeface="Arial"/>
              <a:cs typeface="Arial"/>
              <a:sym typeface="Arial"/>
            </a:endParaRPr>
          </a:p>
          <a:p>
            <a:pPr indent="-457200" lvl="0" marL="457200" marR="0" rtl="0" algn="l">
              <a:lnSpc>
                <a:spcPct val="100000"/>
              </a:lnSpc>
              <a:spcBef>
                <a:spcPts val="0"/>
              </a:spcBef>
              <a:spcAft>
                <a:spcPts val="0"/>
              </a:spcAft>
              <a:buClr>
                <a:schemeClr val="lt1"/>
              </a:buClr>
              <a:buSzPts val="2800"/>
              <a:buFont typeface="Arial"/>
              <a:buChar char="•"/>
            </a:pPr>
            <a:r>
              <a:rPr b="1" i="0" lang="en-US" sz="2800" u="none" cap="none" strike="noStrike">
                <a:solidFill>
                  <a:schemeClr val="lt1"/>
                </a:solidFill>
                <a:latin typeface="Arial"/>
                <a:ea typeface="Arial"/>
                <a:cs typeface="Arial"/>
                <a:sym typeface="Arial"/>
              </a:rPr>
              <a:t>Complexity</a:t>
            </a:r>
            <a:endParaRPr b="0" i="0" sz="14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2800"/>
              <a:buFont typeface="Arial"/>
              <a:buNone/>
            </a:pPr>
            <a:r>
              <a:rPr b="0" i="0" lang="en-US" sz="2800" u="none" cap="none" strike="noStrike">
                <a:solidFill>
                  <a:schemeClr val="lt1"/>
                </a:solidFill>
                <a:latin typeface="Arial"/>
                <a:ea typeface="Arial"/>
                <a:cs typeface="Arial"/>
                <a:sym typeface="Arial"/>
              </a:rPr>
              <a:t>	- Wide range of benefits </a:t>
            </a:r>
            <a:br>
              <a:rPr b="0" i="0" lang="en-US" sz="2800" u="none" cap="none" strike="noStrike">
                <a:solidFill>
                  <a:schemeClr val="lt1"/>
                </a:solidFill>
                <a:latin typeface="Arial"/>
                <a:ea typeface="Arial"/>
                <a:cs typeface="Arial"/>
                <a:sym typeface="Arial"/>
              </a:rPr>
            </a:br>
            <a:r>
              <a:rPr b="0" i="0" lang="en-US" sz="2800" u="none" cap="none" strike="noStrike">
                <a:solidFill>
                  <a:schemeClr val="lt1"/>
                </a:solidFill>
                <a:latin typeface="Arial"/>
                <a:ea typeface="Arial"/>
                <a:cs typeface="Arial"/>
                <a:sym typeface="Arial"/>
              </a:rPr>
              <a:t>	   and premiums</a:t>
            </a:r>
            <a:endParaRPr b="0" i="0" sz="14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800"/>
              <a:buFont typeface="Arial"/>
              <a:buNone/>
            </a:pPr>
            <a:r>
              <a:t/>
            </a:r>
            <a:endParaRPr b="1" i="0" sz="2800" u="none" cap="none" strike="noStrike">
              <a:solidFill>
                <a:schemeClr val="lt1"/>
              </a:solidFill>
              <a:latin typeface="Arial"/>
              <a:ea typeface="Arial"/>
              <a:cs typeface="Arial"/>
              <a:sym typeface="Arial"/>
            </a:endParaRPr>
          </a:p>
        </p:txBody>
      </p:sp>
      <p:sp>
        <p:nvSpPr>
          <p:cNvPr id="263" name="Google Shape;263;p14"/>
          <p:cNvSpPr txBox="1"/>
          <p:nvPr/>
        </p:nvSpPr>
        <p:spPr>
          <a:xfrm>
            <a:off x="6271884" y="1805098"/>
            <a:ext cx="2092038" cy="1277993"/>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3200"/>
              <a:buFont typeface="Arial"/>
              <a:buNone/>
            </a:pPr>
            <a:r>
              <a:rPr b="1" i="0" lang="en-US" sz="3200" u="none" cap="none" strike="noStrike">
                <a:solidFill>
                  <a:schemeClr val="lt1"/>
                </a:solidFill>
                <a:latin typeface="Arial Black"/>
                <a:ea typeface="Arial Black"/>
                <a:cs typeface="Arial Black"/>
                <a:sym typeface="Arial Black"/>
              </a:rPr>
              <a:t>CONS</a:t>
            </a:r>
            <a:endParaRPr b="0" i="0" sz="2400" u="none" cap="none" strike="noStrike">
              <a:solidFill>
                <a:schemeClr val="lt1"/>
              </a:solidFill>
              <a:latin typeface="Arial"/>
              <a:ea typeface="Arial"/>
              <a:cs typeface="Arial"/>
              <a:sym typeface="Arial"/>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8" name="Shape 268"/>
        <p:cNvGrpSpPr/>
        <p:nvPr/>
      </p:nvGrpSpPr>
      <p:grpSpPr>
        <a:xfrm>
          <a:off x="0" y="0"/>
          <a:ext cx="0" cy="0"/>
          <a:chOff x="0" y="0"/>
          <a:chExt cx="0" cy="0"/>
        </a:xfrm>
      </p:grpSpPr>
      <p:pic>
        <p:nvPicPr>
          <p:cNvPr id="269" name="Google Shape;269;p15"/>
          <p:cNvPicPr preferRelativeResize="0"/>
          <p:nvPr/>
        </p:nvPicPr>
        <p:blipFill rotWithShape="1">
          <a:blip r:embed="rId3">
            <a:alphaModFix/>
          </a:blip>
          <a:srcRect b="0" l="0" r="0" t="0"/>
          <a:stretch/>
        </p:blipFill>
        <p:spPr>
          <a:xfrm>
            <a:off x="-1" y="0"/>
            <a:ext cx="12191996" cy="6858000"/>
          </a:xfrm>
          <a:prstGeom prst="rect">
            <a:avLst/>
          </a:prstGeom>
          <a:noFill/>
          <a:ln>
            <a:noFill/>
          </a:ln>
        </p:spPr>
      </p:pic>
      <p:sp>
        <p:nvSpPr>
          <p:cNvPr id="270" name="Google Shape;270;p15"/>
          <p:cNvSpPr txBox="1"/>
          <p:nvPr/>
        </p:nvSpPr>
        <p:spPr>
          <a:xfrm>
            <a:off x="1208066" y="230963"/>
            <a:ext cx="9894212" cy="276999"/>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200"/>
              <a:buFont typeface="Arial"/>
              <a:buNone/>
            </a:pPr>
            <a:r>
              <a:rPr b="1" i="0" lang="en-US" sz="1200" u="none" cap="none" strike="noStrike">
                <a:solidFill>
                  <a:schemeClr val="lt1"/>
                </a:solidFill>
                <a:latin typeface="Arial Black"/>
                <a:ea typeface="Arial Black"/>
                <a:cs typeface="Arial Black"/>
                <a:sym typeface="Arial Black"/>
              </a:rPr>
              <a:t>INSURANCE MATTERS – LONG-TERM CARE PROTECTION STRATEGIES</a:t>
            </a:r>
            <a:endParaRPr b="1" i="0" sz="1200" u="none" cap="none" strike="noStrike">
              <a:solidFill>
                <a:schemeClr val="lt1"/>
              </a:solidFill>
              <a:latin typeface="Arial Black"/>
              <a:ea typeface="Arial Black"/>
              <a:cs typeface="Arial Black"/>
              <a:sym typeface="Arial Black"/>
            </a:endParaRPr>
          </a:p>
        </p:txBody>
      </p:sp>
      <p:sp>
        <p:nvSpPr>
          <p:cNvPr id="271" name="Google Shape;271;p15"/>
          <p:cNvSpPr txBox="1"/>
          <p:nvPr/>
        </p:nvSpPr>
        <p:spPr>
          <a:xfrm>
            <a:off x="641399" y="658061"/>
            <a:ext cx="10909199" cy="529287"/>
          </a:xfrm>
          <a:prstGeom prst="rect">
            <a:avLst/>
          </a:prstGeom>
          <a:noFill/>
          <a:ln>
            <a:noFill/>
          </a:ln>
        </p:spPr>
        <p:txBody>
          <a:bodyPr anchorCtr="0" anchor="t" bIns="45700" lIns="91425" spcFirstLastPara="1" rIns="91425" wrap="square" tIns="45700">
            <a:noAutofit/>
          </a:bodyPr>
          <a:lstStyle/>
          <a:p>
            <a:pPr indent="0" lvl="0" marL="0" marR="0" rtl="0" algn="ctr">
              <a:lnSpc>
                <a:spcPct val="90000"/>
              </a:lnSpc>
              <a:spcBef>
                <a:spcPts val="0"/>
              </a:spcBef>
              <a:spcAft>
                <a:spcPts val="0"/>
              </a:spcAft>
              <a:buClr>
                <a:schemeClr val="lt1"/>
              </a:buClr>
              <a:buSzPts val="3600"/>
              <a:buFont typeface="Arial"/>
              <a:buNone/>
            </a:pPr>
            <a:r>
              <a:rPr b="1" i="0" lang="en-US" sz="3600" u="none" cap="none" strike="noStrike">
                <a:solidFill>
                  <a:schemeClr val="lt1"/>
                </a:solidFill>
                <a:latin typeface="Arial Black"/>
                <a:ea typeface="Arial Black"/>
                <a:cs typeface="Arial Black"/>
                <a:sym typeface="Arial Black"/>
              </a:rPr>
              <a:t>CHOOSING A LONG-TERM CARE POLICY</a:t>
            </a:r>
            <a:endParaRPr b="1" i="0" sz="3600" u="none" cap="none" strike="noStrike">
              <a:solidFill>
                <a:schemeClr val="lt1"/>
              </a:solidFill>
              <a:latin typeface="Arial Black"/>
              <a:ea typeface="Arial Black"/>
              <a:cs typeface="Arial Black"/>
              <a:sym typeface="Arial Black"/>
            </a:endParaRPr>
          </a:p>
        </p:txBody>
      </p:sp>
      <p:sp>
        <p:nvSpPr>
          <p:cNvPr id="272" name="Google Shape;272;p15"/>
          <p:cNvSpPr txBox="1"/>
          <p:nvPr/>
        </p:nvSpPr>
        <p:spPr>
          <a:xfrm>
            <a:off x="2869123" y="1795387"/>
            <a:ext cx="7425300" cy="4032900"/>
          </a:xfrm>
          <a:prstGeom prst="rect">
            <a:avLst/>
          </a:prstGeom>
          <a:noFill/>
          <a:ln>
            <a:noFill/>
          </a:ln>
        </p:spPr>
        <p:txBody>
          <a:bodyPr anchorCtr="0" anchor="t" bIns="45700" lIns="91425" spcFirstLastPara="1" rIns="91425" wrap="square" tIns="45700">
            <a:spAutoFit/>
          </a:bodyPr>
          <a:lstStyle/>
          <a:p>
            <a:pPr indent="-457200" lvl="0" marL="457200" marR="0" rtl="0" algn="l">
              <a:lnSpc>
                <a:spcPct val="100000"/>
              </a:lnSpc>
              <a:spcBef>
                <a:spcPts val="0"/>
              </a:spcBef>
              <a:spcAft>
                <a:spcPts val="0"/>
              </a:spcAft>
              <a:buClr>
                <a:schemeClr val="lt1"/>
              </a:buClr>
              <a:buSzPts val="3200"/>
              <a:buFont typeface="Noto Sans Symbols"/>
              <a:buChar char="✔"/>
            </a:pPr>
            <a:r>
              <a:rPr b="1" i="0" lang="en-US" sz="3200" u="none" cap="none" strike="noStrike">
                <a:solidFill>
                  <a:schemeClr val="lt1"/>
                </a:solidFill>
                <a:latin typeface="Arial"/>
                <a:ea typeface="Arial"/>
                <a:cs typeface="Arial"/>
                <a:sym typeface="Arial"/>
              </a:rPr>
              <a:t>Understand the limitations and features of the policy</a:t>
            </a:r>
            <a:endParaRPr b="1" i="0" sz="3200" u="none" cap="none" strike="noStrike">
              <a:solidFill>
                <a:schemeClr val="lt1"/>
              </a:solidFill>
              <a:latin typeface="Arial"/>
              <a:ea typeface="Arial"/>
              <a:cs typeface="Arial"/>
              <a:sym typeface="Arial"/>
            </a:endParaRPr>
          </a:p>
          <a:p>
            <a:pPr indent="-457200" lvl="0" marL="457200" marR="0" rtl="0" algn="l">
              <a:lnSpc>
                <a:spcPct val="100000"/>
              </a:lnSpc>
              <a:spcBef>
                <a:spcPts val="0"/>
              </a:spcBef>
              <a:spcAft>
                <a:spcPts val="0"/>
              </a:spcAft>
              <a:buClr>
                <a:schemeClr val="lt1"/>
              </a:buClr>
              <a:buSzPts val="3200"/>
              <a:buFont typeface="Noto Sans Symbols"/>
              <a:buChar char="✔"/>
            </a:pPr>
            <a:r>
              <a:rPr b="1" i="0" lang="en-US" sz="3200" u="none" cap="none" strike="noStrike">
                <a:solidFill>
                  <a:schemeClr val="lt1"/>
                </a:solidFill>
                <a:latin typeface="Arial"/>
                <a:ea typeface="Arial"/>
                <a:cs typeface="Arial"/>
                <a:sym typeface="Arial"/>
              </a:rPr>
              <a:t>Type of care</a:t>
            </a:r>
            <a:endParaRPr b="1" i="0" sz="3200" u="none" cap="none" strike="noStrike">
              <a:solidFill>
                <a:schemeClr val="lt1"/>
              </a:solidFill>
              <a:latin typeface="Arial"/>
              <a:ea typeface="Arial"/>
              <a:cs typeface="Arial"/>
              <a:sym typeface="Arial"/>
            </a:endParaRPr>
          </a:p>
          <a:p>
            <a:pPr indent="-457200" lvl="0" marL="457200" marR="0" rtl="0" algn="l">
              <a:lnSpc>
                <a:spcPct val="100000"/>
              </a:lnSpc>
              <a:spcBef>
                <a:spcPts val="0"/>
              </a:spcBef>
              <a:spcAft>
                <a:spcPts val="0"/>
              </a:spcAft>
              <a:buClr>
                <a:schemeClr val="lt1"/>
              </a:buClr>
              <a:buSzPts val="3200"/>
              <a:buFont typeface="Noto Sans Symbols"/>
              <a:buChar char="✔"/>
            </a:pPr>
            <a:r>
              <a:rPr b="1" i="0" lang="en-US" sz="3200" u="none" cap="none" strike="noStrike">
                <a:solidFill>
                  <a:schemeClr val="lt1"/>
                </a:solidFill>
                <a:latin typeface="Arial"/>
                <a:ea typeface="Arial"/>
                <a:cs typeface="Arial"/>
                <a:sym typeface="Arial"/>
              </a:rPr>
              <a:t>Benefit</a:t>
            </a:r>
            <a:endParaRPr b="1" i="0" sz="3200" u="none" cap="none" strike="noStrike">
              <a:solidFill>
                <a:schemeClr val="lt1"/>
              </a:solidFill>
              <a:latin typeface="Arial"/>
              <a:ea typeface="Arial"/>
              <a:cs typeface="Arial"/>
              <a:sym typeface="Arial"/>
            </a:endParaRPr>
          </a:p>
          <a:p>
            <a:pPr indent="-457200" lvl="0" marL="457200" marR="0" rtl="0" algn="l">
              <a:lnSpc>
                <a:spcPct val="100000"/>
              </a:lnSpc>
              <a:spcBef>
                <a:spcPts val="0"/>
              </a:spcBef>
              <a:spcAft>
                <a:spcPts val="0"/>
              </a:spcAft>
              <a:buClr>
                <a:schemeClr val="lt1"/>
              </a:buClr>
              <a:buSzPts val="3200"/>
              <a:buFont typeface="Noto Sans Symbols"/>
              <a:buChar char="✔"/>
            </a:pPr>
            <a:r>
              <a:rPr b="1" i="0" lang="en-US" sz="3200" u="none" cap="none" strike="noStrike">
                <a:solidFill>
                  <a:schemeClr val="lt1"/>
                </a:solidFill>
                <a:latin typeface="Arial"/>
                <a:ea typeface="Arial"/>
                <a:cs typeface="Arial"/>
                <a:sym typeface="Arial"/>
              </a:rPr>
              <a:t>Waiting period</a:t>
            </a:r>
            <a:endParaRPr b="1" i="0" sz="3200" u="none" cap="none" strike="noStrike">
              <a:solidFill>
                <a:schemeClr val="lt1"/>
              </a:solidFill>
              <a:latin typeface="Arial"/>
              <a:ea typeface="Arial"/>
              <a:cs typeface="Arial"/>
              <a:sym typeface="Arial"/>
            </a:endParaRPr>
          </a:p>
          <a:p>
            <a:pPr indent="-457200" lvl="0" marL="457200" marR="0" rtl="0" algn="l">
              <a:lnSpc>
                <a:spcPct val="100000"/>
              </a:lnSpc>
              <a:spcBef>
                <a:spcPts val="0"/>
              </a:spcBef>
              <a:spcAft>
                <a:spcPts val="0"/>
              </a:spcAft>
              <a:buClr>
                <a:schemeClr val="lt1"/>
              </a:buClr>
              <a:buSzPts val="3200"/>
              <a:buFont typeface="Noto Sans Symbols"/>
              <a:buChar char="✔"/>
            </a:pPr>
            <a:r>
              <a:rPr b="1" i="0" lang="en-US" sz="3200" u="none" cap="none" strike="noStrike">
                <a:solidFill>
                  <a:schemeClr val="lt1"/>
                </a:solidFill>
                <a:latin typeface="Arial"/>
                <a:ea typeface="Arial"/>
                <a:cs typeface="Arial"/>
                <a:sym typeface="Arial"/>
              </a:rPr>
              <a:t>Renewable</a:t>
            </a:r>
            <a:endParaRPr b="1" i="0" sz="3200" u="none" cap="none" strike="noStrike">
              <a:solidFill>
                <a:schemeClr val="lt1"/>
              </a:solidFill>
              <a:latin typeface="Arial"/>
              <a:ea typeface="Arial"/>
              <a:cs typeface="Arial"/>
              <a:sym typeface="Arial"/>
            </a:endParaRPr>
          </a:p>
          <a:p>
            <a:pPr indent="-457200" lvl="0" marL="457200" marR="0" rtl="0" algn="l">
              <a:lnSpc>
                <a:spcPct val="100000"/>
              </a:lnSpc>
              <a:spcBef>
                <a:spcPts val="0"/>
              </a:spcBef>
              <a:spcAft>
                <a:spcPts val="0"/>
              </a:spcAft>
              <a:buClr>
                <a:schemeClr val="lt1"/>
              </a:buClr>
              <a:buSzPts val="3200"/>
              <a:buFont typeface="Noto Sans Symbols"/>
              <a:buChar char="✔"/>
            </a:pPr>
            <a:r>
              <a:rPr b="1" i="0" lang="en-US" sz="3200" u="none" cap="none" strike="noStrike">
                <a:solidFill>
                  <a:schemeClr val="lt1"/>
                </a:solidFill>
                <a:latin typeface="Arial"/>
                <a:ea typeface="Arial"/>
                <a:cs typeface="Arial"/>
                <a:sym typeface="Arial"/>
              </a:rPr>
              <a:t>Inflation protection</a:t>
            </a:r>
            <a:endParaRPr b="1" i="0" sz="3200" u="none" cap="none" strike="noStrike">
              <a:solidFill>
                <a:schemeClr val="lt1"/>
              </a:solidFill>
              <a:latin typeface="Arial"/>
              <a:ea typeface="Arial"/>
              <a:cs typeface="Arial"/>
              <a:sym typeface="Arial"/>
            </a:endParaRPr>
          </a:p>
          <a:p>
            <a:pPr indent="-457200" lvl="0" marL="457200" marR="0" rtl="0" algn="l">
              <a:lnSpc>
                <a:spcPct val="100000"/>
              </a:lnSpc>
              <a:spcBef>
                <a:spcPts val="0"/>
              </a:spcBef>
              <a:spcAft>
                <a:spcPts val="0"/>
              </a:spcAft>
              <a:buClr>
                <a:schemeClr val="lt1"/>
              </a:buClr>
              <a:buSzPts val="3200"/>
              <a:buFont typeface="Noto Sans Symbols"/>
              <a:buChar char="✔"/>
            </a:pPr>
            <a:r>
              <a:rPr b="1" i="0" lang="en-US" sz="3200" u="none" cap="none" strike="noStrike">
                <a:solidFill>
                  <a:schemeClr val="lt1"/>
                </a:solidFill>
                <a:latin typeface="Arial"/>
                <a:ea typeface="Arial"/>
                <a:cs typeface="Arial"/>
                <a:sym typeface="Arial"/>
              </a:rPr>
              <a:t>Waiver of premium</a:t>
            </a:r>
            <a:endParaRPr b="1" i="0" sz="3200" u="none" cap="none" strike="noStrike">
              <a:solidFill>
                <a:schemeClr val="lt1"/>
              </a:solidFill>
              <a:latin typeface="Arial"/>
              <a:ea typeface="Arial"/>
              <a:cs typeface="Arial"/>
              <a:sym typeface="Arial"/>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alpha val="83921"/>
          </a:schemeClr>
        </a:solidFill>
      </p:bgPr>
    </p:bg>
    <p:spTree>
      <p:nvGrpSpPr>
        <p:cNvPr id="277" name="Shape 277"/>
        <p:cNvGrpSpPr/>
        <p:nvPr/>
      </p:nvGrpSpPr>
      <p:grpSpPr>
        <a:xfrm>
          <a:off x="0" y="0"/>
          <a:ext cx="0" cy="0"/>
          <a:chOff x="0" y="0"/>
          <a:chExt cx="0" cy="0"/>
        </a:xfrm>
      </p:grpSpPr>
      <p:sp>
        <p:nvSpPr>
          <p:cNvPr id="278" name="Google Shape;278;p16"/>
          <p:cNvSpPr/>
          <p:nvPr/>
        </p:nvSpPr>
        <p:spPr>
          <a:xfrm rot="10800000">
            <a:off x="-1" y="5625536"/>
            <a:ext cx="12191998" cy="1232464"/>
          </a:xfrm>
          <a:prstGeom prst="rect">
            <a:avLst/>
          </a:prstGeom>
          <a:solidFill>
            <a:srgbClr val="262626">
              <a:alpha val="89019"/>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833C0B"/>
              </a:solidFill>
              <a:latin typeface="Calibri"/>
              <a:ea typeface="Calibri"/>
              <a:cs typeface="Calibri"/>
              <a:sym typeface="Calibri"/>
            </a:endParaRPr>
          </a:p>
        </p:txBody>
      </p:sp>
      <p:sp>
        <p:nvSpPr>
          <p:cNvPr id="279" name="Google Shape;279;p16"/>
          <p:cNvSpPr txBox="1"/>
          <p:nvPr/>
        </p:nvSpPr>
        <p:spPr>
          <a:xfrm>
            <a:off x="1208066" y="230963"/>
            <a:ext cx="9894212" cy="276999"/>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200"/>
              <a:buFont typeface="Arial"/>
              <a:buNone/>
            </a:pPr>
            <a:r>
              <a:rPr b="1" i="0" lang="en-US" sz="1200" u="none" cap="none" strike="noStrike">
                <a:solidFill>
                  <a:srgbClr val="262626"/>
                </a:solidFill>
                <a:latin typeface="Arial Black"/>
                <a:ea typeface="Arial Black"/>
                <a:cs typeface="Arial Black"/>
                <a:sym typeface="Arial Black"/>
              </a:rPr>
              <a:t>INSURANCE MATTERS SERIES</a:t>
            </a:r>
            <a:endParaRPr b="1" i="0" sz="1200" u="none" cap="none" strike="noStrike">
              <a:solidFill>
                <a:srgbClr val="262626"/>
              </a:solidFill>
              <a:latin typeface="Arial Black"/>
              <a:ea typeface="Arial Black"/>
              <a:cs typeface="Arial Black"/>
              <a:sym typeface="Arial Black"/>
            </a:endParaRPr>
          </a:p>
        </p:txBody>
      </p:sp>
      <p:sp>
        <p:nvSpPr>
          <p:cNvPr id="280" name="Google Shape;280;p16"/>
          <p:cNvSpPr txBox="1"/>
          <p:nvPr/>
        </p:nvSpPr>
        <p:spPr>
          <a:xfrm>
            <a:off x="641399" y="658061"/>
            <a:ext cx="10909199" cy="529287"/>
          </a:xfrm>
          <a:prstGeom prst="rect">
            <a:avLst/>
          </a:prstGeom>
          <a:noFill/>
          <a:ln>
            <a:noFill/>
          </a:ln>
        </p:spPr>
        <p:txBody>
          <a:bodyPr anchorCtr="0" anchor="t" bIns="45700" lIns="91425" spcFirstLastPara="1" rIns="91425" wrap="square" tIns="45700">
            <a:noAutofit/>
          </a:bodyPr>
          <a:lstStyle/>
          <a:p>
            <a:pPr indent="0" lvl="0" marL="0" marR="0" rtl="0" algn="ctr">
              <a:lnSpc>
                <a:spcPct val="90000"/>
              </a:lnSpc>
              <a:spcBef>
                <a:spcPts val="0"/>
              </a:spcBef>
              <a:spcAft>
                <a:spcPts val="0"/>
              </a:spcAft>
              <a:buClr>
                <a:srgbClr val="262626"/>
              </a:buClr>
              <a:buSzPts val="3600"/>
              <a:buFont typeface="Arial"/>
              <a:buNone/>
            </a:pPr>
            <a:r>
              <a:rPr b="1" i="0" lang="en-US" sz="3600" u="none" cap="none" strike="noStrike">
                <a:solidFill>
                  <a:srgbClr val="262626"/>
                </a:solidFill>
                <a:latin typeface="Arial Black"/>
                <a:ea typeface="Arial Black"/>
                <a:cs typeface="Arial Black"/>
                <a:sym typeface="Arial Black"/>
              </a:rPr>
              <a:t>LONG-TERM CARE </a:t>
            </a:r>
            <a:br>
              <a:rPr b="1" i="0" lang="en-US" sz="3600" u="none" cap="none" strike="noStrike">
                <a:solidFill>
                  <a:srgbClr val="262626"/>
                </a:solidFill>
                <a:latin typeface="Arial Black"/>
                <a:ea typeface="Arial Black"/>
                <a:cs typeface="Arial Black"/>
                <a:sym typeface="Arial Black"/>
              </a:rPr>
            </a:br>
            <a:r>
              <a:rPr b="1" i="0" lang="en-US" sz="3600" u="none" cap="none" strike="noStrike">
                <a:solidFill>
                  <a:srgbClr val="262626"/>
                </a:solidFill>
                <a:latin typeface="Arial Black"/>
                <a:ea typeface="Arial Black"/>
                <a:cs typeface="Arial Black"/>
                <a:sym typeface="Arial Black"/>
              </a:rPr>
              <a:t>PROTECTION STRATEGIES</a:t>
            </a:r>
            <a:endParaRPr b="1" i="0" sz="3600" u="none" cap="none" strike="noStrike">
              <a:solidFill>
                <a:srgbClr val="262626"/>
              </a:solidFill>
              <a:latin typeface="Arial Black"/>
              <a:ea typeface="Arial Black"/>
              <a:cs typeface="Arial Black"/>
              <a:sym typeface="Arial Black"/>
            </a:endParaRPr>
          </a:p>
        </p:txBody>
      </p:sp>
      <p:pic>
        <p:nvPicPr>
          <p:cNvPr id="281" name="Google Shape;281;p16"/>
          <p:cNvPicPr preferRelativeResize="0"/>
          <p:nvPr/>
        </p:nvPicPr>
        <p:blipFill rotWithShape="1">
          <a:blip r:embed="rId3">
            <a:alphaModFix/>
          </a:blip>
          <a:srcRect b="0" l="0" r="0" t="18470"/>
          <a:stretch/>
        </p:blipFill>
        <p:spPr>
          <a:xfrm>
            <a:off x="2226407" y="1746875"/>
            <a:ext cx="7739186" cy="4734249"/>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6" name="Shape 286"/>
        <p:cNvGrpSpPr/>
        <p:nvPr/>
      </p:nvGrpSpPr>
      <p:grpSpPr>
        <a:xfrm>
          <a:off x="0" y="0"/>
          <a:ext cx="0" cy="0"/>
          <a:chOff x="0" y="0"/>
          <a:chExt cx="0" cy="0"/>
        </a:xfrm>
      </p:grpSpPr>
      <p:pic>
        <p:nvPicPr>
          <p:cNvPr id="287" name="Google Shape;287;p17"/>
          <p:cNvPicPr preferRelativeResize="0"/>
          <p:nvPr>
            <p:ph idx="2" type="pic"/>
          </p:nvPr>
        </p:nvPicPr>
        <p:blipFill rotWithShape="1">
          <a:blip r:embed="rId3">
            <a:alphaModFix/>
          </a:blip>
          <a:srcRect b="15327" l="0" r="0" t="0"/>
          <a:stretch/>
        </p:blipFill>
        <p:spPr>
          <a:xfrm>
            <a:off x="0" y="0"/>
            <a:ext cx="12192000" cy="6882188"/>
          </a:xfrm>
          <a:prstGeom prst="rect">
            <a:avLst/>
          </a:prstGeom>
          <a:noFill/>
          <a:ln>
            <a:noFill/>
          </a:ln>
        </p:spPr>
      </p:pic>
      <p:sp>
        <p:nvSpPr>
          <p:cNvPr id="288" name="Google Shape;288;p17"/>
          <p:cNvSpPr/>
          <p:nvPr/>
        </p:nvSpPr>
        <p:spPr>
          <a:xfrm>
            <a:off x="0" y="1"/>
            <a:ext cx="12192000" cy="6882188"/>
          </a:xfrm>
          <a:prstGeom prst="rect">
            <a:avLst/>
          </a:prstGeom>
          <a:solidFill>
            <a:srgbClr val="262626">
              <a:alpha val="83921"/>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262626"/>
              </a:solidFill>
              <a:latin typeface="Calibri"/>
              <a:ea typeface="Calibri"/>
              <a:cs typeface="Calibri"/>
              <a:sym typeface="Calibri"/>
            </a:endParaRPr>
          </a:p>
        </p:txBody>
      </p:sp>
      <p:sp>
        <p:nvSpPr>
          <p:cNvPr id="289" name="Google Shape;289;p17"/>
          <p:cNvSpPr/>
          <p:nvPr/>
        </p:nvSpPr>
        <p:spPr>
          <a:xfrm rot="10800000">
            <a:off x="2" y="2748065"/>
            <a:ext cx="12191998" cy="1756656"/>
          </a:xfrm>
          <a:prstGeom prst="rect">
            <a:avLst/>
          </a:prstGeom>
          <a:solidFill>
            <a:srgbClr val="262626">
              <a:alpha val="89019"/>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833C0B"/>
              </a:solidFill>
              <a:latin typeface="Calibri"/>
              <a:ea typeface="Calibri"/>
              <a:cs typeface="Calibri"/>
              <a:sym typeface="Calibri"/>
            </a:endParaRPr>
          </a:p>
        </p:txBody>
      </p:sp>
      <p:sp>
        <p:nvSpPr>
          <p:cNvPr id="290" name="Google Shape;290;p17"/>
          <p:cNvSpPr/>
          <p:nvPr/>
        </p:nvSpPr>
        <p:spPr>
          <a:xfrm>
            <a:off x="824366" y="3118562"/>
            <a:ext cx="10698865" cy="830997"/>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4800"/>
              <a:buFont typeface="Arial"/>
              <a:buNone/>
            </a:pPr>
            <a:r>
              <a:rPr b="1" i="0" lang="en-US" sz="4800" u="none" cap="none" strike="noStrike">
                <a:solidFill>
                  <a:schemeClr val="lt1"/>
                </a:solidFill>
                <a:latin typeface="Arial Black"/>
                <a:ea typeface="Arial Black"/>
                <a:cs typeface="Arial Black"/>
                <a:sym typeface="Arial Black"/>
              </a:rPr>
              <a:t>THANK YOU!</a:t>
            </a:r>
            <a:endParaRPr b="0" i="0" sz="1400" u="none" cap="none" strike="noStrike">
              <a:solidFill>
                <a:srgbClr val="000000"/>
              </a:solidFill>
              <a:latin typeface="Arial"/>
              <a:ea typeface="Arial"/>
              <a:cs typeface="Arial"/>
              <a:sym typeface="Arial"/>
            </a:endParaRPr>
          </a:p>
        </p:txBody>
      </p:sp>
      <p:sp>
        <p:nvSpPr>
          <p:cNvPr id="291" name="Google Shape;291;p17"/>
          <p:cNvSpPr txBox="1"/>
          <p:nvPr/>
        </p:nvSpPr>
        <p:spPr>
          <a:xfrm>
            <a:off x="3005042" y="1103641"/>
            <a:ext cx="6789226" cy="461665"/>
          </a:xfrm>
          <a:prstGeom prst="rect">
            <a:avLst/>
          </a:prstGeom>
          <a:noFill/>
          <a:ln>
            <a:noFill/>
          </a:ln>
        </p:spPr>
        <p:txBody>
          <a:bodyPr anchorCtr="0" anchor="t" bIns="45700" lIns="91425" spcFirstLastPara="1" rIns="91425" wrap="square" tIns="45700">
            <a:noAutofit/>
          </a:bodyPr>
          <a:lstStyle/>
          <a:p>
            <a:pPr indent="0" lvl="0" marL="0" marR="0" rtl="0" algn="ctr">
              <a:lnSpc>
                <a:spcPct val="90000"/>
              </a:lnSpc>
              <a:spcBef>
                <a:spcPts val="0"/>
              </a:spcBef>
              <a:spcAft>
                <a:spcPts val="0"/>
              </a:spcAft>
              <a:buClr>
                <a:schemeClr val="lt1"/>
              </a:buClr>
              <a:buSzPts val="2800"/>
              <a:buFont typeface="Arial"/>
              <a:buNone/>
            </a:pPr>
            <a:r>
              <a:rPr b="1" i="0" lang="en-US" sz="2800" u="none" cap="none" strike="noStrike">
                <a:solidFill>
                  <a:schemeClr val="lt1"/>
                </a:solidFill>
                <a:latin typeface="Arial Black"/>
                <a:ea typeface="Arial Black"/>
                <a:cs typeface="Arial Black"/>
                <a:sym typeface="Arial Black"/>
              </a:rPr>
              <a:t>INSURANCE MATTERS SERIES</a:t>
            </a:r>
            <a:endParaRPr b="1" i="0" sz="2800" u="none" cap="none" strike="noStrike">
              <a:solidFill>
                <a:schemeClr val="lt1"/>
              </a:solidFill>
              <a:latin typeface="Arial Black"/>
              <a:ea typeface="Arial Black"/>
              <a:cs typeface="Arial Black"/>
              <a:sym typeface="Arial Black"/>
            </a:endParaRPr>
          </a:p>
        </p:txBody>
      </p:sp>
      <p:pic>
        <p:nvPicPr>
          <p:cNvPr id="292" name="Google Shape;292;p17"/>
          <p:cNvPicPr preferRelativeResize="0"/>
          <p:nvPr/>
        </p:nvPicPr>
        <p:blipFill rotWithShape="1">
          <a:blip r:embed="rId4">
            <a:alphaModFix/>
          </a:blip>
          <a:srcRect b="0" l="0" r="0" t="0"/>
          <a:stretch/>
        </p:blipFill>
        <p:spPr>
          <a:xfrm>
            <a:off x="9794268" y="5989388"/>
            <a:ext cx="2001724" cy="608424"/>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0" name="Shape 110"/>
        <p:cNvGrpSpPr/>
        <p:nvPr/>
      </p:nvGrpSpPr>
      <p:grpSpPr>
        <a:xfrm>
          <a:off x="0" y="0"/>
          <a:ext cx="0" cy="0"/>
          <a:chOff x="0" y="0"/>
          <a:chExt cx="0" cy="0"/>
        </a:xfrm>
      </p:grpSpPr>
      <p:pic>
        <p:nvPicPr>
          <p:cNvPr id="111" name="Google Shape;111;p2"/>
          <p:cNvPicPr preferRelativeResize="0"/>
          <p:nvPr/>
        </p:nvPicPr>
        <p:blipFill rotWithShape="1">
          <a:blip r:embed="rId3">
            <a:alphaModFix/>
          </a:blip>
          <a:srcRect b="0" l="0" r="0" t="0"/>
          <a:stretch/>
        </p:blipFill>
        <p:spPr>
          <a:xfrm>
            <a:off x="-1" y="0"/>
            <a:ext cx="12191996" cy="6858000"/>
          </a:xfrm>
          <a:prstGeom prst="rect">
            <a:avLst/>
          </a:prstGeom>
          <a:noFill/>
          <a:ln>
            <a:noFill/>
          </a:ln>
        </p:spPr>
      </p:pic>
      <p:sp>
        <p:nvSpPr>
          <p:cNvPr id="112" name="Google Shape;112;p2"/>
          <p:cNvSpPr/>
          <p:nvPr/>
        </p:nvSpPr>
        <p:spPr>
          <a:xfrm rot="10800000">
            <a:off x="4375147" y="13150"/>
            <a:ext cx="7816845" cy="976281"/>
          </a:xfrm>
          <a:prstGeom prst="rect">
            <a:avLst/>
          </a:prstGeom>
          <a:solidFill>
            <a:srgbClr val="0C0C0C"/>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833C0B"/>
              </a:solidFill>
              <a:latin typeface="Calibri"/>
              <a:ea typeface="Calibri"/>
              <a:cs typeface="Calibri"/>
              <a:sym typeface="Calibri"/>
            </a:endParaRPr>
          </a:p>
        </p:txBody>
      </p:sp>
      <p:pic>
        <p:nvPicPr>
          <p:cNvPr id="113" name="Google Shape;113;p2"/>
          <p:cNvPicPr preferRelativeResize="0"/>
          <p:nvPr>
            <p:ph idx="2" type="pic"/>
          </p:nvPr>
        </p:nvPicPr>
        <p:blipFill rotWithShape="1">
          <a:blip r:embed="rId4">
            <a:alphaModFix/>
          </a:blip>
          <a:srcRect b="0" l="13204" r="14766" t="-151"/>
          <a:stretch/>
        </p:blipFill>
        <p:spPr>
          <a:xfrm>
            <a:off x="0" y="0"/>
            <a:ext cx="4375149" cy="6858000"/>
          </a:xfrm>
          <a:prstGeom prst="rect">
            <a:avLst/>
          </a:prstGeom>
          <a:noFill/>
          <a:ln>
            <a:noFill/>
          </a:ln>
        </p:spPr>
      </p:pic>
      <p:sp>
        <p:nvSpPr>
          <p:cNvPr id="114" name="Google Shape;114;p2"/>
          <p:cNvSpPr/>
          <p:nvPr/>
        </p:nvSpPr>
        <p:spPr>
          <a:xfrm rot="10800000">
            <a:off x="2283112" y="3727048"/>
            <a:ext cx="2092037" cy="3130952"/>
          </a:xfrm>
          <a:prstGeom prst="rect">
            <a:avLst/>
          </a:prstGeom>
          <a:gradFill>
            <a:gsLst>
              <a:gs pos="0">
                <a:srgbClr val="0C0C0C"/>
              </a:gs>
              <a:gs pos="100000">
                <a:srgbClr val="262626">
                  <a:alpha val="0"/>
                </a:srgbClr>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833C0B"/>
              </a:solidFill>
              <a:latin typeface="Calibri"/>
              <a:ea typeface="Calibri"/>
              <a:cs typeface="Calibri"/>
              <a:sym typeface="Calibri"/>
            </a:endParaRPr>
          </a:p>
        </p:txBody>
      </p:sp>
      <p:sp>
        <p:nvSpPr>
          <p:cNvPr id="115" name="Google Shape;115;p2"/>
          <p:cNvSpPr txBox="1"/>
          <p:nvPr/>
        </p:nvSpPr>
        <p:spPr>
          <a:xfrm>
            <a:off x="5004083" y="1643261"/>
            <a:ext cx="4299507" cy="1277993"/>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3200"/>
              <a:buFont typeface="Arial"/>
              <a:buNone/>
            </a:pPr>
            <a:r>
              <a:rPr b="1" i="0" lang="en-US" sz="3200" u="none" cap="none" strike="noStrike">
                <a:solidFill>
                  <a:schemeClr val="lt1"/>
                </a:solidFill>
                <a:latin typeface="Arial Black"/>
                <a:ea typeface="Arial Black"/>
                <a:cs typeface="Arial Black"/>
                <a:sym typeface="Arial Black"/>
              </a:rPr>
              <a:t>Your Name</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400"/>
              <a:buFont typeface="Arial"/>
              <a:buNone/>
            </a:pPr>
            <a:r>
              <a:rPr b="0" i="0" lang="en-US" sz="2400" u="none" cap="none" strike="noStrike">
                <a:solidFill>
                  <a:schemeClr val="lt1"/>
                </a:solidFill>
                <a:latin typeface="Arial"/>
                <a:ea typeface="Arial"/>
                <a:cs typeface="Arial"/>
                <a:sym typeface="Arial"/>
              </a:rPr>
              <a:t>Your Title</a:t>
            </a:r>
            <a:endParaRPr b="0" i="0" sz="1400" u="none" cap="none" strike="noStrike">
              <a:solidFill>
                <a:srgbClr val="000000"/>
              </a:solidFill>
              <a:latin typeface="Arial"/>
              <a:ea typeface="Arial"/>
              <a:cs typeface="Arial"/>
              <a:sym typeface="Arial"/>
            </a:endParaRPr>
          </a:p>
        </p:txBody>
      </p:sp>
      <p:sp>
        <p:nvSpPr>
          <p:cNvPr id="116" name="Google Shape;116;p2"/>
          <p:cNvSpPr/>
          <p:nvPr/>
        </p:nvSpPr>
        <p:spPr>
          <a:xfrm>
            <a:off x="5016867" y="5120525"/>
            <a:ext cx="6423233" cy="156966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800"/>
              <a:buFont typeface="Arial"/>
              <a:buNone/>
            </a:pPr>
            <a:r>
              <a:rPr b="0" i="0" lang="en-US" sz="800" u="none" cap="none" strike="noStrike">
                <a:solidFill>
                  <a:schemeClr val="lt1"/>
                </a:solidFill>
                <a:latin typeface="Arial"/>
                <a:ea typeface="Arial"/>
                <a:cs typeface="Arial"/>
                <a:sym typeface="Arial"/>
              </a:rPr>
              <a:t>Broker/dealer disclosure goes here.</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800"/>
              <a:buFont typeface="Arial"/>
              <a:buNone/>
            </a:pPr>
            <a:r>
              <a:t/>
            </a:r>
            <a:endParaRPr b="0" i="0" sz="800" u="none" cap="none" strike="noStrike">
              <a:solidFill>
                <a:schemeClr val="lt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800"/>
              <a:buFont typeface="Arial"/>
              <a:buNone/>
            </a:pPr>
            <a:r>
              <a:rPr b="0" i="0" lang="en-US" sz="800" u="none" cap="none" strike="noStrike">
                <a:solidFill>
                  <a:schemeClr val="lt1"/>
                </a:solidFill>
                <a:latin typeface="Arial"/>
                <a:ea typeface="Arial"/>
                <a:cs typeface="Arial"/>
                <a:sym typeface="Arial"/>
              </a:rP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facilisi.Lorem ipsum dolor sit amet, consectetuer adipiscing elit, sed diam nonummy nibh euismod tincidunt ut laoreet dolore magna aliquam erat volutpat. Ut wisi enim ad minim veniam, quis nostrud exerci tation ullamcorper suscipit lobortis nisl ut aliquip ex ea commodo consequat. </a:t>
            </a:r>
            <a:endParaRPr b="0" i="0" sz="1400" u="none" cap="none" strike="noStrike">
              <a:solidFill>
                <a:srgbClr val="000000"/>
              </a:solidFill>
              <a:latin typeface="Arial"/>
              <a:ea typeface="Arial"/>
              <a:cs typeface="Arial"/>
              <a:sym typeface="Arial"/>
            </a:endParaRPr>
          </a:p>
        </p:txBody>
      </p:sp>
      <p:sp>
        <p:nvSpPr>
          <p:cNvPr id="117" name="Google Shape;117;p2"/>
          <p:cNvSpPr txBox="1"/>
          <p:nvPr/>
        </p:nvSpPr>
        <p:spPr>
          <a:xfrm>
            <a:off x="5004082" y="3188702"/>
            <a:ext cx="4299507" cy="1277993"/>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3200"/>
              <a:buFont typeface="Arial"/>
              <a:buNone/>
            </a:pPr>
            <a:r>
              <a:rPr b="1" i="0" lang="en-US" sz="3200" u="none" cap="none" strike="noStrike">
                <a:solidFill>
                  <a:schemeClr val="lt1"/>
                </a:solidFill>
                <a:latin typeface="Arial Black"/>
                <a:ea typeface="Arial Black"/>
                <a:cs typeface="Arial Black"/>
                <a:sym typeface="Arial Black"/>
              </a:rPr>
              <a:t>Company Name</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400"/>
              <a:buFont typeface="Arial"/>
              <a:buNone/>
            </a:pPr>
            <a:r>
              <a:rPr b="0" i="0" lang="en-US" sz="2400" u="none" cap="none" strike="noStrike">
                <a:solidFill>
                  <a:schemeClr val="lt1"/>
                </a:solidFill>
                <a:latin typeface="Arial"/>
                <a:ea typeface="Arial"/>
                <a:cs typeface="Arial"/>
                <a:sym typeface="Arial"/>
              </a:rPr>
              <a:t>Company Name Subtitle</a:t>
            </a:r>
            <a:endParaRPr b="0" i="0" sz="1400" u="none" cap="none" strike="noStrike">
              <a:solidFill>
                <a:srgbClr val="000000"/>
              </a:solidFill>
              <a:latin typeface="Arial"/>
              <a:ea typeface="Arial"/>
              <a:cs typeface="Arial"/>
              <a:sym typeface="Arial"/>
            </a:endParaRPr>
          </a:p>
        </p:txBody>
      </p:sp>
      <p:pic>
        <p:nvPicPr>
          <p:cNvPr id="118" name="Google Shape;118;p2"/>
          <p:cNvPicPr preferRelativeResize="0"/>
          <p:nvPr/>
        </p:nvPicPr>
        <p:blipFill rotWithShape="1">
          <a:blip r:embed="rId5">
            <a:alphaModFix/>
          </a:blip>
          <a:srcRect b="0" l="0" r="0" t="0"/>
          <a:stretch/>
        </p:blipFill>
        <p:spPr>
          <a:xfrm>
            <a:off x="2494502" y="5754807"/>
            <a:ext cx="1643856" cy="480342"/>
          </a:xfrm>
          <a:prstGeom prst="rect">
            <a:avLst/>
          </a:prstGeom>
          <a:noFill/>
          <a:ln>
            <a:noFill/>
          </a:ln>
        </p:spPr>
      </p:pic>
      <p:sp>
        <p:nvSpPr>
          <p:cNvPr id="119" name="Google Shape;119;p2"/>
          <p:cNvSpPr txBox="1"/>
          <p:nvPr/>
        </p:nvSpPr>
        <p:spPr>
          <a:xfrm>
            <a:off x="5016867" y="335732"/>
            <a:ext cx="6789226" cy="461665"/>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lt1"/>
              </a:buClr>
              <a:buSzPts val="2400"/>
              <a:buFont typeface="Arial"/>
              <a:buNone/>
            </a:pPr>
            <a:r>
              <a:rPr b="1" i="0" lang="en-US" sz="2400" u="none" cap="none" strike="noStrike">
                <a:solidFill>
                  <a:schemeClr val="lt1"/>
                </a:solidFill>
                <a:latin typeface="Arial Black"/>
                <a:ea typeface="Arial Black"/>
                <a:cs typeface="Arial Black"/>
                <a:sym typeface="Arial Black"/>
              </a:rPr>
              <a:t>INSURANCE MATTERS SERIES</a:t>
            </a:r>
            <a:endParaRPr b="1" i="0" sz="2400" u="none" cap="none" strike="noStrike">
              <a:solidFill>
                <a:schemeClr val="lt1"/>
              </a:solidFill>
              <a:latin typeface="Arial Black"/>
              <a:ea typeface="Arial Black"/>
              <a:cs typeface="Arial Black"/>
              <a:sym typeface="Arial Black"/>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4" name="Shape 124"/>
        <p:cNvGrpSpPr/>
        <p:nvPr/>
      </p:nvGrpSpPr>
      <p:grpSpPr>
        <a:xfrm>
          <a:off x="0" y="0"/>
          <a:ext cx="0" cy="0"/>
          <a:chOff x="0" y="0"/>
          <a:chExt cx="0" cy="0"/>
        </a:xfrm>
      </p:grpSpPr>
      <p:pic>
        <p:nvPicPr>
          <p:cNvPr id="125" name="Google Shape;125;p3"/>
          <p:cNvPicPr preferRelativeResize="0"/>
          <p:nvPr/>
        </p:nvPicPr>
        <p:blipFill rotWithShape="1">
          <a:blip r:embed="rId3">
            <a:alphaModFix/>
          </a:blip>
          <a:srcRect b="0" l="0" r="0" t="0"/>
          <a:stretch/>
        </p:blipFill>
        <p:spPr>
          <a:xfrm>
            <a:off x="-1" y="0"/>
            <a:ext cx="12191996" cy="6858000"/>
          </a:xfrm>
          <a:prstGeom prst="rect">
            <a:avLst/>
          </a:prstGeom>
          <a:noFill/>
          <a:ln>
            <a:noFill/>
          </a:ln>
        </p:spPr>
      </p:pic>
      <p:sp>
        <p:nvSpPr>
          <p:cNvPr id="126" name="Google Shape;126;p3"/>
          <p:cNvSpPr/>
          <p:nvPr/>
        </p:nvSpPr>
        <p:spPr>
          <a:xfrm rot="10800000">
            <a:off x="1647883" y="1232464"/>
            <a:ext cx="2092037" cy="2222484"/>
          </a:xfrm>
          <a:prstGeom prst="rect">
            <a:avLst/>
          </a:prstGeom>
          <a:gradFill>
            <a:gsLst>
              <a:gs pos="0">
                <a:srgbClr val="0C0C0C"/>
              </a:gs>
              <a:gs pos="100000">
                <a:srgbClr val="262626">
                  <a:alpha val="0"/>
                </a:srgbClr>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833C0B"/>
              </a:solidFill>
              <a:latin typeface="Calibri"/>
              <a:ea typeface="Calibri"/>
              <a:cs typeface="Calibri"/>
              <a:sym typeface="Calibri"/>
            </a:endParaRPr>
          </a:p>
        </p:txBody>
      </p:sp>
      <p:sp>
        <p:nvSpPr>
          <p:cNvPr id="127" name="Google Shape;127;p3"/>
          <p:cNvSpPr/>
          <p:nvPr/>
        </p:nvSpPr>
        <p:spPr>
          <a:xfrm rot="10800000">
            <a:off x="-1" y="5625536"/>
            <a:ext cx="12191998" cy="1232464"/>
          </a:xfrm>
          <a:prstGeom prst="rect">
            <a:avLst/>
          </a:prstGeom>
          <a:solidFill>
            <a:srgbClr val="0C0C0C"/>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833C0B"/>
              </a:solidFill>
              <a:latin typeface="Calibri"/>
              <a:ea typeface="Calibri"/>
              <a:cs typeface="Calibri"/>
              <a:sym typeface="Calibri"/>
            </a:endParaRPr>
          </a:p>
        </p:txBody>
      </p:sp>
      <p:sp>
        <p:nvSpPr>
          <p:cNvPr id="128" name="Google Shape;128;p3"/>
          <p:cNvSpPr txBox="1"/>
          <p:nvPr/>
        </p:nvSpPr>
        <p:spPr>
          <a:xfrm>
            <a:off x="1647883" y="6197023"/>
            <a:ext cx="10148109" cy="369669"/>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200"/>
              <a:buFont typeface="Arial"/>
              <a:buNone/>
            </a:pPr>
            <a:r>
              <a:rPr b="0" i="0" lang="en-US" sz="1200" u="none" cap="none" strike="noStrike">
                <a:solidFill>
                  <a:schemeClr val="lt1"/>
                </a:solidFill>
                <a:latin typeface="Arial"/>
                <a:ea typeface="Arial"/>
                <a:cs typeface="Arial"/>
                <a:sym typeface="Arial"/>
              </a:rPr>
              <a:t>The information in this material is not intended as tax or legal advice. It may not be used for the purpose of avoiding any federal tax penalties. Please consult a professional for specific information regarding your individual situation.</a:t>
            </a:r>
            <a:endParaRPr b="0" i="0" sz="1400" u="none" cap="none" strike="noStrike">
              <a:solidFill>
                <a:srgbClr val="000000"/>
              </a:solidFill>
              <a:latin typeface="Arial"/>
              <a:ea typeface="Arial"/>
              <a:cs typeface="Arial"/>
              <a:sym typeface="Arial"/>
            </a:endParaRPr>
          </a:p>
        </p:txBody>
      </p:sp>
      <p:sp>
        <p:nvSpPr>
          <p:cNvPr id="129" name="Google Shape;129;p3"/>
          <p:cNvSpPr txBox="1"/>
          <p:nvPr/>
        </p:nvSpPr>
        <p:spPr>
          <a:xfrm>
            <a:off x="1490230" y="3623445"/>
            <a:ext cx="9271000" cy="742585"/>
          </a:xfrm>
          <a:prstGeom prst="rect">
            <a:avLst/>
          </a:prstGeom>
          <a:noFill/>
          <a:ln>
            <a:noFill/>
          </a:ln>
        </p:spPr>
        <p:txBody>
          <a:bodyPr anchorCtr="0" anchor="ctr" bIns="45700" lIns="91425" spcFirstLastPara="1" rIns="91425" wrap="square" tIns="45700">
            <a:noAutofit/>
          </a:bodyPr>
          <a:lstStyle/>
          <a:p>
            <a:pPr indent="0" lvl="0" marL="0" marR="0" rtl="0" algn="ctr">
              <a:lnSpc>
                <a:spcPct val="150000"/>
              </a:lnSpc>
              <a:spcBef>
                <a:spcPts val="0"/>
              </a:spcBef>
              <a:spcAft>
                <a:spcPts val="0"/>
              </a:spcAft>
              <a:buClr>
                <a:srgbClr val="000000"/>
              </a:buClr>
              <a:buSzPts val="3200"/>
              <a:buFont typeface="Arial"/>
              <a:buNone/>
            </a:pPr>
            <a:r>
              <a:rPr b="1" i="0" lang="en-US" sz="3200" u="none" cap="none" strike="noStrike">
                <a:solidFill>
                  <a:schemeClr val="lt1"/>
                </a:solidFill>
                <a:latin typeface="Arial Black"/>
                <a:ea typeface="Arial Black"/>
                <a:cs typeface="Arial Black"/>
                <a:sym typeface="Arial Black"/>
              </a:rPr>
              <a:t>BACKGROUND  •  FIRM  •  COMMITMENT</a:t>
            </a:r>
            <a:endParaRPr b="0" i="0" sz="3200" u="none" cap="none" strike="noStrike">
              <a:solidFill>
                <a:schemeClr val="lt1"/>
              </a:solidFill>
              <a:latin typeface="Arial"/>
              <a:ea typeface="Arial"/>
              <a:cs typeface="Arial"/>
              <a:sym typeface="Arial"/>
            </a:endParaRPr>
          </a:p>
        </p:txBody>
      </p:sp>
      <p:sp>
        <p:nvSpPr>
          <p:cNvPr id="130" name="Google Shape;130;p3"/>
          <p:cNvSpPr txBox="1"/>
          <p:nvPr/>
        </p:nvSpPr>
        <p:spPr>
          <a:xfrm>
            <a:off x="1787811" y="2303071"/>
            <a:ext cx="7864189" cy="878940"/>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lt1"/>
              </a:buClr>
              <a:buSzPts val="6000"/>
              <a:buFont typeface="Arial"/>
              <a:buNone/>
            </a:pPr>
            <a:r>
              <a:rPr b="1" i="0" lang="en-US" sz="6000" u="none" cap="none" strike="noStrike">
                <a:solidFill>
                  <a:schemeClr val="lt1"/>
                </a:solidFill>
                <a:latin typeface="Arial Black"/>
                <a:ea typeface="Arial Black"/>
                <a:cs typeface="Arial Black"/>
                <a:sym typeface="Arial Black"/>
              </a:rPr>
              <a:t>ABOUT MY…</a:t>
            </a:r>
            <a:endParaRPr b="1" i="0" sz="6000" u="none" cap="none" strike="noStrike">
              <a:solidFill>
                <a:schemeClr val="lt1"/>
              </a:solidFill>
              <a:latin typeface="Arial Black"/>
              <a:ea typeface="Arial Black"/>
              <a:cs typeface="Arial Black"/>
              <a:sym typeface="Arial Black"/>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5" name="Shape 135"/>
        <p:cNvGrpSpPr/>
        <p:nvPr/>
      </p:nvGrpSpPr>
      <p:grpSpPr>
        <a:xfrm>
          <a:off x="0" y="0"/>
          <a:ext cx="0" cy="0"/>
          <a:chOff x="0" y="0"/>
          <a:chExt cx="0" cy="0"/>
        </a:xfrm>
      </p:grpSpPr>
      <p:pic>
        <p:nvPicPr>
          <p:cNvPr id="136" name="Google Shape;136;p4"/>
          <p:cNvPicPr preferRelativeResize="0"/>
          <p:nvPr/>
        </p:nvPicPr>
        <p:blipFill rotWithShape="1">
          <a:blip r:embed="rId3">
            <a:alphaModFix/>
          </a:blip>
          <a:srcRect b="0" l="0" r="0" t="0"/>
          <a:stretch/>
        </p:blipFill>
        <p:spPr>
          <a:xfrm>
            <a:off x="-1" y="0"/>
            <a:ext cx="12191996" cy="6858000"/>
          </a:xfrm>
          <a:prstGeom prst="rect">
            <a:avLst/>
          </a:prstGeom>
          <a:noFill/>
          <a:ln>
            <a:noFill/>
          </a:ln>
        </p:spPr>
      </p:pic>
      <p:sp>
        <p:nvSpPr>
          <p:cNvPr id="137" name="Google Shape;137;p4"/>
          <p:cNvSpPr txBox="1"/>
          <p:nvPr/>
        </p:nvSpPr>
        <p:spPr>
          <a:xfrm>
            <a:off x="1208066" y="230963"/>
            <a:ext cx="9894212" cy="276999"/>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200"/>
              <a:buFont typeface="Arial"/>
              <a:buNone/>
            </a:pPr>
            <a:r>
              <a:rPr b="1" i="0" lang="en-US" sz="1200" u="none" cap="none" strike="noStrike">
                <a:solidFill>
                  <a:schemeClr val="lt1"/>
                </a:solidFill>
                <a:latin typeface="Arial Black"/>
                <a:ea typeface="Arial Black"/>
                <a:cs typeface="Arial Black"/>
                <a:sym typeface="Arial Black"/>
              </a:rPr>
              <a:t>INSURANCE MATTERS – LONG-TERM CARE PROTECTION STRATEGIES</a:t>
            </a:r>
            <a:endParaRPr b="1" i="0" sz="1200" u="none" cap="none" strike="noStrike">
              <a:solidFill>
                <a:schemeClr val="lt1"/>
              </a:solidFill>
              <a:latin typeface="Arial Black"/>
              <a:ea typeface="Arial Black"/>
              <a:cs typeface="Arial Black"/>
              <a:sym typeface="Arial Black"/>
            </a:endParaRPr>
          </a:p>
        </p:txBody>
      </p:sp>
      <p:sp>
        <p:nvSpPr>
          <p:cNvPr id="138" name="Google Shape;138;p4"/>
          <p:cNvSpPr txBox="1"/>
          <p:nvPr/>
        </p:nvSpPr>
        <p:spPr>
          <a:xfrm>
            <a:off x="641399" y="658061"/>
            <a:ext cx="10909199" cy="529287"/>
          </a:xfrm>
          <a:prstGeom prst="rect">
            <a:avLst/>
          </a:prstGeom>
          <a:noFill/>
          <a:ln>
            <a:noFill/>
          </a:ln>
        </p:spPr>
        <p:txBody>
          <a:bodyPr anchorCtr="0" anchor="t" bIns="45700" lIns="91425" spcFirstLastPara="1" rIns="91425" wrap="square" tIns="45700">
            <a:noAutofit/>
          </a:bodyPr>
          <a:lstStyle/>
          <a:p>
            <a:pPr indent="0" lvl="0" marL="0" marR="0" rtl="0" algn="ctr">
              <a:lnSpc>
                <a:spcPct val="90000"/>
              </a:lnSpc>
              <a:spcBef>
                <a:spcPts val="0"/>
              </a:spcBef>
              <a:spcAft>
                <a:spcPts val="0"/>
              </a:spcAft>
              <a:buClr>
                <a:schemeClr val="lt1"/>
              </a:buClr>
              <a:buSzPts val="3600"/>
              <a:buFont typeface="Arial"/>
              <a:buNone/>
            </a:pPr>
            <a:r>
              <a:rPr b="1" i="0" lang="en-US" sz="3600" u="none" cap="none" strike="noStrike">
                <a:solidFill>
                  <a:schemeClr val="lt1"/>
                </a:solidFill>
                <a:latin typeface="Arial Black"/>
                <a:ea typeface="Arial Black"/>
                <a:cs typeface="Arial Black"/>
                <a:sym typeface="Arial Black"/>
              </a:rPr>
              <a:t>AGING POPULATION</a:t>
            </a:r>
            <a:endParaRPr b="1" i="0" sz="3600" u="none" cap="none" strike="noStrike">
              <a:solidFill>
                <a:schemeClr val="lt1"/>
              </a:solidFill>
              <a:latin typeface="Arial Black"/>
              <a:ea typeface="Arial Black"/>
              <a:cs typeface="Arial Black"/>
              <a:sym typeface="Arial Black"/>
            </a:endParaRPr>
          </a:p>
        </p:txBody>
      </p:sp>
      <p:sp>
        <p:nvSpPr>
          <p:cNvPr id="139" name="Google Shape;139;p4"/>
          <p:cNvSpPr txBox="1"/>
          <p:nvPr/>
        </p:nvSpPr>
        <p:spPr>
          <a:xfrm>
            <a:off x="1573463" y="1866116"/>
            <a:ext cx="4891505" cy="1277993"/>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2800"/>
              <a:buFont typeface="Arial"/>
              <a:buNone/>
            </a:pPr>
            <a:r>
              <a:rPr b="0" i="0" lang="en-US" sz="2800" u="none" cap="none" strike="noStrike">
                <a:solidFill>
                  <a:schemeClr val="lt1"/>
                </a:solidFill>
                <a:latin typeface="Arial"/>
                <a:ea typeface="Arial"/>
                <a:cs typeface="Arial"/>
                <a:sym typeface="Arial"/>
              </a:rPr>
              <a:t>Approximately </a:t>
            </a:r>
            <a:r>
              <a:rPr b="1" i="0" lang="en-US" sz="3600" u="none" cap="none" strike="noStrike">
                <a:solidFill>
                  <a:schemeClr val="lt1"/>
                </a:solidFill>
                <a:latin typeface="Arial Black"/>
                <a:ea typeface="Arial Black"/>
                <a:cs typeface="Arial Black"/>
                <a:sym typeface="Arial Black"/>
              </a:rPr>
              <a:t>10,000 baby boomers</a:t>
            </a:r>
            <a:r>
              <a:rPr b="0" i="0" lang="en-US" sz="2800" u="none" cap="none" strike="noStrike">
                <a:solidFill>
                  <a:schemeClr val="lt1"/>
                </a:solidFill>
                <a:latin typeface="Arial"/>
                <a:ea typeface="Arial"/>
                <a:cs typeface="Arial"/>
                <a:sym typeface="Arial"/>
              </a:rPr>
              <a:t> turn 65 every day, a trend which will continue until 2030.</a:t>
            </a:r>
            <a:endParaRPr b="0" i="0" sz="14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2800"/>
              <a:buFont typeface="Arial"/>
              <a:buNone/>
            </a:pPr>
            <a:r>
              <a:t/>
            </a:r>
            <a:endParaRPr b="0" i="0" sz="2800" u="none" cap="none" strike="noStrike">
              <a:solidFill>
                <a:schemeClr val="lt1"/>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2800"/>
              <a:buFont typeface="Arial"/>
              <a:buNone/>
            </a:pPr>
            <a:r>
              <a:rPr b="0" i="0" lang="en-US" sz="2800" u="none" cap="none" strike="noStrike">
                <a:solidFill>
                  <a:schemeClr val="lt1"/>
                </a:solidFill>
                <a:latin typeface="Arial"/>
                <a:ea typeface="Arial"/>
                <a:cs typeface="Arial"/>
                <a:sym typeface="Arial"/>
              </a:rPr>
              <a:t>That’s about one person about every </a:t>
            </a:r>
            <a:r>
              <a:rPr b="1" i="0" lang="en-US" sz="3600" u="none" cap="none" strike="noStrike">
                <a:solidFill>
                  <a:schemeClr val="lt1"/>
                </a:solidFill>
                <a:latin typeface="Arial Black"/>
                <a:ea typeface="Arial Black"/>
                <a:cs typeface="Arial Black"/>
                <a:sym typeface="Arial Black"/>
              </a:rPr>
              <a:t>10 seconds</a:t>
            </a:r>
            <a:r>
              <a:rPr b="0" i="0" lang="en-US" sz="2800" u="none" cap="none" strike="noStrike">
                <a:solidFill>
                  <a:schemeClr val="lt1"/>
                </a:solidFill>
                <a:latin typeface="Arial"/>
                <a:ea typeface="Arial"/>
                <a:cs typeface="Arial"/>
                <a:sym typeface="Arial"/>
              </a:rPr>
              <a:t>.</a:t>
            </a:r>
            <a:endParaRPr b="0" i="0" sz="14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800"/>
              <a:buFont typeface="Arial"/>
              <a:buNone/>
            </a:pPr>
            <a:r>
              <a:t/>
            </a:r>
            <a:endParaRPr b="0" i="0" sz="2800" u="none" cap="none" strike="noStrike">
              <a:solidFill>
                <a:schemeClr val="lt1"/>
              </a:solidFill>
              <a:latin typeface="Arial"/>
              <a:ea typeface="Arial"/>
              <a:cs typeface="Arial"/>
              <a:sym typeface="Arial"/>
            </a:endParaRPr>
          </a:p>
        </p:txBody>
      </p:sp>
      <p:pic>
        <p:nvPicPr>
          <p:cNvPr id="140" name="Google Shape;140;p4"/>
          <p:cNvPicPr preferRelativeResize="0"/>
          <p:nvPr/>
        </p:nvPicPr>
        <p:blipFill rotWithShape="1">
          <a:blip r:embed="rId4">
            <a:alphaModFix/>
          </a:blip>
          <a:srcRect b="0" l="0" r="0" t="0"/>
          <a:stretch/>
        </p:blipFill>
        <p:spPr>
          <a:xfrm>
            <a:off x="6860708" y="1441894"/>
            <a:ext cx="3583441" cy="4936970"/>
          </a:xfrm>
          <a:prstGeom prst="rect">
            <a:avLst/>
          </a:prstGeom>
          <a:noFill/>
          <a:ln>
            <a:noFill/>
          </a:ln>
        </p:spPr>
      </p:pic>
      <p:sp>
        <p:nvSpPr>
          <p:cNvPr id="141" name="Google Shape;141;p4"/>
          <p:cNvSpPr/>
          <p:nvPr/>
        </p:nvSpPr>
        <p:spPr>
          <a:xfrm>
            <a:off x="1573463" y="6298960"/>
            <a:ext cx="6690409" cy="40011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chemeClr val="dk1"/>
              </a:buClr>
              <a:buSzPts val="1000"/>
              <a:buFont typeface="Arial"/>
              <a:buNone/>
            </a:pPr>
            <a:r>
              <a:rPr b="0" i="0" lang="en-US" sz="1000" u="none" cap="none" strike="noStrike">
                <a:solidFill>
                  <a:schemeClr val="lt1"/>
                </a:solidFill>
                <a:latin typeface="Arial"/>
                <a:ea typeface="Arial"/>
                <a:cs typeface="Arial"/>
                <a:sym typeface="Arial"/>
              </a:rPr>
              <a:t>Sources: SeniorLiving.org, 2021 | Census.gov, 2020 (most recent data available)</a:t>
            </a:r>
            <a:endParaRPr b="0" i="0" sz="1000" u="none" cap="none" strike="noStrike">
              <a:solidFill>
                <a:schemeClr val="lt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000"/>
              <a:buFont typeface="Arial"/>
              <a:buNone/>
            </a:pPr>
            <a:r>
              <a:t/>
            </a:r>
            <a:endParaRPr b="0" i="0" sz="1000" u="none" cap="none" strike="noStrike">
              <a:solidFill>
                <a:schemeClr val="lt1"/>
              </a:solidFill>
              <a:latin typeface="Arial"/>
              <a:ea typeface="Arial"/>
              <a:cs typeface="Arial"/>
              <a:sym typeface="Arial"/>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6" name="Shape 146"/>
        <p:cNvGrpSpPr/>
        <p:nvPr/>
      </p:nvGrpSpPr>
      <p:grpSpPr>
        <a:xfrm>
          <a:off x="0" y="0"/>
          <a:ext cx="0" cy="0"/>
          <a:chOff x="0" y="0"/>
          <a:chExt cx="0" cy="0"/>
        </a:xfrm>
      </p:grpSpPr>
      <p:pic>
        <p:nvPicPr>
          <p:cNvPr id="147" name="Google Shape;147;p5"/>
          <p:cNvPicPr preferRelativeResize="0"/>
          <p:nvPr/>
        </p:nvPicPr>
        <p:blipFill rotWithShape="1">
          <a:blip r:embed="rId3">
            <a:alphaModFix/>
          </a:blip>
          <a:srcRect b="0" l="0" r="0" t="0"/>
          <a:stretch/>
        </p:blipFill>
        <p:spPr>
          <a:xfrm>
            <a:off x="-1" y="0"/>
            <a:ext cx="12191996" cy="6858000"/>
          </a:xfrm>
          <a:prstGeom prst="rect">
            <a:avLst/>
          </a:prstGeom>
          <a:noFill/>
          <a:ln>
            <a:noFill/>
          </a:ln>
        </p:spPr>
      </p:pic>
      <p:sp>
        <p:nvSpPr>
          <p:cNvPr id="148" name="Google Shape;148;p5"/>
          <p:cNvSpPr txBox="1"/>
          <p:nvPr/>
        </p:nvSpPr>
        <p:spPr>
          <a:xfrm>
            <a:off x="1208066" y="230963"/>
            <a:ext cx="9894212" cy="276999"/>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200"/>
              <a:buFont typeface="Arial"/>
              <a:buNone/>
            </a:pPr>
            <a:r>
              <a:rPr b="1" i="0" lang="en-US" sz="1200" u="none" cap="none" strike="noStrike">
                <a:solidFill>
                  <a:schemeClr val="lt1"/>
                </a:solidFill>
                <a:latin typeface="Arial Black"/>
                <a:ea typeface="Arial Black"/>
                <a:cs typeface="Arial Black"/>
                <a:sym typeface="Arial Black"/>
              </a:rPr>
              <a:t>INSURANCE MATTERS – LONG-TERM CARE PROTECTION STRATEGIES</a:t>
            </a:r>
            <a:endParaRPr b="1" i="0" sz="1200" u="none" cap="none" strike="noStrike">
              <a:solidFill>
                <a:schemeClr val="lt1"/>
              </a:solidFill>
              <a:latin typeface="Arial Black"/>
              <a:ea typeface="Arial Black"/>
              <a:cs typeface="Arial Black"/>
              <a:sym typeface="Arial Black"/>
            </a:endParaRPr>
          </a:p>
        </p:txBody>
      </p:sp>
      <p:sp>
        <p:nvSpPr>
          <p:cNvPr id="149" name="Google Shape;149;p5"/>
          <p:cNvSpPr txBox="1"/>
          <p:nvPr/>
        </p:nvSpPr>
        <p:spPr>
          <a:xfrm>
            <a:off x="641399" y="658061"/>
            <a:ext cx="10909199" cy="529287"/>
          </a:xfrm>
          <a:prstGeom prst="rect">
            <a:avLst/>
          </a:prstGeom>
          <a:noFill/>
          <a:ln>
            <a:noFill/>
          </a:ln>
        </p:spPr>
        <p:txBody>
          <a:bodyPr anchorCtr="0" anchor="t" bIns="45700" lIns="91425" spcFirstLastPara="1" rIns="91425" wrap="square" tIns="45700">
            <a:noAutofit/>
          </a:bodyPr>
          <a:lstStyle/>
          <a:p>
            <a:pPr indent="0" lvl="0" marL="0" marR="0" rtl="0" algn="ctr">
              <a:lnSpc>
                <a:spcPct val="90000"/>
              </a:lnSpc>
              <a:spcBef>
                <a:spcPts val="0"/>
              </a:spcBef>
              <a:spcAft>
                <a:spcPts val="0"/>
              </a:spcAft>
              <a:buClr>
                <a:schemeClr val="lt1"/>
              </a:buClr>
              <a:buSzPts val="3600"/>
              <a:buFont typeface="Arial"/>
              <a:buNone/>
            </a:pPr>
            <a:r>
              <a:rPr b="1" i="0" lang="en-US" sz="3600" u="none" cap="none" strike="noStrike">
                <a:solidFill>
                  <a:schemeClr val="lt1"/>
                </a:solidFill>
                <a:latin typeface="Arial Black"/>
                <a:ea typeface="Arial Black"/>
                <a:cs typeface="Arial Black"/>
                <a:sym typeface="Arial Black"/>
              </a:rPr>
              <a:t>ODDS OF NEEDING CARE</a:t>
            </a:r>
            <a:endParaRPr b="1" i="0" sz="3600" u="none" cap="none" strike="noStrike">
              <a:solidFill>
                <a:schemeClr val="lt1"/>
              </a:solidFill>
              <a:latin typeface="Arial Black"/>
              <a:ea typeface="Arial Black"/>
              <a:cs typeface="Arial Black"/>
              <a:sym typeface="Arial Black"/>
            </a:endParaRPr>
          </a:p>
        </p:txBody>
      </p:sp>
      <p:sp>
        <p:nvSpPr>
          <p:cNvPr id="150" name="Google Shape;150;p5"/>
          <p:cNvSpPr txBox="1"/>
          <p:nvPr/>
        </p:nvSpPr>
        <p:spPr>
          <a:xfrm>
            <a:off x="2213751" y="2274292"/>
            <a:ext cx="7764600" cy="3724800"/>
          </a:xfrm>
          <a:prstGeom prst="rect">
            <a:avLst/>
          </a:prstGeom>
          <a:noFill/>
          <a:ln>
            <a:noFill/>
          </a:ln>
        </p:spPr>
        <p:txBody>
          <a:bodyPr anchorCtr="0" anchor="t" bIns="45700" lIns="91425" spcFirstLastPara="1" rIns="91425" wrap="square" tIns="45700">
            <a:spAutoFit/>
          </a:bodyPr>
          <a:lstStyle/>
          <a:p>
            <a:pPr indent="0" lvl="0" marL="0" marR="0" rtl="0" algn="l">
              <a:lnSpc>
                <a:spcPct val="150000"/>
              </a:lnSpc>
              <a:spcBef>
                <a:spcPts val="0"/>
              </a:spcBef>
              <a:spcAft>
                <a:spcPts val="0"/>
              </a:spcAft>
              <a:buClr>
                <a:schemeClr val="dk1"/>
              </a:buClr>
              <a:buSzPts val="3200"/>
              <a:buFont typeface="Arial"/>
              <a:buNone/>
            </a:pPr>
            <a:r>
              <a:rPr b="0" i="0" lang="en-US" sz="3200" u="none" cap="none" strike="noStrike">
                <a:solidFill>
                  <a:schemeClr val="lt1"/>
                </a:solidFill>
                <a:latin typeface="Arial"/>
                <a:ea typeface="Arial"/>
                <a:cs typeface="Arial"/>
                <a:sym typeface="Arial"/>
              </a:rPr>
              <a:t>Almost </a:t>
            </a:r>
            <a:r>
              <a:rPr b="1" i="0" lang="en-US" sz="3600" u="none" cap="none" strike="noStrike">
                <a:solidFill>
                  <a:schemeClr val="lt1"/>
                </a:solidFill>
                <a:latin typeface="Arial Black"/>
                <a:ea typeface="Arial Black"/>
                <a:cs typeface="Arial Black"/>
                <a:sym typeface="Arial Black"/>
              </a:rPr>
              <a:t>70% of people turning age 65</a:t>
            </a:r>
            <a:r>
              <a:rPr b="0" i="0" lang="en-US" sz="3200" u="none" cap="none" strike="noStrike">
                <a:solidFill>
                  <a:schemeClr val="lt1"/>
                </a:solidFill>
                <a:latin typeface="Arial"/>
                <a:ea typeface="Arial"/>
                <a:cs typeface="Arial"/>
                <a:sym typeface="Arial"/>
              </a:rPr>
              <a:t> are expected to need long-term care services at some point during their lives.</a:t>
            </a:r>
            <a:endParaRPr b="0" i="0" sz="1400" u="none" cap="none" strike="noStrike">
              <a:solidFill>
                <a:schemeClr val="dk1"/>
              </a:solidFill>
              <a:latin typeface="Arial"/>
              <a:ea typeface="Arial"/>
              <a:cs typeface="Arial"/>
              <a:sym typeface="Arial"/>
            </a:endParaRPr>
          </a:p>
          <a:p>
            <a:pPr indent="0" lvl="0" marL="0" marR="0" rtl="0" algn="l">
              <a:lnSpc>
                <a:spcPct val="150000"/>
              </a:lnSpc>
              <a:spcBef>
                <a:spcPts val="0"/>
              </a:spcBef>
              <a:spcAft>
                <a:spcPts val="0"/>
              </a:spcAft>
              <a:buClr>
                <a:srgbClr val="000000"/>
              </a:buClr>
              <a:buSzPts val="3200"/>
              <a:buFont typeface="Arial"/>
              <a:buNone/>
            </a:pPr>
            <a:r>
              <a:t/>
            </a:r>
            <a:endParaRPr b="0" i="0" sz="3200" u="none" cap="none" strike="noStrike">
              <a:solidFill>
                <a:schemeClr val="lt1"/>
              </a:solidFill>
              <a:latin typeface="Arial"/>
              <a:ea typeface="Arial"/>
              <a:cs typeface="Arial"/>
              <a:sym typeface="Arial"/>
            </a:endParaRPr>
          </a:p>
        </p:txBody>
      </p:sp>
      <p:sp>
        <p:nvSpPr>
          <p:cNvPr id="151" name="Google Shape;151;p5"/>
          <p:cNvSpPr/>
          <p:nvPr/>
        </p:nvSpPr>
        <p:spPr>
          <a:xfrm>
            <a:off x="1337829" y="6441908"/>
            <a:ext cx="7919545" cy="246221"/>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chemeClr val="dk1"/>
              </a:buClr>
              <a:buSzPts val="1000"/>
              <a:buFont typeface="Arial"/>
              <a:buNone/>
            </a:pPr>
            <a:r>
              <a:rPr b="0" i="0" lang="en-US" sz="1000" u="none" cap="none" strike="noStrike">
                <a:solidFill>
                  <a:schemeClr val="lt1"/>
                </a:solidFill>
                <a:latin typeface="Arial"/>
                <a:ea typeface="Arial"/>
                <a:cs typeface="Arial"/>
                <a:sym typeface="Arial"/>
              </a:rPr>
              <a:t>Source: ACL.gov, 2022</a:t>
            </a:r>
            <a:endParaRPr b="0" i="0" sz="1000" u="none" cap="none" strike="noStrike">
              <a:solidFill>
                <a:schemeClr val="lt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000"/>
              <a:buFont typeface="Arial"/>
              <a:buNone/>
            </a:pPr>
            <a:r>
              <a:t/>
            </a:r>
            <a:endParaRPr b="0" i="0" sz="1000" u="none" cap="none" strike="noStrike">
              <a:solidFill>
                <a:schemeClr val="lt1"/>
              </a:solidFill>
              <a:latin typeface="Arial"/>
              <a:ea typeface="Arial"/>
              <a:cs typeface="Arial"/>
              <a:sym typeface="Arial"/>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6" name="Shape 156"/>
        <p:cNvGrpSpPr/>
        <p:nvPr/>
      </p:nvGrpSpPr>
      <p:grpSpPr>
        <a:xfrm>
          <a:off x="0" y="0"/>
          <a:ext cx="0" cy="0"/>
          <a:chOff x="0" y="0"/>
          <a:chExt cx="0" cy="0"/>
        </a:xfrm>
      </p:grpSpPr>
      <p:pic>
        <p:nvPicPr>
          <p:cNvPr id="157" name="Google Shape;157;p6"/>
          <p:cNvPicPr preferRelativeResize="0"/>
          <p:nvPr/>
        </p:nvPicPr>
        <p:blipFill rotWithShape="1">
          <a:blip r:embed="rId3">
            <a:alphaModFix/>
          </a:blip>
          <a:srcRect b="0" l="0" r="0" t="0"/>
          <a:stretch/>
        </p:blipFill>
        <p:spPr>
          <a:xfrm>
            <a:off x="-1" y="0"/>
            <a:ext cx="12191996" cy="6858000"/>
          </a:xfrm>
          <a:prstGeom prst="rect">
            <a:avLst/>
          </a:prstGeom>
          <a:noFill/>
          <a:ln>
            <a:noFill/>
          </a:ln>
        </p:spPr>
      </p:pic>
      <p:sp>
        <p:nvSpPr>
          <p:cNvPr id="158" name="Google Shape;158;p6"/>
          <p:cNvSpPr txBox="1"/>
          <p:nvPr/>
        </p:nvSpPr>
        <p:spPr>
          <a:xfrm>
            <a:off x="1208066" y="230963"/>
            <a:ext cx="9894212" cy="276999"/>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200"/>
              <a:buFont typeface="Arial"/>
              <a:buNone/>
            </a:pPr>
            <a:r>
              <a:rPr b="1" i="0" lang="en-US" sz="1200" u="none" cap="none" strike="noStrike">
                <a:solidFill>
                  <a:schemeClr val="lt1"/>
                </a:solidFill>
                <a:latin typeface="Arial Black"/>
                <a:ea typeface="Arial Black"/>
                <a:cs typeface="Arial Black"/>
                <a:sym typeface="Arial Black"/>
              </a:rPr>
              <a:t>INSURANCE MATTERS – LONG-TERM CARE PROTECTION STRATEGIES</a:t>
            </a:r>
            <a:endParaRPr b="1" i="0" sz="1200" u="none" cap="none" strike="noStrike">
              <a:solidFill>
                <a:schemeClr val="lt1"/>
              </a:solidFill>
              <a:latin typeface="Arial Black"/>
              <a:ea typeface="Arial Black"/>
              <a:cs typeface="Arial Black"/>
              <a:sym typeface="Arial Black"/>
            </a:endParaRPr>
          </a:p>
        </p:txBody>
      </p:sp>
      <p:sp>
        <p:nvSpPr>
          <p:cNvPr id="159" name="Google Shape;159;p6"/>
          <p:cNvSpPr/>
          <p:nvPr/>
        </p:nvSpPr>
        <p:spPr>
          <a:xfrm>
            <a:off x="0" y="2097522"/>
            <a:ext cx="4064000" cy="1981200"/>
          </a:xfrm>
          <a:prstGeom prst="rect">
            <a:avLst/>
          </a:prstGeom>
          <a:solidFill>
            <a:srgbClr val="6F6F6F">
              <a:alpha val="94117"/>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60" name="Google Shape;160;p6"/>
          <p:cNvSpPr/>
          <p:nvPr/>
        </p:nvSpPr>
        <p:spPr>
          <a:xfrm>
            <a:off x="4063998" y="2097522"/>
            <a:ext cx="4064000" cy="1981200"/>
          </a:xfrm>
          <a:prstGeom prst="rect">
            <a:avLst/>
          </a:prstGeom>
          <a:solidFill>
            <a:srgbClr val="737373">
              <a:alpha val="74117"/>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61" name="Google Shape;161;p6"/>
          <p:cNvSpPr/>
          <p:nvPr/>
        </p:nvSpPr>
        <p:spPr>
          <a:xfrm>
            <a:off x="8127995" y="2097522"/>
            <a:ext cx="4064000" cy="1981200"/>
          </a:xfrm>
          <a:prstGeom prst="rect">
            <a:avLst/>
          </a:prstGeom>
          <a:solidFill>
            <a:srgbClr val="737373">
              <a:alpha val="94117"/>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62" name="Google Shape;162;p6"/>
          <p:cNvSpPr txBox="1"/>
          <p:nvPr/>
        </p:nvSpPr>
        <p:spPr>
          <a:xfrm>
            <a:off x="2" y="2422713"/>
            <a:ext cx="4063998" cy="1277993"/>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3200"/>
              <a:buFont typeface="Arial"/>
              <a:buNone/>
            </a:pPr>
            <a:r>
              <a:rPr b="1" i="0" lang="en-US" sz="3200" u="none" cap="none" strike="noStrike">
                <a:solidFill>
                  <a:schemeClr val="lt1"/>
                </a:solidFill>
                <a:latin typeface="Arial Black"/>
                <a:ea typeface="Arial Black"/>
                <a:cs typeface="Arial Black"/>
                <a:sym typeface="Arial Black"/>
              </a:rPr>
              <a:t>What is it?</a:t>
            </a:r>
            <a:endParaRPr b="0" i="0" sz="2400" u="none" cap="none" strike="noStrike">
              <a:solidFill>
                <a:schemeClr val="lt1"/>
              </a:solidFill>
              <a:latin typeface="Arial"/>
              <a:ea typeface="Arial"/>
              <a:cs typeface="Arial"/>
              <a:sym typeface="Arial"/>
            </a:endParaRPr>
          </a:p>
        </p:txBody>
      </p:sp>
      <p:sp>
        <p:nvSpPr>
          <p:cNvPr id="163" name="Google Shape;163;p6"/>
          <p:cNvSpPr txBox="1"/>
          <p:nvPr/>
        </p:nvSpPr>
        <p:spPr>
          <a:xfrm>
            <a:off x="4063996" y="2459801"/>
            <a:ext cx="4063998" cy="1277993"/>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3200"/>
              <a:buFont typeface="Arial"/>
              <a:buNone/>
            </a:pPr>
            <a:r>
              <a:rPr b="1" i="0" lang="en-US" sz="3200" u="none" cap="none" strike="noStrike">
                <a:solidFill>
                  <a:schemeClr val="lt1"/>
                </a:solidFill>
                <a:latin typeface="Arial Black"/>
                <a:ea typeface="Arial Black"/>
                <a:cs typeface="Arial Black"/>
                <a:sym typeface="Arial Black"/>
              </a:rPr>
              <a:t>How much </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3200"/>
              <a:buFont typeface="Arial"/>
              <a:buNone/>
            </a:pPr>
            <a:r>
              <a:rPr b="1" i="0" lang="en-US" sz="3200" u="none" cap="none" strike="noStrike">
                <a:solidFill>
                  <a:schemeClr val="lt1"/>
                </a:solidFill>
                <a:latin typeface="Arial Black"/>
                <a:ea typeface="Arial Black"/>
                <a:cs typeface="Arial Black"/>
                <a:sym typeface="Arial Black"/>
              </a:rPr>
              <a:t>does it cost?</a:t>
            </a:r>
            <a:endParaRPr b="0" i="0" sz="2400" u="none" cap="none" strike="noStrike">
              <a:solidFill>
                <a:schemeClr val="lt1"/>
              </a:solidFill>
              <a:latin typeface="Arial"/>
              <a:ea typeface="Arial"/>
              <a:cs typeface="Arial"/>
              <a:sym typeface="Arial"/>
            </a:endParaRPr>
          </a:p>
        </p:txBody>
      </p:sp>
      <p:sp>
        <p:nvSpPr>
          <p:cNvPr id="164" name="Google Shape;164;p6"/>
          <p:cNvSpPr txBox="1"/>
          <p:nvPr/>
        </p:nvSpPr>
        <p:spPr>
          <a:xfrm>
            <a:off x="8128002" y="2449125"/>
            <a:ext cx="4063998" cy="1277993"/>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3200"/>
              <a:buFont typeface="Arial"/>
              <a:buNone/>
            </a:pPr>
            <a:r>
              <a:rPr b="1" i="0" lang="en-US" sz="3200" u="none" cap="none" strike="noStrike">
                <a:solidFill>
                  <a:schemeClr val="lt1"/>
                </a:solidFill>
                <a:latin typeface="Arial Black"/>
                <a:ea typeface="Arial Black"/>
                <a:cs typeface="Arial Black"/>
                <a:sym typeface="Arial Black"/>
              </a:rPr>
              <a:t>What are </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3200"/>
              <a:buFont typeface="Arial"/>
              <a:buNone/>
            </a:pPr>
            <a:r>
              <a:rPr b="1" i="0" lang="en-US" sz="3200" u="none" cap="none" strike="noStrike">
                <a:solidFill>
                  <a:schemeClr val="lt1"/>
                </a:solidFill>
                <a:latin typeface="Arial Black"/>
                <a:ea typeface="Arial Black"/>
                <a:cs typeface="Arial Black"/>
                <a:sym typeface="Arial Black"/>
              </a:rPr>
              <a:t>my options?</a:t>
            </a:r>
            <a:endParaRPr b="0" i="0" sz="2400" u="none" cap="none" strike="noStrike">
              <a:solidFill>
                <a:schemeClr val="lt1"/>
              </a:solidFill>
              <a:latin typeface="Arial"/>
              <a:ea typeface="Arial"/>
              <a:cs typeface="Arial"/>
              <a:sym typeface="Arial"/>
            </a:endParaRPr>
          </a:p>
        </p:txBody>
      </p:sp>
      <p:sp>
        <p:nvSpPr>
          <p:cNvPr id="165" name="Google Shape;165;p6"/>
          <p:cNvSpPr txBox="1"/>
          <p:nvPr/>
        </p:nvSpPr>
        <p:spPr>
          <a:xfrm>
            <a:off x="641399" y="658061"/>
            <a:ext cx="10909199" cy="529287"/>
          </a:xfrm>
          <a:prstGeom prst="rect">
            <a:avLst/>
          </a:prstGeom>
          <a:noFill/>
          <a:ln>
            <a:noFill/>
          </a:ln>
        </p:spPr>
        <p:txBody>
          <a:bodyPr anchorCtr="0" anchor="t" bIns="45700" lIns="91425" spcFirstLastPara="1" rIns="91425" wrap="square" tIns="45700">
            <a:noAutofit/>
          </a:bodyPr>
          <a:lstStyle/>
          <a:p>
            <a:pPr indent="0" lvl="0" marL="0" marR="0" rtl="0" algn="ctr">
              <a:lnSpc>
                <a:spcPct val="90000"/>
              </a:lnSpc>
              <a:spcBef>
                <a:spcPts val="0"/>
              </a:spcBef>
              <a:spcAft>
                <a:spcPts val="0"/>
              </a:spcAft>
              <a:buClr>
                <a:schemeClr val="lt1"/>
              </a:buClr>
              <a:buSzPts val="3600"/>
              <a:buFont typeface="Arial"/>
              <a:buNone/>
            </a:pPr>
            <a:r>
              <a:rPr b="1" i="0" lang="en-US" sz="3600" u="none" cap="none" strike="noStrike">
                <a:solidFill>
                  <a:schemeClr val="lt1"/>
                </a:solidFill>
                <a:latin typeface="Arial Black"/>
                <a:ea typeface="Arial Black"/>
                <a:cs typeface="Arial Black"/>
                <a:sym typeface="Arial Black"/>
              </a:rPr>
              <a:t>UNDERSTANDING LONG-TERM CARE</a:t>
            </a:r>
            <a:endParaRPr b="1" i="0" sz="3600" u="none" cap="none" strike="noStrike">
              <a:solidFill>
                <a:schemeClr val="lt1"/>
              </a:solidFill>
              <a:latin typeface="Arial Black"/>
              <a:ea typeface="Arial Black"/>
              <a:cs typeface="Arial Black"/>
              <a:sym typeface="Arial Black"/>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0" name="Shape 170"/>
        <p:cNvGrpSpPr/>
        <p:nvPr/>
      </p:nvGrpSpPr>
      <p:grpSpPr>
        <a:xfrm>
          <a:off x="0" y="0"/>
          <a:ext cx="0" cy="0"/>
          <a:chOff x="0" y="0"/>
          <a:chExt cx="0" cy="0"/>
        </a:xfrm>
      </p:grpSpPr>
      <p:pic>
        <p:nvPicPr>
          <p:cNvPr id="171" name="Google Shape;171;p7"/>
          <p:cNvPicPr preferRelativeResize="0"/>
          <p:nvPr/>
        </p:nvPicPr>
        <p:blipFill rotWithShape="1">
          <a:blip r:embed="rId3">
            <a:alphaModFix/>
          </a:blip>
          <a:srcRect b="0" l="0" r="0" t="0"/>
          <a:stretch/>
        </p:blipFill>
        <p:spPr>
          <a:xfrm>
            <a:off x="-1" y="0"/>
            <a:ext cx="12191996" cy="6858000"/>
          </a:xfrm>
          <a:prstGeom prst="rect">
            <a:avLst/>
          </a:prstGeom>
          <a:noFill/>
          <a:ln>
            <a:noFill/>
          </a:ln>
        </p:spPr>
      </p:pic>
      <p:sp>
        <p:nvSpPr>
          <p:cNvPr id="172" name="Google Shape;172;p7"/>
          <p:cNvSpPr/>
          <p:nvPr/>
        </p:nvSpPr>
        <p:spPr>
          <a:xfrm>
            <a:off x="4201884" y="3537858"/>
            <a:ext cx="7990115" cy="3320142"/>
          </a:xfrm>
          <a:prstGeom prst="rect">
            <a:avLst/>
          </a:prstGeom>
          <a:solidFill>
            <a:srgbClr val="0D0D0D"/>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73" name="Google Shape;173;p7"/>
          <p:cNvSpPr txBox="1"/>
          <p:nvPr/>
        </p:nvSpPr>
        <p:spPr>
          <a:xfrm>
            <a:off x="1208066" y="230963"/>
            <a:ext cx="9894212" cy="276999"/>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200"/>
              <a:buFont typeface="Arial"/>
              <a:buNone/>
            </a:pPr>
            <a:r>
              <a:rPr b="1" i="0" lang="en-US" sz="1200" u="none" cap="none" strike="noStrike">
                <a:solidFill>
                  <a:schemeClr val="lt1"/>
                </a:solidFill>
                <a:latin typeface="Arial Black"/>
                <a:ea typeface="Arial Black"/>
                <a:cs typeface="Arial Black"/>
                <a:sym typeface="Arial Black"/>
              </a:rPr>
              <a:t>INSURANCE MATTERS – LONG-TERM CARE PROTECTION STRATEGIES</a:t>
            </a:r>
            <a:endParaRPr b="1" i="0" sz="1200" u="none" cap="none" strike="noStrike">
              <a:solidFill>
                <a:schemeClr val="lt1"/>
              </a:solidFill>
              <a:latin typeface="Arial Black"/>
              <a:ea typeface="Arial Black"/>
              <a:cs typeface="Arial Black"/>
              <a:sym typeface="Arial Black"/>
            </a:endParaRPr>
          </a:p>
        </p:txBody>
      </p:sp>
      <p:sp>
        <p:nvSpPr>
          <p:cNvPr id="174" name="Google Shape;174;p7"/>
          <p:cNvSpPr txBox="1"/>
          <p:nvPr/>
        </p:nvSpPr>
        <p:spPr>
          <a:xfrm>
            <a:off x="641399" y="658061"/>
            <a:ext cx="10909199" cy="529287"/>
          </a:xfrm>
          <a:prstGeom prst="rect">
            <a:avLst/>
          </a:prstGeom>
          <a:noFill/>
          <a:ln>
            <a:noFill/>
          </a:ln>
        </p:spPr>
        <p:txBody>
          <a:bodyPr anchorCtr="0" anchor="t" bIns="45700" lIns="91425" spcFirstLastPara="1" rIns="91425" wrap="square" tIns="45700">
            <a:noAutofit/>
          </a:bodyPr>
          <a:lstStyle/>
          <a:p>
            <a:pPr indent="0" lvl="0" marL="0" marR="0" rtl="0" algn="ctr">
              <a:lnSpc>
                <a:spcPct val="90000"/>
              </a:lnSpc>
              <a:spcBef>
                <a:spcPts val="0"/>
              </a:spcBef>
              <a:spcAft>
                <a:spcPts val="0"/>
              </a:spcAft>
              <a:buClr>
                <a:schemeClr val="lt1"/>
              </a:buClr>
              <a:buSzPts val="3600"/>
              <a:buFont typeface="Arial"/>
              <a:buNone/>
            </a:pPr>
            <a:r>
              <a:rPr b="1" i="0" lang="en-US" sz="3600" u="none" cap="none" strike="noStrike">
                <a:solidFill>
                  <a:schemeClr val="lt1"/>
                </a:solidFill>
                <a:latin typeface="Arial Black"/>
                <a:ea typeface="Arial Black"/>
                <a:cs typeface="Arial Black"/>
                <a:sym typeface="Arial Black"/>
              </a:rPr>
              <a:t>WHAT IS LONG-TERM CARE?</a:t>
            </a:r>
            <a:endParaRPr b="1" i="0" sz="3600" u="none" cap="none" strike="noStrike">
              <a:solidFill>
                <a:schemeClr val="lt1"/>
              </a:solidFill>
              <a:latin typeface="Arial Black"/>
              <a:ea typeface="Arial Black"/>
              <a:cs typeface="Arial Black"/>
              <a:sym typeface="Arial Black"/>
            </a:endParaRPr>
          </a:p>
        </p:txBody>
      </p:sp>
      <p:sp>
        <p:nvSpPr>
          <p:cNvPr id="175" name="Google Shape;175;p7"/>
          <p:cNvSpPr txBox="1"/>
          <p:nvPr/>
        </p:nvSpPr>
        <p:spPr>
          <a:xfrm>
            <a:off x="4732306" y="4204978"/>
            <a:ext cx="6396936" cy="2062103"/>
          </a:xfrm>
          <a:prstGeom prst="rect">
            <a:avLst/>
          </a:prstGeom>
          <a:noFill/>
          <a:ln>
            <a:noFill/>
          </a:ln>
        </p:spPr>
        <p:txBody>
          <a:bodyPr anchorCtr="0" anchor="t" bIns="45700" lIns="91425" spcFirstLastPara="1" rIns="91425" wrap="square" tIns="45700">
            <a:spAutoFit/>
          </a:bodyPr>
          <a:lstStyle/>
          <a:p>
            <a:pPr indent="-457200" lvl="0" marL="457200" marR="0" rtl="0" algn="l">
              <a:lnSpc>
                <a:spcPct val="100000"/>
              </a:lnSpc>
              <a:spcBef>
                <a:spcPts val="0"/>
              </a:spcBef>
              <a:spcAft>
                <a:spcPts val="0"/>
              </a:spcAft>
              <a:buClr>
                <a:schemeClr val="lt1"/>
              </a:buClr>
              <a:buSzPts val="3200"/>
              <a:buFont typeface="Arial"/>
              <a:buChar char="•"/>
            </a:pPr>
            <a:r>
              <a:rPr b="1" i="0" lang="en-US" sz="3200" u="none" cap="none" strike="noStrike">
                <a:solidFill>
                  <a:schemeClr val="lt1"/>
                </a:solidFill>
                <a:latin typeface="Arial Black"/>
                <a:ea typeface="Arial Black"/>
                <a:cs typeface="Arial Black"/>
                <a:sym typeface="Arial Black"/>
              </a:rPr>
              <a:t>Assisted Living</a:t>
            </a:r>
            <a:endParaRPr b="0" i="0" sz="1400" u="none" cap="none" strike="noStrike">
              <a:solidFill>
                <a:srgbClr val="000000"/>
              </a:solidFill>
              <a:latin typeface="Arial"/>
              <a:ea typeface="Arial"/>
              <a:cs typeface="Arial"/>
              <a:sym typeface="Arial"/>
            </a:endParaRPr>
          </a:p>
          <a:p>
            <a:pPr indent="-457200" lvl="0" marL="457200" marR="0" rtl="0" algn="l">
              <a:lnSpc>
                <a:spcPct val="100000"/>
              </a:lnSpc>
              <a:spcBef>
                <a:spcPts val="0"/>
              </a:spcBef>
              <a:spcAft>
                <a:spcPts val="0"/>
              </a:spcAft>
              <a:buClr>
                <a:schemeClr val="lt1"/>
              </a:buClr>
              <a:buSzPts val="3200"/>
              <a:buFont typeface="Arial"/>
              <a:buChar char="•"/>
            </a:pPr>
            <a:r>
              <a:rPr b="1" i="0" lang="en-US" sz="3200" u="none" cap="none" strike="noStrike">
                <a:solidFill>
                  <a:schemeClr val="lt1"/>
                </a:solidFill>
                <a:latin typeface="Arial Black"/>
                <a:ea typeface="Arial Black"/>
                <a:cs typeface="Arial Black"/>
                <a:sym typeface="Arial Black"/>
              </a:rPr>
              <a:t>Home Health</a:t>
            </a:r>
            <a:endParaRPr b="0" i="0" sz="1400" u="none" cap="none" strike="noStrike">
              <a:solidFill>
                <a:srgbClr val="000000"/>
              </a:solidFill>
              <a:latin typeface="Arial"/>
              <a:ea typeface="Arial"/>
              <a:cs typeface="Arial"/>
              <a:sym typeface="Arial"/>
            </a:endParaRPr>
          </a:p>
          <a:p>
            <a:pPr indent="-457200" lvl="0" marL="457200" marR="0" rtl="0" algn="l">
              <a:lnSpc>
                <a:spcPct val="100000"/>
              </a:lnSpc>
              <a:spcBef>
                <a:spcPts val="0"/>
              </a:spcBef>
              <a:spcAft>
                <a:spcPts val="0"/>
              </a:spcAft>
              <a:buClr>
                <a:schemeClr val="lt1"/>
              </a:buClr>
              <a:buSzPts val="3200"/>
              <a:buFont typeface="Arial"/>
              <a:buChar char="•"/>
            </a:pPr>
            <a:r>
              <a:rPr b="1" i="0" lang="en-US" sz="3200" u="none" cap="none" strike="noStrike">
                <a:solidFill>
                  <a:schemeClr val="lt1"/>
                </a:solidFill>
                <a:latin typeface="Arial Black"/>
                <a:ea typeface="Arial Black"/>
                <a:cs typeface="Arial Black"/>
                <a:sym typeface="Arial Black"/>
              </a:rPr>
              <a:t>Respite Care</a:t>
            </a:r>
            <a:endParaRPr b="0" i="0" sz="1400" u="none" cap="none" strike="noStrike">
              <a:solidFill>
                <a:srgbClr val="000000"/>
              </a:solidFill>
              <a:latin typeface="Arial"/>
              <a:ea typeface="Arial"/>
              <a:cs typeface="Arial"/>
              <a:sym typeface="Arial"/>
            </a:endParaRPr>
          </a:p>
          <a:p>
            <a:pPr indent="-457200" lvl="0" marL="457200" marR="0" rtl="0" algn="l">
              <a:lnSpc>
                <a:spcPct val="100000"/>
              </a:lnSpc>
              <a:spcBef>
                <a:spcPts val="0"/>
              </a:spcBef>
              <a:spcAft>
                <a:spcPts val="0"/>
              </a:spcAft>
              <a:buClr>
                <a:schemeClr val="lt1"/>
              </a:buClr>
              <a:buSzPts val="3200"/>
              <a:buFont typeface="Arial"/>
              <a:buChar char="•"/>
            </a:pPr>
            <a:r>
              <a:rPr b="1" i="0" lang="en-US" sz="3200" u="none" cap="none" strike="noStrike">
                <a:solidFill>
                  <a:schemeClr val="lt1"/>
                </a:solidFill>
                <a:latin typeface="Arial Black"/>
                <a:ea typeface="Arial Black"/>
                <a:cs typeface="Arial Black"/>
                <a:sym typeface="Arial Black"/>
              </a:rPr>
              <a:t>Skilled Nursing Care</a:t>
            </a:r>
            <a:endParaRPr b="0" i="0" sz="3200" u="none" cap="none" strike="noStrike">
              <a:solidFill>
                <a:schemeClr val="lt1"/>
              </a:solidFill>
              <a:latin typeface="Arial"/>
              <a:ea typeface="Arial"/>
              <a:cs typeface="Arial"/>
              <a:sym typeface="Arial"/>
            </a:endParaRPr>
          </a:p>
        </p:txBody>
      </p:sp>
      <p:pic>
        <p:nvPicPr>
          <p:cNvPr descr="A person looking at her cell phone&#10;&#10;Description automatically generated" id="176" name="Google Shape;176;p7"/>
          <p:cNvPicPr preferRelativeResize="0"/>
          <p:nvPr>
            <p:ph idx="2" type="pic"/>
          </p:nvPr>
        </p:nvPicPr>
        <p:blipFill rotWithShape="1">
          <a:blip r:embed="rId4">
            <a:alphaModFix/>
          </a:blip>
          <a:srcRect b="0" l="11462" r="11461" t="0"/>
          <a:stretch/>
        </p:blipFill>
        <p:spPr>
          <a:xfrm>
            <a:off x="-1038" y="1699985"/>
            <a:ext cx="4042585" cy="3497944"/>
          </a:xfrm>
          <a:prstGeom prst="rect">
            <a:avLst/>
          </a:prstGeom>
          <a:noFill/>
          <a:ln>
            <a:noFill/>
          </a:ln>
        </p:spPr>
      </p:pic>
      <p:pic>
        <p:nvPicPr>
          <p:cNvPr descr="A person in a blue shirt&#10;&#10;Description automatically generated" id="177" name="Google Shape;177;p7"/>
          <p:cNvPicPr preferRelativeResize="0"/>
          <p:nvPr>
            <p:ph idx="3" type="pic"/>
          </p:nvPr>
        </p:nvPicPr>
        <p:blipFill rotWithShape="1">
          <a:blip r:embed="rId5">
            <a:alphaModFix/>
          </a:blip>
          <a:srcRect b="36070" l="0" r="0" t="0"/>
          <a:stretch/>
        </p:blipFill>
        <p:spPr>
          <a:xfrm>
            <a:off x="4197468" y="1699985"/>
            <a:ext cx="3915408" cy="1669143"/>
          </a:xfrm>
          <a:prstGeom prst="rect">
            <a:avLst/>
          </a:prstGeom>
          <a:noFill/>
          <a:ln>
            <a:noFill/>
          </a:ln>
        </p:spPr>
      </p:pic>
      <p:pic>
        <p:nvPicPr>
          <p:cNvPr descr="A group of people walking down a street&#10;&#10;Description automatically generated" id="178" name="Google Shape;178;p7"/>
          <p:cNvPicPr preferRelativeResize="0"/>
          <p:nvPr>
            <p:ph idx="4" type="pic"/>
          </p:nvPr>
        </p:nvPicPr>
        <p:blipFill rotWithShape="1">
          <a:blip r:embed="rId6">
            <a:alphaModFix/>
          </a:blip>
          <a:srcRect b="17281" l="0" r="0" t="17282"/>
          <a:stretch/>
        </p:blipFill>
        <p:spPr>
          <a:xfrm>
            <a:off x="8194733" y="1699985"/>
            <a:ext cx="3915408" cy="1669143"/>
          </a:xfrm>
          <a:prstGeom prst="rect">
            <a:avLst/>
          </a:prstGeom>
          <a:noFill/>
          <a:ln>
            <a:noFill/>
          </a:ln>
        </p:spPr>
      </p:pic>
      <p:sp>
        <p:nvSpPr>
          <p:cNvPr id="179" name="Google Shape;179;p7"/>
          <p:cNvSpPr txBox="1"/>
          <p:nvPr/>
        </p:nvSpPr>
        <p:spPr>
          <a:xfrm>
            <a:off x="183950" y="6389950"/>
            <a:ext cx="3000000" cy="338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sz="1000">
                <a:solidFill>
                  <a:schemeClr val="lt1"/>
                </a:solidFill>
              </a:rPr>
              <a:t>Source: NIH.gov, 2022</a:t>
            </a:r>
            <a:endParaRPr sz="1000">
              <a:solidFill>
                <a:schemeClr val="lt1"/>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4" name="Shape 184"/>
        <p:cNvGrpSpPr/>
        <p:nvPr/>
      </p:nvGrpSpPr>
      <p:grpSpPr>
        <a:xfrm>
          <a:off x="0" y="0"/>
          <a:ext cx="0" cy="0"/>
          <a:chOff x="0" y="0"/>
          <a:chExt cx="0" cy="0"/>
        </a:xfrm>
      </p:grpSpPr>
      <p:pic>
        <p:nvPicPr>
          <p:cNvPr id="185" name="Google Shape;185;p8"/>
          <p:cNvPicPr preferRelativeResize="0"/>
          <p:nvPr/>
        </p:nvPicPr>
        <p:blipFill rotWithShape="1">
          <a:blip r:embed="rId3">
            <a:alphaModFix/>
          </a:blip>
          <a:srcRect b="0" l="0" r="0" t="0"/>
          <a:stretch/>
        </p:blipFill>
        <p:spPr>
          <a:xfrm>
            <a:off x="-1" y="0"/>
            <a:ext cx="12191996" cy="6858000"/>
          </a:xfrm>
          <a:prstGeom prst="rect">
            <a:avLst/>
          </a:prstGeom>
          <a:noFill/>
          <a:ln>
            <a:noFill/>
          </a:ln>
        </p:spPr>
      </p:pic>
      <p:pic>
        <p:nvPicPr>
          <p:cNvPr descr="A picture containing text&#10;&#10;Description automatically generated" id="186" name="Google Shape;186;p8"/>
          <p:cNvPicPr preferRelativeResize="0"/>
          <p:nvPr/>
        </p:nvPicPr>
        <p:blipFill rotWithShape="1">
          <a:blip r:embed="rId4">
            <a:alphaModFix/>
          </a:blip>
          <a:srcRect b="0" l="0" r="0" t="0"/>
          <a:stretch/>
        </p:blipFill>
        <p:spPr>
          <a:xfrm>
            <a:off x="18852" y="414463"/>
            <a:ext cx="11621948" cy="6537345"/>
          </a:xfrm>
          <a:prstGeom prst="rect">
            <a:avLst/>
          </a:prstGeom>
          <a:noFill/>
          <a:ln>
            <a:noFill/>
          </a:ln>
        </p:spPr>
      </p:pic>
      <p:sp>
        <p:nvSpPr>
          <p:cNvPr id="187" name="Google Shape;187;p8"/>
          <p:cNvSpPr txBox="1"/>
          <p:nvPr/>
        </p:nvSpPr>
        <p:spPr>
          <a:xfrm>
            <a:off x="1208066" y="230963"/>
            <a:ext cx="9894212" cy="276999"/>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200"/>
              <a:buFont typeface="Arial"/>
              <a:buNone/>
            </a:pPr>
            <a:r>
              <a:rPr b="1" i="0" lang="en-US" sz="1200" u="none" cap="none" strike="noStrike">
                <a:solidFill>
                  <a:schemeClr val="lt1"/>
                </a:solidFill>
                <a:latin typeface="Arial Black"/>
                <a:ea typeface="Arial Black"/>
                <a:cs typeface="Arial Black"/>
                <a:sym typeface="Arial Black"/>
              </a:rPr>
              <a:t>INSURANCE MATTERS – LONG-TERM CARE PROTECTION STRATEGIES</a:t>
            </a:r>
            <a:endParaRPr b="1" i="0" sz="1200" u="none" cap="none" strike="noStrike">
              <a:solidFill>
                <a:schemeClr val="lt1"/>
              </a:solidFill>
              <a:latin typeface="Arial Black"/>
              <a:ea typeface="Arial Black"/>
              <a:cs typeface="Arial Black"/>
              <a:sym typeface="Arial Black"/>
            </a:endParaRPr>
          </a:p>
        </p:txBody>
      </p:sp>
      <p:sp>
        <p:nvSpPr>
          <p:cNvPr id="188" name="Google Shape;188;p8"/>
          <p:cNvSpPr txBox="1"/>
          <p:nvPr/>
        </p:nvSpPr>
        <p:spPr>
          <a:xfrm>
            <a:off x="459246" y="679173"/>
            <a:ext cx="11273506" cy="529287"/>
          </a:xfrm>
          <a:prstGeom prst="rect">
            <a:avLst/>
          </a:prstGeom>
          <a:noFill/>
          <a:ln>
            <a:noFill/>
          </a:ln>
        </p:spPr>
        <p:txBody>
          <a:bodyPr anchorCtr="0" anchor="t" bIns="45700" lIns="91425" spcFirstLastPara="1" rIns="91425" wrap="square" tIns="45700">
            <a:noAutofit/>
          </a:bodyPr>
          <a:lstStyle/>
          <a:p>
            <a:pPr indent="0" lvl="0" marL="0" marR="0" rtl="0" algn="ctr">
              <a:lnSpc>
                <a:spcPct val="90000"/>
              </a:lnSpc>
              <a:spcBef>
                <a:spcPts val="0"/>
              </a:spcBef>
              <a:spcAft>
                <a:spcPts val="0"/>
              </a:spcAft>
              <a:buClr>
                <a:schemeClr val="lt1"/>
              </a:buClr>
              <a:buSzPts val="3600"/>
              <a:buFont typeface="Arial"/>
              <a:buNone/>
            </a:pPr>
            <a:r>
              <a:rPr b="1" i="0" lang="en-US" sz="3600" u="none" cap="none" strike="noStrike">
                <a:solidFill>
                  <a:schemeClr val="lt1"/>
                </a:solidFill>
                <a:latin typeface="Arial Black"/>
                <a:ea typeface="Arial Black"/>
                <a:cs typeface="Arial Black"/>
                <a:sym typeface="Arial Black"/>
              </a:rPr>
              <a:t>HOW MUCH DOES LONG-TERM CARE COST?</a:t>
            </a:r>
            <a:endParaRPr b="1" i="0" sz="3600" u="none" cap="none" strike="noStrike">
              <a:solidFill>
                <a:schemeClr val="lt1"/>
              </a:solidFill>
              <a:latin typeface="Arial Black"/>
              <a:ea typeface="Arial Black"/>
              <a:cs typeface="Arial Black"/>
              <a:sym typeface="Arial Black"/>
            </a:endParaRPr>
          </a:p>
        </p:txBody>
      </p:sp>
      <p:sp>
        <p:nvSpPr>
          <p:cNvPr id="189" name="Google Shape;189;p8"/>
          <p:cNvSpPr/>
          <p:nvPr/>
        </p:nvSpPr>
        <p:spPr>
          <a:xfrm>
            <a:off x="1357217" y="6341936"/>
            <a:ext cx="7919545" cy="246221"/>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chemeClr val="dk1"/>
              </a:buClr>
              <a:buSzPts val="1000"/>
              <a:buFont typeface="Arial"/>
              <a:buNone/>
            </a:pPr>
            <a:r>
              <a:rPr b="0" i="0" lang="en-US" sz="1000" u="none" cap="none" strike="noStrike">
                <a:solidFill>
                  <a:schemeClr val="lt1"/>
                </a:solidFill>
                <a:latin typeface="Arial"/>
                <a:ea typeface="Arial"/>
                <a:cs typeface="Arial"/>
                <a:sym typeface="Arial"/>
              </a:rPr>
              <a:t>Source: Genworth 2021 Cost of Care Survey</a:t>
            </a:r>
            <a:endParaRPr b="0" i="0" sz="14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000"/>
              <a:buFont typeface="Arial"/>
              <a:buNone/>
            </a:pPr>
            <a:r>
              <a:t/>
            </a:r>
            <a:endParaRPr b="0" i="0" sz="1000" u="none" cap="none" strike="noStrike">
              <a:solidFill>
                <a:schemeClr val="lt1"/>
              </a:solidFill>
              <a:latin typeface="Arial"/>
              <a:ea typeface="Arial"/>
              <a:cs typeface="Arial"/>
              <a:sym typeface="Arial"/>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4" name="Shape 194"/>
        <p:cNvGrpSpPr/>
        <p:nvPr/>
      </p:nvGrpSpPr>
      <p:grpSpPr>
        <a:xfrm>
          <a:off x="0" y="0"/>
          <a:ext cx="0" cy="0"/>
          <a:chOff x="0" y="0"/>
          <a:chExt cx="0" cy="0"/>
        </a:xfrm>
      </p:grpSpPr>
      <p:pic>
        <p:nvPicPr>
          <p:cNvPr id="195" name="Google Shape;195;p9"/>
          <p:cNvPicPr preferRelativeResize="0"/>
          <p:nvPr/>
        </p:nvPicPr>
        <p:blipFill rotWithShape="1">
          <a:blip r:embed="rId3">
            <a:alphaModFix/>
          </a:blip>
          <a:srcRect b="0" l="0" r="0" t="0"/>
          <a:stretch/>
        </p:blipFill>
        <p:spPr>
          <a:xfrm>
            <a:off x="-1" y="0"/>
            <a:ext cx="12191996" cy="6858000"/>
          </a:xfrm>
          <a:prstGeom prst="rect">
            <a:avLst/>
          </a:prstGeom>
          <a:noFill/>
          <a:ln>
            <a:noFill/>
          </a:ln>
        </p:spPr>
      </p:pic>
      <p:sp>
        <p:nvSpPr>
          <p:cNvPr id="196" name="Google Shape;196;p9"/>
          <p:cNvSpPr txBox="1"/>
          <p:nvPr/>
        </p:nvSpPr>
        <p:spPr>
          <a:xfrm>
            <a:off x="1208066" y="230963"/>
            <a:ext cx="9894212" cy="276999"/>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200"/>
              <a:buFont typeface="Arial"/>
              <a:buNone/>
            </a:pPr>
            <a:r>
              <a:rPr b="1" i="0" lang="en-US" sz="1200" u="none" cap="none" strike="noStrike">
                <a:solidFill>
                  <a:schemeClr val="lt1"/>
                </a:solidFill>
                <a:latin typeface="Arial Black"/>
                <a:ea typeface="Arial Black"/>
                <a:cs typeface="Arial Black"/>
                <a:sym typeface="Arial Black"/>
              </a:rPr>
              <a:t>INSURANCE MATTERS – LONG-TERM CARE PROTECTION STRATEGIES</a:t>
            </a:r>
            <a:endParaRPr b="1" i="0" sz="1200" u="none" cap="none" strike="noStrike">
              <a:solidFill>
                <a:schemeClr val="lt1"/>
              </a:solidFill>
              <a:latin typeface="Arial Black"/>
              <a:ea typeface="Arial Black"/>
              <a:cs typeface="Arial Black"/>
              <a:sym typeface="Arial Black"/>
            </a:endParaRPr>
          </a:p>
        </p:txBody>
      </p:sp>
      <p:sp>
        <p:nvSpPr>
          <p:cNvPr id="197" name="Google Shape;197;p9"/>
          <p:cNvSpPr txBox="1"/>
          <p:nvPr/>
        </p:nvSpPr>
        <p:spPr>
          <a:xfrm>
            <a:off x="459246" y="679173"/>
            <a:ext cx="11273506" cy="529287"/>
          </a:xfrm>
          <a:prstGeom prst="rect">
            <a:avLst/>
          </a:prstGeom>
          <a:noFill/>
          <a:ln>
            <a:noFill/>
          </a:ln>
        </p:spPr>
        <p:txBody>
          <a:bodyPr anchorCtr="0" anchor="t" bIns="45700" lIns="91425" spcFirstLastPara="1" rIns="91425" wrap="square" tIns="45700">
            <a:noAutofit/>
          </a:bodyPr>
          <a:lstStyle/>
          <a:p>
            <a:pPr indent="0" lvl="0" marL="0" marR="0" rtl="0" algn="ctr">
              <a:lnSpc>
                <a:spcPct val="90000"/>
              </a:lnSpc>
              <a:spcBef>
                <a:spcPts val="0"/>
              </a:spcBef>
              <a:spcAft>
                <a:spcPts val="0"/>
              </a:spcAft>
              <a:buClr>
                <a:schemeClr val="lt1"/>
              </a:buClr>
              <a:buSzPts val="3600"/>
              <a:buFont typeface="Arial"/>
              <a:buNone/>
            </a:pPr>
            <a:r>
              <a:rPr b="1" i="0" lang="en-US" sz="3600" u="none" cap="none" strike="noStrike">
                <a:solidFill>
                  <a:schemeClr val="lt1"/>
                </a:solidFill>
                <a:latin typeface="Arial Black"/>
                <a:ea typeface="Arial Black"/>
                <a:cs typeface="Arial Black"/>
                <a:sym typeface="Arial Black"/>
              </a:rPr>
              <a:t>WHAT ARE YOUR OPTIONS?</a:t>
            </a:r>
            <a:endParaRPr b="1" i="0" sz="3600" u="none" cap="none" strike="noStrike">
              <a:solidFill>
                <a:schemeClr val="lt1"/>
              </a:solidFill>
              <a:latin typeface="Arial Black"/>
              <a:ea typeface="Arial Black"/>
              <a:cs typeface="Arial Black"/>
              <a:sym typeface="Arial Black"/>
            </a:endParaRPr>
          </a:p>
        </p:txBody>
      </p:sp>
      <p:pic>
        <p:nvPicPr>
          <p:cNvPr id="198" name="Google Shape;198;p9"/>
          <p:cNvPicPr preferRelativeResize="0"/>
          <p:nvPr/>
        </p:nvPicPr>
        <p:blipFill rotWithShape="1">
          <a:blip r:embed="rId4">
            <a:alphaModFix/>
          </a:blip>
          <a:srcRect b="0" l="0" r="0" t="0"/>
          <a:stretch/>
        </p:blipFill>
        <p:spPr>
          <a:xfrm>
            <a:off x="2793154" y="1484118"/>
            <a:ext cx="2837154" cy="5006743"/>
          </a:xfrm>
          <a:prstGeom prst="rect">
            <a:avLst/>
          </a:prstGeom>
          <a:noFill/>
          <a:ln>
            <a:noFill/>
          </a:ln>
        </p:spPr>
      </p:pic>
      <p:pic>
        <p:nvPicPr>
          <p:cNvPr id="199" name="Google Shape;199;p9"/>
          <p:cNvPicPr preferRelativeResize="0"/>
          <p:nvPr/>
        </p:nvPicPr>
        <p:blipFill rotWithShape="1">
          <a:blip r:embed="rId4">
            <a:alphaModFix/>
          </a:blip>
          <a:srcRect b="0" l="0" r="0" t="0"/>
          <a:stretch/>
        </p:blipFill>
        <p:spPr>
          <a:xfrm>
            <a:off x="6273056" y="1484118"/>
            <a:ext cx="2837154" cy="5006743"/>
          </a:xfrm>
          <a:prstGeom prst="rect">
            <a:avLst/>
          </a:prstGeom>
          <a:noFill/>
          <a:ln>
            <a:noFill/>
          </a:ln>
        </p:spPr>
      </p:pic>
      <p:sp>
        <p:nvSpPr>
          <p:cNvPr id="200" name="Google Shape;200;p9"/>
          <p:cNvSpPr txBox="1"/>
          <p:nvPr/>
        </p:nvSpPr>
        <p:spPr>
          <a:xfrm>
            <a:off x="3031958" y="3533609"/>
            <a:ext cx="2326106" cy="1332798"/>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262626"/>
              </a:buClr>
              <a:buSzPts val="4400"/>
              <a:buFont typeface="Arial"/>
              <a:buNone/>
            </a:pPr>
            <a:r>
              <a:rPr b="1" i="0" lang="en-US" sz="4400" u="none" cap="none" strike="noStrike">
                <a:solidFill>
                  <a:srgbClr val="262626"/>
                </a:solidFill>
                <a:latin typeface="Arial Black"/>
                <a:ea typeface="Arial Black"/>
                <a:cs typeface="Arial Black"/>
                <a:sym typeface="Arial Black"/>
              </a:rPr>
              <a:t>SELF</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262626"/>
              </a:buClr>
              <a:buSzPts val="3600"/>
              <a:buFont typeface="Arial"/>
              <a:buNone/>
            </a:pPr>
            <a:r>
              <a:rPr b="0" i="0" lang="en-US" sz="3600" u="none" cap="none" strike="noStrike">
                <a:solidFill>
                  <a:srgbClr val="262626"/>
                </a:solidFill>
                <a:latin typeface="Arial"/>
                <a:ea typeface="Arial"/>
                <a:cs typeface="Arial"/>
                <a:sym typeface="Arial"/>
              </a:rPr>
              <a:t>Insure</a:t>
            </a:r>
            <a:endParaRPr b="0" i="0" sz="3600" u="none" cap="none" strike="noStrike">
              <a:solidFill>
                <a:srgbClr val="262626"/>
              </a:solidFill>
              <a:latin typeface="Arial"/>
              <a:ea typeface="Arial"/>
              <a:cs typeface="Arial"/>
              <a:sym typeface="Arial"/>
            </a:endParaRPr>
          </a:p>
        </p:txBody>
      </p:sp>
      <p:sp>
        <p:nvSpPr>
          <p:cNvPr id="201" name="Google Shape;201;p9"/>
          <p:cNvSpPr txBox="1"/>
          <p:nvPr/>
        </p:nvSpPr>
        <p:spPr>
          <a:xfrm>
            <a:off x="6528580" y="3321090"/>
            <a:ext cx="2326106" cy="1332798"/>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262626"/>
              </a:buClr>
              <a:buSzPts val="4400"/>
              <a:buFont typeface="Arial"/>
              <a:buNone/>
            </a:pPr>
            <a:r>
              <a:rPr b="1" i="0" lang="en-US" sz="4400" u="none" cap="none" strike="noStrike">
                <a:solidFill>
                  <a:srgbClr val="262626"/>
                </a:solidFill>
                <a:latin typeface="Arial Black"/>
                <a:ea typeface="Arial Black"/>
                <a:cs typeface="Arial Black"/>
                <a:sym typeface="Arial Black"/>
              </a:rPr>
              <a:t>LONG-</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262626"/>
              </a:buClr>
              <a:buSzPts val="4400"/>
              <a:buFont typeface="Arial"/>
              <a:buNone/>
            </a:pPr>
            <a:r>
              <a:rPr b="1" i="0" lang="en-US" sz="4400" u="none" cap="none" strike="noStrike">
                <a:solidFill>
                  <a:srgbClr val="262626"/>
                </a:solidFill>
                <a:latin typeface="Arial Black"/>
                <a:ea typeface="Arial Black"/>
                <a:cs typeface="Arial Black"/>
                <a:sym typeface="Arial Black"/>
              </a:rPr>
              <a:t>TERM</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262626"/>
              </a:buClr>
              <a:buSzPts val="4400"/>
              <a:buFont typeface="Arial"/>
              <a:buNone/>
            </a:pPr>
            <a:r>
              <a:rPr b="1" i="0" lang="en-US" sz="4400" u="none" cap="none" strike="noStrike">
                <a:solidFill>
                  <a:srgbClr val="262626"/>
                </a:solidFill>
                <a:latin typeface="Arial Black"/>
                <a:ea typeface="Arial Black"/>
                <a:cs typeface="Arial Black"/>
                <a:sym typeface="Arial Black"/>
              </a:rPr>
              <a:t>CARE</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262626"/>
              </a:buClr>
              <a:buSzPts val="3600"/>
              <a:buFont typeface="Arial"/>
              <a:buNone/>
            </a:pPr>
            <a:r>
              <a:rPr b="0" i="0" lang="en-US" sz="3600" u="none" cap="none" strike="noStrike">
                <a:solidFill>
                  <a:srgbClr val="262626"/>
                </a:solidFill>
                <a:latin typeface="Arial"/>
                <a:ea typeface="Arial"/>
                <a:cs typeface="Arial"/>
                <a:sym typeface="Arial"/>
              </a:rPr>
              <a:t>Insurance</a:t>
            </a:r>
            <a:endParaRPr b="0" i="0" sz="3600" u="none" cap="none" strike="noStrike">
              <a:solidFill>
                <a:srgbClr val="262626"/>
              </a:solidFill>
              <a:latin typeface="Arial"/>
              <a:ea typeface="Arial"/>
              <a:cs typeface="Arial"/>
              <a:sym typeface="Arial"/>
            </a:endParaRPr>
          </a:p>
        </p:txBody>
      </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2020-05-28T14:16:17Z</dcterms:created>
  <dc:creator>Heath Scott</dc:creator>
</cp:coreProperties>
</file>