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6858000" cx="12192000"/>
  <p:notesSz cx="6858000" cy="9144000"/>
  <p:embeddedFontLst>
    <p:embeddedFont>
      <p:font typeface="Arial Black"/>
      <p:regular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864">
          <p15:clr>
            <a:srgbClr val="A4A3A4"/>
          </p15:clr>
        </p15:guide>
        <p15:guide id="2" pos="792">
          <p15:clr>
            <a:srgbClr val="A4A3A4"/>
          </p15:clr>
        </p15:guide>
        <p15:guide id="3" pos="6744">
          <p15:clr>
            <a:srgbClr val="A4A3A4"/>
          </p15:clr>
        </p15:guide>
        <p15:guide id="4" orient="horz" pos="3840">
          <p15:clr>
            <a:srgbClr val="A4A3A4"/>
          </p15:clr>
        </p15:guide>
      </p15:sldGuideLst>
    </p:ext>
    <p:ext uri="http://customooxmlschemas.google.com/">
      <go:slidesCustomData xmlns:go="http://customooxmlschemas.google.com/" r:id="rId24" roundtripDataSignature="AMtx7mjtsJlG9R3Qo2osDzXVRNCPsUxtc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864" orient="horz"/>
        <p:guide pos="792"/>
        <p:guide pos="6744"/>
        <p:guide pos="384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24" Type="http://customschemas.google.com/relationships/presentationmetadata" Target="metadata"/><Relationship Id="rId12" Type="http://schemas.openxmlformats.org/officeDocument/2006/relationships/slide" Target="slides/slide7.xml"/><Relationship Id="rId23" Type="http://schemas.openxmlformats.org/officeDocument/2006/relationships/font" Target="fonts/ArialBlack-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 name="Google Shape;98;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Long-term care can be an expensive drain on family resources. People might be surprised by the number of Americans who may need long-term care if current trends remain in place. </a:t>
            </a:r>
            <a:br>
              <a:rPr lang="en-US"/>
            </a:br>
            <a:endParaRPr/>
          </a:p>
          <a:p>
            <a:pPr indent="0" lvl="0" marL="0" rtl="0" algn="l">
              <a:lnSpc>
                <a:spcPct val="100000"/>
              </a:lnSpc>
              <a:spcBef>
                <a:spcPts val="0"/>
              </a:spcBef>
              <a:spcAft>
                <a:spcPts val="0"/>
              </a:spcAft>
              <a:buClr>
                <a:schemeClr val="dk1"/>
              </a:buClr>
              <a:buSzPts val="1100"/>
              <a:buFont typeface="Arial"/>
              <a:buNone/>
            </a:pPr>
            <a:r>
              <a:rPr lang="en-US"/>
              <a:t>It makes sound financial sense to develop a strategy to protect yourself—and your family—should the need for long-term care arise.</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99" name="Google Shape;99;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 name="Google Shape;318;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Self-insuring involves depending on personal savings and investments to fund any long-term care needs. This would give you complete flexibility but require that you be prepared for the potential expense.</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Remember, the national average for assisted living centers is $54,000 a year and the average cost of a skilled care facility is $108,405  a year.</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In fact, self-insuring is a choice many make by default—simply because they haven’t planned for long-term care expenses at all.</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But as you will see, self-insuring has consequences.</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319" name="Google Shape;319;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2" name="Google Shape;342;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Self-insuring may have an impact on your overall retirement strategy.</a:t>
            </a:r>
            <a:br>
              <a:rPr lang="en-US"/>
            </a:br>
            <a:endParaRPr/>
          </a:p>
          <a:p>
            <a:pPr indent="0" lvl="0" marL="0" rtl="0" algn="l">
              <a:lnSpc>
                <a:spcPct val="100000"/>
              </a:lnSpc>
              <a:spcBef>
                <a:spcPts val="0"/>
              </a:spcBef>
              <a:spcAft>
                <a:spcPts val="0"/>
              </a:spcAft>
              <a:buSzPts val="1100"/>
              <a:buNone/>
            </a:pPr>
            <a:r>
              <a:rPr lang="en-US"/>
              <a:t>This chart shows a $1 million retirement portfolio generating a hypothetical 5% rate of return. It assumes a 65-year-old couple will be withdrawing $50,000 per year, adjusted upward by 3% each year to account for inflation.</a:t>
            </a:r>
            <a:br>
              <a:rPr lang="en-US" sz="1200">
                <a:solidFill>
                  <a:schemeClr val="dk1"/>
                </a:solidFill>
              </a:rPr>
            </a:br>
            <a:endParaRPr sz="1200">
              <a:solidFill>
                <a:schemeClr val="dk1"/>
              </a:solidFill>
            </a:endParaRPr>
          </a:p>
          <a:p>
            <a:pPr indent="0" lvl="0" marL="0" rtl="0" algn="l">
              <a:lnSpc>
                <a:spcPct val="100000"/>
              </a:lnSpc>
              <a:spcBef>
                <a:spcPts val="0"/>
              </a:spcBef>
              <a:spcAft>
                <a:spcPts val="0"/>
              </a:spcAft>
              <a:buSzPts val="1400"/>
              <a:buNone/>
            </a:pPr>
            <a:r>
              <a:rPr lang="en-US" sz="1200">
                <a:solidFill>
                  <a:schemeClr val="dk1"/>
                </a:solidFill>
              </a:rPr>
              <a:t>If all goes as planned, their retireme</a:t>
            </a:r>
            <a:r>
              <a:rPr lang="en-US" sz="1200">
                <a:solidFill>
                  <a:schemeClr val="dk1"/>
                </a:solidFill>
                <a:extLst>
                  <a:ext uri="http://customooxmlschemas.google.com/">
                    <go:slidesCustomData xmlns:go="http://customooxmlschemas.google.com/" textRoundtripDataId="6"/>
                  </a:ext>
                </a:extLst>
              </a:rPr>
              <a:t>nt portfolio has the potential to provide income until the </a:t>
            </a:r>
            <a:r>
              <a:rPr lang="en-US" sz="1200">
                <a:solidFill>
                  <a:schemeClr val="dk1"/>
                </a:solidFill>
                <a:extLst>
                  <a:ext uri="http://customooxmlschemas.google.com/">
                    <go:slidesCustomData xmlns:go="http://customooxmlschemas.google.com/" textRoundtripDataId="7"/>
                  </a:ext>
                </a:extLst>
              </a:rPr>
              <a:t>couple reaches age </a:t>
            </a:r>
            <a:r>
              <a:rPr lang="en-US">
                <a:extLst>
                  <a:ext uri="http://customooxmlschemas.google.com/">
                    <go:slidesCustomData xmlns:go="http://customooxmlschemas.google.com/" textRoundtripDataId="8"/>
                  </a:ext>
                </a:extLst>
              </a:rPr>
              <a:t>88</a:t>
            </a:r>
            <a:r>
              <a:rPr lang="en-US" sz="1200">
                <a:solidFill>
                  <a:schemeClr val="dk1"/>
                </a:solidFill>
                <a:extLst>
                  <a:ext uri="http://customooxmlschemas.google.com/">
                    <go:slidesCustomData xmlns:go="http://customooxmlschemas.google.com/" textRoundtripDataId="9"/>
                  </a:ext>
                </a:extLst>
              </a:rPr>
              <a:t>.</a:t>
            </a:r>
            <a:endParaRPr/>
          </a:p>
          <a:p>
            <a:pPr indent="0" lvl="0" marL="0" rtl="0" algn="l">
              <a:lnSpc>
                <a:spcPct val="100000"/>
              </a:lnSpc>
              <a:spcBef>
                <a:spcPts val="0"/>
              </a:spcBef>
              <a:spcAft>
                <a:spcPts val="0"/>
              </a:spcAft>
              <a:buSzPts val="1400"/>
              <a:buNone/>
            </a:pPr>
            <a:r>
              <a:t/>
            </a:r>
            <a:endParaRPr sz="12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US"/>
              <a:t>If, however, one spouse spends the first five years of their retirement in a nursing home, the portfolio’s income potential changes. The hypothetical example assumes the couple will spend $117,000 a year, adjusted upward 3% each year for inflation, for the five years during which the spouse requires long-term care.</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As you can see, if they make no changes, their funds will be exhausted by the time they reach age 80.</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343" name="Google Shape;343;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1" name="Google Shape;371;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One question that naturally arises is: What about Medicare?</a:t>
            </a:r>
            <a:br>
              <a:rPr lang="en-US"/>
            </a:br>
            <a:endParaRPr/>
          </a:p>
          <a:p>
            <a:pPr indent="0" lvl="0" marL="0" rtl="0" algn="l">
              <a:lnSpc>
                <a:spcPct val="100000"/>
              </a:lnSpc>
              <a:spcBef>
                <a:spcPts val="0"/>
              </a:spcBef>
              <a:spcAft>
                <a:spcPts val="0"/>
              </a:spcAft>
              <a:buClr>
                <a:schemeClr val="dk1"/>
              </a:buClr>
              <a:buSzPts val="1100"/>
              <a:buFont typeface="Arial"/>
              <a:buNone/>
            </a:pPr>
            <a:r>
              <a:rPr lang="en-US"/>
              <a:t>Medicare offers only a partial solution to the long-term care problem.</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Medicare actually does cover some skilled nursing home care, under very tight restrictions. For example, you must have stayed in a hospital for three days first.</a:t>
            </a:r>
            <a:br>
              <a:rPr lang="en-US"/>
            </a:br>
            <a:endParaRPr/>
          </a:p>
          <a:p>
            <a:pPr indent="0" lvl="0" marL="0" rtl="0" algn="l">
              <a:lnSpc>
                <a:spcPct val="100000"/>
              </a:lnSpc>
              <a:spcBef>
                <a:spcPts val="0"/>
              </a:spcBef>
              <a:spcAft>
                <a:spcPts val="0"/>
              </a:spcAft>
              <a:buClr>
                <a:schemeClr val="dk1"/>
              </a:buClr>
              <a:buSzPts val="1100"/>
              <a:buFont typeface="Arial"/>
              <a:buNone/>
            </a:pPr>
            <a:r>
              <a:rPr lang="en-US"/>
              <a:t>However, Medicare does not pay for custodial care.</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Under these conditions, Medicare will cover the first 20 days completely. For the next 80 days, it will cover all but a deductible. And after 100 days, it doesn’t cover anything.</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This assumes, of course, that you find a skilled nursing facility that accepts Medicare and you meet the other conditions Medicare imposes.</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372" name="Google Shape;372;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4" name="Google Shape;394;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Your other choice is to transfer the financial risk of long-term care to an insurance company through long-term care insurance.</a:t>
            </a:r>
            <a:br>
              <a:rPr lang="en-US"/>
            </a:br>
            <a:endParaRPr/>
          </a:p>
          <a:p>
            <a:pPr indent="0" lvl="0" marL="0" rtl="0" algn="l">
              <a:lnSpc>
                <a:spcPct val="100000"/>
              </a:lnSpc>
              <a:spcBef>
                <a:spcPts val="0"/>
              </a:spcBef>
              <a:spcAft>
                <a:spcPts val="0"/>
              </a:spcAft>
              <a:buClr>
                <a:schemeClr val="dk1"/>
              </a:buClr>
              <a:buSzPts val="1100"/>
              <a:buFont typeface="Arial"/>
              <a:buNone/>
            </a:pPr>
            <a:r>
              <a:rPr lang="en-US"/>
              <a:t>A long-term care policy can cover all levels of care, from skilled care to custodial care to in-home assistance. Many find it to be an appropriate way to protect themselves and their loved ones from the potentially devastating cost of long-term care.</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395" name="Google Shape;395;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8" name="Google Shape;418;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There are a number of pros and cons of long-term care policies.</a:t>
            </a:r>
            <a:br>
              <a:rPr lang="en-US"/>
            </a:br>
            <a:endParaRPr/>
          </a:p>
          <a:p>
            <a:pPr indent="0" lvl="0" marL="0" rtl="0" algn="l">
              <a:lnSpc>
                <a:spcPct val="100000"/>
              </a:lnSpc>
              <a:spcBef>
                <a:spcPts val="0"/>
              </a:spcBef>
              <a:spcAft>
                <a:spcPts val="0"/>
              </a:spcAft>
              <a:buClr>
                <a:schemeClr val="dk1"/>
              </a:buClr>
              <a:buSzPts val="1100"/>
              <a:buFont typeface="Arial"/>
              <a:buNone/>
            </a:pPr>
            <a:r>
              <a:rPr lang="en-US"/>
              <a:t>On the pro side of the ledger, a long-term care insurance policy can protect your assets. You won’t need to dip into your retirement funds to cover the cost of care. And under certain conditions, your premium may be partially or completely deductible.</a:t>
            </a:r>
            <a:br>
              <a:rPr lang="en-US"/>
            </a:br>
            <a:endParaRPr/>
          </a:p>
          <a:p>
            <a:pPr indent="0" lvl="0" marL="0" rtl="0" algn="l">
              <a:lnSpc>
                <a:spcPct val="100000"/>
              </a:lnSpc>
              <a:spcBef>
                <a:spcPts val="0"/>
              </a:spcBef>
              <a:spcAft>
                <a:spcPts val="0"/>
              </a:spcAft>
              <a:buClr>
                <a:schemeClr val="dk1"/>
              </a:buClr>
              <a:buSzPts val="1100"/>
              <a:buFont typeface="Arial"/>
              <a:buNone/>
            </a:pPr>
            <a:r>
              <a:rPr lang="en-US"/>
              <a:t>Long-term care insurance offers other advantages. In the event of a long-term illness, it will enable you to preserve your dignity. You can maintain your standard of living and, for as long as possible, your independence. You can preserve your choice. And you can keep from becoming a burden to your family.</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On the con side, you need to be sure you are comfortable with the cost of premiums. It wouldn’t make sense to pay premiums for a number of years, only to let the policy lapse because the premiums push your budget too far.</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Long-term care insurance also can be fairly complex. Policies offer a wide range of benefits for which they charge a wide range of premiums. It’s critical to take a close look before committing to a policy or to work with a professional who understands what to look for.</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419" name="Google Shape;419;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4" name="Google Shape;444;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When choosing a long-term care policy, what do you need to bear in mind?</a:t>
            </a:r>
            <a:br>
              <a:rPr lang="en-US"/>
            </a:br>
            <a:endParaRPr/>
          </a:p>
          <a:p>
            <a:pPr indent="0" lvl="0" marL="0" rtl="0" algn="l">
              <a:lnSpc>
                <a:spcPct val="100000"/>
              </a:lnSpc>
              <a:spcBef>
                <a:spcPts val="0"/>
              </a:spcBef>
              <a:spcAft>
                <a:spcPts val="0"/>
              </a:spcAft>
              <a:buClr>
                <a:schemeClr val="dk1"/>
              </a:buClr>
              <a:buSzPts val="1100"/>
              <a:buFont typeface="Arial"/>
              <a:buNone/>
            </a:pPr>
            <a:r>
              <a:rPr lang="en-US"/>
              <a:t>First , make sure you understand the limitations and features of the policy you’re considering. In most cases, policyholders cannot collect benefits until their disability reaches certain levels. And most policies specify how much they will pay for each day of care and for how long.</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Second, take a close look at the type of care covered. Long-term care policies can cover everything from skilled care in a nursing home to periodic custodial care in your home. You need to understand exactly what is covered and what is not.</a:t>
            </a:r>
            <a:br>
              <a:rPr lang="en-US"/>
            </a:br>
            <a:endParaRPr/>
          </a:p>
          <a:p>
            <a:pPr indent="0" lvl="0" marL="0" rtl="0" algn="l">
              <a:lnSpc>
                <a:spcPct val="100000"/>
              </a:lnSpc>
              <a:spcBef>
                <a:spcPts val="0"/>
              </a:spcBef>
              <a:spcAft>
                <a:spcPts val="0"/>
              </a:spcAft>
              <a:buClr>
                <a:schemeClr val="dk1"/>
              </a:buClr>
              <a:buSzPts val="1100"/>
              <a:buFont typeface="Arial"/>
              <a:buNone/>
            </a:pPr>
            <a:r>
              <a:rPr lang="en-US"/>
              <a:t>Third, look at the total benefit. You don’t want a policy that will run out of benefit just when you need it most. And you don’t want to pay for coverage you’re unlikely to need.</a:t>
            </a:r>
            <a:br>
              <a:rPr lang="en-US"/>
            </a:br>
            <a:endParaRPr/>
          </a:p>
          <a:p>
            <a:pPr indent="0" lvl="0" marL="0" rtl="0" algn="l">
              <a:lnSpc>
                <a:spcPct val="100000"/>
              </a:lnSpc>
              <a:spcBef>
                <a:spcPts val="0"/>
              </a:spcBef>
              <a:spcAft>
                <a:spcPts val="0"/>
              </a:spcAft>
              <a:buClr>
                <a:schemeClr val="dk1"/>
              </a:buClr>
              <a:buSzPts val="1100"/>
              <a:buFont typeface="Arial"/>
              <a:buNone/>
            </a:pPr>
            <a:r>
              <a:rPr lang="en-US"/>
              <a:t>Look at the waiting period before benefits are scheduled to begin.</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You want a policy that’s renewable.</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Consider inflation protection. The cost of healthcare has been rising more rapidly than the general rate of inflation. It won’t help to have a policy that falls behind rising healthcare costs.</a:t>
            </a:r>
            <a:br>
              <a:rPr lang="en-US"/>
            </a:br>
            <a:endParaRPr/>
          </a:p>
          <a:p>
            <a:pPr indent="0" lvl="0" marL="0" rtl="0" algn="l">
              <a:lnSpc>
                <a:spcPct val="100000"/>
              </a:lnSpc>
              <a:spcBef>
                <a:spcPts val="0"/>
              </a:spcBef>
              <a:spcAft>
                <a:spcPts val="0"/>
              </a:spcAft>
              <a:buClr>
                <a:schemeClr val="dk1"/>
              </a:buClr>
              <a:buSzPts val="1100"/>
              <a:buFont typeface="Arial"/>
              <a:buNone/>
            </a:pPr>
            <a:r>
              <a:rPr lang="en-US"/>
              <a:t>And finally, consider a policy with waiver of premium. This means your premiums are discontinued once you start drawing benefits.</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445" name="Google Shape;445;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4" name="Google Shape;464;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5" name="Google Shape;465;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6" name="Google Shape;486;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There are a number of strategies you can use to attempt to accumulate the resources necessary to fund your retirement. </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And that’s where we come in. We specialize in helping people just like you set up retirement strategies that help them pursue their retirement objectives. </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If you are ready to take a fresh look at your retirement investment portfolio, take advantage of our complimentary consultation and schedule a review today.</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487" name="Google Shape;487;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 name="Google Shape;123;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This firm provides a wide range of services with the primary commitment of helping our clients pursue their unique financial objectives. We want to help you develop an overall strategy tailored to your goals, time horizon, and risk tolerance. </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124" name="Google Shape;124;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200">
                <a:solidFill>
                  <a:schemeClr val="dk1"/>
                </a:solidFill>
              </a:rPr>
              <a:t>This firm is dedicated to helping individuals evaluate their financial situation. We want to provide people with tools that can help them make informed decisions. We offer informational material on a wide range of topics because we understand that individuals have diverse financial needs. If you have any questions or concerns during the course of this presentation, we invite you to take advantage of our complimentary consultation. During the consultation, we can discuss your questions and begin the process of helping you develop an approach that will address your individual needs.</a:t>
            </a:r>
            <a:endParaRPr/>
          </a:p>
          <a:p>
            <a:pPr indent="0" lvl="0" marL="0" rtl="0" algn="l">
              <a:lnSpc>
                <a:spcPct val="100000"/>
              </a:lnSpc>
              <a:spcBef>
                <a:spcPts val="0"/>
              </a:spcBef>
              <a:spcAft>
                <a:spcPts val="0"/>
              </a:spcAft>
              <a:buSzPts val="1400"/>
              <a:buNone/>
            </a:pPr>
            <a:r>
              <a:t/>
            </a:r>
            <a:endParaRPr sz="1200">
              <a:solidFill>
                <a:schemeClr val="dk1"/>
              </a:solidFill>
            </a:endParaRPr>
          </a:p>
          <a:p>
            <a:pPr indent="0" lvl="0" marL="0" rtl="0" algn="l">
              <a:lnSpc>
                <a:spcPct val="100000"/>
              </a:lnSpc>
              <a:spcBef>
                <a:spcPts val="0"/>
              </a:spcBef>
              <a:spcAft>
                <a:spcPts val="0"/>
              </a:spcAft>
              <a:buSzPts val="1400"/>
              <a:buNone/>
            </a:pPr>
            <a:r>
              <a:rPr lang="en-US" sz="1200">
                <a:solidFill>
                  <a:schemeClr val="dk1"/>
                </a:solidFill>
              </a:rPr>
              <a:t>Keep in mind that the information in this material is not intended as tax or legal advice. It may not be used for the purpose of avoiding any federal tax penalties. Please consult a professional for specific information regarding your individual situation.</a:t>
            </a:r>
            <a:endParaRPr/>
          </a:p>
        </p:txBody>
      </p:sp>
      <p:sp>
        <p:nvSpPr>
          <p:cNvPr id="149" name="Google Shape;149;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1" name="Google Shape;171;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Many members of the baby boom generation are now reaching retirement age. In fact, approximately 10,000 baby boomers turn 65 every day, a trend which is expected to continue until 2030. That works out to about one person every ten seconds. How fast is that? As of 2020, 17% of the population was age 65 or older. By 2060, that percentage will rise to 23%.</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The life expectancy of the U.S. population is expected to grow from 79.7 (as of 2017) to 85.6 by 2060.</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172" name="Google Shape;172;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 name="Google Shape;194;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The aging of America is accompanied by certain challenges. </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For example, an increasing number of people are expected to reach an age where they are likely to need some type of assistance.</a:t>
            </a:r>
            <a:br>
              <a:rPr lang="en-US"/>
            </a:br>
            <a:endParaRPr/>
          </a:p>
          <a:p>
            <a:pPr indent="0" lvl="0" marL="0" rtl="0" algn="l">
              <a:lnSpc>
                <a:spcPct val="100000"/>
              </a:lnSpc>
              <a:spcBef>
                <a:spcPts val="0"/>
              </a:spcBef>
              <a:spcAft>
                <a:spcPts val="0"/>
              </a:spcAft>
              <a:buClr>
                <a:schemeClr val="dk1"/>
              </a:buClr>
              <a:buSzPts val="1100"/>
              <a:buFont typeface="Arial"/>
              <a:buNone/>
            </a:pPr>
            <a:r>
              <a:rPr lang="en-US"/>
              <a:t>The U.S. Department of Health and Human Services reports that at least 70% of people turning 65 are expected to need long-term care services at some point in their lives.</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While it’s difficult to predict what type of care any one person might need or how long they will need it, statistics reveal that the average person needing long-term care will need it for about three years. Women are averaging longer, at 3.7 years to men’s 2.2 years. And 20% of us will need care for more than five years.</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195" name="Google Shape;195;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7" name="Google Shape;217;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Since so many people over age 65 are expected to eventually need some level of long-term care, it makes sense to have a better understanding of long-term care and how it works—and to consider what you can do to prepare financially.</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To do so, we need to examine three key questions:</a:t>
            </a:r>
            <a:br>
              <a:rPr lang="en-US"/>
            </a:br>
            <a:endParaRPr/>
          </a:p>
          <a:p>
            <a:pPr indent="0" lvl="0" marL="0" rtl="0" algn="l">
              <a:lnSpc>
                <a:spcPct val="100000"/>
              </a:lnSpc>
              <a:spcBef>
                <a:spcPts val="0"/>
              </a:spcBef>
              <a:spcAft>
                <a:spcPts val="0"/>
              </a:spcAft>
              <a:buClr>
                <a:schemeClr val="dk1"/>
              </a:buClr>
              <a:buSzPts val="1100"/>
              <a:buFont typeface="Arial"/>
              <a:buNone/>
            </a:pPr>
            <a:r>
              <a:rPr lang="en-US"/>
              <a:t>First, what is long-term care?</a:t>
            </a:r>
            <a:br>
              <a:rPr lang="en-US"/>
            </a:br>
            <a:endParaRPr/>
          </a:p>
          <a:p>
            <a:pPr indent="0" lvl="0" marL="0" rtl="0" algn="l">
              <a:lnSpc>
                <a:spcPct val="100000"/>
              </a:lnSpc>
              <a:spcBef>
                <a:spcPts val="0"/>
              </a:spcBef>
              <a:spcAft>
                <a:spcPts val="0"/>
              </a:spcAft>
              <a:buClr>
                <a:schemeClr val="dk1"/>
              </a:buClr>
              <a:buSzPts val="1100"/>
              <a:buFont typeface="Arial"/>
              <a:buNone/>
            </a:pPr>
            <a:r>
              <a:rPr lang="en-US"/>
              <a:t>Second, how much does it cost?</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And third, what are your long-term care funding choices?</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218" name="Google Shape;218;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 name="Google Shape;24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What is long-term care?</a:t>
            </a:r>
            <a:br>
              <a:rPr lang="en-US"/>
            </a:br>
            <a:endParaRPr/>
          </a:p>
          <a:p>
            <a:pPr indent="0" lvl="0" marL="0" rtl="0" algn="l">
              <a:lnSpc>
                <a:spcPct val="100000"/>
              </a:lnSpc>
              <a:spcBef>
                <a:spcPts val="0"/>
              </a:spcBef>
              <a:spcAft>
                <a:spcPts val="0"/>
              </a:spcAft>
              <a:buClr>
                <a:schemeClr val="dk1"/>
              </a:buClr>
              <a:buSzPts val="1100"/>
              <a:buFont typeface="Arial"/>
              <a:buNone/>
            </a:pPr>
            <a:r>
              <a:rPr lang="en-US"/>
              <a:t>Long-term care includes skilled nursing care—such as the rehabilitative care needed after an extended hospital stay. But that’s just one of the many types of care available.</a:t>
            </a:r>
            <a:br>
              <a:rPr lang="en-US"/>
            </a:br>
            <a:endParaRPr/>
          </a:p>
          <a:p>
            <a:pPr indent="0" lvl="0" marL="0" rtl="0" algn="l">
              <a:lnSpc>
                <a:spcPct val="100000"/>
              </a:lnSpc>
              <a:spcBef>
                <a:spcPts val="0"/>
              </a:spcBef>
              <a:spcAft>
                <a:spcPts val="0"/>
              </a:spcAft>
              <a:buClr>
                <a:schemeClr val="dk1"/>
              </a:buClr>
              <a:buSzPts val="1100"/>
              <a:buFont typeface="Arial"/>
              <a:buNone/>
            </a:pPr>
            <a:r>
              <a:rPr lang="en-US"/>
              <a:t>Long-term care also includes assisted living facilities. These are environments for individuals who can no longer function independently but don’t need daily care. These facilities offer occasional help with what are referred to as “activities of daily living.” These include help bathing, dressing, eating, transferring—getting in and out of bed or wheelchair—and walking.</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It also can include home health care, that is, occasional help with the activities of daily living we just listed, as well as help with meals, budgeting, house cleaning, medication management, and even transportation. In this case, however, the help is offered by hired assistants who come to your home on a regular basis.</a:t>
            </a:r>
            <a:br>
              <a:rPr lang="en-US"/>
            </a:br>
            <a:endParaRPr/>
          </a:p>
          <a:p>
            <a:pPr indent="0" lvl="0" marL="0" rtl="0" algn="l">
              <a:lnSpc>
                <a:spcPct val="100000"/>
              </a:lnSpc>
              <a:spcBef>
                <a:spcPts val="0"/>
              </a:spcBef>
              <a:spcAft>
                <a:spcPts val="0"/>
              </a:spcAft>
              <a:buClr>
                <a:schemeClr val="dk1"/>
              </a:buClr>
              <a:buSzPts val="1100"/>
              <a:buFont typeface="Arial"/>
              <a:buNone/>
            </a:pPr>
            <a:r>
              <a:rPr lang="en-US"/>
              <a:t>Long-term care even includes respite care—an occasional break for family members who provide long-term care services. </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245" name="Google Shape;245;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0" name="Google Shape;270;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Next question: How much does care cost?</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The costs vary by state and region.</a:t>
            </a:r>
            <a:br>
              <a:rPr lang="en-US"/>
            </a:br>
            <a:endParaRPr/>
          </a:p>
          <a:p>
            <a:pPr indent="0" lvl="0" marL="0" rtl="0" algn="l">
              <a:lnSpc>
                <a:spcPct val="100000"/>
              </a:lnSpc>
              <a:spcBef>
                <a:spcPts val="0"/>
              </a:spcBef>
              <a:spcAft>
                <a:spcPts val="0"/>
              </a:spcAft>
              <a:buClr>
                <a:schemeClr val="dk1"/>
              </a:buClr>
              <a:buSzPts val="1100"/>
              <a:buFont typeface="Arial"/>
              <a:buNone/>
            </a:pPr>
            <a:r>
              <a:rPr lang="en-US"/>
              <a:t>The national average for assisted living centers—single occupancy—is $54,000 a year. The average cost of a skilled care facility—again, single occupancy in a nursing home—is much higher, at $108,405 a year.</a:t>
            </a:r>
            <a:br>
              <a:rPr lang="en-US"/>
            </a:br>
            <a:endParaRPr/>
          </a:p>
          <a:p>
            <a:pPr indent="0" lvl="0" marL="0" rtl="0" algn="l">
              <a:lnSpc>
                <a:spcPct val="100000"/>
              </a:lnSpc>
              <a:spcBef>
                <a:spcPts val="0"/>
              </a:spcBef>
              <a:spcAft>
                <a:spcPts val="0"/>
              </a:spcAft>
              <a:buClr>
                <a:schemeClr val="dk1"/>
              </a:buClr>
              <a:buSzPts val="1100"/>
              <a:buFont typeface="Arial"/>
              <a:buNone/>
            </a:pPr>
            <a:r>
              <a:rPr lang="en-US"/>
              <a:t>The price can range widely from there. Some areas—Utah and Missouri, for example—are somewhat lower than the national average for long-term care costs. Others—like New York or California—are quite a bit higher.</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271" name="Google Shape;271;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3" name="Google Shape;29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200">
                <a:solidFill>
                  <a:schemeClr val="dk1"/>
                </a:solidFill>
              </a:rPr>
              <a:t>What are your </a:t>
            </a:r>
            <a:r>
              <a:rPr lang="en-US"/>
              <a:t>choices</a:t>
            </a:r>
            <a:r>
              <a:rPr lang="en-US" sz="1200">
                <a:solidFill>
                  <a:schemeClr val="dk1"/>
                </a:solidFill>
              </a:rPr>
              <a:t> for long-term</a:t>
            </a:r>
            <a:r>
              <a:rPr lang="en-US"/>
              <a:t> </a:t>
            </a:r>
            <a:r>
              <a:rPr lang="en-US" sz="1200">
                <a:solidFill>
                  <a:schemeClr val="dk1"/>
                </a:solidFill>
              </a:rPr>
              <a:t>care? There are many, however </a:t>
            </a:r>
            <a:r>
              <a:rPr lang="en-US"/>
              <a:t>you have two primary choices</a:t>
            </a:r>
            <a:r>
              <a:rPr lang="en-US" sz="1200">
                <a:solidFill>
                  <a:schemeClr val="dk1"/>
                </a:solidFill>
              </a:rPr>
              <a:t>: self insure or purchase long-term</a:t>
            </a:r>
            <a:r>
              <a:rPr lang="en-US"/>
              <a:t> </a:t>
            </a:r>
            <a:r>
              <a:rPr lang="en-US" sz="1200">
                <a:solidFill>
                  <a:schemeClr val="dk1"/>
                </a:solidFill>
              </a:rPr>
              <a:t>care insurance.</a:t>
            </a:r>
            <a:endParaRPr/>
          </a:p>
          <a:p>
            <a:pPr indent="0" lvl="0" marL="0" rtl="0" algn="l">
              <a:lnSpc>
                <a:spcPct val="100000"/>
              </a:lnSpc>
              <a:spcBef>
                <a:spcPts val="0"/>
              </a:spcBef>
              <a:spcAft>
                <a:spcPts val="0"/>
              </a:spcAft>
              <a:buSzPts val="1400"/>
              <a:buNone/>
            </a:pPr>
            <a:r>
              <a:t/>
            </a:r>
            <a:endParaRPr sz="1200">
              <a:solidFill>
                <a:schemeClr val="dk1"/>
              </a:solidFill>
            </a:endParaRPr>
          </a:p>
          <a:p>
            <a:pPr indent="0" lvl="0" marL="0" rtl="0" algn="l">
              <a:lnSpc>
                <a:spcPct val="100000"/>
              </a:lnSpc>
              <a:spcBef>
                <a:spcPts val="0"/>
              </a:spcBef>
              <a:spcAft>
                <a:spcPts val="0"/>
              </a:spcAft>
              <a:buSzPts val="1400"/>
              <a:buNone/>
            </a:pPr>
            <a:r>
              <a:rPr lang="en-US" sz="1200">
                <a:solidFill>
                  <a:schemeClr val="dk1"/>
                </a:solidFill>
              </a:rPr>
              <a:t>Let’s go through each.</a:t>
            </a:r>
            <a:endParaRPr/>
          </a:p>
        </p:txBody>
      </p:sp>
      <p:sp>
        <p:nvSpPr>
          <p:cNvPr id="294" name="Google Shape;29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Title Slide">
  <p:cSld name="16_Title Slide">
    <p:spTree>
      <p:nvGrpSpPr>
        <p:cNvPr id="15" name="Shape 15"/>
        <p:cNvGrpSpPr/>
        <p:nvPr/>
      </p:nvGrpSpPr>
      <p:grpSpPr>
        <a:xfrm>
          <a:off x="0" y="0"/>
          <a:ext cx="0" cy="0"/>
          <a:chOff x="0" y="0"/>
          <a:chExt cx="0" cy="0"/>
        </a:xfrm>
      </p:grpSpPr>
      <p:sp>
        <p:nvSpPr>
          <p:cNvPr id="16" name="Google Shape;16;p19"/>
          <p:cNvSpPr/>
          <p:nvPr>
            <p:ph idx="2" type="pic"/>
          </p:nvPr>
        </p:nvSpPr>
        <p:spPr>
          <a:xfrm>
            <a:off x="0" y="0"/>
            <a:ext cx="12192000" cy="6858000"/>
          </a:xfrm>
          <a:prstGeom prst="rect">
            <a:avLst/>
          </a:prstGeom>
          <a:no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1" name="Shape 61"/>
        <p:cNvGrpSpPr/>
        <p:nvPr/>
      </p:nvGrpSpPr>
      <p:grpSpPr>
        <a:xfrm>
          <a:off x="0" y="0"/>
          <a:ext cx="0" cy="0"/>
          <a:chOff x="0" y="0"/>
          <a:chExt cx="0" cy="0"/>
        </a:xfrm>
      </p:grpSpPr>
      <p:sp>
        <p:nvSpPr>
          <p:cNvPr id="62" name="Google Shape;62;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6" name="Shape 66"/>
        <p:cNvGrpSpPr/>
        <p:nvPr/>
      </p:nvGrpSpPr>
      <p:grpSpPr>
        <a:xfrm>
          <a:off x="0" y="0"/>
          <a:ext cx="0" cy="0"/>
          <a:chOff x="0" y="0"/>
          <a:chExt cx="0" cy="0"/>
        </a:xfrm>
      </p:grpSpPr>
      <p:sp>
        <p:nvSpPr>
          <p:cNvPr id="67" name="Google Shape;67;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0" name="Shape 70"/>
        <p:cNvGrpSpPr/>
        <p:nvPr/>
      </p:nvGrpSpPr>
      <p:grpSpPr>
        <a:xfrm>
          <a:off x="0" y="0"/>
          <a:ext cx="0" cy="0"/>
          <a:chOff x="0" y="0"/>
          <a:chExt cx="0" cy="0"/>
        </a:xfrm>
      </p:grpSpPr>
      <p:sp>
        <p:nvSpPr>
          <p:cNvPr id="71" name="Google Shape;71;p3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30"/>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73" name="Google Shape;73;p30"/>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4" name="Google Shape;74;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7" name="Shape 77"/>
        <p:cNvGrpSpPr/>
        <p:nvPr/>
      </p:nvGrpSpPr>
      <p:grpSpPr>
        <a:xfrm>
          <a:off x="0" y="0"/>
          <a:ext cx="0" cy="0"/>
          <a:chOff x="0" y="0"/>
          <a:chExt cx="0" cy="0"/>
        </a:xfrm>
      </p:grpSpPr>
      <p:sp>
        <p:nvSpPr>
          <p:cNvPr id="78" name="Google Shape;78;p3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31"/>
          <p:cNvSpPr/>
          <p:nvPr>
            <p:ph idx="2" type="pic"/>
          </p:nvPr>
        </p:nvSpPr>
        <p:spPr>
          <a:xfrm>
            <a:off x="5183188" y="987425"/>
            <a:ext cx="6172200" cy="4873625"/>
          </a:xfrm>
          <a:prstGeom prst="rect">
            <a:avLst/>
          </a:prstGeom>
          <a:noFill/>
          <a:ln>
            <a:noFill/>
          </a:ln>
        </p:spPr>
      </p:sp>
      <p:sp>
        <p:nvSpPr>
          <p:cNvPr id="80" name="Google Shape;80;p3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81" name="Google Shape;81;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4" name="Shape 84"/>
        <p:cNvGrpSpPr/>
        <p:nvPr/>
      </p:nvGrpSpPr>
      <p:grpSpPr>
        <a:xfrm>
          <a:off x="0" y="0"/>
          <a:ext cx="0" cy="0"/>
          <a:chOff x="0" y="0"/>
          <a:chExt cx="0" cy="0"/>
        </a:xfrm>
      </p:grpSpPr>
      <p:sp>
        <p:nvSpPr>
          <p:cNvPr id="85" name="Google Shape;85;p3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32"/>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 name="Google Shape;87;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0" name="Shape 90"/>
        <p:cNvGrpSpPr/>
        <p:nvPr/>
      </p:nvGrpSpPr>
      <p:grpSpPr>
        <a:xfrm>
          <a:off x="0" y="0"/>
          <a:ext cx="0" cy="0"/>
          <a:chOff x="0" y="0"/>
          <a:chExt cx="0" cy="0"/>
        </a:xfrm>
      </p:grpSpPr>
      <p:sp>
        <p:nvSpPr>
          <p:cNvPr id="91" name="Google Shape;91;p33"/>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33"/>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 name="Google Shape;93;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 name="Google Shape;94;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Title Slide">
  <p:cSld name="12_Title Slide">
    <p:spTree>
      <p:nvGrpSpPr>
        <p:cNvPr id="17" name="Shape 17"/>
        <p:cNvGrpSpPr/>
        <p:nvPr/>
      </p:nvGrpSpPr>
      <p:grpSpPr>
        <a:xfrm>
          <a:off x="0" y="0"/>
          <a:ext cx="0" cy="0"/>
          <a:chOff x="0" y="0"/>
          <a:chExt cx="0" cy="0"/>
        </a:xfrm>
      </p:grpSpPr>
      <p:sp>
        <p:nvSpPr>
          <p:cNvPr id="18" name="Google Shape;18;p20"/>
          <p:cNvSpPr/>
          <p:nvPr>
            <p:ph idx="2" type="pic"/>
          </p:nvPr>
        </p:nvSpPr>
        <p:spPr>
          <a:xfrm>
            <a:off x="6178251" y="2104571"/>
            <a:ext cx="5104792" cy="3962400"/>
          </a:xfrm>
          <a:prstGeom prst="rect">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9" name="Shape 19"/>
        <p:cNvGrpSpPr/>
        <p:nvPr/>
      </p:nvGrpSpPr>
      <p:grpSpPr>
        <a:xfrm>
          <a:off x="0" y="0"/>
          <a:ext cx="0" cy="0"/>
          <a:chOff x="0" y="0"/>
          <a:chExt cx="0" cy="0"/>
        </a:xfrm>
      </p:grpSpPr>
      <p:sp>
        <p:nvSpPr>
          <p:cNvPr id="20" name="Google Shape;20;p21"/>
          <p:cNvSpPr/>
          <p:nvPr>
            <p:ph idx="2" type="pic"/>
          </p:nvPr>
        </p:nvSpPr>
        <p:spPr>
          <a:xfrm>
            <a:off x="346133" y="2336840"/>
            <a:ext cx="3573736" cy="3415031"/>
          </a:xfrm>
          <a:prstGeom prst="rect">
            <a:avLst/>
          </a:prstGeom>
          <a:noFill/>
          <a:ln>
            <a:noFill/>
          </a:ln>
        </p:spPr>
      </p:sp>
      <p:sp>
        <p:nvSpPr>
          <p:cNvPr id="21" name="Google Shape;21;p21"/>
          <p:cNvSpPr/>
          <p:nvPr>
            <p:ph idx="3" type="pic"/>
          </p:nvPr>
        </p:nvSpPr>
        <p:spPr>
          <a:xfrm>
            <a:off x="4309132" y="2336840"/>
            <a:ext cx="3573736" cy="3415031"/>
          </a:xfrm>
          <a:prstGeom prst="rect">
            <a:avLst/>
          </a:prstGeom>
          <a:noFill/>
          <a:ln>
            <a:noFill/>
          </a:ln>
        </p:spPr>
      </p:sp>
      <p:sp>
        <p:nvSpPr>
          <p:cNvPr id="22" name="Google Shape;22;p21"/>
          <p:cNvSpPr/>
          <p:nvPr>
            <p:ph idx="4" type="pic"/>
          </p:nvPr>
        </p:nvSpPr>
        <p:spPr>
          <a:xfrm>
            <a:off x="8272131" y="2336840"/>
            <a:ext cx="3573736" cy="3415031"/>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Title Slide">
  <p:cSld name="11_Title Slide">
    <p:spTree>
      <p:nvGrpSpPr>
        <p:cNvPr id="23" name="Shape 23"/>
        <p:cNvGrpSpPr/>
        <p:nvPr/>
      </p:nvGrpSpPr>
      <p:grpSpPr>
        <a:xfrm>
          <a:off x="0" y="0"/>
          <a:ext cx="0" cy="0"/>
          <a:chOff x="0" y="0"/>
          <a:chExt cx="0" cy="0"/>
        </a:xfrm>
      </p:grpSpPr>
      <p:sp>
        <p:nvSpPr>
          <p:cNvPr id="24" name="Google Shape;24;p22"/>
          <p:cNvSpPr/>
          <p:nvPr>
            <p:ph idx="2" type="pic"/>
          </p:nvPr>
        </p:nvSpPr>
        <p:spPr>
          <a:xfrm>
            <a:off x="0" y="2322286"/>
            <a:ext cx="4042585" cy="3497944"/>
          </a:xfrm>
          <a:prstGeom prst="rect">
            <a:avLst/>
          </a:prstGeom>
          <a:noFill/>
          <a:ln>
            <a:noFill/>
          </a:ln>
        </p:spPr>
      </p:sp>
      <p:sp>
        <p:nvSpPr>
          <p:cNvPr id="25" name="Google Shape;25;p22"/>
          <p:cNvSpPr/>
          <p:nvPr>
            <p:ph idx="3" type="pic"/>
          </p:nvPr>
        </p:nvSpPr>
        <p:spPr>
          <a:xfrm>
            <a:off x="4201885" y="2322286"/>
            <a:ext cx="3915408" cy="1669143"/>
          </a:xfrm>
          <a:prstGeom prst="rect">
            <a:avLst/>
          </a:prstGeom>
          <a:noFill/>
          <a:ln>
            <a:noFill/>
          </a:ln>
        </p:spPr>
      </p:sp>
      <p:sp>
        <p:nvSpPr>
          <p:cNvPr id="26" name="Google Shape;26;p22"/>
          <p:cNvSpPr/>
          <p:nvPr>
            <p:ph idx="4" type="pic"/>
          </p:nvPr>
        </p:nvSpPr>
        <p:spPr>
          <a:xfrm>
            <a:off x="8276592" y="2322286"/>
            <a:ext cx="3915408" cy="1669143"/>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7" name="Shape 27"/>
        <p:cNvGrpSpPr/>
        <p:nvPr/>
      </p:nvGrpSpPr>
      <p:grpSpPr>
        <a:xfrm>
          <a:off x="0" y="0"/>
          <a:ext cx="0" cy="0"/>
          <a:chOff x="0" y="0"/>
          <a:chExt cx="0" cy="0"/>
        </a:xfrm>
      </p:grpSpPr>
      <p:sp>
        <p:nvSpPr>
          <p:cNvPr id="28" name="Google Shape;28;p2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2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0" name="Google Shape;30;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3" name="Shape 33"/>
        <p:cNvGrpSpPr/>
        <p:nvPr/>
      </p:nvGrpSpPr>
      <p:grpSpPr>
        <a:xfrm>
          <a:off x="0" y="0"/>
          <a:ext cx="0" cy="0"/>
          <a:chOff x="0" y="0"/>
          <a:chExt cx="0" cy="0"/>
        </a:xfrm>
      </p:grpSpPr>
      <p:sp>
        <p:nvSpPr>
          <p:cNvPr id="34" name="Google Shape;34;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2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9" name="Shape 39"/>
        <p:cNvGrpSpPr/>
        <p:nvPr/>
      </p:nvGrpSpPr>
      <p:grpSpPr>
        <a:xfrm>
          <a:off x="0" y="0"/>
          <a:ext cx="0" cy="0"/>
          <a:chOff x="0" y="0"/>
          <a:chExt cx="0" cy="0"/>
        </a:xfrm>
      </p:grpSpPr>
      <p:sp>
        <p:nvSpPr>
          <p:cNvPr id="40" name="Google Shape;40;p25"/>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2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2" name="Google Shape;42;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5" name="Shape 45"/>
        <p:cNvGrpSpPr/>
        <p:nvPr/>
      </p:nvGrpSpPr>
      <p:grpSpPr>
        <a:xfrm>
          <a:off x="0" y="0"/>
          <a:ext cx="0" cy="0"/>
          <a:chOff x="0" y="0"/>
          <a:chExt cx="0" cy="0"/>
        </a:xfrm>
      </p:grpSpPr>
      <p:sp>
        <p:nvSpPr>
          <p:cNvPr id="46" name="Google Shape;46;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2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2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2" name="Shape 52"/>
        <p:cNvGrpSpPr/>
        <p:nvPr/>
      </p:nvGrpSpPr>
      <p:grpSpPr>
        <a:xfrm>
          <a:off x="0" y="0"/>
          <a:ext cx="0" cy="0"/>
          <a:chOff x="0" y="0"/>
          <a:chExt cx="0" cy="0"/>
        </a:xfrm>
      </p:grpSpPr>
      <p:sp>
        <p:nvSpPr>
          <p:cNvPr id="53" name="Google Shape;53;p27"/>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2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5" name="Google Shape;55;p2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6" name="Google Shape;56;p2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7" name="Google Shape;57;p2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3.jp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6.jp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jpg"/><Relationship Id="rId4" Type="http://schemas.openxmlformats.org/officeDocument/2006/relationships/image" Target="../media/image7.jpg"/><Relationship Id="rId5"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pic>
        <p:nvPicPr>
          <p:cNvPr id="101" name="Google Shape;101;p1"/>
          <p:cNvPicPr preferRelativeResize="0"/>
          <p:nvPr>
            <p:ph idx="2" type="pic"/>
          </p:nvPr>
        </p:nvPicPr>
        <p:blipFill rotWithShape="1">
          <a:blip r:embed="rId3">
            <a:alphaModFix/>
          </a:blip>
          <a:srcRect b="7867" l="0" r="0" t="7974"/>
          <a:stretch/>
        </p:blipFill>
        <p:spPr>
          <a:xfrm>
            <a:off x="0" y="0"/>
            <a:ext cx="12192000" cy="6849202"/>
          </a:xfrm>
          <a:prstGeom prst="rect">
            <a:avLst/>
          </a:prstGeom>
          <a:noFill/>
          <a:ln>
            <a:noFill/>
          </a:ln>
        </p:spPr>
      </p:pic>
      <p:sp>
        <p:nvSpPr>
          <p:cNvPr id="102" name="Google Shape;102;p1"/>
          <p:cNvSpPr/>
          <p:nvPr/>
        </p:nvSpPr>
        <p:spPr>
          <a:xfrm>
            <a:off x="-64168" y="-128337"/>
            <a:ext cx="12320336" cy="7019323"/>
          </a:xfrm>
          <a:prstGeom prst="rect">
            <a:avLst/>
          </a:prstGeom>
          <a:solidFill>
            <a:srgbClr val="017F78">
              <a:alpha val="8392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 name="Google Shape;103;p1"/>
          <p:cNvSpPr/>
          <p:nvPr/>
        </p:nvSpPr>
        <p:spPr>
          <a:xfrm flipH="1" rot="10800000">
            <a:off x="0" y="5143499"/>
            <a:ext cx="12192000" cy="1738690"/>
          </a:xfrm>
          <a:custGeom>
            <a:rect b="b" l="l" r="r" t="t"/>
            <a:pathLst>
              <a:path extrusionOk="0" h="25661" w="21600">
                <a:moveTo>
                  <a:pt x="0" y="0"/>
                </a:moveTo>
                <a:lnTo>
                  <a:pt x="21600" y="0"/>
                </a:lnTo>
                <a:lnTo>
                  <a:pt x="21600" y="17322"/>
                </a:lnTo>
                <a:cubicBezTo>
                  <a:pt x="15255" y="10832"/>
                  <a:pt x="7864" y="36402"/>
                  <a:pt x="0" y="20172"/>
                </a:cubicBezTo>
                <a:lnTo>
                  <a:pt x="0" y="0"/>
                </a:lnTo>
                <a:close/>
              </a:path>
            </a:pathLst>
          </a:custGeom>
          <a:solidFill>
            <a:schemeClr val="lt1">
              <a:alpha val="901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04" name="Google Shape;104;p1"/>
          <p:cNvGrpSpPr/>
          <p:nvPr/>
        </p:nvGrpSpPr>
        <p:grpSpPr>
          <a:xfrm>
            <a:off x="277092" y="5590888"/>
            <a:ext cx="969817" cy="990021"/>
            <a:chOff x="277092" y="5223166"/>
            <a:chExt cx="1330036" cy="1357744"/>
          </a:xfrm>
        </p:grpSpPr>
        <p:sp>
          <p:nvSpPr>
            <p:cNvPr id="105" name="Google Shape;105;p1"/>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6" name="Google Shape;106;p1"/>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7" name="Google Shape;107;p1"/>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8" name="Google Shape;108;p1"/>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9" name="Google Shape;109;p1"/>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10" name="Google Shape;110;p1"/>
          <p:cNvSpPr/>
          <p:nvPr/>
        </p:nvSpPr>
        <p:spPr>
          <a:xfrm>
            <a:off x="751899" y="3258202"/>
            <a:ext cx="10698865" cy="156966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chemeClr val="lt1"/>
                </a:solidFill>
                <a:latin typeface="Arial Black"/>
                <a:ea typeface="Arial Black"/>
                <a:cs typeface="Arial Black"/>
                <a:sym typeface="Arial Black"/>
                <a:extLst>
                  <a:ext uri="http://customooxmlschemas.google.com/">
                    <go:slidesCustomData xmlns:go="http://customooxmlschemas.google.com/" textRoundtripDataId="0"/>
                  </a:ext>
                </a:extLst>
              </a:rPr>
              <a:t>LONG-TERM</a:t>
            </a:r>
            <a:r>
              <a:rPr b="1" i="0" lang="en-US" sz="4800" u="none" cap="none" strike="noStrike">
                <a:solidFill>
                  <a:schemeClr val="lt1"/>
                </a:solidFill>
                <a:latin typeface="Arial Black"/>
                <a:ea typeface="Arial Black"/>
                <a:cs typeface="Arial Black"/>
                <a:sym typeface="Arial Black"/>
              </a:rPr>
              <a:t> </a:t>
            </a:r>
            <a:r>
              <a:rPr b="1" i="0" lang="en-US" sz="4800" u="none" cap="none" strike="noStrike">
                <a:solidFill>
                  <a:schemeClr val="lt1"/>
                </a:solidFill>
                <a:latin typeface="Arial Black"/>
                <a:ea typeface="Arial Black"/>
                <a:cs typeface="Arial Black"/>
                <a:sym typeface="Arial Black"/>
                <a:extLst>
                  <a:ext uri="http://customooxmlschemas.google.com/">
                    <go:slidesCustomData xmlns:go="http://customooxmlschemas.google.com/" textRoundtripDataId="1"/>
                  </a:ext>
                </a:extLst>
              </a:rPr>
              <a:t>CARE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chemeClr val="lt1"/>
                </a:solidFill>
                <a:latin typeface="Arial Black"/>
                <a:ea typeface="Arial Black"/>
                <a:cs typeface="Arial Black"/>
                <a:sym typeface="Arial Black"/>
              </a:rPr>
              <a:t>PROTECTION STRATEGIES</a:t>
            </a:r>
            <a:endParaRPr b="0" i="0" sz="1400" u="none" cap="none" strike="noStrike">
              <a:solidFill>
                <a:srgbClr val="000000"/>
              </a:solidFill>
              <a:latin typeface="Arial"/>
              <a:ea typeface="Arial"/>
              <a:cs typeface="Arial"/>
              <a:sym typeface="Arial"/>
            </a:endParaRPr>
          </a:p>
        </p:txBody>
      </p:sp>
      <p:sp>
        <p:nvSpPr>
          <p:cNvPr id="111" name="Google Shape;111;p1"/>
          <p:cNvSpPr/>
          <p:nvPr/>
        </p:nvSpPr>
        <p:spPr>
          <a:xfrm>
            <a:off x="0" y="8798"/>
            <a:ext cx="12192000" cy="930395"/>
          </a:xfrm>
          <a:custGeom>
            <a:rect b="b" l="l" r="r" t="t"/>
            <a:pathLst>
              <a:path extrusionOk="0" h="25661" w="21600">
                <a:moveTo>
                  <a:pt x="0" y="0"/>
                </a:moveTo>
                <a:lnTo>
                  <a:pt x="21600" y="0"/>
                </a:lnTo>
                <a:lnTo>
                  <a:pt x="21600" y="17322"/>
                </a:lnTo>
                <a:cubicBezTo>
                  <a:pt x="15255" y="10832"/>
                  <a:pt x="7864" y="36402"/>
                  <a:pt x="0" y="20172"/>
                </a:cubicBezTo>
                <a:lnTo>
                  <a:pt x="0" y="0"/>
                </a:lnTo>
                <a:close/>
              </a:path>
            </a:pathLst>
          </a:custGeom>
          <a:solidFill>
            <a:schemeClr val="lt1">
              <a:alpha val="901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12" name="Google Shape;112;p1"/>
          <p:cNvGrpSpPr/>
          <p:nvPr/>
        </p:nvGrpSpPr>
        <p:grpSpPr>
          <a:xfrm rot="10800000">
            <a:off x="11028220" y="201470"/>
            <a:ext cx="969817" cy="990021"/>
            <a:chOff x="277092" y="5223166"/>
            <a:chExt cx="1330036" cy="1357744"/>
          </a:xfrm>
        </p:grpSpPr>
        <p:sp>
          <p:nvSpPr>
            <p:cNvPr id="113" name="Google Shape;113;p1"/>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4" name="Google Shape;114;p1"/>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5" name="Google Shape;115;p1"/>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6" name="Google Shape;116;p1"/>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7" name="Google Shape;117;p1"/>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18" name="Google Shape;118;p1"/>
          <p:cNvSpPr/>
          <p:nvPr/>
        </p:nvSpPr>
        <p:spPr>
          <a:xfrm rot="5400000">
            <a:off x="636917" y="3128578"/>
            <a:ext cx="461665" cy="461665"/>
          </a:xfrm>
          <a:prstGeom prst="plus">
            <a:avLst>
              <a:gd fmla="val 42421"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9" name="Google Shape;119;p1"/>
          <p:cNvSpPr txBox="1"/>
          <p:nvPr/>
        </p:nvSpPr>
        <p:spPr>
          <a:xfrm>
            <a:off x="2875635" y="2827811"/>
            <a:ext cx="6789226" cy="461665"/>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800"/>
              <a:buFont typeface="Arial"/>
              <a:buNone/>
            </a:pPr>
            <a:r>
              <a:rPr b="1" i="0" lang="en-US" sz="2800" u="none" cap="none" strike="noStrike">
                <a:solidFill>
                  <a:schemeClr val="lt1"/>
                </a:solidFill>
                <a:latin typeface="Arial Black"/>
                <a:ea typeface="Arial Black"/>
                <a:cs typeface="Arial Black"/>
                <a:sym typeface="Arial Black"/>
              </a:rPr>
              <a:t>INSURANCE MATTERS SERIES</a:t>
            </a:r>
            <a:endParaRPr b="1" i="0" sz="2800" u="none" cap="none" strike="noStrike">
              <a:solidFill>
                <a:schemeClr val="lt1"/>
              </a:solidFill>
              <a:latin typeface="Arial Black"/>
              <a:ea typeface="Arial Black"/>
              <a:cs typeface="Arial Black"/>
              <a:sym typeface="Arial Black"/>
            </a:endParaRPr>
          </a:p>
        </p:txBody>
      </p:sp>
      <p:pic>
        <p:nvPicPr>
          <p:cNvPr id="120" name="Google Shape;120;p1"/>
          <p:cNvPicPr preferRelativeResize="0"/>
          <p:nvPr/>
        </p:nvPicPr>
        <p:blipFill rotWithShape="1">
          <a:blip r:embed="rId4">
            <a:alphaModFix/>
          </a:blip>
          <a:srcRect b="0" l="0" r="0" t="0"/>
          <a:stretch/>
        </p:blipFill>
        <p:spPr>
          <a:xfrm>
            <a:off x="9794268" y="5989388"/>
            <a:ext cx="2001724" cy="60842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10"/>
          <p:cNvSpPr/>
          <p:nvPr/>
        </p:nvSpPr>
        <p:spPr>
          <a:xfrm>
            <a:off x="0" y="0"/>
            <a:ext cx="12191999" cy="6858001"/>
          </a:xfrm>
          <a:prstGeom prst="rect">
            <a:avLst/>
          </a:prstGeom>
          <a:solidFill>
            <a:srgbClr val="017F78">
              <a:alpha val="8392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2" name="Google Shape;322;p10"/>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323" name="Google Shape;323;p10"/>
          <p:cNvSpPr txBox="1"/>
          <p:nvPr/>
        </p:nvSpPr>
        <p:spPr>
          <a:xfrm>
            <a:off x="459246" y="679173"/>
            <a:ext cx="11273506"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WHAT ARE YOUR CHOICES?</a:t>
            </a:r>
            <a:endParaRPr b="1" i="0" sz="3600" u="none" cap="none" strike="noStrike">
              <a:solidFill>
                <a:schemeClr val="lt1"/>
              </a:solidFill>
              <a:latin typeface="Arial Black"/>
              <a:ea typeface="Arial Black"/>
              <a:cs typeface="Arial Black"/>
              <a:sym typeface="Arial Black"/>
            </a:endParaRPr>
          </a:p>
        </p:txBody>
      </p:sp>
      <p:grpSp>
        <p:nvGrpSpPr>
          <p:cNvPr id="324" name="Google Shape;324;p10"/>
          <p:cNvGrpSpPr/>
          <p:nvPr/>
        </p:nvGrpSpPr>
        <p:grpSpPr>
          <a:xfrm rot="10800000">
            <a:off x="11028220" y="201470"/>
            <a:ext cx="969817" cy="990021"/>
            <a:chOff x="277092" y="5223166"/>
            <a:chExt cx="1330036" cy="1357744"/>
          </a:xfrm>
        </p:grpSpPr>
        <p:sp>
          <p:nvSpPr>
            <p:cNvPr id="325" name="Google Shape;325;p10"/>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6" name="Google Shape;326;p10"/>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7" name="Google Shape;327;p10"/>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8" name="Google Shape;328;p10"/>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9" name="Google Shape;329;p10"/>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30" name="Google Shape;330;p10"/>
          <p:cNvSpPr/>
          <p:nvPr/>
        </p:nvSpPr>
        <p:spPr>
          <a:xfrm flipH="1" rot="10800000">
            <a:off x="0" y="5143499"/>
            <a:ext cx="12192000" cy="1738690"/>
          </a:xfrm>
          <a:custGeom>
            <a:rect b="b" l="l" r="r" t="t"/>
            <a:pathLst>
              <a:path extrusionOk="0" h="25661" w="21600">
                <a:moveTo>
                  <a:pt x="0" y="0"/>
                </a:moveTo>
                <a:lnTo>
                  <a:pt x="21600" y="0"/>
                </a:lnTo>
                <a:lnTo>
                  <a:pt x="21600" y="17322"/>
                </a:lnTo>
                <a:cubicBezTo>
                  <a:pt x="15255" y="10832"/>
                  <a:pt x="7864" y="36402"/>
                  <a:pt x="0" y="20172"/>
                </a:cubicBezTo>
                <a:lnTo>
                  <a:pt x="0" y="0"/>
                </a:lnTo>
                <a:close/>
              </a:path>
            </a:pathLst>
          </a:custGeom>
          <a:solidFill>
            <a:srgbClr val="017F78">
              <a:alpha val="7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31" name="Google Shape;331;p10"/>
          <p:cNvGrpSpPr/>
          <p:nvPr/>
        </p:nvGrpSpPr>
        <p:grpSpPr>
          <a:xfrm>
            <a:off x="277092" y="5590888"/>
            <a:ext cx="969817" cy="990021"/>
            <a:chOff x="277092" y="5223166"/>
            <a:chExt cx="1330036" cy="1357744"/>
          </a:xfrm>
        </p:grpSpPr>
        <p:sp>
          <p:nvSpPr>
            <p:cNvPr id="332" name="Google Shape;332;p10"/>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3" name="Google Shape;333;p10"/>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4" name="Google Shape;334;p10"/>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5" name="Google Shape;335;p10"/>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6" name="Google Shape;336;p10"/>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337" name="Google Shape;337;p10"/>
          <p:cNvPicPr preferRelativeResize="0"/>
          <p:nvPr/>
        </p:nvPicPr>
        <p:blipFill rotWithShape="1">
          <a:blip r:embed="rId3">
            <a:alphaModFix/>
          </a:blip>
          <a:srcRect b="0" l="0" r="0" t="0"/>
          <a:stretch/>
        </p:blipFill>
        <p:spPr>
          <a:xfrm>
            <a:off x="2793154" y="1484118"/>
            <a:ext cx="2837154" cy="5006743"/>
          </a:xfrm>
          <a:prstGeom prst="rect">
            <a:avLst/>
          </a:prstGeom>
          <a:noFill/>
          <a:ln>
            <a:noFill/>
          </a:ln>
        </p:spPr>
      </p:pic>
      <p:sp>
        <p:nvSpPr>
          <p:cNvPr id="338" name="Google Shape;338;p10"/>
          <p:cNvSpPr txBox="1"/>
          <p:nvPr/>
        </p:nvSpPr>
        <p:spPr>
          <a:xfrm>
            <a:off x="3031958" y="3533609"/>
            <a:ext cx="2326106" cy="133279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17F78"/>
              </a:buClr>
              <a:buSzPts val="4400"/>
              <a:buFont typeface="Arial"/>
              <a:buNone/>
            </a:pPr>
            <a:r>
              <a:rPr b="1" i="0" lang="en-US" sz="4400" u="none" cap="none" strike="noStrike">
                <a:solidFill>
                  <a:srgbClr val="017F78"/>
                </a:solidFill>
                <a:latin typeface="Arial Black"/>
                <a:ea typeface="Arial Black"/>
                <a:cs typeface="Arial Black"/>
                <a:sym typeface="Arial Black"/>
              </a:rPr>
              <a:t>SELF</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17F78"/>
              </a:buClr>
              <a:buSzPts val="3600"/>
              <a:buFont typeface="Arial"/>
              <a:buNone/>
            </a:pPr>
            <a:r>
              <a:rPr b="0" i="0" lang="en-US" sz="3600" u="none" cap="none" strike="noStrike">
                <a:solidFill>
                  <a:srgbClr val="017F78"/>
                </a:solidFill>
                <a:latin typeface="Arial"/>
                <a:ea typeface="Arial"/>
                <a:cs typeface="Arial"/>
                <a:sym typeface="Arial"/>
              </a:rPr>
              <a:t>Insure</a:t>
            </a:r>
            <a:endParaRPr b="0" i="0" sz="3600" u="none" cap="none" strike="noStrike">
              <a:solidFill>
                <a:srgbClr val="017F78"/>
              </a:solidFill>
              <a:latin typeface="Arial"/>
              <a:ea typeface="Arial"/>
              <a:cs typeface="Arial"/>
              <a:sym typeface="Arial"/>
            </a:endParaRPr>
          </a:p>
        </p:txBody>
      </p:sp>
      <p:sp>
        <p:nvSpPr>
          <p:cNvPr id="339" name="Google Shape;339;p10"/>
          <p:cNvSpPr txBox="1"/>
          <p:nvPr/>
        </p:nvSpPr>
        <p:spPr>
          <a:xfrm>
            <a:off x="6061056" y="1763894"/>
            <a:ext cx="5260200" cy="3539400"/>
          </a:xfrm>
          <a:prstGeom prst="rect">
            <a:avLst/>
          </a:prstGeom>
          <a:noFill/>
          <a:ln>
            <a:noFill/>
          </a:ln>
        </p:spPr>
        <p:txBody>
          <a:bodyPr anchorCtr="0" anchor="t" bIns="45700" lIns="91425" spcFirstLastPara="1" rIns="91425" wrap="square" tIns="45700">
            <a:spAutoFit/>
          </a:bodyPr>
          <a:lstStyle/>
          <a:p>
            <a:pPr indent="-457200" lvl="0" marL="457200" marR="0" rtl="0" algn="l">
              <a:lnSpc>
                <a:spcPct val="100000"/>
              </a:lnSpc>
              <a:spcBef>
                <a:spcPts val="0"/>
              </a:spcBef>
              <a:spcAft>
                <a:spcPts val="0"/>
              </a:spcAft>
              <a:buClr>
                <a:schemeClr val="lt1"/>
              </a:buClr>
              <a:buSzPts val="3200"/>
              <a:buFont typeface="Arial"/>
              <a:buChar char="•"/>
            </a:pPr>
            <a:r>
              <a:rPr b="1" i="0" lang="en-US" sz="3200" u="none" cap="none" strike="noStrike">
                <a:solidFill>
                  <a:schemeClr val="lt1"/>
                </a:solidFill>
                <a:latin typeface="Arial Black"/>
                <a:ea typeface="Arial Black"/>
                <a:cs typeface="Arial Black"/>
                <a:sym typeface="Arial Black"/>
              </a:rPr>
              <a:t>Complete flexibility</a:t>
            </a:r>
            <a:br>
              <a:rPr b="1" i="0" lang="en-US" sz="3200" u="none" cap="none" strike="noStrike">
                <a:solidFill>
                  <a:schemeClr val="lt1"/>
                </a:solidFill>
                <a:latin typeface="Arial Black"/>
                <a:ea typeface="Arial Black"/>
                <a:cs typeface="Arial Black"/>
                <a:sym typeface="Arial Black"/>
              </a:rPr>
            </a:br>
            <a:endParaRPr b="1" i="0" sz="3200" u="none" cap="none" strike="noStrike">
              <a:solidFill>
                <a:schemeClr val="lt1"/>
              </a:solidFill>
              <a:latin typeface="Arial Black"/>
              <a:ea typeface="Arial Black"/>
              <a:cs typeface="Arial Black"/>
              <a:sym typeface="Arial Black"/>
            </a:endParaRPr>
          </a:p>
          <a:p>
            <a:pPr indent="-457200" lvl="0" marL="457200" marR="0" rtl="0" algn="l">
              <a:lnSpc>
                <a:spcPct val="100000"/>
              </a:lnSpc>
              <a:spcBef>
                <a:spcPts val="0"/>
              </a:spcBef>
              <a:spcAft>
                <a:spcPts val="0"/>
              </a:spcAft>
              <a:buClr>
                <a:schemeClr val="lt1"/>
              </a:buClr>
              <a:buSzPts val="3200"/>
              <a:buFont typeface="Arial"/>
              <a:buChar char="•"/>
            </a:pPr>
            <a:r>
              <a:rPr b="1" i="0" lang="en-US" sz="3200" u="none" cap="none" strike="noStrike">
                <a:solidFill>
                  <a:schemeClr val="lt1"/>
                </a:solidFill>
                <a:latin typeface="Arial Black"/>
                <a:ea typeface="Arial Black"/>
                <a:cs typeface="Arial Black"/>
                <a:sym typeface="Arial Black"/>
              </a:rPr>
              <a:t>Be prepared for potential expense</a:t>
            </a:r>
            <a:br>
              <a:rPr b="1" i="0" lang="en-US" sz="3200" u="none" cap="none" strike="noStrike">
                <a:solidFill>
                  <a:schemeClr val="lt1"/>
                </a:solidFill>
                <a:latin typeface="Arial Black"/>
                <a:ea typeface="Arial Black"/>
                <a:cs typeface="Arial Black"/>
                <a:sym typeface="Arial Black"/>
              </a:rPr>
            </a:br>
            <a:endParaRPr b="1" i="0" sz="3200" u="none" cap="none" strike="noStrike">
              <a:solidFill>
                <a:schemeClr val="lt1"/>
              </a:solidFill>
              <a:latin typeface="Arial Black"/>
              <a:ea typeface="Arial Black"/>
              <a:cs typeface="Arial Black"/>
              <a:sym typeface="Arial Black"/>
            </a:endParaRPr>
          </a:p>
          <a:p>
            <a:pPr indent="-457200" lvl="0" marL="457200" marR="0" rtl="0" algn="l">
              <a:lnSpc>
                <a:spcPct val="100000"/>
              </a:lnSpc>
              <a:spcBef>
                <a:spcPts val="0"/>
              </a:spcBef>
              <a:spcAft>
                <a:spcPts val="0"/>
              </a:spcAft>
              <a:buClr>
                <a:schemeClr val="lt1"/>
              </a:buClr>
              <a:buSzPts val="3200"/>
              <a:buFont typeface="Arial"/>
              <a:buChar char="•"/>
            </a:pPr>
            <a:r>
              <a:rPr b="1" i="0" lang="en-US" sz="3200" u="none" cap="none" strike="noStrike">
                <a:solidFill>
                  <a:schemeClr val="lt1"/>
                </a:solidFill>
                <a:latin typeface="Arial Black"/>
                <a:ea typeface="Arial Black"/>
                <a:cs typeface="Arial Black"/>
                <a:sym typeface="Arial Black"/>
              </a:rPr>
              <a:t>Many choose this option by default</a:t>
            </a:r>
            <a:endParaRPr b="0" i="0" sz="3200" u="none" cap="none" strike="noStrike">
              <a:solidFill>
                <a:schemeClr val="lt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11"/>
          <p:cNvSpPr/>
          <p:nvPr/>
        </p:nvSpPr>
        <p:spPr>
          <a:xfrm>
            <a:off x="0" y="0"/>
            <a:ext cx="12191999" cy="6858001"/>
          </a:xfrm>
          <a:prstGeom prst="rect">
            <a:avLst/>
          </a:prstGeom>
          <a:solidFill>
            <a:srgbClr val="017F78">
              <a:alpha val="8392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6" name="Google Shape;346;p11"/>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347" name="Google Shape;347;p11"/>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BEST-LAID PLANS</a:t>
            </a:r>
            <a:endParaRPr b="1" i="0" sz="3600" u="none" cap="none" strike="noStrike">
              <a:solidFill>
                <a:schemeClr val="lt1"/>
              </a:solidFill>
              <a:latin typeface="Arial Black"/>
              <a:ea typeface="Arial Black"/>
              <a:cs typeface="Arial Black"/>
              <a:sym typeface="Arial Black"/>
            </a:endParaRPr>
          </a:p>
        </p:txBody>
      </p:sp>
      <p:grpSp>
        <p:nvGrpSpPr>
          <p:cNvPr id="348" name="Google Shape;348;p11"/>
          <p:cNvGrpSpPr/>
          <p:nvPr/>
        </p:nvGrpSpPr>
        <p:grpSpPr>
          <a:xfrm rot="10800000">
            <a:off x="11028220" y="201470"/>
            <a:ext cx="969817" cy="990021"/>
            <a:chOff x="277092" y="5223166"/>
            <a:chExt cx="1330036" cy="1357744"/>
          </a:xfrm>
        </p:grpSpPr>
        <p:sp>
          <p:nvSpPr>
            <p:cNvPr id="349" name="Google Shape;349;p11"/>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0" name="Google Shape;350;p11"/>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1" name="Google Shape;351;p11"/>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2" name="Google Shape;352;p11"/>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3" name="Google Shape;353;p11"/>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54" name="Google Shape;354;p11"/>
          <p:cNvSpPr/>
          <p:nvPr/>
        </p:nvSpPr>
        <p:spPr>
          <a:xfrm>
            <a:off x="1044863" y="1166022"/>
            <a:ext cx="10185401" cy="5150685"/>
          </a:xfrm>
          <a:prstGeom prst="rect">
            <a:avLst/>
          </a:prstGeom>
          <a:solidFill>
            <a:srgbClr val="017F7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Chart, line chart&#10;&#10;Description automatically generated" id="355" name="Google Shape;355;p11"/>
          <p:cNvPicPr preferRelativeResize="0"/>
          <p:nvPr/>
        </p:nvPicPr>
        <p:blipFill rotWithShape="1">
          <a:blip r:embed="rId3">
            <a:alphaModFix/>
          </a:blip>
          <a:srcRect b="0" l="0" r="0" t="0"/>
          <a:stretch/>
        </p:blipFill>
        <p:spPr>
          <a:xfrm>
            <a:off x="1133054" y="1415996"/>
            <a:ext cx="9820155" cy="4695184"/>
          </a:xfrm>
          <a:prstGeom prst="rect">
            <a:avLst/>
          </a:prstGeom>
          <a:noFill/>
          <a:ln>
            <a:noFill/>
          </a:ln>
        </p:spPr>
      </p:pic>
      <p:grpSp>
        <p:nvGrpSpPr>
          <p:cNvPr id="356" name="Google Shape;356;p11"/>
          <p:cNvGrpSpPr/>
          <p:nvPr/>
        </p:nvGrpSpPr>
        <p:grpSpPr>
          <a:xfrm>
            <a:off x="277092" y="5590888"/>
            <a:ext cx="969817" cy="990021"/>
            <a:chOff x="277092" y="5223166"/>
            <a:chExt cx="1330036" cy="1357744"/>
          </a:xfrm>
        </p:grpSpPr>
        <p:sp>
          <p:nvSpPr>
            <p:cNvPr id="357" name="Google Shape;357;p11"/>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8" name="Google Shape;358;p11"/>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9" name="Google Shape;359;p11"/>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0" name="Google Shape;360;p11"/>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1" name="Google Shape;361;p11"/>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62" name="Google Shape;362;p11"/>
          <p:cNvSpPr/>
          <p:nvPr/>
        </p:nvSpPr>
        <p:spPr>
          <a:xfrm>
            <a:off x="8459991" y="1447327"/>
            <a:ext cx="3063240" cy="891540"/>
          </a:xfrm>
          <a:prstGeom prst="roundRect">
            <a:avLst>
              <a:gd fmla="val 16667" name="adj"/>
            </a:avLst>
          </a:prstGeom>
          <a:solidFill>
            <a:srgbClr val="017F78"/>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3" name="Google Shape;363;p11"/>
          <p:cNvSpPr/>
          <p:nvPr/>
        </p:nvSpPr>
        <p:spPr>
          <a:xfrm>
            <a:off x="8664471" y="1608289"/>
            <a:ext cx="2860144"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Initial Balance: </a:t>
            </a:r>
            <a:r>
              <a:rPr b="1" i="0" lang="en-US" sz="1600" u="none" cap="none" strike="noStrike">
                <a:solidFill>
                  <a:srgbClr val="F3CB31"/>
                </a:solidFill>
                <a:latin typeface="Arial"/>
                <a:ea typeface="Arial"/>
                <a:cs typeface="Arial"/>
                <a:sym typeface="Arial"/>
              </a:rPr>
              <a:t>$1,000,000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Annual Return: </a:t>
            </a:r>
            <a:r>
              <a:rPr b="1" i="0" lang="en-US" sz="1600" u="none" cap="none" strike="noStrike">
                <a:solidFill>
                  <a:srgbClr val="F3CB31"/>
                </a:solidFill>
                <a:latin typeface="Arial"/>
                <a:ea typeface="Arial"/>
                <a:cs typeface="Arial"/>
                <a:sym typeface="Arial"/>
              </a:rPr>
              <a:t>5%</a:t>
            </a:r>
            <a:endParaRPr b="0" i="0" sz="1400" u="none" cap="none" strike="noStrike">
              <a:solidFill>
                <a:srgbClr val="000000"/>
              </a:solidFill>
              <a:latin typeface="Arial"/>
              <a:ea typeface="Arial"/>
              <a:cs typeface="Arial"/>
              <a:sym typeface="Arial"/>
            </a:endParaRPr>
          </a:p>
        </p:txBody>
      </p:sp>
      <p:sp>
        <p:nvSpPr>
          <p:cNvPr id="364" name="Google Shape;364;p11"/>
          <p:cNvSpPr/>
          <p:nvPr/>
        </p:nvSpPr>
        <p:spPr>
          <a:xfrm>
            <a:off x="8401457" y="2827137"/>
            <a:ext cx="4572000"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Annual Withdrawals: </a:t>
            </a:r>
            <a:r>
              <a:rPr b="1" i="0" lang="en-US" sz="1600" u="none" cap="none" strike="noStrike">
                <a:solidFill>
                  <a:srgbClr val="F3CB31"/>
                </a:solidFill>
                <a:latin typeface="Arial"/>
                <a:ea typeface="Arial"/>
                <a:cs typeface="Arial"/>
                <a:sym typeface="Arial"/>
              </a:rPr>
              <a:t>$50,000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    Inflation Adjustment: 3%/yr</a:t>
            </a:r>
            <a:endParaRPr b="1" i="0" sz="1600" u="none" cap="none" strike="noStrike">
              <a:solidFill>
                <a:schemeClr val="lt1"/>
              </a:solidFill>
              <a:latin typeface="Arial"/>
              <a:ea typeface="Arial"/>
              <a:cs typeface="Arial"/>
              <a:sym typeface="Arial"/>
            </a:endParaRPr>
          </a:p>
        </p:txBody>
      </p:sp>
      <p:sp>
        <p:nvSpPr>
          <p:cNvPr id="365" name="Google Shape;365;p11"/>
          <p:cNvSpPr/>
          <p:nvPr/>
        </p:nvSpPr>
        <p:spPr>
          <a:xfrm>
            <a:off x="1323888" y="6379150"/>
            <a:ext cx="11433386"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This is a hypothetical example used for illustrative purposes only. It is not representative of any specific investment or combination of investments.</a:t>
            </a:r>
            <a:endParaRPr b="0" i="0" sz="1000" u="none" cap="none" strike="noStrike">
              <a:solidFill>
                <a:schemeClr val="lt1"/>
              </a:solidFill>
              <a:latin typeface="Arial"/>
              <a:ea typeface="Arial"/>
              <a:cs typeface="Arial"/>
              <a:sym typeface="Arial"/>
            </a:endParaRPr>
          </a:p>
        </p:txBody>
      </p:sp>
      <p:sp>
        <p:nvSpPr>
          <p:cNvPr id="366" name="Google Shape;366;p11"/>
          <p:cNvSpPr/>
          <p:nvPr/>
        </p:nvSpPr>
        <p:spPr>
          <a:xfrm>
            <a:off x="2301692" y="4223275"/>
            <a:ext cx="2823821" cy="101562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chemeClr val="lt1"/>
                </a:solidFill>
                <a:latin typeface="Arial Black"/>
                <a:ea typeface="Arial Black"/>
                <a:cs typeface="Arial Black"/>
                <a:sym typeface="Arial Black"/>
              </a:rPr>
              <a:t>One Spouse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rPr b="0" i="0" lang="en-US" sz="1800" u="none" cap="none" strike="noStrike">
                <a:solidFill>
                  <a:schemeClr val="lt1"/>
                </a:solidFill>
                <a:latin typeface="Arial"/>
                <a:ea typeface="Arial"/>
                <a:cs typeface="Arial"/>
                <a:sym typeface="Arial"/>
              </a:rPr>
              <a:t>spends 5 years in a nursing home </a:t>
            </a:r>
            <a:endParaRPr b="0" i="0" sz="1800" u="none" cap="none" strike="noStrike">
              <a:solidFill>
                <a:srgbClr val="000000"/>
              </a:solidFill>
              <a:latin typeface="Arial"/>
              <a:ea typeface="Arial"/>
              <a:cs typeface="Arial"/>
              <a:sym typeface="Arial"/>
            </a:endParaRPr>
          </a:p>
        </p:txBody>
      </p:sp>
      <p:cxnSp>
        <p:nvCxnSpPr>
          <p:cNvPr id="367" name="Google Shape;367;p11"/>
          <p:cNvCxnSpPr/>
          <p:nvPr/>
        </p:nvCxnSpPr>
        <p:spPr>
          <a:xfrm flipH="1" rot="10800000">
            <a:off x="3459630" y="3349411"/>
            <a:ext cx="243990" cy="873864"/>
          </a:xfrm>
          <a:prstGeom prst="straightConnector1">
            <a:avLst/>
          </a:prstGeom>
          <a:noFill/>
          <a:ln cap="flat" cmpd="sng" w="12700">
            <a:solidFill>
              <a:schemeClr val="lt1"/>
            </a:solidFill>
            <a:prstDash val="solid"/>
            <a:miter lim="800000"/>
            <a:headEnd len="sm" w="sm" type="none"/>
            <a:tailEnd len="sm" w="sm" type="none"/>
          </a:ln>
        </p:spPr>
      </p:cxnSp>
      <p:sp>
        <p:nvSpPr>
          <p:cNvPr id="368" name="Google Shape;368;p11"/>
          <p:cNvSpPr/>
          <p:nvPr/>
        </p:nvSpPr>
        <p:spPr>
          <a:xfrm>
            <a:off x="4354118" y="2659181"/>
            <a:ext cx="3476375" cy="89251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US" sz="1300" u="none" cap="none" strike="noStrike">
                <a:solidFill>
                  <a:schemeClr val="lt1"/>
                </a:solidFill>
                <a:latin typeface="Arial"/>
                <a:ea typeface="Arial"/>
                <a:cs typeface="Arial"/>
                <a:sym typeface="Arial"/>
              </a:rPr>
              <a:t>Annual Withdrawals: </a:t>
            </a:r>
            <a:r>
              <a:rPr b="1" i="0" lang="en-US" sz="1300" u="none" cap="none" strike="noStrike">
                <a:solidFill>
                  <a:srgbClr val="F3CB31"/>
                </a:solidFill>
                <a:latin typeface="Arial"/>
                <a:ea typeface="Arial"/>
                <a:cs typeface="Arial"/>
                <a:sym typeface="Arial"/>
              </a:rPr>
              <a:t>$50,000</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1" i="0" lang="en-US" sz="1300" u="none" cap="none" strike="noStrike">
                <a:solidFill>
                  <a:schemeClr val="lt1"/>
                </a:solidFill>
                <a:latin typeface="Arial"/>
                <a:ea typeface="Arial"/>
                <a:cs typeface="Arial"/>
                <a:sym typeface="Arial"/>
              </a:rPr>
              <a:t>    Additional LTC cost</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1" i="0" lang="en-US" sz="1300" u="none" cap="none" strike="noStrike">
                <a:solidFill>
                  <a:schemeClr val="lt1"/>
                </a:solidFill>
                <a:latin typeface="Arial"/>
                <a:ea typeface="Arial"/>
                <a:cs typeface="Arial"/>
                <a:sym typeface="Arial"/>
              </a:rPr>
              <a:t>               (first 5 years): </a:t>
            </a:r>
            <a:r>
              <a:rPr b="1" i="0" lang="en-US" sz="1300" u="none" cap="none" strike="noStrike">
                <a:solidFill>
                  <a:srgbClr val="F19223"/>
                </a:solidFill>
                <a:latin typeface="Arial"/>
                <a:ea typeface="Arial"/>
                <a:cs typeface="Arial"/>
                <a:sym typeface="Arial"/>
              </a:rPr>
              <a:t>$67,000</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1" i="0" lang="en-US" sz="1300" u="none" cap="none" strike="noStrike">
                <a:solidFill>
                  <a:schemeClr val="lt1"/>
                </a:solidFill>
                <a:latin typeface="Arial"/>
                <a:ea typeface="Arial"/>
                <a:cs typeface="Arial"/>
                <a:sym typeface="Arial"/>
              </a:rPr>
              <a:t>           Inflation Adjustment: 3%/yr</a:t>
            </a:r>
            <a:endParaRPr b="1" i="0" sz="1300" u="none" cap="none" strike="noStrike">
              <a:solidFill>
                <a:schemeClr val="lt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12"/>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17F78"/>
                </a:solidFill>
                <a:latin typeface="Arial Black"/>
                <a:ea typeface="Arial Black"/>
                <a:cs typeface="Arial Black"/>
                <a:sym typeface="Arial Black"/>
              </a:rPr>
              <a:t>INSURANCE MATTERS – LONG-TERM CARE PROTECTION STRATEGIES</a:t>
            </a:r>
            <a:endParaRPr b="1" i="0" sz="1200" u="none" cap="none" strike="noStrike">
              <a:solidFill>
                <a:srgbClr val="017F78"/>
              </a:solidFill>
              <a:latin typeface="Arial Black"/>
              <a:ea typeface="Arial Black"/>
              <a:cs typeface="Arial Black"/>
              <a:sym typeface="Arial Black"/>
            </a:endParaRPr>
          </a:p>
        </p:txBody>
      </p:sp>
      <p:sp>
        <p:nvSpPr>
          <p:cNvPr id="375" name="Google Shape;375;p12"/>
          <p:cNvSpPr/>
          <p:nvPr/>
        </p:nvSpPr>
        <p:spPr>
          <a:xfrm flipH="1" rot="10800000">
            <a:off x="0" y="5143499"/>
            <a:ext cx="12192000" cy="1738690"/>
          </a:xfrm>
          <a:custGeom>
            <a:rect b="b" l="l" r="r" t="t"/>
            <a:pathLst>
              <a:path extrusionOk="0" h="25661" w="21600">
                <a:moveTo>
                  <a:pt x="0" y="0"/>
                </a:moveTo>
                <a:lnTo>
                  <a:pt x="21600" y="0"/>
                </a:lnTo>
                <a:lnTo>
                  <a:pt x="21600" y="17322"/>
                </a:lnTo>
                <a:cubicBezTo>
                  <a:pt x="15255" y="10832"/>
                  <a:pt x="7864" y="36402"/>
                  <a:pt x="0" y="20172"/>
                </a:cubicBezTo>
                <a:lnTo>
                  <a:pt x="0" y="0"/>
                </a:lnTo>
                <a:close/>
              </a:path>
            </a:pathLst>
          </a:custGeom>
          <a:solidFill>
            <a:srgbClr val="017F78">
              <a:alpha val="7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6" name="Google Shape;376;p12"/>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017F78"/>
              </a:buClr>
              <a:buSzPts val="3600"/>
              <a:buFont typeface="Arial"/>
              <a:buNone/>
            </a:pPr>
            <a:r>
              <a:rPr b="1" i="0" lang="en-US" sz="3600" u="none" cap="none" strike="noStrike">
                <a:solidFill>
                  <a:srgbClr val="017F78"/>
                </a:solidFill>
                <a:latin typeface="Arial Black"/>
                <a:ea typeface="Arial Black"/>
                <a:cs typeface="Arial Black"/>
                <a:sym typeface="Arial Black"/>
              </a:rPr>
              <a:t>WHAT ABOUT MEDICARE?</a:t>
            </a:r>
            <a:endParaRPr b="1" i="0" sz="3600" u="none" cap="none" strike="noStrike">
              <a:solidFill>
                <a:srgbClr val="017F78"/>
              </a:solidFill>
              <a:latin typeface="Arial Black"/>
              <a:ea typeface="Arial Black"/>
              <a:cs typeface="Arial Black"/>
              <a:sym typeface="Arial Black"/>
            </a:endParaRPr>
          </a:p>
        </p:txBody>
      </p:sp>
      <p:grpSp>
        <p:nvGrpSpPr>
          <p:cNvPr id="377" name="Google Shape;377;p12"/>
          <p:cNvGrpSpPr/>
          <p:nvPr/>
        </p:nvGrpSpPr>
        <p:grpSpPr>
          <a:xfrm>
            <a:off x="277092" y="5590888"/>
            <a:ext cx="969817" cy="990021"/>
            <a:chOff x="277092" y="5223166"/>
            <a:chExt cx="1330036" cy="1357744"/>
          </a:xfrm>
        </p:grpSpPr>
        <p:sp>
          <p:nvSpPr>
            <p:cNvPr id="378" name="Google Shape;378;p12"/>
            <p:cNvSpPr/>
            <p:nvPr/>
          </p:nvSpPr>
          <p:spPr>
            <a:xfrm>
              <a:off x="277092" y="6054438"/>
              <a:ext cx="526472" cy="526472"/>
            </a:xfrm>
            <a:prstGeom prst="ellipse">
              <a:avLst/>
            </a:prstGeom>
            <a:solidFill>
              <a:srgbClr val="017F7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9" name="Google Shape;379;p12"/>
            <p:cNvSpPr/>
            <p:nvPr/>
          </p:nvSpPr>
          <p:spPr>
            <a:xfrm>
              <a:off x="277092" y="5638802"/>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0" name="Google Shape;380;p12"/>
            <p:cNvSpPr/>
            <p:nvPr/>
          </p:nvSpPr>
          <p:spPr>
            <a:xfrm>
              <a:off x="928256" y="6303820"/>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1" name="Google Shape;381;p12"/>
            <p:cNvSpPr/>
            <p:nvPr/>
          </p:nvSpPr>
          <p:spPr>
            <a:xfrm>
              <a:off x="277092" y="5223166"/>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2" name="Google Shape;382;p12"/>
            <p:cNvSpPr/>
            <p:nvPr/>
          </p:nvSpPr>
          <p:spPr>
            <a:xfrm>
              <a:off x="1330038" y="6303820"/>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383" name="Google Shape;383;p12"/>
          <p:cNvGrpSpPr/>
          <p:nvPr/>
        </p:nvGrpSpPr>
        <p:grpSpPr>
          <a:xfrm rot="10800000">
            <a:off x="11028220" y="201470"/>
            <a:ext cx="969817" cy="990021"/>
            <a:chOff x="277092" y="5223166"/>
            <a:chExt cx="1330036" cy="1357744"/>
          </a:xfrm>
        </p:grpSpPr>
        <p:sp>
          <p:nvSpPr>
            <p:cNvPr id="384" name="Google Shape;384;p12"/>
            <p:cNvSpPr/>
            <p:nvPr/>
          </p:nvSpPr>
          <p:spPr>
            <a:xfrm>
              <a:off x="277092" y="6054438"/>
              <a:ext cx="526472" cy="526472"/>
            </a:xfrm>
            <a:prstGeom prst="ellipse">
              <a:avLst/>
            </a:prstGeom>
            <a:solidFill>
              <a:srgbClr val="017F7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5" name="Google Shape;385;p12"/>
            <p:cNvSpPr/>
            <p:nvPr/>
          </p:nvSpPr>
          <p:spPr>
            <a:xfrm>
              <a:off x="277092" y="5638802"/>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6" name="Google Shape;386;p12"/>
            <p:cNvSpPr/>
            <p:nvPr/>
          </p:nvSpPr>
          <p:spPr>
            <a:xfrm>
              <a:off x="928256" y="6303820"/>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7" name="Google Shape;387;p12"/>
            <p:cNvSpPr/>
            <p:nvPr/>
          </p:nvSpPr>
          <p:spPr>
            <a:xfrm>
              <a:off x="277092" y="5223166"/>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8" name="Google Shape;388;p12"/>
            <p:cNvSpPr/>
            <p:nvPr/>
          </p:nvSpPr>
          <p:spPr>
            <a:xfrm>
              <a:off x="1330038" y="6303820"/>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89" name="Google Shape;389;p12"/>
          <p:cNvSpPr txBox="1"/>
          <p:nvPr/>
        </p:nvSpPr>
        <p:spPr>
          <a:xfrm>
            <a:off x="751899" y="1641929"/>
            <a:ext cx="7425368" cy="3046988"/>
          </a:xfrm>
          <a:prstGeom prst="rect">
            <a:avLst/>
          </a:prstGeom>
          <a:noFill/>
          <a:ln>
            <a:noFill/>
          </a:ln>
        </p:spPr>
        <p:txBody>
          <a:bodyPr anchorCtr="0" anchor="t" bIns="45700" lIns="91425" spcFirstLastPara="1" rIns="91425" wrap="square" tIns="45700">
            <a:spAutoFit/>
          </a:bodyPr>
          <a:lstStyle/>
          <a:p>
            <a:pPr indent="-457200" lvl="0" marL="457200" marR="0" rtl="0" algn="l">
              <a:lnSpc>
                <a:spcPct val="100000"/>
              </a:lnSpc>
              <a:spcBef>
                <a:spcPts val="0"/>
              </a:spcBef>
              <a:spcAft>
                <a:spcPts val="0"/>
              </a:spcAft>
              <a:buClr>
                <a:srgbClr val="017F78"/>
              </a:buClr>
              <a:buSzPts val="3200"/>
              <a:buFont typeface="Arial"/>
              <a:buChar char="•"/>
            </a:pPr>
            <a:r>
              <a:rPr b="0" i="0" lang="en-US" sz="3200" u="none" cap="none" strike="noStrike">
                <a:solidFill>
                  <a:srgbClr val="017F78"/>
                </a:solidFill>
                <a:latin typeface="Arial"/>
                <a:ea typeface="Arial"/>
                <a:cs typeface="Arial"/>
                <a:sym typeface="Arial"/>
              </a:rPr>
              <a:t>Covers skilled nursing care; </a:t>
            </a:r>
            <a:br>
              <a:rPr b="0" i="0" lang="en-US" sz="3200" u="none" cap="none" strike="noStrike">
                <a:solidFill>
                  <a:srgbClr val="017F78"/>
                </a:solidFill>
                <a:latin typeface="Arial"/>
                <a:ea typeface="Arial"/>
                <a:cs typeface="Arial"/>
                <a:sym typeface="Arial"/>
              </a:rPr>
            </a:br>
            <a:r>
              <a:rPr b="0" i="0" lang="en-US" sz="3200" u="none" cap="none" strike="noStrike">
                <a:solidFill>
                  <a:srgbClr val="017F78"/>
                </a:solidFill>
                <a:latin typeface="Arial"/>
                <a:ea typeface="Arial"/>
                <a:cs typeface="Arial"/>
                <a:sym typeface="Arial"/>
              </a:rPr>
              <a:t>does not cover custodial care</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17F78"/>
              </a:buClr>
              <a:buSzPts val="3200"/>
              <a:buFont typeface="Arial"/>
              <a:buChar char="•"/>
            </a:pPr>
            <a:r>
              <a:rPr b="0" i="0" lang="en-US" sz="3200" u="none" cap="none" strike="noStrike">
                <a:solidFill>
                  <a:srgbClr val="017F78"/>
                </a:solidFill>
                <a:latin typeface="Arial"/>
                <a:ea typeface="Arial"/>
                <a:cs typeface="Arial"/>
                <a:sym typeface="Arial"/>
              </a:rPr>
              <a:t>Requires a </a:t>
            </a:r>
            <a:r>
              <a:rPr b="1" i="0" lang="en-US" sz="3200" u="none" cap="none" strike="noStrike">
                <a:solidFill>
                  <a:srgbClr val="017F78"/>
                </a:solidFill>
                <a:latin typeface="Arial Black"/>
                <a:ea typeface="Arial Black"/>
                <a:cs typeface="Arial Black"/>
                <a:sym typeface="Arial Black"/>
              </a:rPr>
              <a:t>3-day</a:t>
            </a:r>
            <a:r>
              <a:rPr b="0" i="0" lang="en-US" sz="3200" u="none" cap="none" strike="noStrike">
                <a:solidFill>
                  <a:srgbClr val="017F78"/>
                </a:solidFill>
                <a:latin typeface="Arial"/>
                <a:ea typeface="Arial"/>
                <a:cs typeface="Arial"/>
                <a:sym typeface="Arial"/>
              </a:rPr>
              <a:t> hospital stay</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17F78"/>
              </a:buClr>
              <a:buSzPts val="3200"/>
              <a:buFont typeface="Arial"/>
              <a:buChar char="•"/>
            </a:pPr>
            <a:r>
              <a:rPr b="0" i="0" lang="en-US" sz="3200" u="none" cap="none" strike="noStrike">
                <a:solidFill>
                  <a:srgbClr val="017F78"/>
                </a:solidFill>
                <a:latin typeface="Arial"/>
                <a:ea typeface="Arial"/>
                <a:cs typeface="Arial"/>
                <a:sym typeface="Arial"/>
              </a:rPr>
              <a:t>Covers days </a:t>
            </a:r>
            <a:r>
              <a:rPr b="1" i="0" lang="en-US" sz="3200" u="none" cap="none" strike="noStrike">
                <a:solidFill>
                  <a:srgbClr val="017F78"/>
                </a:solidFill>
                <a:latin typeface="Arial Black"/>
                <a:ea typeface="Arial Black"/>
                <a:cs typeface="Arial Black"/>
                <a:sym typeface="Arial Black"/>
              </a:rPr>
              <a:t>1-20</a:t>
            </a:r>
            <a:r>
              <a:rPr b="0" i="0" lang="en-US" sz="3200" u="none" cap="none" strike="noStrike">
                <a:solidFill>
                  <a:srgbClr val="017F78"/>
                </a:solidFill>
                <a:latin typeface="Arial"/>
                <a:ea typeface="Arial"/>
                <a:cs typeface="Arial"/>
                <a:sym typeface="Arial"/>
              </a:rPr>
              <a:t> completely</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17F78"/>
              </a:buClr>
              <a:buSzPts val="3200"/>
              <a:buFont typeface="Arial"/>
              <a:buChar char="•"/>
            </a:pPr>
            <a:r>
              <a:rPr b="0" i="0" lang="en-US" sz="3200" u="none" cap="none" strike="noStrike">
                <a:solidFill>
                  <a:srgbClr val="017F78"/>
                </a:solidFill>
                <a:latin typeface="Arial"/>
                <a:ea typeface="Arial"/>
                <a:cs typeface="Arial"/>
                <a:sym typeface="Arial"/>
              </a:rPr>
              <a:t>Copayment due for days </a:t>
            </a:r>
            <a:r>
              <a:rPr b="1" i="0" lang="en-US" sz="3200" u="none" cap="none" strike="noStrike">
                <a:solidFill>
                  <a:srgbClr val="017F78"/>
                </a:solidFill>
                <a:latin typeface="Arial Black"/>
                <a:ea typeface="Arial Black"/>
                <a:cs typeface="Arial Black"/>
                <a:sym typeface="Arial Black"/>
              </a:rPr>
              <a:t>21-100</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17F78"/>
              </a:buClr>
              <a:buSzPts val="3200"/>
              <a:buFont typeface="Arial"/>
              <a:buChar char="•"/>
            </a:pPr>
            <a:r>
              <a:rPr b="1" i="0" lang="en-US" sz="3200" u="none" cap="none" strike="noStrike">
                <a:solidFill>
                  <a:srgbClr val="017F78"/>
                </a:solidFill>
                <a:latin typeface="Arial Black"/>
                <a:ea typeface="Arial Black"/>
                <a:cs typeface="Arial Black"/>
                <a:sym typeface="Arial Black"/>
              </a:rPr>
              <a:t>Limited</a:t>
            </a:r>
            <a:r>
              <a:rPr b="0" i="0" lang="en-US" sz="3200" u="none" cap="none" strike="noStrike">
                <a:solidFill>
                  <a:srgbClr val="017F78"/>
                </a:solidFill>
                <a:latin typeface="Arial"/>
                <a:ea typeface="Arial"/>
                <a:cs typeface="Arial"/>
                <a:sym typeface="Arial"/>
              </a:rPr>
              <a:t> choice</a:t>
            </a:r>
            <a:endParaRPr b="0" i="0" sz="1400" u="none" cap="none" strike="noStrike">
              <a:solidFill>
                <a:srgbClr val="000000"/>
              </a:solidFill>
              <a:latin typeface="Arial"/>
              <a:ea typeface="Arial"/>
              <a:cs typeface="Arial"/>
              <a:sym typeface="Arial"/>
            </a:endParaRPr>
          </a:p>
        </p:txBody>
      </p:sp>
      <p:sp>
        <p:nvSpPr>
          <p:cNvPr id="390" name="Google Shape;390;p12"/>
          <p:cNvSpPr/>
          <p:nvPr/>
        </p:nvSpPr>
        <p:spPr>
          <a:xfrm>
            <a:off x="1595611" y="6392612"/>
            <a:ext cx="7919545"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Source: Medicare.gov, 2022</a:t>
            </a:r>
            <a:endParaRPr b="0" i="0" sz="1000" u="none" cap="none" strike="noStrike">
              <a:solidFill>
                <a:schemeClr val="lt1"/>
              </a:solidFill>
              <a:latin typeface="Arial"/>
              <a:ea typeface="Arial"/>
              <a:cs typeface="Arial"/>
              <a:sym typeface="Arial"/>
            </a:endParaRPr>
          </a:p>
        </p:txBody>
      </p:sp>
      <p:pic>
        <p:nvPicPr>
          <p:cNvPr id="391" name="Google Shape;391;p12"/>
          <p:cNvPicPr preferRelativeResize="0"/>
          <p:nvPr/>
        </p:nvPicPr>
        <p:blipFill rotWithShape="1">
          <a:blip r:embed="rId3">
            <a:alphaModFix/>
          </a:blip>
          <a:srcRect b="0" l="0" r="0" t="0"/>
          <a:stretch/>
        </p:blipFill>
        <p:spPr>
          <a:xfrm>
            <a:off x="7660666" y="1688158"/>
            <a:ext cx="4531334" cy="3012854"/>
          </a:xfrm>
          <a:custGeom>
            <a:rect b="b" l="l" r="r" t="t"/>
            <a:pathLst>
              <a:path extrusionOk="0" h="3962400" w="5104792">
                <a:moveTo>
                  <a:pt x="0" y="0"/>
                </a:moveTo>
                <a:lnTo>
                  <a:pt x="5104792" y="0"/>
                </a:lnTo>
                <a:lnTo>
                  <a:pt x="5104792" y="3962400"/>
                </a:lnTo>
                <a:lnTo>
                  <a:pt x="0" y="3962400"/>
                </a:lnTo>
                <a:close/>
              </a:path>
            </a:pathLst>
          </a:cu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13"/>
          <p:cNvSpPr/>
          <p:nvPr/>
        </p:nvSpPr>
        <p:spPr>
          <a:xfrm>
            <a:off x="0" y="0"/>
            <a:ext cx="12191999" cy="6858001"/>
          </a:xfrm>
          <a:prstGeom prst="rect">
            <a:avLst/>
          </a:prstGeom>
          <a:solidFill>
            <a:srgbClr val="017F78">
              <a:alpha val="8392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8" name="Google Shape;398;p13"/>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399" name="Google Shape;399;p13"/>
          <p:cNvSpPr txBox="1"/>
          <p:nvPr/>
        </p:nvSpPr>
        <p:spPr>
          <a:xfrm>
            <a:off x="459246" y="679173"/>
            <a:ext cx="11273506"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WHAT ARE YOUR CHOICES?</a:t>
            </a:r>
            <a:endParaRPr b="1" i="0" sz="3600" u="none" cap="none" strike="noStrike">
              <a:solidFill>
                <a:schemeClr val="lt1"/>
              </a:solidFill>
              <a:latin typeface="Arial Black"/>
              <a:ea typeface="Arial Black"/>
              <a:cs typeface="Arial Black"/>
              <a:sym typeface="Arial Black"/>
            </a:endParaRPr>
          </a:p>
        </p:txBody>
      </p:sp>
      <p:grpSp>
        <p:nvGrpSpPr>
          <p:cNvPr id="400" name="Google Shape;400;p13"/>
          <p:cNvGrpSpPr/>
          <p:nvPr/>
        </p:nvGrpSpPr>
        <p:grpSpPr>
          <a:xfrm rot="10800000">
            <a:off x="11028220" y="201470"/>
            <a:ext cx="969817" cy="990021"/>
            <a:chOff x="277092" y="5223166"/>
            <a:chExt cx="1330036" cy="1357744"/>
          </a:xfrm>
        </p:grpSpPr>
        <p:sp>
          <p:nvSpPr>
            <p:cNvPr id="401" name="Google Shape;401;p13"/>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2" name="Google Shape;402;p13"/>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3" name="Google Shape;403;p13"/>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4" name="Google Shape;404;p13"/>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5" name="Google Shape;405;p13"/>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06" name="Google Shape;406;p13"/>
          <p:cNvSpPr/>
          <p:nvPr/>
        </p:nvSpPr>
        <p:spPr>
          <a:xfrm flipH="1" rot="10800000">
            <a:off x="0" y="5143499"/>
            <a:ext cx="12192000" cy="1738690"/>
          </a:xfrm>
          <a:custGeom>
            <a:rect b="b" l="l" r="r" t="t"/>
            <a:pathLst>
              <a:path extrusionOk="0" h="25661" w="21600">
                <a:moveTo>
                  <a:pt x="0" y="0"/>
                </a:moveTo>
                <a:lnTo>
                  <a:pt x="21600" y="0"/>
                </a:lnTo>
                <a:lnTo>
                  <a:pt x="21600" y="17322"/>
                </a:lnTo>
                <a:cubicBezTo>
                  <a:pt x="15255" y="10832"/>
                  <a:pt x="7864" y="36402"/>
                  <a:pt x="0" y="20172"/>
                </a:cubicBezTo>
                <a:lnTo>
                  <a:pt x="0" y="0"/>
                </a:lnTo>
                <a:close/>
              </a:path>
            </a:pathLst>
          </a:custGeom>
          <a:solidFill>
            <a:srgbClr val="017F78">
              <a:alpha val="7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407" name="Google Shape;407;p13"/>
          <p:cNvGrpSpPr/>
          <p:nvPr/>
        </p:nvGrpSpPr>
        <p:grpSpPr>
          <a:xfrm>
            <a:off x="277092" y="5590888"/>
            <a:ext cx="969817" cy="990021"/>
            <a:chOff x="277092" y="5223166"/>
            <a:chExt cx="1330036" cy="1357744"/>
          </a:xfrm>
        </p:grpSpPr>
        <p:sp>
          <p:nvSpPr>
            <p:cNvPr id="408" name="Google Shape;408;p13"/>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9" name="Google Shape;409;p13"/>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0" name="Google Shape;410;p13"/>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1" name="Google Shape;411;p13"/>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2" name="Google Shape;412;p13"/>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413" name="Google Shape;413;p13"/>
          <p:cNvPicPr preferRelativeResize="0"/>
          <p:nvPr/>
        </p:nvPicPr>
        <p:blipFill rotWithShape="1">
          <a:blip r:embed="rId3">
            <a:alphaModFix/>
          </a:blip>
          <a:srcRect b="0" l="0" r="0" t="0"/>
          <a:stretch/>
        </p:blipFill>
        <p:spPr>
          <a:xfrm>
            <a:off x="6273056" y="1484118"/>
            <a:ext cx="2837154" cy="5006743"/>
          </a:xfrm>
          <a:prstGeom prst="rect">
            <a:avLst/>
          </a:prstGeom>
          <a:noFill/>
          <a:ln>
            <a:noFill/>
          </a:ln>
        </p:spPr>
      </p:pic>
      <p:sp>
        <p:nvSpPr>
          <p:cNvPr id="414" name="Google Shape;414;p13"/>
          <p:cNvSpPr txBox="1"/>
          <p:nvPr/>
        </p:nvSpPr>
        <p:spPr>
          <a:xfrm>
            <a:off x="6528580" y="3321090"/>
            <a:ext cx="2326106" cy="133279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17F78"/>
              </a:buClr>
              <a:buSzPts val="4400"/>
              <a:buFont typeface="Arial"/>
              <a:buNone/>
            </a:pPr>
            <a:r>
              <a:rPr b="1" i="0" lang="en-US" sz="4400" u="none" cap="none" strike="noStrike">
                <a:solidFill>
                  <a:srgbClr val="017F78"/>
                </a:solidFill>
                <a:latin typeface="Arial Black"/>
                <a:ea typeface="Arial Black"/>
                <a:cs typeface="Arial Black"/>
                <a:sym typeface="Arial Black"/>
              </a:rPr>
              <a:t>LONG-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17F78"/>
              </a:buClr>
              <a:buSzPts val="4400"/>
              <a:buFont typeface="Arial"/>
              <a:buNone/>
            </a:pPr>
            <a:r>
              <a:rPr b="1" i="0" lang="en-US" sz="4400" u="none" cap="none" strike="noStrike">
                <a:solidFill>
                  <a:srgbClr val="017F78"/>
                </a:solidFill>
                <a:latin typeface="Arial Black"/>
                <a:ea typeface="Arial Black"/>
                <a:cs typeface="Arial Black"/>
                <a:sym typeface="Arial Black"/>
              </a:rPr>
              <a:t>TERM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17F78"/>
              </a:buClr>
              <a:buSzPts val="4400"/>
              <a:buFont typeface="Arial"/>
              <a:buNone/>
            </a:pPr>
            <a:r>
              <a:rPr b="1" i="0" lang="en-US" sz="4400" u="none" cap="none" strike="noStrike">
                <a:solidFill>
                  <a:srgbClr val="017F78"/>
                </a:solidFill>
                <a:latin typeface="Arial Black"/>
                <a:ea typeface="Arial Black"/>
                <a:cs typeface="Arial Black"/>
                <a:sym typeface="Arial Black"/>
              </a:rPr>
              <a:t>CARE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17F78"/>
              </a:buClr>
              <a:buSzPts val="3600"/>
              <a:buFont typeface="Arial"/>
              <a:buNone/>
            </a:pPr>
            <a:r>
              <a:rPr b="0" i="0" lang="en-US" sz="3600" u="none" cap="none" strike="noStrike">
                <a:solidFill>
                  <a:srgbClr val="017F78"/>
                </a:solidFill>
                <a:latin typeface="Arial"/>
                <a:ea typeface="Arial"/>
                <a:cs typeface="Arial"/>
                <a:sym typeface="Arial"/>
              </a:rPr>
              <a:t>Insurance</a:t>
            </a:r>
            <a:endParaRPr b="0" i="0" sz="3600" u="none" cap="none" strike="noStrike">
              <a:solidFill>
                <a:srgbClr val="017F78"/>
              </a:solidFill>
              <a:latin typeface="Arial"/>
              <a:ea typeface="Arial"/>
              <a:cs typeface="Arial"/>
              <a:sym typeface="Arial"/>
            </a:endParaRPr>
          </a:p>
        </p:txBody>
      </p:sp>
      <p:sp>
        <p:nvSpPr>
          <p:cNvPr id="415" name="Google Shape;415;p13"/>
          <p:cNvSpPr txBox="1"/>
          <p:nvPr/>
        </p:nvSpPr>
        <p:spPr>
          <a:xfrm>
            <a:off x="1044863" y="2373490"/>
            <a:ext cx="5228191" cy="206210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CAN COVER: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	</a:t>
            </a:r>
            <a:r>
              <a:rPr b="0" i="0" lang="en-US" sz="3200" u="none" cap="none" strike="noStrike">
                <a:solidFill>
                  <a:schemeClr val="lt1"/>
                </a:solidFill>
                <a:latin typeface="Arial"/>
                <a:ea typeface="Arial"/>
                <a:cs typeface="Arial"/>
                <a:sym typeface="Arial"/>
              </a:rPr>
              <a:t>Skilled Care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lt1"/>
                </a:solidFill>
                <a:latin typeface="Arial"/>
                <a:ea typeface="Arial"/>
                <a:cs typeface="Arial"/>
                <a:sym typeface="Arial"/>
              </a:rPr>
              <a:t>	Custodial Care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lt1"/>
                </a:solidFill>
                <a:latin typeface="Arial"/>
                <a:ea typeface="Arial"/>
                <a:cs typeface="Arial"/>
                <a:sym typeface="Arial"/>
              </a:rPr>
              <a:t>	In-home Assistance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14"/>
          <p:cNvSpPr/>
          <p:nvPr/>
        </p:nvSpPr>
        <p:spPr>
          <a:xfrm>
            <a:off x="-1" y="-1"/>
            <a:ext cx="12191998" cy="6858001"/>
          </a:xfrm>
          <a:prstGeom prst="rect">
            <a:avLst/>
          </a:prstGeom>
          <a:solidFill>
            <a:srgbClr val="017F78">
              <a:alpha val="8392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2" name="Google Shape;422;p14"/>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grpSp>
        <p:nvGrpSpPr>
          <p:cNvPr id="423" name="Google Shape;423;p14"/>
          <p:cNvGrpSpPr/>
          <p:nvPr/>
        </p:nvGrpSpPr>
        <p:grpSpPr>
          <a:xfrm>
            <a:off x="277092" y="5590888"/>
            <a:ext cx="969817" cy="990021"/>
            <a:chOff x="277092" y="5223166"/>
            <a:chExt cx="1330036" cy="1357744"/>
          </a:xfrm>
        </p:grpSpPr>
        <p:sp>
          <p:nvSpPr>
            <p:cNvPr id="424" name="Google Shape;424;p14"/>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5" name="Google Shape;425;p14"/>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6" name="Google Shape;426;p14"/>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7" name="Google Shape;427;p14"/>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8" name="Google Shape;428;p14"/>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429" name="Google Shape;429;p14"/>
          <p:cNvGrpSpPr/>
          <p:nvPr/>
        </p:nvGrpSpPr>
        <p:grpSpPr>
          <a:xfrm rot="10800000">
            <a:off x="11028220" y="201470"/>
            <a:ext cx="969817" cy="990021"/>
            <a:chOff x="277092" y="5223166"/>
            <a:chExt cx="1330036" cy="1357744"/>
          </a:xfrm>
        </p:grpSpPr>
        <p:sp>
          <p:nvSpPr>
            <p:cNvPr id="430" name="Google Shape;430;p14"/>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1" name="Google Shape;431;p14"/>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2" name="Google Shape;432;p14"/>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3" name="Google Shape;433;p14"/>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4" name="Google Shape;434;p14"/>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35" name="Google Shape;435;p14"/>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AGING POPULATION</a:t>
            </a:r>
            <a:endParaRPr b="1" i="0" sz="3600" u="none" cap="none" strike="noStrike">
              <a:solidFill>
                <a:schemeClr val="lt1"/>
              </a:solidFill>
              <a:latin typeface="Arial Black"/>
              <a:ea typeface="Arial Black"/>
              <a:cs typeface="Arial Black"/>
              <a:sym typeface="Arial Black"/>
            </a:endParaRPr>
          </a:p>
        </p:txBody>
      </p:sp>
      <p:sp>
        <p:nvSpPr>
          <p:cNvPr id="436" name="Google Shape;436;p14"/>
          <p:cNvSpPr txBox="1"/>
          <p:nvPr/>
        </p:nvSpPr>
        <p:spPr>
          <a:xfrm>
            <a:off x="1385616" y="2809567"/>
            <a:ext cx="4886268" cy="1277993"/>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Protect Assets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	- Retirement funds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	- Potential tax benefits</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Preserve Dignity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	- Standard of living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	- Independence</a:t>
            </a:r>
            <a:br>
              <a:rPr b="0" i="0" lang="en-US" sz="2800" u="none" cap="none" strike="noStrike">
                <a:solidFill>
                  <a:schemeClr val="lt1"/>
                </a:solidFill>
                <a:latin typeface="Arial"/>
                <a:ea typeface="Arial"/>
                <a:cs typeface="Arial"/>
                <a:sym typeface="Arial"/>
              </a:rPr>
            </a:br>
            <a:r>
              <a:rPr b="0" i="0" lang="en-US" sz="2800" u="none" cap="none" strike="noStrike">
                <a:solidFill>
                  <a:schemeClr val="lt1"/>
                </a:solidFill>
                <a:latin typeface="Arial"/>
                <a:ea typeface="Arial"/>
                <a:cs typeface="Arial"/>
                <a:sym typeface="Arial"/>
              </a:rPr>
              <a:t>	- Choice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	- Not burden family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sp>
        <p:nvSpPr>
          <p:cNvPr id="437" name="Google Shape;437;p14"/>
          <p:cNvSpPr/>
          <p:nvPr/>
        </p:nvSpPr>
        <p:spPr>
          <a:xfrm rot="10800000">
            <a:off x="1385616" y="1371602"/>
            <a:ext cx="2092037" cy="1401861"/>
          </a:xfrm>
          <a:prstGeom prst="rect">
            <a:avLst/>
          </a:prstGeom>
          <a:gradFill>
            <a:gsLst>
              <a:gs pos="0">
                <a:srgbClr val="017F78"/>
              </a:gs>
              <a:gs pos="100000">
                <a:srgbClr val="017F78">
                  <a:alpha val="0"/>
                </a:srgbClr>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833C0B"/>
              </a:solidFill>
              <a:latin typeface="Calibri"/>
              <a:ea typeface="Calibri"/>
              <a:cs typeface="Calibri"/>
              <a:sym typeface="Calibri"/>
            </a:endParaRPr>
          </a:p>
        </p:txBody>
      </p:sp>
      <p:sp>
        <p:nvSpPr>
          <p:cNvPr id="438" name="Google Shape;438;p14"/>
          <p:cNvSpPr txBox="1"/>
          <p:nvPr/>
        </p:nvSpPr>
        <p:spPr>
          <a:xfrm>
            <a:off x="1279802" y="1734806"/>
            <a:ext cx="2092038" cy="127799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PROS</a:t>
            </a:r>
            <a:endParaRPr b="0" i="0" sz="2400" u="none" cap="none" strike="noStrike">
              <a:solidFill>
                <a:schemeClr val="lt1"/>
              </a:solidFill>
              <a:latin typeface="Arial"/>
              <a:ea typeface="Arial"/>
              <a:cs typeface="Arial"/>
              <a:sym typeface="Arial"/>
            </a:endParaRPr>
          </a:p>
        </p:txBody>
      </p:sp>
      <p:sp>
        <p:nvSpPr>
          <p:cNvPr id="439" name="Google Shape;439;p14"/>
          <p:cNvSpPr txBox="1"/>
          <p:nvPr/>
        </p:nvSpPr>
        <p:spPr>
          <a:xfrm>
            <a:off x="6377697" y="2879859"/>
            <a:ext cx="5620339" cy="1277993"/>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Cost of Premiums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	- Must be comfortable </a:t>
            </a:r>
            <a:br>
              <a:rPr b="0" i="0" lang="en-US" sz="2800" u="none" cap="none" strike="noStrike">
                <a:solidFill>
                  <a:schemeClr val="lt1"/>
                </a:solidFill>
                <a:latin typeface="Arial"/>
                <a:ea typeface="Arial"/>
                <a:cs typeface="Arial"/>
                <a:sym typeface="Arial"/>
              </a:rPr>
            </a:br>
            <a:r>
              <a:rPr b="0" i="0" lang="en-US" sz="2800" u="none" cap="none" strike="noStrike">
                <a:solidFill>
                  <a:schemeClr val="lt1"/>
                </a:solidFill>
                <a:latin typeface="Arial"/>
                <a:ea typeface="Arial"/>
                <a:cs typeface="Arial"/>
                <a:sym typeface="Arial"/>
              </a:rPr>
              <a:t>	   with the cost</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Complexity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	- Wide range of benefits </a:t>
            </a:r>
            <a:br>
              <a:rPr b="0" i="0" lang="en-US" sz="2800" u="none" cap="none" strike="noStrike">
                <a:solidFill>
                  <a:schemeClr val="lt1"/>
                </a:solidFill>
                <a:latin typeface="Arial"/>
                <a:ea typeface="Arial"/>
                <a:cs typeface="Arial"/>
                <a:sym typeface="Arial"/>
              </a:rPr>
            </a:br>
            <a:r>
              <a:rPr b="0" i="0" lang="en-US" sz="2800" u="none" cap="none" strike="noStrike">
                <a:solidFill>
                  <a:schemeClr val="lt1"/>
                </a:solidFill>
                <a:latin typeface="Arial"/>
                <a:ea typeface="Arial"/>
                <a:cs typeface="Arial"/>
                <a:sym typeface="Arial"/>
              </a:rPr>
              <a:t>	   and premiums</a:t>
            </a:r>
            <a:endParaRPr b="0" i="0" sz="1400" u="none" cap="none" strike="noStrike">
              <a:solidFill>
                <a:srgbClr val="000000"/>
              </a:solidFill>
              <a:latin typeface="Arial"/>
              <a:ea typeface="Arial"/>
              <a:cs typeface="Arial"/>
              <a:sym typeface="Arial"/>
            </a:endParaRPr>
          </a:p>
        </p:txBody>
      </p:sp>
      <p:sp>
        <p:nvSpPr>
          <p:cNvPr id="440" name="Google Shape;440;p14"/>
          <p:cNvSpPr/>
          <p:nvPr/>
        </p:nvSpPr>
        <p:spPr>
          <a:xfrm rot="10800000">
            <a:off x="6377698" y="1441894"/>
            <a:ext cx="2092037" cy="1401861"/>
          </a:xfrm>
          <a:prstGeom prst="rect">
            <a:avLst/>
          </a:prstGeom>
          <a:gradFill>
            <a:gsLst>
              <a:gs pos="0">
                <a:srgbClr val="017F78"/>
              </a:gs>
              <a:gs pos="100000">
                <a:srgbClr val="017F78">
                  <a:alpha val="0"/>
                </a:srgbClr>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833C0B"/>
              </a:solidFill>
              <a:latin typeface="Calibri"/>
              <a:ea typeface="Calibri"/>
              <a:cs typeface="Calibri"/>
              <a:sym typeface="Calibri"/>
            </a:endParaRPr>
          </a:p>
        </p:txBody>
      </p:sp>
      <p:sp>
        <p:nvSpPr>
          <p:cNvPr id="441" name="Google Shape;441;p14"/>
          <p:cNvSpPr txBox="1"/>
          <p:nvPr/>
        </p:nvSpPr>
        <p:spPr>
          <a:xfrm>
            <a:off x="6271884" y="1805098"/>
            <a:ext cx="2092038" cy="127799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CONS</a:t>
            </a:r>
            <a:endParaRPr b="0" i="0" sz="2400" u="none" cap="none" strike="noStrike">
              <a:solidFill>
                <a:schemeClr val="lt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15"/>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17F78"/>
                </a:solidFill>
                <a:latin typeface="Arial Black"/>
                <a:ea typeface="Arial Black"/>
                <a:cs typeface="Arial Black"/>
                <a:sym typeface="Arial Black"/>
              </a:rPr>
              <a:t>INSURANCE MATTERS – LONG-TERM CARE PROTECTION STRATEGIES</a:t>
            </a:r>
            <a:endParaRPr b="1" i="0" sz="1200" u="none" cap="none" strike="noStrike">
              <a:solidFill>
                <a:srgbClr val="017F78"/>
              </a:solidFill>
              <a:latin typeface="Arial Black"/>
              <a:ea typeface="Arial Black"/>
              <a:cs typeface="Arial Black"/>
              <a:sym typeface="Arial Black"/>
            </a:endParaRPr>
          </a:p>
        </p:txBody>
      </p:sp>
      <p:sp>
        <p:nvSpPr>
          <p:cNvPr id="448" name="Google Shape;448;p15"/>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017F78"/>
              </a:buClr>
              <a:buSzPts val="3600"/>
              <a:buFont typeface="Arial"/>
              <a:buNone/>
            </a:pPr>
            <a:r>
              <a:rPr b="1" i="0" lang="en-US" sz="3600" u="none" cap="none" strike="noStrike">
                <a:solidFill>
                  <a:srgbClr val="017F78"/>
                </a:solidFill>
                <a:latin typeface="Arial Black"/>
                <a:ea typeface="Arial Black"/>
                <a:cs typeface="Arial Black"/>
                <a:sym typeface="Arial Black"/>
              </a:rPr>
              <a:t>CHOOSING A LONG-TERM CARE POLICY</a:t>
            </a:r>
            <a:endParaRPr b="1" i="0" sz="3600" u="none" cap="none" strike="noStrike">
              <a:solidFill>
                <a:srgbClr val="017F78"/>
              </a:solidFill>
              <a:latin typeface="Arial Black"/>
              <a:ea typeface="Arial Black"/>
              <a:cs typeface="Arial Black"/>
              <a:sym typeface="Arial Black"/>
            </a:endParaRPr>
          </a:p>
        </p:txBody>
      </p:sp>
      <p:grpSp>
        <p:nvGrpSpPr>
          <p:cNvPr id="449" name="Google Shape;449;p15"/>
          <p:cNvGrpSpPr/>
          <p:nvPr/>
        </p:nvGrpSpPr>
        <p:grpSpPr>
          <a:xfrm>
            <a:off x="277092" y="5590888"/>
            <a:ext cx="969817" cy="990021"/>
            <a:chOff x="277092" y="5223166"/>
            <a:chExt cx="1330036" cy="1357744"/>
          </a:xfrm>
        </p:grpSpPr>
        <p:sp>
          <p:nvSpPr>
            <p:cNvPr id="450" name="Google Shape;450;p15"/>
            <p:cNvSpPr/>
            <p:nvPr/>
          </p:nvSpPr>
          <p:spPr>
            <a:xfrm>
              <a:off x="277092" y="6054438"/>
              <a:ext cx="526472" cy="526472"/>
            </a:xfrm>
            <a:prstGeom prst="ellipse">
              <a:avLst/>
            </a:prstGeom>
            <a:solidFill>
              <a:srgbClr val="017F7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1" name="Google Shape;451;p15"/>
            <p:cNvSpPr/>
            <p:nvPr/>
          </p:nvSpPr>
          <p:spPr>
            <a:xfrm>
              <a:off x="277092" y="5638802"/>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2" name="Google Shape;452;p15"/>
            <p:cNvSpPr/>
            <p:nvPr/>
          </p:nvSpPr>
          <p:spPr>
            <a:xfrm>
              <a:off x="928256" y="6303820"/>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3" name="Google Shape;453;p15"/>
            <p:cNvSpPr/>
            <p:nvPr/>
          </p:nvSpPr>
          <p:spPr>
            <a:xfrm>
              <a:off x="277092" y="5223166"/>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4" name="Google Shape;454;p15"/>
            <p:cNvSpPr/>
            <p:nvPr/>
          </p:nvSpPr>
          <p:spPr>
            <a:xfrm>
              <a:off x="1330038" y="6303820"/>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455" name="Google Shape;455;p15"/>
          <p:cNvGrpSpPr/>
          <p:nvPr/>
        </p:nvGrpSpPr>
        <p:grpSpPr>
          <a:xfrm rot="10800000">
            <a:off x="11028220" y="201470"/>
            <a:ext cx="969817" cy="990021"/>
            <a:chOff x="277092" y="5223166"/>
            <a:chExt cx="1330036" cy="1357744"/>
          </a:xfrm>
        </p:grpSpPr>
        <p:sp>
          <p:nvSpPr>
            <p:cNvPr id="456" name="Google Shape;456;p15"/>
            <p:cNvSpPr/>
            <p:nvPr/>
          </p:nvSpPr>
          <p:spPr>
            <a:xfrm>
              <a:off x="277092" y="6054438"/>
              <a:ext cx="526472" cy="526472"/>
            </a:xfrm>
            <a:prstGeom prst="ellipse">
              <a:avLst/>
            </a:prstGeom>
            <a:solidFill>
              <a:srgbClr val="017F7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7" name="Google Shape;457;p15"/>
            <p:cNvSpPr/>
            <p:nvPr/>
          </p:nvSpPr>
          <p:spPr>
            <a:xfrm>
              <a:off x="277092" y="5638802"/>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8" name="Google Shape;458;p15"/>
            <p:cNvSpPr/>
            <p:nvPr/>
          </p:nvSpPr>
          <p:spPr>
            <a:xfrm>
              <a:off x="928256" y="6303820"/>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9" name="Google Shape;459;p15"/>
            <p:cNvSpPr/>
            <p:nvPr/>
          </p:nvSpPr>
          <p:spPr>
            <a:xfrm>
              <a:off x="277092" y="5223166"/>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0" name="Google Shape;460;p15"/>
            <p:cNvSpPr/>
            <p:nvPr/>
          </p:nvSpPr>
          <p:spPr>
            <a:xfrm>
              <a:off x="1330038" y="6303820"/>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61" name="Google Shape;461;p15"/>
          <p:cNvSpPr txBox="1"/>
          <p:nvPr/>
        </p:nvSpPr>
        <p:spPr>
          <a:xfrm>
            <a:off x="2869123" y="1795387"/>
            <a:ext cx="7425368" cy="4031873"/>
          </a:xfrm>
          <a:prstGeom prst="rect">
            <a:avLst/>
          </a:prstGeom>
          <a:noFill/>
          <a:ln>
            <a:noFill/>
          </a:ln>
        </p:spPr>
        <p:txBody>
          <a:bodyPr anchorCtr="0" anchor="t" bIns="45700" lIns="91425" spcFirstLastPara="1" rIns="91425" wrap="square" tIns="45700">
            <a:spAutoFit/>
          </a:bodyPr>
          <a:lstStyle/>
          <a:p>
            <a:pPr indent="-457200" lvl="0" marL="457200" marR="0" rtl="0" algn="l">
              <a:lnSpc>
                <a:spcPct val="100000"/>
              </a:lnSpc>
              <a:spcBef>
                <a:spcPts val="0"/>
              </a:spcBef>
              <a:spcAft>
                <a:spcPts val="0"/>
              </a:spcAft>
              <a:buClr>
                <a:srgbClr val="017F78"/>
              </a:buClr>
              <a:buSzPts val="3200"/>
              <a:buFont typeface="Noto Sans Symbols"/>
              <a:buChar char="✔"/>
            </a:pPr>
            <a:r>
              <a:rPr b="1" i="0" lang="en-US" sz="3200" u="none" cap="none" strike="noStrike">
                <a:solidFill>
                  <a:srgbClr val="017F78"/>
                </a:solidFill>
                <a:latin typeface="Arial"/>
                <a:ea typeface="Arial"/>
                <a:cs typeface="Arial"/>
                <a:sym typeface="Arial"/>
              </a:rPr>
              <a:t>Understand the limitations and features of the policy</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17F78"/>
              </a:buClr>
              <a:buSzPts val="3200"/>
              <a:buFont typeface="Noto Sans Symbols"/>
              <a:buChar char="✔"/>
            </a:pPr>
            <a:r>
              <a:rPr b="1" i="0" lang="en-US" sz="3200" u="none" cap="none" strike="noStrike">
                <a:solidFill>
                  <a:srgbClr val="017F78"/>
                </a:solidFill>
                <a:latin typeface="Arial"/>
                <a:ea typeface="Arial"/>
                <a:cs typeface="Arial"/>
                <a:sym typeface="Arial"/>
              </a:rPr>
              <a:t>Type of care</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17F78"/>
              </a:buClr>
              <a:buSzPts val="3200"/>
              <a:buFont typeface="Noto Sans Symbols"/>
              <a:buChar char="✔"/>
            </a:pPr>
            <a:r>
              <a:rPr b="1" i="0" lang="en-US" sz="3200" u="none" cap="none" strike="noStrike">
                <a:solidFill>
                  <a:srgbClr val="017F78"/>
                </a:solidFill>
                <a:latin typeface="Arial"/>
                <a:ea typeface="Arial"/>
                <a:cs typeface="Arial"/>
                <a:sym typeface="Arial"/>
              </a:rPr>
              <a:t>Benefit</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17F78"/>
              </a:buClr>
              <a:buSzPts val="3200"/>
              <a:buFont typeface="Noto Sans Symbols"/>
              <a:buChar char="✔"/>
            </a:pPr>
            <a:r>
              <a:rPr b="1" i="0" lang="en-US" sz="3200" u="none" cap="none" strike="noStrike">
                <a:solidFill>
                  <a:srgbClr val="017F78"/>
                </a:solidFill>
                <a:latin typeface="Arial"/>
                <a:ea typeface="Arial"/>
                <a:cs typeface="Arial"/>
                <a:sym typeface="Arial"/>
              </a:rPr>
              <a:t>Waiting period</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17F78"/>
              </a:buClr>
              <a:buSzPts val="3200"/>
              <a:buFont typeface="Noto Sans Symbols"/>
              <a:buChar char="✔"/>
            </a:pPr>
            <a:r>
              <a:rPr b="1" i="0" lang="en-US" sz="3200" u="none" cap="none" strike="noStrike">
                <a:solidFill>
                  <a:srgbClr val="017F78"/>
                </a:solidFill>
                <a:latin typeface="Arial"/>
                <a:ea typeface="Arial"/>
                <a:cs typeface="Arial"/>
                <a:sym typeface="Arial"/>
              </a:rPr>
              <a:t>Renewable</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17F78"/>
              </a:buClr>
              <a:buSzPts val="3200"/>
              <a:buFont typeface="Noto Sans Symbols"/>
              <a:buChar char="✔"/>
            </a:pPr>
            <a:r>
              <a:rPr b="1" i="0" lang="en-US" sz="3200" u="none" cap="none" strike="noStrike">
                <a:solidFill>
                  <a:srgbClr val="017F78"/>
                </a:solidFill>
                <a:latin typeface="Arial"/>
                <a:ea typeface="Arial"/>
                <a:cs typeface="Arial"/>
                <a:sym typeface="Arial"/>
              </a:rPr>
              <a:t>Inflation protection</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17F78"/>
              </a:buClr>
              <a:buSzPts val="3200"/>
              <a:buFont typeface="Noto Sans Symbols"/>
              <a:buChar char="✔"/>
            </a:pPr>
            <a:r>
              <a:rPr b="1" i="0" lang="en-US" sz="3200" u="none" cap="none" strike="noStrike">
                <a:solidFill>
                  <a:srgbClr val="017F78"/>
                </a:solidFill>
                <a:latin typeface="Arial"/>
                <a:ea typeface="Arial"/>
                <a:cs typeface="Arial"/>
                <a:sym typeface="Arial"/>
              </a:rPr>
              <a:t>Waiver of premium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p16"/>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17F78"/>
                </a:solidFill>
                <a:latin typeface="Arial Black"/>
                <a:ea typeface="Arial Black"/>
                <a:cs typeface="Arial Black"/>
                <a:sym typeface="Arial Black"/>
              </a:rPr>
              <a:t>INSURANCE MATTERS SERIES</a:t>
            </a:r>
            <a:endParaRPr b="1" i="0" sz="1200" u="none" cap="none" strike="noStrike">
              <a:solidFill>
                <a:srgbClr val="017F78"/>
              </a:solidFill>
              <a:latin typeface="Arial Black"/>
              <a:ea typeface="Arial Black"/>
              <a:cs typeface="Arial Black"/>
              <a:sym typeface="Arial Black"/>
            </a:endParaRPr>
          </a:p>
        </p:txBody>
      </p:sp>
      <p:sp>
        <p:nvSpPr>
          <p:cNvPr id="468" name="Google Shape;468;p16"/>
          <p:cNvSpPr/>
          <p:nvPr/>
        </p:nvSpPr>
        <p:spPr>
          <a:xfrm flipH="1" rot="10800000">
            <a:off x="0" y="5143499"/>
            <a:ext cx="12192000" cy="1738690"/>
          </a:xfrm>
          <a:custGeom>
            <a:rect b="b" l="l" r="r" t="t"/>
            <a:pathLst>
              <a:path extrusionOk="0" h="25661" w="21600">
                <a:moveTo>
                  <a:pt x="0" y="0"/>
                </a:moveTo>
                <a:lnTo>
                  <a:pt x="21600" y="0"/>
                </a:lnTo>
                <a:lnTo>
                  <a:pt x="21600" y="17322"/>
                </a:lnTo>
                <a:cubicBezTo>
                  <a:pt x="15255" y="10832"/>
                  <a:pt x="7864" y="36402"/>
                  <a:pt x="0" y="20172"/>
                </a:cubicBezTo>
                <a:lnTo>
                  <a:pt x="0" y="0"/>
                </a:lnTo>
                <a:close/>
              </a:path>
            </a:pathLst>
          </a:custGeom>
          <a:solidFill>
            <a:srgbClr val="017F78">
              <a:alpha val="7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9" name="Google Shape;469;p16"/>
          <p:cNvSpPr txBox="1"/>
          <p:nvPr/>
        </p:nvSpPr>
        <p:spPr>
          <a:xfrm>
            <a:off x="8128002" y="2449125"/>
            <a:ext cx="4063998" cy="127799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Cash Alternatives</a:t>
            </a:r>
            <a:endParaRPr b="0" i="0" sz="2400" u="none" cap="none" strike="noStrike">
              <a:solidFill>
                <a:schemeClr val="lt1"/>
              </a:solidFill>
              <a:latin typeface="Arial"/>
              <a:ea typeface="Arial"/>
              <a:cs typeface="Arial"/>
              <a:sym typeface="Arial"/>
            </a:endParaRPr>
          </a:p>
        </p:txBody>
      </p:sp>
      <p:sp>
        <p:nvSpPr>
          <p:cNvPr id="470" name="Google Shape;470;p16"/>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017F78"/>
              </a:buClr>
              <a:buSzPts val="3600"/>
              <a:buFont typeface="Arial"/>
              <a:buNone/>
            </a:pPr>
            <a:r>
              <a:rPr b="1" i="0" lang="en-US" sz="3600" u="none" cap="none" strike="noStrike">
                <a:solidFill>
                  <a:srgbClr val="017F78"/>
                </a:solidFill>
                <a:latin typeface="Arial Black"/>
                <a:ea typeface="Arial Black"/>
                <a:cs typeface="Arial Black"/>
                <a:sym typeface="Arial Black"/>
              </a:rPr>
              <a:t>LONG-TERM CARE </a:t>
            </a:r>
            <a:br>
              <a:rPr b="1" i="0" lang="en-US" sz="3600" u="none" cap="none" strike="noStrike">
                <a:solidFill>
                  <a:srgbClr val="017F78"/>
                </a:solidFill>
                <a:latin typeface="Arial Black"/>
                <a:ea typeface="Arial Black"/>
                <a:cs typeface="Arial Black"/>
                <a:sym typeface="Arial Black"/>
              </a:rPr>
            </a:br>
            <a:r>
              <a:rPr b="1" i="0" lang="en-US" sz="3600" u="none" cap="none" strike="noStrike">
                <a:solidFill>
                  <a:srgbClr val="017F78"/>
                </a:solidFill>
                <a:latin typeface="Arial Black"/>
                <a:ea typeface="Arial Black"/>
                <a:cs typeface="Arial Black"/>
                <a:sym typeface="Arial Black"/>
              </a:rPr>
              <a:t>PROTECTION STRATEGIES</a:t>
            </a:r>
            <a:endParaRPr b="1" i="0" sz="3600" u="none" cap="none" strike="noStrike">
              <a:solidFill>
                <a:srgbClr val="017F78"/>
              </a:solidFill>
              <a:latin typeface="Arial Black"/>
              <a:ea typeface="Arial Black"/>
              <a:cs typeface="Arial Black"/>
              <a:sym typeface="Arial Black"/>
            </a:endParaRPr>
          </a:p>
        </p:txBody>
      </p:sp>
      <p:pic>
        <p:nvPicPr>
          <p:cNvPr id="471" name="Google Shape;471;p16"/>
          <p:cNvPicPr preferRelativeResize="0"/>
          <p:nvPr/>
        </p:nvPicPr>
        <p:blipFill rotWithShape="1">
          <a:blip r:embed="rId3">
            <a:alphaModFix/>
          </a:blip>
          <a:srcRect b="0" l="0" r="0" t="18470"/>
          <a:stretch/>
        </p:blipFill>
        <p:spPr>
          <a:xfrm>
            <a:off x="1810193" y="1658287"/>
            <a:ext cx="8571609" cy="5243462"/>
          </a:xfrm>
          <a:prstGeom prst="rect">
            <a:avLst/>
          </a:prstGeom>
          <a:noFill/>
          <a:ln>
            <a:noFill/>
          </a:ln>
        </p:spPr>
      </p:pic>
      <p:grpSp>
        <p:nvGrpSpPr>
          <p:cNvPr id="472" name="Google Shape;472;p16"/>
          <p:cNvGrpSpPr/>
          <p:nvPr/>
        </p:nvGrpSpPr>
        <p:grpSpPr>
          <a:xfrm>
            <a:off x="277092" y="5590888"/>
            <a:ext cx="969817" cy="990021"/>
            <a:chOff x="277092" y="5223166"/>
            <a:chExt cx="1330036" cy="1357744"/>
          </a:xfrm>
        </p:grpSpPr>
        <p:sp>
          <p:nvSpPr>
            <p:cNvPr id="473" name="Google Shape;473;p16"/>
            <p:cNvSpPr/>
            <p:nvPr/>
          </p:nvSpPr>
          <p:spPr>
            <a:xfrm>
              <a:off x="277092" y="6054438"/>
              <a:ext cx="526472" cy="526472"/>
            </a:xfrm>
            <a:prstGeom prst="ellipse">
              <a:avLst/>
            </a:prstGeom>
            <a:solidFill>
              <a:srgbClr val="017F7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4" name="Google Shape;474;p16"/>
            <p:cNvSpPr/>
            <p:nvPr/>
          </p:nvSpPr>
          <p:spPr>
            <a:xfrm>
              <a:off x="277092" y="5638802"/>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5" name="Google Shape;475;p16"/>
            <p:cNvSpPr/>
            <p:nvPr/>
          </p:nvSpPr>
          <p:spPr>
            <a:xfrm>
              <a:off x="928256" y="6303820"/>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6" name="Google Shape;476;p16"/>
            <p:cNvSpPr/>
            <p:nvPr/>
          </p:nvSpPr>
          <p:spPr>
            <a:xfrm>
              <a:off x="277092" y="5223166"/>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7" name="Google Shape;477;p16"/>
            <p:cNvSpPr/>
            <p:nvPr/>
          </p:nvSpPr>
          <p:spPr>
            <a:xfrm>
              <a:off x="1330038" y="6303820"/>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478" name="Google Shape;478;p16"/>
          <p:cNvGrpSpPr/>
          <p:nvPr/>
        </p:nvGrpSpPr>
        <p:grpSpPr>
          <a:xfrm rot="10800000">
            <a:off x="11028220" y="201470"/>
            <a:ext cx="969817" cy="990021"/>
            <a:chOff x="277092" y="5223166"/>
            <a:chExt cx="1330036" cy="1357744"/>
          </a:xfrm>
        </p:grpSpPr>
        <p:sp>
          <p:nvSpPr>
            <p:cNvPr id="479" name="Google Shape;479;p16"/>
            <p:cNvSpPr/>
            <p:nvPr/>
          </p:nvSpPr>
          <p:spPr>
            <a:xfrm>
              <a:off x="277092" y="6054438"/>
              <a:ext cx="526472" cy="526472"/>
            </a:xfrm>
            <a:prstGeom prst="ellipse">
              <a:avLst/>
            </a:prstGeom>
            <a:solidFill>
              <a:srgbClr val="017F7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0" name="Google Shape;480;p16"/>
            <p:cNvSpPr/>
            <p:nvPr/>
          </p:nvSpPr>
          <p:spPr>
            <a:xfrm>
              <a:off x="277092" y="5638802"/>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1" name="Google Shape;481;p16"/>
            <p:cNvSpPr/>
            <p:nvPr/>
          </p:nvSpPr>
          <p:spPr>
            <a:xfrm>
              <a:off x="928256" y="6303820"/>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2" name="Google Shape;482;p16"/>
            <p:cNvSpPr/>
            <p:nvPr/>
          </p:nvSpPr>
          <p:spPr>
            <a:xfrm>
              <a:off x="277092" y="5223166"/>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3" name="Google Shape;483;p16"/>
            <p:cNvSpPr/>
            <p:nvPr/>
          </p:nvSpPr>
          <p:spPr>
            <a:xfrm>
              <a:off x="1330038" y="6303820"/>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pic>
        <p:nvPicPr>
          <p:cNvPr id="489" name="Google Shape;489;p17"/>
          <p:cNvPicPr preferRelativeResize="0"/>
          <p:nvPr>
            <p:ph idx="2" type="pic"/>
          </p:nvPr>
        </p:nvPicPr>
        <p:blipFill rotWithShape="1">
          <a:blip r:embed="rId3">
            <a:alphaModFix/>
          </a:blip>
          <a:srcRect b="15327" l="0" r="0" t="0"/>
          <a:stretch/>
        </p:blipFill>
        <p:spPr>
          <a:xfrm>
            <a:off x="0" y="0"/>
            <a:ext cx="12192000" cy="6882188"/>
          </a:xfrm>
          <a:prstGeom prst="rect">
            <a:avLst/>
          </a:prstGeom>
          <a:noFill/>
          <a:ln>
            <a:noFill/>
          </a:ln>
        </p:spPr>
      </p:pic>
      <p:sp>
        <p:nvSpPr>
          <p:cNvPr id="490" name="Google Shape;490;p17"/>
          <p:cNvSpPr/>
          <p:nvPr/>
        </p:nvSpPr>
        <p:spPr>
          <a:xfrm>
            <a:off x="0" y="-32986"/>
            <a:ext cx="12192000" cy="7059428"/>
          </a:xfrm>
          <a:prstGeom prst="rect">
            <a:avLst/>
          </a:prstGeom>
          <a:solidFill>
            <a:srgbClr val="017F78">
              <a:alpha val="8392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1" name="Google Shape;491;p17"/>
          <p:cNvSpPr/>
          <p:nvPr/>
        </p:nvSpPr>
        <p:spPr>
          <a:xfrm flipH="1" rot="10800000">
            <a:off x="0" y="5143499"/>
            <a:ext cx="12192000" cy="1738690"/>
          </a:xfrm>
          <a:custGeom>
            <a:rect b="b" l="l" r="r" t="t"/>
            <a:pathLst>
              <a:path extrusionOk="0" h="25661" w="21600">
                <a:moveTo>
                  <a:pt x="0" y="0"/>
                </a:moveTo>
                <a:lnTo>
                  <a:pt x="21600" y="0"/>
                </a:lnTo>
                <a:lnTo>
                  <a:pt x="21600" y="17322"/>
                </a:lnTo>
                <a:cubicBezTo>
                  <a:pt x="15255" y="10832"/>
                  <a:pt x="7864" y="36402"/>
                  <a:pt x="0" y="20172"/>
                </a:cubicBezTo>
                <a:lnTo>
                  <a:pt x="0" y="0"/>
                </a:lnTo>
                <a:close/>
              </a:path>
            </a:pathLst>
          </a:custGeom>
          <a:solidFill>
            <a:schemeClr val="lt1">
              <a:alpha val="901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492" name="Google Shape;492;p17"/>
          <p:cNvGrpSpPr/>
          <p:nvPr/>
        </p:nvGrpSpPr>
        <p:grpSpPr>
          <a:xfrm>
            <a:off x="277092" y="5590888"/>
            <a:ext cx="969817" cy="990021"/>
            <a:chOff x="277092" y="5223166"/>
            <a:chExt cx="1330036" cy="1357744"/>
          </a:xfrm>
        </p:grpSpPr>
        <p:sp>
          <p:nvSpPr>
            <p:cNvPr id="493" name="Google Shape;493;p17"/>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4" name="Google Shape;494;p17"/>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5" name="Google Shape;495;p17"/>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6" name="Google Shape;496;p17"/>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7" name="Google Shape;497;p17"/>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98" name="Google Shape;498;p17"/>
          <p:cNvSpPr/>
          <p:nvPr/>
        </p:nvSpPr>
        <p:spPr>
          <a:xfrm>
            <a:off x="824366" y="3118562"/>
            <a:ext cx="10698865" cy="83099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chemeClr val="lt1"/>
                </a:solidFill>
                <a:latin typeface="Arial Black"/>
                <a:ea typeface="Arial Black"/>
                <a:cs typeface="Arial Black"/>
                <a:sym typeface="Arial Black"/>
              </a:rPr>
              <a:t>THANK YOU!</a:t>
            </a:r>
            <a:endParaRPr b="0" i="0" sz="1400" u="none" cap="none" strike="noStrike">
              <a:solidFill>
                <a:srgbClr val="000000"/>
              </a:solidFill>
              <a:latin typeface="Arial"/>
              <a:ea typeface="Arial"/>
              <a:cs typeface="Arial"/>
              <a:sym typeface="Arial"/>
            </a:endParaRPr>
          </a:p>
        </p:txBody>
      </p:sp>
      <p:sp>
        <p:nvSpPr>
          <p:cNvPr id="499" name="Google Shape;499;p17"/>
          <p:cNvSpPr/>
          <p:nvPr/>
        </p:nvSpPr>
        <p:spPr>
          <a:xfrm>
            <a:off x="0" y="8798"/>
            <a:ext cx="12192000" cy="930395"/>
          </a:xfrm>
          <a:custGeom>
            <a:rect b="b" l="l" r="r" t="t"/>
            <a:pathLst>
              <a:path extrusionOk="0" h="25661" w="21600">
                <a:moveTo>
                  <a:pt x="0" y="0"/>
                </a:moveTo>
                <a:lnTo>
                  <a:pt x="21600" y="0"/>
                </a:lnTo>
                <a:lnTo>
                  <a:pt x="21600" y="17322"/>
                </a:lnTo>
                <a:cubicBezTo>
                  <a:pt x="15255" y="10832"/>
                  <a:pt x="7864" y="36402"/>
                  <a:pt x="0" y="20172"/>
                </a:cubicBezTo>
                <a:lnTo>
                  <a:pt x="0" y="0"/>
                </a:lnTo>
                <a:close/>
              </a:path>
            </a:pathLst>
          </a:custGeom>
          <a:solidFill>
            <a:schemeClr val="lt1">
              <a:alpha val="901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500" name="Google Shape;500;p17"/>
          <p:cNvGrpSpPr/>
          <p:nvPr/>
        </p:nvGrpSpPr>
        <p:grpSpPr>
          <a:xfrm rot="10800000">
            <a:off x="11028220" y="201470"/>
            <a:ext cx="969817" cy="990021"/>
            <a:chOff x="277092" y="5223166"/>
            <a:chExt cx="1330036" cy="1357744"/>
          </a:xfrm>
        </p:grpSpPr>
        <p:sp>
          <p:nvSpPr>
            <p:cNvPr id="501" name="Google Shape;501;p17"/>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2" name="Google Shape;502;p17"/>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3" name="Google Shape;503;p17"/>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4" name="Google Shape;504;p17"/>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5" name="Google Shape;505;p17"/>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506" name="Google Shape;506;p17"/>
          <p:cNvSpPr/>
          <p:nvPr/>
        </p:nvSpPr>
        <p:spPr>
          <a:xfrm rot="5400000">
            <a:off x="2972138" y="2936663"/>
            <a:ext cx="461665" cy="461665"/>
          </a:xfrm>
          <a:prstGeom prst="plus">
            <a:avLst>
              <a:gd fmla="val 42421"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7" name="Google Shape;507;p17"/>
          <p:cNvSpPr txBox="1"/>
          <p:nvPr/>
        </p:nvSpPr>
        <p:spPr>
          <a:xfrm>
            <a:off x="3005042" y="1103641"/>
            <a:ext cx="6789226" cy="461665"/>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800"/>
              <a:buFont typeface="Arial"/>
              <a:buNone/>
            </a:pPr>
            <a:r>
              <a:rPr b="1" i="0" lang="en-US" sz="2800" u="none" cap="none" strike="noStrike">
                <a:solidFill>
                  <a:schemeClr val="lt1"/>
                </a:solidFill>
                <a:latin typeface="Arial Black"/>
                <a:ea typeface="Arial Black"/>
                <a:cs typeface="Arial Black"/>
                <a:sym typeface="Arial Black"/>
              </a:rPr>
              <a:t>INSURANCE MATTERS SERIES</a:t>
            </a:r>
            <a:endParaRPr b="1" i="0" sz="2800" u="none" cap="none" strike="noStrike">
              <a:solidFill>
                <a:schemeClr val="lt1"/>
              </a:solidFill>
              <a:latin typeface="Arial Black"/>
              <a:ea typeface="Arial Black"/>
              <a:cs typeface="Arial Black"/>
              <a:sym typeface="Arial Black"/>
            </a:endParaRPr>
          </a:p>
        </p:txBody>
      </p:sp>
      <p:pic>
        <p:nvPicPr>
          <p:cNvPr id="508" name="Google Shape;508;p17"/>
          <p:cNvPicPr preferRelativeResize="0"/>
          <p:nvPr/>
        </p:nvPicPr>
        <p:blipFill rotWithShape="1">
          <a:blip r:embed="rId4">
            <a:alphaModFix/>
          </a:blip>
          <a:srcRect b="0" l="0" r="0" t="0"/>
          <a:stretch/>
        </p:blipFill>
        <p:spPr>
          <a:xfrm>
            <a:off x="9794268" y="5989388"/>
            <a:ext cx="2001724" cy="6084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2"/>
          <p:cNvSpPr/>
          <p:nvPr/>
        </p:nvSpPr>
        <p:spPr>
          <a:xfrm>
            <a:off x="0" y="0"/>
            <a:ext cx="12191999" cy="6858000"/>
          </a:xfrm>
          <a:prstGeom prst="rect">
            <a:avLst/>
          </a:prstGeom>
          <a:solidFill>
            <a:srgbClr val="017F78">
              <a:alpha val="8392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27" name="Google Shape;127;p2"/>
          <p:cNvPicPr preferRelativeResize="0"/>
          <p:nvPr>
            <p:ph idx="2" type="pic"/>
          </p:nvPr>
        </p:nvPicPr>
        <p:blipFill rotWithShape="1">
          <a:blip r:embed="rId3">
            <a:alphaModFix/>
          </a:blip>
          <a:srcRect b="0" l="13204" r="14766" t="-151"/>
          <a:stretch/>
        </p:blipFill>
        <p:spPr>
          <a:xfrm>
            <a:off x="0" y="0"/>
            <a:ext cx="4375149" cy="6858000"/>
          </a:xfrm>
          <a:prstGeom prst="rect">
            <a:avLst/>
          </a:prstGeom>
          <a:noFill/>
          <a:ln>
            <a:noFill/>
          </a:ln>
        </p:spPr>
      </p:pic>
      <p:sp>
        <p:nvSpPr>
          <p:cNvPr id="128" name="Google Shape;128;p2"/>
          <p:cNvSpPr txBox="1"/>
          <p:nvPr/>
        </p:nvSpPr>
        <p:spPr>
          <a:xfrm>
            <a:off x="5004083" y="1643261"/>
            <a:ext cx="4299507" cy="127799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Your Name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lt1"/>
                </a:solidFill>
                <a:latin typeface="Arial"/>
                <a:ea typeface="Arial"/>
                <a:cs typeface="Arial"/>
                <a:sym typeface="Arial"/>
              </a:rPr>
              <a:t>Your Title</a:t>
            </a:r>
            <a:endParaRPr b="0" i="0" sz="1400" u="none" cap="none" strike="noStrike">
              <a:solidFill>
                <a:srgbClr val="000000"/>
              </a:solidFill>
              <a:latin typeface="Arial"/>
              <a:ea typeface="Arial"/>
              <a:cs typeface="Arial"/>
              <a:sym typeface="Arial"/>
            </a:endParaRPr>
          </a:p>
        </p:txBody>
      </p:sp>
      <p:sp>
        <p:nvSpPr>
          <p:cNvPr id="129" name="Google Shape;129;p2"/>
          <p:cNvSpPr/>
          <p:nvPr/>
        </p:nvSpPr>
        <p:spPr>
          <a:xfrm>
            <a:off x="5016867" y="5120525"/>
            <a:ext cx="6423233" cy="15696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00"/>
              <a:buFont typeface="Arial"/>
              <a:buNone/>
            </a:pPr>
            <a:r>
              <a:rPr b="0" i="0" lang="en-US" sz="800" u="none" cap="none" strike="noStrike">
                <a:solidFill>
                  <a:schemeClr val="lt1"/>
                </a:solidFill>
                <a:latin typeface="Arial"/>
                <a:ea typeface="Arial"/>
                <a:cs typeface="Arial"/>
                <a:sym typeface="Arial"/>
              </a:rPr>
              <a:t>Broker/dealer disclosure goes here.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US" sz="800" u="none" cap="none" strike="noStrike">
                <a:solidFill>
                  <a:schemeClr val="lt1"/>
                </a:solidFill>
                <a:latin typeface="Arial"/>
                <a:ea typeface="Arial"/>
                <a:cs typeface="Arial"/>
                <a:sym typeface="Arial"/>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facilisi.Lorem ipsum dolor sit amet, consectetuer adipiscing elit, sed diam nonummy nibh euismod tincidunt ut laoreet dolore magna aliquam erat volutpat. Ut wisi enim ad minim veniam, quis nostrud exerci tation ullamcorper suscipit lobortis nisl ut aliquip ex ea commodo consequat. </a:t>
            </a:r>
            <a:endParaRPr b="0" i="0" sz="1400" u="none" cap="none" strike="noStrike">
              <a:solidFill>
                <a:srgbClr val="000000"/>
              </a:solidFill>
              <a:latin typeface="Arial"/>
              <a:ea typeface="Arial"/>
              <a:cs typeface="Arial"/>
              <a:sym typeface="Arial"/>
            </a:endParaRPr>
          </a:p>
        </p:txBody>
      </p:sp>
      <p:sp>
        <p:nvSpPr>
          <p:cNvPr id="130" name="Google Shape;130;p2"/>
          <p:cNvSpPr txBox="1"/>
          <p:nvPr/>
        </p:nvSpPr>
        <p:spPr>
          <a:xfrm>
            <a:off x="5004082" y="3188702"/>
            <a:ext cx="4299507" cy="127799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Company Name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lt1"/>
                </a:solidFill>
                <a:latin typeface="Arial"/>
                <a:ea typeface="Arial"/>
                <a:cs typeface="Arial"/>
                <a:sym typeface="Arial"/>
              </a:rPr>
              <a:t>Company Name Subtitle</a:t>
            </a:r>
            <a:endParaRPr b="0" i="0" sz="1400" u="none" cap="none" strike="noStrike">
              <a:solidFill>
                <a:srgbClr val="000000"/>
              </a:solidFill>
              <a:latin typeface="Arial"/>
              <a:ea typeface="Arial"/>
              <a:cs typeface="Arial"/>
              <a:sym typeface="Arial"/>
            </a:endParaRPr>
          </a:p>
        </p:txBody>
      </p:sp>
      <p:sp>
        <p:nvSpPr>
          <p:cNvPr id="131" name="Google Shape;131;p2"/>
          <p:cNvSpPr/>
          <p:nvPr/>
        </p:nvSpPr>
        <p:spPr>
          <a:xfrm rot="10800000">
            <a:off x="2283112" y="3727048"/>
            <a:ext cx="2092037" cy="3130952"/>
          </a:xfrm>
          <a:prstGeom prst="rect">
            <a:avLst/>
          </a:prstGeom>
          <a:gradFill>
            <a:gsLst>
              <a:gs pos="0">
                <a:srgbClr val="017F78"/>
              </a:gs>
              <a:gs pos="100000">
                <a:srgbClr val="017F78">
                  <a:alpha val="0"/>
                </a:srgbClr>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833C0B"/>
              </a:solidFill>
              <a:latin typeface="Calibri"/>
              <a:ea typeface="Calibri"/>
              <a:cs typeface="Calibri"/>
              <a:sym typeface="Calibri"/>
            </a:endParaRPr>
          </a:p>
        </p:txBody>
      </p:sp>
      <p:sp>
        <p:nvSpPr>
          <p:cNvPr id="132" name="Google Shape;132;p2"/>
          <p:cNvSpPr txBox="1"/>
          <p:nvPr/>
        </p:nvSpPr>
        <p:spPr>
          <a:xfrm>
            <a:off x="5016868" y="590798"/>
            <a:ext cx="6789226" cy="46166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400"/>
              <a:buFont typeface="Arial"/>
              <a:buNone/>
            </a:pPr>
            <a:r>
              <a:rPr b="1" i="0" lang="en-US" sz="2400" u="none" cap="none" strike="noStrike">
                <a:solidFill>
                  <a:schemeClr val="lt1"/>
                </a:solidFill>
                <a:latin typeface="Arial Black"/>
                <a:ea typeface="Arial Black"/>
                <a:cs typeface="Arial Black"/>
                <a:sym typeface="Arial Black"/>
              </a:rPr>
              <a:t>INSURANCE MATTERS SERIES</a:t>
            </a:r>
            <a:endParaRPr b="1" i="0" sz="2400" u="none" cap="none" strike="noStrike">
              <a:solidFill>
                <a:schemeClr val="lt1"/>
              </a:solidFill>
              <a:latin typeface="Arial Black"/>
              <a:ea typeface="Arial Black"/>
              <a:cs typeface="Arial Black"/>
              <a:sym typeface="Arial Black"/>
            </a:endParaRPr>
          </a:p>
        </p:txBody>
      </p:sp>
      <p:grpSp>
        <p:nvGrpSpPr>
          <p:cNvPr id="133" name="Google Shape;133;p2"/>
          <p:cNvGrpSpPr/>
          <p:nvPr/>
        </p:nvGrpSpPr>
        <p:grpSpPr>
          <a:xfrm rot="10800000">
            <a:off x="11028220" y="201470"/>
            <a:ext cx="969817" cy="990021"/>
            <a:chOff x="277092" y="5223166"/>
            <a:chExt cx="1330036" cy="1357744"/>
          </a:xfrm>
        </p:grpSpPr>
        <p:sp>
          <p:nvSpPr>
            <p:cNvPr id="134" name="Google Shape;134;p2"/>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5" name="Google Shape;135;p2"/>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6" name="Google Shape;136;p2"/>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7" name="Google Shape;137;p2"/>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8" name="Google Shape;138;p2"/>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39" name="Google Shape;139;p2"/>
          <p:cNvGrpSpPr/>
          <p:nvPr/>
        </p:nvGrpSpPr>
        <p:grpSpPr>
          <a:xfrm>
            <a:off x="277092" y="5590888"/>
            <a:ext cx="969817" cy="990021"/>
            <a:chOff x="277092" y="5223166"/>
            <a:chExt cx="1330036" cy="1357744"/>
          </a:xfrm>
        </p:grpSpPr>
        <p:sp>
          <p:nvSpPr>
            <p:cNvPr id="140" name="Google Shape;140;p2"/>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1" name="Google Shape;141;p2"/>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2" name="Google Shape;142;p2"/>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3" name="Google Shape;143;p2"/>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4" name="Google Shape;144;p2"/>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145" name="Google Shape;145;p2"/>
          <p:cNvPicPr preferRelativeResize="0"/>
          <p:nvPr/>
        </p:nvPicPr>
        <p:blipFill rotWithShape="1">
          <a:blip r:embed="rId4">
            <a:alphaModFix/>
          </a:blip>
          <a:srcRect b="0" l="0" r="0" t="0"/>
          <a:stretch/>
        </p:blipFill>
        <p:spPr>
          <a:xfrm>
            <a:off x="2494502" y="5754807"/>
            <a:ext cx="1643856" cy="48034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3"/>
          <p:cNvSpPr/>
          <p:nvPr/>
        </p:nvSpPr>
        <p:spPr>
          <a:xfrm>
            <a:off x="0" y="0"/>
            <a:ext cx="12191999" cy="6858000"/>
          </a:xfrm>
          <a:prstGeom prst="rect">
            <a:avLst/>
          </a:prstGeom>
          <a:solidFill>
            <a:srgbClr val="017F78">
              <a:alpha val="8392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2" name="Google Shape;152;p3"/>
          <p:cNvSpPr/>
          <p:nvPr/>
        </p:nvSpPr>
        <p:spPr>
          <a:xfrm flipH="1" rot="10800000">
            <a:off x="0" y="5143499"/>
            <a:ext cx="12192000" cy="1738690"/>
          </a:xfrm>
          <a:custGeom>
            <a:rect b="b" l="l" r="r" t="t"/>
            <a:pathLst>
              <a:path extrusionOk="0" h="25661" w="21600">
                <a:moveTo>
                  <a:pt x="0" y="0"/>
                </a:moveTo>
                <a:lnTo>
                  <a:pt x="21600" y="0"/>
                </a:lnTo>
                <a:lnTo>
                  <a:pt x="21600" y="17322"/>
                </a:lnTo>
                <a:cubicBezTo>
                  <a:pt x="15255" y="10832"/>
                  <a:pt x="7864" y="36402"/>
                  <a:pt x="0" y="20172"/>
                </a:cubicBezTo>
                <a:lnTo>
                  <a:pt x="0" y="0"/>
                </a:lnTo>
                <a:close/>
              </a:path>
            </a:pathLst>
          </a:custGeom>
          <a:solidFill>
            <a:srgbClr val="017F78">
              <a:alpha val="8392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3" name="Google Shape;153;p3"/>
          <p:cNvSpPr txBox="1"/>
          <p:nvPr/>
        </p:nvSpPr>
        <p:spPr>
          <a:xfrm>
            <a:off x="1647883" y="6197023"/>
            <a:ext cx="10148109" cy="36966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lt1"/>
                </a:solidFill>
                <a:latin typeface="Arial"/>
                <a:ea typeface="Arial"/>
                <a:cs typeface="Arial"/>
                <a:sym typeface="Arial"/>
              </a:rPr>
              <a:t>The information in this material is not intended as tax or legal advice. It may not be used for the purpose of avoiding any federal tax penalties. Please consult a professional for specific information regarding your individual situation.</a:t>
            </a:r>
            <a:endParaRPr b="0" i="0" sz="1400" u="none" cap="none" strike="noStrike">
              <a:solidFill>
                <a:srgbClr val="000000"/>
              </a:solidFill>
              <a:latin typeface="Arial"/>
              <a:ea typeface="Arial"/>
              <a:cs typeface="Arial"/>
              <a:sym typeface="Arial"/>
            </a:endParaRPr>
          </a:p>
        </p:txBody>
      </p:sp>
      <p:sp>
        <p:nvSpPr>
          <p:cNvPr id="154" name="Google Shape;154;p3"/>
          <p:cNvSpPr/>
          <p:nvPr/>
        </p:nvSpPr>
        <p:spPr>
          <a:xfrm rot="10800000">
            <a:off x="1647883" y="1232464"/>
            <a:ext cx="2092037" cy="2222484"/>
          </a:xfrm>
          <a:prstGeom prst="rect">
            <a:avLst/>
          </a:prstGeom>
          <a:gradFill>
            <a:gsLst>
              <a:gs pos="0">
                <a:srgbClr val="017F78"/>
              </a:gs>
              <a:gs pos="100000">
                <a:srgbClr val="017F78">
                  <a:alpha val="0"/>
                </a:srgbClr>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833C0B"/>
              </a:solidFill>
              <a:latin typeface="Calibri"/>
              <a:ea typeface="Calibri"/>
              <a:cs typeface="Calibri"/>
              <a:sym typeface="Calibri"/>
            </a:endParaRPr>
          </a:p>
        </p:txBody>
      </p:sp>
      <p:sp>
        <p:nvSpPr>
          <p:cNvPr id="155" name="Google Shape;155;p3"/>
          <p:cNvSpPr txBox="1"/>
          <p:nvPr/>
        </p:nvSpPr>
        <p:spPr>
          <a:xfrm>
            <a:off x="1490230" y="3623445"/>
            <a:ext cx="9271000" cy="742585"/>
          </a:xfrm>
          <a:prstGeom prst="rect">
            <a:avLst/>
          </a:prstGeom>
          <a:noFill/>
          <a:ln>
            <a:noFill/>
          </a:ln>
        </p:spPr>
        <p:txBody>
          <a:bodyPr anchorCtr="0" anchor="ctr" bIns="45700" lIns="91425" spcFirstLastPara="1" rIns="91425" wrap="square" tIns="45700">
            <a:noAutofit/>
          </a:bodyPr>
          <a:lstStyle/>
          <a:p>
            <a:pPr indent="0" lvl="0" marL="0" marR="0" rtl="0" algn="ctr">
              <a:lnSpc>
                <a:spcPct val="15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BACKGROUND  •  FIRM  •  COMMITMENT</a:t>
            </a:r>
            <a:endParaRPr b="0" i="0" sz="3200" u="none" cap="none" strike="noStrike">
              <a:solidFill>
                <a:schemeClr val="lt1"/>
              </a:solidFill>
              <a:latin typeface="Arial"/>
              <a:ea typeface="Arial"/>
              <a:cs typeface="Arial"/>
              <a:sym typeface="Arial"/>
            </a:endParaRPr>
          </a:p>
        </p:txBody>
      </p:sp>
      <p:sp>
        <p:nvSpPr>
          <p:cNvPr id="156" name="Google Shape;156;p3"/>
          <p:cNvSpPr txBox="1"/>
          <p:nvPr/>
        </p:nvSpPr>
        <p:spPr>
          <a:xfrm>
            <a:off x="1787811" y="2303071"/>
            <a:ext cx="7864189" cy="87894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6000"/>
              <a:buFont typeface="Arial"/>
              <a:buNone/>
            </a:pPr>
            <a:r>
              <a:rPr b="1" i="0" lang="en-US" sz="6000" u="none" cap="none" strike="noStrike">
                <a:solidFill>
                  <a:schemeClr val="lt1"/>
                </a:solidFill>
                <a:latin typeface="Arial Black"/>
                <a:ea typeface="Arial Black"/>
                <a:cs typeface="Arial Black"/>
                <a:sym typeface="Arial Black"/>
              </a:rPr>
              <a:t>ABOUT MY…</a:t>
            </a:r>
            <a:endParaRPr b="1" i="0" sz="6000" u="none" cap="none" strike="noStrike">
              <a:solidFill>
                <a:schemeClr val="lt1"/>
              </a:solidFill>
              <a:latin typeface="Arial Black"/>
              <a:ea typeface="Arial Black"/>
              <a:cs typeface="Arial Black"/>
              <a:sym typeface="Arial Black"/>
            </a:endParaRPr>
          </a:p>
        </p:txBody>
      </p:sp>
      <p:grpSp>
        <p:nvGrpSpPr>
          <p:cNvPr id="157" name="Google Shape;157;p3"/>
          <p:cNvGrpSpPr/>
          <p:nvPr/>
        </p:nvGrpSpPr>
        <p:grpSpPr>
          <a:xfrm rot="10800000">
            <a:off x="11028220" y="201470"/>
            <a:ext cx="969817" cy="990021"/>
            <a:chOff x="277092" y="5223166"/>
            <a:chExt cx="1330036" cy="1357744"/>
          </a:xfrm>
        </p:grpSpPr>
        <p:sp>
          <p:nvSpPr>
            <p:cNvPr id="158" name="Google Shape;158;p3"/>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9" name="Google Shape;159;p3"/>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0" name="Google Shape;160;p3"/>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1" name="Google Shape;161;p3"/>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2" name="Google Shape;162;p3"/>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63" name="Google Shape;163;p3"/>
          <p:cNvGrpSpPr/>
          <p:nvPr/>
        </p:nvGrpSpPr>
        <p:grpSpPr>
          <a:xfrm>
            <a:off x="277092" y="5590888"/>
            <a:ext cx="969817" cy="990021"/>
            <a:chOff x="277092" y="5223166"/>
            <a:chExt cx="1330036" cy="1357744"/>
          </a:xfrm>
        </p:grpSpPr>
        <p:sp>
          <p:nvSpPr>
            <p:cNvPr id="164" name="Google Shape;164;p3"/>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5" name="Google Shape;165;p3"/>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6" name="Google Shape;166;p3"/>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7" name="Google Shape;167;p3"/>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8" name="Google Shape;168;p3"/>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4"/>
          <p:cNvSpPr/>
          <p:nvPr/>
        </p:nvSpPr>
        <p:spPr>
          <a:xfrm>
            <a:off x="-1" y="-1"/>
            <a:ext cx="12191998" cy="6858001"/>
          </a:xfrm>
          <a:prstGeom prst="rect">
            <a:avLst/>
          </a:prstGeom>
          <a:solidFill>
            <a:srgbClr val="017F78">
              <a:alpha val="8392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5" name="Google Shape;175;p4"/>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grpSp>
        <p:nvGrpSpPr>
          <p:cNvPr id="176" name="Google Shape;176;p4"/>
          <p:cNvGrpSpPr/>
          <p:nvPr/>
        </p:nvGrpSpPr>
        <p:grpSpPr>
          <a:xfrm>
            <a:off x="277092" y="5590888"/>
            <a:ext cx="969817" cy="990021"/>
            <a:chOff x="277092" y="5223166"/>
            <a:chExt cx="1330036" cy="1357744"/>
          </a:xfrm>
        </p:grpSpPr>
        <p:sp>
          <p:nvSpPr>
            <p:cNvPr id="177" name="Google Shape;177;p4"/>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8" name="Google Shape;178;p4"/>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9" name="Google Shape;179;p4"/>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0" name="Google Shape;180;p4"/>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1" name="Google Shape;181;p4"/>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82" name="Google Shape;182;p4"/>
          <p:cNvGrpSpPr/>
          <p:nvPr/>
        </p:nvGrpSpPr>
        <p:grpSpPr>
          <a:xfrm rot="10800000">
            <a:off x="11028220" y="201470"/>
            <a:ext cx="969817" cy="990021"/>
            <a:chOff x="277092" y="5223166"/>
            <a:chExt cx="1330036" cy="1357744"/>
          </a:xfrm>
        </p:grpSpPr>
        <p:sp>
          <p:nvSpPr>
            <p:cNvPr id="183" name="Google Shape;183;p4"/>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4" name="Google Shape;184;p4"/>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5" name="Google Shape;185;p4"/>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6" name="Google Shape;186;p4"/>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7" name="Google Shape;187;p4"/>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88" name="Google Shape;188;p4"/>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AGING POPULATION</a:t>
            </a:r>
            <a:endParaRPr b="1" i="0" sz="3600" u="none" cap="none" strike="noStrike">
              <a:solidFill>
                <a:schemeClr val="lt1"/>
              </a:solidFill>
              <a:latin typeface="Arial Black"/>
              <a:ea typeface="Arial Black"/>
              <a:cs typeface="Arial Black"/>
              <a:sym typeface="Arial Black"/>
            </a:endParaRPr>
          </a:p>
        </p:txBody>
      </p:sp>
      <p:sp>
        <p:nvSpPr>
          <p:cNvPr id="189" name="Google Shape;189;p4"/>
          <p:cNvSpPr txBox="1"/>
          <p:nvPr/>
        </p:nvSpPr>
        <p:spPr>
          <a:xfrm>
            <a:off x="1573463" y="1866116"/>
            <a:ext cx="4891505" cy="127799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Approximately </a:t>
            </a:r>
            <a:r>
              <a:rPr b="1" i="0" lang="en-US" sz="3600" u="none" cap="none" strike="noStrike">
                <a:solidFill>
                  <a:schemeClr val="lt1"/>
                </a:solidFill>
                <a:latin typeface="Arial Black"/>
                <a:ea typeface="Arial Black"/>
                <a:cs typeface="Arial Black"/>
                <a:sym typeface="Arial Black"/>
              </a:rPr>
              <a:t>10,000 baby boomers</a:t>
            </a:r>
            <a:r>
              <a:rPr b="0" i="0" lang="en-US" sz="2800" u="none" cap="none" strike="noStrike">
                <a:solidFill>
                  <a:schemeClr val="lt1"/>
                </a:solidFill>
                <a:latin typeface="Arial"/>
                <a:ea typeface="Arial"/>
                <a:cs typeface="Arial"/>
                <a:sym typeface="Arial"/>
              </a:rPr>
              <a:t> turn 65 every day, a trend which will continue until 2030.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That’s about one person about every </a:t>
            </a:r>
            <a:r>
              <a:rPr b="1" i="0" lang="en-US" sz="3600" u="none" cap="none" strike="noStrike">
                <a:solidFill>
                  <a:schemeClr val="lt1"/>
                </a:solidFill>
                <a:latin typeface="Arial Black"/>
                <a:ea typeface="Arial Black"/>
                <a:cs typeface="Arial Black"/>
                <a:sym typeface="Arial Black"/>
                <a:extLst>
                  <a:ext uri="http://customooxmlschemas.google.com/">
                    <go:slidesCustomData xmlns:go="http://customooxmlschemas.google.com/" textRoundtripDataId="2"/>
                  </a:ext>
                </a:extLst>
              </a:rPr>
              <a:t>10 seconds</a:t>
            </a:r>
            <a:r>
              <a:rPr b="0" i="0" lang="en-US" sz="2800" u="none" cap="none" strike="noStrike">
                <a:solidFill>
                  <a:schemeClr val="lt1"/>
                </a:solidFill>
                <a:latin typeface="Arial"/>
                <a:ea typeface="Arial"/>
                <a:cs typeface="Arial"/>
                <a:sym typeface="Arial"/>
                <a:extLst>
                  <a:ext uri="http://customooxmlschemas.google.com/">
                    <go:slidesCustomData xmlns:go="http://customooxmlschemas.google.com/" textRoundtripDataId="3"/>
                  </a:ext>
                </a:extLst>
              </a:rPr>
              <a:t>.</a:t>
            </a:r>
            <a:endParaRPr b="0" i="0" sz="1400" u="none" cap="none" strike="noStrike">
              <a:solidFill>
                <a:srgbClr val="000000"/>
              </a:solidFill>
              <a:latin typeface="Arial"/>
              <a:ea typeface="Arial"/>
              <a:cs typeface="Arial"/>
              <a:sym typeface="Arial"/>
            </a:endParaRPr>
          </a:p>
        </p:txBody>
      </p:sp>
      <p:pic>
        <p:nvPicPr>
          <p:cNvPr id="190" name="Google Shape;190;p4"/>
          <p:cNvPicPr preferRelativeResize="0"/>
          <p:nvPr/>
        </p:nvPicPr>
        <p:blipFill rotWithShape="1">
          <a:blip r:embed="rId3">
            <a:alphaModFix/>
          </a:blip>
          <a:srcRect b="0" l="0" r="0" t="0"/>
          <a:stretch/>
        </p:blipFill>
        <p:spPr>
          <a:xfrm>
            <a:off x="6860708" y="1441894"/>
            <a:ext cx="3583441" cy="4936970"/>
          </a:xfrm>
          <a:prstGeom prst="rect">
            <a:avLst/>
          </a:prstGeom>
          <a:noFill/>
          <a:ln>
            <a:noFill/>
          </a:ln>
        </p:spPr>
      </p:pic>
      <p:sp>
        <p:nvSpPr>
          <p:cNvPr id="191" name="Google Shape;191;p4"/>
          <p:cNvSpPr/>
          <p:nvPr/>
        </p:nvSpPr>
        <p:spPr>
          <a:xfrm>
            <a:off x="1573463" y="6298960"/>
            <a:ext cx="6690409"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extLst>
                  <a:ext uri="http://customooxmlschemas.google.com/">
                    <go:slidesCustomData xmlns:go="http://customooxmlschemas.google.com/" textRoundtripDataId="4"/>
                  </a:ext>
                </a:extLst>
              </a:rPr>
              <a:t>Sources: SeniorLiving.org, 2021</a:t>
            </a:r>
            <a:r>
              <a:rPr b="0" i="0" lang="en-US" sz="1000" u="none" cap="none" strike="noStrike">
                <a:solidFill>
                  <a:schemeClr val="lt1"/>
                </a:solidFill>
                <a:latin typeface="Arial"/>
                <a:ea typeface="Arial"/>
                <a:cs typeface="Arial"/>
                <a:sym typeface="Arial"/>
              </a:rPr>
              <a:t> | Census.gov, 2020 (most recent data available)</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5"/>
          <p:cNvSpPr/>
          <p:nvPr/>
        </p:nvSpPr>
        <p:spPr>
          <a:xfrm>
            <a:off x="0" y="0"/>
            <a:ext cx="12191999" cy="6858001"/>
          </a:xfrm>
          <a:prstGeom prst="rect">
            <a:avLst/>
          </a:prstGeom>
          <a:solidFill>
            <a:srgbClr val="017F78">
              <a:alpha val="8392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8" name="Google Shape;198;p5"/>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199" name="Google Shape;199;p5"/>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ODDS OF NEEDING CARE</a:t>
            </a:r>
            <a:endParaRPr b="1" i="0" sz="3600" u="none" cap="none" strike="noStrike">
              <a:solidFill>
                <a:schemeClr val="lt1"/>
              </a:solidFill>
              <a:latin typeface="Arial Black"/>
              <a:ea typeface="Arial Black"/>
              <a:cs typeface="Arial Black"/>
              <a:sym typeface="Arial Black"/>
            </a:endParaRPr>
          </a:p>
        </p:txBody>
      </p:sp>
      <p:grpSp>
        <p:nvGrpSpPr>
          <p:cNvPr id="200" name="Google Shape;200;p5"/>
          <p:cNvGrpSpPr/>
          <p:nvPr/>
        </p:nvGrpSpPr>
        <p:grpSpPr>
          <a:xfrm rot="10800000">
            <a:off x="11028220" y="201470"/>
            <a:ext cx="969817" cy="990021"/>
            <a:chOff x="277092" y="5223166"/>
            <a:chExt cx="1330036" cy="1357744"/>
          </a:xfrm>
        </p:grpSpPr>
        <p:sp>
          <p:nvSpPr>
            <p:cNvPr id="201" name="Google Shape;201;p5"/>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2" name="Google Shape;202;p5"/>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3" name="Google Shape;203;p5"/>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4" name="Google Shape;204;p5"/>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5" name="Google Shape;205;p5"/>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06" name="Google Shape;206;p5"/>
          <p:cNvSpPr txBox="1"/>
          <p:nvPr/>
        </p:nvSpPr>
        <p:spPr>
          <a:xfrm>
            <a:off x="2213751" y="2274292"/>
            <a:ext cx="7764600" cy="29862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3200"/>
              <a:buFont typeface="Arial"/>
              <a:buNone/>
            </a:pPr>
            <a:r>
              <a:rPr b="0" i="0" lang="en-US" sz="3200" u="none" cap="none" strike="noStrike">
                <a:solidFill>
                  <a:schemeClr val="lt1"/>
                </a:solidFill>
                <a:latin typeface="Arial"/>
                <a:ea typeface="Arial"/>
                <a:cs typeface="Arial"/>
                <a:sym typeface="Arial"/>
              </a:rPr>
              <a:t>Almost </a:t>
            </a:r>
            <a:r>
              <a:rPr b="1" i="0" lang="en-US" sz="3600" u="none" cap="none" strike="noStrike">
                <a:solidFill>
                  <a:schemeClr val="lt1"/>
                </a:solidFill>
                <a:latin typeface="Arial Black"/>
                <a:ea typeface="Arial Black"/>
                <a:cs typeface="Arial Black"/>
                <a:sym typeface="Arial Black"/>
              </a:rPr>
              <a:t>70% of people turning age 65</a:t>
            </a:r>
            <a:r>
              <a:rPr b="0" i="0" lang="en-US" sz="3200" u="none" cap="none" strike="noStrike">
                <a:solidFill>
                  <a:schemeClr val="lt1"/>
                </a:solidFill>
                <a:latin typeface="Arial"/>
                <a:ea typeface="Arial"/>
                <a:cs typeface="Arial"/>
                <a:sym typeface="Arial"/>
              </a:rPr>
              <a:t> are expected to need long-term care services at some point during their lives.</a:t>
            </a:r>
            <a:endParaRPr b="0" i="0" sz="1400" u="none" cap="none" strike="noStrike">
              <a:solidFill>
                <a:srgbClr val="000000"/>
              </a:solidFill>
              <a:latin typeface="Arial"/>
              <a:ea typeface="Arial"/>
              <a:cs typeface="Arial"/>
              <a:sym typeface="Arial"/>
            </a:endParaRPr>
          </a:p>
        </p:txBody>
      </p:sp>
      <p:sp>
        <p:nvSpPr>
          <p:cNvPr id="207" name="Google Shape;207;p5"/>
          <p:cNvSpPr/>
          <p:nvPr/>
        </p:nvSpPr>
        <p:spPr>
          <a:xfrm flipH="1" rot="10800000">
            <a:off x="0" y="5143499"/>
            <a:ext cx="12192000" cy="1738690"/>
          </a:xfrm>
          <a:custGeom>
            <a:rect b="b" l="l" r="r" t="t"/>
            <a:pathLst>
              <a:path extrusionOk="0" h="25661" w="21600">
                <a:moveTo>
                  <a:pt x="0" y="0"/>
                </a:moveTo>
                <a:lnTo>
                  <a:pt x="21600" y="0"/>
                </a:lnTo>
                <a:lnTo>
                  <a:pt x="21600" y="17322"/>
                </a:lnTo>
                <a:cubicBezTo>
                  <a:pt x="15255" y="10832"/>
                  <a:pt x="7864" y="36402"/>
                  <a:pt x="0" y="20172"/>
                </a:cubicBezTo>
                <a:lnTo>
                  <a:pt x="0" y="0"/>
                </a:lnTo>
                <a:close/>
              </a:path>
            </a:pathLst>
          </a:custGeom>
          <a:solidFill>
            <a:srgbClr val="017F78">
              <a:alpha val="7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08" name="Google Shape;208;p5"/>
          <p:cNvGrpSpPr/>
          <p:nvPr/>
        </p:nvGrpSpPr>
        <p:grpSpPr>
          <a:xfrm>
            <a:off x="277092" y="5590888"/>
            <a:ext cx="969817" cy="990021"/>
            <a:chOff x="277092" y="5223166"/>
            <a:chExt cx="1330036" cy="1357744"/>
          </a:xfrm>
        </p:grpSpPr>
        <p:sp>
          <p:nvSpPr>
            <p:cNvPr id="209" name="Google Shape;209;p5"/>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0" name="Google Shape;210;p5"/>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1" name="Google Shape;211;p5"/>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2" name="Google Shape;212;p5"/>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3" name="Google Shape;213;p5"/>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14" name="Google Shape;214;p5"/>
          <p:cNvSpPr/>
          <p:nvPr/>
        </p:nvSpPr>
        <p:spPr>
          <a:xfrm>
            <a:off x="1337829" y="6441908"/>
            <a:ext cx="7919545"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Source: ACL.gov, 2022</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6"/>
          <p:cNvSpPr/>
          <p:nvPr>
            <p:ph idx="2" type="pic"/>
          </p:nvPr>
        </p:nvSpPr>
        <p:spPr>
          <a:xfrm>
            <a:off x="0" y="0"/>
            <a:ext cx="12192000" cy="6858000"/>
          </a:xfrm>
          <a:prstGeom prst="rect">
            <a:avLst/>
          </a:prstGeom>
          <a:noFill/>
          <a:ln>
            <a:noFill/>
          </a:ln>
        </p:spPr>
      </p:sp>
      <p:sp>
        <p:nvSpPr>
          <p:cNvPr id="221" name="Google Shape;221;p6"/>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17F78"/>
                </a:solidFill>
                <a:latin typeface="Arial Black"/>
                <a:ea typeface="Arial Black"/>
                <a:cs typeface="Arial Black"/>
                <a:sym typeface="Arial Black"/>
              </a:rPr>
              <a:t>INSURANCE MATTERS – LONG-TERM CARE PROTECTION STRATEGIES</a:t>
            </a:r>
            <a:endParaRPr b="1" i="0" sz="1200" u="none" cap="none" strike="noStrike">
              <a:solidFill>
                <a:srgbClr val="017F78"/>
              </a:solidFill>
              <a:latin typeface="Arial Black"/>
              <a:ea typeface="Arial Black"/>
              <a:cs typeface="Arial Black"/>
              <a:sym typeface="Arial Black"/>
            </a:endParaRPr>
          </a:p>
        </p:txBody>
      </p:sp>
      <p:sp>
        <p:nvSpPr>
          <p:cNvPr id="222" name="Google Shape;222;p6"/>
          <p:cNvSpPr/>
          <p:nvPr/>
        </p:nvSpPr>
        <p:spPr>
          <a:xfrm>
            <a:off x="0" y="2097522"/>
            <a:ext cx="4064000" cy="1981200"/>
          </a:xfrm>
          <a:prstGeom prst="rect">
            <a:avLst/>
          </a:prstGeom>
          <a:solidFill>
            <a:srgbClr val="017F78">
              <a:alpha val="9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23" name="Google Shape;223;p6"/>
          <p:cNvSpPr/>
          <p:nvPr/>
        </p:nvSpPr>
        <p:spPr>
          <a:xfrm>
            <a:off x="4063998" y="2097522"/>
            <a:ext cx="4064000" cy="1981200"/>
          </a:xfrm>
          <a:prstGeom prst="rect">
            <a:avLst/>
          </a:prstGeom>
          <a:solidFill>
            <a:srgbClr val="017F78">
              <a:alpha val="7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24" name="Google Shape;224;p6"/>
          <p:cNvSpPr/>
          <p:nvPr/>
        </p:nvSpPr>
        <p:spPr>
          <a:xfrm>
            <a:off x="8127995" y="2097522"/>
            <a:ext cx="4064000" cy="1981200"/>
          </a:xfrm>
          <a:prstGeom prst="rect">
            <a:avLst/>
          </a:prstGeom>
          <a:solidFill>
            <a:srgbClr val="017F78">
              <a:alpha val="9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25" name="Google Shape;225;p6"/>
          <p:cNvSpPr/>
          <p:nvPr/>
        </p:nvSpPr>
        <p:spPr>
          <a:xfrm flipH="1" rot="10800000">
            <a:off x="0" y="5143499"/>
            <a:ext cx="12192000" cy="1738690"/>
          </a:xfrm>
          <a:custGeom>
            <a:rect b="b" l="l" r="r" t="t"/>
            <a:pathLst>
              <a:path extrusionOk="0" h="25661" w="21600">
                <a:moveTo>
                  <a:pt x="0" y="0"/>
                </a:moveTo>
                <a:lnTo>
                  <a:pt x="21600" y="0"/>
                </a:lnTo>
                <a:lnTo>
                  <a:pt x="21600" y="17322"/>
                </a:lnTo>
                <a:cubicBezTo>
                  <a:pt x="15255" y="10832"/>
                  <a:pt x="7864" y="36402"/>
                  <a:pt x="0" y="20172"/>
                </a:cubicBezTo>
                <a:lnTo>
                  <a:pt x="0" y="0"/>
                </a:lnTo>
                <a:close/>
              </a:path>
            </a:pathLst>
          </a:custGeom>
          <a:solidFill>
            <a:srgbClr val="017F78">
              <a:alpha val="7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26" name="Google Shape;226;p6"/>
          <p:cNvSpPr txBox="1"/>
          <p:nvPr/>
        </p:nvSpPr>
        <p:spPr>
          <a:xfrm>
            <a:off x="2" y="2422713"/>
            <a:ext cx="4063998" cy="127799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What is it?</a:t>
            </a:r>
            <a:endParaRPr b="0" i="0" sz="2400" u="none" cap="none" strike="noStrike">
              <a:solidFill>
                <a:schemeClr val="lt1"/>
              </a:solidFill>
              <a:latin typeface="Arial"/>
              <a:ea typeface="Arial"/>
              <a:cs typeface="Arial"/>
              <a:sym typeface="Arial"/>
            </a:endParaRPr>
          </a:p>
        </p:txBody>
      </p:sp>
      <p:sp>
        <p:nvSpPr>
          <p:cNvPr id="227" name="Google Shape;227;p6"/>
          <p:cNvSpPr txBox="1"/>
          <p:nvPr/>
        </p:nvSpPr>
        <p:spPr>
          <a:xfrm>
            <a:off x="4063996" y="2459801"/>
            <a:ext cx="4063998" cy="127799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How much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does it cost?</a:t>
            </a:r>
            <a:endParaRPr b="0" i="0" sz="2400" u="none" cap="none" strike="noStrike">
              <a:solidFill>
                <a:schemeClr val="lt1"/>
              </a:solidFill>
              <a:latin typeface="Arial"/>
              <a:ea typeface="Arial"/>
              <a:cs typeface="Arial"/>
              <a:sym typeface="Arial"/>
            </a:endParaRPr>
          </a:p>
        </p:txBody>
      </p:sp>
      <p:sp>
        <p:nvSpPr>
          <p:cNvPr id="228" name="Google Shape;228;p6"/>
          <p:cNvSpPr txBox="1"/>
          <p:nvPr/>
        </p:nvSpPr>
        <p:spPr>
          <a:xfrm>
            <a:off x="8128002" y="2449125"/>
            <a:ext cx="4063998" cy="127799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What are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my choices</a:t>
            </a:r>
            <a:r>
              <a:rPr b="1" i="0" lang="en-US" sz="3200" u="none" cap="none" strike="noStrike">
                <a:solidFill>
                  <a:schemeClr val="lt1"/>
                </a:solidFill>
                <a:latin typeface="Arial Black"/>
                <a:ea typeface="Arial Black"/>
                <a:cs typeface="Arial Black"/>
                <a:sym typeface="Arial Black"/>
                <a:extLst>
                  <a:ext uri="http://customooxmlschemas.google.com/">
                    <go:slidesCustomData xmlns:go="http://customooxmlschemas.google.com/" textRoundtripDataId="5"/>
                  </a:ext>
                </a:extLst>
              </a:rPr>
              <a:t>?</a:t>
            </a:r>
            <a:endParaRPr b="0" i="0" sz="2400" u="none" cap="none" strike="noStrike">
              <a:solidFill>
                <a:schemeClr val="lt1"/>
              </a:solidFill>
              <a:latin typeface="Arial"/>
              <a:ea typeface="Arial"/>
              <a:cs typeface="Arial"/>
              <a:sym typeface="Arial"/>
            </a:endParaRPr>
          </a:p>
        </p:txBody>
      </p:sp>
      <p:sp>
        <p:nvSpPr>
          <p:cNvPr id="229" name="Google Shape;229;p6"/>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017F78"/>
              </a:buClr>
              <a:buSzPts val="3600"/>
              <a:buFont typeface="Arial"/>
              <a:buNone/>
            </a:pPr>
            <a:r>
              <a:rPr b="1" i="0" lang="en-US" sz="3600" u="none" cap="none" strike="noStrike">
                <a:solidFill>
                  <a:srgbClr val="017F78"/>
                </a:solidFill>
                <a:latin typeface="Arial Black"/>
                <a:ea typeface="Arial Black"/>
                <a:cs typeface="Arial Black"/>
                <a:sym typeface="Arial Black"/>
              </a:rPr>
              <a:t>UNDERSTANDING LONG-TERM CARE</a:t>
            </a:r>
            <a:endParaRPr b="1" i="0" sz="3600" u="none" cap="none" strike="noStrike">
              <a:solidFill>
                <a:srgbClr val="017F78"/>
              </a:solidFill>
              <a:latin typeface="Arial Black"/>
              <a:ea typeface="Arial Black"/>
              <a:cs typeface="Arial Black"/>
              <a:sym typeface="Arial Black"/>
            </a:endParaRPr>
          </a:p>
        </p:txBody>
      </p:sp>
      <p:grpSp>
        <p:nvGrpSpPr>
          <p:cNvPr id="230" name="Google Shape;230;p6"/>
          <p:cNvGrpSpPr/>
          <p:nvPr/>
        </p:nvGrpSpPr>
        <p:grpSpPr>
          <a:xfrm>
            <a:off x="277092" y="5590888"/>
            <a:ext cx="969817" cy="990021"/>
            <a:chOff x="277092" y="5223166"/>
            <a:chExt cx="1330036" cy="1357744"/>
          </a:xfrm>
        </p:grpSpPr>
        <p:sp>
          <p:nvSpPr>
            <p:cNvPr id="231" name="Google Shape;231;p6"/>
            <p:cNvSpPr/>
            <p:nvPr/>
          </p:nvSpPr>
          <p:spPr>
            <a:xfrm>
              <a:off x="277092" y="6054438"/>
              <a:ext cx="526472" cy="526472"/>
            </a:xfrm>
            <a:prstGeom prst="ellipse">
              <a:avLst/>
            </a:prstGeom>
            <a:solidFill>
              <a:srgbClr val="017F7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2" name="Google Shape;232;p6"/>
            <p:cNvSpPr/>
            <p:nvPr/>
          </p:nvSpPr>
          <p:spPr>
            <a:xfrm>
              <a:off x="277092" y="5638802"/>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3" name="Google Shape;233;p6"/>
            <p:cNvSpPr/>
            <p:nvPr/>
          </p:nvSpPr>
          <p:spPr>
            <a:xfrm>
              <a:off x="928256" y="6303820"/>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4" name="Google Shape;234;p6"/>
            <p:cNvSpPr/>
            <p:nvPr/>
          </p:nvSpPr>
          <p:spPr>
            <a:xfrm>
              <a:off x="277092" y="5223166"/>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5" name="Google Shape;235;p6"/>
            <p:cNvSpPr/>
            <p:nvPr/>
          </p:nvSpPr>
          <p:spPr>
            <a:xfrm>
              <a:off x="1330038" y="6303820"/>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36" name="Google Shape;236;p6"/>
          <p:cNvGrpSpPr/>
          <p:nvPr/>
        </p:nvGrpSpPr>
        <p:grpSpPr>
          <a:xfrm rot="10800000">
            <a:off x="11028220" y="201470"/>
            <a:ext cx="969817" cy="990021"/>
            <a:chOff x="277092" y="5223166"/>
            <a:chExt cx="1330036" cy="1357744"/>
          </a:xfrm>
        </p:grpSpPr>
        <p:sp>
          <p:nvSpPr>
            <p:cNvPr id="237" name="Google Shape;237;p6"/>
            <p:cNvSpPr/>
            <p:nvPr/>
          </p:nvSpPr>
          <p:spPr>
            <a:xfrm>
              <a:off x="277092" y="6054438"/>
              <a:ext cx="526472" cy="526472"/>
            </a:xfrm>
            <a:prstGeom prst="ellipse">
              <a:avLst/>
            </a:prstGeom>
            <a:solidFill>
              <a:srgbClr val="017F7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8" name="Google Shape;238;p6"/>
            <p:cNvSpPr/>
            <p:nvPr/>
          </p:nvSpPr>
          <p:spPr>
            <a:xfrm>
              <a:off x="277092" y="5638802"/>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9" name="Google Shape;239;p6"/>
            <p:cNvSpPr/>
            <p:nvPr/>
          </p:nvSpPr>
          <p:spPr>
            <a:xfrm>
              <a:off x="928256" y="6303820"/>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0" name="Google Shape;240;p6"/>
            <p:cNvSpPr/>
            <p:nvPr/>
          </p:nvSpPr>
          <p:spPr>
            <a:xfrm>
              <a:off x="277092" y="5223166"/>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1" name="Google Shape;241;p6"/>
            <p:cNvSpPr/>
            <p:nvPr/>
          </p:nvSpPr>
          <p:spPr>
            <a:xfrm>
              <a:off x="1330038" y="6303820"/>
              <a:ext cx="277090" cy="277090"/>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7"/>
          <p:cNvSpPr/>
          <p:nvPr/>
        </p:nvSpPr>
        <p:spPr>
          <a:xfrm>
            <a:off x="0" y="0"/>
            <a:ext cx="12191999" cy="6858001"/>
          </a:xfrm>
          <a:prstGeom prst="rect">
            <a:avLst/>
          </a:prstGeom>
          <a:solidFill>
            <a:srgbClr val="017F78">
              <a:alpha val="8392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8" name="Google Shape;248;p7"/>
          <p:cNvSpPr/>
          <p:nvPr/>
        </p:nvSpPr>
        <p:spPr>
          <a:xfrm>
            <a:off x="4201884" y="3537858"/>
            <a:ext cx="7990115" cy="3320142"/>
          </a:xfrm>
          <a:prstGeom prst="rect">
            <a:avLst/>
          </a:prstGeom>
          <a:solidFill>
            <a:srgbClr val="017F7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9" name="Google Shape;249;p7"/>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250" name="Google Shape;250;p7"/>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WHAT IS LONG-TERM CARE?</a:t>
            </a:r>
            <a:endParaRPr b="1" i="0" sz="3600" u="none" cap="none" strike="noStrike">
              <a:solidFill>
                <a:schemeClr val="lt1"/>
              </a:solidFill>
              <a:latin typeface="Arial Black"/>
              <a:ea typeface="Arial Black"/>
              <a:cs typeface="Arial Black"/>
              <a:sym typeface="Arial Black"/>
            </a:endParaRPr>
          </a:p>
        </p:txBody>
      </p:sp>
      <p:grpSp>
        <p:nvGrpSpPr>
          <p:cNvPr id="251" name="Google Shape;251;p7"/>
          <p:cNvGrpSpPr/>
          <p:nvPr/>
        </p:nvGrpSpPr>
        <p:grpSpPr>
          <a:xfrm>
            <a:off x="277092" y="5590888"/>
            <a:ext cx="969817" cy="990021"/>
            <a:chOff x="277092" y="5223166"/>
            <a:chExt cx="1330036" cy="1357744"/>
          </a:xfrm>
        </p:grpSpPr>
        <p:sp>
          <p:nvSpPr>
            <p:cNvPr id="252" name="Google Shape;252;p7"/>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3" name="Google Shape;253;p7"/>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4" name="Google Shape;254;p7"/>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5" name="Google Shape;255;p7"/>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6" name="Google Shape;256;p7"/>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57" name="Google Shape;257;p7"/>
          <p:cNvGrpSpPr/>
          <p:nvPr/>
        </p:nvGrpSpPr>
        <p:grpSpPr>
          <a:xfrm rot="10800000">
            <a:off x="11028220" y="201470"/>
            <a:ext cx="969817" cy="990021"/>
            <a:chOff x="277092" y="5223166"/>
            <a:chExt cx="1330036" cy="1357744"/>
          </a:xfrm>
        </p:grpSpPr>
        <p:sp>
          <p:nvSpPr>
            <p:cNvPr id="258" name="Google Shape;258;p7"/>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9" name="Google Shape;259;p7"/>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0" name="Google Shape;260;p7"/>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1" name="Google Shape;261;p7"/>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2" name="Google Shape;262;p7"/>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63" name="Google Shape;263;p7"/>
          <p:cNvSpPr txBox="1"/>
          <p:nvPr/>
        </p:nvSpPr>
        <p:spPr>
          <a:xfrm>
            <a:off x="4732306" y="4204978"/>
            <a:ext cx="6396936" cy="2062103"/>
          </a:xfrm>
          <a:prstGeom prst="rect">
            <a:avLst/>
          </a:prstGeom>
          <a:noFill/>
          <a:ln>
            <a:noFill/>
          </a:ln>
        </p:spPr>
        <p:txBody>
          <a:bodyPr anchorCtr="0" anchor="t" bIns="45700" lIns="91425" spcFirstLastPara="1" rIns="91425" wrap="square" tIns="45700">
            <a:spAutoFit/>
          </a:bodyPr>
          <a:lstStyle/>
          <a:p>
            <a:pPr indent="-457200" lvl="0" marL="457200" marR="0" rtl="0" algn="l">
              <a:lnSpc>
                <a:spcPct val="100000"/>
              </a:lnSpc>
              <a:spcBef>
                <a:spcPts val="0"/>
              </a:spcBef>
              <a:spcAft>
                <a:spcPts val="0"/>
              </a:spcAft>
              <a:buClr>
                <a:schemeClr val="lt1"/>
              </a:buClr>
              <a:buSzPts val="3200"/>
              <a:buFont typeface="Arial"/>
              <a:buChar char="•"/>
            </a:pPr>
            <a:r>
              <a:rPr b="1" i="0" lang="en-US" sz="3200" u="none" cap="none" strike="noStrike">
                <a:solidFill>
                  <a:schemeClr val="lt1"/>
                </a:solidFill>
                <a:latin typeface="Arial Black"/>
                <a:ea typeface="Arial Black"/>
                <a:cs typeface="Arial Black"/>
                <a:sym typeface="Arial Black"/>
              </a:rPr>
              <a:t>Assisted Living</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Arial"/>
              <a:buChar char="•"/>
            </a:pPr>
            <a:r>
              <a:rPr b="1" i="0" lang="en-US" sz="3200" u="none" cap="none" strike="noStrike">
                <a:solidFill>
                  <a:schemeClr val="lt1"/>
                </a:solidFill>
                <a:latin typeface="Arial Black"/>
                <a:ea typeface="Arial Black"/>
                <a:cs typeface="Arial Black"/>
                <a:sym typeface="Arial Black"/>
              </a:rPr>
              <a:t>Home Health</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Arial"/>
              <a:buChar char="•"/>
            </a:pPr>
            <a:r>
              <a:rPr b="1" i="0" lang="en-US" sz="3200" u="none" cap="none" strike="noStrike">
                <a:solidFill>
                  <a:schemeClr val="lt1"/>
                </a:solidFill>
                <a:latin typeface="Arial Black"/>
                <a:ea typeface="Arial Black"/>
                <a:cs typeface="Arial Black"/>
                <a:sym typeface="Arial Black"/>
              </a:rPr>
              <a:t>Respite Care</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Arial"/>
              <a:buChar char="•"/>
            </a:pPr>
            <a:r>
              <a:rPr b="1" i="0" lang="en-US" sz="3200" u="none" cap="none" strike="noStrike">
                <a:solidFill>
                  <a:schemeClr val="lt1"/>
                </a:solidFill>
                <a:latin typeface="Arial Black"/>
                <a:ea typeface="Arial Black"/>
                <a:cs typeface="Arial Black"/>
                <a:sym typeface="Arial Black"/>
              </a:rPr>
              <a:t>Skilled Nursing Care</a:t>
            </a:r>
            <a:endParaRPr b="0" i="0" sz="3200" u="none" cap="none" strike="noStrike">
              <a:solidFill>
                <a:schemeClr val="lt1"/>
              </a:solidFill>
              <a:latin typeface="Arial"/>
              <a:ea typeface="Arial"/>
              <a:cs typeface="Arial"/>
              <a:sym typeface="Arial"/>
            </a:endParaRPr>
          </a:p>
        </p:txBody>
      </p:sp>
      <p:pic>
        <p:nvPicPr>
          <p:cNvPr descr="A person looking at her cell phone&#10;&#10;Description automatically generated" id="264" name="Google Shape;264;p7"/>
          <p:cNvPicPr preferRelativeResize="0"/>
          <p:nvPr>
            <p:ph idx="2" type="pic"/>
          </p:nvPr>
        </p:nvPicPr>
        <p:blipFill rotWithShape="1">
          <a:blip r:embed="rId3">
            <a:alphaModFix/>
          </a:blip>
          <a:srcRect b="0" l="11462" r="11461" t="0"/>
          <a:stretch/>
        </p:blipFill>
        <p:spPr>
          <a:xfrm>
            <a:off x="-1038" y="1699985"/>
            <a:ext cx="4042585" cy="3497944"/>
          </a:xfrm>
          <a:prstGeom prst="rect">
            <a:avLst/>
          </a:prstGeom>
          <a:noFill/>
          <a:ln>
            <a:noFill/>
          </a:ln>
        </p:spPr>
      </p:pic>
      <p:pic>
        <p:nvPicPr>
          <p:cNvPr descr="A person in a blue shirt&#10;&#10;Description automatically generated" id="265" name="Google Shape;265;p7"/>
          <p:cNvPicPr preferRelativeResize="0"/>
          <p:nvPr>
            <p:ph idx="3" type="pic"/>
          </p:nvPr>
        </p:nvPicPr>
        <p:blipFill rotWithShape="1">
          <a:blip r:embed="rId4">
            <a:alphaModFix/>
          </a:blip>
          <a:srcRect b="36070" l="0" r="0" t="0"/>
          <a:stretch/>
        </p:blipFill>
        <p:spPr>
          <a:xfrm>
            <a:off x="4197468" y="1699985"/>
            <a:ext cx="3915408" cy="1669143"/>
          </a:xfrm>
          <a:prstGeom prst="rect">
            <a:avLst/>
          </a:prstGeom>
          <a:noFill/>
          <a:ln>
            <a:noFill/>
          </a:ln>
        </p:spPr>
      </p:pic>
      <p:pic>
        <p:nvPicPr>
          <p:cNvPr descr="A group of people walking down a street&#10;&#10;Description automatically generated" id="266" name="Google Shape;266;p7"/>
          <p:cNvPicPr preferRelativeResize="0"/>
          <p:nvPr>
            <p:ph idx="4" type="pic"/>
          </p:nvPr>
        </p:nvPicPr>
        <p:blipFill rotWithShape="1">
          <a:blip r:embed="rId5">
            <a:alphaModFix/>
          </a:blip>
          <a:srcRect b="17281" l="0" r="0" t="17282"/>
          <a:stretch/>
        </p:blipFill>
        <p:spPr>
          <a:xfrm>
            <a:off x="8194733" y="1699985"/>
            <a:ext cx="3915408" cy="1669143"/>
          </a:xfrm>
          <a:prstGeom prst="rect">
            <a:avLst/>
          </a:prstGeom>
          <a:noFill/>
          <a:ln>
            <a:noFill/>
          </a:ln>
        </p:spPr>
      </p:pic>
      <p:sp>
        <p:nvSpPr>
          <p:cNvPr id="267" name="Google Shape;267;p7"/>
          <p:cNvSpPr/>
          <p:nvPr/>
        </p:nvSpPr>
        <p:spPr>
          <a:xfrm>
            <a:off x="1337829" y="6441908"/>
            <a:ext cx="79194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Source: NIH.gov, 2022</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8"/>
          <p:cNvSpPr/>
          <p:nvPr/>
        </p:nvSpPr>
        <p:spPr>
          <a:xfrm>
            <a:off x="0" y="0"/>
            <a:ext cx="12191999" cy="6858001"/>
          </a:xfrm>
          <a:prstGeom prst="rect">
            <a:avLst/>
          </a:prstGeom>
          <a:solidFill>
            <a:srgbClr val="017F78">
              <a:alpha val="8392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74" name="Google Shape;274;p8"/>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275" name="Google Shape;275;p8"/>
          <p:cNvSpPr txBox="1"/>
          <p:nvPr/>
        </p:nvSpPr>
        <p:spPr>
          <a:xfrm>
            <a:off x="459246" y="679173"/>
            <a:ext cx="11273506"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HOW MUCH DOES LONG-TERM CARE COST?</a:t>
            </a:r>
            <a:endParaRPr b="1" i="0" sz="3600" u="none" cap="none" strike="noStrike">
              <a:solidFill>
                <a:schemeClr val="lt1"/>
              </a:solidFill>
              <a:latin typeface="Arial Black"/>
              <a:ea typeface="Arial Black"/>
              <a:cs typeface="Arial Black"/>
              <a:sym typeface="Arial Black"/>
            </a:endParaRPr>
          </a:p>
        </p:txBody>
      </p:sp>
      <p:grpSp>
        <p:nvGrpSpPr>
          <p:cNvPr id="276" name="Google Shape;276;p8"/>
          <p:cNvGrpSpPr/>
          <p:nvPr/>
        </p:nvGrpSpPr>
        <p:grpSpPr>
          <a:xfrm rot="10800000">
            <a:off x="11028220" y="201470"/>
            <a:ext cx="969817" cy="990021"/>
            <a:chOff x="277092" y="5223166"/>
            <a:chExt cx="1330036" cy="1357744"/>
          </a:xfrm>
        </p:grpSpPr>
        <p:sp>
          <p:nvSpPr>
            <p:cNvPr id="277" name="Google Shape;277;p8"/>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78" name="Google Shape;278;p8"/>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79" name="Google Shape;279;p8"/>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0" name="Google Shape;280;p8"/>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1" name="Google Shape;281;p8"/>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82" name="Google Shape;282;p8"/>
          <p:cNvSpPr/>
          <p:nvPr/>
        </p:nvSpPr>
        <p:spPr>
          <a:xfrm flipH="1" rot="10800000">
            <a:off x="0" y="5143499"/>
            <a:ext cx="12192000" cy="1738690"/>
          </a:xfrm>
          <a:custGeom>
            <a:rect b="b" l="l" r="r" t="t"/>
            <a:pathLst>
              <a:path extrusionOk="0" h="25661" w="21600">
                <a:moveTo>
                  <a:pt x="0" y="0"/>
                </a:moveTo>
                <a:lnTo>
                  <a:pt x="21600" y="0"/>
                </a:lnTo>
                <a:lnTo>
                  <a:pt x="21600" y="17322"/>
                </a:lnTo>
                <a:cubicBezTo>
                  <a:pt x="15255" y="10832"/>
                  <a:pt x="7864" y="36402"/>
                  <a:pt x="0" y="20172"/>
                </a:cubicBezTo>
                <a:lnTo>
                  <a:pt x="0" y="0"/>
                </a:lnTo>
                <a:close/>
              </a:path>
            </a:pathLst>
          </a:custGeom>
          <a:solidFill>
            <a:srgbClr val="017F78">
              <a:alpha val="7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83" name="Google Shape;283;p8"/>
          <p:cNvGrpSpPr/>
          <p:nvPr/>
        </p:nvGrpSpPr>
        <p:grpSpPr>
          <a:xfrm>
            <a:off x="277092" y="5590888"/>
            <a:ext cx="969817" cy="990021"/>
            <a:chOff x="277092" y="5223166"/>
            <a:chExt cx="1330036" cy="1357744"/>
          </a:xfrm>
        </p:grpSpPr>
        <p:sp>
          <p:nvSpPr>
            <p:cNvPr id="284" name="Google Shape;284;p8"/>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5" name="Google Shape;285;p8"/>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6" name="Google Shape;286;p8"/>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7" name="Google Shape;287;p8"/>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8" name="Google Shape;288;p8"/>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289" name="Google Shape;289;p8"/>
          <p:cNvPicPr preferRelativeResize="0"/>
          <p:nvPr/>
        </p:nvPicPr>
        <p:blipFill rotWithShape="1">
          <a:blip r:embed="rId3">
            <a:alphaModFix/>
          </a:blip>
          <a:srcRect b="0" l="0" r="0" t="0"/>
          <a:stretch/>
        </p:blipFill>
        <p:spPr>
          <a:xfrm>
            <a:off x="311740" y="398121"/>
            <a:ext cx="11612880" cy="6532245"/>
          </a:xfrm>
          <a:prstGeom prst="rect">
            <a:avLst/>
          </a:prstGeom>
          <a:noFill/>
          <a:ln>
            <a:noFill/>
          </a:ln>
        </p:spPr>
      </p:pic>
      <p:sp>
        <p:nvSpPr>
          <p:cNvPr id="290" name="Google Shape;290;p8"/>
          <p:cNvSpPr/>
          <p:nvPr/>
        </p:nvSpPr>
        <p:spPr>
          <a:xfrm>
            <a:off x="1357217" y="6341936"/>
            <a:ext cx="7919545"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Source: Genworth 2021 Cost of Care Survey</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9"/>
          <p:cNvSpPr/>
          <p:nvPr/>
        </p:nvSpPr>
        <p:spPr>
          <a:xfrm>
            <a:off x="0" y="0"/>
            <a:ext cx="12191999" cy="6858001"/>
          </a:xfrm>
          <a:prstGeom prst="rect">
            <a:avLst/>
          </a:prstGeom>
          <a:solidFill>
            <a:srgbClr val="017F78">
              <a:alpha val="8392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97" name="Google Shape;297;p9"/>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298" name="Google Shape;298;p9"/>
          <p:cNvSpPr txBox="1"/>
          <p:nvPr/>
        </p:nvSpPr>
        <p:spPr>
          <a:xfrm>
            <a:off x="459246" y="679173"/>
            <a:ext cx="11273506"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WHAT ARE YOUR CHOICES?</a:t>
            </a:r>
            <a:endParaRPr b="1" i="0" sz="3600" u="none" cap="none" strike="noStrike">
              <a:solidFill>
                <a:schemeClr val="lt1"/>
              </a:solidFill>
              <a:latin typeface="Arial Black"/>
              <a:ea typeface="Arial Black"/>
              <a:cs typeface="Arial Black"/>
              <a:sym typeface="Arial Black"/>
            </a:endParaRPr>
          </a:p>
        </p:txBody>
      </p:sp>
      <p:grpSp>
        <p:nvGrpSpPr>
          <p:cNvPr id="299" name="Google Shape;299;p9"/>
          <p:cNvGrpSpPr/>
          <p:nvPr/>
        </p:nvGrpSpPr>
        <p:grpSpPr>
          <a:xfrm rot="10800000">
            <a:off x="11028220" y="201470"/>
            <a:ext cx="969817" cy="990021"/>
            <a:chOff x="277092" y="5223166"/>
            <a:chExt cx="1330036" cy="1357744"/>
          </a:xfrm>
        </p:grpSpPr>
        <p:sp>
          <p:nvSpPr>
            <p:cNvPr id="300" name="Google Shape;300;p9"/>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1" name="Google Shape;301;p9"/>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2" name="Google Shape;302;p9"/>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3" name="Google Shape;303;p9"/>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4" name="Google Shape;304;p9"/>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05" name="Google Shape;305;p9"/>
          <p:cNvSpPr/>
          <p:nvPr/>
        </p:nvSpPr>
        <p:spPr>
          <a:xfrm flipH="1" rot="10800000">
            <a:off x="0" y="5143499"/>
            <a:ext cx="12192000" cy="1738690"/>
          </a:xfrm>
          <a:custGeom>
            <a:rect b="b" l="l" r="r" t="t"/>
            <a:pathLst>
              <a:path extrusionOk="0" h="25661" w="21600">
                <a:moveTo>
                  <a:pt x="0" y="0"/>
                </a:moveTo>
                <a:lnTo>
                  <a:pt x="21600" y="0"/>
                </a:lnTo>
                <a:lnTo>
                  <a:pt x="21600" y="17322"/>
                </a:lnTo>
                <a:cubicBezTo>
                  <a:pt x="15255" y="10832"/>
                  <a:pt x="7864" y="36402"/>
                  <a:pt x="0" y="20172"/>
                </a:cubicBezTo>
                <a:lnTo>
                  <a:pt x="0" y="0"/>
                </a:lnTo>
                <a:close/>
              </a:path>
            </a:pathLst>
          </a:custGeom>
          <a:solidFill>
            <a:srgbClr val="017F78">
              <a:alpha val="7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06" name="Google Shape;306;p9"/>
          <p:cNvGrpSpPr/>
          <p:nvPr/>
        </p:nvGrpSpPr>
        <p:grpSpPr>
          <a:xfrm>
            <a:off x="277092" y="5590888"/>
            <a:ext cx="969817" cy="990021"/>
            <a:chOff x="277092" y="5223166"/>
            <a:chExt cx="1330036" cy="1357744"/>
          </a:xfrm>
        </p:grpSpPr>
        <p:sp>
          <p:nvSpPr>
            <p:cNvPr id="307" name="Google Shape;307;p9"/>
            <p:cNvSpPr/>
            <p:nvPr/>
          </p:nvSpPr>
          <p:spPr>
            <a:xfrm>
              <a:off x="277092" y="6054438"/>
              <a:ext cx="526472" cy="526472"/>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8" name="Google Shape;308;p9"/>
            <p:cNvSpPr/>
            <p:nvPr/>
          </p:nvSpPr>
          <p:spPr>
            <a:xfrm>
              <a:off x="277092" y="5638802"/>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9" name="Google Shape;309;p9"/>
            <p:cNvSpPr/>
            <p:nvPr/>
          </p:nvSpPr>
          <p:spPr>
            <a:xfrm>
              <a:off x="928256"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0" name="Google Shape;310;p9"/>
            <p:cNvSpPr/>
            <p:nvPr/>
          </p:nvSpPr>
          <p:spPr>
            <a:xfrm>
              <a:off x="277092" y="5223166"/>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1" name="Google Shape;311;p9"/>
            <p:cNvSpPr/>
            <p:nvPr/>
          </p:nvSpPr>
          <p:spPr>
            <a:xfrm>
              <a:off x="1330038" y="6303820"/>
              <a:ext cx="277090" cy="277090"/>
            </a:xfrm>
            <a:prstGeom prst="ellipse">
              <a:avLst/>
            </a:prstGeom>
            <a:solidFill>
              <a:schemeClr val="lt1">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312" name="Google Shape;312;p9"/>
          <p:cNvPicPr preferRelativeResize="0"/>
          <p:nvPr/>
        </p:nvPicPr>
        <p:blipFill rotWithShape="1">
          <a:blip r:embed="rId3">
            <a:alphaModFix/>
          </a:blip>
          <a:srcRect b="0" l="0" r="0" t="0"/>
          <a:stretch/>
        </p:blipFill>
        <p:spPr>
          <a:xfrm>
            <a:off x="2793154" y="1484118"/>
            <a:ext cx="2837154" cy="5006743"/>
          </a:xfrm>
          <a:prstGeom prst="rect">
            <a:avLst/>
          </a:prstGeom>
          <a:noFill/>
          <a:ln>
            <a:noFill/>
          </a:ln>
        </p:spPr>
      </p:pic>
      <p:pic>
        <p:nvPicPr>
          <p:cNvPr id="313" name="Google Shape;313;p9"/>
          <p:cNvPicPr preferRelativeResize="0"/>
          <p:nvPr/>
        </p:nvPicPr>
        <p:blipFill rotWithShape="1">
          <a:blip r:embed="rId3">
            <a:alphaModFix/>
          </a:blip>
          <a:srcRect b="0" l="0" r="0" t="0"/>
          <a:stretch/>
        </p:blipFill>
        <p:spPr>
          <a:xfrm>
            <a:off x="6273056" y="1484118"/>
            <a:ext cx="2837154" cy="5006743"/>
          </a:xfrm>
          <a:prstGeom prst="rect">
            <a:avLst/>
          </a:prstGeom>
          <a:noFill/>
          <a:ln>
            <a:noFill/>
          </a:ln>
        </p:spPr>
      </p:pic>
      <p:sp>
        <p:nvSpPr>
          <p:cNvPr id="314" name="Google Shape;314;p9"/>
          <p:cNvSpPr txBox="1"/>
          <p:nvPr/>
        </p:nvSpPr>
        <p:spPr>
          <a:xfrm>
            <a:off x="3031958" y="3533609"/>
            <a:ext cx="2326106" cy="133279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17F78"/>
              </a:buClr>
              <a:buSzPts val="4400"/>
              <a:buFont typeface="Arial"/>
              <a:buNone/>
            </a:pPr>
            <a:r>
              <a:rPr b="1" i="0" lang="en-US" sz="4400" u="none" cap="none" strike="noStrike">
                <a:solidFill>
                  <a:srgbClr val="017F78"/>
                </a:solidFill>
                <a:latin typeface="Arial Black"/>
                <a:ea typeface="Arial Black"/>
                <a:cs typeface="Arial Black"/>
                <a:sym typeface="Arial Black"/>
              </a:rPr>
              <a:t>SELF</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17F78"/>
              </a:buClr>
              <a:buSzPts val="3600"/>
              <a:buFont typeface="Arial"/>
              <a:buNone/>
            </a:pPr>
            <a:r>
              <a:rPr b="0" i="0" lang="en-US" sz="3600" u="none" cap="none" strike="noStrike">
                <a:solidFill>
                  <a:srgbClr val="017F78"/>
                </a:solidFill>
                <a:latin typeface="Arial"/>
                <a:ea typeface="Arial"/>
                <a:cs typeface="Arial"/>
                <a:sym typeface="Arial"/>
              </a:rPr>
              <a:t>Insure</a:t>
            </a:r>
            <a:endParaRPr b="0" i="0" sz="3600" u="none" cap="none" strike="noStrike">
              <a:solidFill>
                <a:srgbClr val="017F78"/>
              </a:solidFill>
              <a:latin typeface="Arial"/>
              <a:ea typeface="Arial"/>
              <a:cs typeface="Arial"/>
              <a:sym typeface="Arial"/>
            </a:endParaRPr>
          </a:p>
        </p:txBody>
      </p:sp>
      <p:sp>
        <p:nvSpPr>
          <p:cNvPr id="315" name="Google Shape;315;p9"/>
          <p:cNvSpPr txBox="1"/>
          <p:nvPr/>
        </p:nvSpPr>
        <p:spPr>
          <a:xfrm>
            <a:off x="6528580" y="3321090"/>
            <a:ext cx="2326106" cy="133279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17F78"/>
              </a:buClr>
              <a:buSzPts val="4400"/>
              <a:buFont typeface="Arial"/>
              <a:buNone/>
            </a:pPr>
            <a:r>
              <a:rPr b="1" i="0" lang="en-US" sz="4400" u="none" cap="none" strike="noStrike">
                <a:solidFill>
                  <a:srgbClr val="017F78"/>
                </a:solidFill>
                <a:latin typeface="Arial Black"/>
                <a:ea typeface="Arial Black"/>
                <a:cs typeface="Arial Black"/>
                <a:sym typeface="Arial Black"/>
              </a:rPr>
              <a:t>LONG-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17F78"/>
              </a:buClr>
              <a:buSzPts val="4400"/>
              <a:buFont typeface="Arial"/>
              <a:buNone/>
            </a:pPr>
            <a:r>
              <a:rPr b="1" i="0" lang="en-US" sz="4400" u="none" cap="none" strike="noStrike">
                <a:solidFill>
                  <a:srgbClr val="017F78"/>
                </a:solidFill>
                <a:latin typeface="Arial Black"/>
                <a:ea typeface="Arial Black"/>
                <a:cs typeface="Arial Black"/>
                <a:sym typeface="Arial Black"/>
              </a:rPr>
              <a:t>TERM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17F78"/>
              </a:buClr>
              <a:buSzPts val="4400"/>
              <a:buFont typeface="Arial"/>
              <a:buNone/>
            </a:pPr>
            <a:r>
              <a:rPr b="1" i="0" lang="en-US" sz="4400" u="none" cap="none" strike="noStrike">
                <a:solidFill>
                  <a:srgbClr val="017F78"/>
                </a:solidFill>
                <a:latin typeface="Arial Black"/>
                <a:ea typeface="Arial Black"/>
                <a:cs typeface="Arial Black"/>
                <a:sym typeface="Arial Black"/>
              </a:rPr>
              <a:t>CARE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17F78"/>
              </a:buClr>
              <a:buSzPts val="3600"/>
              <a:buFont typeface="Arial"/>
              <a:buNone/>
            </a:pPr>
            <a:r>
              <a:rPr b="0" i="0" lang="en-US" sz="3600" u="none" cap="none" strike="noStrike">
                <a:solidFill>
                  <a:srgbClr val="017F78"/>
                </a:solidFill>
                <a:latin typeface="Arial"/>
                <a:ea typeface="Arial"/>
                <a:cs typeface="Arial"/>
                <a:sym typeface="Arial"/>
              </a:rPr>
              <a:t>Insurance</a:t>
            </a:r>
            <a:endParaRPr b="0" i="0" sz="3600" u="none" cap="none" strike="noStrike">
              <a:solidFill>
                <a:srgbClr val="017F78"/>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2020-05-28T14:16:17Z</dcterms:created>
  <dc:creator>Heath Scott</dc:creator>
</cp:coreProperties>
</file>