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Lst>
  <p:sldSz cx="7772400" cy="10058400"/>
  <p:notesSz cx="6858000" cy="9144000"/>
  <p:embeddedFontLst>
    <p:embeddedFont>
      <p:font typeface="Calibri" panose="020F0502020204030204" pitchFamily="34" charset="0"/>
      <p:regular r:id="rId3"/>
      <p:bold r:id="rId4"/>
      <p:italic r:id="rId5"/>
      <p:boldItalic r:id="rId6"/>
    </p:embeddedFont>
    <p:embeddedFont>
      <p:font typeface="Segoe UI" panose="020B0502040204020203" pitchFamily="34" charset="0"/>
      <p:regular r:id="rId7"/>
      <p:bold r:id="rId8"/>
      <p:italic r:id="rId9"/>
      <p:boldItalic r:id="rId1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677"/>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DEB456-1DD1-4F85-B57E-BABEA08F027E}" v="1" dt="2024-10-01T21:08:56.5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42" d="100"/>
          <a:sy n="142" d="100"/>
        </p:scale>
        <p:origin x="192" y="-25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theme" Target="theme/theme1.xml"/><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presProps" Target="presProps.xml"/><Relationship Id="rId5" Type="http://schemas.openxmlformats.org/officeDocument/2006/relationships/font" Target="fonts/font3.fntdata"/><Relationship Id="rId15" Type="http://schemas.microsoft.com/office/2015/10/relationships/revisionInfo" Target="revisionInfo.xml"/><Relationship Id="rId10" Type="http://schemas.openxmlformats.org/officeDocument/2006/relationships/font" Target="fonts/font8.fntdata"/><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3BFFF"/>
        </a:solidFill>
        <a:effectLst/>
      </p:bgPr>
    </p:bg>
    <p:spTree>
      <p:nvGrpSpPr>
        <p:cNvPr id="1" name=""/>
        <p:cNvGrpSpPr/>
        <p:nvPr/>
      </p:nvGrpSpPr>
      <p:grpSpPr>
        <a:xfrm>
          <a:off x="0" y="0"/>
          <a:ext cx="0" cy="0"/>
          <a:chOff x="0" y="0"/>
          <a:chExt cx="0" cy="0"/>
        </a:xfrm>
      </p:grpSpPr>
      <p:grpSp>
        <p:nvGrpSpPr>
          <p:cNvPr id="2" name="Group 2"/>
          <p:cNvGrpSpPr/>
          <p:nvPr/>
        </p:nvGrpSpPr>
        <p:grpSpPr>
          <a:xfrm>
            <a:off x="1" y="0"/>
            <a:ext cx="7772400" cy="1345580"/>
            <a:chOff x="0" y="0"/>
            <a:chExt cx="2978950" cy="553293"/>
          </a:xfrm>
        </p:grpSpPr>
        <p:sp>
          <p:nvSpPr>
            <p:cNvPr id="3" name="Freeform 3"/>
            <p:cNvSpPr/>
            <p:nvPr/>
          </p:nvSpPr>
          <p:spPr>
            <a:xfrm>
              <a:off x="0" y="0"/>
              <a:ext cx="2978950" cy="553293"/>
            </a:xfrm>
            <a:custGeom>
              <a:avLst/>
              <a:gdLst/>
              <a:ahLst/>
              <a:cxnLst/>
              <a:rect l="l" t="t" r="r" b="b"/>
              <a:pathLst>
                <a:path w="2978950" h="553293">
                  <a:moveTo>
                    <a:pt x="0" y="0"/>
                  </a:moveTo>
                  <a:lnTo>
                    <a:pt x="2978950" y="0"/>
                  </a:lnTo>
                  <a:lnTo>
                    <a:pt x="2978950" y="553293"/>
                  </a:lnTo>
                  <a:lnTo>
                    <a:pt x="0" y="553293"/>
                  </a:lnTo>
                  <a:close/>
                </a:path>
              </a:pathLst>
            </a:custGeom>
            <a:solidFill>
              <a:srgbClr val="002677"/>
            </a:solidFill>
          </p:spPr>
        </p:sp>
        <p:sp>
          <p:nvSpPr>
            <p:cNvPr id="4" name="TextBox 4"/>
            <p:cNvSpPr txBox="1"/>
            <p:nvPr/>
          </p:nvSpPr>
          <p:spPr>
            <a:xfrm>
              <a:off x="0" y="-142875"/>
              <a:ext cx="2978950" cy="696168"/>
            </a:xfrm>
            <a:prstGeom prst="rect">
              <a:avLst/>
            </a:prstGeom>
          </p:spPr>
          <p:txBody>
            <a:bodyPr lIns="50800" tIns="50800" rIns="50800" bIns="50800" rtlCol="0" anchor="ctr"/>
            <a:lstStyle/>
            <a:p>
              <a:pPr algn="ctr">
                <a:lnSpc>
                  <a:spcPts val="4480"/>
                </a:lnSpc>
              </a:pPr>
              <a:endParaRPr/>
            </a:p>
            <a:p>
              <a:pPr algn="ctr">
                <a:lnSpc>
                  <a:spcPts val="4480"/>
                </a:lnSpc>
              </a:pPr>
              <a:endParaRPr/>
            </a:p>
          </p:txBody>
        </p:sp>
      </p:grpSp>
      <p:grpSp>
        <p:nvGrpSpPr>
          <p:cNvPr id="5" name="Group 5"/>
          <p:cNvGrpSpPr/>
          <p:nvPr/>
        </p:nvGrpSpPr>
        <p:grpSpPr>
          <a:xfrm>
            <a:off x="0" y="8712821"/>
            <a:ext cx="7772400" cy="1345580"/>
            <a:chOff x="0" y="0"/>
            <a:chExt cx="2864113" cy="646296"/>
          </a:xfrm>
        </p:grpSpPr>
        <p:sp>
          <p:nvSpPr>
            <p:cNvPr id="6" name="Freeform 6"/>
            <p:cNvSpPr/>
            <p:nvPr/>
          </p:nvSpPr>
          <p:spPr>
            <a:xfrm>
              <a:off x="0" y="0"/>
              <a:ext cx="2864113" cy="646296"/>
            </a:xfrm>
            <a:custGeom>
              <a:avLst/>
              <a:gdLst/>
              <a:ahLst/>
              <a:cxnLst/>
              <a:rect l="l" t="t" r="r" b="b"/>
              <a:pathLst>
                <a:path w="2864113" h="646296">
                  <a:moveTo>
                    <a:pt x="0" y="0"/>
                  </a:moveTo>
                  <a:lnTo>
                    <a:pt x="2864113" y="0"/>
                  </a:lnTo>
                  <a:lnTo>
                    <a:pt x="2864113" y="646296"/>
                  </a:lnTo>
                  <a:lnTo>
                    <a:pt x="0" y="646296"/>
                  </a:lnTo>
                  <a:close/>
                </a:path>
              </a:pathLst>
            </a:custGeom>
            <a:solidFill>
              <a:srgbClr val="002677"/>
            </a:solidFill>
          </p:spPr>
        </p:sp>
        <p:sp>
          <p:nvSpPr>
            <p:cNvPr id="7" name="TextBox 7"/>
            <p:cNvSpPr txBox="1"/>
            <p:nvPr/>
          </p:nvSpPr>
          <p:spPr>
            <a:xfrm>
              <a:off x="0" y="-28575"/>
              <a:ext cx="2864113" cy="674871"/>
            </a:xfrm>
            <a:prstGeom prst="rect">
              <a:avLst/>
            </a:prstGeom>
          </p:spPr>
          <p:txBody>
            <a:bodyPr lIns="50800" tIns="50800" rIns="50800" bIns="50800" rtlCol="0" anchor="ctr"/>
            <a:lstStyle/>
            <a:p>
              <a:pPr>
                <a:lnSpc>
                  <a:spcPts val="2239"/>
                </a:lnSpc>
              </a:pPr>
              <a:endParaRPr/>
            </a:p>
          </p:txBody>
        </p:sp>
      </p:grpSp>
      <p:grpSp>
        <p:nvGrpSpPr>
          <p:cNvPr id="8" name="Group 8"/>
          <p:cNvGrpSpPr/>
          <p:nvPr/>
        </p:nvGrpSpPr>
        <p:grpSpPr>
          <a:xfrm>
            <a:off x="179065" y="209275"/>
            <a:ext cx="7414269" cy="9639850"/>
            <a:chOff x="0" y="0"/>
            <a:chExt cx="2584495" cy="3360296"/>
          </a:xfrm>
        </p:grpSpPr>
        <p:sp>
          <p:nvSpPr>
            <p:cNvPr id="9" name="Freeform 9"/>
            <p:cNvSpPr/>
            <p:nvPr/>
          </p:nvSpPr>
          <p:spPr>
            <a:xfrm>
              <a:off x="0" y="0"/>
              <a:ext cx="2584495" cy="3360296"/>
            </a:xfrm>
            <a:custGeom>
              <a:avLst/>
              <a:gdLst/>
              <a:ahLst/>
              <a:cxnLst/>
              <a:rect l="l" t="t" r="r" b="b"/>
              <a:pathLst>
                <a:path w="2584495" h="3360296">
                  <a:moveTo>
                    <a:pt x="0" y="0"/>
                  </a:moveTo>
                  <a:lnTo>
                    <a:pt x="2584495" y="0"/>
                  </a:lnTo>
                  <a:lnTo>
                    <a:pt x="2584495" y="3360296"/>
                  </a:lnTo>
                  <a:lnTo>
                    <a:pt x="0" y="3360296"/>
                  </a:lnTo>
                  <a:close/>
                </a:path>
              </a:pathLst>
            </a:custGeom>
            <a:solidFill>
              <a:srgbClr val="FFFFFF"/>
            </a:solidFill>
            <a:ln w="9525" cap="sq">
              <a:noFill/>
              <a:prstDash val="solid"/>
              <a:miter/>
            </a:ln>
          </p:spPr>
        </p:sp>
        <p:sp>
          <p:nvSpPr>
            <p:cNvPr id="10" name="TextBox 10"/>
            <p:cNvSpPr txBox="1"/>
            <p:nvPr/>
          </p:nvSpPr>
          <p:spPr>
            <a:xfrm>
              <a:off x="0" y="-19050"/>
              <a:ext cx="2584495" cy="3379346"/>
            </a:xfrm>
            <a:prstGeom prst="rect">
              <a:avLst/>
            </a:prstGeom>
            <a:ln>
              <a:noFill/>
            </a:ln>
          </p:spPr>
          <p:txBody>
            <a:bodyPr lIns="50800" tIns="50800" rIns="50800" bIns="50800" rtlCol="0" anchor="ctr"/>
            <a:lstStyle/>
            <a:p>
              <a:pPr algn="ctr">
                <a:lnSpc>
                  <a:spcPts val="1679"/>
                </a:lnSpc>
              </a:pPr>
              <a:endParaRPr/>
            </a:p>
          </p:txBody>
        </p:sp>
      </p:grpSp>
      <p:graphicFrame>
        <p:nvGraphicFramePr>
          <p:cNvPr id="11" name="Table 11"/>
          <p:cNvGraphicFramePr>
            <a:graphicFrameLocks noGrp="1"/>
          </p:cNvGraphicFramePr>
          <p:nvPr>
            <p:extLst>
              <p:ext uri="{D42A27DB-BD31-4B8C-83A1-F6EECF244321}">
                <p14:modId xmlns:p14="http://schemas.microsoft.com/office/powerpoint/2010/main" val="303067927"/>
              </p:ext>
            </p:extLst>
          </p:nvPr>
        </p:nvGraphicFramePr>
        <p:xfrm>
          <a:off x="777240" y="3319052"/>
          <a:ext cx="6217920" cy="5439276"/>
        </p:xfrm>
        <a:graphic>
          <a:graphicData uri="http://schemas.openxmlformats.org/drawingml/2006/table">
            <a:tbl>
              <a:tblPr/>
              <a:tblGrid>
                <a:gridCol w="919323">
                  <a:extLst>
                    <a:ext uri="{9D8B030D-6E8A-4147-A177-3AD203B41FA5}">
                      <a16:colId xmlns:a16="http://schemas.microsoft.com/office/drawing/2014/main" val="20000"/>
                    </a:ext>
                  </a:extLst>
                </a:gridCol>
                <a:gridCol w="2662787">
                  <a:extLst>
                    <a:ext uri="{9D8B030D-6E8A-4147-A177-3AD203B41FA5}">
                      <a16:colId xmlns:a16="http://schemas.microsoft.com/office/drawing/2014/main" val="20001"/>
                    </a:ext>
                  </a:extLst>
                </a:gridCol>
                <a:gridCol w="2635810">
                  <a:extLst>
                    <a:ext uri="{9D8B030D-6E8A-4147-A177-3AD203B41FA5}">
                      <a16:colId xmlns:a16="http://schemas.microsoft.com/office/drawing/2014/main" val="4239939127"/>
                    </a:ext>
                  </a:extLst>
                </a:gridCol>
              </a:tblGrid>
              <a:tr h="312624">
                <a:tc>
                  <a:txBody>
                    <a:bodyPr/>
                    <a:lstStyle/>
                    <a:p>
                      <a:pPr algn="l">
                        <a:lnSpc>
                          <a:spcPts val="1400"/>
                        </a:lnSpc>
                        <a:defRPr/>
                      </a:pPr>
                      <a:r>
                        <a:rPr lang="en-US" sz="1050" spc="25" dirty="0">
                          <a:solidFill>
                            <a:srgbClr val="3D3D3D"/>
                          </a:solidFill>
                          <a:latin typeface="Segoe UI" panose="020B0502040204020203" pitchFamily="34" charset="0"/>
                          <a:cs typeface="Segoe UI" panose="020B0502040204020203" pitchFamily="34" charset="0"/>
                        </a:rPr>
                        <a:t>Time</a:t>
                      </a:r>
                      <a:endParaRPr lang="en-US" sz="1050" dirty="0">
                        <a:latin typeface="Segoe UI" panose="020B0502040204020203" pitchFamily="34" charset="0"/>
                        <a:cs typeface="Segoe UI" panose="020B0502040204020203" pitchFamily="34" charset="0"/>
                      </a:endParaRPr>
                    </a:p>
                  </a:txBody>
                  <a:tcPr marL="66675" marR="66675" marT="66675" marB="666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8E8"/>
                    </a:solidFill>
                  </a:tcPr>
                </a:tc>
                <a:tc>
                  <a:txBody>
                    <a:bodyPr/>
                    <a:lstStyle/>
                    <a:p>
                      <a:pPr algn="l">
                        <a:lnSpc>
                          <a:spcPts val="1679"/>
                        </a:lnSpc>
                        <a:defRPr/>
                      </a:pPr>
                      <a:r>
                        <a:rPr lang="en-US" sz="1050" spc="30" dirty="0">
                          <a:solidFill>
                            <a:srgbClr val="3D3D3D"/>
                          </a:solidFill>
                          <a:latin typeface="Segoe UI" panose="020B0502040204020203" pitchFamily="34" charset="0"/>
                          <a:cs typeface="Segoe UI" panose="020B0502040204020203" pitchFamily="34" charset="0"/>
                        </a:rPr>
                        <a:t>Description</a:t>
                      </a:r>
                      <a:endParaRPr lang="en-US" sz="1050" dirty="0">
                        <a:latin typeface="Segoe UI" panose="020B0502040204020203" pitchFamily="34" charset="0"/>
                        <a:cs typeface="Segoe UI" panose="020B0502040204020203" pitchFamily="34" charset="0"/>
                      </a:endParaRPr>
                    </a:p>
                  </a:txBody>
                  <a:tcPr marL="66675" marR="66675" marT="66675" marB="666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8E8"/>
                    </a:solidFill>
                  </a:tcPr>
                </a:tc>
                <a:tc>
                  <a:txBody>
                    <a:bodyPr/>
                    <a:lstStyle/>
                    <a:p>
                      <a:pPr algn="l">
                        <a:lnSpc>
                          <a:spcPts val="1679"/>
                        </a:lnSpc>
                        <a:defRPr/>
                      </a:pPr>
                      <a:r>
                        <a:rPr lang="en-US" sz="1050" spc="30" dirty="0">
                          <a:solidFill>
                            <a:srgbClr val="3D3D3D"/>
                          </a:solidFill>
                          <a:latin typeface="Segoe UI" panose="020B0502040204020203" pitchFamily="34" charset="0"/>
                          <a:cs typeface="Segoe UI" panose="020B0502040204020203" pitchFamily="34" charset="0"/>
                        </a:rPr>
                        <a:t>Presenter</a:t>
                      </a:r>
                      <a:endParaRPr lang="en-US" sz="1050" dirty="0">
                        <a:latin typeface="Segoe UI" panose="020B0502040204020203" pitchFamily="34" charset="0"/>
                        <a:cs typeface="Segoe UI" panose="020B0502040204020203" pitchFamily="34" charset="0"/>
                      </a:endParaRPr>
                    </a:p>
                  </a:txBody>
                  <a:tcPr marL="66675" marR="66675" marT="66675" marB="666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8E8"/>
                    </a:solidFill>
                  </a:tcPr>
                </a:tc>
                <a:extLst>
                  <a:ext uri="{0D108BD9-81ED-4DB2-BD59-A6C34878D82A}">
                    <a16:rowId xmlns:a16="http://schemas.microsoft.com/office/drawing/2014/main" val="10000"/>
                  </a:ext>
                </a:extLst>
              </a:tr>
              <a:tr h="583619">
                <a:tc>
                  <a:txBody>
                    <a:bodyPr/>
                    <a:lstStyle/>
                    <a:p>
                      <a:pPr algn="l">
                        <a:lnSpc>
                          <a:spcPts val="1400"/>
                        </a:lnSpc>
                        <a:defRPr/>
                      </a:pPr>
                      <a:r>
                        <a:rPr lang="en-US" sz="1050" dirty="0">
                          <a:solidFill>
                            <a:schemeClr val="tx1"/>
                          </a:solidFill>
                          <a:latin typeface="Segoe UI" panose="020B0502040204020203" pitchFamily="34" charset="0"/>
                          <a:cs typeface="Segoe UI" panose="020B0502040204020203" pitchFamily="34" charset="0"/>
                        </a:rPr>
                        <a:t>1:00 – 1:15pm</a:t>
                      </a:r>
                    </a:p>
                  </a:txBody>
                  <a:tcPr marL="66675" marR="66675" marT="66675" marB="666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400"/>
                        </a:lnSpc>
                        <a:defRPr/>
                      </a:pPr>
                      <a:r>
                        <a:rPr lang="en-US" sz="1050" spc="25" dirty="0">
                          <a:solidFill>
                            <a:schemeClr val="tx1"/>
                          </a:solidFill>
                          <a:latin typeface="Segoe UI" panose="020B0502040204020203" pitchFamily="34" charset="0"/>
                          <a:cs typeface="Segoe UI" panose="020B0502040204020203" pitchFamily="34" charset="0"/>
                        </a:rPr>
                        <a:t>Welcome</a:t>
                      </a:r>
                      <a:endParaRPr lang="en-US" sz="1050" dirty="0">
                        <a:solidFill>
                          <a:schemeClr val="tx1"/>
                        </a:solidFill>
                        <a:latin typeface="Segoe UI" panose="020B0502040204020203" pitchFamily="34" charset="0"/>
                        <a:cs typeface="Segoe UI" panose="020B0502040204020203" pitchFamily="34" charset="0"/>
                      </a:endParaRPr>
                    </a:p>
                  </a:txBody>
                  <a:tcPr marL="66675" marR="66675" marT="66675" marB="666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400"/>
                        </a:lnSpc>
                      </a:pPr>
                      <a:r>
                        <a:rPr lang="en-US" sz="1050" b="1" spc="25" dirty="0">
                          <a:solidFill>
                            <a:schemeClr val="tx1"/>
                          </a:solidFill>
                          <a:latin typeface="Segoe UI" panose="020B0502040204020203" pitchFamily="34" charset="0"/>
                          <a:cs typeface="Segoe UI" panose="020B0502040204020203" pitchFamily="34" charset="0"/>
                        </a:rPr>
                        <a:t>Sarah Ogle</a:t>
                      </a:r>
                    </a:p>
                    <a:p>
                      <a:pPr>
                        <a:lnSpc>
                          <a:spcPts val="1400"/>
                        </a:lnSpc>
                      </a:pPr>
                      <a:r>
                        <a:rPr lang="en-US" sz="1050" b="0" spc="25" dirty="0">
                          <a:solidFill>
                            <a:schemeClr val="tx1"/>
                          </a:solidFill>
                          <a:latin typeface="Segoe UI" panose="020B0502040204020203" pitchFamily="34" charset="0"/>
                          <a:cs typeface="Segoe UI" panose="020B0502040204020203" pitchFamily="34" charset="0"/>
                        </a:rPr>
                        <a:t>Senior Executive Vice President</a:t>
                      </a:r>
                    </a:p>
                  </a:txBody>
                  <a:tcPr marL="66675" marR="66675" marT="66675" marB="666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83619">
                <a:tc>
                  <a:txBody>
                    <a:bodyPr/>
                    <a:lstStyle/>
                    <a:p>
                      <a:pPr algn="l">
                        <a:lnSpc>
                          <a:spcPts val="1400"/>
                        </a:lnSpc>
                        <a:defRPr/>
                      </a:pPr>
                      <a:r>
                        <a:rPr lang="en-US" sz="1050" dirty="0">
                          <a:solidFill>
                            <a:schemeClr val="tx1"/>
                          </a:solidFill>
                          <a:latin typeface="Segoe UI" panose="020B0502040204020203" pitchFamily="34" charset="0"/>
                          <a:cs typeface="Segoe UI" panose="020B0502040204020203" pitchFamily="34" charset="0"/>
                        </a:rPr>
                        <a:t>1:15 – 2:00</a:t>
                      </a:r>
                    </a:p>
                  </a:txBody>
                  <a:tcPr marL="66675" marR="66675" marT="66675" marB="666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399"/>
                        </a:lnSpc>
                        <a:defRPr/>
                      </a:pPr>
                      <a:r>
                        <a:rPr lang="en-US" sz="1050" i="0" dirty="0">
                          <a:solidFill>
                            <a:schemeClr val="tx1"/>
                          </a:solidFill>
                          <a:latin typeface="Segoe UI" panose="020B0502040204020203" pitchFamily="34" charset="0"/>
                          <a:cs typeface="Segoe UI" panose="020B0502040204020203" pitchFamily="34" charset="0"/>
                        </a:rPr>
                        <a:t>Columbia Coaching Presentation</a:t>
                      </a:r>
                    </a:p>
                    <a:p>
                      <a:pPr algn="l">
                        <a:lnSpc>
                          <a:spcPts val="1399"/>
                        </a:lnSpc>
                        <a:defRPr/>
                      </a:pPr>
                      <a:r>
                        <a:rPr lang="en-US" sz="1050" i="1" dirty="0">
                          <a:solidFill>
                            <a:schemeClr val="tx1"/>
                          </a:solidFill>
                          <a:latin typeface="Segoe UI" panose="020B0502040204020203" pitchFamily="34" charset="0"/>
                          <a:cs typeface="Segoe UI" panose="020B0502040204020203" pitchFamily="34" charset="0"/>
                        </a:rPr>
                        <a:t>“Thinking Styles”</a:t>
                      </a:r>
                    </a:p>
                  </a:txBody>
                  <a:tcPr marL="66675" marR="66675" marT="66675" marB="666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400"/>
                        </a:lnSpc>
                      </a:pPr>
                      <a:r>
                        <a:rPr lang="en-US" sz="1050" b="1" spc="25" dirty="0">
                          <a:solidFill>
                            <a:schemeClr val="tx1"/>
                          </a:solidFill>
                          <a:latin typeface="Segoe UI" panose="020B0502040204020203" pitchFamily="34" charset="0"/>
                          <a:cs typeface="Segoe UI" panose="020B0502040204020203" pitchFamily="34" charset="0"/>
                        </a:rPr>
                        <a:t>Sarah Ogle</a:t>
                      </a:r>
                    </a:p>
                    <a:p>
                      <a:pPr>
                        <a:lnSpc>
                          <a:spcPts val="1400"/>
                        </a:lnSpc>
                      </a:pPr>
                      <a:r>
                        <a:rPr lang="en-US" sz="1050" b="0" spc="25" dirty="0">
                          <a:solidFill>
                            <a:schemeClr val="tx1"/>
                          </a:solidFill>
                          <a:latin typeface="Segoe UI" panose="020B0502040204020203" pitchFamily="34" charset="0"/>
                          <a:cs typeface="Segoe UI" panose="020B0502040204020203" pitchFamily="34" charset="0"/>
                        </a:rPr>
                        <a:t>Senior Executive Vice President</a:t>
                      </a:r>
                    </a:p>
                  </a:txBody>
                  <a:tcPr marL="66675" marR="66675" marT="66675" marB="666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95553">
                <a:tc>
                  <a:txBody>
                    <a:bodyPr/>
                    <a:lstStyle/>
                    <a:p>
                      <a:pPr algn="l">
                        <a:lnSpc>
                          <a:spcPts val="1400"/>
                        </a:lnSpc>
                        <a:defRPr/>
                      </a:pPr>
                      <a:r>
                        <a:rPr lang="en-US" sz="1050" dirty="0">
                          <a:solidFill>
                            <a:schemeClr val="tx1"/>
                          </a:solidFill>
                          <a:latin typeface="Segoe UI" panose="020B0502040204020203" pitchFamily="34" charset="0"/>
                          <a:cs typeface="Segoe UI" panose="020B0502040204020203" pitchFamily="34" charset="0"/>
                        </a:rPr>
                        <a:t>2:00 – 2:45</a:t>
                      </a:r>
                    </a:p>
                  </a:txBody>
                  <a:tcPr marL="66675" marR="66675" marT="66675" marB="666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399"/>
                        </a:lnSpc>
                        <a:defRPr/>
                      </a:pPr>
                      <a:r>
                        <a:rPr lang="en-US" sz="1050" spc="24" dirty="0">
                          <a:solidFill>
                            <a:schemeClr val="tx1"/>
                          </a:solidFill>
                          <a:latin typeface="Segoe UI" panose="020B0502040204020203" pitchFamily="34" charset="0"/>
                          <a:cs typeface="Segoe UI" panose="020B0502040204020203" pitchFamily="34" charset="0"/>
                        </a:rPr>
                        <a:t>Do What You Love, Love What You Do – A Career for Women</a:t>
                      </a:r>
                    </a:p>
                    <a:p>
                      <a:pPr algn="l">
                        <a:lnSpc>
                          <a:spcPts val="1399"/>
                        </a:lnSpc>
                        <a:defRPr/>
                      </a:pPr>
                      <a:r>
                        <a:rPr lang="en-US" sz="1050" i="1" spc="24" dirty="0">
                          <a:solidFill>
                            <a:schemeClr val="tx1"/>
                          </a:solidFill>
                          <a:latin typeface="Segoe UI" panose="020B0502040204020203" pitchFamily="34" charset="0"/>
                          <a:cs typeface="Segoe UI" panose="020B0502040204020203" pitchFamily="34" charset="0"/>
                        </a:rPr>
                        <a:t>Women's Recruiting Pitchbook</a:t>
                      </a:r>
                      <a:endParaRPr lang="en-US" sz="1050" i="1" dirty="0">
                        <a:solidFill>
                          <a:schemeClr val="tx1"/>
                        </a:solidFill>
                        <a:latin typeface="Segoe UI" panose="020B0502040204020203" pitchFamily="34" charset="0"/>
                        <a:cs typeface="Segoe UI" panose="020B0502040204020203" pitchFamily="34" charset="0"/>
                      </a:endParaRPr>
                    </a:p>
                  </a:txBody>
                  <a:tcPr marL="66675" marR="66675" marT="66675" marB="666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400"/>
                        </a:lnSpc>
                      </a:pPr>
                      <a:r>
                        <a:rPr lang="en-US" sz="1050" b="1" spc="25" dirty="0">
                          <a:solidFill>
                            <a:schemeClr val="tx1"/>
                          </a:solidFill>
                          <a:latin typeface="Segoe UI" panose="020B0502040204020203" pitchFamily="34" charset="0"/>
                          <a:cs typeface="Segoe UI" panose="020B0502040204020203" pitchFamily="34" charset="0"/>
                        </a:rPr>
                        <a:t>Carla Marsh</a:t>
                      </a:r>
                    </a:p>
                    <a:p>
                      <a:pPr>
                        <a:lnSpc>
                          <a:spcPts val="1400"/>
                        </a:lnSpc>
                      </a:pPr>
                      <a:r>
                        <a:rPr lang="en-US" sz="1050" b="0" spc="25" dirty="0">
                          <a:solidFill>
                            <a:schemeClr val="tx1"/>
                          </a:solidFill>
                          <a:latin typeface="Segoe UI" panose="020B0502040204020203" pitchFamily="34" charset="0"/>
                          <a:cs typeface="Segoe UI" panose="020B0502040204020203" pitchFamily="34" charset="0"/>
                        </a:rPr>
                        <a:t>Vice President</a:t>
                      </a:r>
                    </a:p>
                  </a:txBody>
                  <a:tcPr marL="66675" marR="66675" marT="66675" marB="666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55974">
                <a:tc>
                  <a:txBody>
                    <a:bodyPr/>
                    <a:lstStyle/>
                    <a:p>
                      <a:pPr algn="l">
                        <a:lnSpc>
                          <a:spcPts val="1400"/>
                        </a:lnSpc>
                        <a:defRPr/>
                      </a:pPr>
                      <a:r>
                        <a:rPr lang="en-US" sz="1050" dirty="0">
                          <a:solidFill>
                            <a:schemeClr val="tx1"/>
                          </a:solidFill>
                          <a:latin typeface="Segoe UI" panose="020B0502040204020203" pitchFamily="34" charset="0"/>
                          <a:cs typeface="Segoe UI" panose="020B0502040204020203" pitchFamily="34" charset="0"/>
                        </a:rPr>
                        <a:t>2:45 –3:00pm</a:t>
                      </a:r>
                    </a:p>
                  </a:txBody>
                  <a:tcPr marL="66675" marR="66675" marT="66675" marB="666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lnSpc>
                          <a:spcPts val="1399"/>
                        </a:lnSpc>
                        <a:defRPr/>
                      </a:pPr>
                      <a:r>
                        <a:rPr lang="en-US" sz="1050" spc="24" dirty="0">
                          <a:solidFill>
                            <a:schemeClr val="tx1"/>
                          </a:solidFill>
                          <a:latin typeface="Segoe UI" panose="020B0502040204020203" pitchFamily="34" charset="0"/>
                          <a:cs typeface="Segoe UI" panose="020B0502040204020203" pitchFamily="34" charset="0"/>
                        </a:rPr>
                        <a:t>Networking Break &amp; Office Tour</a:t>
                      </a:r>
                      <a:endParaRPr lang="en-US" sz="1050" dirty="0">
                        <a:solidFill>
                          <a:schemeClr val="tx1"/>
                        </a:solidFill>
                        <a:latin typeface="Segoe UI" panose="020B0502040204020203" pitchFamily="34" charset="0"/>
                        <a:cs typeface="Segoe UI" panose="020B0502040204020203" pitchFamily="34" charset="0"/>
                      </a:endParaRPr>
                    </a:p>
                  </a:txBody>
                  <a:tcPr marL="66675" marR="66675" marT="66675" marB="666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lnSpc>
                          <a:spcPts val="1399"/>
                        </a:lnSpc>
                        <a:defRPr/>
                      </a:pPr>
                      <a:endParaRPr lang="en-US" sz="1000" dirty="0">
                        <a:latin typeface="Canva Sans" panose="020B0604020202020204" charset="0"/>
                      </a:endParaRPr>
                    </a:p>
                  </a:txBody>
                  <a:tcPr marL="66675" marR="66675" marT="66675" marB="66675" anchor="ctr">
                    <a:lnL w="12700" cap="flat" cmpd="sng" algn="ctr">
                      <a:solidFill>
                        <a:schemeClr val="tx1"/>
                      </a:solidFill>
                      <a:prstDash val="solid"/>
                      <a:round/>
                      <a:headEnd type="none" w="med" len="med"/>
                      <a:tailEnd type="none" w="med" len="med"/>
                    </a:lnL>
                    <a:lnR w="4762" cap="flat" cmpd="sng" algn="ctr">
                      <a:solidFill>
                        <a:srgbClr val="3D3D3D"/>
                      </a:solidFill>
                      <a:prstDash val="solid"/>
                      <a:round/>
                      <a:headEnd type="none" w="med" len="med"/>
                      <a:tailEnd type="none" w="med" len="med"/>
                    </a:lnR>
                    <a:lnT w="12700" cap="flat" cmpd="sng" algn="ctr">
                      <a:solidFill>
                        <a:schemeClr val="tx1"/>
                      </a:solidFill>
                      <a:prstDash val="solid"/>
                      <a:round/>
                      <a:headEnd type="none" w="med" len="med"/>
                      <a:tailEnd type="none" w="med" len="med"/>
                    </a:lnT>
                    <a:lnB w="4762" cap="flat" cmpd="sng" algn="ctr">
                      <a:solidFill>
                        <a:srgbClr val="3D3D3D"/>
                      </a:solidFill>
                      <a:prstDash val="solid"/>
                      <a:round/>
                      <a:headEnd type="none" w="med" len="med"/>
                      <a:tailEnd type="none" w="med" len="med"/>
                    </a:lnB>
                  </a:tcPr>
                </a:tc>
                <a:extLst>
                  <a:ext uri="{0D108BD9-81ED-4DB2-BD59-A6C34878D82A}">
                    <a16:rowId xmlns:a16="http://schemas.microsoft.com/office/drawing/2014/main" val="10004"/>
                  </a:ext>
                </a:extLst>
              </a:tr>
              <a:tr h="797572">
                <a:tc>
                  <a:txBody>
                    <a:bodyPr/>
                    <a:lstStyle/>
                    <a:p>
                      <a:pPr algn="l">
                        <a:lnSpc>
                          <a:spcPts val="1400"/>
                        </a:lnSpc>
                        <a:defRPr/>
                      </a:pPr>
                      <a:r>
                        <a:rPr lang="en-US" sz="1050" dirty="0">
                          <a:solidFill>
                            <a:schemeClr val="tx1"/>
                          </a:solidFill>
                          <a:latin typeface="Segoe UI" panose="020B0502040204020203" pitchFamily="34" charset="0"/>
                          <a:cs typeface="Segoe UI" panose="020B0502040204020203" pitchFamily="34" charset="0"/>
                        </a:rPr>
                        <a:t>3:00 – 3:30pm</a:t>
                      </a:r>
                    </a:p>
                  </a:txBody>
                  <a:tcPr marL="66675" marR="66675" marT="66675" marB="666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399"/>
                        </a:lnSpc>
                        <a:defRPr/>
                      </a:pPr>
                      <a:r>
                        <a:rPr lang="en-US" sz="1050" spc="24" dirty="0">
                          <a:solidFill>
                            <a:schemeClr val="tx1"/>
                          </a:solidFill>
                          <a:latin typeface="Segoe UI" panose="020B0502040204020203" pitchFamily="34" charset="0"/>
                          <a:cs typeface="Segoe UI" panose="020B0502040204020203" pitchFamily="34" charset="0"/>
                        </a:rPr>
                        <a:t>“Pearls of Wisdom”, Career Advice From Leaders to Their Younger Selves</a:t>
                      </a:r>
                    </a:p>
                    <a:p>
                      <a:pPr algn="l">
                        <a:lnSpc>
                          <a:spcPts val="1399"/>
                        </a:lnSpc>
                        <a:defRPr/>
                      </a:pPr>
                      <a:r>
                        <a:rPr lang="en-US" sz="1050" i="1" spc="24" dirty="0">
                          <a:solidFill>
                            <a:schemeClr val="tx1"/>
                          </a:solidFill>
                          <a:latin typeface="Segoe UI" panose="020B0502040204020203" pitchFamily="34" charset="0"/>
                          <a:cs typeface="Segoe UI" panose="020B0502040204020203" pitchFamily="34" charset="0"/>
                        </a:rPr>
                        <a:t>Sample Panel Discussion Questions</a:t>
                      </a:r>
                      <a:endParaRPr lang="en-US" sz="1050" i="1" dirty="0">
                        <a:solidFill>
                          <a:schemeClr val="tx1"/>
                        </a:solidFill>
                        <a:latin typeface="Segoe UI" panose="020B0502040204020203" pitchFamily="34" charset="0"/>
                        <a:cs typeface="Segoe UI" panose="020B0502040204020203" pitchFamily="34" charset="0"/>
                      </a:endParaRPr>
                    </a:p>
                  </a:txBody>
                  <a:tcPr marL="66675" marR="66675" marT="66675" marB="666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400"/>
                        </a:lnSpc>
                      </a:pPr>
                      <a:r>
                        <a:rPr lang="en-US" sz="1050" b="1" spc="25" dirty="0">
                          <a:solidFill>
                            <a:schemeClr val="tx1"/>
                          </a:solidFill>
                          <a:latin typeface="Segoe UI" panose="020B0502040204020203" pitchFamily="34" charset="0"/>
                          <a:cs typeface="Segoe UI" panose="020B0502040204020203" pitchFamily="34" charset="0"/>
                        </a:rPr>
                        <a:t>Molly Ward, CFP, CDFA</a:t>
                      </a:r>
                    </a:p>
                    <a:p>
                      <a:pPr>
                        <a:lnSpc>
                          <a:spcPts val="1400"/>
                        </a:lnSpc>
                      </a:pPr>
                      <a:r>
                        <a:rPr lang="en-US" sz="1050" b="1" spc="25" dirty="0">
                          <a:solidFill>
                            <a:schemeClr val="tx1"/>
                          </a:solidFill>
                          <a:latin typeface="Segoe UI" panose="020B0502040204020203" pitchFamily="34" charset="0"/>
                          <a:cs typeface="Segoe UI" panose="020B0502040204020203" pitchFamily="34" charset="0"/>
                        </a:rPr>
                        <a:t>Sara Parrish,</a:t>
                      </a:r>
                    </a:p>
                    <a:p>
                      <a:pPr>
                        <a:lnSpc>
                          <a:spcPts val="1400"/>
                        </a:lnSpc>
                      </a:pPr>
                      <a:r>
                        <a:rPr lang="en-US" sz="1050" b="0" spc="25" dirty="0">
                          <a:solidFill>
                            <a:schemeClr val="tx1"/>
                          </a:solidFill>
                          <a:latin typeface="Segoe UI" panose="020B0502040204020203" pitchFamily="34" charset="0"/>
                          <a:cs typeface="Segoe UI" panose="020B0502040204020203" pitchFamily="34" charset="0"/>
                        </a:rPr>
                        <a:t>Founder Sara Wealth Management</a:t>
                      </a:r>
                    </a:p>
                    <a:p>
                      <a:pPr>
                        <a:lnSpc>
                          <a:spcPts val="1400"/>
                        </a:lnSpc>
                      </a:pPr>
                      <a:r>
                        <a:rPr lang="en-US" sz="1050" b="1" spc="25" dirty="0">
                          <a:solidFill>
                            <a:schemeClr val="tx1"/>
                          </a:solidFill>
                          <a:latin typeface="Segoe UI" panose="020B0502040204020203" pitchFamily="34" charset="0"/>
                          <a:cs typeface="Segoe UI" panose="020B0502040204020203" pitchFamily="34" charset="0"/>
                        </a:rPr>
                        <a:t>Caddie Cox, </a:t>
                      </a:r>
                      <a:r>
                        <a:rPr lang="en-US" sz="1050" b="0" spc="25" dirty="0">
                          <a:solidFill>
                            <a:schemeClr val="tx1"/>
                          </a:solidFill>
                          <a:latin typeface="Segoe UI" panose="020B0502040204020203" pitchFamily="34" charset="0"/>
                          <a:cs typeface="Segoe UI" panose="020B0502040204020203" pitchFamily="34" charset="0"/>
                        </a:rPr>
                        <a:t>Financial Professional</a:t>
                      </a:r>
                    </a:p>
                  </a:txBody>
                  <a:tcPr marL="66675" marR="66675" marT="66675" marB="666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90149727"/>
                  </a:ext>
                </a:extLst>
              </a:tr>
              <a:tr h="583619">
                <a:tc>
                  <a:txBody>
                    <a:bodyPr/>
                    <a:lstStyle/>
                    <a:p>
                      <a:pPr algn="l">
                        <a:lnSpc>
                          <a:spcPts val="1400"/>
                        </a:lnSpc>
                        <a:defRPr/>
                      </a:pPr>
                      <a:r>
                        <a:rPr lang="en-US" sz="1050" dirty="0">
                          <a:solidFill>
                            <a:schemeClr val="tx1"/>
                          </a:solidFill>
                          <a:latin typeface="Segoe UI" panose="020B0502040204020203" pitchFamily="34" charset="0"/>
                          <a:cs typeface="Segoe UI" panose="020B0502040204020203" pitchFamily="34" charset="0"/>
                        </a:rPr>
                        <a:t>3:30-4:00pm</a:t>
                      </a:r>
                    </a:p>
                  </a:txBody>
                  <a:tcPr marL="66675" marR="66675" marT="66675" marB="666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399"/>
                        </a:lnSpc>
                        <a:defRPr/>
                      </a:pPr>
                      <a:r>
                        <a:rPr lang="en-US" sz="1050" spc="24" dirty="0">
                          <a:solidFill>
                            <a:schemeClr val="tx1"/>
                          </a:solidFill>
                          <a:latin typeface="Segoe UI" panose="020B0502040204020203" pitchFamily="34" charset="0"/>
                          <a:cs typeface="Segoe UI" panose="020B0502040204020203" pitchFamily="34" charset="0"/>
                        </a:rPr>
                        <a:t>Asset Map Breakout Session</a:t>
                      </a:r>
                    </a:p>
                    <a:p>
                      <a:pPr algn="l">
                        <a:lnSpc>
                          <a:spcPts val="1399"/>
                        </a:lnSpc>
                        <a:defRPr/>
                      </a:pPr>
                      <a:r>
                        <a:rPr lang="en-US" sz="1050" i="1" spc="24" dirty="0">
                          <a:solidFill>
                            <a:schemeClr val="tx1"/>
                          </a:solidFill>
                          <a:latin typeface="Segoe UI" panose="020B0502040204020203" pitchFamily="34" charset="0"/>
                          <a:cs typeface="Segoe UI" panose="020B0502040204020203" pitchFamily="34" charset="0"/>
                        </a:rPr>
                        <a:t>Asset Map Template</a:t>
                      </a:r>
                      <a:endParaRPr lang="en-US" sz="1050" i="1" dirty="0">
                        <a:solidFill>
                          <a:schemeClr val="tx1"/>
                        </a:solidFill>
                        <a:latin typeface="Segoe UI" panose="020B0502040204020203" pitchFamily="34" charset="0"/>
                        <a:cs typeface="Segoe UI" panose="020B0502040204020203" pitchFamily="34" charset="0"/>
                      </a:endParaRPr>
                    </a:p>
                  </a:txBody>
                  <a:tcPr marL="66675" marR="66675" marT="66675" marB="666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400"/>
                        </a:lnSpc>
                      </a:pPr>
                      <a:r>
                        <a:rPr lang="en-US" sz="1050" b="1" spc="25" dirty="0">
                          <a:solidFill>
                            <a:schemeClr val="tx1"/>
                          </a:solidFill>
                          <a:latin typeface="Segoe UI" panose="020B0502040204020203" pitchFamily="34" charset="0"/>
                          <a:cs typeface="Segoe UI" panose="020B0502040204020203" pitchFamily="34" charset="0"/>
                        </a:rPr>
                        <a:t>Adam Zaske </a:t>
                      </a:r>
                    </a:p>
                    <a:p>
                      <a:pPr>
                        <a:lnSpc>
                          <a:spcPts val="1400"/>
                        </a:lnSpc>
                      </a:pPr>
                      <a:r>
                        <a:rPr lang="en-US" sz="1050" b="0" spc="25" dirty="0">
                          <a:solidFill>
                            <a:schemeClr val="tx1"/>
                          </a:solidFill>
                          <a:latin typeface="Segoe UI" panose="020B0502040204020203" pitchFamily="34" charset="0"/>
                          <a:cs typeface="Segoe UI" panose="020B0502040204020203" pitchFamily="34" charset="0"/>
                        </a:rPr>
                        <a:t>Vice President</a:t>
                      </a:r>
                    </a:p>
                  </a:txBody>
                  <a:tcPr marL="66675" marR="66675" marT="66675" marB="666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25793723"/>
                  </a:ext>
                </a:extLst>
              </a:tr>
              <a:tr h="797572">
                <a:tc>
                  <a:txBody>
                    <a:bodyPr/>
                    <a:lstStyle/>
                    <a:p>
                      <a:pPr algn="l">
                        <a:lnSpc>
                          <a:spcPts val="1400"/>
                        </a:lnSpc>
                        <a:defRPr/>
                      </a:pPr>
                      <a:r>
                        <a:rPr lang="en-US" sz="1050" dirty="0">
                          <a:solidFill>
                            <a:schemeClr val="tx1"/>
                          </a:solidFill>
                          <a:latin typeface="Segoe UI" panose="020B0502040204020203" pitchFamily="34" charset="0"/>
                          <a:cs typeface="Segoe UI" panose="020B0502040204020203" pitchFamily="34" charset="0"/>
                        </a:rPr>
                        <a:t>4:00 6:00pm</a:t>
                      </a:r>
                    </a:p>
                  </a:txBody>
                  <a:tcPr marL="66675" marR="66675" marT="66675" marB="666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ts val="1399"/>
                        </a:lnSpc>
                        <a:spcBef>
                          <a:spcPts val="0"/>
                        </a:spcBef>
                        <a:spcAft>
                          <a:spcPts val="0"/>
                        </a:spcAft>
                        <a:buClrTx/>
                        <a:buSzTx/>
                        <a:buFontTx/>
                        <a:buNone/>
                        <a:tabLst/>
                        <a:defRPr/>
                      </a:pPr>
                      <a:r>
                        <a:rPr lang="en-US" sz="1050" i="1" spc="24" dirty="0">
                          <a:solidFill>
                            <a:schemeClr val="tx1"/>
                          </a:solidFill>
                          <a:latin typeface="Segoe UI" panose="020B0502040204020203" pitchFamily="34" charset="0"/>
                          <a:cs typeface="Segoe UI" panose="020B0502040204020203" pitchFamily="34" charset="0"/>
                        </a:rPr>
                        <a:t>Social </a:t>
                      </a:r>
                      <a:r>
                        <a:rPr lang="en-US" sz="1050" i="1" spc="24">
                          <a:solidFill>
                            <a:schemeClr val="tx1"/>
                          </a:solidFill>
                          <a:latin typeface="Segoe UI" panose="020B0502040204020203" pitchFamily="34" charset="0"/>
                          <a:cs typeface="Segoe UI" panose="020B0502040204020203" pitchFamily="34" charset="0"/>
                        </a:rPr>
                        <a:t>Networking </a:t>
                      </a:r>
                      <a:endParaRPr lang="en-US" sz="1050" i="1" dirty="0">
                        <a:solidFill>
                          <a:schemeClr val="tx1"/>
                        </a:solidFill>
                        <a:latin typeface="Segoe UI" panose="020B0502040204020203" pitchFamily="34" charset="0"/>
                        <a:cs typeface="Segoe UI" panose="020B0502040204020203" pitchFamily="34" charset="0"/>
                      </a:endParaRPr>
                    </a:p>
                    <a:p>
                      <a:pPr marL="171450" indent="-171450" algn="l">
                        <a:lnSpc>
                          <a:spcPts val="1399"/>
                        </a:lnSpc>
                        <a:buFont typeface="Arial" panose="020B0604020202020204" pitchFamily="34" charset="0"/>
                        <a:buChar char="•"/>
                        <a:defRPr/>
                      </a:pPr>
                      <a:r>
                        <a:rPr lang="en-US" sz="1050" spc="24" dirty="0">
                          <a:solidFill>
                            <a:schemeClr val="tx1"/>
                          </a:solidFill>
                          <a:latin typeface="Segoe UI" panose="020B0502040204020203" pitchFamily="34" charset="0"/>
                          <a:cs typeface="Segoe UI" panose="020B0502040204020203" pitchFamily="34" charset="0"/>
                        </a:rPr>
                        <a:t>Mock Interviews</a:t>
                      </a:r>
                    </a:p>
                    <a:p>
                      <a:pPr marL="171450" indent="-171450" algn="l">
                        <a:lnSpc>
                          <a:spcPts val="1399"/>
                        </a:lnSpc>
                        <a:buFont typeface="Arial" panose="020B0604020202020204" pitchFamily="34" charset="0"/>
                        <a:buChar char="•"/>
                        <a:defRPr/>
                      </a:pPr>
                      <a:r>
                        <a:rPr lang="en-US" sz="1050" spc="24" dirty="0">
                          <a:solidFill>
                            <a:schemeClr val="tx1"/>
                          </a:solidFill>
                          <a:latin typeface="Segoe UI" panose="020B0502040204020203" pitchFamily="34" charset="0"/>
                          <a:cs typeface="Segoe UI" panose="020B0502040204020203" pitchFamily="34" charset="0"/>
                        </a:rPr>
                        <a:t>Professional Headshots</a:t>
                      </a:r>
                      <a:endParaRPr lang="en-US" sz="1050" dirty="0">
                        <a:solidFill>
                          <a:schemeClr val="tx1"/>
                        </a:solidFill>
                        <a:latin typeface="Segoe UI" panose="020B0502040204020203" pitchFamily="34" charset="0"/>
                        <a:cs typeface="Segoe UI" panose="020B0502040204020203" pitchFamily="34" charset="0"/>
                      </a:endParaRPr>
                    </a:p>
                  </a:txBody>
                  <a:tcPr marL="66675" marR="66675" marT="66675" marB="666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400"/>
                        </a:lnSpc>
                      </a:pPr>
                      <a:r>
                        <a:rPr lang="en-US" sz="1050" spc="25">
                          <a:solidFill>
                            <a:schemeClr val="tx1"/>
                          </a:solidFill>
                          <a:latin typeface="Segoe UI" panose="020B0502040204020203" pitchFamily="34" charset="0"/>
                          <a:cs typeface="Segoe UI" panose="020B0502040204020203" pitchFamily="34" charset="0"/>
                        </a:rPr>
                        <a:t>All participants</a:t>
                      </a:r>
                      <a:endParaRPr lang="en-US" sz="1050" spc="25" dirty="0">
                        <a:solidFill>
                          <a:schemeClr val="tx1"/>
                        </a:solidFill>
                        <a:latin typeface="Segoe UI" panose="020B0502040204020203" pitchFamily="34" charset="0"/>
                        <a:cs typeface="Segoe UI" panose="020B0502040204020203" pitchFamily="34" charset="0"/>
                      </a:endParaRPr>
                    </a:p>
                  </a:txBody>
                  <a:tcPr marL="66675" marR="66675" marT="66675" marB="666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535648"/>
                  </a:ext>
                </a:extLst>
              </a:tr>
              <a:tr h="583619">
                <a:tc>
                  <a:txBody>
                    <a:bodyPr/>
                    <a:lstStyle/>
                    <a:p>
                      <a:pPr algn="l">
                        <a:lnSpc>
                          <a:spcPts val="1400"/>
                        </a:lnSpc>
                        <a:defRPr/>
                      </a:pPr>
                      <a:r>
                        <a:rPr lang="en-US" sz="1050">
                          <a:solidFill>
                            <a:schemeClr val="tx1"/>
                          </a:solidFill>
                          <a:latin typeface="Segoe UI" panose="020B0502040204020203" pitchFamily="34" charset="0"/>
                          <a:cs typeface="Segoe UI" panose="020B0502040204020203" pitchFamily="34" charset="0"/>
                        </a:rPr>
                        <a:t>6:00pm</a:t>
                      </a:r>
                      <a:endParaRPr lang="en-US" sz="1050" dirty="0">
                        <a:solidFill>
                          <a:schemeClr val="tx1"/>
                        </a:solidFill>
                        <a:latin typeface="Segoe UI" panose="020B0502040204020203" pitchFamily="34" charset="0"/>
                        <a:cs typeface="Segoe UI" panose="020B0502040204020203" pitchFamily="34" charset="0"/>
                      </a:endParaRPr>
                    </a:p>
                  </a:txBody>
                  <a:tcPr marL="66675" marR="66675" marT="66675" marB="666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399"/>
                        </a:lnSpc>
                        <a:defRPr/>
                      </a:pPr>
                      <a:r>
                        <a:rPr lang="en-US" sz="1050" spc="24" dirty="0">
                          <a:solidFill>
                            <a:schemeClr val="tx1"/>
                          </a:solidFill>
                          <a:latin typeface="Segoe UI" panose="020B0502040204020203" pitchFamily="34" charset="0"/>
                          <a:cs typeface="Segoe UI" panose="020B0502040204020203" pitchFamily="34" charset="0"/>
                        </a:rPr>
                        <a:t>Closing Remarks &amp; Adjournment</a:t>
                      </a:r>
                      <a:endParaRPr lang="en-US" sz="1050" dirty="0">
                        <a:solidFill>
                          <a:schemeClr val="tx1"/>
                        </a:solidFill>
                        <a:latin typeface="Segoe UI" panose="020B0502040204020203" pitchFamily="34" charset="0"/>
                        <a:cs typeface="Segoe UI" panose="020B0502040204020203" pitchFamily="34" charset="0"/>
                      </a:endParaRPr>
                    </a:p>
                  </a:txBody>
                  <a:tcPr marL="66675" marR="66675" marT="66675" marB="666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400"/>
                        </a:lnSpc>
                      </a:pPr>
                      <a:r>
                        <a:rPr lang="en-US" sz="1050" b="1" spc="25" dirty="0">
                          <a:solidFill>
                            <a:schemeClr val="tx1"/>
                          </a:solidFill>
                          <a:latin typeface="Segoe UI" panose="020B0502040204020203" pitchFamily="34" charset="0"/>
                          <a:cs typeface="Segoe UI" panose="020B0502040204020203" pitchFamily="34" charset="0"/>
                        </a:rPr>
                        <a:t>Sarah Ogle</a:t>
                      </a:r>
                    </a:p>
                    <a:p>
                      <a:pPr>
                        <a:lnSpc>
                          <a:spcPts val="1400"/>
                        </a:lnSpc>
                      </a:pPr>
                      <a:r>
                        <a:rPr lang="en-US" sz="1050" spc="25" dirty="0">
                          <a:solidFill>
                            <a:schemeClr val="tx1"/>
                          </a:solidFill>
                          <a:latin typeface="Segoe UI" panose="020B0502040204020203" pitchFamily="34" charset="0"/>
                          <a:cs typeface="Segoe UI" panose="020B0502040204020203" pitchFamily="34" charset="0"/>
                        </a:rPr>
                        <a:t>Senior Executive Vice President</a:t>
                      </a:r>
                    </a:p>
                  </a:txBody>
                  <a:tcPr marL="66675" marR="66675" marT="66675" marB="666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12" name="AutoShape 12"/>
          <p:cNvSpPr/>
          <p:nvPr/>
        </p:nvSpPr>
        <p:spPr>
          <a:xfrm>
            <a:off x="777240" y="3140986"/>
            <a:ext cx="6217920" cy="0"/>
          </a:xfrm>
          <a:prstGeom prst="line">
            <a:avLst/>
          </a:prstGeom>
          <a:ln w="47625" cap="flat">
            <a:solidFill>
              <a:srgbClr val="73BFFF"/>
            </a:solidFill>
            <a:prstDash val="solid"/>
            <a:headEnd type="none" w="sm" len="sm"/>
            <a:tailEnd type="none" w="sm" len="sm"/>
          </a:ln>
        </p:spPr>
      </p:sp>
      <p:sp>
        <p:nvSpPr>
          <p:cNvPr id="13" name="TextBox 13"/>
          <p:cNvSpPr txBox="1"/>
          <p:nvPr/>
        </p:nvSpPr>
        <p:spPr>
          <a:xfrm>
            <a:off x="777240" y="1920940"/>
            <a:ext cx="6217920" cy="539700"/>
          </a:xfrm>
          <a:prstGeom prst="rect">
            <a:avLst/>
          </a:prstGeom>
        </p:spPr>
        <p:txBody>
          <a:bodyPr lIns="0" tIns="0" rIns="0" bIns="0" rtlCol="0" anchor="t">
            <a:spAutoFit/>
          </a:bodyPr>
          <a:lstStyle/>
          <a:p>
            <a:pPr algn="ctr">
              <a:lnSpc>
                <a:spcPts val="4222"/>
              </a:lnSpc>
            </a:pPr>
            <a:r>
              <a:rPr lang="en-US" sz="4099" dirty="0">
                <a:solidFill>
                  <a:srgbClr val="002677"/>
                </a:solidFill>
                <a:latin typeface="Segoe UI" panose="020B0502040204020203" pitchFamily="34" charset="0"/>
                <a:cs typeface="Segoe UI" panose="020B0502040204020203" pitchFamily="34" charset="0"/>
              </a:rPr>
              <a:t>A Day in the Life</a:t>
            </a:r>
          </a:p>
        </p:txBody>
      </p:sp>
      <p:sp>
        <p:nvSpPr>
          <p:cNvPr id="14" name="TextBox 14"/>
          <p:cNvSpPr txBox="1"/>
          <p:nvPr/>
        </p:nvSpPr>
        <p:spPr>
          <a:xfrm>
            <a:off x="974347" y="2705158"/>
            <a:ext cx="5823703" cy="257763"/>
          </a:xfrm>
          <a:prstGeom prst="rect">
            <a:avLst/>
          </a:prstGeom>
        </p:spPr>
        <p:txBody>
          <a:bodyPr lIns="0" tIns="0" rIns="0" bIns="0" rtlCol="0" anchor="t">
            <a:spAutoFit/>
          </a:bodyPr>
          <a:lstStyle/>
          <a:p>
            <a:pPr algn="ctr">
              <a:lnSpc>
                <a:spcPts val="2006"/>
              </a:lnSpc>
            </a:pPr>
            <a:r>
              <a:rPr lang="en-US" sz="1700" dirty="0">
                <a:solidFill>
                  <a:srgbClr val="002677"/>
                </a:solidFill>
                <a:latin typeface="Segoe UI" panose="020B0502040204020203" pitchFamily="34" charset="0"/>
                <a:cs typeface="Segoe UI" panose="020B0502040204020203" pitchFamily="34" charset="0"/>
              </a:rPr>
              <a:t>IMMERSIVE EVENT</a:t>
            </a:r>
          </a:p>
        </p:txBody>
      </p:sp>
      <p:pic>
        <p:nvPicPr>
          <p:cNvPr id="16" name="Picture 15" descr="A blue and white logo&#10;&#10;Description automatically generated">
            <a:extLst>
              <a:ext uri="{FF2B5EF4-FFF2-40B4-BE49-F238E27FC236}">
                <a16:creationId xmlns:a16="http://schemas.microsoft.com/office/drawing/2014/main" id="{1FAFA73F-683F-84CF-5941-436EF9DA74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8234" y="521620"/>
            <a:ext cx="1395932" cy="1030186"/>
          </a:xfrm>
          <a:prstGeom prst="rect">
            <a:avLst/>
          </a:prstGeom>
        </p:spPr>
      </p:pic>
      <p:sp>
        <p:nvSpPr>
          <p:cNvPr id="15" name="TextBox 14">
            <a:extLst>
              <a:ext uri="{FF2B5EF4-FFF2-40B4-BE49-F238E27FC236}">
                <a16:creationId xmlns:a16="http://schemas.microsoft.com/office/drawing/2014/main" id="{3456A47C-DF61-2261-EE69-643719CDFDA0}"/>
              </a:ext>
            </a:extLst>
          </p:cNvPr>
          <p:cNvSpPr txBox="1"/>
          <p:nvPr/>
        </p:nvSpPr>
        <p:spPr>
          <a:xfrm>
            <a:off x="777240" y="8862908"/>
            <a:ext cx="6217920" cy="584775"/>
          </a:xfrm>
          <a:prstGeom prst="rect">
            <a:avLst/>
          </a:prstGeom>
          <a:noFill/>
        </p:spPr>
        <p:txBody>
          <a:bodyPr wrap="square" rtlCol="0">
            <a:spAutoFit/>
          </a:bodyPr>
          <a:lstStyle/>
          <a:p>
            <a:r>
              <a:rPr lang="en-US" sz="800" dirty="0">
                <a:latin typeface="Segoe UI" panose="020B0502040204020203" pitchFamily="34" charset="0"/>
                <a:cs typeface="Segoe UI" panose="020B0502040204020203" pitchFamily="34" charset="0"/>
              </a:rPr>
              <a:t>Equitable Advisors is the brand name of Equitable Advisors, LLC (member FINRA, SIPC) (Equitable Financial Advisors in MI and TN). Equitable Advisors, LLC, member FINRA, SIPC, (Equitable Financial Advisors in MI and TN) and affiliate, Equitable Network, LLC, (Equitable Network Insurance Agency of California, LLC; Equitable Network Insurance Agency of Utah, LLC; Equitable Network of Puerto Rico, Inc.) are Equal Opportunity Employers M/F/D/V. GE-</a:t>
            </a:r>
            <a:r>
              <a:rPr lang="en-US" sz="800" i="0" u="none" strike="noStrike" dirty="0">
                <a:effectLst/>
                <a:latin typeface="Segoe UI" panose="020B0502040204020203" pitchFamily="34" charset="0"/>
                <a:cs typeface="Segoe UI" panose="020B0502040204020203" pitchFamily="34" charset="0"/>
              </a:rPr>
              <a:t>6570678.1</a:t>
            </a:r>
            <a:r>
              <a:rPr lang="en-US" sz="800" i="0" dirty="0">
                <a:effectLst/>
                <a:latin typeface="Segoe UI" panose="020B0502040204020203" pitchFamily="34" charset="0"/>
                <a:cs typeface="Segoe UI" panose="020B0502040204020203" pitchFamily="34" charset="0"/>
              </a:rPr>
              <a:t> </a:t>
            </a:r>
            <a:r>
              <a:rPr lang="en-US" sz="800" dirty="0">
                <a:latin typeface="Segoe UI" panose="020B0502040204020203" pitchFamily="34" charset="0"/>
                <a:cs typeface="Segoe UI" panose="020B0502040204020203" pitchFamily="34" charset="0"/>
              </a:rPr>
              <a:t>(4/24)(Exp.4/26)</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1865</TotalTime>
  <Words>239</Words>
  <Application>Microsoft Office PowerPoint</Application>
  <PresentationFormat>Custom</PresentationFormat>
  <Paragraphs>43</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Calibri</vt:lpstr>
      <vt:lpstr>Segoe UI</vt:lpstr>
      <vt:lpstr>Arial</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Brown and Grey Modern Meeting Itinerary Document</dc:title>
  <dc:creator>Papasifakis, Sarah</dc:creator>
  <cp:lastModifiedBy>Valdez, Melissa</cp:lastModifiedBy>
  <cp:revision>11</cp:revision>
  <dcterms:created xsi:type="dcterms:W3CDTF">2006-08-16T00:00:00Z</dcterms:created>
  <dcterms:modified xsi:type="dcterms:W3CDTF">2024-10-04T14:17:46Z</dcterms:modified>
  <dc:identifier>DAF2tKGb5Ac</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030a7f9-8fda-4d95-8baa-2fcb788fa598_Enabled">
    <vt:lpwstr>true</vt:lpwstr>
  </property>
  <property fmtid="{D5CDD505-2E9C-101B-9397-08002B2CF9AE}" pid="3" name="MSIP_Label_4030a7f9-8fda-4d95-8baa-2fcb788fa598_SetDate">
    <vt:lpwstr>2024-04-09T18:18:57Z</vt:lpwstr>
  </property>
  <property fmtid="{D5CDD505-2E9C-101B-9397-08002B2CF9AE}" pid="4" name="MSIP_Label_4030a7f9-8fda-4d95-8baa-2fcb788fa598_Method">
    <vt:lpwstr>Privileged</vt:lpwstr>
  </property>
  <property fmtid="{D5CDD505-2E9C-101B-9397-08002B2CF9AE}" pid="5" name="MSIP_Label_4030a7f9-8fda-4d95-8baa-2fcb788fa598_Name">
    <vt:lpwstr>Internal-Other Data</vt:lpwstr>
  </property>
  <property fmtid="{D5CDD505-2E9C-101B-9397-08002B2CF9AE}" pid="6" name="MSIP_Label_4030a7f9-8fda-4d95-8baa-2fcb788fa598_SiteId">
    <vt:lpwstr>0ed45188-c605-4511-8b80-3a5831be1abc</vt:lpwstr>
  </property>
  <property fmtid="{D5CDD505-2E9C-101B-9397-08002B2CF9AE}" pid="7" name="MSIP_Label_4030a7f9-8fda-4d95-8baa-2fcb788fa598_ActionId">
    <vt:lpwstr>7a925626-735a-477b-afaa-755d2879b442</vt:lpwstr>
  </property>
  <property fmtid="{D5CDD505-2E9C-101B-9397-08002B2CF9AE}" pid="8" name="MSIP_Label_4030a7f9-8fda-4d95-8baa-2fcb788fa598_ContentBits">
    <vt:lpwstr>0</vt:lpwstr>
  </property>
</Properties>
</file>