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86" r:id="rId2"/>
    <p:sldMasterId id="2147483702" r:id="rId3"/>
    <p:sldMasterId id="2147483767" r:id="rId4"/>
    <p:sldMasterId id="2147483802" r:id="rId5"/>
    <p:sldMasterId id="2147483817" r:id="rId6"/>
  </p:sldMasterIdLst>
  <p:notesMasterIdLst>
    <p:notesMasterId r:id="rId44"/>
  </p:notesMasterIdLst>
  <p:sldIdLst>
    <p:sldId id="463" r:id="rId7"/>
    <p:sldId id="458" r:id="rId8"/>
    <p:sldId id="459" r:id="rId9"/>
    <p:sldId id="464" r:id="rId10"/>
    <p:sldId id="329" r:id="rId11"/>
    <p:sldId id="574" r:id="rId12"/>
    <p:sldId id="362" r:id="rId13"/>
    <p:sldId id="400" r:id="rId14"/>
    <p:sldId id="364" r:id="rId15"/>
    <p:sldId id="365" r:id="rId16"/>
    <p:sldId id="366" r:id="rId17"/>
    <p:sldId id="530" r:id="rId18"/>
    <p:sldId id="1035" r:id="rId19"/>
    <p:sldId id="370" r:id="rId20"/>
    <p:sldId id="371" r:id="rId21"/>
    <p:sldId id="502" r:id="rId22"/>
    <p:sldId id="373" r:id="rId23"/>
    <p:sldId id="374" r:id="rId24"/>
    <p:sldId id="1036" r:id="rId25"/>
    <p:sldId id="376" r:id="rId26"/>
    <p:sldId id="1025" r:id="rId27"/>
    <p:sldId id="378" r:id="rId28"/>
    <p:sldId id="401" r:id="rId29"/>
    <p:sldId id="380" r:id="rId30"/>
    <p:sldId id="381" r:id="rId31"/>
    <p:sldId id="1026" r:id="rId32"/>
    <p:sldId id="503" r:id="rId33"/>
    <p:sldId id="383" r:id="rId34"/>
    <p:sldId id="1037" r:id="rId35"/>
    <p:sldId id="526" r:id="rId36"/>
    <p:sldId id="1041" r:id="rId37"/>
    <p:sldId id="509" r:id="rId38"/>
    <p:sldId id="387" r:id="rId39"/>
    <p:sldId id="504" r:id="rId40"/>
    <p:sldId id="389" r:id="rId41"/>
    <p:sldId id="469" r:id="rId42"/>
    <p:sldId id="470"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440" userDrawn="1">
          <p15:clr>
            <a:srgbClr val="A4A3A4"/>
          </p15:clr>
        </p15:guide>
        <p15:guide id="4" pos="240" userDrawn="1">
          <p15:clr>
            <a:srgbClr val="A4A3A4"/>
          </p15:clr>
        </p15:guide>
        <p15:guide id="5" orient="horz" pos="792" userDrawn="1">
          <p15:clr>
            <a:srgbClr val="A4A3A4"/>
          </p15:clr>
        </p15:guide>
        <p15:guide id="7" pos="840" userDrawn="1">
          <p15:clr>
            <a:srgbClr val="A4A3A4"/>
          </p15:clr>
        </p15:guide>
        <p15:guide id="8" orient="horz" pos="12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2C2D2-FCFE-427A-4203-89A4566E471A}" name="Simeone, Melissa (Boston)" initials="SM(" userId="S::MSimeone@mfs.com::ac66bbfa-3c9a-4f62-bf22-6e4dfbccf1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lhane, Sheridan A. (Boston)" initials="CSA(" lastIdx="1" clrIdx="0">
    <p:extLst>
      <p:ext uri="{19B8F6BF-5375-455C-9EA6-DF929625EA0E}">
        <p15:presenceInfo xmlns:p15="http://schemas.microsoft.com/office/powerpoint/2012/main" userId="Culhane, Sheridan A. (Boston)" providerId="None"/>
      </p:ext>
    </p:extLst>
  </p:cmAuthor>
  <p:cmAuthor id="2" name="Simeone, Melissa (Boston)" initials="SM(" lastIdx="12" clrIdx="1">
    <p:extLst>
      <p:ext uri="{19B8F6BF-5375-455C-9EA6-DF929625EA0E}">
        <p15:presenceInfo xmlns:p15="http://schemas.microsoft.com/office/powerpoint/2012/main" userId="S::MSimeone@mfs.com::ac66bbfa-3c9a-4f62-bf22-6e4dfbccf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E7E8E9"/>
    <a:srgbClr val="3E7C92"/>
    <a:srgbClr val="F5C3D4"/>
    <a:srgbClr val="83ABBC"/>
    <a:srgbClr val="005776"/>
    <a:srgbClr val="356B7E"/>
    <a:srgbClr val="1F497D"/>
    <a:srgbClr val="008B95"/>
    <a:srgbClr val="376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082" autoAdjust="0"/>
    <p:restoredTop sz="82101" autoAdjust="0"/>
  </p:normalViewPr>
  <p:slideViewPr>
    <p:cSldViewPr snapToGrid="0" snapToObjects="1" showGuides="1">
      <p:cViewPr varScale="1">
        <p:scale>
          <a:sx n="32" d="100"/>
          <a:sy n="32" d="100"/>
        </p:scale>
        <p:origin x="38" y="835"/>
      </p:cViewPr>
      <p:guideLst>
        <p:guide pos="7440"/>
        <p:guide pos="240"/>
        <p:guide orient="horz" pos="792"/>
        <p:guide pos="840"/>
        <p:guide orient="horz" pos="122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etapp2\AM-MACCMN-G\Investment%20Solutions\Defined%20Contribution\DC%20Trends\US\February%202020\DCtrendsexample3-05-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etapp2\MFD-FADCMN-G\Global%20Retail%20Marketing\Advisor%20Marketing\2020\Sara\DC\Content\ISG\DCtrendsexample4-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474C55"/>
                </a:solidFill>
                <a:latin typeface="+mn-lt"/>
                <a:ea typeface="+mn-ea"/>
                <a:cs typeface="+mn-cs"/>
              </a:defRPr>
            </a:pPr>
            <a:r>
              <a:rPr lang="en-US" sz="1800" b="1"/>
              <a:t>Hypothetical</a:t>
            </a:r>
            <a:r>
              <a:rPr lang="en-US" sz="1800" b="1" baseline="0"/>
              <a:t> $10,000 investment with compounded yearly returns</a:t>
            </a:r>
            <a:endParaRPr lang="en-US" sz="1800" b="1"/>
          </a:p>
        </c:rich>
      </c:tx>
      <c:layout>
        <c:manualLayout>
          <c:xMode val="edge"/>
          <c:yMode val="edge"/>
          <c:x val="1.3346917524173605E-2"/>
          <c:y val="3.135435424831986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474C55"/>
              </a:solidFill>
              <a:latin typeface="+mn-lt"/>
              <a:ea typeface="+mn-ea"/>
              <a:cs typeface="+mn-cs"/>
            </a:defRPr>
          </a:pPr>
          <a:endParaRPr lang="en-US"/>
        </a:p>
      </c:txPr>
    </c:title>
    <c:autoTitleDeleted val="0"/>
    <c:plotArea>
      <c:layout>
        <c:manualLayout>
          <c:layoutTarget val="inner"/>
          <c:xMode val="edge"/>
          <c:yMode val="edge"/>
          <c:x val="7.9667463342451394E-2"/>
          <c:y val="3.3330380739501311E-4"/>
          <c:w val="0.85892181176490301"/>
          <c:h val="0.92982211452353469"/>
        </c:manualLayout>
      </c:layout>
      <c:lineChart>
        <c:grouping val="standard"/>
        <c:varyColors val="0"/>
        <c:ser>
          <c:idx val="1"/>
          <c:order val="0"/>
          <c:tx>
            <c:strRef>
              <c:f>'5. Compounding $10,000'!$B$2</c:f>
              <c:strCache>
                <c:ptCount val="1"/>
                <c:pt idx="0">
                  <c:v>3% rate of return +</c:v>
                </c:pt>
              </c:strCache>
            </c:strRef>
          </c:tx>
          <c:spPr>
            <a:ln w="41275" cap="rnd">
              <a:solidFill>
                <a:schemeClr val="accent2"/>
              </a:solidFill>
              <a:round/>
            </a:ln>
            <a:effectLst/>
          </c:spPr>
          <c:marker>
            <c:symbol val="none"/>
          </c:marker>
          <c:dPt>
            <c:idx val="10"/>
            <c:marker>
              <c:symbol val="square"/>
              <c:size val="12"/>
              <c:spPr>
                <a:solidFill>
                  <a:schemeClr val="accent2"/>
                </a:solidFill>
                <a:ln w="9525">
                  <a:solidFill>
                    <a:schemeClr val="accent2"/>
                  </a:solidFill>
                </a:ln>
                <a:effectLst/>
              </c:spPr>
            </c:marker>
            <c:bubble3D val="0"/>
            <c:extLst>
              <c:ext xmlns:c16="http://schemas.microsoft.com/office/drawing/2014/chart" uri="{C3380CC4-5D6E-409C-BE32-E72D297353CC}">
                <c16:uniqueId val="{00000000-839F-421B-A8D0-3A21F8C79399}"/>
              </c:ext>
            </c:extLst>
          </c:dPt>
          <c:dPt>
            <c:idx val="20"/>
            <c:marker>
              <c:symbol val="square"/>
              <c:size val="12"/>
              <c:spPr>
                <a:solidFill>
                  <a:schemeClr val="accent2"/>
                </a:solidFill>
                <a:ln w="9525">
                  <a:solidFill>
                    <a:schemeClr val="accent2"/>
                  </a:solidFill>
                </a:ln>
                <a:effectLst/>
              </c:spPr>
            </c:marker>
            <c:bubble3D val="0"/>
            <c:extLst>
              <c:ext xmlns:c16="http://schemas.microsoft.com/office/drawing/2014/chart" uri="{C3380CC4-5D6E-409C-BE32-E72D297353CC}">
                <c16:uniqueId val="{00000001-839F-421B-A8D0-3A21F8C79399}"/>
              </c:ext>
            </c:extLst>
          </c:dPt>
          <c:dPt>
            <c:idx val="30"/>
            <c:marker>
              <c:symbol val="square"/>
              <c:size val="12"/>
              <c:spPr>
                <a:solidFill>
                  <a:schemeClr val="accent2"/>
                </a:solidFill>
                <a:ln w="9525">
                  <a:solidFill>
                    <a:schemeClr val="accent2"/>
                  </a:solidFill>
                </a:ln>
                <a:effectLst/>
              </c:spPr>
            </c:marker>
            <c:bubble3D val="0"/>
            <c:extLst>
              <c:ext xmlns:c16="http://schemas.microsoft.com/office/drawing/2014/chart" uri="{C3380CC4-5D6E-409C-BE32-E72D297353CC}">
                <c16:uniqueId val="{00000002-839F-421B-A8D0-3A21F8C79399}"/>
              </c:ext>
            </c:extLst>
          </c:dPt>
          <c:dPt>
            <c:idx val="40"/>
            <c:marker>
              <c:symbol val="square"/>
              <c:size val="12"/>
              <c:spPr>
                <a:solidFill>
                  <a:schemeClr val="accent2"/>
                </a:solidFill>
                <a:ln w="9525">
                  <a:solidFill>
                    <a:schemeClr val="accent2"/>
                  </a:solidFill>
                </a:ln>
                <a:effectLst/>
              </c:spPr>
            </c:marker>
            <c:bubble3D val="0"/>
            <c:extLst>
              <c:ext xmlns:c16="http://schemas.microsoft.com/office/drawing/2014/chart" uri="{C3380CC4-5D6E-409C-BE32-E72D297353CC}">
                <c16:uniqueId val="{00000003-839F-421B-A8D0-3A21F8C79399}"/>
              </c:ext>
            </c:extLst>
          </c:dPt>
          <c:dLbls>
            <c:dLbl>
              <c:idx val="0"/>
              <c:layout>
                <c:manualLayout>
                  <c:x val="-9.1940667751442773E-2"/>
                  <c:y val="3.6246930070538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9F-421B-A8D0-3A21F8C79399}"/>
                </c:ext>
              </c:extLst>
            </c:dLbl>
            <c:dLbl>
              <c:idx val="10"/>
              <c:layout>
                <c:manualLayout>
                  <c:x val="-5.7122940351034136E-2"/>
                  <c:y val="5.2382624108022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9F-421B-A8D0-3A21F8C79399}"/>
                </c:ext>
              </c:extLst>
            </c:dLbl>
            <c:dLbl>
              <c:idx val="20"/>
              <c:layout>
                <c:manualLayout>
                  <c:x val="-8.0417877412853767E-17"/>
                  <c:y val="2.4754142420565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9F-421B-A8D0-3A21F8C79399}"/>
                </c:ext>
              </c:extLst>
            </c:dLbl>
            <c:dLbl>
              <c:idx val="30"/>
              <c:layout>
                <c:manualLayout>
                  <c:x val="-1.9381162605531414E-2"/>
                  <c:y val="3.888631048278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9F-421B-A8D0-3A21F8C79399}"/>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9F-421B-A8D0-3A21F8C793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Compounding $10,000'!$A$3:$A$43</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'5. Compounding $10,000'!$B$3:$B$43</c:f>
              <c:numCache>
                <c:formatCode>"$"#,##0_);[Red]\("$"#,##0\)</c:formatCode>
                <c:ptCount val="41"/>
                <c:pt idx="0">
                  <c:v>10000</c:v>
                </c:pt>
                <c:pt idx="1">
                  <c:v>10300</c:v>
                </c:pt>
                <c:pt idx="2">
                  <c:v>10609</c:v>
                </c:pt>
                <c:pt idx="3">
                  <c:v>10927.27</c:v>
                </c:pt>
                <c:pt idx="4">
                  <c:v>11255.088100000001</c:v>
                </c:pt>
                <c:pt idx="5">
                  <c:v>11592.740743</c:v>
                </c:pt>
                <c:pt idx="6">
                  <c:v>11940.52296529</c:v>
                </c:pt>
                <c:pt idx="7">
                  <c:v>12298.7386542487</c:v>
                </c:pt>
                <c:pt idx="8">
                  <c:v>12667.700813876161</c:v>
                </c:pt>
                <c:pt idx="9">
                  <c:v>13047.731838292446</c:v>
                </c:pt>
                <c:pt idx="10">
                  <c:v>13439.163793441219</c:v>
                </c:pt>
                <c:pt idx="11">
                  <c:v>13842.338707244457</c:v>
                </c:pt>
                <c:pt idx="12">
                  <c:v>14257.60886846179</c:v>
                </c:pt>
                <c:pt idx="13">
                  <c:v>14685.337134515645</c:v>
                </c:pt>
                <c:pt idx="14">
                  <c:v>15125.897248551115</c:v>
                </c:pt>
                <c:pt idx="15">
                  <c:v>15579.67416600765</c:v>
                </c:pt>
                <c:pt idx="16">
                  <c:v>16047.06439098788</c:v>
                </c:pt>
                <c:pt idx="17">
                  <c:v>16528.476322717517</c:v>
                </c:pt>
                <c:pt idx="18">
                  <c:v>17024.330612399044</c:v>
                </c:pt>
                <c:pt idx="19">
                  <c:v>17535.060530771018</c:v>
                </c:pt>
                <c:pt idx="20">
                  <c:v>18061.11234669415</c:v>
                </c:pt>
                <c:pt idx="21">
                  <c:v>18602.945717094975</c:v>
                </c:pt>
                <c:pt idx="22">
                  <c:v>19161.034088607827</c:v>
                </c:pt>
                <c:pt idx="23">
                  <c:v>19735.865111266063</c:v>
                </c:pt>
                <c:pt idx="24">
                  <c:v>20327.941064604045</c:v>
                </c:pt>
                <c:pt idx="25">
                  <c:v>20937.779296542169</c:v>
                </c:pt>
                <c:pt idx="26">
                  <c:v>21565.912675438434</c:v>
                </c:pt>
                <c:pt idx="27">
                  <c:v>22212.890055701588</c:v>
                </c:pt>
                <c:pt idx="28">
                  <c:v>22879.276757372634</c:v>
                </c:pt>
                <c:pt idx="29">
                  <c:v>23565.655060093814</c:v>
                </c:pt>
                <c:pt idx="30">
                  <c:v>24272.624711896628</c:v>
                </c:pt>
                <c:pt idx="31">
                  <c:v>25000.803453253528</c:v>
                </c:pt>
                <c:pt idx="32">
                  <c:v>25750.827556851134</c:v>
                </c:pt>
                <c:pt idx="33">
                  <c:v>26523.35238355667</c:v>
                </c:pt>
                <c:pt idx="34">
                  <c:v>27319.052955063373</c:v>
                </c:pt>
                <c:pt idx="35">
                  <c:v>28138.624543715276</c:v>
                </c:pt>
                <c:pt idx="36">
                  <c:v>28982.783280026735</c:v>
                </c:pt>
                <c:pt idx="37">
                  <c:v>29852.266778427536</c:v>
                </c:pt>
                <c:pt idx="38">
                  <c:v>30747.834781780362</c:v>
                </c:pt>
                <c:pt idx="39">
                  <c:v>31670.269825233772</c:v>
                </c:pt>
                <c:pt idx="40">
                  <c:v>32620.377919990788</c:v>
                </c:pt>
              </c:numCache>
            </c:numRef>
          </c:val>
          <c:smooth val="0"/>
          <c:extLst>
            <c:ext xmlns:c16="http://schemas.microsoft.com/office/drawing/2014/chart" uri="{C3380CC4-5D6E-409C-BE32-E72D297353CC}">
              <c16:uniqueId val="{00000005-839F-421B-A8D0-3A21F8C79399}"/>
            </c:ext>
          </c:extLst>
        </c:ser>
        <c:ser>
          <c:idx val="2"/>
          <c:order val="1"/>
          <c:tx>
            <c:strRef>
              <c:f>'5. Compounding $10,000'!$C$2</c:f>
              <c:strCache>
                <c:ptCount val="1"/>
                <c:pt idx="0">
                  <c:v>5% rate of return +</c:v>
                </c:pt>
              </c:strCache>
            </c:strRef>
          </c:tx>
          <c:spPr>
            <a:ln w="41275" cap="rnd">
              <a:solidFill>
                <a:schemeClr val="accent3"/>
              </a:solidFill>
              <a:round/>
            </a:ln>
            <a:effectLst/>
          </c:spPr>
          <c:marker>
            <c:symbol val="none"/>
          </c:marker>
          <c:dPt>
            <c:idx val="10"/>
            <c:marker>
              <c:symbol val="square"/>
              <c:size val="12"/>
              <c:spPr>
                <a:solidFill>
                  <a:schemeClr val="accent3"/>
                </a:solidFill>
                <a:ln w="9525">
                  <a:solidFill>
                    <a:schemeClr val="accent3"/>
                  </a:solidFill>
                </a:ln>
                <a:effectLst/>
              </c:spPr>
            </c:marker>
            <c:bubble3D val="0"/>
            <c:extLst>
              <c:ext xmlns:c16="http://schemas.microsoft.com/office/drawing/2014/chart" uri="{C3380CC4-5D6E-409C-BE32-E72D297353CC}">
                <c16:uniqueId val="{00000006-839F-421B-A8D0-3A21F8C79399}"/>
              </c:ext>
            </c:extLst>
          </c:dPt>
          <c:dPt>
            <c:idx val="20"/>
            <c:marker>
              <c:symbol val="square"/>
              <c:size val="12"/>
              <c:spPr>
                <a:solidFill>
                  <a:schemeClr val="accent3"/>
                </a:solidFill>
                <a:ln w="9525">
                  <a:solidFill>
                    <a:schemeClr val="accent3"/>
                  </a:solidFill>
                </a:ln>
                <a:effectLst/>
              </c:spPr>
            </c:marker>
            <c:bubble3D val="0"/>
            <c:extLst>
              <c:ext xmlns:c16="http://schemas.microsoft.com/office/drawing/2014/chart" uri="{C3380CC4-5D6E-409C-BE32-E72D297353CC}">
                <c16:uniqueId val="{00000007-839F-421B-A8D0-3A21F8C79399}"/>
              </c:ext>
            </c:extLst>
          </c:dPt>
          <c:dPt>
            <c:idx val="30"/>
            <c:marker>
              <c:symbol val="square"/>
              <c:size val="12"/>
              <c:spPr>
                <a:solidFill>
                  <a:schemeClr val="accent3"/>
                </a:solidFill>
                <a:ln w="9525">
                  <a:solidFill>
                    <a:schemeClr val="accent3"/>
                  </a:solidFill>
                </a:ln>
                <a:effectLst/>
              </c:spPr>
            </c:marker>
            <c:bubble3D val="0"/>
            <c:extLst>
              <c:ext xmlns:c16="http://schemas.microsoft.com/office/drawing/2014/chart" uri="{C3380CC4-5D6E-409C-BE32-E72D297353CC}">
                <c16:uniqueId val="{00000008-839F-421B-A8D0-3A21F8C79399}"/>
              </c:ext>
            </c:extLst>
          </c:dPt>
          <c:dPt>
            <c:idx val="31"/>
            <c:marker>
              <c:symbol val="none"/>
            </c:marker>
            <c:bubble3D val="0"/>
            <c:extLst>
              <c:ext xmlns:c16="http://schemas.microsoft.com/office/drawing/2014/chart" uri="{C3380CC4-5D6E-409C-BE32-E72D297353CC}">
                <c16:uniqueId val="{00000009-839F-421B-A8D0-3A21F8C79399}"/>
              </c:ext>
            </c:extLst>
          </c:dPt>
          <c:dPt>
            <c:idx val="33"/>
            <c:marker>
              <c:symbol val="none"/>
            </c:marker>
            <c:bubble3D val="0"/>
            <c:extLst>
              <c:ext xmlns:c16="http://schemas.microsoft.com/office/drawing/2014/chart" uri="{C3380CC4-5D6E-409C-BE32-E72D297353CC}">
                <c16:uniqueId val="{0000000A-839F-421B-A8D0-3A21F8C79399}"/>
              </c:ext>
            </c:extLst>
          </c:dPt>
          <c:dPt>
            <c:idx val="40"/>
            <c:marker>
              <c:symbol val="square"/>
              <c:size val="12"/>
              <c:spPr>
                <a:solidFill>
                  <a:schemeClr val="accent3"/>
                </a:solidFill>
                <a:ln w="9525">
                  <a:solidFill>
                    <a:schemeClr val="accent3"/>
                  </a:solidFill>
                </a:ln>
                <a:effectLst/>
              </c:spPr>
            </c:marker>
            <c:bubble3D val="0"/>
            <c:extLst>
              <c:ext xmlns:c16="http://schemas.microsoft.com/office/drawing/2014/chart" uri="{C3380CC4-5D6E-409C-BE32-E72D297353CC}">
                <c16:uniqueId val="{0000000B-839F-421B-A8D0-3A21F8C79399}"/>
              </c:ext>
            </c:extLst>
          </c:dPt>
          <c:dLbls>
            <c:dLbl>
              <c:idx val="0"/>
              <c:layout>
                <c:manualLayout>
                  <c:x val="-9.3240600071835919E-2"/>
                  <c:y val="-1.53288362404619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39F-421B-A8D0-3A21F8C79399}"/>
                </c:ext>
              </c:extLst>
            </c:dLbl>
            <c:dLbl>
              <c:idx val="10"/>
              <c:layout>
                <c:manualLayout>
                  <c:x val="6.7299574761815334E-2"/>
                  <c:y val="-1.6741856742601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9F-421B-A8D0-3A21F8C79399}"/>
                </c:ext>
              </c:extLst>
            </c:dLbl>
            <c:dLbl>
              <c:idx val="20"/>
              <c:layout>
                <c:manualLayout>
                  <c:x val="7.1973980148513234E-17"/>
                  <c:y val="8.96860986547085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9F-421B-A8D0-3A21F8C79399}"/>
                </c:ext>
              </c:extLst>
            </c:dLbl>
            <c:dLbl>
              <c:idx val="30"/>
              <c:layout>
                <c:manualLayout>
                  <c:x val="0"/>
                  <c:y val="2.2003682151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9F-421B-A8D0-3A21F8C79399}"/>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39F-421B-A8D0-3A21F8C793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Compounding $10,000'!$A$3:$A$43</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'5. Compounding $10,000'!$C$3:$C$43</c:f>
              <c:numCache>
                <c:formatCode>"$"#,##0_);[Red]\("$"#,##0\)</c:formatCode>
                <c:ptCount val="41"/>
                <c:pt idx="0">
                  <c:v>10000</c:v>
                </c:pt>
                <c:pt idx="1">
                  <c:v>10500</c:v>
                </c:pt>
                <c:pt idx="2">
                  <c:v>11025</c:v>
                </c:pt>
                <c:pt idx="3">
                  <c:v>11576.25</c:v>
                </c:pt>
                <c:pt idx="4">
                  <c:v>12155.0625</c:v>
                </c:pt>
                <c:pt idx="5">
                  <c:v>12762.815625000001</c:v>
                </c:pt>
                <c:pt idx="6">
                  <c:v>13400.956406250001</c:v>
                </c:pt>
                <c:pt idx="7">
                  <c:v>14071.004226562502</c:v>
                </c:pt>
                <c:pt idx="8">
                  <c:v>14774.554437890627</c:v>
                </c:pt>
                <c:pt idx="9">
                  <c:v>15513.28215978516</c:v>
                </c:pt>
                <c:pt idx="10">
                  <c:v>16288.946267774418</c:v>
                </c:pt>
                <c:pt idx="11">
                  <c:v>17103.393581163138</c:v>
                </c:pt>
                <c:pt idx="12">
                  <c:v>17958.563260221297</c:v>
                </c:pt>
                <c:pt idx="13">
                  <c:v>18856.491423232364</c:v>
                </c:pt>
                <c:pt idx="14">
                  <c:v>19799.315994393983</c:v>
                </c:pt>
                <c:pt idx="15">
                  <c:v>20789.281794113682</c:v>
                </c:pt>
                <c:pt idx="16">
                  <c:v>21828.745883819367</c:v>
                </c:pt>
                <c:pt idx="17">
                  <c:v>22920.183178010335</c:v>
                </c:pt>
                <c:pt idx="18">
                  <c:v>24066.192336910852</c:v>
                </c:pt>
                <c:pt idx="19">
                  <c:v>25269.501953756397</c:v>
                </c:pt>
                <c:pt idx="20">
                  <c:v>26532.977051444217</c:v>
                </c:pt>
                <c:pt idx="21">
                  <c:v>27859.62590401643</c:v>
                </c:pt>
                <c:pt idx="22">
                  <c:v>29252.607199217251</c:v>
                </c:pt>
                <c:pt idx="23">
                  <c:v>30715.237559178116</c:v>
                </c:pt>
                <c:pt idx="24">
                  <c:v>32250.999437137023</c:v>
                </c:pt>
                <c:pt idx="25">
                  <c:v>33863.549408993873</c:v>
                </c:pt>
                <c:pt idx="26">
                  <c:v>35556.726879443566</c:v>
                </c:pt>
                <c:pt idx="27">
                  <c:v>37334.563223415746</c:v>
                </c:pt>
                <c:pt idx="28">
                  <c:v>39201.291384586533</c:v>
                </c:pt>
                <c:pt idx="29">
                  <c:v>41161.355953815859</c:v>
                </c:pt>
                <c:pt idx="30">
                  <c:v>43219.423751506656</c:v>
                </c:pt>
                <c:pt idx="31">
                  <c:v>45380.394939081991</c:v>
                </c:pt>
                <c:pt idx="32">
                  <c:v>47649.414686036092</c:v>
                </c:pt>
                <c:pt idx="33">
                  <c:v>50031.885420337901</c:v>
                </c:pt>
                <c:pt idx="34">
                  <c:v>52533.479691354798</c:v>
                </c:pt>
                <c:pt idx="35">
                  <c:v>55160.153675922542</c:v>
                </c:pt>
                <c:pt idx="36">
                  <c:v>57918.161359718673</c:v>
                </c:pt>
                <c:pt idx="37">
                  <c:v>60814.069427704613</c:v>
                </c:pt>
                <c:pt idx="38">
                  <c:v>63854.772899089847</c:v>
                </c:pt>
                <c:pt idx="39">
                  <c:v>67047.511544044348</c:v>
                </c:pt>
                <c:pt idx="40">
                  <c:v>70399.887121246575</c:v>
                </c:pt>
              </c:numCache>
            </c:numRef>
          </c:val>
          <c:smooth val="0"/>
          <c:extLst>
            <c:ext xmlns:c16="http://schemas.microsoft.com/office/drawing/2014/chart" uri="{C3380CC4-5D6E-409C-BE32-E72D297353CC}">
              <c16:uniqueId val="{0000000D-839F-421B-A8D0-3A21F8C79399}"/>
            </c:ext>
          </c:extLst>
        </c:ser>
        <c:ser>
          <c:idx val="3"/>
          <c:order val="2"/>
          <c:tx>
            <c:strRef>
              <c:f>'5. Compounding $10,000'!$D$2</c:f>
              <c:strCache>
                <c:ptCount val="1"/>
                <c:pt idx="0">
                  <c:v>6% rate of return +</c:v>
                </c:pt>
              </c:strCache>
            </c:strRef>
          </c:tx>
          <c:spPr>
            <a:ln w="38100" cap="rnd">
              <a:solidFill>
                <a:schemeClr val="accent4"/>
              </a:solidFill>
              <a:round/>
            </a:ln>
            <a:effectLst/>
          </c:spPr>
          <c:marker>
            <c:symbol val="none"/>
          </c:marker>
          <c:dPt>
            <c:idx val="0"/>
            <c:marker>
              <c:symbol val="square"/>
              <c:size val="12"/>
              <c:spPr>
                <a:solidFill>
                  <a:schemeClr val="accent4"/>
                </a:solidFill>
                <a:ln w="9525">
                  <a:solidFill>
                    <a:schemeClr val="accent4"/>
                  </a:solidFill>
                </a:ln>
                <a:effectLst/>
              </c:spPr>
            </c:marker>
            <c:bubble3D val="0"/>
            <c:extLst>
              <c:ext xmlns:c16="http://schemas.microsoft.com/office/drawing/2014/chart" uri="{C3380CC4-5D6E-409C-BE32-E72D297353CC}">
                <c16:uniqueId val="{0000000E-839F-421B-A8D0-3A21F8C79399}"/>
              </c:ext>
            </c:extLst>
          </c:dPt>
          <c:dPt>
            <c:idx val="10"/>
            <c:marker>
              <c:symbol val="square"/>
              <c:size val="12"/>
              <c:spPr>
                <a:solidFill>
                  <a:schemeClr val="accent4"/>
                </a:solidFill>
                <a:ln w="9525">
                  <a:solidFill>
                    <a:schemeClr val="accent4"/>
                  </a:solidFill>
                </a:ln>
                <a:effectLst/>
              </c:spPr>
            </c:marker>
            <c:bubble3D val="0"/>
            <c:extLst>
              <c:ext xmlns:c16="http://schemas.microsoft.com/office/drawing/2014/chart" uri="{C3380CC4-5D6E-409C-BE32-E72D297353CC}">
                <c16:uniqueId val="{0000000F-839F-421B-A8D0-3A21F8C79399}"/>
              </c:ext>
            </c:extLst>
          </c:dPt>
          <c:dPt>
            <c:idx val="20"/>
            <c:marker>
              <c:symbol val="square"/>
              <c:size val="12"/>
              <c:spPr>
                <a:solidFill>
                  <a:schemeClr val="accent4"/>
                </a:solidFill>
                <a:ln w="9525">
                  <a:solidFill>
                    <a:schemeClr val="accent4"/>
                  </a:solidFill>
                </a:ln>
                <a:effectLst/>
              </c:spPr>
            </c:marker>
            <c:bubble3D val="0"/>
            <c:extLst>
              <c:ext xmlns:c16="http://schemas.microsoft.com/office/drawing/2014/chart" uri="{C3380CC4-5D6E-409C-BE32-E72D297353CC}">
                <c16:uniqueId val="{00000010-839F-421B-A8D0-3A21F8C79399}"/>
              </c:ext>
            </c:extLst>
          </c:dPt>
          <c:dPt>
            <c:idx val="30"/>
            <c:marker>
              <c:symbol val="square"/>
              <c:size val="12"/>
              <c:spPr>
                <a:solidFill>
                  <a:schemeClr val="accent4"/>
                </a:solidFill>
                <a:ln w="9525">
                  <a:solidFill>
                    <a:schemeClr val="accent4"/>
                  </a:solidFill>
                </a:ln>
                <a:effectLst/>
              </c:spPr>
            </c:marker>
            <c:bubble3D val="0"/>
            <c:extLst>
              <c:ext xmlns:c16="http://schemas.microsoft.com/office/drawing/2014/chart" uri="{C3380CC4-5D6E-409C-BE32-E72D297353CC}">
                <c16:uniqueId val="{00000011-839F-421B-A8D0-3A21F8C79399}"/>
              </c:ext>
            </c:extLst>
          </c:dPt>
          <c:dPt>
            <c:idx val="32"/>
            <c:marker>
              <c:symbol val="none"/>
            </c:marker>
            <c:bubble3D val="0"/>
            <c:spPr>
              <a:ln w="41275" cap="rnd">
                <a:solidFill>
                  <a:schemeClr val="accent4"/>
                </a:solidFill>
                <a:round/>
              </a:ln>
              <a:effectLst/>
            </c:spPr>
            <c:extLst>
              <c:ext xmlns:c16="http://schemas.microsoft.com/office/drawing/2014/chart" uri="{C3380CC4-5D6E-409C-BE32-E72D297353CC}">
                <c16:uniqueId val="{00000013-839F-421B-A8D0-3A21F8C79399}"/>
              </c:ext>
            </c:extLst>
          </c:dPt>
          <c:dPt>
            <c:idx val="40"/>
            <c:marker>
              <c:symbol val="square"/>
              <c:size val="12"/>
              <c:spPr>
                <a:solidFill>
                  <a:schemeClr val="accent4"/>
                </a:solidFill>
                <a:ln w="9525">
                  <a:solidFill>
                    <a:schemeClr val="accent4"/>
                  </a:solidFill>
                </a:ln>
                <a:effectLst/>
              </c:spPr>
            </c:marker>
            <c:bubble3D val="0"/>
            <c:extLst>
              <c:ext xmlns:c16="http://schemas.microsoft.com/office/drawing/2014/chart" uri="{C3380CC4-5D6E-409C-BE32-E72D297353CC}">
                <c16:uniqueId val="{00000014-839F-421B-A8D0-3A21F8C79399}"/>
              </c:ext>
            </c:extLst>
          </c:dPt>
          <c:dLbls>
            <c:dLbl>
              <c:idx val="0"/>
              <c:layout>
                <c:manualLayout>
                  <c:x val="-9.619499170909307E-2"/>
                  <c:y val="-3.6224335199431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39F-421B-A8D0-3A21F8C7939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39F-421B-A8D0-3A21F8C79399}"/>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39F-421B-A8D0-3A21F8C79399}"/>
                </c:ext>
              </c:extLst>
            </c:dLbl>
            <c:dLbl>
              <c:idx val="30"/>
              <c:layout>
                <c:manualLayout>
                  <c:x val="-5.3510138425403878E-2"/>
                  <c:y val="-5.3849680632579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39F-421B-A8D0-3A21F8C79399}"/>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39F-421B-A8D0-3A21F8C793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Compounding $10,000'!$A$3:$A$43</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'5. Compounding $10,000'!$D$3:$D$43</c:f>
              <c:numCache>
                <c:formatCode>"$"#,##0_);[Red]\("$"#,##0\)</c:formatCode>
                <c:ptCount val="41"/>
                <c:pt idx="0">
                  <c:v>10000</c:v>
                </c:pt>
                <c:pt idx="1">
                  <c:v>10600</c:v>
                </c:pt>
                <c:pt idx="2">
                  <c:v>11236</c:v>
                </c:pt>
                <c:pt idx="3">
                  <c:v>11910.16</c:v>
                </c:pt>
                <c:pt idx="4">
                  <c:v>12624.7696</c:v>
                </c:pt>
                <c:pt idx="5">
                  <c:v>13382.255776</c:v>
                </c:pt>
                <c:pt idx="6">
                  <c:v>14185.191122560002</c:v>
                </c:pt>
                <c:pt idx="7">
                  <c:v>15036.302589913603</c:v>
                </c:pt>
                <c:pt idx="8">
                  <c:v>15938.48074530842</c:v>
                </c:pt>
                <c:pt idx="9">
                  <c:v>16894.789590026925</c:v>
                </c:pt>
                <c:pt idx="10">
                  <c:v>17908.476965428541</c:v>
                </c:pt>
                <c:pt idx="11">
                  <c:v>18982.985583354253</c:v>
                </c:pt>
                <c:pt idx="12">
                  <c:v>20121.96471835551</c:v>
                </c:pt>
                <c:pt idx="13">
                  <c:v>21329.282601456842</c:v>
                </c:pt>
                <c:pt idx="14">
                  <c:v>22609.039557544253</c:v>
                </c:pt>
                <c:pt idx="15">
                  <c:v>23965.581930996908</c:v>
                </c:pt>
                <c:pt idx="16">
                  <c:v>25403.516846856724</c:v>
                </c:pt>
                <c:pt idx="17">
                  <c:v>26927.727857668131</c:v>
                </c:pt>
                <c:pt idx="18">
                  <c:v>28543.391529128221</c:v>
                </c:pt>
                <c:pt idx="19">
                  <c:v>30255.995020875915</c:v>
                </c:pt>
                <c:pt idx="20">
                  <c:v>32071.354722128472</c:v>
                </c:pt>
                <c:pt idx="21">
                  <c:v>33995.636005456181</c:v>
                </c:pt>
                <c:pt idx="22">
                  <c:v>36035.374165783556</c:v>
                </c:pt>
                <c:pt idx="23">
                  <c:v>38197.496615730568</c:v>
                </c:pt>
                <c:pt idx="24">
                  <c:v>40489.346412674407</c:v>
                </c:pt>
                <c:pt idx="25">
                  <c:v>42918.707197434873</c:v>
                </c:pt>
                <c:pt idx="26">
                  <c:v>45493.829629280968</c:v>
                </c:pt>
                <c:pt idx="27">
                  <c:v>48223.45940703783</c:v>
                </c:pt>
                <c:pt idx="28">
                  <c:v>51116.866971460106</c:v>
                </c:pt>
                <c:pt idx="29">
                  <c:v>54183.878989747718</c:v>
                </c:pt>
                <c:pt idx="30">
                  <c:v>57434.911729132582</c:v>
                </c:pt>
                <c:pt idx="31">
                  <c:v>60881.006432880538</c:v>
                </c:pt>
                <c:pt idx="32">
                  <c:v>64533.866818853377</c:v>
                </c:pt>
                <c:pt idx="33">
                  <c:v>68405.89882798458</c:v>
                </c:pt>
                <c:pt idx="34">
                  <c:v>72510.252757663664</c:v>
                </c:pt>
                <c:pt idx="35">
                  <c:v>76860.867923123486</c:v>
                </c:pt>
                <c:pt idx="36">
                  <c:v>81472.519998510892</c:v>
                </c:pt>
                <c:pt idx="37">
                  <c:v>86360.871198421548</c:v>
                </c:pt>
                <c:pt idx="38">
                  <c:v>91542.523470326851</c:v>
                </c:pt>
                <c:pt idx="39">
                  <c:v>97035.074878546468</c:v>
                </c:pt>
                <c:pt idx="40">
                  <c:v>102857.17937125926</c:v>
                </c:pt>
              </c:numCache>
            </c:numRef>
          </c:val>
          <c:smooth val="0"/>
          <c:extLst>
            <c:ext xmlns:c16="http://schemas.microsoft.com/office/drawing/2014/chart" uri="{C3380CC4-5D6E-409C-BE32-E72D297353CC}">
              <c16:uniqueId val="{00000015-839F-421B-A8D0-3A21F8C79399}"/>
            </c:ext>
          </c:extLst>
        </c:ser>
        <c:dLbls>
          <c:showLegendKey val="0"/>
          <c:showVal val="0"/>
          <c:showCatName val="0"/>
          <c:showSerName val="0"/>
          <c:showPercent val="0"/>
          <c:showBubbleSize val="0"/>
        </c:dLbls>
        <c:smooth val="0"/>
        <c:axId val="2072048575"/>
        <c:axId val="2072039007"/>
      </c:lineChart>
      <c:catAx>
        <c:axId val="2072048575"/>
        <c:scaling>
          <c:orientation val="minMax"/>
        </c:scaling>
        <c:delete val="1"/>
        <c:axPos val="b"/>
        <c:numFmt formatCode="General" sourceLinked="1"/>
        <c:majorTickMark val="none"/>
        <c:minorTickMark val="none"/>
        <c:tickLblPos val="nextTo"/>
        <c:crossAx val="2072039007"/>
        <c:crosses val="autoZero"/>
        <c:auto val="1"/>
        <c:lblAlgn val="ctr"/>
        <c:lblOffset val="100"/>
        <c:tickLblSkip val="10"/>
        <c:noMultiLvlLbl val="0"/>
      </c:catAx>
      <c:valAx>
        <c:axId val="2072039007"/>
        <c:scaling>
          <c:orientation val="minMax"/>
        </c:scaling>
        <c:delete val="1"/>
        <c:axPos val="l"/>
        <c:numFmt formatCode="&quot;$&quot;#,##0" sourceLinked="0"/>
        <c:majorTickMark val="none"/>
        <c:minorTickMark val="none"/>
        <c:tickLblPos val="nextTo"/>
        <c:crossAx val="2072048575"/>
        <c:crossesAt val="1"/>
        <c:crossBetween val="between"/>
        <c:majorUnit val="10000"/>
      </c:valAx>
      <c:spPr>
        <a:noFill/>
        <a:ln w="25400">
          <a:noFill/>
        </a:ln>
        <a:effectLst/>
      </c:spPr>
    </c:plotArea>
    <c:legend>
      <c:legendPos val="l"/>
      <c:layout>
        <c:manualLayout>
          <c:xMode val="edge"/>
          <c:yMode val="edge"/>
          <c:x val="9.5967209850515169E-4"/>
          <c:y val="0.13015091364009557"/>
          <c:w val="0.18949862788649618"/>
          <c:h val="0.1857976251125581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474C55"/>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474C55"/>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8020767541172"/>
          <c:y val="1.9141532277313123E-2"/>
          <c:w val="0.83286895851205234"/>
          <c:h val="0.83235603727401286"/>
        </c:manualLayout>
      </c:layout>
      <c:areaChart>
        <c:grouping val="stacked"/>
        <c:varyColors val="0"/>
        <c:ser>
          <c:idx val="0"/>
          <c:order val="0"/>
          <c:tx>
            <c:strRef>
              <c:f>'Standard example (no break)'!$K$13</c:f>
              <c:strCache>
                <c:ptCount val="1"/>
                <c:pt idx="0">
                  <c:v>Cumulative contributions</c:v>
                </c:pt>
              </c:strCache>
            </c:strRef>
          </c:tx>
          <c:spPr>
            <a:solidFill>
              <a:schemeClr val="accent3">
                <a:lumMod val="50000"/>
              </a:schemeClr>
            </a:solidFill>
            <a:ln>
              <a:noFill/>
            </a:ln>
            <a:effectLst/>
          </c:spPr>
          <c:cat>
            <c:numRef>
              <c:f>'Standard example (no break)'!$A$15:$A$58</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'Standard example (no break)'!$K$15:$K$58</c:f>
              <c:numCache>
                <c:formatCode>_(* #,##0_);_(* \(#,##0\);_(* "-"??_);_(@_)</c:formatCode>
                <c:ptCount val="44"/>
                <c:pt idx="0">
                  <c:v>0</c:v>
                </c:pt>
                <c:pt idx="1">
                  <c:v>1200</c:v>
                </c:pt>
                <c:pt idx="2">
                  <c:v>2832</c:v>
                </c:pt>
                <c:pt idx="3">
                  <c:v>4912.8</c:v>
                </c:pt>
                <c:pt idx="4">
                  <c:v>7459.6992000000009</c:v>
                </c:pt>
                <c:pt idx="5">
                  <c:v>10490.509248000002</c:v>
                </c:pt>
                <c:pt idx="6">
                  <c:v>14023.567818240002</c:v>
                </c:pt>
                <c:pt idx="7">
                  <c:v>18077.752527590401</c:v>
                </c:pt>
                <c:pt idx="8">
                  <c:v>22672.49519818752</c:v>
                </c:pt>
                <c:pt idx="9">
                  <c:v>27359.132722196584</c:v>
                </c:pt>
                <c:pt idx="10">
                  <c:v>32139.502996685827</c:v>
                </c:pt>
                <c:pt idx="11">
                  <c:v>37015.480676664854</c:v>
                </c:pt>
                <c:pt idx="12">
                  <c:v>41988.977910243462</c:v>
                </c:pt>
                <c:pt idx="13">
                  <c:v>47061.945088493645</c:v>
                </c:pt>
                <c:pt idx="14">
                  <c:v>52236.37161030883</c:v>
                </c:pt>
                <c:pt idx="15">
                  <c:v>57514.28666256032</c:v>
                </c:pt>
                <c:pt idx="16">
                  <c:v>62897.760015856838</c:v>
                </c:pt>
                <c:pt idx="17">
                  <c:v>68388.902836219291</c:v>
                </c:pt>
                <c:pt idx="18">
                  <c:v>73989.868512988993</c:v>
                </c:pt>
                <c:pt idx="19">
                  <c:v>79702.853503294085</c:v>
                </c:pt>
                <c:pt idx="20">
                  <c:v>85530.098193405283</c:v>
                </c:pt>
                <c:pt idx="21">
                  <c:v>91473.887777318698</c:v>
                </c:pt>
                <c:pt idx="22">
                  <c:v>97536.55315291039</c:v>
                </c:pt>
                <c:pt idx="23">
                  <c:v>103720.47183601391</c:v>
                </c:pt>
                <c:pt idx="24">
                  <c:v>110028.0688927795</c:v>
                </c:pt>
                <c:pt idx="25">
                  <c:v>116461.8178906804</c:v>
                </c:pt>
                <c:pt idx="26">
                  <c:v>123024.24186853932</c:v>
                </c:pt>
                <c:pt idx="27">
                  <c:v>129717.91432595541</c:v>
                </c:pt>
                <c:pt idx="28">
                  <c:v>136545.46023251984</c:v>
                </c:pt>
                <c:pt idx="29">
                  <c:v>143509.55705721554</c:v>
                </c:pt>
                <c:pt idx="30">
                  <c:v>150612.93581840515</c:v>
                </c:pt>
                <c:pt idx="31">
                  <c:v>157858.38215481857</c:v>
                </c:pt>
                <c:pt idx="32">
                  <c:v>165248.73741796025</c:v>
                </c:pt>
                <c:pt idx="33">
                  <c:v>172786.89978636475</c:v>
                </c:pt>
                <c:pt idx="34">
                  <c:v>180475.82540213736</c:v>
                </c:pt>
                <c:pt idx="35">
                  <c:v>188318.52953022541</c:v>
                </c:pt>
                <c:pt idx="36">
                  <c:v>196318.08774087523</c:v>
                </c:pt>
                <c:pt idx="37">
                  <c:v>204477.63711573803</c:v>
                </c:pt>
                <c:pt idx="38">
                  <c:v>212800.37747809812</c:v>
                </c:pt>
                <c:pt idx="39">
                  <c:v>221289.57264770538</c:v>
                </c:pt>
                <c:pt idx="40">
                  <c:v>229948.5517207048</c:v>
                </c:pt>
                <c:pt idx="41">
                  <c:v>238780.7103751642</c:v>
                </c:pt>
                <c:pt idx="42">
                  <c:v>247789.51220271279</c:v>
                </c:pt>
                <c:pt idx="43">
                  <c:v>256978.49006681237</c:v>
                </c:pt>
              </c:numCache>
            </c:numRef>
          </c:val>
          <c:extLst>
            <c:ext xmlns:c16="http://schemas.microsoft.com/office/drawing/2014/chart" uri="{C3380CC4-5D6E-409C-BE32-E72D297353CC}">
              <c16:uniqueId val="{00000000-3740-42F7-A919-164CB2E2D8EF}"/>
            </c:ext>
          </c:extLst>
        </c:ser>
        <c:ser>
          <c:idx val="1"/>
          <c:order val="1"/>
          <c:tx>
            <c:strRef>
              <c:f>'Standard example (no break)'!$L$13</c:f>
              <c:strCache>
                <c:ptCount val="1"/>
                <c:pt idx="0">
                  <c:v>Cumulative match</c:v>
                </c:pt>
              </c:strCache>
            </c:strRef>
          </c:tx>
          <c:spPr>
            <a:solidFill>
              <a:srgbClr val="83ABBC"/>
            </a:solidFill>
            <a:ln>
              <a:noFill/>
            </a:ln>
            <a:effectLst/>
          </c:spPr>
          <c:cat>
            <c:numRef>
              <c:f>'Standard example (no break)'!$A$15:$A$58</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'Standard example (no break)'!$L$15:$L$58</c:f>
              <c:numCache>
                <c:formatCode>_(* #,##0_);_(* \(#,##0\);_(* "-"??_);_(@_)</c:formatCode>
                <c:ptCount val="44"/>
                <c:pt idx="0">
                  <c:v>0</c:v>
                </c:pt>
                <c:pt idx="1">
                  <c:v>1200</c:v>
                </c:pt>
                <c:pt idx="2">
                  <c:v>2628</c:v>
                </c:pt>
                <c:pt idx="3">
                  <c:v>4292.6400000000003</c:v>
                </c:pt>
                <c:pt idx="4">
                  <c:v>6202.8144000000002</c:v>
                </c:pt>
                <c:pt idx="5">
                  <c:v>8151.1922880000002</c:v>
                </c:pt>
                <c:pt idx="6">
                  <c:v>10138.53773376</c:v>
                </c:pt>
                <c:pt idx="7">
                  <c:v>12165.6300884352</c:v>
                </c:pt>
                <c:pt idx="8">
                  <c:v>14233.264290203904</c:v>
                </c:pt>
                <c:pt idx="9">
                  <c:v>16342.251176007983</c:v>
                </c:pt>
                <c:pt idx="10">
                  <c:v>18493.417799528142</c:v>
                </c:pt>
                <c:pt idx="11">
                  <c:v>20687.607755518704</c:v>
                </c:pt>
                <c:pt idx="12">
                  <c:v>22925.681510629078</c:v>
                </c:pt>
                <c:pt idx="13">
                  <c:v>25208.51674084166</c:v>
                </c:pt>
                <c:pt idx="14">
                  <c:v>27537.008675658493</c:v>
                </c:pt>
                <c:pt idx="15">
                  <c:v>29912.070449171664</c:v>
                </c:pt>
                <c:pt idx="16">
                  <c:v>32334.633458155098</c:v>
                </c:pt>
                <c:pt idx="17">
                  <c:v>34805.647727318203</c:v>
                </c:pt>
                <c:pt idx="18">
                  <c:v>37326.082281864568</c:v>
                </c:pt>
                <c:pt idx="19">
                  <c:v>39896.925527501859</c:v>
                </c:pt>
                <c:pt idx="20">
                  <c:v>42519.185638051895</c:v>
                </c:pt>
                <c:pt idx="21">
                  <c:v>45193.890950812929</c:v>
                </c:pt>
                <c:pt idx="22">
                  <c:v>47922.090369829188</c:v>
                </c:pt>
                <c:pt idx="23">
                  <c:v>50704.85377722577</c:v>
                </c:pt>
                <c:pt idx="24">
                  <c:v>53543.272452770281</c:v>
                </c:pt>
                <c:pt idx="25">
                  <c:v>56438.459501825688</c:v>
                </c:pt>
                <c:pt idx="26">
                  <c:v>59391.550291862201</c:v>
                </c:pt>
                <c:pt idx="27">
                  <c:v>62403.702897699448</c:v>
                </c:pt>
                <c:pt idx="28">
                  <c:v>65476.098555653436</c:v>
                </c:pt>
                <c:pt idx="29">
                  <c:v>68609.942126766502</c:v>
                </c:pt>
                <c:pt idx="30">
                  <c:v>71806.462569301832</c:v>
                </c:pt>
                <c:pt idx="31">
                  <c:v>75066.913420687866</c:v>
                </c:pt>
                <c:pt idx="32">
                  <c:v>78392.573289101623</c:v>
                </c:pt>
                <c:pt idx="33">
                  <c:v>81784.746354883653</c:v>
                </c:pt>
                <c:pt idx="34">
                  <c:v>85244.762881981325</c:v>
                </c:pt>
                <c:pt idx="35">
                  <c:v>88773.979739620947</c:v>
                </c:pt>
                <c:pt idx="36">
                  <c:v>92373.780934413371</c:v>
                </c:pt>
                <c:pt idx="37">
                  <c:v>96045.57815310164</c:v>
                </c:pt>
                <c:pt idx="38">
                  <c:v>99790.811316163672</c:v>
                </c:pt>
                <c:pt idx="39">
                  <c:v>103610.94914248695</c:v>
                </c:pt>
                <c:pt idx="40">
                  <c:v>107507.48972533669</c:v>
                </c:pt>
                <c:pt idx="41">
                  <c:v>111481.96111984343</c:v>
                </c:pt>
                <c:pt idx="42">
                  <c:v>115535.9219422403</c:v>
                </c:pt>
                <c:pt idx="43">
                  <c:v>119670.9619810851</c:v>
                </c:pt>
              </c:numCache>
            </c:numRef>
          </c:val>
          <c:extLst>
            <c:ext xmlns:c16="http://schemas.microsoft.com/office/drawing/2014/chart" uri="{C3380CC4-5D6E-409C-BE32-E72D297353CC}">
              <c16:uniqueId val="{00000001-3740-42F7-A919-164CB2E2D8EF}"/>
            </c:ext>
          </c:extLst>
        </c:ser>
        <c:ser>
          <c:idx val="2"/>
          <c:order val="2"/>
          <c:tx>
            <c:strRef>
              <c:f>'Standard example (no break)'!$M$13</c:f>
              <c:strCache>
                <c:ptCount val="1"/>
                <c:pt idx="0">
                  <c:v>Investment Returns</c:v>
                </c:pt>
              </c:strCache>
            </c:strRef>
          </c:tx>
          <c:spPr>
            <a:solidFill>
              <a:srgbClr val="005776"/>
            </a:solidFill>
            <a:ln w="25400">
              <a:noFill/>
            </a:ln>
            <a:effectLst/>
          </c:spPr>
          <c:cat>
            <c:numRef>
              <c:f>'Standard example (no break)'!$A$15:$A$58</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'Standard example (no break)'!$M$15:$M$58</c:f>
              <c:numCache>
                <c:formatCode>_(* #,##0_);_(* \(#,##0\);_(* "-"??_);_(@_)</c:formatCode>
                <c:ptCount val="44"/>
                <c:pt idx="0">
                  <c:v>0</c:v>
                </c:pt>
                <c:pt idx="1">
                  <c:v>72</c:v>
                </c:pt>
                <c:pt idx="2">
                  <c:v>312.11999999999989</c:v>
                </c:pt>
                <c:pt idx="3">
                  <c:v>770.81039999999848</c:v>
                </c:pt>
                <c:pt idx="4">
                  <c:v>1503.0976319999982</c:v>
                </c:pt>
                <c:pt idx="5">
                  <c:v>2562.4099439999973</c:v>
                </c:pt>
                <c:pt idx="6">
                  <c:v>4000.2687532799919</c:v>
                </c:pt>
                <c:pt idx="7">
                  <c:v>5872.4495235175618</c:v>
                </c:pt>
                <c:pt idx="8">
                  <c:v>8239.270758061135</c:v>
                </c:pt>
                <c:pt idx="9">
                  <c:v>11151.84130514268</c:v>
                </c:pt>
                <c:pt idx="10">
                  <c:v>14650.980924283802</c:v>
                </c:pt>
                <c:pt idx="11">
                  <c:v>18780.120056592747</c:v>
                </c:pt>
                <c:pt idx="12">
                  <c:v>23585.459695579997</c:v>
                </c:pt>
                <c:pt idx="13">
                  <c:v>29116.14091482103</c:v>
                </c:pt>
                <c:pt idx="14">
                  <c:v>35424.424633169365</c:v>
                </c:pt>
                <c:pt idx="15">
                  <c:v>42565.882233090495</c:v>
                </c:pt>
                <c:pt idx="16">
                  <c:v>50599.597684648244</c:v>
                </c:pt>
                <c:pt idx="17">
                  <c:v>59588.381866853619</c:v>
                </c:pt>
                <c:pt idx="18">
                  <c:v>69598.999819616583</c:v>
                </c:pt>
                <c:pt idx="19">
                  <c:v>80702.411703563062</c:v>
                </c:pt>
                <c:pt idx="20">
                  <c:v>92974.028291644441</c:v>
                </c:pt>
                <c:pt idx="21">
                  <c:v>106493.98186593081</c:v>
                </c:pt>
                <c:pt idx="22">
                  <c:v>121347.41344541279</c:v>
                </c:pt>
                <c:pt idx="23">
                  <c:v>137624.77732621692</c:v>
                </c:pt>
                <c:pt idx="24">
                  <c:v>155422.16397455358</c:v>
                </c:pt>
                <c:pt idx="25">
                  <c:v>174841.64237516851</c:v>
                </c:pt>
                <c:pt idx="26">
                  <c:v>195991.62300426586</c:v>
                </c:pt>
                <c:pt idx="27">
                  <c:v>218987.24266604346</c:v>
                </c:pt>
                <c:pt idx="28">
                  <c:v>243950.77250636087</c:v>
                </c:pt>
                <c:pt idx="29">
                  <c:v>271012.0505959072</c:v>
                </c:pt>
                <c:pt idx="30">
                  <c:v>300308.94055881235</c:v>
                </c:pt>
                <c:pt idx="31">
                  <c:v>331987.81781123753</c:v>
                </c:pt>
                <c:pt idx="32">
                  <c:v>366204.08506838884</c:v>
                </c:pt>
                <c:pt idx="33">
                  <c:v>403122.7188779416</c:v>
                </c:pt>
                <c:pt idx="34">
                  <c:v>442918.84904337907</c:v>
                </c:pt>
                <c:pt idx="35">
                  <c:v>485778.37291260075</c:v>
                </c:pt>
                <c:pt idx="36">
                  <c:v>531898.60662571085</c:v>
                </c:pt>
                <c:pt idx="37">
                  <c:v>581488.97554157744</c:v>
                </c:pt>
                <c:pt idx="38">
                  <c:v>634771.74619596498</c:v>
                </c:pt>
                <c:pt idx="39">
                  <c:v>691982.80228525645</c:v>
                </c:pt>
                <c:pt idx="40">
                  <c:v>753372.46731945907</c:v>
                </c:pt>
                <c:pt idx="41">
                  <c:v>819206.37674685824</c:v>
                </c:pt>
                <c:pt idx="42">
                  <c:v>889766.40252086835</c:v>
                </c:pt>
                <c:pt idx="43">
                  <c:v>965351.63325790619</c:v>
                </c:pt>
              </c:numCache>
            </c:numRef>
          </c:val>
          <c:extLst>
            <c:ext xmlns:c16="http://schemas.microsoft.com/office/drawing/2014/chart" uri="{C3380CC4-5D6E-409C-BE32-E72D297353CC}">
              <c16:uniqueId val="{00000002-3740-42F7-A919-164CB2E2D8EF}"/>
            </c:ext>
          </c:extLst>
        </c:ser>
        <c:dLbls>
          <c:showLegendKey val="0"/>
          <c:showVal val="0"/>
          <c:showCatName val="0"/>
          <c:showSerName val="0"/>
          <c:showPercent val="0"/>
          <c:showBubbleSize val="0"/>
        </c:dLbls>
        <c:axId val="1829998879"/>
        <c:axId val="1830010943"/>
      </c:areaChart>
      <c:catAx>
        <c:axId val="182999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30010943"/>
        <c:crosses val="autoZero"/>
        <c:auto val="1"/>
        <c:lblAlgn val="ctr"/>
        <c:lblOffset val="100"/>
        <c:noMultiLvlLbl val="0"/>
      </c:catAx>
      <c:valAx>
        <c:axId val="1830010943"/>
        <c:scaling>
          <c:orientation val="minMax"/>
          <c:max val="140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299988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8060801251413"/>
          <c:y val="0.2065923345046696"/>
          <c:w val="0.48506286530502546"/>
          <c:h val="0.76034327324229145"/>
        </c:manualLayout>
      </c:layout>
      <c:doughnutChart>
        <c:varyColors val="1"/>
        <c:ser>
          <c:idx val="0"/>
          <c:order val="0"/>
          <c:tx>
            <c:strRef>
              <c:f>Sheet1!$B$1</c:f>
              <c:strCache>
                <c:ptCount val="1"/>
                <c:pt idx="0">
                  <c:v>Percentage</c:v>
                </c:pt>
              </c:strCache>
            </c:strRef>
          </c:tx>
          <c:explosion val="7"/>
          <c:dPt>
            <c:idx val="0"/>
            <c:bubble3D val="0"/>
            <c:spPr>
              <a:solidFill>
                <a:srgbClr val="E7E8E9"/>
              </a:solidFill>
              <a:ln w="19050">
                <a:solidFill>
                  <a:schemeClr val="lt1"/>
                </a:solidFill>
              </a:ln>
              <a:effectLst/>
            </c:spPr>
            <c:extLst>
              <c:ext xmlns:c16="http://schemas.microsoft.com/office/drawing/2014/chart" uri="{C3380CC4-5D6E-409C-BE32-E72D297353CC}">
                <c16:uniqueId val="{00000002-42A1-4097-937D-D5FC9E426D1A}"/>
              </c:ext>
            </c:extLst>
          </c:dPt>
          <c:dPt>
            <c:idx val="1"/>
            <c:bubble3D val="0"/>
            <c:spPr>
              <a:solidFill>
                <a:srgbClr val="83ABBC"/>
              </a:solidFill>
              <a:ln w="19050">
                <a:solidFill>
                  <a:schemeClr val="lt1"/>
                </a:solidFill>
              </a:ln>
              <a:effectLst/>
            </c:spPr>
            <c:extLst>
              <c:ext xmlns:c16="http://schemas.microsoft.com/office/drawing/2014/chart" uri="{C3380CC4-5D6E-409C-BE32-E72D297353CC}">
                <c16:uniqueId val="{00000003-42A1-4097-937D-D5FC9E426D1A}"/>
              </c:ext>
            </c:extLst>
          </c:dPt>
          <c:dPt>
            <c:idx val="2"/>
            <c:bubble3D val="0"/>
            <c:spPr>
              <a:solidFill>
                <a:srgbClr val="42859D"/>
              </a:solidFill>
              <a:ln w="19050">
                <a:solidFill>
                  <a:schemeClr val="lt1"/>
                </a:solidFill>
              </a:ln>
              <a:effectLst/>
            </c:spPr>
            <c:extLst>
              <c:ext xmlns:c16="http://schemas.microsoft.com/office/drawing/2014/chart" uri="{C3380CC4-5D6E-409C-BE32-E72D297353CC}">
                <c16:uniqueId val="{00000005-ACA3-44AE-B567-60790A8E4422}"/>
              </c:ext>
            </c:extLst>
          </c:dPt>
          <c:dLbls>
            <c:dLbl>
              <c:idx val="1"/>
              <c:layout>
                <c:manualLayout>
                  <c:x val="-0.12080828762066106"/>
                  <c:y val="-4.5087807617780362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r>
                      <a:rPr lang="en-US" sz="2800" b="1" baseline="0" dirty="0">
                        <a:solidFill>
                          <a:srgbClr val="83ABBC"/>
                        </a:solidFill>
                      </a:rPr>
                      <a:t>7%</a:t>
                    </a:r>
                    <a:endParaRPr lang="en-US" dirty="0">
                      <a:solidFill>
                        <a:srgbClr val="83ABBC"/>
                      </a:solidFill>
                    </a:endParaRPr>
                  </a:p>
                </c:rich>
              </c:tx>
              <c:spPr>
                <a:solidFill>
                  <a:srgbClr val="FFFFFF"/>
                </a:solidFill>
                <a:ln>
                  <a:solidFill>
                    <a:srgbClr val="474C55">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03-42A1-4097-937D-D5FC9E426D1A}"/>
                </c:ext>
              </c:extLst>
            </c:dLbl>
            <c:dLbl>
              <c:idx val="2"/>
              <c:layout>
                <c:manualLayout>
                  <c:x val="-0.12656106322164501"/>
                  <c:y val="-7.965512679141197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r>
                      <a:rPr lang="en-US" sz="2800" b="1" dirty="0">
                        <a:solidFill>
                          <a:srgbClr val="42859D"/>
                        </a:solidFill>
                      </a:rPr>
                      <a:t>10%</a:t>
                    </a:r>
                  </a:p>
                </c:rich>
              </c:tx>
              <c:spPr>
                <a:solidFill>
                  <a:srgbClr val="FFFFFF"/>
                </a:solidFill>
                <a:ln>
                  <a:solidFill>
                    <a:srgbClr val="474C55">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303358503613981"/>
                      <c:h val="9.2526098266805745E-2"/>
                    </c:manualLayout>
                  </c15:layout>
                  <c15:showDataLabelsRange val="0"/>
                </c:ext>
                <c:ext xmlns:c16="http://schemas.microsoft.com/office/drawing/2014/chart" uri="{C3380CC4-5D6E-409C-BE32-E72D297353CC}">
                  <c16:uniqueId val="{00000005-ACA3-44AE-B567-60790A8E4422}"/>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7E872A"/>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Working</c:v>
                </c:pt>
                <c:pt idx="1">
                  <c:v>care of children</c:v>
                </c:pt>
                <c:pt idx="2">
                  <c:v>care of aging parents, family members, or friends</c:v>
                </c:pt>
              </c:strCache>
            </c:strRef>
          </c:cat>
          <c:val>
            <c:numRef>
              <c:f>Sheet1!$B$2:$B$4</c:f>
              <c:numCache>
                <c:formatCode>0%</c:formatCode>
                <c:ptCount val="3"/>
                <c:pt idx="0">
                  <c:v>0.83</c:v>
                </c:pt>
                <c:pt idx="1">
                  <c:v>7.0000000000000007E-2</c:v>
                </c:pt>
                <c:pt idx="2">
                  <c:v>0.1</c:v>
                </c:pt>
              </c:numCache>
            </c:numRef>
          </c:val>
          <c:extLst>
            <c:ext xmlns:c16="http://schemas.microsoft.com/office/drawing/2014/chart" uri="{C3380CC4-5D6E-409C-BE32-E72D297353CC}">
              <c16:uniqueId val="{00000000-42A1-4097-937D-D5FC9E426D1A}"/>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Summary!$B$4</c:f>
              <c:strCache>
                <c:ptCount val="1"/>
                <c:pt idx="0">
                  <c:v>Admirable</c:v>
                </c:pt>
              </c:strCache>
            </c:strRef>
          </c:tx>
          <c:spPr>
            <a:solidFill>
              <a:schemeClr val="accent1"/>
            </a:solidFill>
            <a:ln>
              <a:noFill/>
            </a:ln>
            <a:effectLst/>
          </c:spPr>
          <c:cat>
            <c:numRef>
              <c:f>Summary!$A$5:$A$48</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Summary!$B$5:$B$48</c:f>
              <c:numCache>
                <c:formatCode>_("$"* #,##0_);_("$"* \(#,##0\);_("$"* "-"??_);_(@_)</c:formatCode>
                <c:ptCount val="44"/>
                <c:pt idx="0">
                  <c:v>0</c:v>
                </c:pt>
                <c:pt idx="1">
                  <c:v>2472</c:v>
                </c:pt>
                <c:pt idx="2">
                  <c:v>5772.12</c:v>
                </c:pt>
                <c:pt idx="3">
                  <c:v>9976.250399999999</c:v>
                </c:pt>
                <c:pt idx="4">
                  <c:v>15165.611231999999</c:v>
                </c:pt>
                <c:pt idx="5">
                  <c:v>21204.11148</c:v>
                </c:pt>
                <c:pt idx="6">
                  <c:v>28162.374305279995</c:v>
                </c:pt>
                <c:pt idx="7">
                  <c:v>36115.832139543163</c:v>
                </c:pt>
                <c:pt idx="8">
                  <c:v>45145.030246452559</c:v>
                </c:pt>
                <c:pt idx="9">
                  <c:v>54853.225203347247</c:v>
                </c:pt>
                <c:pt idx="10">
                  <c:v>65283.901720497772</c:v>
                </c:pt>
                <c:pt idx="11">
                  <c:v>76483.208488776305</c:v>
                </c:pt>
                <c:pt idx="12">
                  <c:v>88500.119116452537</c:v>
                </c:pt>
                <c:pt idx="13">
                  <c:v>101386.60274415633</c:v>
                </c:pt>
                <c:pt idx="14">
                  <c:v>115197.80491913669</c:v>
                </c:pt>
                <c:pt idx="15">
                  <c:v>129992.23934482248</c:v>
                </c:pt>
                <c:pt idx="16">
                  <c:v>145831.99115866018</c:v>
                </c:pt>
                <c:pt idx="17">
                  <c:v>162782.93243039111</c:v>
                </c:pt>
                <c:pt idx="18">
                  <c:v>180914.95061447014</c:v>
                </c:pt>
                <c:pt idx="19">
                  <c:v>200302.190734359</c:v>
                </c:pt>
                <c:pt idx="20">
                  <c:v>221023.31212310161</c:v>
                </c:pt>
                <c:pt idx="21">
                  <c:v>243161.76059406242</c:v>
                </c:pt>
                <c:pt idx="22">
                  <c:v>266806.05696815235</c:v>
                </c:pt>
                <c:pt idx="23">
                  <c:v>292050.10293945658</c:v>
                </c:pt>
                <c:pt idx="24">
                  <c:v>318993.50532010337</c:v>
                </c:pt>
                <c:pt idx="25">
                  <c:v>347741.91976767458</c:v>
                </c:pt>
                <c:pt idx="26">
                  <c:v>378407.41516466736</c:v>
                </c:pt>
                <c:pt idx="27">
                  <c:v>411108.85988969833</c:v>
                </c:pt>
                <c:pt idx="28">
                  <c:v>445972.33129453415</c:v>
                </c:pt>
                <c:pt idx="29">
                  <c:v>483131.54977988923</c:v>
                </c:pt>
                <c:pt idx="30">
                  <c:v>522728.3389465193</c:v>
                </c:pt>
                <c:pt idx="31">
                  <c:v>564913.11338674393</c:v>
                </c:pt>
                <c:pt idx="32">
                  <c:v>609845.39577545074</c:v>
                </c:pt>
                <c:pt idx="33">
                  <c:v>657694.36501919001</c:v>
                </c:pt>
                <c:pt idx="34">
                  <c:v>708639.43732749776</c:v>
                </c:pt>
                <c:pt idx="35">
                  <c:v>762870.88218244712</c:v>
                </c:pt>
                <c:pt idx="36">
                  <c:v>820590.47530099947</c:v>
                </c:pt>
                <c:pt idx="37">
                  <c:v>882012.19081041706</c:v>
                </c:pt>
                <c:pt idx="38">
                  <c:v>947362.93499022676</c:v>
                </c:pt>
                <c:pt idx="39">
                  <c:v>1016883.3240754488</c:v>
                </c:pt>
                <c:pt idx="40">
                  <c:v>1090828.5087655005</c:v>
                </c:pt>
                <c:pt idx="41">
                  <c:v>1169469.0482418658</c:v>
                </c:pt>
                <c:pt idx="42">
                  <c:v>1253091.8366658215</c:v>
                </c:pt>
                <c:pt idx="43">
                  <c:v>1342001.0853058037</c:v>
                </c:pt>
              </c:numCache>
            </c:numRef>
          </c:val>
          <c:extLst>
            <c:ext xmlns:c16="http://schemas.microsoft.com/office/drawing/2014/chart" uri="{C3380CC4-5D6E-409C-BE32-E72D297353CC}">
              <c16:uniqueId val="{00000000-EF93-4E0B-A7BE-4E0973DAC721}"/>
            </c:ext>
          </c:extLst>
        </c:ser>
        <c:ser>
          <c:idx val="1"/>
          <c:order val="1"/>
          <c:tx>
            <c:strRef>
              <c:f>Summary!$C$4</c:f>
              <c:strCache>
                <c:ptCount val="1"/>
                <c:pt idx="0">
                  <c:v>Takes a break</c:v>
                </c:pt>
              </c:strCache>
            </c:strRef>
          </c:tx>
          <c:spPr>
            <a:solidFill>
              <a:srgbClr val="83ABBC"/>
            </a:solidFill>
            <a:ln>
              <a:noFill/>
            </a:ln>
            <a:effectLst/>
          </c:spPr>
          <c:cat>
            <c:numRef>
              <c:f>Summary!$A$5:$A$48</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Summary!$C$5:$C$48</c:f>
              <c:numCache>
                <c:formatCode>_("$"* #,##0_);_("$"* \(#,##0\);_("$"* "-"??_);_(@_)</c:formatCode>
                <c:ptCount val="44"/>
                <c:pt idx="0">
                  <c:v>0</c:v>
                </c:pt>
                <c:pt idx="1">
                  <c:v>2472</c:v>
                </c:pt>
                <c:pt idx="2">
                  <c:v>5772.12</c:v>
                </c:pt>
                <c:pt idx="3">
                  <c:v>9976.250399999999</c:v>
                </c:pt>
                <c:pt idx="4">
                  <c:v>15165.611231999999</c:v>
                </c:pt>
                <c:pt idx="5">
                  <c:v>21204.11148</c:v>
                </c:pt>
                <c:pt idx="6">
                  <c:v>28162.374305279995</c:v>
                </c:pt>
                <c:pt idx="7">
                  <c:v>36115.832139543163</c:v>
                </c:pt>
                <c:pt idx="8">
                  <c:v>45145.030246452559</c:v>
                </c:pt>
                <c:pt idx="9">
                  <c:v>54853.225203347247</c:v>
                </c:pt>
                <c:pt idx="10">
                  <c:v>65283.901720497772</c:v>
                </c:pt>
                <c:pt idx="11">
                  <c:v>69200.935823727632</c:v>
                </c:pt>
                <c:pt idx="12">
                  <c:v>73352.991973151293</c:v>
                </c:pt>
                <c:pt idx="13">
                  <c:v>77754.171491540372</c:v>
                </c:pt>
                <c:pt idx="14">
                  <c:v>82419.421781032797</c:v>
                </c:pt>
                <c:pt idx="15">
                  <c:v>87364.587087894761</c:v>
                </c:pt>
                <c:pt idx="16">
                  <c:v>92606.462313168449</c:v>
                </c:pt>
                <c:pt idx="17">
                  <c:v>98162.85005195855</c:v>
                </c:pt>
                <c:pt idx="18">
                  <c:v>111192.10406002575</c:v>
                </c:pt>
                <c:pt idx="19">
                  <c:v>125145.90296867597</c:v>
                </c:pt>
                <c:pt idx="20">
                  <c:v>140082.57526514621</c:v>
                </c:pt>
                <c:pt idx="21">
                  <c:v>156064.0062617716</c:v>
                </c:pt>
                <c:pt idx="22">
                  <c:v>173155.85264780888</c:v>
                </c:pt>
                <c:pt idx="23">
                  <c:v>191427.76993721502</c:v>
                </c:pt>
                <c:pt idx="24">
                  <c:v>210953.65358659628</c:v>
                </c:pt>
                <c:pt idx="25">
                  <c:v>231811.89460400338</c:v>
                </c:pt>
                <c:pt idx="26">
                  <c:v>254085.65051849914</c:v>
                </c:pt>
                <c:pt idx="27">
                  <c:v>277863.13263262977</c:v>
                </c:pt>
                <c:pt idx="28">
                  <c:v>303237.9105352686</c:v>
                </c:pt>
                <c:pt idx="29">
                  <c:v>330309.23491095938</c:v>
                </c:pt>
                <c:pt idx="30">
                  <c:v>359182.37974406307</c:v>
                </c:pt>
                <c:pt idx="31">
                  <c:v>389969.00508192193</c:v>
                </c:pt>
                <c:pt idx="32">
                  <c:v>422787.54159111663</c:v>
                </c:pt>
                <c:pt idx="33">
                  <c:v>457763.59821494867</c:v>
                </c:pt>
                <c:pt idx="34">
                  <c:v>495030.39431877789</c:v>
                </c:pt>
                <c:pt idx="35">
                  <c:v>534729.21779305546</c:v>
                </c:pt>
                <c:pt idx="36">
                  <c:v>577009.91067209281</c:v>
                </c:pt>
                <c:pt idx="37">
                  <c:v>622031.38392010145</c:v>
                </c:pt>
                <c:pt idx="38">
                  <c:v>669962.16313514416</c:v>
                </c:pt>
                <c:pt idx="39">
                  <c:v>720980.9670266863</c:v>
                </c:pt>
                <c:pt idx="40">
                  <c:v>775277.32063378964</c:v>
                </c:pt>
                <c:pt idx="41">
                  <c:v>833052.20536902919</c:v>
                </c:pt>
                <c:pt idx="42">
                  <c:v>894518.74809832731</c:v>
                </c:pt>
                <c:pt idx="43">
                  <c:v>959902.95159952645</c:v>
                </c:pt>
              </c:numCache>
            </c:numRef>
          </c:val>
          <c:extLst>
            <c:ext xmlns:c16="http://schemas.microsoft.com/office/drawing/2014/chart" uri="{C3380CC4-5D6E-409C-BE32-E72D297353CC}">
              <c16:uniqueId val="{00000001-EF93-4E0B-A7BE-4E0973DAC721}"/>
            </c:ext>
          </c:extLst>
        </c:ser>
        <c:ser>
          <c:idx val="2"/>
          <c:order val="2"/>
          <c:tx>
            <c:strRef>
              <c:f>Summary!$D$4</c:f>
              <c:strCache>
                <c:ptCount val="1"/>
                <c:pt idx="0">
                  <c:v>No contribution escalation</c:v>
                </c:pt>
              </c:strCache>
            </c:strRef>
          </c:tx>
          <c:spPr>
            <a:solidFill>
              <a:schemeClr val="accent3">
                <a:lumMod val="50000"/>
              </a:schemeClr>
            </a:solidFill>
            <a:ln>
              <a:noFill/>
            </a:ln>
            <a:effectLst/>
          </c:spPr>
          <c:cat>
            <c:numRef>
              <c:f>Summary!$A$5:$A$48</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Summary!$D$5:$D$48</c:f>
              <c:numCache>
                <c:formatCode>_("$"* #,##0_);_("$"* \(#,##0\);_("$"* "-"??_);_(@_)</c:formatCode>
                <c:ptCount val="44"/>
                <c:pt idx="0">
                  <c:v>0</c:v>
                </c:pt>
                <c:pt idx="1">
                  <c:v>2472</c:v>
                </c:pt>
                <c:pt idx="2">
                  <c:v>5141.76</c:v>
                </c:pt>
                <c:pt idx="3">
                  <c:v>8022.134399999999</c:v>
                </c:pt>
                <c:pt idx="4">
                  <c:v>11126.768639999998</c:v>
                </c:pt>
                <c:pt idx="5">
                  <c:v>14470.147057919998</c:v>
                </c:pt>
                <c:pt idx="6">
                  <c:v>18067.643626905599</c:v>
                </c:pt>
                <c:pt idx="7">
                  <c:v>21935.575744940546</c:v>
                </c:pt>
                <c:pt idx="8">
                  <c:v>26091.261260065996</c:v>
                </c:pt>
                <c:pt idx="9">
                  <c:v>30553.078925507554</c:v>
                </c:pt>
                <c:pt idx="10">
                  <c:v>35340.532490672362</c:v>
                </c:pt>
                <c:pt idx="11">
                  <c:v>37460.964440112701</c:v>
                </c:pt>
                <c:pt idx="12">
                  <c:v>39708.622306519464</c:v>
                </c:pt>
                <c:pt idx="13">
                  <c:v>42091.139644910632</c:v>
                </c:pt>
                <c:pt idx="14">
                  <c:v>44616.608023605273</c:v>
                </c:pt>
                <c:pt idx="15">
                  <c:v>47293.604505021591</c:v>
                </c:pt>
                <c:pt idx="16">
                  <c:v>50131.220775322887</c:v>
                </c:pt>
                <c:pt idx="17">
                  <c:v>53139.094021842262</c:v>
                </c:pt>
                <c:pt idx="18">
                  <c:v>59281.708492787155</c:v>
                </c:pt>
                <c:pt idx="19">
                  <c:v>65851.965208581416</c:v>
                </c:pt>
                <c:pt idx="20">
                  <c:v>72876.704411447892</c:v>
                </c:pt>
                <c:pt idx="21">
                  <c:v>80384.400392293363</c:v>
                </c:pt>
                <c:pt idx="22">
                  <c:v>88405.260006312747</c:v>
                </c:pt>
                <c:pt idx="23">
                  <c:v>96971.327108982921</c:v>
                </c:pt>
                <c:pt idx="24">
                  <c:v>106116.59326785915</c:v>
                </c:pt>
                <c:pt idx="25">
                  <c:v>115877.11512691468</c:v>
                </c:pt>
                <c:pt idx="26">
                  <c:v>126291.13882277324</c:v>
                </c:pt>
                <c:pt idx="27">
                  <c:v>137399.23187614817</c:v>
                </c:pt>
                <c:pt idx="28">
                  <c:v>149244.42300720577</c:v>
                </c:pt>
                <c:pt idx="29">
                  <c:v>161872.35035049662</c:v>
                </c:pt>
                <c:pt idx="30">
                  <c:v>175331.41857364209</c:v>
                </c:pt>
                <c:pt idx="31">
                  <c:v>189672.96543421858</c:v>
                </c:pt>
                <c:pt idx="32">
                  <c:v>204951.43834135286</c:v>
                </c:pt>
                <c:pt idx="33">
                  <c:v>221224.58152253678</c:v>
                </c:pt>
                <c:pt idx="34">
                  <c:v>238553.63443220581</c:v>
                </c:pt>
                <c:pt idx="35">
                  <c:v>257003.54207682129</c:v>
                </c:pt>
                <c:pt idx="36">
                  <c:v>276643.1779716874</c:v>
                </c:pt>
                <c:pt idx="37">
                  <c:v>297545.58048765064</c:v>
                </c:pt>
                <c:pt idx="38">
                  <c:v>319788.2033913249</c:v>
                </c:pt>
                <c:pt idx="39">
                  <c:v>343453.18143070786</c:v>
                </c:pt>
                <c:pt idx="40">
                  <c:v>368627.6118691719</c:v>
                </c:pt>
                <c:pt idx="41">
                  <c:v>395403.85292499617</c:v>
                </c:pt>
                <c:pt idx="42">
                  <c:v>423879.8401310434</c:v>
                </c:pt>
                <c:pt idx="43">
                  <c:v>454159.42169006442</c:v>
                </c:pt>
              </c:numCache>
            </c:numRef>
          </c:val>
          <c:extLst>
            <c:ext xmlns:c16="http://schemas.microsoft.com/office/drawing/2014/chart" uri="{C3380CC4-5D6E-409C-BE32-E72D297353CC}">
              <c16:uniqueId val="{00000002-EF93-4E0B-A7BE-4E0973DAC721}"/>
            </c:ext>
          </c:extLst>
        </c:ser>
        <c:ser>
          <c:idx val="3"/>
          <c:order val="3"/>
          <c:tx>
            <c:strRef>
              <c:f>Summary!$E$4</c:f>
              <c:strCache>
                <c:ptCount val="1"/>
                <c:pt idx="0">
                  <c:v>Conservative allocation</c:v>
                </c:pt>
              </c:strCache>
            </c:strRef>
          </c:tx>
          <c:spPr>
            <a:solidFill>
              <a:schemeClr val="accent4"/>
            </a:solidFill>
            <a:ln>
              <a:noFill/>
            </a:ln>
            <a:effectLst/>
          </c:spPr>
          <c:cat>
            <c:numRef>
              <c:f>Summary!$A$5:$A$48</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Summary!$E$5:$E$48</c:f>
              <c:numCache>
                <c:formatCode>_("$"* #,##0_);_("$"* \(#,##0\);_("$"* "-"??_);_(@_)</c:formatCode>
                <c:ptCount val="44"/>
                <c:pt idx="0">
                  <c:v>0</c:v>
                </c:pt>
                <c:pt idx="1">
                  <c:v>2436</c:v>
                </c:pt>
                <c:pt idx="2">
                  <c:v>4993.8</c:v>
                </c:pt>
                <c:pt idx="3">
                  <c:v>7678.0284000000001</c:v>
                </c:pt>
                <c:pt idx="4">
                  <c:v>10493.471939999999</c:v>
                </c:pt>
                <c:pt idx="5">
                  <c:v>13445.080839959999</c:v>
                </c:pt>
                <c:pt idx="6">
                  <c:v>16537.974101753996</c:v>
                </c:pt>
                <c:pt idx="7">
                  <c:v>19777.444978133724</c:v>
                </c:pt>
                <c:pt idx="8">
                  <c:v>23168.96661387138</c:v>
                </c:pt>
                <c:pt idx="9">
                  <c:v>26718.197864409038</c:v>
                </c:pt>
                <c:pt idx="10">
                  <c:v>30430.989297505253</c:v>
                </c:pt>
                <c:pt idx="11">
                  <c:v>31343.91897643041</c:v>
                </c:pt>
                <c:pt idx="12">
                  <c:v>32284.236545723321</c:v>
                </c:pt>
                <c:pt idx="13">
                  <c:v>33252.763642095022</c:v>
                </c:pt>
                <c:pt idx="14">
                  <c:v>34250.34655135787</c:v>
                </c:pt>
                <c:pt idx="15">
                  <c:v>35277.856947898603</c:v>
                </c:pt>
                <c:pt idx="16">
                  <c:v>36336.192656335559</c:v>
                </c:pt>
                <c:pt idx="17">
                  <c:v>37426.278436025626</c:v>
                </c:pt>
                <c:pt idx="18">
                  <c:v>41460.312286270346</c:v>
                </c:pt>
                <c:pt idx="19">
                  <c:v>45673.592061965675</c:v>
                </c:pt>
                <c:pt idx="20">
                  <c:v>50072.659639074016</c:v>
                </c:pt>
                <c:pt idx="21">
                  <c:v>54664.276439800597</c:v>
                </c:pt>
                <c:pt idx="22">
                  <c:v>59455.430484780059</c:v>
                </c:pt>
                <c:pt idx="23">
                  <c:v>64453.343666144618</c:v>
                </c:pt>
                <c:pt idx="24">
                  <c:v>69665.479248286545</c:v>
                </c:pt>
                <c:pt idx="25">
                  <c:v>75099.549603335865</c:v>
                </c:pt>
                <c:pt idx="26">
                  <c:v>80763.524188588694</c:v>
                </c:pt>
                <c:pt idx="27">
                  <c:v>86665.63777334214</c:v>
                </c:pt>
                <c:pt idx="28">
                  <c:v>92814.398922820124</c:v>
                </c:pt>
                <c:pt idx="29">
                  <c:v>99218.598747108001</c:v>
                </c:pt>
                <c:pt idx="30">
                  <c:v>105887.31992325658</c:v>
                </c:pt>
                <c:pt idx="31">
                  <c:v>112829.94599896431</c:v>
                </c:pt>
                <c:pt idx="32">
                  <c:v>120056.17098650349</c:v>
                </c:pt>
                <c:pt idx="33">
                  <c:v>127576.00925582025</c:v>
                </c:pt>
                <c:pt idx="34">
                  <c:v>135399.80573601092</c:v>
                </c:pt>
                <c:pt idx="35">
                  <c:v>143538.24643465763</c:v>
                </c:pt>
                <c:pt idx="36">
                  <c:v>152002.3692847951</c:v>
                </c:pt>
                <c:pt idx="37">
                  <c:v>160803.57532957863</c:v>
                </c:pt>
                <c:pt idx="38">
                  <c:v>169953.64025503048</c:v>
                </c:pt>
                <c:pt idx="39">
                  <c:v>179464.72628155717</c:v>
                </c:pt>
                <c:pt idx="40">
                  <c:v>189349.39442525717</c:v>
                </c:pt>
                <c:pt idx="41">
                  <c:v>199620.61714037324</c:v>
                </c:pt>
                <c:pt idx="42">
                  <c:v>210291.79135458995</c:v>
                </c:pt>
                <c:pt idx="43">
                  <c:v>221376.75190923328</c:v>
                </c:pt>
              </c:numCache>
            </c:numRef>
          </c:val>
          <c:extLst>
            <c:ext xmlns:c16="http://schemas.microsoft.com/office/drawing/2014/chart" uri="{C3380CC4-5D6E-409C-BE32-E72D297353CC}">
              <c16:uniqueId val="{00000003-EF93-4E0B-A7BE-4E0973DAC721}"/>
            </c:ext>
          </c:extLst>
        </c:ser>
        <c:dLbls>
          <c:showLegendKey val="0"/>
          <c:showVal val="0"/>
          <c:showCatName val="0"/>
          <c:showSerName val="0"/>
          <c:showPercent val="0"/>
          <c:showBubbleSize val="0"/>
        </c:dLbls>
        <c:axId val="1562340767"/>
        <c:axId val="1562344927"/>
      </c:areaChart>
      <c:catAx>
        <c:axId val="1562340767"/>
        <c:scaling>
          <c:orientation val="minMax"/>
        </c:scaling>
        <c:delete val="0"/>
        <c:axPos val="b"/>
        <c:numFmt formatCode="General" sourceLinked="1"/>
        <c:majorTickMark val="none"/>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62344927"/>
        <c:crosses val="autoZero"/>
        <c:auto val="1"/>
        <c:lblAlgn val="ctr"/>
        <c:lblOffset val="100"/>
        <c:noMultiLvlLbl val="0"/>
      </c:catAx>
      <c:valAx>
        <c:axId val="1562344927"/>
        <c:scaling>
          <c:orientation val="minMax"/>
          <c:max val="1400000"/>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62340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A888F56-092D-BC4D-B9EC-3909A178C120}" type="datetimeFigureOut">
              <a:rPr lang="en-US" smtClean="0"/>
              <a:t>10/25/2023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CC17A1E-B560-C847-AC91-4DF6A3652DB3}" type="slidenum">
              <a:rPr lang="en-US" smtClean="0"/>
              <a:t>‹#›</a:t>
            </a:fld>
            <a:endParaRPr lang="en-US"/>
          </a:p>
        </p:txBody>
      </p:sp>
    </p:spTree>
    <p:extLst>
      <p:ext uri="{BB962C8B-B14F-4D97-AF65-F5344CB8AC3E}">
        <p14:creationId xmlns:p14="http://schemas.microsoft.com/office/powerpoint/2010/main" val="154959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will begin shortly… </a:t>
            </a:r>
          </a:p>
        </p:txBody>
      </p:sp>
      <p:sp>
        <p:nvSpPr>
          <p:cNvPr id="7" name="Slide Number Placeholder 6">
            <a:extLst>
              <a:ext uri="{FF2B5EF4-FFF2-40B4-BE49-F238E27FC236}">
                <a16:creationId xmlns:a16="http://schemas.microsoft.com/office/drawing/2014/main" id="{48B24E94-7A8B-EA1C-EC9A-A7AABC96B6EC}"/>
              </a:ext>
            </a:extLst>
          </p:cNvPr>
          <p:cNvSpPr>
            <a:spLocks noGrp="1"/>
          </p:cNvSpPr>
          <p:nvPr>
            <p:ph type="sldNum" sz="quarter" idx="5"/>
          </p:nvPr>
        </p:nvSpPr>
        <p:spPr/>
        <p:txBody>
          <a:bodyPr/>
          <a:lstStyle/>
          <a:p>
            <a:pPr marL="0" marR="0" lvl="0" indent="0" algn="r" defTabSz="966588"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88"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50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84">
              <a:defRPr/>
            </a:pPr>
            <a:endParaRPr lang="en-US" sz="1000" dirty="0">
              <a:solidFill>
                <a:srgbClr val="000000"/>
              </a:solidFill>
            </a:endParaRPr>
          </a:p>
          <a:p>
            <a:pPr defTabSz="913484">
              <a:defRPr/>
            </a:pPr>
            <a:r>
              <a:rPr lang="en-US" dirty="0">
                <a:solidFill>
                  <a:schemeClr val="tx1">
                    <a:lumMod val="50000"/>
                  </a:schemeClr>
                </a:solidFill>
              </a:rPr>
              <a:t>So, before we begin our journey, here’s a brief roadmap to where we’re going. We’ll be looking at women’s financial concerns during the early, mid and later life stages. As you can see, there’s a lot to think about and balance in each of these stages. </a:t>
            </a:r>
          </a:p>
          <a:p>
            <a:pPr defTabSz="913484">
              <a:defRPr/>
            </a:pPr>
            <a:endParaRPr lang="en-US" dirty="0">
              <a:solidFill>
                <a:schemeClr val="tx1">
                  <a:lumMod val="50000"/>
                </a:schemeClr>
              </a:solidFill>
            </a:endParaRPr>
          </a:p>
          <a:p>
            <a:pPr defTabSz="913484">
              <a:defRPr/>
            </a:pPr>
            <a:r>
              <a:rPr lang="en-US" dirty="0">
                <a:solidFill>
                  <a:schemeClr val="tx1">
                    <a:lumMod val="50000"/>
                  </a:schemeClr>
                </a:solidFill>
              </a:rPr>
              <a:t>Remember, though, while you’re in charge of your financial journey, you’re never alone. No matter how old you are or what life stage you’re in, a financial advisor or investment</a:t>
            </a:r>
            <a:r>
              <a:rPr lang="en-US" baseline="0" dirty="0">
                <a:solidFill>
                  <a:schemeClr val="tx1">
                    <a:lumMod val="50000"/>
                  </a:schemeClr>
                </a:solidFill>
              </a:rPr>
              <a:t> professional </a:t>
            </a:r>
            <a:r>
              <a:rPr lang="en-US" dirty="0">
                <a:solidFill>
                  <a:schemeClr val="tx1">
                    <a:lumMod val="50000"/>
                  </a:schemeClr>
                </a:solidFill>
              </a:rPr>
              <a:t>can help you navigate the financial opportunities and challenges in front of you. </a:t>
            </a:r>
          </a:p>
          <a:p>
            <a:pPr defTabSz="913484">
              <a:defRPr/>
            </a:pPr>
            <a:endParaRPr lang="en-US" dirty="0">
              <a:solidFill>
                <a:schemeClr val="tx1">
                  <a:lumMod val="50000"/>
                </a:schemeClr>
              </a:solidFill>
            </a:endParaRPr>
          </a:p>
          <a:p>
            <a:pPr defTabSz="913484">
              <a:defRPr/>
            </a:pPr>
            <a:r>
              <a:rPr lang="en-US" dirty="0">
                <a:solidFill>
                  <a:schemeClr val="tx1">
                    <a:lumMod val="50000"/>
                  </a:schemeClr>
                </a:solidFill>
              </a:rPr>
              <a:t>One of the reasons women have so many more choices and challenges today is so much has changed about the way we live our lives…</a:t>
            </a:r>
          </a:p>
        </p:txBody>
      </p:sp>
      <p:sp>
        <p:nvSpPr>
          <p:cNvPr id="4" name="Slide Number Placeholder 3"/>
          <p:cNvSpPr>
            <a:spLocks noGrp="1"/>
          </p:cNvSpPr>
          <p:nvPr>
            <p:ph type="sldNum" sz="quarter" idx="10"/>
          </p:nvPr>
        </p:nvSpPr>
        <p:spPr/>
        <p:txBody>
          <a:bodyPr/>
          <a:lstStyle/>
          <a:p>
            <a:fld id="{F5D3BA55-0EC6-D342-8053-8A7A5F3E15DE}" type="slidenum">
              <a:rPr lang="en-US" smtClean="0"/>
              <a:t>10</a:t>
            </a:fld>
            <a:endParaRPr lang="en-US"/>
          </a:p>
        </p:txBody>
      </p:sp>
    </p:spTree>
    <p:extLst>
      <p:ext uri="{BB962C8B-B14F-4D97-AF65-F5344CB8AC3E}">
        <p14:creationId xmlns:p14="http://schemas.microsoft.com/office/powerpoint/2010/main" val="404592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the clock back nearly seven decades, and a woman’s role was clearly defined. The image you see is an actual excerpt from a 1950s home economics book and the message was clear: be a good housewife and homemaker, and have dinner waiting for your husband when he comes home from work. </a:t>
            </a:r>
          </a:p>
          <a:p>
            <a:endParaRPr lang="en-US" baseline="0" dirty="0"/>
          </a:p>
          <a:p>
            <a:pPr defTabSz="913484"/>
            <a:r>
              <a:rPr lang="en-US" dirty="0"/>
              <a:t>Lucky for us, 1970 brought the women's movement to life. That decade was a game changer during which women challenged traditional roles and rules, and entered the workforce in bigger numbers. </a:t>
            </a:r>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11</a:t>
            </a:fld>
            <a:endParaRPr lang="en-US"/>
          </a:p>
        </p:txBody>
      </p:sp>
    </p:spTree>
    <p:extLst>
      <p:ext uri="{BB962C8B-B14F-4D97-AF65-F5344CB8AC3E}">
        <p14:creationId xmlns:p14="http://schemas.microsoft.com/office/powerpoint/2010/main" val="1924740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99"/>
              </a:spcBef>
              <a:buClr>
                <a:schemeClr val="tx1"/>
              </a:buClr>
              <a:buSzPct val="116000"/>
            </a:pPr>
            <a:r>
              <a:rPr lang="en-US" sz="800" b="0" kern="1200" dirty="0">
                <a:solidFill>
                  <a:schemeClr val="tx1"/>
                </a:solidFill>
                <a:effectLst/>
                <a:latin typeface="+mn-lt"/>
                <a:ea typeface="+mn-ea"/>
                <a:cs typeface="+mn-cs"/>
              </a:rPr>
              <a:t>And things</a:t>
            </a:r>
            <a:r>
              <a:rPr lang="en-US" sz="800" b="0" kern="1200" baseline="0" dirty="0">
                <a:solidFill>
                  <a:schemeClr val="tx1"/>
                </a:solidFill>
                <a:effectLst/>
                <a:latin typeface="+mn-lt"/>
                <a:ea typeface="+mn-ea"/>
                <a:cs typeface="+mn-cs"/>
              </a:rPr>
              <a:t> have changed. </a:t>
            </a:r>
            <a:r>
              <a:rPr lang="en-US" sz="800" b="0" kern="1200" baseline="0" dirty="0">
                <a:solidFill>
                  <a:srgbClr val="141C12"/>
                </a:solidFill>
                <a:effectLst/>
                <a:latin typeface="+mn-lt"/>
                <a:ea typeface="+mn-ea"/>
                <a:cs typeface="Arial" pitchFamily="34" charset="0"/>
              </a:rPr>
              <a:t>W</a:t>
            </a:r>
            <a:r>
              <a:rPr lang="en-US" sz="800" b="0" dirty="0">
                <a:solidFill>
                  <a:srgbClr val="141C12"/>
                </a:solidFill>
                <a:latin typeface="+mn-lt"/>
                <a:cs typeface="Arial" pitchFamily="34" charset="0"/>
              </a:rPr>
              <a:t>omen’s roles today are a lot more varied and much less defined. In fact: </a:t>
            </a:r>
            <a:br>
              <a:rPr lang="en-US" sz="800" b="0" dirty="0">
                <a:solidFill>
                  <a:srgbClr val="141C12"/>
                </a:solidFill>
                <a:latin typeface="+mn-lt"/>
                <a:cs typeface="Arial" pitchFamily="34" charset="0"/>
              </a:rPr>
            </a:br>
            <a:endParaRPr lang="en-US" sz="800" b="0" dirty="0">
              <a:solidFill>
                <a:srgbClr val="141C12"/>
              </a:solidFill>
              <a:latin typeface="+mj-lt"/>
              <a:cs typeface="Arial" pitchFamily="34" charset="0"/>
            </a:endParaRPr>
          </a:p>
          <a:p>
            <a:pPr marL="171450" marR="0" lvl="0" indent="-171450" algn="l" defTabSz="914400" rtl="0" eaLnBrk="1" fontAlgn="auto" latinLnBrk="0" hangingPunct="1">
              <a:lnSpc>
                <a:spcPct val="100000"/>
              </a:lnSpc>
              <a:spcBef>
                <a:spcPts val="1399"/>
              </a:spcBef>
              <a:spcAft>
                <a:spcPts val="0"/>
              </a:spcAft>
              <a:buClr>
                <a:schemeClr val="tx1"/>
              </a:buClr>
              <a:buSzPct val="116000"/>
              <a:buFont typeface="Wingdings" panose="05000000000000000000" pitchFamily="2" charset="2"/>
              <a:buChar char="§"/>
              <a:tabLst/>
              <a:defRPr/>
            </a:pPr>
            <a:r>
              <a:rPr lang="en-US" sz="800" b="0" dirty="0">
                <a:solidFill>
                  <a:srgbClr val="141C12"/>
                </a:solidFill>
                <a:latin typeface="+mj-lt"/>
                <a:cs typeface="Arial" pitchFamily="34" charset="0"/>
              </a:rPr>
              <a:t>In 1950, about 30% (</a:t>
            </a:r>
            <a:r>
              <a:rPr lang="en-US" sz="800" b="0" baseline="0" dirty="0">
                <a:solidFill>
                  <a:srgbClr val="141C12"/>
                </a:solidFill>
                <a:latin typeface="+mj-lt"/>
                <a:cs typeface="Arial" pitchFamily="34" charset="0"/>
              </a:rPr>
              <a:t>29.6%) of the US labor force was comprised of women,</a:t>
            </a:r>
            <a:r>
              <a:rPr lang="en-US" sz="1200" b="0" kern="1200" baseline="30000" dirty="0">
                <a:solidFill>
                  <a:schemeClr val="tx1"/>
                </a:solidFill>
                <a:effectLst/>
                <a:latin typeface="+mn-lt"/>
                <a:ea typeface="+mn-ea"/>
                <a:cs typeface="+mn-cs"/>
              </a:rPr>
              <a:t>1</a:t>
            </a:r>
            <a:r>
              <a:rPr lang="en-US" sz="800" b="0" kern="1200" baseline="0" dirty="0">
                <a:solidFill>
                  <a:srgbClr val="141C12"/>
                </a:solidFill>
                <a:effectLst/>
                <a:latin typeface="+mj-lt"/>
                <a:ea typeface="+mn-ea"/>
                <a:cs typeface="Arial" pitchFamily="34" charset="0"/>
              </a:rPr>
              <a:t> </a:t>
            </a:r>
            <a:r>
              <a:rPr lang="en-US" sz="800" b="0" baseline="0" dirty="0">
                <a:solidFill>
                  <a:srgbClr val="141C12"/>
                </a:solidFill>
                <a:latin typeface="+mj-lt"/>
                <a:cs typeface="Arial" pitchFamily="34" charset="0"/>
              </a:rPr>
              <a:t>compared to </a:t>
            </a:r>
            <a:r>
              <a:rPr lang="en-US" sz="800" b="0" dirty="0">
                <a:solidFill>
                  <a:srgbClr val="141C12"/>
                </a:solidFill>
                <a:latin typeface="+mj-lt"/>
                <a:cs typeface="Arial" pitchFamily="34" charset="0"/>
              </a:rPr>
              <a:t> </a:t>
            </a:r>
          </a:p>
          <a:p>
            <a:pPr marL="171450" marR="0" lvl="0" indent="-171450" algn="l" defTabSz="914400" rtl="0" eaLnBrk="1" fontAlgn="auto" latinLnBrk="0" hangingPunct="1">
              <a:lnSpc>
                <a:spcPct val="100000"/>
              </a:lnSpc>
              <a:spcBef>
                <a:spcPts val="1399"/>
              </a:spcBef>
              <a:spcAft>
                <a:spcPts val="0"/>
              </a:spcAft>
              <a:buClr>
                <a:schemeClr val="tx1"/>
              </a:buClr>
              <a:buSzPct val="116000"/>
              <a:buFont typeface="Wingdings" panose="05000000000000000000" pitchFamily="2" charset="2"/>
              <a:buChar char="§"/>
              <a:tabLst/>
              <a:defRPr/>
            </a:pPr>
            <a:r>
              <a:rPr lang="en-US" sz="800" b="0" baseline="0" dirty="0">
                <a:solidFill>
                  <a:srgbClr val="00B050"/>
                </a:solidFill>
                <a:latin typeface="+mj-lt"/>
                <a:cs typeface="Arial" pitchFamily="34" charset="0"/>
              </a:rPr>
              <a:t>October 2021, where 57.3% (participation rate) of the U.S. labor force is comprised of women (ages 20+)</a:t>
            </a:r>
            <a:r>
              <a:rPr lang="en-US" sz="800" b="0" baseline="30000" dirty="0">
                <a:solidFill>
                  <a:srgbClr val="00B050"/>
                </a:solidFill>
                <a:latin typeface="+mj-lt"/>
                <a:cs typeface="Arial" pitchFamily="34" charset="0"/>
              </a:rPr>
              <a:t>2</a:t>
            </a:r>
            <a:r>
              <a:rPr lang="en-US" sz="800" b="0" baseline="0" dirty="0">
                <a:solidFill>
                  <a:srgbClr val="00B050"/>
                </a:solidFill>
                <a:latin typeface="+mj-lt"/>
                <a:cs typeface="Arial" pitchFamily="34" charset="0"/>
              </a:rPr>
              <a:t> </a:t>
            </a:r>
            <a:r>
              <a:rPr lang="en-US" sz="800" b="0" baseline="0" dirty="0">
                <a:solidFill>
                  <a:schemeClr val="accent1">
                    <a:lumMod val="40000"/>
                    <a:lumOff val="60000"/>
                  </a:schemeClr>
                </a:solidFill>
                <a:latin typeface="+mj-lt"/>
                <a:cs typeface="Arial" pitchFamily="34" charset="0"/>
              </a:rPr>
              <a:t>which reflects the 2.3 million women who had left the workforce at the start of the pandemic, driving the US female participation rate to 57% by the beginning of 2021. * The last time this rate was that low was in 1988.**</a:t>
            </a:r>
          </a:p>
          <a:p>
            <a:pPr marL="171450" marR="0" lvl="0" indent="-171450" algn="l" defTabSz="914400" rtl="0" eaLnBrk="1" fontAlgn="auto" latinLnBrk="0" hangingPunct="1">
              <a:lnSpc>
                <a:spcPct val="100000"/>
              </a:lnSpc>
              <a:spcBef>
                <a:spcPts val="1399"/>
              </a:spcBef>
              <a:spcAft>
                <a:spcPts val="0"/>
              </a:spcAft>
              <a:buClr>
                <a:schemeClr val="tx1"/>
              </a:buClr>
              <a:buSzPct val="116000"/>
              <a:buFont typeface="Wingdings" panose="05000000000000000000" pitchFamily="2" charset="2"/>
              <a:buChar char="§"/>
              <a:tabLst/>
              <a:defRPr/>
            </a:pPr>
            <a:r>
              <a:rPr lang="en-US" sz="800" b="0" baseline="0" dirty="0">
                <a:solidFill>
                  <a:srgbClr val="141C12"/>
                </a:solidFill>
                <a:latin typeface="+mj-lt"/>
                <a:cs typeface="Arial" pitchFamily="34" charset="0"/>
              </a:rPr>
              <a:t>In 1967, only 12% of married mothers were their families primary breadwinner</a:t>
            </a:r>
            <a:r>
              <a:rPr lang="en-US" sz="1200" b="0" kern="1200" baseline="30000" dirty="0">
                <a:solidFill>
                  <a:schemeClr val="tx1"/>
                </a:solidFill>
                <a:effectLst/>
                <a:latin typeface="+mn-lt"/>
                <a:ea typeface="+mn-ea"/>
                <a:cs typeface="+mn-cs"/>
              </a:rPr>
              <a:t>3</a:t>
            </a:r>
            <a:r>
              <a:rPr lang="en-US" sz="1200" b="0" kern="1200" baseline="0" dirty="0">
                <a:solidFill>
                  <a:schemeClr val="tx1"/>
                </a:solidFill>
                <a:effectLst/>
                <a:latin typeface="+mn-lt"/>
                <a:ea typeface="+mn-ea"/>
                <a:cs typeface="+mn-cs"/>
              </a:rPr>
              <a:t> </a:t>
            </a:r>
            <a:r>
              <a:rPr lang="en-US" sz="800" b="0" baseline="0" dirty="0">
                <a:solidFill>
                  <a:srgbClr val="141C12"/>
                </a:solidFill>
                <a:latin typeface="+mj-lt"/>
                <a:cs typeface="Arial" pitchFamily="34" charset="0"/>
              </a:rPr>
              <a:t>compared to 2020, where about 29.2% of married women earned more than their husbands</a:t>
            </a:r>
            <a:r>
              <a:rPr lang="en-US" sz="1200" b="0" kern="1200" baseline="30000" dirty="0">
                <a:solidFill>
                  <a:schemeClr val="tx1"/>
                </a:solidFill>
                <a:effectLst/>
                <a:latin typeface="+mn-lt"/>
                <a:ea typeface="+mn-ea"/>
                <a:cs typeface="+mn-cs"/>
              </a:rPr>
              <a:t>4</a:t>
            </a:r>
            <a:endParaRPr lang="en-US" sz="800" b="0" baseline="0" dirty="0">
              <a:solidFill>
                <a:srgbClr val="141C12"/>
              </a:solidFill>
              <a:latin typeface="+mj-lt"/>
              <a:cs typeface="Arial" pitchFamily="34" charset="0"/>
            </a:endParaRPr>
          </a:p>
          <a:p>
            <a:pPr marL="171450" marR="0" lvl="0" indent="-171450" algn="l" defTabSz="914400" rtl="0" eaLnBrk="1" fontAlgn="auto" latinLnBrk="0" hangingPunct="1">
              <a:lnSpc>
                <a:spcPct val="100000"/>
              </a:lnSpc>
              <a:spcBef>
                <a:spcPts val="1399"/>
              </a:spcBef>
              <a:spcAft>
                <a:spcPts val="0"/>
              </a:spcAft>
              <a:buClr>
                <a:schemeClr val="tx1"/>
              </a:buClr>
              <a:buSzPct val="116000"/>
              <a:buFont typeface="Wingdings" panose="05000000000000000000" pitchFamily="2" charset="2"/>
              <a:buChar char="§"/>
              <a:tabLst/>
              <a:defRPr/>
            </a:pPr>
            <a:r>
              <a:rPr lang="en-US" sz="800" b="0" baseline="0" dirty="0">
                <a:solidFill>
                  <a:srgbClr val="141C12"/>
                </a:solidFill>
                <a:latin typeface="+mn-lt"/>
                <a:cs typeface="Arial" pitchFamily="34" charset="0"/>
              </a:rPr>
              <a:t>In 1967, only 12% of married mothers were their families primary breadwinner</a:t>
            </a:r>
            <a:r>
              <a:rPr lang="en-US" sz="800" b="0" kern="1200" baseline="30000" dirty="0">
                <a:solidFill>
                  <a:schemeClr val="tx1"/>
                </a:solidFill>
                <a:effectLst/>
                <a:latin typeface="+mn-lt"/>
                <a:ea typeface="+mn-ea"/>
                <a:cs typeface="+mn-cs"/>
              </a:rPr>
              <a:t>3</a:t>
            </a:r>
            <a:r>
              <a:rPr lang="en-US" sz="800" b="0" kern="1200" baseline="0" dirty="0">
                <a:solidFill>
                  <a:schemeClr val="tx1"/>
                </a:solidFill>
                <a:effectLst/>
                <a:latin typeface="+mn-lt"/>
                <a:ea typeface="+mn-ea"/>
                <a:cs typeface="+mn-cs"/>
              </a:rPr>
              <a:t> </a:t>
            </a:r>
            <a:r>
              <a:rPr lang="en-US" sz="800" b="0" baseline="0" dirty="0">
                <a:solidFill>
                  <a:srgbClr val="141C12"/>
                </a:solidFill>
                <a:latin typeface="+mn-lt"/>
                <a:cs typeface="Arial" pitchFamily="34" charset="0"/>
              </a:rPr>
              <a:t>compared to 2020, where about 29% of married women earned more than their husbands</a:t>
            </a:r>
            <a:r>
              <a:rPr lang="en-US" sz="800" b="0" kern="1200" baseline="30000" dirty="0">
                <a:solidFill>
                  <a:schemeClr val="tx1"/>
                </a:solidFill>
                <a:effectLst/>
                <a:latin typeface="+mn-lt"/>
                <a:ea typeface="+mn-ea"/>
                <a:cs typeface="+mn-cs"/>
              </a:rPr>
              <a:t>4</a:t>
            </a:r>
          </a:p>
          <a:p>
            <a:pPr marL="171450" indent="-171450">
              <a:spcBef>
                <a:spcPts val="1399"/>
              </a:spcBef>
              <a:buClr>
                <a:schemeClr val="tx1"/>
              </a:buClr>
              <a:buSzPct val="116000"/>
              <a:buFont typeface="Wingdings" panose="05000000000000000000" pitchFamily="2" charset="2"/>
              <a:buChar char="§"/>
            </a:pPr>
            <a:endParaRPr lang="en-US" sz="800" b="0" baseline="0" dirty="0">
              <a:solidFill>
                <a:srgbClr val="141C12"/>
              </a:solidFill>
              <a:latin typeface="+mj-lt"/>
              <a:cs typeface="Arial" pitchFamily="34" charset="0"/>
            </a:endParaRPr>
          </a:p>
          <a:p>
            <a:r>
              <a:rPr lang="en-US" sz="800" b="0" i="0" u="none" strike="noStrike" kern="1200" baseline="0" dirty="0">
                <a:solidFill>
                  <a:schemeClr val="accent1">
                    <a:lumMod val="40000"/>
                    <a:lumOff val="60000"/>
                  </a:schemeClr>
                </a:solidFill>
                <a:latin typeface="+mn-lt"/>
                <a:ea typeface="+mn-ea"/>
                <a:cs typeface="+mn-cs"/>
              </a:rPr>
              <a:t>*Nelson, Ewing Claire, “Another 275,000 Women Left the Labor Force in January” National Women’s Law Center, February 2021, Accessed 20 July, 2021. nwlc.org/wp-content/uploads/2021/02/January-Jobs-Day-FS.pdf.</a:t>
            </a:r>
            <a:br>
              <a:rPr lang="en-US" sz="800" b="0" i="0" u="none" strike="noStrike" kern="1200" baseline="0" dirty="0">
                <a:solidFill>
                  <a:schemeClr val="accent1">
                    <a:lumMod val="40000"/>
                    <a:lumOff val="60000"/>
                  </a:schemeClr>
                </a:solidFill>
                <a:latin typeface="+mn-lt"/>
                <a:ea typeface="+mn-ea"/>
                <a:cs typeface="+mn-cs"/>
              </a:rPr>
            </a:br>
            <a:r>
              <a:rPr lang="en-US" sz="800" b="0" i="0" u="none" strike="noStrike" kern="1200" baseline="0" dirty="0">
                <a:solidFill>
                  <a:schemeClr val="accent1">
                    <a:lumMod val="40000"/>
                    <a:lumOff val="60000"/>
                  </a:schemeClr>
                </a:solidFill>
                <a:latin typeface="+mn-lt"/>
                <a:ea typeface="+mn-ea"/>
                <a:cs typeface="+mn-cs"/>
              </a:rPr>
              <a:t>**NWLC calculations based on BLS, historical data for Household Data Table A-1, available at bls.gov/webapps/legacy/cpsatab1.htm. Figures are seasonally adjusted and capture women ages 20 and over.</a:t>
            </a:r>
          </a:p>
          <a:p>
            <a:pPr marL="171450" marR="0" lvl="0" indent="-171450" algn="l" defTabSz="914400" rtl="0" eaLnBrk="1" fontAlgn="auto" latinLnBrk="0" hangingPunct="1">
              <a:lnSpc>
                <a:spcPct val="100000"/>
              </a:lnSpc>
              <a:spcBef>
                <a:spcPts val="1399"/>
              </a:spcBef>
              <a:spcAft>
                <a:spcPts val="0"/>
              </a:spcAft>
              <a:buClr>
                <a:schemeClr val="tx1"/>
              </a:buClr>
              <a:buSzPct val="116000"/>
              <a:buFont typeface="Wingdings" panose="05000000000000000000" pitchFamily="2" charset="2"/>
              <a:buChar char="§"/>
              <a:tabLst/>
              <a:defRPr/>
            </a:pPr>
            <a:endParaRPr lang="en-US" sz="800" b="0" baseline="0" dirty="0">
              <a:solidFill>
                <a:srgbClr val="141C12"/>
              </a:solidFill>
              <a:latin typeface="+mn-lt"/>
              <a:cs typeface="Arial" pitchFamily="34" charset="0"/>
            </a:endParaRPr>
          </a:p>
          <a:p>
            <a:pPr marL="171450" marR="0" lvl="0" indent="-171450" algn="l" defTabSz="914400" rtl="0" eaLnBrk="1" fontAlgn="auto" latinLnBrk="0" hangingPunct="1">
              <a:lnSpc>
                <a:spcPct val="100000"/>
              </a:lnSpc>
              <a:spcBef>
                <a:spcPts val="1399"/>
              </a:spcBef>
              <a:spcAft>
                <a:spcPts val="0"/>
              </a:spcAft>
              <a:buClr>
                <a:schemeClr val="tx1"/>
              </a:buClr>
              <a:buSzPct val="116000"/>
              <a:buFont typeface="Wingdings" panose="05000000000000000000" pitchFamily="2" charset="2"/>
              <a:buChar char="§"/>
              <a:tabLst/>
              <a:defRPr/>
            </a:pPr>
            <a:endParaRPr lang="en-US" sz="800" b="0" baseline="0" dirty="0">
              <a:solidFill>
                <a:srgbClr val="141C12"/>
              </a:solidFill>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rgbClr val="000000"/>
                </a:solidFill>
                <a:latin typeface="+mn-lt"/>
              </a:rPr>
              <a:t>Given their positions today more and more women are involved in their personal and family finances. So it’s really more important than ever that women know what could come up financially at every life stage. </a:t>
            </a:r>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70705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Let’s start with early life – maybe your 20s to your 30s. At this point, you might have student debt to pay, a job to find and your future to figure out…</a:t>
            </a: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13</a:t>
            </a:fld>
            <a:endParaRPr lang="en-US"/>
          </a:p>
        </p:txBody>
      </p:sp>
    </p:spTree>
    <p:extLst>
      <p:ext uri="{BB962C8B-B14F-4D97-AF65-F5344CB8AC3E}">
        <p14:creationId xmlns:p14="http://schemas.microsoft.com/office/powerpoint/2010/main" val="3715249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start off on the right financial foot, by establishing good credit and taking great care of it. If you take on too much debt, it could be hard to rent an apartment, buy a home, get a loan or even get a job!</a:t>
            </a:r>
            <a:r>
              <a:rPr lang="en-US" baseline="0" dirty="0"/>
              <a:t>  Also, a bad credit score could prevent you from getting approved for a cell phone contract or even buying a car. </a:t>
            </a:r>
          </a:p>
          <a:p>
            <a:endParaRPr lang="en-US" baseline="0" dirty="0"/>
          </a:p>
          <a:p>
            <a:r>
              <a:rPr lang="en-US" baseline="0" dirty="0"/>
              <a:t>What factors into your credit score? &lt;Read slide&gt; </a:t>
            </a:r>
          </a:p>
          <a:p>
            <a:endParaRPr lang="en-US" baseline="0" dirty="0"/>
          </a:p>
          <a:p>
            <a:r>
              <a:rPr lang="en-US" baseline="0" dirty="0"/>
              <a:t>How do you keep your credit healthy? &lt;Read slide&gt;</a:t>
            </a:r>
          </a:p>
        </p:txBody>
      </p:sp>
      <p:sp>
        <p:nvSpPr>
          <p:cNvPr id="4" name="Slide Number Placeholder 3"/>
          <p:cNvSpPr>
            <a:spLocks noGrp="1"/>
          </p:cNvSpPr>
          <p:nvPr>
            <p:ph type="sldNum" sz="quarter" idx="10"/>
          </p:nvPr>
        </p:nvSpPr>
        <p:spPr/>
        <p:txBody>
          <a:bodyPr/>
          <a:lstStyle/>
          <a:p>
            <a:pPr defTabSz="946788">
              <a:defRPr/>
            </a:pPr>
            <a:fld id="{F5D3BA55-0EC6-D342-8053-8A7A5F3E15DE}" type="slidenum">
              <a:rPr lang="en-US">
                <a:solidFill>
                  <a:prstClr val="black"/>
                </a:solidFill>
                <a:latin typeface="Calibri" panose="020F0502020204030204"/>
              </a:rPr>
              <a:pPr defTabSz="94678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65750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84"/>
            <a:endParaRPr lang="en-US" dirty="0">
              <a:solidFill>
                <a:prstClr val="black"/>
              </a:solidFill>
            </a:endParaRPr>
          </a:p>
          <a:p>
            <a:pPr defTabSz="913484"/>
            <a:r>
              <a:rPr lang="en-US" dirty="0">
                <a:solidFill>
                  <a:prstClr val="black"/>
                </a:solidFill>
              </a:rPr>
              <a:t>Reducing your debt can also help improve your credit. One way you can do that and keep your finances in order is to create a budget. </a:t>
            </a:r>
          </a:p>
          <a:p>
            <a:pPr defTabSz="913484"/>
            <a:endParaRPr lang="en-US" dirty="0">
              <a:solidFill>
                <a:prstClr val="black"/>
              </a:solidFill>
            </a:endParaRPr>
          </a:p>
          <a:p>
            <a:pPr defTabSz="913484"/>
            <a:r>
              <a:rPr lang="en-US" dirty="0">
                <a:solidFill>
                  <a:prstClr val="black"/>
                </a:solidFill>
              </a:rPr>
              <a:t>We consider following the 50/30/20 rule. </a:t>
            </a:r>
          </a:p>
          <a:p>
            <a:pPr defTabSz="913484"/>
            <a:endParaRPr lang="en-US" dirty="0">
              <a:solidFill>
                <a:prstClr val="black"/>
              </a:solidFill>
            </a:endParaRPr>
          </a:p>
          <a:p>
            <a:pPr defTabSz="913484"/>
            <a:r>
              <a:rPr lang="en-US" dirty="0">
                <a:solidFill>
                  <a:prstClr val="black"/>
                </a:solidFill>
              </a:rPr>
              <a:t>50% of your income goes to housing, food and other household necessities. </a:t>
            </a:r>
          </a:p>
          <a:p>
            <a:pPr defTabSz="913484"/>
            <a:r>
              <a:rPr lang="en-US" dirty="0">
                <a:solidFill>
                  <a:prstClr val="black"/>
                </a:solidFill>
              </a:rPr>
              <a:t>30% goes to wants such as traveling, morning coffee, etc. </a:t>
            </a:r>
          </a:p>
          <a:p>
            <a:pPr defTabSz="913484"/>
            <a:r>
              <a:rPr lang="en-US" dirty="0">
                <a:solidFill>
                  <a:prstClr val="black"/>
                </a:solidFill>
              </a:rPr>
              <a:t>20% should be used to help achieve your financial goals such as saving for retirement </a:t>
            </a:r>
          </a:p>
        </p:txBody>
      </p:sp>
      <p:sp>
        <p:nvSpPr>
          <p:cNvPr id="4" name="Slide Number Placeholder 3"/>
          <p:cNvSpPr>
            <a:spLocks noGrp="1"/>
          </p:cNvSpPr>
          <p:nvPr>
            <p:ph type="sldNum" sz="quarter" idx="10"/>
          </p:nvPr>
        </p:nvSpPr>
        <p:spPr/>
        <p:txBody>
          <a:bodyPr/>
          <a:lstStyle/>
          <a:p>
            <a:fld id="{F5D3BA55-0EC6-D342-8053-8A7A5F3E15DE}" type="slidenum">
              <a:rPr lang="en-US" smtClean="0"/>
              <a:t>15</a:t>
            </a:fld>
            <a:endParaRPr lang="en-US"/>
          </a:p>
        </p:txBody>
      </p:sp>
    </p:spTree>
    <p:extLst>
      <p:ext uri="{BB962C8B-B14F-4D97-AF65-F5344CB8AC3E}">
        <p14:creationId xmlns:p14="http://schemas.microsoft.com/office/powerpoint/2010/main" val="426137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last part of the budget – 20% to saving – can be tough in your early earning years. But saving even small amounts sooner rather than later, and doing it regularly could have an impact on your bottom line.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Despite this technical looking slide, the concept of compounding is actually very simple. Think of it like a snow ball. You start with a small handful of snow, and, after rolling it over and over again, the snow ball gradually gets bigger and bigger. Likewise, if you open an investment account and let that money potentially grow, rolling any income or gains you receive back into the account, the account can grow substantially over time. </a:t>
            </a:r>
          </a:p>
          <a:p>
            <a:r>
              <a:rPr lang="en-US" sz="900" dirty="0"/>
              <a:t>    </a:t>
            </a:r>
          </a:p>
          <a:p>
            <a:r>
              <a:rPr lang="en-US" sz="900" dirty="0"/>
              <a:t>In this chart, we start with a hypothetical investment of $10,000 and demonstrate how three different investments grow over time:</a:t>
            </a:r>
          </a:p>
          <a:p>
            <a:pPr marL="171450" indent="-171450">
              <a:buFontTx/>
              <a:buChar char="-"/>
            </a:pPr>
            <a:r>
              <a:rPr lang="en-US" sz="900" dirty="0"/>
              <a:t>a more conservative option $32,620</a:t>
            </a:r>
          </a:p>
          <a:p>
            <a:pPr marL="171450" indent="-171450">
              <a:buFontTx/>
              <a:buChar char="-"/>
            </a:pPr>
            <a:r>
              <a:rPr lang="en-US" sz="900" dirty="0"/>
              <a:t>a moderate option $70,400</a:t>
            </a:r>
          </a:p>
          <a:p>
            <a:pPr marL="171450" indent="-171450">
              <a:buFontTx/>
              <a:buChar char="-"/>
            </a:pPr>
            <a:r>
              <a:rPr lang="en-US" sz="900" kern="1200" dirty="0">
                <a:solidFill>
                  <a:schemeClr val="tx1"/>
                </a:solidFill>
                <a:latin typeface="+mn-lt"/>
                <a:ea typeface="+mn-ea"/>
                <a:cs typeface="+mn-cs"/>
              </a:rPr>
              <a:t>if your investment increases by only 1% your value grows to $102,857</a:t>
            </a:r>
          </a:p>
          <a:p>
            <a:pPr marL="171450" indent="-171450">
              <a:buFontTx/>
              <a:buChar char="-"/>
            </a:pPr>
            <a:r>
              <a:rPr lang="en-US" sz="900" kern="1200">
                <a:solidFill>
                  <a:schemeClr val="tx1"/>
                </a:solidFill>
                <a:latin typeface="+mn-lt"/>
                <a:ea typeface="+mn-ea"/>
                <a:cs typeface="+mn-cs"/>
              </a:rPr>
              <a:t>and then again by another 1% to make it 7% (which isn’t shown on this chart), your return would be approximately $150,000 </a:t>
            </a:r>
          </a:p>
          <a:p>
            <a:r>
              <a:rPr lang="en-US" sz="900"/>
              <a:t> </a:t>
            </a:r>
            <a:endParaRPr lang="en-US" sz="900" dirty="0"/>
          </a:p>
          <a:p>
            <a:r>
              <a:rPr lang="en-US" sz="900" dirty="0"/>
              <a:t>As you can see, all three investments grow considerably over time, thanks to the power of compounding. Keep in mind, investment return and principal values will fluctuate with changes in market conditions.</a:t>
            </a:r>
          </a:p>
          <a:p>
            <a:endParaRPr lang="en-US" sz="900" dirty="0">
              <a:solidFill>
                <a:srgbClr val="FF0000"/>
              </a:solidFill>
            </a:endParaRPr>
          </a:p>
          <a:p>
            <a:r>
              <a:rPr lang="en-US" sz="900" dirty="0"/>
              <a:t>So why is compounding important in knowing what you own? Because assets classes — stocks, bonds and short-term assets like Treasury bills or cash — historically have posted different levels of returns. Over time, stocks have historically outperformed bonds and short-term assets, and bonds have historically outperformed short-term assets. This compounding of gains and/or income over the long term is what typically drives the most of the value of an investment or portfolio.</a:t>
            </a:r>
          </a:p>
          <a:p>
            <a:endParaRPr lang="en-US" sz="900" dirty="0"/>
          </a:p>
          <a:p>
            <a:r>
              <a:rPr lang="en-US" sz="900" dirty="0"/>
              <a:t>Knowing what you own and understanding how it could potentially appreciate is critical in building a portfolio, whether it’s a portfolio of stocks and bonds or mutual funds. That’s because conservative investments like Treasury bills or even bonds may not provide the growth potential you need to achieve your goals. Despite volatility, a more aggressive investment, like stocks, may provide the growth potential to help you pursue your goals. Those differences in performance between stocks, bonds and cash can add up to big differences over long periods of time. </a:t>
            </a:r>
          </a:p>
          <a:p>
            <a:endParaRPr lang="en-US" sz="900" dirty="0"/>
          </a:p>
          <a:p>
            <a:pPr defTabSz="1027461">
              <a:defRPr/>
            </a:pPr>
            <a:endParaRPr lang="en-US" sz="900" i="1" dirty="0"/>
          </a:p>
          <a:p>
            <a:endParaRPr lang="en-US" sz="900" dirty="0"/>
          </a:p>
          <a:p>
            <a:pPr defTabSz="1006722">
              <a:defRPr/>
            </a:pPr>
            <a:endParaRPr lang="en-US" sz="900" i="1" dirty="0"/>
          </a:p>
          <a:p>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BA55-0EC6-D342-8053-8A7A5F3E15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97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&lt;Optional slide&gt;</a:t>
            </a:r>
          </a:p>
          <a:p>
            <a:r>
              <a:rPr lang="en-US" sz="1200" kern="1200" dirty="0">
                <a:solidFill>
                  <a:schemeClr val="tx1"/>
                </a:solidFill>
                <a:effectLst/>
                <a:latin typeface="+mn-lt"/>
                <a:ea typeface="+mn-ea"/>
                <a:cs typeface="+mn-cs"/>
              </a:rPr>
              <a:t>I know we just talked about the power of compounding and paying yourself first.  Let's take a look at that budget we just created….50/30/20.  If we think about paying ourselves first, maybe we need to rethink that and put the 20% to financial goals at the top, right.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5D3BA55-0EC6-D342-8053-8A7A5F3E15DE}" type="slidenum">
              <a:rPr lang="en-US" smtClean="0"/>
              <a:t>17</a:t>
            </a:fld>
            <a:endParaRPr lang="en-US"/>
          </a:p>
        </p:txBody>
      </p:sp>
    </p:spTree>
    <p:extLst>
      <p:ext uri="{BB962C8B-B14F-4D97-AF65-F5344CB8AC3E}">
        <p14:creationId xmlns:p14="http://schemas.microsoft.com/office/powerpoint/2010/main" val="485762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50000"/>
                  </a:schemeClr>
                </a:solidFill>
              </a:rPr>
              <a:t>So saving is about doing something for yourself. What about getting what you’re worth from others – like an employer? When you go to apply for your first job, or even switch jobs, b</a:t>
            </a:r>
            <a:r>
              <a:rPr lang="en-US" baseline="0" dirty="0">
                <a:solidFill>
                  <a:schemeClr val="tx1">
                    <a:lumMod val="50000"/>
                  </a:schemeClr>
                </a:solidFill>
              </a:rPr>
              <a:t>e sure you understand all of the benefits offered by the employer. </a:t>
            </a:r>
            <a:r>
              <a:rPr lang="en-US" dirty="0">
                <a:solidFill>
                  <a:schemeClr val="tx1">
                    <a:lumMod val="50000"/>
                  </a:schemeClr>
                </a:solidFill>
              </a:rPr>
              <a:t>Many companies are</a:t>
            </a:r>
            <a:r>
              <a:rPr lang="en-US" baseline="0" dirty="0">
                <a:solidFill>
                  <a:schemeClr val="tx1">
                    <a:lumMod val="50000"/>
                  </a:schemeClr>
                </a:solidFill>
              </a:rPr>
              <a:t> increasing their employer benefits options in order to recruit and retain new talent. </a:t>
            </a:r>
          </a:p>
          <a:p>
            <a:endParaRPr lang="en-US" dirty="0">
              <a:solidFill>
                <a:schemeClr val="tx1">
                  <a:lumMod val="50000"/>
                </a:schemeClr>
              </a:solidFill>
            </a:endParaRPr>
          </a:p>
          <a:p>
            <a:r>
              <a:rPr lang="en-US" dirty="0">
                <a:solidFill>
                  <a:schemeClr val="tx1">
                    <a:lumMod val="50000"/>
                  </a:schemeClr>
                </a:solidFill>
              </a:rPr>
              <a:t>Again, think about your bottom line. An employer who offers a company match, generous paid maternity/paternity leave, or educational assistance like tuition reimbursement or help repaying student loans could help you strengthen your finances and set you up for future life events. </a:t>
            </a:r>
          </a:p>
          <a:p>
            <a:endParaRPr lang="en-US"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FFFFFF"/>
                </a:solidFill>
              </a:rPr>
              <a:t>There is a growing trend towards workplace benefits geared for millennials. According to a recent survey, Millennials' top priorities in their workplaces include fair pay, purposeful work, inclusive benefits, gender equity, flexibility, and DEI. They are also looking for inclusive benefits beyond parenthood, such as “</a:t>
            </a:r>
            <a:r>
              <a:rPr lang="en-US" b="0" kern="0" dirty="0" err="1">
                <a:solidFill>
                  <a:srgbClr val="FFFFFF"/>
                </a:solidFill>
              </a:rPr>
              <a:t>Pawternity</a:t>
            </a:r>
            <a:r>
              <a:rPr lang="en-US" b="0" kern="0" dirty="0">
                <a:solidFill>
                  <a:srgbClr val="FFFFFF"/>
                </a:solidFill>
              </a:rPr>
              <a:t>’ leave,” and want flexible work arrangements outside of the typical 9-5 hours.</a:t>
            </a:r>
            <a:r>
              <a:rPr lang="en-US" b="0" kern="0" baseline="30000" dirty="0">
                <a:solidFill>
                  <a:srgbClr val="FFFFFF"/>
                </a:solidFill>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kern="0" baseline="30000" dirty="0">
              <a:solidFill>
                <a:srgbClr val="FFFFFF"/>
              </a:solidFill>
            </a:endParaRPr>
          </a:p>
          <a:p>
            <a:r>
              <a:rPr lang="en-US" b="0" baseline="30000" dirty="0"/>
              <a:t>1</a:t>
            </a:r>
            <a:r>
              <a:rPr lang="en-US" b="0" dirty="0"/>
              <a:t>Great Place to Work® Institute “Top 5 Things Millennials Want In the Workplace in 2021,” July 2021. </a:t>
            </a:r>
          </a:p>
          <a:p>
            <a:r>
              <a:rPr lang="en-US" b="0" dirty="0"/>
              <a:t>greatplacetowork.com/resources/blog/top-5-things-millennials-want-in-the-workplace-in-2021-as-told-by-millennials</a:t>
            </a:r>
            <a:endParaRPr lang="en-US" b="0" dirty="0">
              <a:solidFill>
                <a:schemeClr val="tx1">
                  <a:lumMod val="50000"/>
                </a:schemeClr>
              </a:solidFill>
            </a:endParaRPr>
          </a:p>
          <a:p>
            <a:endParaRPr lang="en-US" baseline="0" dirty="0">
              <a:solidFill>
                <a:schemeClr val="tx1">
                  <a:lumMod val="50000"/>
                </a:schemeClr>
              </a:solidFill>
            </a:endParaRPr>
          </a:p>
          <a:p>
            <a:r>
              <a:rPr lang="en-US" dirty="0">
                <a:solidFill>
                  <a:schemeClr val="tx1">
                    <a:lumMod val="50000"/>
                  </a:schemeClr>
                </a:solidFill>
              </a:rPr>
              <a:t>Just be sure you know what benefits are available and </a:t>
            </a:r>
            <a:r>
              <a:rPr lang="en-US" baseline="0" dirty="0">
                <a:solidFill>
                  <a:schemeClr val="tx1">
                    <a:lumMod val="50000"/>
                  </a:schemeClr>
                </a:solidFill>
              </a:rPr>
              <a:t>contact your HR department with any questions so you can</a:t>
            </a:r>
            <a:r>
              <a:rPr lang="en-US" dirty="0">
                <a:solidFill>
                  <a:schemeClr val="tx1">
                    <a:lumMod val="50000"/>
                  </a:schemeClr>
                </a:solidFill>
              </a:rPr>
              <a:t> take full advantage of them. </a:t>
            </a:r>
            <a:endParaRPr lang="en-US" baseline="0" dirty="0">
              <a:solidFill>
                <a:schemeClr val="tx1">
                  <a:lumMod val="50000"/>
                </a:schemeClr>
              </a:solidFill>
            </a:endParaRPr>
          </a:p>
          <a:p>
            <a:endParaRPr lang="en-US" baseline="0" dirty="0">
              <a:solidFill>
                <a:schemeClr val="tx1">
                  <a:lumMod val="50000"/>
                </a:schemeClr>
              </a:solidFill>
            </a:endParaRPr>
          </a:p>
          <a:p>
            <a:endParaRPr lang="en-US" baseline="0" dirty="0"/>
          </a:p>
        </p:txBody>
      </p:sp>
      <p:sp>
        <p:nvSpPr>
          <p:cNvPr id="4" name="Slide Number Placeholder 3"/>
          <p:cNvSpPr>
            <a:spLocks noGrp="1"/>
          </p:cNvSpPr>
          <p:nvPr>
            <p:ph type="sldNum" sz="quarter" idx="10"/>
          </p:nvPr>
        </p:nvSpPr>
        <p:spPr/>
        <p:txBody>
          <a:bodyPr/>
          <a:lstStyle/>
          <a:p>
            <a:fld id="{F5D3BA55-0EC6-D342-8053-8A7A5F3E15DE}" type="slidenum">
              <a:rPr lang="en-US" smtClean="0"/>
              <a:t>18</a:t>
            </a:fld>
            <a:endParaRPr lang="en-US"/>
          </a:p>
        </p:txBody>
      </p:sp>
    </p:spTree>
    <p:extLst>
      <p:ext uri="{BB962C8B-B14F-4D97-AF65-F5344CB8AC3E}">
        <p14:creationId xmlns:p14="http://schemas.microsoft.com/office/powerpoint/2010/main" val="2961677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21"/>
              </a:spcBef>
              <a:spcAft>
                <a:spcPts val="1243"/>
              </a:spcAft>
            </a:pPr>
            <a:r>
              <a:rPr lang="en-US" dirty="0">
                <a:latin typeface="Calibri" panose="020F0502020204030204" pitchFamily="34" charset="0"/>
                <a:cs typeface="Calibri" panose="020F0502020204030204" pitchFamily="34" charset="0"/>
              </a:rPr>
              <a:t>One of the reasons it’s so important to build good financial habits in the early life stage is they’ll help you juggle money matters once you reach middle life. </a:t>
            </a:r>
          </a:p>
          <a:p>
            <a:pPr>
              <a:lnSpc>
                <a:spcPct val="90000"/>
              </a:lnSpc>
              <a:spcBef>
                <a:spcPts val="621"/>
              </a:spcBef>
              <a:spcAft>
                <a:spcPts val="1243"/>
              </a:spcAft>
            </a:pPr>
            <a:r>
              <a:rPr lang="en-US" dirty="0">
                <a:latin typeface="Calibri" panose="020F0502020204030204" pitchFamily="34" charset="0"/>
                <a:cs typeface="Calibri" panose="020F0502020204030204" pitchFamily="34" charset="0"/>
              </a:rPr>
              <a:t>That’s the time when career moves, marriage, having kids, caring for a spouse, parent or other family member along with saving for education and retirement all seem to come together in one financial melting pot. </a:t>
            </a:r>
          </a:p>
          <a:p>
            <a:pPr>
              <a:lnSpc>
                <a:spcPct val="90000"/>
              </a:lnSpc>
              <a:spcBef>
                <a:spcPts val="621"/>
              </a:spcBef>
              <a:spcAft>
                <a:spcPts val="1243"/>
              </a:spcAft>
            </a:pPr>
            <a:r>
              <a:rPr lang="en-US" dirty="0">
                <a:latin typeface="Calibri" panose="020F0502020204030204" pitchFamily="34" charset="0"/>
                <a:cs typeface="Calibri" panose="020F0502020204030204" pitchFamily="34" charset="0"/>
              </a:rPr>
              <a:t>So let’s talk about how to navigate some of those concerns and keep your cool. </a:t>
            </a: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19</a:t>
            </a:fld>
            <a:endParaRPr lang="en-US"/>
          </a:p>
        </p:txBody>
      </p:sp>
    </p:spTree>
    <p:extLst>
      <p:ext uri="{BB962C8B-B14F-4D97-AF65-F5344CB8AC3E}">
        <p14:creationId xmlns:p14="http://schemas.microsoft.com/office/powerpoint/2010/main" val="339854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200" dirty="0">
                <a:latin typeface="+mn-lt"/>
                <a:ea typeface="Calibri" panose="020F0502020204030204" pitchFamily="34" charset="0"/>
                <a:cs typeface="Times New Roman" panose="02020603050405020304" pitchFamily="18" charset="0"/>
              </a:rPr>
              <a:t>Hello,  Welcome to the OneAZ Wealth Management webinar on Women In Investing! At OneAZ Wealth Management, o</a:t>
            </a:r>
            <a:r>
              <a:rPr lang="en-US" sz="1200" dirty="0">
                <a:latin typeface="Calibri" panose="020F0502020204030204" pitchFamily="34" charset="0"/>
                <a:ea typeface="Calibri" panose="020F0502020204030204" pitchFamily="34" charset="0"/>
                <a:cs typeface="Times New Roman" panose="02020603050405020304" pitchFamily="18" charset="0"/>
              </a:rPr>
              <a:t>ur full-time professional financial advisors assist clients and members of the OneAZ Credit Union all over the great state of Arizona! We are very excited to bring this and many more educational topics directly to you. We are planning more later in the year, with topics on Social Security, Business Succession Planning, and more… so stay tuned and check our website at OneAZWealth.com/Events for all upcoming webinars.</a:t>
            </a:r>
          </a:p>
          <a:p>
            <a:pPr>
              <a:lnSpc>
                <a:spcPct val="107000"/>
              </a:lnSpc>
              <a:spcAft>
                <a:spcPts val="846"/>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kumimoji="0" lang="en-US" sz="1200" b="0" i="0" u="none" strike="noStrike" kern="1200" cap="none" spc="0" normalizeH="0" baseline="0" noProof="0" dirty="0">
              <a:ln>
                <a:noFill/>
              </a:ln>
              <a:solidFill>
                <a:srgbClr val="1A2F59"/>
              </a:solidFill>
              <a:effectLst/>
              <a:uLnTx/>
              <a:uFillTx/>
              <a:latin typeface="+mn-lt"/>
              <a:ea typeface="+mj-ea"/>
              <a:cs typeface="+mj-cs"/>
            </a:endParaRPr>
          </a:p>
        </p:txBody>
      </p:sp>
      <p:sp>
        <p:nvSpPr>
          <p:cNvPr id="7" name="Slide Number Placeholder 6">
            <a:extLst>
              <a:ext uri="{FF2B5EF4-FFF2-40B4-BE49-F238E27FC236}">
                <a16:creationId xmlns:a16="http://schemas.microsoft.com/office/drawing/2014/main" id="{1AABFCEE-7EA1-3D56-A9EF-69C0799A958D}"/>
              </a:ext>
            </a:extLst>
          </p:cNvPr>
          <p:cNvSpPr>
            <a:spLocks noGrp="1"/>
          </p:cNvSpPr>
          <p:nvPr>
            <p:ph type="sldNum" sz="quarter" idx="5"/>
          </p:nvPr>
        </p:nvSpPr>
        <p:spPr/>
        <p:txBody>
          <a:bodyPr/>
          <a:lstStyle/>
          <a:p>
            <a:pPr marL="0" marR="0" lvl="0" indent="0" algn="r" defTabSz="966588"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88"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01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50000"/>
                  </a:schemeClr>
                </a:solidFill>
              </a:rPr>
              <a:t>One of the big financial matters that comes at mid life is how to manage money as a married couple. The most important thing to do here is work together and communicate. The checklist you see on screen can help you start a conversation with your spouse and serve as a framework for a conversation with your financial advisor or investment</a:t>
            </a:r>
            <a:r>
              <a:rPr lang="en-US" baseline="0" dirty="0">
                <a:solidFill>
                  <a:schemeClr val="tx1">
                    <a:lumMod val="50000"/>
                  </a:schemeClr>
                </a:solidFill>
              </a:rPr>
              <a:t> professional.</a:t>
            </a:r>
            <a:endParaRPr lang="en-US" dirty="0">
              <a:solidFill>
                <a:schemeClr val="tx1">
                  <a:lumMod val="50000"/>
                </a:schemeClr>
              </a:solidFill>
            </a:endParaRPr>
          </a:p>
          <a:p>
            <a:endParaRPr lang="en-US" dirty="0">
              <a:solidFill>
                <a:schemeClr val="tx1">
                  <a:lumMod val="50000"/>
                </a:schemeClr>
              </a:solidFill>
            </a:endParaRPr>
          </a:p>
          <a:p>
            <a:r>
              <a:rPr lang="en-US" dirty="0">
                <a:solidFill>
                  <a:schemeClr val="tx1">
                    <a:lumMod val="50000"/>
                  </a:schemeClr>
                </a:solidFill>
              </a:rPr>
              <a:t>You don’t have to agree on all things money-related, but it’s critical to be open and find some common ground – like how much you can spend without asking each other’s permission. Talk about your financial goals and share your views on credit, saving and spending. Even if one of you is a saver and the other is a spender, try to reach a compromise that makes you both feel like you have a say in what you do with your money. Create a budget together for present and future needs. That will help you build toward your long-term goals. </a:t>
            </a:r>
          </a:p>
          <a:p>
            <a:endParaRPr lang="en-US" dirty="0">
              <a:solidFill>
                <a:schemeClr val="tx1">
                  <a:lumMod val="50000"/>
                </a:schemeClr>
              </a:solidFill>
            </a:endParaRPr>
          </a:p>
          <a:p>
            <a:r>
              <a:rPr lang="en-US" dirty="0">
                <a:solidFill>
                  <a:schemeClr val="tx1">
                    <a:lumMod val="50000"/>
                  </a:schemeClr>
                </a:solidFill>
              </a:rPr>
              <a:t>Work out logistics and any agreements/paperwork you need. Sometimes a prenuptial agreement might make sense, depending on who came into the marriage with what assets. And at all times your legal documents, like wills, trusts and beneficiary designations should be up to date. This is another place where a financial advisor or investment</a:t>
            </a:r>
            <a:r>
              <a:rPr lang="en-US" baseline="0" dirty="0">
                <a:solidFill>
                  <a:schemeClr val="tx1">
                    <a:lumMod val="50000"/>
                  </a:schemeClr>
                </a:solidFill>
              </a:rPr>
              <a:t> professional </a:t>
            </a:r>
            <a:r>
              <a:rPr lang="en-US" dirty="0">
                <a:solidFill>
                  <a:schemeClr val="tx1">
                    <a:lumMod val="50000"/>
                  </a:schemeClr>
                </a:solidFill>
              </a:rPr>
              <a:t>could be invaluable. He or she can go through your assets and assemble a team of professionals like tax and legal professionals, to help you put together your estate plan. </a:t>
            </a:r>
          </a:p>
          <a:p>
            <a:endParaRPr lang="en-US" sz="800" b="1" dirty="0"/>
          </a:p>
        </p:txBody>
      </p:sp>
      <p:sp>
        <p:nvSpPr>
          <p:cNvPr id="4" name="Slide Number Placeholder 3"/>
          <p:cNvSpPr>
            <a:spLocks noGrp="1"/>
          </p:cNvSpPr>
          <p:nvPr>
            <p:ph type="sldNum" sz="quarter" idx="10"/>
          </p:nvPr>
        </p:nvSpPr>
        <p:spPr/>
        <p:txBody>
          <a:bodyPr/>
          <a:lstStyle/>
          <a:p>
            <a:fld id="{F5D3BA55-0EC6-D342-8053-8A7A5F3E15DE}" type="slidenum">
              <a:rPr lang="en-US" smtClean="0"/>
              <a:t>20</a:t>
            </a:fld>
            <a:endParaRPr lang="en-US"/>
          </a:p>
        </p:txBody>
      </p:sp>
    </p:spTree>
    <p:extLst>
      <p:ext uri="{BB962C8B-B14F-4D97-AF65-F5344CB8AC3E}">
        <p14:creationId xmlns:p14="http://schemas.microsoft.com/office/powerpoint/2010/main" val="334595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There is a lot to think about when it comes to marriage and finances, but what if you’re single? These days, that’s true for more and more women in the US. Consider that:</a:t>
            </a:r>
          </a:p>
          <a:p>
            <a:pPr marL="0" indent="0">
              <a:buFont typeface="Arial" panose="020B0604020202020204" pitchFamily="34" charset="0"/>
              <a:buNone/>
            </a:pPr>
            <a:endParaRPr lang="en-US" sz="800" b="1" dirty="0">
              <a:solidFill>
                <a:srgbClr val="FF0000"/>
              </a:solidFill>
            </a:endParaRPr>
          </a:p>
          <a:p>
            <a:pPr marL="177547" indent="-177547">
              <a:buFont typeface="Arial" panose="020B0604020202020204" pitchFamily="34" charset="0"/>
              <a:buChar char="•"/>
            </a:pPr>
            <a:r>
              <a:rPr lang="en-US" sz="800" strike="noStrike" dirty="0"/>
              <a:t>In 2009 the percentage of American married women dropped 50%</a:t>
            </a:r>
          </a:p>
          <a:p>
            <a:pPr marL="634747" lvl="1" indent="-177547">
              <a:buFont typeface="Arial" panose="020B0604020202020204" pitchFamily="34" charset="0"/>
              <a:buChar char="•"/>
            </a:pPr>
            <a:r>
              <a:rPr lang="en-US" sz="800" strike="noStrike" dirty="0"/>
              <a:t>Source: New York Magazine, The Single American Women, February 22- March 5, 2016 Issue</a:t>
            </a:r>
          </a:p>
          <a:p>
            <a:pPr marL="177547" indent="-177547">
              <a:buFont typeface="Arial" panose="020B0604020202020204" pitchFamily="34" charset="0"/>
              <a:buChar char="•"/>
            </a:pPr>
            <a:endParaRPr lang="en-US" sz="800" strike="noStrik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In </a:t>
            </a:r>
            <a:r>
              <a:rPr lang="en-US" sz="800" b="0" kern="1200" dirty="0">
                <a:solidFill>
                  <a:schemeClr val="tx1">
                    <a:lumMod val="50000"/>
                  </a:schemeClr>
                </a:solidFill>
                <a:effectLst/>
                <a:latin typeface="+mn-lt"/>
                <a:ea typeface="+mn-ea"/>
                <a:cs typeface="+mn-cs"/>
              </a:rPr>
              <a:t>2021</a:t>
            </a:r>
            <a:r>
              <a:rPr lang="en-US" sz="800" b="0" kern="1200" dirty="0">
                <a:solidFill>
                  <a:schemeClr val="tx1"/>
                </a:solidFill>
                <a:effectLst/>
                <a:latin typeface="+mn-lt"/>
                <a:ea typeface="+mn-ea"/>
                <a:cs typeface="+mn-cs"/>
              </a:rPr>
              <a:t> the estimated median age at first marriage for women is </a:t>
            </a:r>
            <a:r>
              <a:rPr lang="en-US" sz="800" b="1" kern="1200" dirty="0">
                <a:solidFill>
                  <a:schemeClr val="tx1"/>
                </a:solidFill>
                <a:effectLst/>
                <a:latin typeface="+mn-lt"/>
                <a:ea typeface="+mn-ea"/>
                <a:cs typeface="+mn-cs"/>
              </a:rPr>
              <a:t>around 28.5</a:t>
            </a:r>
            <a:r>
              <a:rPr lang="en-US" sz="800" b="0" kern="1200" dirty="0">
                <a:solidFill>
                  <a:schemeClr val="tx1"/>
                </a:solidFill>
                <a:effectLst/>
                <a:latin typeface="+mn-lt"/>
                <a:ea typeface="+mn-ea"/>
                <a:cs typeface="+mn-cs"/>
              </a:rPr>
              <a:t>, while for men it is about age 30. The median age</a:t>
            </a:r>
            <a:r>
              <a:rPr lang="en-US" sz="800" b="0" kern="1200" baseline="0" dirty="0">
                <a:solidFill>
                  <a:schemeClr val="tx1"/>
                </a:solidFill>
                <a:effectLst/>
                <a:latin typeface="+mn-lt"/>
                <a:ea typeface="+mn-ea"/>
                <a:cs typeface="+mn-cs"/>
              </a:rPr>
              <a:t> of first marriage for both men and women has increased in general</a:t>
            </a:r>
            <a:r>
              <a:rPr lang="en-US" sz="800" b="0" kern="1200" dirty="0">
                <a:solidFill>
                  <a:schemeClr val="tx1"/>
                </a:solidFill>
                <a:effectLst/>
                <a:latin typeface="+mn-lt"/>
                <a:ea typeface="+mn-ea"/>
                <a:cs typeface="+mn-cs"/>
              </a:rPr>
              <a:t>. In 1960, the median age for women getting married for the first time was 20 and about</a:t>
            </a:r>
            <a:r>
              <a:rPr lang="en-US" sz="800" b="0" kern="1200" baseline="0" dirty="0">
                <a:solidFill>
                  <a:schemeClr val="tx1"/>
                </a:solidFill>
                <a:effectLst/>
                <a:latin typeface="+mn-lt"/>
                <a:ea typeface="+mn-ea"/>
                <a:cs typeface="+mn-cs"/>
              </a:rPr>
              <a:t> 23</a:t>
            </a:r>
            <a:r>
              <a:rPr lang="en-US" sz="800" b="0" kern="1200" dirty="0">
                <a:solidFill>
                  <a:schemeClr val="tx1"/>
                </a:solidFill>
                <a:effectLst/>
                <a:latin typeface="+mn-lt"/>
                <a:ea typeface="+mn-ea"/>
                <a:cs typeface="+mn-cs"/>
              </a:rPr>
              <a:t> years old for men. </a:t>
            </a:r>
            <a:endParaRPr lang="en-US" sz="800" b="0" dirty="0">
              <a:effectLst/>
            </a:endParaRPr>
          </a:p>
          <a:p>
            <a:pPr marL="628650" lvl="1" indent="-171450">
              <a:buFont typeface="Arial" panose="020B0604020202020204" pitchFamily="34" charset="0"/>
              <a:buChar char="•"/>
            </a:pPr>
            <a:r>
              <a:rPr lang="en-US" sz="800" b="1" dirty="0">
                <a:effectLst/>
                <a:latin typeface="Calibri" panose="020F0502020204030204" pitchFamily="34" charset="0"/>
                <a:ea typeface="Calibri" panose="020F0502020204030204" pitchFamily="34" charset="0"/>
                <a:cs typeface="Times New Roman" panose="02020603050405020304" pitchFamily="18" charset="0"/>
              </a:rPr>
              <a:t>Source: U.S. Census Bureau, Table MS-2. Estimated Median Age at First Marriage: 1890 to present (</a:t>
            </a:r>
            <a:r>
              <a:rPr lang="en-US" sz="800" b="1" u="none" kern="1200" dirty="0">
                <a:solidFill>
                  <a:schemeClr val="tx1"/>
                </a:solidFill>
                <a:effectLst/>
                <a:latin typeface="+mn-lt"/>
                <a:ea typeface="+mn-ea"/>
                <a:cs typeface="+mn-cs"/>
              </a:rPr>
              <a:t>www.census.gov/data/tables/time-series/demo/families/marital.html).</a:t>
            </a:r>
            <a:endParaRPr lang="en-US" sz="800" b="1" u="none"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Font typeface="Arial" panose="020B0604020202020204" pitchFamily="34" charset="0"/>
              <a:buNone/>
            </a:pPr>
            <a:endParaRPr lang="en-US" sz="800" b="1" strike="noStrike" baseline="0" dirty="0"/>
          </a:p>
          <a:p>
            <a:pPr marL="177547" marR="0" lvl="0" indent="-1775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u="none" strike="noStrike" kern="1200" baseline="0" dirty="0">
                <a:solidFill>
                  <a:schemeClr val="tx1"/>
                </a:solidFill>
                <a:effectLst/>
                <a:latin typeface="+mn-lt"/>
                <a:ea typeface="+mn-ea"/>
                <a:cs typeface="+mn-cs"/>
              </a:rPr>
              <a:t>According to a survey done by PEW Research, </a:t>
            </a:r>
            <a:r>
              <a:rPr lang="en-US" sz="800" b="1" u="none" strike="noStrike" kern="1200" baseline="0" dirty="0">
                <a:solidFill>
                  <a:schemeClr val="tx1"/>
                </a:solidFill>
                <a:effectLst/>
                <a:latin typeface="+mn-lt"/>
                <a:ea typeface="+mn-ea"/>
                <a:cs typeface="+mn-cs"/>
              </a:rPr>
              <a:t>about half of</a:t>
            </a:r>
            <a:r>
              <a:rPr lang="en-US" sz="800" b="1" u="none" strike="noStrike" kern="1200" dirty="0">
                <a:solidFill>
                  <a:schemeClr val="tx1"/>
                </a:solidFill>
                <a:effectLst/>
                <a:latin typeface="+mn-lt"/>
                <a:ea typeface="+mn-ea"/>
                <a:cs typeface="+mn-cs"/>
              </a:rPr>
              <a:t> </a:t>
            </a:r>
            <a:r>
              <a:rPr lang="en-US" sz="800" b="0" u="none" strike="noStrike" kern="1200" dirty="0">
                <a:solidFill>
                  <a:schemeClr val="tx1"/>
                </a:solidFill>
                <a:effectLst/>
                <a:latin typeface="+mn-lt"/>
                <a:ea typeface="+mn-ea"/>
                <a:cs typeface="+mn-cs"/>
              </a:rPr>
              <a:t>Americans don't see being married as essential to living a fulfilling life (16% for men and 17% for women). For both men and women, having a job or career that they enjoy was deemed more important (57% for men and 46% for women). Having children (16% for</a:t>
            </a:r>
            <a:r>
              <a:rPr lang="en-US" sz="800" b="0" u="none" strike="noStrike" kern="1200" baseline="0" dirty="0">
                <a:solidFill>
                  <a:schemeClr val="tx1"/>
                </a:solidFill>
                <a:effectLst/>
                <a:latin typeface="+mn-lt"/>
                <a:ea typeface="+mn-ea"/>
                <a:cs typeface="+mn-cs"/>
              </a:rPr>
              <a:t> men</a:t>
            </a:r>
            <a:r>
              <a:rPr lang="en-US" sz="800" b="0" u="none" strike="noStrike" kern="1200" dirty="0">
                <a:solidFill>
                  <a:schemeClr val="tx1"/>
                </a:solidFill>
                <a:effectLst/>
                <a:latin typeface="+mn-lt"/>
                <a:ea typeface="+mn-ea"/>
                <a:cs typeface="+mn-cs"/>
              </a:rPr>
              <a:t> and 22% for women) ranked</a:t>
            </a:r>
            <a:r>
              <a:rPr lang="en-US" sz="800" b="0" u="none" strike="noStrike" kern="1200" baseline="0" dirty="0">
                <a:solidFill>
                  <a:schemeClr val="tx1"/>
                </a:solidFill>
                <a:effectLst/>
                <a:latin typeface="+mn-lt"/>
                <a:ea typeface="+mn-ea"/>
                <a:cs typeface="+mn-cs"/>
              </a:rPr>
              <a:t> it essential. </a:t>
            </a:r>
            <a:endParaRPr lang="en-US" sz="800" b="0" u="none" strike="noStrike" kern="1200" dirty="0">
              <a:solidFill>
                <a:schemeClr val="tx1"/>
              </a:solidFill>
              <a:effectLst/>
              <a:latin typeface="+mn-lt"/>
              <a:ea typeface="+mn-ea"/>
              <a:cs typeface="+mn-cs"/>
            </a:endParaRPr>
          </a:p>
          <a:p>
            <a:pPr marL="634747" marR="0" lvl="1" indent="-1775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u="none" strike="noStrike" kern="1200" dirty="0">
                <a:solidFill>
                  <a:schemeClr val="tx1"/>
                </a:solidFill>
                <a:effectLst/>
                <a:latin typeface="+mn-lt"/>
                <a:ea typeface="+mn-ea"/>
                <a:cs typeface="+mn-cs"/>
              </a:rPr>
              <a:t>Source: PEW Research</a:t>
            </a:r>
            <a:r>
              <a:rPr lang="en-US" sz="800" b="0" u="none" strike="noStrike" kern="1200" baseline="0" dirty="0">
                <a:solidFill>
                  <a:schemeClr val="tx1"/>
                </a:solidFill>
                <a:effectLst/>
                <a:latin typeface="+mn-lt"/>
                <a:ea typeface="+mn-ea"/>
                <a:cs typeface="+mn-cs"/>
              </a:rPr>
              <a:t> Center Survey of U.S. Adults conducted June 25-July 8, 2019. “Marriage and Cohabitation In the U.S.”</a:t>
            </a:r>
          </a:p>
          <a:p>
            <a:pPr marL="634747" marR="0" lvl="1" indent="-1775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kern="1200" dirty="0">
                <a:solidFill>
                  <a:schemeClr val="tx1"/>
                </a:solidFill>
                <a:effectLst/>
                <a:latin typeface="+mn-lt"/>
                <a:ea typeface="+mn-ea"/>
                <a:cs typeface="+mn-cs"/>
              </a:rPr>
              <a:t>www.pewresearch.org/fact-tank/2020/02/14/more-than-half-of-americans-say-marriage-is-important-but-not-essential-to-leading-a-fulfilling-life</a:t>
            </a:r>
          </a:p>
          <a:p>
            <a:pPr marL="634747" marR="0" lvl="1" indent="-1775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p>
          <a:p>
            <a:r>
              <a:rPr lang="en-US" sz="800" dirty="0">
                <a:solidFill>
                  <a:schemeClr val="tx1">
                    <a:lumMod val="50000"/>
                  </a:schemeClr>
                </a:solidFill>
              </a:rPr>
              <a:t>If you’re a single, you’re probably relying on just one income, so having some emergency cash stashed away is really important. If you don’t have life insurance, consider getting it. Even if you don’t have dependents, you don’t want your expenses to burden other family members, and life insurance could help prevent that. You also need to plan ahead for your long-term healthcare expenses to avoid burdening your family with these costs. To get started,</a:t>
            </a:r>
            <a:r>
              <a:rPr lang="en-US" sz="800" baseline="0" dirty="0">
                <a:solidFill>
                  <a:schemeClr val="tx1">
                    <a:lumMod val="50000"/>
                  </a:schemeClr>
                </a:solidFill>
              </a:rPr>
              <a:t> consider </a:t>
            </a:r>
            <a:r>
              <a:rPr lang="en-US" sz="800" dirty="0">
                <a:solidFill>
                  <a:schemeClr val="tx1">
                    <a:lumMod val="50000"/>
                  </a:schemeClr>
                </a:solidFill>
              </a:rPr>
              <a:t>1) a long-term care plan</a:t>
            </a:r>
            <a:r>
              <a:rPr lang="en-US" sz="800" baseline="0" dirty="0">
                <a:solidFill>
                  <a:schemeClr val="tx1">
                    <a:lumMod val="50000"/>
                  </a:schemeClr>
                </a:solidFill>
              </a:rPr>
              <a:t> or</a:t>
            </a:r>
            <a:r>
              <a:rPr lang="en-US" sz="800" dirty="0">
                <a:solidFill>
                  <a:schemeClr val="tx1">
                    <a:lumMod val="50000"/>
                  </a:schemeClr>
                </a:solidFill>
              </a:rPr>
              <a:t> apply for long-term care insurance and 2) revisit your beneficiaries. Then maybe partner with a financial advisor or investment</a:t>
            </a:r>
            <a:r>
              <a:rPr lang="en-US" sz="800" baseline="0" dirty="0">
                <a:solidFill>
                  <a:schemeClr val="tx1">
                    <a:lumMod val="50000"/>
                  </a:schemeClr>
                </a:solidFill>
              </a:rPr>
              <a:t> professional </a:t>
            </a:r>
            <a:r>
              <a:rPr lang="en-US" sz="800" dirty="0">
                <a:solidFill>
                  <a:schemeClr val="tx1">
                    <a:lumMod val="50000"/>
                  </a:schemeClr>
                </a:solidFill>
              </a:rPr>
              <a:t>who can help you with other strategies such as HSAs (Health Savings Account) or looking at your long-term care insurance options. </a:t>
            </a:r>
          </a:p>
          <a:p>
            <a:endParaRPr lang="en-US" sz="800" dirty="0"/>
          </a:p>
          <a:p>
            <a:endParaRPr lang="en-US" sz="800" dirty="0"/>
          </a:p>
          <a:p>
            <a:endParaRPr lang="en-US" sz="800" dirty="0"/>
          </a:p>
          <a:p>
            <a:endParaRPr lang="en-US" sz="750" dirty="0"/>
          </a:p>
          <a:p>
            <a:endParaRPr lang="en-US" sz="800" dirty="0"/>
          </a:p>
          <a:p>
            <a:endParaRPr lang="en-US" sz="800" dirty="0"/>
          </a:p>
          <a:p>
            <a:endParaRPr lang="en-US" sz="800" dirty="0"/>
          </a:p>
        </p:txBody>
      </p:sp>
      <p:sp>
        <p:nvSpPr>
          <p:cNvPr id="4" name="Slide Number Placeholder 3"/>
          <p:cNvSpPr>
            <a:spLocks noGrp="1"/>
          </p:cNvSpPr>
          <p:nvPr>
            <p:ph type="sldNum" sz="quarter" idx="10"/>
          </p:nvPr>
        </p:nvSpPr>
        <p:spPr/>
        <p:txBody>
          <a:bodyPr/>
          <a:lstStyle/>
          <a:p>
            <a:fld id="{F5D3BA55-0EC6-D342-8053-8A7A5F3E15DE}" type="slidenum">
              <a:rPr lang="en-US" smtClean="0"/>
              <a:t>21</a:t>
            </a:fld>
            <a:endParaRPr lang="en-US"/>
          </a:p>
        </p:txBody>
      </p:sp>
    </p:spTree>
    <p:extLst>
      <p:ext uri="{BB962C8B-B14F-4D97-AF65-F5344CB8AC3E}">
        <p14:creationId xmlns:p14="http://schemas.microsoft.com/office/powerpoint/2010/main" val="1654095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sz="1000" dirty="0"/>
              <a:t>For MFS Compliance: The original sourced presentation is: 40001</a:t>
            </a:r>
          </a:p>
          <a:p>
            <a:endParaRPr lang="en-US" sz="1000" dirty="0"/>
          </a:p>
          <a:p>
            <a:r>
              <a:rPr lang="en-US" sz="1000" dirty="0"/>
              <a:t>Regardless of whether you’re single or married, saving as much as you can for the future should be top of mind. One of the best ways to do that is by enrolling in your employer’s 401(k) and contributing enough to get the full company match, if there is one. Remember, time is on your side when it comes to saving for your future. That’s because of the power of compounding, as we’ll show you now.</a:t>
            </a:r>
          </a:p>
          <a:p>
            <a:r>
              <a:rPr lang="en-US" sz="1000" dirty="0"/>
              <a:t> </a:t>
            </a:r>
          </a:p>
          <a:p>
            <a:r>
              <a:rPr lang="en-US" sz="1000" dirty="0"/>
              <a:t>In this slide, we see a hypothetical example of a person who starts contributing to their 401(k) at age 22, at a rate of 3%. </a:t>
            </a:r>
            <a:br>
              <a:rPr lang="en-US" sz="1000" dirty="0"/>
            </a:br>
            <a:br>
              <a:rPr lang="en-US" sz="1000" dirty="0"/>
            </a:br>
            <a:r>
              <a:rPr lang="en-US" sz="1000" dirty="0"/>
              <a:t>They receive an employer match of 100% on their first 3% deferral, plus 50% of the next 3% deferral (max match of 4.5%).</a:t>
            </a:r>
          </a:p>
          <a:p>
            <a:br>
              <a:rPr lang="en-US" sz="1000" dirty="0"/>
            </a:br>
            <a:r>
              <a:rPr lang="en-US" sz="1000" dirty="0"/>
              <a:t>In this </a:t>
            </a:r>
            <a:r>
              <a:rPr lang="en-US" sz="1000" dirty="0">
                <a:solidFill>
                  <a:schemeClr val="tx1">
                    <a:lumMod val="50000"/>
                  </a:schemeClr>
                </a:solidFill>
              </a:rPr>
              <a:t>example, we assume that the 401(k) plan has an "auto escalate" feature, which would automatically increase the employee's contribution by 1% per year up to 10%. By age 65 she would have saved over $1.3 million for retirement.</a:t>
            </a:r>
          </a:p>
          <a:p>
            <a:r>
              <a:rPr lang="en-US" sz="1000" dirty="0">
                <a:solidFill>
                  <a:schemeClr val="tx1">
                    <a:lumMod val="50000"/>
                  </a:schemeClr>
                </a:solidFill>
              </a:rPr>
              <a:t> </a:t>
            </a:r>
          </a:p>
          <a:p>
            <a:r>
              <a:rPr lang="en-US" sz="1000" dirty="0">
                <a:solidFill>
                  <a:schemeClr val="tx1">
                    <a:lumMod val="50000"/>
                  </a:schemeClr>
                </a:solidFill>
              </a:rPr>
              <a:t>What if you’re a freelance, or contractor and don’t have access to a 401(k)? There are still many other ways to save for retirement, such as a Roth IRA. Talk to your financial advisor or investment professional about these other retirement savings options.</a:t>
            </a:r>
          </a:p>
          <a:p>
            <a:r>
              <a:rPr lang="en-US" sz="1000" dirty="0">
                <a:solidFill>
                  <a:schemeClr val="tx1">
                    <a:lumMod val="50000"/>
                  </a:schemeClr>
                </a:solidFill>
              </a:rPr>
              <a:t> </a:t>
            </a:r>
          </a:p>
          <a:p>
            <a:r>
              <a:rPr lang="en-US" sz="1000" dirty="0">
                <a:solidFill>
                  <a:schemeClr val="tx1">
                    <a:lumMod val="50000"/>
                  </a:schemeClr>
                </a:solidFill>
              </a:rPr>
              <a:t>Saving as much as you can for retirement now is clearly important. And you may have the best intentions to do it, but life can get in the way sometimes, especially for women. So, it’s important to know what to look out for like caregiving costs – so you can work around it and still save.</a:t>
            </a:r>
          </a:p>
        </p:txBody>
      </p:sp>
      <p:sp>
        <p:nvSpPr>
          <p:cNvPr id="4" name="Slide Number Placeholder 3"/>
          <p:cNvSpPr>
            <a:spLocks noGrp="1"/>
          </p:cNvSpPr>
          <p:nvPr>
            <p:ph type="sldNum" sz="quarter" idx="10"/>
          </p:nvPr>
        </p:nvSpPr>
        <p:spPr/>
        <p:txBody>
          <a:bodyPr/>
          <a:lstStyle/>
          <a:p>
            <a:fld id="{F5D3BA55-0EC6-D342-8053-8A7A5F3E15DE}" type="slidenum">
              <a:rPr lang="en-US" smtClean="0"/>
              <a:t>22</a:t>
            </a:fld>
            <a:endParaRPr lang="en-US"/>
          </a:p>
        </p:txBody>
      </p:sp>
    </p:spTree>
    <p:extLst>
      <p:ext uri="{BB962C8B-B14F-4D97-AF65-F5344CB8AC3E}">
        <p14:creationId xmlns:p14="http://schemas.microsoft.com/office/powerpoint/2010/main" val="4167734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30200"/>
            <a:ext cx="5759450" cy="3240088"/>
          </a:xfrm>
        </p:spPr>
      </p:sp>
      <p:sp>
        <p:nvSpPr>
          <p:cNvPr id="3" name="Notes Placeholder 2"/>
          <p:cNvSpPr>
            <a:spLocks noGrp="1"/>
          </p:cNvSpPr>
          <p:nvPr>
            <p:ph type="body" idx="1"/>
          </p:nvPr>
        </p:nvSpPr>
        <p:spPr>
          <a:xfrm>
            <a:off x="349626" y="3571724"/>
            <a:ext cx="6546457" cy="5547751"/>
          </a:xfrm>
        </p:spPr>
        <p:txBody>
          <a:bodyPr/>
          <a:lstStyle/>
          <a:p>
            <a:r>
              <a:rPr lang="en-US" sz="800" dirty="0"/>
              <a:t>Caregiving is probably the most common retirement savings disruptor. As women. we’re more likely to become caregivers, whether for children, an ill spouse or an elderly parents. Sometimes caregiving is planned, and at others it’s not.  But either way, caregiving can come with financial consequences, which you need to plan around.</a:t>
            </a:r>
          </a:p>
          <a:p>
            <a:br>
              <a:rPr lang="en-US" sz="800" dirty="0"/>
            </a:br>
            <a:r>
              <a:rPr lang="en-US" sz="800" dirty="0"/>
              <a:t>One cost you might not immediately think about is the expense of having children. Many women who choose to delay having children may experience the challenges of infertility, or may consider adoption. It is important to be aware of the</a:t>
            </a:r>
            <a:r>
              <a:rPr lang="en-US" sz="800" baseline="0" dirty="0"/>
              <a:t> potential </a:t>
            </a:r>
            <a:r>
              <a:rPr lang="en-US" sz="800" dirty="0"/>
              <a:t>costs that can come with starting or building your family: </a:t>
            </a:r>
            <a:br>
              <a:rPr lang="en-US" sz="800" dirty="0"/>
            </a:br>
            <a:br>
              <a:rPr lang="en-US" sz="800" dirty="0"/>
            </a:br>
            <a:r>
              <a:rPr lang="en-US" sz="800" b="1" dirty="0"/>
              <a:t>Average</a:t>
            </a:r>
            <a:r>
              <a:rPr lang="en-US" sz="800" b="1" baseline="0" dirty="0"/>
              <a:t> </a:t>
            </a:r>
            <a:r>
              <a:rPr lang="en-US" sz="800" b="1" dirty="0"/>
              <a:t>Cost of adoption (Cost</a:t>
            </a:r>
            <a:r>
              <a:rPr lang="en-US" sz="800" b="1" baseline="0" dirty="0"/>
              <a:t>s </a:t>
            </a:r>
            <a:r>
              <a:rPr lang="en-US" sz="800" b="1" dirty="0"/>
              <a:t>may</a:t>
            </a:r>
            <a:r>
              <a:rPr lang="en-US" sz="800" b="1" baseline="0" dirty="0"/>
              <a:t> vary by adoption type, additional fees, state and country)</a:t>
            </a:r>
            <a:endParaRPr lang="en-US" sz="800" b="1" dirty="0"/>
          </a:p>
          <a:p>
            <a:pPr marL="628650" lvl="1" indent="-171450">
              <a:buFont typeface="Arial" panose="020B0604020202020204" pitchFamily="34" charset="0"/>
              <a:buChar char="•"/>
            </a:pPr>
            <a:r>
              <a:rPr lang="en-US" sz="800" kern="1200" dirty="0">
                <a:solidFill>
                  <a:schemeClr val="tx1"/>
                </a:solidFill>
                <a:effectLst/>
                <a:latin typeface="+mn-lt"/>
                <a:ea typeface="+mn-ea"/>
                <a:cs typeface="+mn-cs"/>
              </a:rPr>
              <a:t>Adoption</a:t>
            </a:r>
            <a:r>
              <a:rPr lang="en-US" sz="800" kern="1200" baseline="0" dirty="0">
                <a:solidFill>
                  <a:schemeClr val="tx1"/>
                </a:solidFill>
                <a:effectLst/>
                <a:latin typeface="+mn-lt"/>
                <a:ea typeface="+mn-ea"/>
                <a:cs typeface="+mn-cs"/>
              </a:rPr>
              <a:t> </a:t>
            </a:r>
            <a:r>
              <a:rPr lang="en-US" sz="800" kern="1200" dirty="0">
                <a:solidFill>
                  <a:schemeClr val="tx1"/>
                </a:solidFill>
                <a:effectLst/>
                <a:latin typeface="+mn-lt"/>
                <a:ea typeface="+mn-ea"/>
                <a:cs typeface="+mn-cs"/>
              </a:rPr>
              <a:t>via adoption agency (domestic) average cost range: $40,000-$45,000</a:t>
            </a:r>
          </a:p>
          <a:p>
            <a:pPr marL="628650" lvl="1" indent="-171450">
              <a:buFont typeface="Arial" panose="020B0604020202020204" pitchFamily="34" charset="0"/>
              <a:buChar char="•"/>
            </a:pPr>
            <a:r>
              <a:rPr lang="en-US" sz="800" kern="1200" dirty="0">
                <a:solidFill>
                  <a:schemeClr val="tx1"/>
                </a:solidFill>
                <a:effectLst/>
                <a:latin typeface="+mn-lt"/>
                <a:ea typeface="+mn-ea"/>
                <a:cs typeface="+mn-cs"/>
              </a:rPr>
              <a:t>Adoption through (adoption attorney) average cost range: $35,000- $40,000</a:t>
            </a:r>
          </a:p>
          <a:p>
            <a:pPr marL="628650" lvl="1" indent="-171450">
              <a:buFont typeface="Arial" panose="020B0604020202020204" pitchFamily="34" charset="0"/>
              <a:buChar char="•"/>
            </a:pPr>
            <a:r>
              <a:rPr lang="en-US" sz="800" kern="1200" dirty="0">
                <a:solidFill>
                  <a:schemeClr val="tx1"/>
                </a:solidFill>
                <a:effectLst/>
                <a:latin typeface="+mn-lt"/>
                <a:ea typeface="+mn-ea"/>
                <a:cs typeface="+mn-cs"/>
              </a:rPr>
              <a:t>International adoptions vary by country but can cost on average between $35,000 to $48,000 </a:t>
            </a:r>
          </a:p>
          <a:p>
            <a:pPr marL="628650" lvl="1" indent="-171450">
              <a:buFont typeface="Arial" panose="020B0604020202020204" pitchFamily="34" charset="0"/>
              <a:buChar char="•"/>
            </a:pPr>
            <a:r>
              <a:rPr lang="en-US" sz="800" kern="1200" dirty="0">
                <a:solidFill>
                  <a:schemeClr val="tx1"/>
                </a:solidFill>
                <a:effectLst/>
                <a:latin typeface="+mn-lt"/>
                <a:ea typeface="+mn-ea"/>
                <a:cs typeface="+mn-cs"/>
              </a:rPr>
              <a:t>Source:</a:t>
            </a:r>
            <a:r>
              <a:rPr lang="en-US" sz="800" kern="1200" baseline="0" dirty="0">
                <a:solidFill>
                  <a:schemeClr val="tx1"/>
                </a:solidFill>
                <a:effectLst/>
                <a:latin typeface="+mn-lt"/>
                <a:ea typeface="+mn-ea"/>
                <a:cs typeface="+mn-cs"/>
              </a:rPr>
              <a:t> </a:t>
            </a:r>
            <a:r>
              <a:rPr lang="en-US" sz="800" kern="1200" dirty="0">
                <a:solidFill>
                  <a:schemeClr val="tx1"/>
                </a:solidFill>
                <a:effectLst/>
                <a:latin typeface="+mn-lt"/>
                <a:ea typeface="+mn-ea"/>
                <a:cs typeface="+mn-cs"/>
              </a:rPr>
              <a:t>Creating a Family, “Adoption in the US: How Many? How Much? How Long?” 2022</a:t>
            </a:r>
          </a:p>
          <a:p>
            <a:pPr marL="1085850" lvl="2" indent="-171450">
              <a:buFont typeface="Arial" panose="020B0604020202020204" pitchFamily="34" charset="0"/>
              <a:buChar char="•"/>
            </a:pPr>
            <a:r>
              <a:rPr lang="en-US" sz="800" kern="1200" dirty="0">
                <a:solidFill>
                  <a:schemeClr val="tx1"/>
                </a:solidFill>
                <a:effectLst/>
                <a:latin typeface="+mn-lt"/>
                <a:ea typeface="+mn-ea"/>
                <a:cs typeface="+mn-cs"/>
              </a:rPr>
              <a:t>Average costs are for 2020 and U.S. data is from an informal survey of agencies and adopting families </a:t>
            </a:r>
          </a:p>
          <a:p>
            <a:pPr marL="1085850" lvl="2" indent="-171450">
              <a:buFont typeface="Arial" panose="020B0604020202020204" pitchFamily="34" charset="0"/>
              <a:buChar char="•"/>
            </a:pPr>
            <a:r>
              <a:rPr lang="en-US" sz="800" u="none" kern="1200" dirty="0">
                <a:solidFill>
                  <a:schemeClr val="tx1"/>
                </a:solidFill>
                <a:effectLst/>
                <a:latin typeface="+mn-lt"/>
                <a:ea typeface="+mn-ea"/>
                <a:cs typeface="+mn-cs"/>
              </a:rPr>
              <a:t>creatingafamily.org/adoption-category/adoption-blog/adoption-cost-length-time</a:t>
            </a:r>
          </a:p>
          <a:p>
            <a:pPr marL="237887" lvl="1"/>
            <a:endParaRPr lang="en-US" sz="800" dirty="0"/>
          </a:p>
          <a:p>
            <a:pPr marL="174449" lvl="1" indent="-174449">
              <a:buFont typeface="Wingdings" charset="2"/>
              <a:buChar char="§"/>
            </a:pPr>
            <a:r>
              <a:rPr lang="en-US" sz="800" b="1" dirty="0"/>
              <a:t>Average Cost of Fertility Treatments (Costs may vary by state and procedure</a:t>
            </a:r>
            <a:r>
              <a:rPr lang="en-US" sz="800" b="1" baseline="0" dirty="0"/>
              <a:t>)</a:t>
            </a:r>
            <a:endParaRPr lang="en-US" sz="800" b="1" dirty="0"/>
          </a:p>
          <a:p>
            <a:pPr marL="628650" lvl="1" indent="-171450">
              <a:buFont typeface="Arial" panose="020B0604020202020204" pitchFamily="34" charset="0"/>
              <a:buChar char="•"/>
            </a:pPr>
            <a:r>
              <a:rPr lang="en-US" sz="800" kern="1200" dirty="0">
                <a:solidFill>
                  <a:schemeClr val="tx1"/>
                </a:solidFill>
                <a:effectLst/>
                <a:latin typeface="+mn-lt"/>
                <a:ea typeface="+mn-ea"/>
                <a:cs typeface="+mn-cs"/>
              </a:rPr>
              <a:t>According to Fertility IQ, the cost of an IVF cycle can average $23,000 and cost may vary by city and region. If multiple cycles are required, this number could be even higher.</a:t>
            </a:r>
          </a:p>
          <a:p>
            <a:pPr marL="628650" lvl="1" indent="-171450">
              <a:buFont typeface="Arial" panose="020B0604020202020204" pitchFamily="34" charset="0"/>
              <a:buChar char="•"/>
            </a:pPr>
            <a:r>
              <a:rPr lang="en-US" sz="800" kern="1200" dirty="0">
                <a:solidFill>
                  <a:schemeClr val="tx1"/>
                </a:solidFill>
                <a:effectLst/>
                <a:latin typeface="+mn-lt"/>
                <a:ea typeface="+mn-ea"/>
                <a:cs typeface="+mn-cs"/>
              </a:rPr>
              <a:t>Source: Fertility IQ: www.fertilityiq.com/topics/ivf/the-cost-of-ivf-by-city, access June 2022.</a:t>
            </a:r>
          </a:p>
          <a:p>
            <a:pPr marL="628650" lvl="1" indent="-171450">
              <a:buFont typeface="Arial" panose="020B0604020202020204" pitchFamily="34" charset="0"/>
              <a:buChar char="•"/>
            </a:pPr>
            <a:endParaRPr lang="en-US" sz="800" dirty="0"/>
          </a:p>
          <a:p>
            <a:pPr defTabSz="913484">
              <a:defRPr/>
            </a:pPr>
            <a:r>
              <a:rPr lang="en-US" sz="800" dirty="0"/>
              <a:t>Being aware of these costs gives you the chance to think ahead a little and try to plan so that you’re not disrupting your retirement savings to meet them. </a:t>
            </a:r>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23</a:t>
            </a:fld>
            <a:endParaRPr lang="en-US"/>
          </a:p>
        </p:txBody>
      </p:sp>
    </p:spTree>
    <p:extLst>
      <p:ext uri="{BB962C8B-B14F-4D97-AF65-F5344CB8AC3E}">
        <p14:creationId xmlns:p14="http://schemas.microsoft.com/office/powerpoint/2010/main" val="71773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8"/>
          </a:xfrm>
        </p:spPr>
        <p:txBody>
          <a:bodyPr/>
          <a:lstStyle/>
          <a:p>
            <a:pPr defTabSz="947044">
              <a:defRPr/>
            </a:pPr>
            <a:r>
              <a:rPr lang="en-US" dirty="0"/>
              <a:t>For MFS Compliance: The original sourced presentation is 40001</a:t>
            </a:r>
          </a:p>
          <a:p>
            <a:pPr defTabSz="947044">
              <a:defRPr/>
            </a:pPr>
            <a:endParaRPr lang="en-US" baseline="0" dirty="0"/>
          </a:p>
          <a:p>
            <a:pPr defTabSz="945967">
              <a:defRPr/>
            </a:pPr>
            <a:r>
              <a:rPr lang="en-US" dirty="0"/>
              <a:t>Disruptions to savings even what seem like minor ones – could have a huge impact on your retirement nest egg. Let’s take a look at this hypothetical example, which </a:t>
            </a:r>
            <a:r>
              <a:rPr lang="en-US" baseline="0" dirty="0"/>
              <a:t>shows the impact to a retirement portfolio when you don’t keep your savings on track. </a:t>
            </a:r>
            <a:br>
              <a:rPr lang="en-US" baseline="0" dirty="0"/>
            </a:br>
            <a:endParaRPr lang="en-US" baseline="0" dirty="0"/>
          </a:p>
          <a:p>
            <a:pPr defTabSz="945967">
              <a:defRPr/>
            </a:pPr>
            <a:r>
              <a:rPr lang="en-US" dirty="0"/>
              <a:t>First, lets say</a:t>
            </a:r>
            <a:r>
              <a:rPr lang="en-US" baseline="0" dirty="0"/>
              <a:t> you</a:t>
            </a:r>
            <a:r>
              <a:rPr lang="en-US" dirty="0"/>
              <a:t> took a break from saving and stopped contributing from ages 32-39, possibly for caregiving needs.  At retirement, the ending balance would be $959,903.</a:t>
            </a:r>
          </a:p>
          <a:p>
            <a:pPr defTabSz="945967">
              <a:defRPr/>
            </a:pPr>
            <a:endParaRPr lang="en-US" dirty="0"/>
          </a:p>
          <a:p>
            <a:pPr defTabSz="945967">
              <a:defRPr/>
            </a:pPr>
            <a:r>
              <a:rPr lang="en-US" dirty="0"/>
              <a:t>Now lets say you</a:t>
            </a:r>
            <a:r>
              <a:rPr lang="en-US" baseline="0" dirty="0"/>
              <a:t> </a:t>
            </a:r>
            <a:r>
              <a:rPr lang="en-US" dirty="0"/>
              <a:t>took</a:t>
            </a:r>
            <a:r>
              <a:rPr lang="en-US" baseline="0" dirty="0"/>
              <a:t> a</a:t>
            </a:r>
            <a:r>
              <a:rPr lang="en-US" dirty="0"/>
              <a:t> 7 year break, but also only </a:t>
            </a:r>
            <a:r>
              <a:rPr lang="en-US" baseline="0" dirty="0"/>
              <a:t>contribute</a:t>
            </a:r>
            <a:r>
              <a:rPr lang="en-US" dirty="0"/>
              <a:t> </a:t>
            </a:r>
            <a:r>
              <a:rPr lang="en-US" baseline="0" dirty="0"/>
              <a:t>3% of your salary with no increases. </a:t>
            </a:r>
            <a:r>
              <a:rPr lang="en-US" dirty="0"/>
              <a:t>At retirement, the</a:t>
            </a:r>
            <a:r>
              <a:rPr lang="en-US" baseline="0" dirty="0"/>
              <a:t> ending balance at age 65 would be $454,159</a:t>
            </a:r>
            <a:r>
              <a:rPr lang="en-US" dirty="0"/>
              <a:t> – about a third of the original balance.</a:t>
            </a:r>
            <a:endParaRPr lang="en-US" baseline="0" dirty="0"/>
          </a:p>
          <a:p>
            <a:pPr defTabSz="945967">
              <a:defRPr/>
            </a:pPr>
            <a:endParaRPr lang="en-US" dirty="0"/>
          </a:p>
          <a:p>
            <a:pPr defTabSz="945967">
              <a:defRPr/>
            </a:pPr>
            <a:r>
              <a:rPr lang="en-US" baseline="0" dirty="0"/>
              <a:t>And</a:t>
            </a:r>
            <a:r>
              <a:rPr lang="en-US" dirty="0"/>
              <a:t> finally, </a:t>
            </a:r>
            <a:r>
              <a:rPr lang="en-US" baseline="0" dirty="0"/>
              <a:t>if in addition to the above scenarios, you also invested</a:t>
            </a:r>
            <a:r>
              <a:rPr lang="en-US" dirty="0"/>
              <a:t> in a more conservative allocation and only received an annual rate of return of 3%, at retirement the</a:t>
            </a:r>
            <a:r>
              <a:rPr lang="en-US" baseline="0" dirty="0"/>
              <a:t> ending balance would be $221,377. </a:t>
            </a:r>
            <a:endParaRPr lang="en-US" dirty="0"/>
          </a:p>
          <a:p>
            <a:pPr defTabSz="945967">
              <a:defRPr/>
            </a:pPr>
            <a:endParaRPr lang="en-US" dirty="0"/>
          </a:p>
          <a:p>
            <a:pPr defTabSz="945967">
              <a:defRPr/>
            </a:pPr>
            <a:r>
              <a:rPr lang="en-US" baseline="0" dirty="0">
                <a:solidFill>
                  <a:schemeClr val="tx1">
                    <a:lumMod val="50000"/>
                  </a:schemeClr>
                </a:solidFill>
              </a:rPr>
              <a:t>As you can see, the</a:t>
            </a:r>
            <a:r>
              <a:rPr lang="en-US" dirty="0">
                <a:solidFill>
                  <a:schemeClr val="tx1">
                    <a:lumMod val="50000"/>
                  </a:schemeClr>
                </a:solidFill>
              </a:rPr>
              <a:t> hit to your retirement nest egg from these disruptions is huge. It’s important to do some planning with a</a:t>
            </a:r>
            <a:r>
              <a:rPr lang="en-US" baseline="0" dirty="0">
                <a:solidFill>
                  <a:schemeClr val="tx1">
                    <a:lumMod val="50000"/>
                  </a:schemeClr>
                </a:solidFill>
              </a:rPr>
              <a:t> financial advisor or investment professional </a:t>
            </a:r>
            <a:r>
              <a:rPr lang="en-US" dirty="0">
                <a:solidFill>
                  <a:schemeClr val="tx1">
                    <a:lumMod val="50000"/>
                  </a:schemeClr>
                </a:solidFill>
              </a:rPr>
              <a:t>to help</a:t>
            </a:r>
            <a:r>
              <a:rPr lang="en-US" baseline="0" dirty="0">
                <a:solidFill>
                  <a:schemeClr val="tx1">
                    <a:lumMod val="50000"/>
                  </a:schemeClr>
                </a:solidFill>
              </a:rPr>
              <a:t> you </a:t>
            </a:r>
            <a:r>
              <a:rPr lang="en-US" dirty="0">
                <a:solidFill>
                  <a:schemeClr val="tx1">
                    <a:lumMod val="50000"/>
                  </a:schemeClr>
                </a:solidFill>
              </a:rPr>
              <a:t>stay on track and save </a:t>
            </a:r>
            <a:r>
              <a:rPr lang="en-US" baseline="0" dirty="0">
                <a:solidFill>
                  <a:schemeClr val="tx1">
                    <a:lumMod val="50000"/>
                  </a:schemeClr>
                </a:solidFill>
              </a:rPr>
              <a:t>steadily throughout your </a:t>
            </a:r>
            <a:r>
              <a:rPr lang="en-US" dirty="0">
                <a:solidFill>
                  <a:schemeClr val="tx1">
                    <a:lumMod val="50000"/>
                  </a:schemeClr>
                </a:solidFill>
              </a:rPr>
              <a:t>career.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BA55-0EC6-D342-8053-8A7A5F3E15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5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a:solidFill>
                  <a:schemeClr val="tx1"/>
                </a:solidFill>
                <a:effectLst/>
                <a:latin typeface="+mn-lt"/>
                <a:ea typeface="+mn-ea"/>
                <a:cs typeface="+mn-cs"/>
              </a:rPr>
              <a:t>What about disruptions that you either plan, like leaving the workforce to care for a child, or are essential, like caring for an elderly parent? If you understand the overall financial impacts, you can plan around them.</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In addition to loss of income and loss of career momentum, another major financial impact of leaving the workforce for caregiving is less retirement savings. If you’re not working, you’re probably not saving through a qualified retirement plan. In the example on screen, we see how saving steadily in a hypothetical employer-sponsored defined contribution (DC) retirement plan compares to taking a 7-year break, or leaving the workforce permanently.</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Now we’re not trying to discourage you with these examples. Instead, we want to encourage you to plan ahead and discuss your options with an investment professional, if possible before, making a decision to leave the workforce.</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As you can see, even at a relatively modest rate of retirement saving, Karen, who saved without disruption had an ending account balance that was significantly higher (about $260k without a match and about $380k with a match) than Sara, who left work for seven years, and about three times greater than Maria who left the workforce permanently.</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Although Maria left the workforce permanently, she continued to let her early savings grow versus withdrawing the money from the account. This resulted in a final account balance of $446,580, which will help form a solid base for her retirement income.</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Translating these balances into potential retirement income further highlights the differences, and illustrates the potentially significant impact on your standard of living in retirement.</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So if you know you'll be out of work for a while — perhaps to raise your kids or care for a family member — try boosting the amount you save in your employer's retirement plan before and after your time off work. In addition, talk to your investment professional about</a:t>
            </a:r>
          </a:p>
          <a:p>
            <a:r>
              <a:rPr lang="en-US" sz="800" kern="1200" dirty="0">
                <a:solidFill>
                  <a:schemeClr val="tx1"/>
                </a:solidFill>
                <a:effectLst/>
                <a:latin typeface="+mn-lt"/>
                <a:ea typeface="+mn-ea"/>
                <a:cs typeface="+mn-cs"/>
              </a:rPr>
              <a:t>saving through a spousal IRA, which can allow for your working spouse to put retirement savings away for you while you're out</a:t>
            </a:r>
          </a:p>
          <a:p>
            <a:r>
              <a:rPr lang="en-US" sz="800" kern="1200" dirty="0">
                <a:solidFill>
                  <a:schemeClr val="tx1"/>
                </a:solidFill>
                <a:effectLst/>
                <a:latin typeface="+mn-lt"/>
                <a:ea typeface="+mn-ea"/>
                <a:cs typeface="+mn-cs"/>
              </a:rPr>
              <a:t>of the workforce.</a:t>
            </a:r>
          </a:p>
          <a:p>
            <a:endParaRPr lang="en-US"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BA55-0EC6-D342-8053-8A7A5F3E15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687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of course,</a:t>
            </a:r>
            <a:r>
              <a:rPr lang="en-US" dirty="0"/>
              <a:t> just when you think you’ve got the retirement saving around caregiving dilemma figured out, you could face another hit to your nest egg: your adult children returning home to the nest. It’s not that being around your adult children isn’t delightful. It’s just that it could become very expensive. </a:t>
            </a:r>
          </a:p>
          <a:p>
            <a:endParaRPr lang="en-US" baseline="0" dirty="0"/>
          </a:p>
          <a:p>
            <a:r>
              <a:rPr lang="en-US" baseline="0" dirty="0"/>
              <a:t>Does this picture look familiar? You raise</a:t>
            </a:r>
            <a:r>
              <a:rPr lang="en-US" dirty="0"/>
              <a:t> them, you send them to college, and suddenly they’re back on your couch? The reality is, many women are faced with kids coming back to live at home after college because they’re so saddled with student loan debt they can’t afford to live on their own.</a:t>
            </a:r>
          </a:p>
          <a:p>
            <a:endParaRPr lang="en-US" baseline="0" dirty="0"/>
          </a:p>
          <a:p>
            <a:r>
              <a:rPr lang="en-US" dirty="0"/>
              <a:t>Here’s where you have to think about yourself first, and aim</a:t>
            </a:r>
            <a:r>
              <a:rPr lang="en-US" baseline="0" dirty="0"/>
              <a:t> to </a:t>
            </a:r>
            <a:r>
              <a:rPr lang="en-US" dirty="0"/>
              <a:t>protect your retirement savings.</a:t>
            </a:r>
            <a:r>
              <a:rPr lang="en-US" baseline="0" dirty="0"/>
              <a:t> </a:t>
            </a:r>
            <a:r>
              <a:rPr lang="en-US" dirty="0"/>
              <a:t> Set some limits on the living expenses you’ll cover for your kids and make sure they, too, are contributing to the bottom line…until they’re ready to leave the nest again. This could be a great time to reinforce the idea of budgeting with </a:t>
            </a:r>
            <a:r>
              <a:rPr lang="en-US" dirty="0">
                <a:solidFill>
                  <a:schemeClr val="tx1">
                    <a:lumMod val="50000"/>
                  </a:schemeClr>
                </a:solidFill>
              </a:rPr>
              <a:t>them and perhaps your financial advisor or investment</a:t>
            </a:r>
            <a:r>
              <a:rPr lang="en-US" baseline="0" dirty="0">
                <a:solidFill>
                  <a:schemeClr val="tx1">
                    <a:lumMod val="50000"/>
                  </a:schemeClr>
                </a:solidFill>
              </a:rPr>
              <a:t> professional</a:t>
            </a:r>
            <a:r>
              <a:rPr lang="en-US" dirty="0">
                <a:solidFill>
                  <a:schemeClr val="tx1">
                    <a:lumMod val="50000"/>
                  </a:schemeClr>
                </a:solidFill>
              </a:rPr>
              <a:t> could help. </a:t>
            </a:r>
          </a:p>
          <a:p>
            <a:endParaRPr lang="en-US" baseline="0" dirty="0"/>
          </a:p>
        </p:txBody>
      </p:sp>
      <p:sp>
        <p:nvSpPr>
          <p:cNvPr id="4" name="Slide Number Placeholder 3"/>
          <p:cNvSpPr>
            <a:spLocks noGrp="1"/>
          </p:cNvSpPr>
          <p:nvPr>
            <p:ph type="sldNum" sz="quarter" idx="10"/>
          </p:nvPr>
        </p:nvSpPr>
        <p:spPr/>
        <p:txBody>
          <a:bodyPr/>
          <a:lstStyle/>
          <a:p>
            <a:fld id="{F5D3BA55-0EC6-D342-8053-8A7A5F3E15DE}" type="slidenum">
              <a:rPr lang="en-US" smtClean="0"/>
              <a:t>26</a:t>
            </a:fld>
            <a:endParaRPr lang="en-US"/>
          </a:p>
        </p:txBody>
      </p:sp>
    </p:spTree>
    <p:extLst>
      <p:ext uri="{BB962C8B-B14F-4D97-AF65-F5344CB8AC3E}">
        <p14:creationId xmlns:p14="http://schemas.microsoft.com/office/powerpoint/2010/main" val="796498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84"/>
            <a:r>
              <a:rPr lang="en-US" sz="800" dirty="0"/>
              <a:t>Helping your adult kids learn to be financially independent adults may benefit you someday if you need them to help care for you, just as you may have to do for your own parents. Are you prepared for that? There are two things you can do ahead of time.</a:t>
            </a:r>
          </a:p>
          <a:p>
            <a:pPr defTabSz="913484"/>
            <a:endParaRPr lang="en-US" sz="800" dirty="0"/>
          </a:p>
          <a:p>
            <a:pPr defTabSz="913484"/>
            <a:r>
              <a:rPr lang="en-US" sz="800" dirty="0"/>
              <a:t>One is to have caregiving conversations with your loved ones early and often to make sure you know what they want for care and what they have for financial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No one likes</a:t>
            </a:r>
            <a:r>
              <a:rPr lang="en-US" sz="800" baseline="0" dirty="0"/>
              <a:t> to think about needing long-term care, or even less appealing, how to pay for it. Yet, these expenses are a key risk to your retirement assets and you need to plan for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Guess what percent of people will need some form of long-term care service during their lifetime? Nearly 70%. (https://longtermcare.acl.gov/the-basics/how-much-care-will-you-need.html). This includes both unpaid care at home and services at assisted living, nursing homes,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Women need care longer (3.7 years) than men (2.2. years) (https://longtermcare.acl.gov/the-basics/how-much-care-will-you-need.html)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And even though 1/3 of today’s 65 year-olds may never need long-term care support, 20% will need it for longer than five years. (https://longtermcare.acl.gov/the-basics/how-much-care-will-you-need.html)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Basically, you have three options for paying for long-term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t>Rely on retirement saving or other savings,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t>Buy insurance and pay now to protect you against something that may or may not happen.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t>Your spouse or family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aseline="0" dirty="0"/>
              <a:t>Long-term care is expensive but having a plan for your care might make a difference in your quality of life and your family’s as well. Discuss with your family in advance your wishes for long-term care and how they can help out both physically and financially. </a:t>
            </a:r>
            <a:r>
              <a:rPr lang="en-US" sz="800" dirty="0"/>
              <a:t>Those conversations might cover the following issues, among others:</a:t>
            </a:r>
          </a:p>
          <a:p>
            <a:pPr marL="226928" indent="-226928" defTabSz="947183" fontAlgn="base">
              <a:lnSpc>
                <a:spcPct val="80000"/>
              </a:lnSpc>
              <a:spcBef>
                <a:spcPct val="30000"/>
              </a:spcBef>
              <a:spcAft>
                <a:spcPct val="0"/>
              </a:spcAft>
              <a:buFont typeface="Arial" pitchFamily="34" charset="0"/>
              <a:buChar char="•"/>
              <a:defRPr/>
            </a:pPr>
            <a:r>
              <a:rPr lang="en-US" sz="800" dirty="0">
                <a:solidFill>
                  <a:srgbClr val="000000"/>
                </a:solidFill>
                <a:ea typeface="ＭＳ Ｐゴシック" charset="-128"/>
              </a:rPr>
              <a:t>What assets you might segregate from your retirement savings to put toward caring for your parents</a:t>
            </a:r>
          </a:p>
          <a:p>
            <a:pPr marL="226928" indent="-226928" defTabSz="947183" fontAlgn="base">
              <a:lnSpc>
                <a:spcPct val="80000"/>
              </a:lnSpc>
              <a:spcBef>
                <a:spcPct val="30000"/>
              </a:spcBef>
              <a:spcAft>
                <a:spcPct val="0"/>
              </a:spcAft>
              <a:buFont typeface="Arial" pitchFamily="34" charset="0"/>
              <a:buChar char="•"/>
              <a:defRPr/>
            </a:pPr>
            <a:r>
              <a:rPr lang="en-US" sz="800" dirty="0">
                <a:solidFill>
                  <a:srgbClr val="000000"/>
                </a:solidFill>
                <a:ea typeface="ＭＳ Ｐゴシック" charset="-128"/>
              </a:rPr>
              <a:t>Access to their financial and estate planning professionals and the location of/access to their financial accounts</a:t>
            </a:r>
          </a:p>
          <a:p>
            <a:pPr marL="226928" indent="-226928" defTabSz="947183" fontAlgn="base">
              <a:lnSpc>
                <a:spcPct val="80000"/>
              </a:lnSpc>
              <a:spcBef>
                <a:spcPct val="30000"/>
              </a:spcBef>
              <a:spcAft>
                <a:spcPct val="0"/>
              </a:spcAft>
              <a:buFont typeface="Arial" pitchFamily="34" charset="0"/>
              <a:buChar char="•"/>
              <a:defRPr/>
            </a:pPr>
            <a:r>
              <a:rPr lang="en-US" sz="800" dirty="0">
                <a:solidFill>
                  <a:srgbClr val="000000"/>
                </a:solidFill>
                <a:ea typeface="ＭＳ Ｐゴシック" charset="-128"/>
              </a:rPr>
              <a:t>Their estate planning documents like wills, trusts, Power of Attorney and health care proxy </a:t>
            </a:r>
          </a:p>
          <a:p>
            <a:pPr marL="226928" indent="-226928" defTabSz="947183" fontAlgn="base">
              <a:lnSpc>
                <a:spcPct val="80000"/>
              </a:lnSpc>
              <a:spcBef>
                <a:spcPct val="30000"/>
              </a:spcBef>
              <a:spcAft>
                <a:spcPct val="0"/>
              </a:spcAft>
              <a:buFont typeface="Arial" pitchFamily="34" charset="0"/>
              <a:buChar char="•"/>
              <a:defRPr/>
            </a:pPr>
            <a:r>
              <a:rPr lang="en-US" sz="800" dirty="0">
                <a:solidFill>
                  <a:srgbClr val="000000"/>
                </a:solidFill>
                <a:ea typeface="ＭＳ Ｐゴシック" charset="-128"/>
              </a:rPr>
              <a:t>What resources they have to pay for their own care</a:t>
            </a:r>
          </a:p>
          <a:p>
            <a:pPr marL="226928" indent="-226928" defTabSz="947183" fontAlgn="base">
              <a:lnSpc>
                <a:spcPct val="80000"/>
              </a:lnSpc>
              <a:spcBef>
                <a:spcPct val="30000"/>
              </a:spcBef>
              <a:spcAft>
                <a:spcPct val="0"/>
              </a:spcAft>
              <a:buFont typeface="Arial" pitchFamily="34" charset="0"/>
              <a:buChar char="•"/>
              <a:defRPr/>
            </a:pPr>
            <a:r>
              <a:rPr lang="en-US" sz="800" dirty="0">
                <a:solidFill>
                  <a:srgbClr val="000000"/>
                </a:solidFill>
                <a:ea typeface="ＭＳ Ｐゴシック" charset="-128"/>
              </a:rPr>
              <a:t>A list of their bills and access to their bank accounts and passwords so you can help pay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BA55-0EC6-D342-8053-8A7A5F3E15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765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84"/>
            <a:r>
              <a:rPr lang="en-US" sz="1000" dirty="0"/>
              <a:t>&lt;Additional slide&gt;</a:t>
            </a:r>
          </a:p>
          <a:p>
            <a:pPr defTabSz="913484"/>
            <a:r>
              <a:rPr lang="en-US" sz="1000" dirty="0"/>
              <a:t>Helping your adult kids learn to be financially independent adults may benefit you someday if you need them to help care for you, just as you may have to do for your own parents. Are you prepared for that? There are two things you can do ahead of time.</a:t>
            </a:r>
          </a:p>
          <a:p>
            <a:pPr defTabSz="913484"/>
            <a:endParaRPr lang="en-US" sz="1000" dirty="0"/>
          </a:p>
          <a:p>
            <a:pPr defTabSz="913484"/>
            <a:r>
              <a:rPr lang="en-US" sz="1000" dirty="0"/>
              <a:t>One is to have caregiving conversations with your loved ones, early and often to make sure you know what they want for care and what they have for financial resources. That might help keep the cost of their care from becoming your financial burden and derailing your retirement. Those conversations might cover the following issues, among others:</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What assets you might segregate from your retirement savings to put toward caring for your parents</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Access to their financial and estate planning professionals and the location of and access to their financial accounts</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Their estate planning documents like wills, trusts, Power of Attorney and health care proxy </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What resources they have to pay for their own care</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A list of their bills and access to their bank accounts and passwords so you can help pay them</a:t>
            </a:r>
          </a:p>
          <a:p>
            <a:pPr defTabSz="947183" fontAlgn="base">
              <a:lnSpc>
                <a:spcPct val="80000"/>
              </a:lnSpc>
              <a:spcBef>
                <a:spcPct val="30000"/>
              </a:spcBef>
              <a:spcAft>
                <a:spcPct val="0"/>
              </a:spcAft>
              <a:defRPr/>
            </a:pPr>
            <a:endParaRPr lang="en-US" sz="1000" dirty="0">
              <a:solidFill>
                <a:srgbClr val="000000"/>
              </a:solidFill>
              <a:ea typeface="ＭＳ Ｐゴシック" charset="-128"/>
            </a:endParaRPr>
          </a:p>
          <a:p>
            <a:endParaRPr lang="en-US" sz="800" dirty="0"/>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459827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so while the middle life stage was a juggling act, the later life stage is really about getting your ducks in a row. What retirement resources will you have, and how can you make the most of them?</a:t>
            </a: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29</a:t>
            </a:fld>
            <a:endParaRPr lang="en-US"/>
          </a:p>
        </p:txBody>
      </p:sp>
    </p:spTree>
    <p:extLst>
      <p:ext uri="{BB962C8B-B14F-4D97-AF65-F5344CB8AC3E}">
        <p14:creationId xmlns:p14="http://schemas.microsoft.com/office/powerpoint/2010/main" val="132197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200" dirty="0">
                <a:latin typeface="Calibri" panose="020F0502020204030204" pitchFamily="34" charset="0"/>
                <a:ea typeface="Calibri" panose="020F0502020204030204" pitchFamily="34" charset="0"/>
                <a:cs typeface="Times New Roman" panose="02020603050405020304" pitchFamily="18" charset="0"/>
              </a:rPr>
              <a:t>My name is Tammy Paquette…. Self intro </a:t>
            </a:r>
          </a:p>
          <a:p>
            <a:pPr>
              <a:lnSpc>
                <a:spcPct val="107000"/>
              </a:lnSpc>
              <a:spcAft>
                <a:spcPts val="846"/>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pPr marL="0" marR="0" lvl="0" indent="0" algn="r" defTabSz="966588"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88"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304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F5D3BA55-0EC6-D342-8053-8A7A5F3E15DE}" type="slidenum">
              <a:rPr lang="en-US" smtClean="0"/>
              <a:t>30</a:t>
            </a:fld>
            <a:endParaRPr lang="en-US"/>
          </a:p>
        </p:txBody>
      </p:sp>
    </p:spTree>
    <p:extLst>
      <p:ext uri="{BB962C8B-B14F-4D97-AF65-F5344CB8AC3E}">
        <p14:creationId xmlns:p14="http://schemas.microsoft.com/office/powerpoint/2010/main" val="705457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4DA2C74-51EB-432C-8C0C-02E8A950175E}" type="slidenum">
              <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31</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771" name="Rectangle 2"/>
          <p:cNvSpPr>
            <a:spLocks noGrp="1" noRot="1" noChangeAspect="1" noChangeArrowheads="1" noTextEdit="1"/>
          </p:cNvSpPr>
          <p:nvPr>
            <p:ph type="sldImg"/>
          </p:nvPr>
        </p:nvSpPr>
        <p:spPr>
          <a:xfrm>
            <a:off x="461963" y="722313"/>
            <a:ext cx="6392862" cy="3597275"/>
          </a:xfrm>
          <a:ln w="12700" cap="flat"/>
        </p:spPr>
      </p:sp>
      <p:sp>
        <p:nvSpPr>
          <p:cNvPr id="3277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326" tIns="48665" rIns="97326" bIns="48665"/>
          <a:lstStyle/>
          <a:p>
            <a:r>
              <a:rPr lang="en-US" altLang="en-US" dirty="0">
                <a:latin typeface="Arial" panose="020B0604020202020204" pitchFamily="34" charset="0"/>
              </a:rPr>
              <a:t>Read </a:t>
            </a:r>
            <a:r>
              <a:rPr lang="en-US" sz="1800" dirty="0">
                <a:effectLst/>
                <a:latin typeface="Calibri" panose="020F0502020204030204" pitchFamily="34" charset="0"/>
                <a:ea typeface="Calibri" panose="020F0502020204030204" pitchFamily="34" charset="0"/>
              </a:rPr>
              <a:t>slide. Meet with your financial advisor or investment professional to discuss which of these strategies might make sense for you.</a:t>
            </a:r>
            <a:endParaRPr lang="en-US" altLang="en-US" dirty="0">
              <a:latin typeface="Arial" panose="020B0604020202020204" pitchFamily="34" charset="0"/>
            </a:endParaRPr>
          </a:p>
        </p:txBody>
      </p:sp>
    </p:spTree>
    <p:extLst>
      <p:ext uri="{BB962C8B-B14F-4D97-AF65-F5344CB8AC3E}">
        <p14:creationId xmlns:p14="http://schemas.microsoft.com/office/powerpoint/2010/main" val="1285720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Compliance: Slide will</a:t>
            </a:r>
            <a:r>
              <a:rPr lang="en-US" sz="1100" baseline="0" dirty="0"/>
              <a:t> be used in presentations:</a:t>
            </a:r>
            <a:r>
              <a:rPr lang="en-US" sz="1100" dirty="0"/>
              <a:t> 40001, 36775, 40242, 40091</a:t>
            </a:r>
          </a:p>
          <a:p>
            <a:endParaRPr lang="en-US" sz="1100" dirty="0">
              <a:solidFill>
                <a:srgbClr val="00B050"/>
              </a:solidFill>
            </a:endParaRPr>
          </a:p>
          <a:p>
            <a:pPr defTabSz="914277">
              <a:defRPr/>
            </a:pPr>
            <a:r>
              <a:rPr lang="en-US" sz="1100" dirty="0">
                <a:solidFill>
                  <a:schemeClr val="tx1"/>
                </a:solidFill>
              </a:rPr>
              <a:t>This slide show</a:t>
            </a:r>
            <a:r>
              <a:rPr lang="en-US" sz="1100" baseline="0" dirty="0">
                <a:solidFill>
                  <a:schemeClr val="tx1"/>
                </a:solidFill>
              </a:rPr>
              <a:t>s projected life expectancy and health care expenses for a healthy female and male retiring in 2022 according to Milliman. </a:t>
            </a:r>
          </a:p>
          <a:p>
            <a:pPr defTabSz="914277">
              <a:defRPr/>
            </a:pPr>
            <a:r>
              <a:rPr lang="en-US" sz="1100" dirty="0">
                <a:solidFill>
                  <a:schemeClr val="tx1"/>
                </a:solidFill>
              </a:rPr>
              <a:t>Women face higher health care costs</a:t>
            </a:r>
            <a:r>
              <a:rPr lang="en-US" sz="1100" baseline="0" dirty="0">
                <a:solidFill>
                  <a:schemeClr val="tx1"/>
                </a:solidFill>
              </a:rPr>
              <a:t> </a:t>
            </a:r>
            <a:r>
              <a:rPr lang="en-US" sz="1100" dirty="0">
                <a:solidFill>
                  <a:schemeClr val="tx1"/>
                </a:solidFill>
              </a:rPr>
              <a:t>because they live on average for two years longer than men, not because they consume more health care in a typical year,</a:t>
            </a:r>
            <a:r>
              <a:rPr lang="en-US" sz="1100" baseline="0" dirty="0">
                <a:solidFill>
                  <a:schemeClr val="tx1"/>
                </a:solidFill>
              </a:rPr>
              <a:t> and more often, the woman is two years younger than her husband.</a:t>
            </a:r>
          </a:p>
          <a:p>
            <a:pPr defTabSz="914277">
              <a:defRPr/>
            </a:pPr>
            <a:endParaRPr lang="en-US" sz="1100" baseline="0" dirty="0">
              <a:solidFill>
                <a:schemeClr val="tx1"/>
              </a:solidFill>
            </a:endParaRPr>
          </a:p>
          <a:p>
            <a:pPr marL="0" marR="0" lvl="0" indent="0" algn="l" defTabSz="9142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rPr>
              <a:t>The hypothetical example on this slide shows, the woman will potentially spend</a:t>
            </a:r>
            <a:r>
              <a:rPr kumimoji="0" lang="en-US" sz="1100" b="1" i="0" u="none" strike="noStrike" kern="120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rPr>
              <a:t> $36,000 </a:t>
            </a:r>
            <a:r>
              <a:rPr kumimoji="0" lang="en-US" sz="11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rPr>
              <a:t>in her last 2 years of life while she is alone.  That does not include long-term care which she is likely to need!</a:t>
            </a:r>
            <a:endParaRPr kumimoji="0" lang="en-US"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defTabSz="914277">
              <a:defRPr/>
            </a:pPr>
            <a:endParaRPr lang="en-US" sz="1100" dirty="0">
              <a:solidFill>
                <a:schemeClr val="tx1"/>
              </a:solidFill>
            </a:endParaRPr>
          </a:p>
          <a:p>
            <a:r>
              <a:rPr lang="en-US" sz="1100" dirty="0">
                <a:solidFill>
                  <a:schemeClr val="tx1"/>
                </a:solidFill>
              </a:rPr>
              <a:t>Are you ready for</a:t>
            </a:r>
            <a:r>
              <a:rPr lang="en-US" sz="1100" baseline="0" dirty="0">
                <a:solidFill>
                  <a:schemeClr val="tx1"/>
                </a:solidFill>
              </a:rPr>
              <a:t> that expense?</a:t>
            </a:r>
            <a:endParaRPr lang="en-US" sz="1100" dirty="0">
              <a:solidFill>
                <a:schemeClr val="tx1"/>
              </a:solidFill>
            </a:endParaRPr>
          </a:p>
          <a:p>
            <a:endParaRPr lang="en-US" sz="1100" dirty="0">
              <a:solidFill>
                <a:schemeClr val="tx1"/>
              </a:solidFill>
            </a:endParaRPr>
          </a:p>
          <a:p>
            <a:endParaRPr lang="en-US"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BA55-0EC6-D342-8053-8A7A5F3E15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28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&lt;Closing slide: Option 1&gt;</a:t>
            </a:r>
          </a:p>
          <a:p>
            <a:r>
              <a:rPr lang="en-US" sz="1100" dirty="0">
                <a:solidFill>
                  <a:schemeClr val="tx1">
                    <a:lumMod val="50000"/>
                  </a:schemeClr>
                </a:solidFill>
              </a:rPr>
              <a:t>But that planning ahead – and thinking ahead – is all part of the awareness and confidence we talked about at the beginning of the session.</a:t>
            </a:r>
          </a:p>
          <a:p>
            <a:endParaRPr lang="en-US" sz="1100" dirty="0">
              <a:solidFill>
                <a:schemeClr val="tx1">
                  <a:lumMod val="50000"/>
                </a:schemeClr>
              </a:solidFill>
            </a:endParaRPr>
          </a:p>
          <a:p>
            <a:r>
              <a:rPr lang="en-US" sz="1100" dirty="0">
                <a:solidFill>
                  <a:schemeClr val="tx1">
                    <a:lumMod val="50000"/>
                  </a:schemeClr>
                </a:solidFill>
              </a:rPr>
              <a:t>You want to take charge of your financial future? The first step is understanding the financial consequences that come with the choices you make. We’ve started that process by making you aware of key financial matters at each life stage. A great way to build on that knowledge is to plan ahead and partner with a financial advisor or investment professional. Someone you can trust to help you keep your long-term financial goals on track. </a:t>
            </a:r>
          </a:p>
          <a:p>
            <a:endParaRPr lang="en-US" sz="1100" dirty="0">
              <a:solidFill>
                <a:schemeClr val="tx1">
                  <a:lumMod val="50000"/>
                </a:schemeClr>
              </a:solidFill>
            </a:endParaRPr>
          </a:p>
          <a:p>
            <a:r>
              <a:rPr lang="en-US" sz="1100" dirty="0">
                <a:solidFill>
                  <a:schemeClr val="tx1">
                    <a:lumMod val="50000"/>
                  </a:schemeClr>
                </a:solidFill>
              </a:rPr>
              <a:t>Here’s how to get the conversation started with your financial advisor or investment</a:t>
            </a:r>
            <a:r>
              <a:rPr lang="en-US" sz="1100" baseline="0" dirty="0">
                <a:solidFill>
                  <a:schemeClr val="tx1">
                    <a:lumMod val="50000"/>
                  </a:schemeClr>
                </a:solidFill>
              </a:rPr>
              <a:t> professional</a:t>
            </a:r>
            <a:r>
              <a:rPr lang="en-US" sz="1100" dirty="0">
                <a:solidFill>
                  <a:schemeClr val="tx1">
                    <a:lumMod val="50000"/>
                  </a:schemeClr>
                </a:solidFill>
              </a:rPr>
              <a:t>. You each have in front of you a form that lists different concerns you may have right now. Please fill out this form (Women Investor: What Keeps You Up at Night Checklist: MFSP-CKLSTWM-FLY 3/22- 39140) and hand it to your financial advisor or investment professional. You can then sit down together to discuss your current and future financial needs – and how to meet them. </a:t>
            </a:r>
          </a:p>
          <a:p>
            <a:pPr defTabSz="946478"/>
            <a:endParaRPr lang="en-US" sz="1100" dirty="0">
              <a:solidFill>
                <a:schemeClr val="tx1">
                  <a:lumMod val="50000"/>
                </a:schemeClr>
              </a:solidFill>
            </a:endParaRPr>
          </a:p>
          <a:p>
            <a:r>
              <a:rPr lang="en-US" sz="1100" dirty="0">
                <a:solidFill>
                  <a:schemeClr val="tx1">
                    <a:lumMod val="50000"/>
                  </a:schemeClr>
                </a:solidFill>
              </a:rPr>
              <a:t>And if you want to continue learning and feeling empowered to own your finances, MFS Heritage Planning program offers a suite of resources to help you navigate many of the life events we discussed today. Reach out to your financial advisor or investment</a:t>
            </a:r>
            <a:r>
              <a:rPr lang="en-US" sz="1100" baseline="0" dirty="0">
                <a:solidFill>
                  <a:schemeClr val="tx1">
                    <a:lumMod val="50000"/>
                  </a:schemeClr>
                </a:solidFill>
              </a:rPr>
              <a:t> professional </a:t>
            </a:r>
            <a:r>
              <a:rPr lang="en-US" sz="1100" dirty="0">
                <a:solidFill>
                  <a:schemeClr val="tx1">
                    <a:lumMod val="50000"/>
                  </a:schemeClr>
                </a:solidFill>
              </a:rPr>
              <a:t>for copies. </a:t>
            </a:r>
          </a:p>
          <a:p>
            <a:r>
              <a:rPr lang="en-US" sz="1100" dirty="0">
                <a:solidFill>
                  <a:schemeClr val="tx1">
                    <a:lumMod val="50000"/>
                  </a:schemeClr>
                </a:solidFill>
              </a:rPr>
              <a:t>Remember, everything we’ve talked about today boils down to being proactive. Why just let your life happen…</a:t>
            </a:r>
          </a:p>
          <a:p>
            <a:endParaRPr lang="en-US" sz="1100"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33</a:t>
            </a:fld>
            <a:endParaRPr lang="en-US"/>
          </a:p>
        </p:txBody>
      </p:sp>
    </p:spTree>
    <p:extLst>
      <p:ext uri="{BB962C8B-B14F-4D97-AF65-F5344CB8AC3E}">
        <p14:creationId xmlns:p14="http://schemas.microsoft.com/office/powerpoint/2010/main" val="931171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&lt;Closing slide: Option 2&gt;</a:t>
            </a:r>
          </a:p>
          <a:p>
            <a:r>
              <a:rPr lang="en-US" dirty="0"/>
              <a:t>In closing I will say, we need to speak to our daughters and granddaughters from an early age about financial basics so that they can be better prepared for their financial futures. Pay it forward. </a:t>
            </a:r>
          </a:p>
        </p:txBody>
      </p:sp>
      <p:sp>
        <p:nvSpPr>
          <p:cNvPr id="4" name="Slide Number Placeholder 3"/>
          <p:cNvSpPr>
            <a:spLocks noGrp="1"/>
          </p:cNvSpPr>
          <p:nvPr>
            <p:ph type="sldNum" sz="quarter" idx="5"/>
          </p:nvPr>
        </p:nvSpPr>
        <p:spPr/>
        <p:txBody>
          <a:bodyPr/>
          <a:lstStyle/>
          <a:p>
            <a:fld id="{4CC17A1E-B560-C847-AC91-4DF6A3652DB3}" type="slidenum">
              <a:rPr lang="en-US" smtClean="0"/>
              <a:t>34</a:t>
            </a:fld>
            <a:endParaRPr lang="en-US"/>
          </a:p>
        </p:txBody>
      </p:sp>
    </p:spTree>
    <p:extLst>
      <p:ext uri="{BB962C8B-B14F-4D97-AF65-F5344CB8AC3E}">
        <p14:creationId xmlns:p14="http://schemas.microsoft.com/office/powerpoint/2010/main" val="733967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3BA55-0EC6-D342-8053-8A7A5F3E15DE}" type="slidenum">
              <a:rPr lang="en-US" smtClean="0"/>
              <a:t>35</a:t>
            </a:fld>
            <a:endParaRPr lang="en-US"/>
          </a:p>
        </p:txBody>
      </p:sp>
    </p:spTree>
    <p:extLst>
      <p:ext uri="{BB962C8B-B14F-4D97-AF65-F5344CB8AC3E}">
        <p14:creationId xmlns:p14="http://schemas.microsoft.com/office/powerpoint/2010/main" val="3997124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3"/>
              </a:spcAft>
            </a:pPr>
            <a:r>
              <a:rPr lang="en-US" sz="1200" dirty="0">
                <a:ea typeface="Calibri" panose="020F0502020204030204" pitchFamily="34" charset="0"/>
                <a:cs typeface="Times New Roman" panose="02020603050405020304" pitchFamily="18" charset="0"/>
              </a:rPr>
              <a:t>Please email any questions you have to </a:t>
            </a:r>
            <a:r>
              <a:rPr lang="en-US" sz="1200" u="sng" dirty="0">
                <a:solidFill>
                  <a:srgbClr val="0563C1"/>
                </a:solidFill>
                <a:ea typeface="Calibri" panose="020F0502020204030204" pitchFamily="34" charset="0"/>
                <a:cs typeface="Times New Roman" panose="02020603050405020304" pitchFamily="18" charset="0"/>
                <a:hlinkClick r:id="rId3"/>
              </a:rPr>
              <a:t>OneAZWealth@oneazcu.com</a:t>
            </a:r>
            <a:r>
              <a:rPr lang="en-US" sz="1200" dirty="0">
                <a:ea typeface="Calibri" panose="020F0502020204030204" pitchFamily="34" charset="0"/>
                <a:cs typeface="Times New Roman" panose="02020603050405020304" pitchFamily="18" charset="0"/>
              </a:rPr>
              <a:t> and we will be sure to address them.</a:t>
            </a:r>
          </a:p>
          <a:p>
            <a:pPr>
              <a:lnSpc>
                <a:spcPct val="107000"/>
              </a:lnSpc>
              <a:spcAft>
                <a:spcPts val="813"/>
              </a:spcAft>
            </a:pPr>
            <a:r>
              <a:rPr lang="en-US" sz="1200" dirty="0">
                <a:ea typeface="Calibri" panose="020F0502020204030204" pitchFamily="34" charset="0"/>
                <a:cs typeface="Times New Roman" panose="02020603050405020304" pitchFamily="18" charset="0"/>
              </a:rPr>
              <a:t>So, our first question is: </a:t>
            </a:r>
            <a:r>
              <a:rPr lang="en-US" sz="1200" b="1" dirty="0">
                <a:ea typeface="Calibri" panose="020F0502020204030204" pitchFamily="34" charset="0"/>
                <a:cs typeface="Times New Roman" panose="02020603050405020304" pitchFamily="18" charset="0"/>
              </a:rPr>
              <a:t>(TBD)</a:t>
            </a:r>
          </a:p>
          <a:p>
            <a:pPr defTabSz="1005059">
              <a:defRPr/>
            </a:pPr>
            <a:endParaRPr lang="en-US" sz="1200" dirty="0">
              <a:ea typeface="Calibri" panose="020F0502020204030204" pitchFamily="34" charset="0"/>
              <a:cs typeface="Times New Roman" panose="02020603050405020304" pitchFamily="18" charset="0"/>
            </a:endParaRPr>
          </a:p>
          <a:p>
            <a:pPr defTabSz="1005059">
              <a:defRPr/>
            </a:pPr>
            <a:endParaRPr lang="en-US" sz="1200" dirty="0">
              <a:ea typeface="Calibri" panose="020F0502020204030204" pitchFamily="34" charset="0"/>
              <a:cs typeface="Times New Roman" panose="02020603050405020304" pitchFamily="18" charset="0"/>
            </a:endParaRPr>
          </a:p>
          <a:p>
            <a:pPr defTabSz="1005059">
              <a:defRPr/>
            </a:pPr>
            <a:r>
              <a:rPr lang="en-US" sz="1200" dirty="0">
                <a:ea typeface="Calibri" panose="020F0502020204030204" pitchFamily="34" charset="0"/>
                <a:cs typeface="Times New Roman" panose="02020603050405020304" pitchFamily="18" charset="0"/>
              </a:rPr>
              <a:t>If we do not get to your question, I promise we will respond to you directly.   </a:t>
            </a:r>
          </a:p>
          <a:p>
            <a:endParaRPr lang="en-US" sz="1200" dirty="0"/>
          </a:p>
        </p:txBody>
      </p:sp>
      <p:sp>
        <p:nvSpPr>
          <p:cNvPr id="7" name="Slide Number Placeholder 6">
            <a:extLst>
              <a:ext uri="{FF2B5EF4-FFF2-40B4-BE49-F238E27FC236}">
                <a16:creationId xmlns:a16="http://schemas.microsoft.com/office/drawing/2014/main" id="{5FD49895-93EE-492B-A890-91062A9FC854}"/>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266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3"/>
              </a:spcAft>
            </a:pPr>
            <a:r>
              <a:rPr lang="en-US" sz="1200" dirty="0">
                <a:ea typeface="Calibri" panose="020F0502020204030204" pitchFamily="34" charset="0"/>
                <a:cs typeface="Times New Roman" panose="02020603050405020304" pitchFamily="18" charset="0"/>
              </a:rPr>
              <a:t>As a wrap-up, Thank you so much, Liz, for your help in today’s presentation and insights. For those watching and listening, thank you for joining, we hope our discussion today has helped to provide you some ideas on </a:t>
            </a:r>
            <a:r>
              <a:rPr lang="en-US" sz="1200" b="1" dirty="0">
                <a:ea typeface="Calibri" panose="020F0502020204030204" pitchFamily="34" charset="0"/>
                <a:cs typeface="Times New Roman" panose="02020603050405020304" pitchFamily="18" charset="0"/>
              </a:rPr>
              <a:t>Women In Investing.</a:t>
            </a:r>
          </a:p>
          <a:p>
            <a:pPr>
              <a:lnSpc>
                <a:spcPct val="107000"/>
              </a:lnSpc>
              <a:spcAft>
                <a:spcPts val="813"/>
              </a:spcAft>
            </a:pPr>
            <a:endParaRPr lang="en-US" sz="1200" dirty="0">
              <a:ea typeface="Calibri" panose="020F0502020204030204" pitchFamily="34" charset="0"/>
              <a:cs typeface="Times New Roman" panose="02020603050405020304" pitchFamily="18" charset="0"/>
            </a:endParaRPr>
          </a:p>
          <a:p>
            <a:pPr>
              <a:lnSpc>
                <a:spcPct val="107000"/>
              </a:lnSpc>
              <a:spcAft>
                <a:spcPts val="813"/>
              </a:spcAft>
            </a:pPr>
            <a:r>
              <a:rPr lang="en-US" sz="1200" dirty="0">
                <a:ea typeface="Calibri" panose="020F0502020204030204" pitchFamily="34" charset="0"/>
                <a:cs typeface="Times New Roman" panose="02020603050405020304" pitchFamily="18" charset="0"/>
              </a:rPr>
              <a:t>We all here at OneAZ Wealth Management welcome your feedback and comments. As always, our entire OneAZ Wealth team of Advisors stands ready to assist you in reviewing your current financial plan and portfolio in light of today’s economy. There is no better time than the present for a 2</a:t>
            </a:r>
            <a:r>
              <a:rPr lang="en-US" sz="1200" baseline="30000" dirty="0">
                <a:ea typeface="Calibri" panose="020F0502020204030204" pitchFamily="34" charset="0"/>
                <a:cs typeface="Times New Roman" panose="02020603050405020304" pitchFamily="18" charset="0"/>
              </a:rPr>
              <a:t>nd</a:t>
            </a:r>
            <a:r>
              <a:rPr lang="en-US" sz="1200" dirty="0">
                <a:ea typeface="Calibri" panose="020F0502020204030204" pitchFamily="34" charset="0"/>
                <a:cs typeface="Times New Roman" panose="02020603050405020304" pitchFamily="18" charset="0"/>
              </a:rPr>
              <a:t> opinion on your current plan. We welcome your call!</a:t>
            </a:r>
          </a:p>
          <a:p>
            <a:pPr>
              <a:lnSpc>
                <a:spcPct val="107000"/>
              </a:lnSpc>
              <a:spcAft>
                <a:spcPts val="813"/>
              </a:spcAft>
            </a:pPr>
            <a:endParaRPr lang="en-US" sz="1200" dirty="0">
              <a:ea typeface="Calibri" panose="020F0502020204030204" pitchFamily="34" charset="0"/>
              <a:cs typeface="Times New Roman" panose="02020603050405020304" pitchFamily="18" charset="0"/>
            </a:endParaRPr>
          </a:p>
          <a:p>
            <a:pPr>
              <a:lnSpc>
                <a:spcPct val="107000"/>
              </a:lnSpc>
              <a:spcAft>
                <a:spcPts val="813"/>
              </a:spcAft>
            </a:pPr>
            <a:r>
              <a:rPr lang="en-US" sz="1200" dirty="0">
                <a:ea typeface="Calibri" panose="020F0502020204030204" pitchFamily="34" charset="0"/>
                <a:cs typeface="Times New Roman" panose="02020603050405020304" pitchFamily="18" charset="0"/>
              </a:rPr>
              <a:t>Please feel free to contact our team of advisors at </a:t>
            </a:r>
            <a:r>
              <a:rPr lang="en-US" sz="1200" b="1" dirty="0">
                <a:ea typeface="Calibri" panose="020F0502020204030204" pitchFamily="34" charset="0"/>
                <a:cs typeface="Times New Roman" panose="02020603050405020304" pitchFamily="18" charset="0"/>
              </a:rPr>
              <a:t>877-566-0517</a:t>
            </a:r>
            <a:r>
              <a:rPr lang="en-US" sz="1200" dirty="0">
                <a:ea typeface="Calibri" panose="020F0502020204030204" pitchFamily="34" charset="0"/>
                <a:cs typeface="Times New Roman" panose="02020603050405020304" pitchFamily="18" charset="0"/>
              </a:rPr>
              <a:t> and visit our </a:t>
            </a:r>
            <a:r>
              <a:rPr lang="en-US" sz="1200" b="1" dirty="0">
                <a:ea typeface="Calibri" panose="020F0502020204030204" pitchFamily="34" charset="0"/>
                <a:cs typeface="Times New Roman" panose="02020603050405020304" pitchFamily="18" charset="0"/>
              </a:rPr>
              <a:t>OneAZWealth.com </a:t>
            </a:r>
            <a:r>
              <a:rPr lang="en-US" sz="1200" b="0" dirty="0">
                <a:ea typeface="Calibri" panose="020F0502020204030204" pitchFamily="34" charset="0"/>
                <a:cs typeface="Times New Roman" panose="02020603050405020304" pitchFamily="18" charset="0"/>
              </a:rPr>
              <a:t>website</a:t>
            </a:r>
            <a:r>
              <a:rPr lang="en-US" sz="1200" b="1"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for more information in creating your personal financial and retirement plan.      </a:t>
            </a:r>
          </a:p>
          <a:p>
            <a:pPr>
              <a:lnSpc>
                <a:spcPct val="107000"/>
              </a:lnSpc>
              <a:spcAft>
                <a:spcPts val="813"/>
              </a:spcAft>
            </a:pPr>
            <a:endParaRPr lang="en-US" sz="1200" dirty="0">
              <a:ea typeface="Calibri" panose="020F0502020204030204" pitchFamily="34" charset="0"/>
              <a:cs typeface="Times New Roman" panose="02020603050405020304" pitchFamily="18" charset="0"/>
            </a:endParaRPr>
          </a:p>
          <a:p>
            <a:pPr>
              <a:lnSpc>
                <a:spcPct val="107000"/>
              </a:lnSpc>
              <a:spcAft>
                <a:spcPts val="813"/>
              </a:spcAft>
            </a:pPr>
            <a:r>
              <a:rPr lang="en-US" sz="1200" dirty="0">
                <a:ea typeface="Calibri" panose="020F0502020204030204" pitchFamily="34" charset="0"/>
                <a:cs typeface="Times New Roman" panose="02020603050405020304" pitchFamily="18" charset="0"/>
              </a:rPr>
              <a:t>Again, Thank you for joining us…  From all of us at OneAZ Wealth, we wish you the best 2023 for your Safety, Health and Wealth!   </a:t>
            </a:r>
          </a:p>
          <a:p>
            <a:endParaRPr lang="en-US" sz="1200" dirty="0"/>
          </a:p>
        </p:txBody>
      </p:sp>
      <p:sp>
        <p:nvSpPr>
          <p:cNvPr id="7" name="Slide Number Placeholder 6">
            <a:extLst>
              <a:ext uri="{FF2B5EF4-FFF2-40B4-BE49-F238E27FC236}">
                <a16:creationId xmlns:a16="http://schemas.microsoft.com/office/drawing/2014/main" id="{42FB991E-6E51-138D-CF02-88417149A619}"/>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13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200" b="0" dirty="0">
                <a:latin typeface="Calibri" panose="020F0502020204030204" pitchFamily="34" charset="0"/>
                <a:ea typeface="Calibri" panose="020F0502020204030204" pitchFamily="34" charset="0"/>
                <a:cs typeface="Times New Roman" panose="02020603050405020304" pitchFamily="18" charset="0"/>
              </a:rPr>
              <a:t>First, here is our information page, it contains our required legal disclosures for your convenience.  </a:t>
            </a:r>
            <a:endParaRPr lang="en-US" sz="1200" dirty="0"/>
          </a:p>
        </p:txBody>
      </p:sp>
      <p:sp>
        <p:nvSpPr>
          <p:cNvPr id="7" name="Slide Number Placeholder 6">
            <a:extLst>
              <a:ext uri="{FF2B5EF4-FFF2-40B4-BE49-F238E27FC236}">
                <a16:creationId xmlns:a16="http://schemas.microsoft.com/office/drawing/2014/main" id="{4466B76B-BE24-59C9-5522-39A9D9BFA720}"/>
              </a:ext>
            </a:extLst>
          </p:cNvPr>
          <p:cNvSpPr>
            <a:spLocks noGrp="1"/>
          </p:cNvSpPr>
          <p:nvPr>
            <p:ph type="sldNum" sz="quarter" idx="5"/>
          </p:nvPr>
        </p:nvSpPr>
        <p:spPr/>
        <p:txBody>
          <a:bodyPr/>
          <a:lstStyle/>
          <a:p>
            <a:pPr marL="0" marR="0" lvl="0" indent="0" algn="r" defTabSz="966588"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88"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65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65">
              <a:defRPr/>
            </a:pPr>
            <a:r>
              <a:rPr lang="en-US" sz="1200" dirty="0">
                <a:ea typeface="Calibri" panose="020F0502020204030204" pitchFamily="34" charset="0"/>
                <a:cs typeface="Times New Roman" panose="02020603050405020304" pitchFamily="18" charset="0"/>
              </a:rPr>
              <a:t>For better audio, the webinar will be </a:t>
            </a:r>
            <a:r>
              <a:rPr lang="en-US" sz="1200" b="1" dirty="0">
                <a:ea typeface="Calibri" panose="020F0502020204030204" pitchFamily="34" charset="0"/>
                <a:cs typeface="Times New Roman" panose="02020603050405020304" pitchFamily="18" charset="0"/>
              </a:rPr>
              <a:t>in “listen-only mode”…   </a:t>
            </a:r>
          </a:p>
          <a:p>
            <a:pPr defTabSz="966565">
              <a:defRPr/>
            </a:pPr>
            <a:endParaRPr lang="en-US" sz="1200" dirty="0">
              <a:ea typeface="Calibri" panose="020F0502020204030204" pitchFamily="34" charset="0"/>
              <a:cs typeface="Times New Roman" panose="02020603050405020304" pitchFamily="18" charset="0"/>
            </a:endParaRPr>
          </a:p>
          <a:p>
            <a:pPr defTabSz="966565">
              <a:defRPr/>
            </a:pPr>
            <a:r>
              <a:rPr lang="en-US" sz="1200" dirty="0">
                <a:ea typeface="Calibri" panose="020F0502020204030204" pitchFamily="34" charset="0"/>
                <a:cs typeface="Times New Roman" panose="02020603050405020304" pitchFamily="18" charset="0"/>
              </a:rPr>
              <a:t>We will be </a:t>
            </a:r>
            <a:r>
              <a:rPr lang="en-US" sz="1200" b="1" dirty="0">
                <a:ea typeface="Calibri" panose="020F0502020204030204" pitchFamily="34" charset="0"/>
                <a:cs typeface="Times New Roman" panose="02020603050405020304" pitchFamily="18" charset="0"/>
              </a:rPr>
              <a:t>fielding your questions at the end of the webinar</a:t>
            </a:r>
            <a:r>
              <a:rPr lang="en-US" sz="1200" dirty="0">
                <a:ea typeface="Calibri" panose="020F0502020204030204" pitchFamily="34" charset="0"/>
                <a:cs typeface="Times New Roman" panose="02020603050405020304" pitchFamily="18" charset="0"/>
              </a:rPr>
              <a:t>.  Please, </a:t>
            </a:r>
            <a:r>
              <a:rPr lang="en-US" sz="1200" b="1" dirty="0">
                <a:ea typeface="Calibri" panose="020F0502020204030204" pitchFamily="34" charset="0"/>
                <a:cs typeface="Times New Roman" panose="02020603050405020304" pitchFamily="18" charset="0"/>
              </a:rPr>
              <a:t>email any questions to:  </a:t>
            </a:r>
            <a:r>
              <a:rPr lang="en-US" sz="1200" b="1" u="sng" dirty="0">
                <a:solidFill>
                  <a:srgbClr val="0563C1"/>
                </a:solidFill>
                <a:ea typeface="Calibri" panose="020F0502020204030204" pitchFamily="34" charset="0"/>
                <a:cs typeface="Times New Roman" panose="02020603050405020304" pitchFamily="18" charset="0"/>
                <a:hlinkClick r:id="rId3"/>
              </a:rPr>
              <a:t>oneazwealth@oneazcu.com</a:t>
            </a:r>
            <a:r>
              <a:rPr lang="en-US" sz="1200" dirty="0">
                <a:ea typeface="Calibri" panose="020F0502020204030204" pitchFamily="34" charset="0"/>
                <a:cs typeface="Times New Roman" panose="02020603050405020304" pitchFamily="18" charset="0"/>
              </a:rPr>
              <a:t>.   We will be compiling your questions and will answer them at the end of today’s presentation.    If we do not get to your question, I promise we will respond to you directly.   </a:t>
            </a:r>
          </a:p>
          <a:p>
            <a:endParaRPr lang="en-US" sz="1200" dirty="0"/>
          </a:p>
          <a:p>
            <a:r>
              <a:rPr lang="en-US" sz="1200" dirty="0"/>
              <a:t>Last, </a:t>
            </a:r>
            <a:r>
              <a:rPr lang="en-US" sz="1200" b="1" dirty="0"/>
              <a:t>for more information about OneAZ Wealth Management </a:t>
            </a:r>
            <a:r>
              <a:rPr lang="en-US" sz="1200" dirty="0"/>
              <a:t>and our team of wealth advisors, </a:t>
            </a:r>
            <a:r>
              <a:rPr lang="en-US" sz="1200" b="1" dirty="0"/>
              <a:t>visit OneAZWealth.com or use your mobile device to scan the QR Code on the screen now.</a:t>
            </a:r>
          </a:p>
          <a:p>
            <a:endParaRPr lang="en-US" sz="1200" dirty="0"/>
          </a:p>
          <a:p>
            <a:r>
              <a:rPr lang="en-US" sz="1200" b="1" dirty="0"/>
              <a:t>You can also connect with us on social media </a:t>
            </a:r>
            <a:r>
              <a:rPr lang="en-US" sz="1200" dirty="0"/>
              <a:t>on Facebook, LinkedIn, and YouTube for more exciting resources and helpful information.</a:t>
            </a:r>
          </a:p>
        </p:txBody>
      </p:sp>
      <p:sp>
        <p:nvSpPr>
          <p:cNvPr id="7" name="Slide Number Placeholder 6">
            <a:extLst>
              <a:ext uri="{FF2B5EF4-FFF2-40B4-BE49-F238E27FC236}">
                <a16:creationId xmlns:a16="http://schemas.microsoft.com/office/drawing/2014/main" id="{B7858A79-8EF7-A7BA-ADEE-A6CAEF23BC38}"/>
              </a:ext>
            </a:extLst>
          </p:cNvPr>
          <p:cNvSpPr>
            <a:spLocks noGrp="1"/>
          </p:cNvSpPr>
          <p:nvPr>
            <p:ph type="sldNum" sz="quarter" idx="5"/>
          </p:nvPr>
        </p:nvSpPr>
        <p:spPr/>
        <p:txBody>
          <a:bodyPr/>
          <a:lstStyle/>
          <a:p>
            <a:pPr marL="0" marR="0" lvl="0" indent="0" algn="r" defTabSz="966588"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88"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97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2"/>
              </a:spcAft>
            </a:pPr>
            <a:r>
              <a:rPr lang="en-US" sz="1100" b="0" dirty="0">
                <a:latin typeface="+mn-lt"/>
                <a:ea typeface="Calibri" panose="020F0502020204030204" pitchFamily="34" charset="0"/>
                <a:cs typeface="Times New Roman" panose="02020603050405020304" pitchFamily="18" charset="0"/>
              </a:rPr>
              <a:t>So, let’s get started… We’re happy to welcome our guest speaker today, Liz Flint. </a:t>
            </a:r>
          </a:p>
          <a:p>
            <a:pPr>
              <a:lnSpc>
                <a:spcPct val="107000"/>
              </a:lnSpc>
              <a:spcAft>
                <a:spcPts val="832"/>
              </a:spcAft>
            </a:pPr>
            <a:endParaRPr lang="en-US" sz="1100" b="0" dirty="0">
              <a:latin typeface="+mn-lt"/>
              <a:ea typeface="Calibri" panose="020F0502020204030204" pitchFamily="34" charset="0"/>
              <a:cs typeface="Times New Roman" panose="02020603050405020304" pitchFamily="18" charset="0"/>
            </a:endParaRPr>
          </a:p>
          <a:p>
            <a:pPr>
              <a:lnSpc>
                <a:spcPct val="107000"/>
              </a:lnSpc>
              <a:spcAft>
                <a:spcPts val="832"/>
              </a:spcAft>
            </a:pPr>
            <a:r>
              <a:rPr lang="en-US" sz="1100" b="0" dirty="0">
                <a:latin typeface="+mn-lt"/>
                <a:cs typeface="Times New Roman" panose="02020603050405020304" pitchFamily="18" charset="0"/>
              </a:rPr>
              <a:t>Liz Flint bio:</a:t>
            </a:r>
          </a:p>
          <a:p>
            <a:pPr>
              <a:lnSpc>
                <a:spcPct val="107000"/>
              </a:lnSpc>
              <a:spcAft>
                <a:spcPts val="832"/>
              </a:spcAft>
            </a:pPr>
            <a:r>
              <a:rPr lang="en-US" sz="1100" b="0" dirty="0">
                <a:effectLst/>
                <a:latin typeface="+mn-lt"/>
                <a:ea typeface="Calibri" panose="020F0502020204030204" pitchFamily="34" charset="0"/>
              </a:rPr>
              <a:t>Liz Flint is an assistant vice president at MFS Investment Management and senior business development strategist. She joined MFS in 2001 and in her role, she is responsible for sharing thought leadership and practice management content and serving as a subject matter expert on financial issues impacting advisors and their clients. </a:t>
            </a:r>
          </a:p>
          <a:p>
            <a:pPr>
              <a:lnSpc>
                <a:spcPct val="107000"/>
              </a:lnSpc>
              <a:spcAft>
                <a:spcPts val="832"/>
              </a:spcAft>
            </a:pPr>
            <a:endParaRPr lang="en-US" sz="1100" b="0" dirty="0">
              <a:effectLst/>
              <a:latin typeface="+mn-lt"/>
            </a:endParaRPr>
          </a:p>
          <a:p>
            <a:pPr>
              <a:lnSpc>
                <a:spcPct val="107000"/>
              </a:lnSpc>
              <a:spcAft>
                <a:spcPts val="832"/>
              </a:spcAft>
            </a:pPr>
            <a:r>
              <a:rPr lang="en-US" sz="1100" b="0" dirty="0">
                <a:effectLst/>
                <a:latin typeface="+mn-lt"/>
              </a:rPr>
              <a:t>Liz, thank you for joining us today, I’ll go ahead and turn it over to you to get us going.</a:t>
            </a:r>
            <a:endParaRPr lang="en-US" sz="1100" b="0" dirty="0">
              <a:latin typeface="+mn-lt"/>
            </a:endParaRPr>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pPr marL="0" marR="0" lvl="0" indent="0" algn="r" defTabSz="966588"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88"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17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7</a:t>
            </a:fld>
            <a:endParaRPr lang="en-US"/>
          </a:p>
        </p:txBody>
      </p:sp>
    </p:spTree>
    <p:extLst>
      <p:ext uri="{BB962C8B-B14F-4D97-AF65-F5344CB8AC3E}">
        <p14:creationId xmlns:p14="http://schemas.microsoft.com/office/powerpoint/2010/main" val="227524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C17A1E-B560-C847-AC91-4DF6A3652DB3}" type="slidenum">
              <a:rPr lang="en-US" smtClean="0"/>
              <a:t>8</a:t>
            </a:fld>
            <a:endParaRPr lang="en-US"/>
          </a:p>
        </p:txBody>
      </p:sp>
    </p:spTree>
    <p:extLst>
      <p:ext uri="{BB962C8B-B14F-4D97-AF65-F5344CB8AC3E}">
        <p14:creationId xmlns:p14="http://schemas.microsoft.com/office/powerpoint/2010/main" val="93839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[name and title]. Welcome to our presentation Savvy Women, Smart Investors. Think of this as a sort of journey, where you’ll learn about key financial matters at each stage of your life and how to navigate them. Along the way, you’ll see the unique financial challenges we face as women, learn what questions to ask and be able to get help answering them. </a:t>
            </a:r>
          </a:p>
          <a:p>
            <a:endParaRPr lang="en-US" dirty="0"/>
          </a:p>
          <a:p>
            <a:r>
              <a:rPr lang="en-US" dirty="0"/>
              <a:t>This isn’t about having all the answers. It’s about women’s financial awareness and confidence. By the time we’re done, we’re really hoping to boost yours! </a:t>
            </a:r>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9</a:t>
            </a:fld>
            <a:endParaRPr lang="en-US"/>
          </a:p>
        </p:txBody>
      </p:sp>
    </p:spTree>
    <p:extLst>
      <p:ext uri="{BB962C8B-B14F-4D97-AF65-F5344CB8AC3E}">
        <p14:creationId xmlns:p14="http://schemas.microsoft.com/office/powerpoint/2010/main" val="15519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9232" y="1694689"/>
            <a:ext cx="10871200" cy="1470025"/>
          </a:xfrm>
          <a:prstGeom prst="rect">
            <a:avLst/>
          </a:prstGeom>
        </p:spPr>
        <p:txBody>
          <a:bodyPr anchor="t">
            <a:normAutofit/>
          </a:bodyPr>
          <a:lstStyle>
            <a:lvl1pPr algn="l">
              <a:defRPr sz="2400" spc="0">
                <a:solidFill>
                  <a:srgbClr val="960032"/>
                </a:solidFill>
                <a:latin typeface="Arial" pitchFamily="34" charset="0"/>
                <a:cs typeface="Arial" pitchFamily="34" charset="0"/>
              </a:defRPr>
            </a:lvl1pPr>
          </a:lstStyle>
          <a:p>
            <a:r>
              <a:rPr lang="en-US"/>
              <a:t>Click to edit Master title style</a:t>
            </a:r>
            <a:endParaRPr lang="en-US" dirty="0"/>
          </a:p>
        </p:txBody>
      </p:sp>
      <p:sp>
        <p:nvSpPr>
          <p:cNvPr id="18" name="Text Placeholder 17"/>
          <p:cNvSpPr>
            <a:spLocks noGrp="1"/>
          </p:cNvSpPr>
          <p:nvPr>
            <p:ph type="body" sz="quarter" idx="13"/>
          </p:nvPr>
        </p:nvSpPr>
        <p:spPr>
          <a:xfrm>
            <a:off x="459232" y="286138"/>
            <a:ext cx="8940800" cy="762000"/>
          </a:xfrm>
        </p:spPr>
        <p:txBody>
          <a:bodyPr>
            <a:normAutofit/>
          </a:bodyPr>
          <a:lstStyle>
            <a:lvl1pPr algn="l" defTabSz="914400" rtl="0" eaLnBrk="1" latinLnBrk="0" hangingPunct="1">
              <a:lnSpc>
                <a:spcPct val="100000"/>
              </a:lnSpc>
              <a:spcBef>
                <a:spcPct val="0"/>
              </a:spcBef>
              <a:spcAft>
                <a:spcPts val="0"/>
              </a:spcAft>
              <a:buNone/>
              <a:defRPr lang="en-US" sz="1400" b="0" kern="1200" spc="0" dirty="0" smtClean="0">
                <a:solidFill>
                  <a:srgbClr val="8A002E"/>
                </a:solidFill>
                <a:latin typeface="Arial" pitchFamily="34" charset="0"/>
                <a:ea typeface="+mj-ea"/>
                <a:cs typeface="Arial" pitchFamily="34" charset="0"/>
              </a:defRPr>
            </a:lvl1pPr>
          </a:lstStyle>
          <a:p>
            <a:pPr lvl="0"/>
            <a:r>
              <a:rPr lang="en-US"/>
              <a:t>Edit Master text styles</a:t>
            </a:r>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endParaRPr lang="en-US" dirty="0">
              <a:latin typeface="+mj-lt"/>
            </a:endParaRPr>
          </a:p>
        </p:txBody>
      </p:sp>
      <p:sp>
        <p:nvSpPr>
          <p:cNvPr id="6" name="Slide Number Placeholder 5"/>
          <p:cNvSpPr>
            <a:spLocks noGrp="1"/>
          </p:cNvSpPr>
          <p:nvPr>
            <p:ph type="sldNum" sz="quarter" idx="16"/>
          </p:nvPr>
        </p:nvSpPr>
        <p:spPr/>
        <p:txBody>
          <a:bodyPr/>
          <a:lstStyle>
            <a:lvl1pPr>
              <a:defRPr/>
            </a:lvl1pPr>
          </a:lstStyle>
          <a:p>
            <a:fld id="{47F0E2DA-F0F3-3142-8998-098BEA003ED2}" type="slidenum">
              <a:rPr lang="en-US" smtClean="0"/>
              <a:pPr/>
              <a:t>‹#›</a:t>
            </a:fld>
            <a:endParaRPr lang="en-US" dirty="0"/>
          </a:p>
        </p:txBody>
      </p:sp>
    </p:spTree>
    <p:extLst>
      <p:ext uri="{BB962C8B-B14F-4D97-AF65-F5344CB8AC3E}">
        <p14:creationId xmlns:p14="http://schemas.microsoft.com/office/powerpoint/2010/main" val="56680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gray background">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3896836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4E56-AF16-4948-B7D8-3E8F57F02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9BA8DE-177E-440C-AE6A-EB195BB23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F51B7-B648-4862-A7BA-7F557D287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6D7DE3-9D88-4A53-AB1F-9977A8D5F638}"/>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6" name="Footer Placeholder 5">
            <a:extLst>
              <a:ext uri="{FF2B5EF4-FFF2-40B4-BE49-F238E27FC236}">
                <a16:creationId xmlns:a16="http://schemas.microsoft.com/office/drawing/2014/main" id="{E119F346-EDDA-4139-981F-A95D8DCCE8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3AB7C7-A684-47ED-8814-ECDE3A122C0D}"/>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21284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556F-AE5F-4287-9CB9-D62D2EE2E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DB81AD-71BB-453C-9836-04CB68266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E98198-DB2E-4EBB-95BE-A2BA4253B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909F32-3823-418A-8536-808AC482AEBB}"/>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6" name="Footer Placeholder 5">
            <a:extLst>
              <a:ext uri="{FF2B5EF4-FFF2-40B4-BE49-F238E27FC236}">
                <a16:creationId xmlns:a16="http://schemas.microsoft.com/office/drawing/2014/main" id="{F02065E8-E8CE-4EE2-8366-A5EEBDB679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D8CAAB-A13D-46C5-960B-8EB1153176B9}"/>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143365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01B8-B2D0-428A-AC4A-660A2B0345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5104E-D539-4345-A7FB-1D189356AA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D100A-B73C-4A88-8A15-2DDF8A269124}"/>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5" name="Footer Placeholder 4">
            <a:extLst>
              <a:ext uri="{FF2B5EF4-FFF2-40B4-BE49-F238E27FC236}">
                <a16:creationId xmlns:a16="http://schemas.microsoft.com/office/drawing/2014/main" id="{3DA0B340-7456-4DB0-837A-B3D6352116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8CDDA6-5CA1-4A55-9666-EB83F0A4C53A}"/>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37236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A48357-05DE-46EF-9783-099C89F6A8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8B681C-1816-47CB-AC38-1E6C43D044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8709A-7094-462A-BCBE-76722E0FBB9A}"/>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5" name="Footer Placeholder 4">
            <a:extLst>
              <a:ext uri="{FF2B5EF4-FFF2-40B4-BE49-F238E27FC236}">
                <a16:creationId xmlns:a16="http://schemas.microsoft.com/office/drawing/2014/main" id="{9D5F8764-145F-456C-A1C8-BA41E182E2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1D5E20-52B2-46D7-8D10-C67E173D0C22}"/>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27296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3"/>
            <a:ext cx="3015788" cy="856484"/>
          </a:xfrm>
          <a:prstGeom prst="rect">
            <a:avLst/>
          </a:prstGeom>
        </p:spPr>
      </p:pic>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1"/>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ank You">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5915026"/>
            <a:ext cx="12192000" cy="942976"/>
            <a:chOff x="0" y="5955959"/>
            <a:chExt cx="12192000" cy="902043"/>
          </a:xfrm>
        </p:grpSpPr>
        <p:sp>
          <p:nvSpPr>
            <p:cNvPr id="12" name="Rectangle 11"/>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ight Triangle 12"/>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FFFFFF"/>
                </a:solidFill>
              </a:endParaRPr>
            </a:p>
          </p:txBody>
        </p:sp>
      </p:grpSp>
      <p:sp>
        <p:nvSpPr>
          <p:cNvPr id="14" name="Title 13"/>
          <p:cNvSpPr>
            <a:spLocks noGrp="1"/>
          </p:cNvSpPr>
          <p:nvPr>
            <p:ph type="title" hasCustomPrompt="1"/>
          </p:nvPr>
        </p:nvSpPr>
        <p:spPr>
          <a:xfrm>
            <a:off x="387290" y="2783964"/>
            <a:ext cx="11423710" cy="628654"/>
          </a:xfrm>
          <a:effectLst/>
        </p:spPr>
        <p:txBody>
          <a:bodyPr bIns="36576"/>
          <a:lstStyle>
            <a:lvl1pPr algn="ctr">
              <a:lnSpc>
                <a:spcPct val="100000"/>
              </a:lnSpc>
              <a:defRPr sz="3600">
                <a:solidFill>
                  <a:schemeClr val="accent6"/>
                </a:solidFill>
                <a:effectLst/>
              </a:defRPr>
            </a:lvl1pPr>
          </a:lstStyle>
          <a:p>
            <a:r>
              <a:rPr lang="en-US" dirty="0"/>
              <a:t>Enter text here</a:t>
            </a:r>
          </a:p>
        </p:txBody>
      </p:sp>
      <p:sp>
        <p:nvSpPr>
          <p:cNvPr id="3" name="Text Placeholder 2"/>
          <p:cNvSpPr>
            <a:spLocks noGrp="1"/>
          </p:cNvSpPr>
          <p:nvPr>
            <p:ph type="body" sz="quarter" idx="10" hasCustomPrompt="1"/>
          </p:nvPr>
        </p:nvSpPr>
        <p:spPr>
          <a:xfrm>
            <a:off x="387290" y="5663312"/>
            <a:ext cx="11423710" cy="223138"/>
          </a:xfrm>
        </p:spPr>
        <p:txBody>
          <a:bodyPr lIns="0" tIns="91440" rIns="0" bIns="0" anchor="b">
            <a:spAutoFit/>
          </a:bodyPr>
          <a:lstStyle>
            <a:lvl1pPr marL="0" indent="0">
              <a:lnSpc>
                <a:spcPct val="85000"/>
              </a:lnSpc>
              <a:spcBef>
                <a:spcPts val="100"/>
              </a:spcBef>
              <a:buNone/>
              <a:defRPr sz="1000"/>
            </a:lvl1pPr>
          </a:lstStyle>
          <a:p>
            <a:pPr lvl="0"/>
            <a:r>
              <a:rPr lang="en-US" dirty="0"/>
              <a:t>Disclosures</a:t>
            </a:r>
          </a:p>
        </p:txBody>
      </p:sp>
      <p:sp>
        <p:nvSpPr>
          <p:cNvPr id="9" name="Slide Number Placeholder 2"/>
          <p:cNvSpPr>
            <a:spLocks noGrp="1"/>
          </p:cNvSpPr>
          <p:nvPr>
            <p:ph type="sldNum" sz="quarter" idx="11"/>
          </p:nvPr>
        </p:nvSpPr>
        <p:spPr>
          <a:xfrm>
            <a:off x="11369028" y="6591925"/>
            <a:ext cx="435682" cy="129550"/>
          </a:xfrm>
        </p:spPr>
        <p:txBody>
          <a:bodyPr/>
          <a:lstStyle>
            <a:lvl1pPr>
              <a:defRPr>
                <a:solidFill>
                  <a:schemeClr val="bg1"/>
                </a:solidFill>
              </a:defRPr>
            </a:lvl1pPr>
          </a:lstStyle>
          <a:p>
            <a:fld id="{496F6AEA-BFCE-644B-B5DE-06784F16BF6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820211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5" name="Content Placeholder 4"/>
          <p:cNvSpPr>
            <a:spLocks noGrp="1"/>
          </p:cNvSpPr>
          <p:nvPr>
            <p:ph sz="quarter" idx="11" hasCustomPrompt="1"/>
          </p:nvPr>
        </p:nvSpPr>
        <p:spPr>
          <a:xfrm>
            <a:off x="390525" y="6377554"/>
            <a:ext cx="11414185" cy="176972"/>
          </a:xfrm>
        </p:spPr>
        <p:txBody>
          <a:bodyPr lIns="0" tIns="45720" rIns="0" bIns="0" anchor="b"/>
          <a:lstStyle>
            <a:lvl1pPr marL="0" indent="0">
              <a:lnSpc>
                <a:spcPct val="85000"/>
              </a:lnSpc>
              <a:spcBef>
                <a:spcPts val="100"/>
              </a:spcBef>
              <a:buNone/>
              <a:defRPr sz="1000"/>
            </a:lvl1pPr>
            <a:lvl2pPr marL="238125" indent="0">
              <a:buNone/>
              <a:defRPr sz="900"/>
            </a:lvl2pPr>
            <a:lvl3pPr marL="465137" indent="0">
              <a:buNone/>
              <a:defRPr sz="900"/>
            </a:lvl3pPr>
            <a:lvl4pPr marL="635000" indent="0">
              <a:buNone/>
              <a:defRPr sz="900"/>
            </a:lvl4pPr>
            <a:lvl5pPr marL="803275" indent="0">
              <a:buNone/>
              <a:defRPr sz="900"/>
            </a:lvl5pPr>
          </a:lstStyle>
          <a:p>
            <a:pPr lvl="0"/>
            <a:r>
              <a:rPr lang="en-US" dirty="0"/>
              <a:t>Notes and Sources</a:t>
            </a: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Tree>
    <p:extLst>
      <p:ext uri="{BB962C8B-B14F-4D97-AF65-F5344CB8AC3E}">
        <p14:creationId xmlns:p14="http://schemas.microsoft.com/office/powerpoint/2010/main" val="189062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238842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liance p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3" name="Content Placeholder 2"/>
          <p:cNvSpPr>
            <a:spLocks noGrp="1"/>
          </p:cNvSpPr>
          <p:nvPr>
            <p:ph idx="1"/>
          </p:nvPr>
        </p:nvSpPr>
        <p:spPr>
          <a:xfrm>
            <a:off x="412173" y="444138"/>
            <a:ext cx="9646227" cy="5414796"/>
          </a:xfrm>
        </p:spPr>
        <p:txBody>
          <a:bodyPr anchor="b" anchorCtr="0">
            <a:normAutofit/>
          </a:bodyPr>
          <a:lstStyle>
            <a:lvl1pPr marL="0" indent="0">
              <a:buNone/>
              <a:defRPr sz="1200" b="1" i="0">
                <a:solidFill>
                  <a:srgbClr val="414042"/>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0" name="Text Placeholder 2"/>
          <p:cNvSpPr>
            <a:spLocks noGrp="1"/>
          </p:cNvSpPr>
          <p:nvPr>
            <p:ph type="body" idx="14" hasCustomPrompt="1"/>
          </p:nvPr>
        </p:nvSpPr>
        <p:spPr>
          <a:xfrm>
            <a:off x="495299" y="6180428"/>
            <a:ext cx="3422074" cy="272327"/>
          </a:xfrm>
          <a:ln>
            <a:solidFill>
              <a:srgbClr val="808285"/>
            </a:solidFill>
          </a:ln>
        </p:spPr>
        <p:txBody>
          <a:bodyPr lIns="72000" tIns="72000" rIns="72000" bIns="72000" anchor="ctr" anchorCtr="0">
            <a:noAutofit/>
          </a:bodyPr>
          <a:lstStyle>
            <a:lvl1pPr marL="0" indent="0" algn="ctr" rtl="0">
              <a:lnSpc>
                <a:spcPct val="100000"/>
              </a:lnSpc>
              <a:spcBef>
                <a:spcPts val="0"/>
              </a:spcBef>
              <a:buNone/>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NOT FDIC INSURED • MAY LOSE VALUE • NO BANK GUARANTEE</a:t>
            </a:r>
          </a:p>
        </p:txBody>
      </p:sp>
      <p:sp>
        <p:nvSpPr>
          <p:cNvPr id="12" name="Text Placeholder 2"/>
          <p:cNvSpPr>
            <a:spLocks noGrp="1"/>
          </p:cNvSpPr>
          <p:nvPr>
            <p:ph type="body" idx="13" hasCustomPrompt="1"/>
          </p:nvPr>
        </p:nvSpPr>
        <p:spPr>
          <a:xfrm>
            <a:off x="3928921" y="6096000"/>
            <a:ext cx="5541818" cy="439910"/>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MFS Fund Distributors, Inc., Boston, MA</a:t>
            </a:r>
          </a:p>
          <a:p>
            <a:pPr lvl="0"/>
            <a:r>
              <a:rPr lang="en-US" dirty="0"/>
              <a:t>© 2019 MFS Investment Management</a:t>
            </a:r>
          </a:p>
        </p:txBody>
      </p:sp>
    </p:spTree>
    <p:extLst>
      <p:ext uri="{BB962C8B-B14F-4D97-AF65-F5344CB8AC3E}">
        <p14:creationId xmlns:p14="http://schemas.microsoft.com/office/powerpoint/2010/main" val="326801568"/>
      </p:ext>
    </p:extLst>
  </p:cSld>
  <p:clrMapOvr>
    <a:masterClrMapping/>
  </p:clrMapOvr>
  <p:extLst>
    <p:ext uri="{DCECCB84-F9BA-43D5-87BE-67443E8EF086}">
      <p15:sldGuideLst xmlns:p15="http://schemas.microsoft.com/office/powerpoint/2012/main">
        <p15:guide id="1" pos="31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liance p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3" name="Content Placeholder 2"/>
          <p:cNvSpPr>
            <a:spLocks noGrp="1"/>
          </p:cNvSpPr>
          <p:nvPr>
            <p:ph idx="1"/>
          </p:nvPr>
        </p:nvSpPr>
        <p:spPr>
          <a:xfrm>
            <a:off x="412173" y="444137"/>
            <a:ext cx="9646227" cy="5211596"/>
          </a:xfrm>
        </p:spPr>
        <p:txBody>
          <a:bodyPr anchor="b" anchorCtr="0">
            <a:normAutofit/>
          </a:bodyPr>
          <a:lstStyle>
            <a:lvl1pPr marL="0" indent="0">
              <a:buNone/>
              <a:defRPr sz="1200" b="1" i="0">
                <a:solidFill>
                  <a:srgbClr val="414042"/>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2" name="Text Placeholder 2"/>
          <p:cNvSpPr>
            <a:spLocks noGrp="1"/>
          </p:cNvSpPr>
          <p:nvPr>
            <p:ph type="body" idx="13" hasCustomPrompt="1"/>
          </p:nvPr>
        </p:nvSpPr>
        <p:spPr>
          <a:xfrm>
            <a:off x="426026" y="6079422"/>
            <a:ext cx="5541818" cy="439910"/>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MFS Fund Distributors, Inc., Boston, MA</a:t>
            </a:r>
          </a:p>
          <a:p>
            <a:pPr lvl="0"/>
            <a:r>
              <a:rPr lang="en-US" dirty="0"/>
              <a:t>© 2019 MFS Investment Management</a:t>
            </a:r>
          </a:p>
        </p:txBody>
      </p:sp>
      <p:sp>
        <p:nvSpPr>
          <p:cNvPr id="7" name="Footer Placeholder 4"/>
          <p:cNvSpPr>
            <a:spLocks noGrp="1"/>
          </p:cNvSpPr>
          <p:nvPr>
            <p:ph type="ftr" sz="quarter" idx="11"/>
          </p:nvPr>
        </p:nvSpPr>
        <p:spPr>
          <a:xfrm>
            <a:off x="426026" y="5847386"/>
            <a:ext cx="6732000" cy="255442"/>
          </a:xfrm>
        </p:spPr>
        <p:txBody>
          <a:bodyPr tIns="0" bIns="0" anchor="ctr"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spTree>
    <p:extLst>
      <p:ext uri="{BB962C8B-B14F-4D97-AF65-F5344CB8AC3E}">
        <p14:creationId xmlns:p14="http://schemas.microsoft.com/office/powerpoint/2010/main" val="2495540405"/>
      </p:ext>
    </p:extLst>
  </p:cSld>
  <p:clrMapOvr>
    <a:masterClrMapping/>
  </p:clrMapOvr>
  <p:extLst>
    <p:ext uri="{DCECCB84-F9BA-43D5-87BE-67443E8EF086}">
      <p15:sldGuideLst xmlns:p15="http://schemas.microsoft.com/office/powerpoint/2012/main">
        <p15:guide id="1" pos="314">
          <p15:clr>
            <a:srgbClr val="FBAE40"/>
          </p15:clr>
        </p15:guide>
        <p15:guide id="2" orient="horz" pos="40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ior page">
    <p:spTree>
      <p:nvGrpSpPr>
        <p:cNvPr id="1" name=""/>
        <p:cNvGrpSpPr/>
        <p:nvPr/>
      </p:nvGrpSpPr>
      <p:grpSpPr>
        <a:xfrm>
          <a:off x="0" y="0"/>
          <a:ext cx="0" cy="0"/>
          <a:chOff x="0" y="0"/>
          <a:chExt cx="0" cy="0"/>
        </a:xfrm>
      </p:grpSpPr>
      <p:sp>
        <p:nvSpPr>
          <p:cNvPr id="2" name="Title 1"/>
          <p:cNvSpPr>
            <a:spLocks noGrp="1"/>
          </p:cNvSpPr>
          <p:nvPr>
            <p:ph type="title"/>
          </p:nvPr>
        </p:nvSpPr>
        <p:spPr>
          <a:xfrm>
            <a:off x="297873" y="0"/>
            <a:ext cx="10196945" cy="985550"/>
          </a:xfrm>
        </p:spPr>
        <p:txBody>
          <a:bodyPr/>
          <a:lstStyle/>
          <a:p>
            <a:r>
              <a:rPr lang="en-US"/>
              <a:t>Click to edit Master title style</a:t>
            </a:r>
          </a:p>
        </p:txBody>
      </p:sp>
      <p:sp>
        <p:nvSpPr>
          <p:cNvPr id="3" name="Content Placeholder 2"/>
          <p:cNvSpPr>
            <a:spLocks noGrp="1"/>
          </p:cNvSpPr>
          <p:nvPr>
            <p:ph idx="1"/>
          </p:nvPr>
        </p:nvSpPr>
        <p:spPr>
          <a:xfrm>
            <a:off x="297873" y="1458000"/>
            <a:ext cx="11527200" cy="4723200"/>
          </a:xfrm>
        </p:spPr>
        <p:txBody>
          <a:bodyPr/>
          <a:lstStyle>
            <a:lvl1pPr marL="228600" indent="-228600">
              <a:buClr>
                <a:srgbClr val="1E1E1E"/>
              </a:buClr>
              <a:buFont typeface="Wingdings" charset="2"/>
              <a:buChar char="§"/>
              <a:defRPr>
                <a:solidFill>
                  <a:srgbClr val="1E1E1E"/>
                </a:solidFill>
              </a:defRPr>
            </a:lvl1pPr>
            <a:lvl2pPr>
              <a:buClr>
                <a:srgbClr val="1E1E1E"/>
              </a:buClr>
              <a:defRPr>
                <a:solidFill>
                  <a:srgbClr val="1E1E1E"/>
                </a:solidFill>
              </a:defRPr>
            </a:lvl2pPr>
            <a:lvl3pPr>
              <a:buClr>
                <a:srgbClr val="1E1E1E"/>
              </a:buClr>
              <a:defRPr>
                <a:solidFill>
                  <a:srgbClr val="1E1E1E"/>
                </a:solidFill>
              </a:defRPr>
            </a:lvl3pPr>
            <a:lvl4pPr>
              <a:buClr>
                <a:srgbClr val="1E1E1E"/>
              </a:buClr>
              <a:defRPr>
                <a:solidFill>
                  <a:srgbClr val="1E1E1E"/>
                </a:solidFill>
              </a:defRPr>
            </a:lvl4pPr>
            <a:lvl5pPr>
              <a:buClr>
                <a:srgbClr val="1E1E1E"/>
              </a:buClr>
              <a:defRPr>
                <a:solidFill>
                  <a:srgbClr val="1E1E1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nchor="t" anchorCtr="0"/>
          <a:lstStyle>
            <a:lvl1pPr>
              <a:defRPr>
                <a:solidFill>
                  <a:srgbClr val="414042"/>
                </a:solidFill>
              </a:defRPr>
            </a:lvl1pPr>
          </a:lstStyle>
          <a:p>
            <a:endParaRPr lang="en-US" dirty="0">
              <a:latin typeface="+mj-lt"/>
            </a:endParaRPr>
          </a:p>
        </p:txBody>
      </p:sp>
      <p:sp>
        <p:nvSpPr>
          <p:cNvPr id="6" name="Slide Number Placeholder 5"/>
          <p:cNvSpPr>
            <a:spLocks noGrp="1"/>
          </p:cNvSpPr>
          <p:nvPr>
            <p:ph type="sldNum" sz="quarter" idx="12"/>
          </p:nvPr>
        </p:nvSpPr>
        <p:spPr/>
        <p:txBody>
          <a:bodyPr/>
          <a:lstStyle>
            <a:lvl1pPr>
              <a:defRPr b="0" i="0">
                <a:solidFill>
                  <a:srgbClr val="414042"/>
                </a:solidFill>
                <a:latin typeface="Calibri" charset="0"/>
                <a:ea typeface="Calibri" charset="0"/>
                <a:cs typeface="Calibri" charset="0"/>
              </a:defRPr>
            </a:lvl1pPr>
          </a:lstStyle>
          <a:p>
            <a:fld id="{47F0E2DA-F0F3-3142-8998-098BEA003ED2}" type="slidenum">
              <a:rPr lang="en-US" smtClean="0"/>
              <a:pPr/>
              <a:t>‹#›</a:t>
            </a:fld>
            <a:endParaRPr lang="en-US" dirty="0"/>
          </a:p>
        </p:txBody>
      </p:sp>
      <p:sp>
        <p:nvSpPr>
          <p:cNvPr id="7" name="Text Placeholder 2"/>
          <p:cNvSpPr>
            <a:spLocks noGrp="1"/>
          </p:cNvSpPr>
          <p:nvPr>
            <p:ph type="body" idx="13"/>
          </p:nvPr>
        </p:nvSpPr>
        <p:spPr>
          <a:xfrm>
            <a:off x="297873" y="964190"/>
            <a:ext cx="10196945" cy="490537"/>
          </a:xfrm>
        </p:spPr>
        <p:txBody>
          <a:bodyPr anchor="t" anchorCtr="0">
            <a:normAutofit/>
          </a:bodyPr>
          <a:lstStyle>
            <a:lvl1pPr marL="0" indent="0">
              <a:buNone/>
              <a:defRPr sz="1800" b="0" i="0">
                <a:solidFill>
                  <a:srgbClr val="1E1E1E"/>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p:cNvSpPr>
            <a:spLocks noGrp="1"/>
          </p:cNvSpPr>
          <p:nvPr>
            <p:ph type="body" idx="14"/>
          </p:nvPr>
        </p:nvSpPr>
        <p:spPr>
          <a:xfrm>
            <a:off x="297872" y="6185648"/>
            <a:ext cx="11527200" cy="346088"/>
          </a:xfrm>
        </p:spPr>
        <p:txBody>
          <a:bodyPr tIns="0" bIns="0" anchor="b" anchorCtr="0">
            <a:normAutofit/>
          </a:bodyPr>
          <a:lstStyle>
            <a:lvl1pPr marL="0" indent="0">
              <a:buNone/>
              <a:defRPr sz="1000" b="0" i="0">
                <a:solidFill>
                  <a:srgbClr val="414042"/>
                </a:solidFill>
                <a:latin typeface="Calibri Light" charset="0"/>
                <a:ea typeface="Calibri Light" charset="0"/>
                <a:cs typeface="Calibri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08740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562263"/>
            <a:ext cx="11668991" cy="5343714"/>
          </a:xfrm>
          <a:prstGeom prst="rect">
            <a:avLst/>
          </a:prstGeom>
        </p:spPr>
      </p:pic>
      <p:sp>
        <p:nvSpPr>
          <p:cNvPr id="5" name="Footer Placeholder 4"/>
          <p:cNvSpPr>
            <a:spLocks noGrp="1"/>
          </p:cNvSpPr>
          <p:nvPr>
            <p:ph type="ftr" sz="quarter" idx="11"/>
          </p:nvPr>
        </p:nvSpPr>
        <p:spPr>
          <a:xfrm>
            <a:off x="426026" y="635317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6" name="Text Placeholder 2"/>
          <p:cNvSpPr>
            <a:spLocks noGrp="1"/>
          </p:cNvSpPr>
          <p:nvPr>
            <p:ph type="body" idx="13"/>
          </p:nvPr>
        </p:nvSpPr>
        <p:spPr>
          <a:xfrm>
            <a:off x="2989119" y="561109"/>
            <a:ext cx="6435436" cy="2847109"/>
          </a:xfrm>
        </p:spPr>
        <p:txBody>
          <a:bodyPr anchor="ctr" anchorCtr="0">
            <a:noAutofit/>
          </a:bodyPr>
          <a:lstStyle>
            <a:lvl1pPr marL="0" indent="0" algn="ctr">
              <a:buNone/>
              <a:defRPr sz="3800" b="0" i="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109373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517238"/>
            <a:ext cx="11703331" cy="3067626"/>
          </a:xfrm>
          <a:prstGeom prst="rect">
            <a:avLst/>
          </a:prstGeom>
        </p:spPr>
      </p:pic>
      <p:sp>
        <p:nvSpPr>
          <p:cNvPr id="2" name="Title 1"/>
          <p:cNvSpPr>
            <a:spLocks noGrp="1"/>
          </p:cNvSpPr>
          <p:nvPr>
            <p:ph type="ctrTitle"/>
          </p:nvPr>
        </p:nvSpPr>
        <p:spPr>
          <a:xfrm>
            <a:off x="1569025" y="1672936"/>
            <a:ext cx="7969830" cy="1174173"/>
          </a:xfrm>
        </p:spPr>
        <p:txBody>
          <a:bodyPr anchor="ctr" anchorCtr="1">
            <a:noAutofit/>
          </a:bodyPr>
          <a:lstStyle>
            <a:lvl1pPr algn="ctr">
              <a:lnSpc>
                <a:spcPct val="100000"/>
              </a:lnSpc>
              <a:spcBef>
                <a:spcPts val="0"/>
              </a:spcBef>
              <a:defRPr sz="6400">
                <a:solidFill>
                  <a:schemeClr val="bg1"/>
                </a:solidFill>
                <a:latin typeface="+mj-lt"/>
              </a:defRPr>
            </a:lvl1pPr>
          </a:lstStyle>
          <a:p>
            <a:r>
              <a:rPr lang="en-US" dirty="0"/>
              <a:t>Click to edit Master title style</a:t>
            </a:r>
          </a:p>
        </p:txBody>
      </p:sp>
      <p:sp>
        <p:nvSpPr>
          <p:cNvPr id="5" name="Footer Placeholder 4"/>
          <p:cNvSpPr>
            <a:spLocks noGrp="1"/>
          </p:cNvSpPr>
          <p:nvPr>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p:ph type="body" idx="13" hasCustomPrompt="1"/>
          </p:nvPr>
        </p:nvSpPr>
        <p:spPr>
          <a:xfrm>
            <a:off x="426026" y="3821688"/>
            <a:ext cx="4521600" cy="1664711"/>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p:txBody>
      </p:sp>
      <p:sp>
        <p:nvSpPr>
          <p:cNvPr id="22" name="Text Placeholder 2"/>
          <p:cNvSpPr>
            <a:spLocks noGrp="1"/>
          </p:cNvSpPr>
          <p:nvPr>
            <p:ph type="body" idx="14" hasCustomPrompt="1"/>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XXXXX.1</a:t>
            </a:r>
          </a:p>
        </p:txBody>
      </p:sp>
      <p:sp>
        <p:nvSpPr>
          <p:cNvPr id="25"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solidFill>
                  <a:schemeClr val="bg1"/>
                </a:solidFill>
                <a:latin typeface="Calibri" charset="0"/>
                <a:ea typeface="Calibri" charset="0"/>
                <a:cs typeface="Calibri" charset="0"/>
              </a:rPr>
              <a:t>MFS ADVISOR EDGE</a:t>
            </a:r>
            <a:r>
              <a:rPr lang="en-US" sz="1100" b="0" i="0" baseline="30000" dirty="0">
                <a:solidFill>
                  <a:schemeClr val="bg1"/>
                </a:solidFill>
                <a:latin typeface="Calibri" charset="0"/>
                <a:ea typeface="Calibri" charset="0"/>
                <a:cs typeface="Calibri" charset="0"/>
              </a:rPr>
              <a:t>SM</a:t>
            </a:r>
          </a:p>
        </p:txBody>
      </p:sp>
    </p:spTree>
    <p:extLst>
      <p:ext uri="{BB962C8B-B14F-4D97-AF65-F5344CB8AC3E}">
        <p14:creationId xmlns:p14="http://schemas.microsoft.com/office/powerpoint/2010/main" val="3824968933"/>
      </p:ext>
    </p:extLst>
  </p:cSld>
  <p:clrMapOvr>
    <a:masterClrMapping/>
  </p:clrMapOvr>
  <p:extLst>
    <p:ext uri="{DCECCB84-F9BA-43D5-87BE-67443E8EF086}">
      <p15:sldGuideLst xmlns:p15="http://schemas.microsoft.com/office/powerpoint/2012/main">
        <p15:guide id="1" pos="728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24434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PPT Cover: Serve">
    <p:spTree>
      <p:nvGrpSpPr>
        <p:cNvPr id="1" name=""/>
        <p:cNvGrpSpPr/>
        <p:nvPr/>
      </p:nvGrpSpPr>
      <p:grpSpPr>
        <a:xfrm>
          <a:off x="0" y="0"/>
          <a:ext cx="0" cy="0"/>
          <a:chOff x="0" y="0"/>
          <a:chExt cx="0" cy="0"/>
        </a:xfrm>
      </p:grpSpPr>
      <p:pic>
        <p:nvPicPr>
          <p:cNvPr id="48" name="Picture 4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23" name="Picture 22">
            <a:extLst>
              <a:ext uri="{FF2B5EF4-FFF2-40B4-BE49-F238E27FC236}">
                <a16:creationId xmlns:a16="http://schemas.microsoft.com/office/drawing/2014/main" id="{2A6BB284-2A2D-44D2-8024-C41D94A75C0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98028" y="839952"/>
            <a:ext cx="7293972" cy="2772473"/>
          </a:xfrm>
          <a:prstGeom prst="rect">
            <a:avLst/>
          </a:prstGeom>
        </p:spPr>
      </p:pic>
      <p:sp>
        <p:nvSpPr>
          <p:cNvPr id="30" name="Freeform 29"/>
          <p:cNvSpPr/>
          <p:nvPr userDrawn="1"/>
        </p:nvSpPr>
        <p:spPr>
          <a:xfrm>
            <a:off x="-335280" y="836327"/>
            <a:ext cx="6971528" cy="2776659"/>
          </a:xfrm>
          <a:custGeom>
            <a:avLst/>
            <a:gdLst>
              <a:gd name="connsiteX0" fmla="*/ 298391 w 5791079"/>
              <a:gd name="connsiteY0" fmla="*/ 0 h 2776659"/>
              <a:gd name="connsiteX1" fmla="*/ 5791079 w 5791079"/>
              <a:gd name="connsiteY1" fmla="*/ 0 h 2776659"/>
              <a:gd name="connsiteX2" fmla="*/ 4038743 w 5791079"/>
              <a:gd name="connsiteY2" fmla="*/ 2776659 h 2776659"/>
              <a:gd name="connsiteX3" fmla="*/ 304800 w 5791079"/>
              <a:gd name="connsiteY3" fmla="*/ 2776659 h 2776659"/>
              <a:gd name="connsiteX4" fmla="*/ 298391 w 5791079"/>
              <a:gd name="connsiteY4" fmla="*/ 2776659 h 2776659"/>
              <a:gd name="connsiteX5" fmla="*/ 0 w 5791079"/>
              <a:gd name="connsiteY5" fmla="*/ 2776659 h 2776659"/>
              <a:gd name="connsiteX6" fmla="*/ 0 w 5791079"/>
              <a:gd name="connsiteY6" fmla="*/ 2767223 h 2776659"/>
              <a:gd name="connsiteX7" fmla="*/ 279055 w 5791079"/>
              <a:gd name="connsiteY7" fmla="*/ 2767223 h 2776659"/>
              <a:gd name="connsiteX8" fmla="*/ 279055 w 5791079"/>
              <a:gd name="connsiteY8" fmla="*/ 9436 h 2776659"/>
              <a:gd name="connsiteX9" fmla="*/ 298391 w 5791079"/>
              <a:gd name="connsiteY9" fmla="*/ 9436 h 2776659"/>
              <a:gd name="connsiteX0" fmla="*/ 298391 w 5791079"/>
              <a:gd name="connsiteY0" fmla="*/ 0 h 2776659"/>
              <a:gd name="connsiteX1" fmla="*/ 5791079 w 5791079"/>
              <a:gd name="connsiteY1" fmla="*/ 0 h 2776659"/>
              <a:gd name="connsiteX2" fmla="*/ 4344836 w 5791079"/>
              <a:gd name="connsiteY2" fmla="*/ 2753799 h 2776659"/>
              <a:gd name="connsiteX3" fmla="*/ 304800 w 5791079"/>
              <a:gd name="connsiteY3" fmla="*/ 2776659 h 2776659"/>
              <a:gd name="connsiteX4" fmla="*/ 298391 w 5791079"/>
              <a:gd name="connsiteY4" fmla="*/ 2776659 h 2776659"/>
              <a:gd name="connsiteX5" fmla="*/ 0 w 5791079"/>
              <a:gd name="connsiteY5" fmla="*/ 2776659 h 2776659"/>
              <a:gd name="connsiteX6" fmla="*/ 0 w 5791079"/>
              <a:gd name="connsiteY6" fmla="*/ 2767223 h 2776659"/>
              <a:gd name="connsiteX7" fmla="*/ 279055 w 5791079"/>
              <a:gd name="connsiteY7" fmla="*/ 2767223 h 2776659"/>
              <a:gd name="connsiteX8" fmla="*/ 279055 w 5791079"/>
              <a:gd name="connsiteY8" fmla="*/ 9436 h 2776659"/>
              <a:gd name="connsiteX9" fmla="*/ 298391 w 5791079"/>
              <a:gd name="connsiteY9" fmla="*/ 9436 h 2776659"/>
              <a:gd name="connsiteX10" fmla="*/ 298391 w 5791079"/>
              <a:gd name="connsiteY10" fmla="*/ 0 h 2776659"/>
              <a:gd name="connsiteX0" fmla="*/ 298391 w 5791079"/>
              <a:gd name="connsiteY0" fmla="*/ 0 h 2776659"/>
              <a:gd name="connsiteX1" fmla="*/ 5791079 w 5791079"/>
              <a:gd name="connsiteY1" fmla="*/ 0 h 2776659"/>
              <a:gd name="connsiteX2" fmla="*/ 4338459 w 5791079"/>
              <a:gd name="connsiteY2" fmla="*/ 2776659 h 2776659"/>
              <a:gd name="connsiteX3" fmla="*/ 304800 w 5791079"/>
              <a:gd name="connsiteY3" fmla="*/ 2776659 h 2776659"/>
              <a:gd name="connsiteX4" fmla="*/ 298391 w 5791079"/>
              <a:gd name="connsiteY4" fmla="*/ 2776659 h 2776659"/>
              <a:gd name="connsiteX5" fmla="*/ 0 w 5791079"/>
              <a:gd name="connsiteY5" fmla="*/ 2776659 h 2776659"/>
              <a:gd name="connsiteX6" fmla="*/ 0 w 5791079"/>
              <a:gd name="connsiteY6" fmla="*/ 2767223 h 2776659"/>
              <a:gd name="connsiteX7" fmla="*/ 279055 w 5791079"/>
              <a:gd name="connsiteY7" fmla="*/ 2767223 h 2776659"/>
              <a:gd name="connsiteX8" fmla="*/ 279055 w 5791079"/>
              <a:gd name="connsiteY8" fmla="*/ 9436 h 2776659"/>
              <a:gd name="connsiteX9" fmla="*/ 298391 w 5791079"/>
              <a:gd name="connsiteY9" fmla="*/ 9436 h 2776659"/>
              <a:gd name="connsiteX10" fmla="*/ 298391 w 5791079"/>
              <a:gd name="connsiteY10" fmla="*/ 0 h 277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1079" h="2776659">
                <a:moveTo>
                  <a:pt x="298391" y="0"/>
                </a:moveTo>
                <a:lnTo>
                  <a:pt x="5791079" y="0"/>
                </a:lnTo>
                <a:lnTo>
                  <a:pt x="4338459" y="2776659"/>
                </a:lnTo>
                <a:lnTo>
                  <a:pt x="304800" y="2776659"/>
                </a:lnTo>
                <a:lnTo>
                  <a:pt x="298391" y="2776659"/>
                </a:lnTo>
                <a:lnTo>
                  <a:pt x="0" y="2776659"/>
                </a:lnTo>
                <a:lnTo>
                  <a:pt x="0" y="2767223"/>
                </a:lnTo>
                <a:lnTo>
                  <a:pt x="279055" y="2767223"/>
                </a:lnTo>
                <a:lnTo>
                  <a:pt x="279055" y="9436"/>
                </a:lnTo>
                <a:lnTo>
                  <a:pt x="298391" y="9436"/>
                </a:lnTo>
                <a:lnTo>
                  <a:pt x="298391" y="0"/>
                </a:lnTo>
                <a:close/>
              </a:path>
            </a:pathLst>
          </a:custGeom>
          <a:solidFill>
            <a:srgbClr val="40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userDrawn="1">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sp>
        <p:nvSpPr>
          <p:cNvPr id="6" name="Slide Number Placeholder 5"/>
          <p:cNvSpPr>
            <a:spLocks noGrp="1"/>
          </p:cNvSpPr>
          <p:nvPr userDrawn="1">
            <p:ph type="sldNum" sz="quarter" idx="12"/>
          </p:nvPr>
        </p:nvSpPr>
        <p:spPr/>
        <p:txBody>
          <a:bodyPr/>
          <a:lstStyle/>
          <a:p>
            <a:fld id="{47F0E2DA-F0F3-3142-8998-098BEA003ED2}" type="slidenum">
              <a:rPr lang="en-US" smtClean="0"/>
              <a:t>‹#›</a:t>
            </a:fld>
            <a:endParaRPr lang="en-US"/>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userDrawn="1">
            <p:ph type="body" idx="13" hasCustomPrompt="1"/>
          </p:nvPr>
        </p:nvSpPr>
        <p:spPr>
          <a:xfrm>
            <a:off x="426026" y="3780126"/>
            <a:ext cx="4521600" cy="823912"/>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a:p>
            <a:pPr lvl="0"/>
            <a:r>
              <a:rPr lang="en-US" dirty="0"/>
              <a:t>Title</a:t>
            </a:r>
          </a:p>
        </p:txBody>
      </p:sp>
      <p:sp>
        <p:nvSpPr>
          <p:cNvPr id="22" name="Text Placeholder 2"/>
          <p:cNvSpPr>
            <a:spLocks noGrp="1"/>
          </p:cNvSpPr>
          <p:nvPr userDrawn="1">
            <p:ph type="body" idx="14" hasCustomPrompt="1"/>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XXXXX.1</a:t>
            </a:r>
          </a:p>
        </p:txBody>
      </p:sp>
      <p:sp>
        <p:nvSpPr>
          <p:cNvPr id="37" name="Freeform 36"/>
          <p:cNvSpPr/>
          <p:nvPr userDrawn="1"/>
        </p:nvSpPr>
        <p:spPr>
          <a:xfrm>
            <a:off x="3730996" y="531286"/>
            <a:ext cx="3113252" cy="3081139"/>
          </a:xfrm>
          <a:custGeom>
            <a:avLst/>
            <a:gdLst>
              <a:gd name="connsiteX0" fmla="*/ 3113252 w 3113252"/>
              <a:gd name="connsiteY0" fmla="*/ 0 h 3081139"/>
              <a:gd name="connsiteX1" fmla="*/ 1162459 w 3113252"/>
              <a:gd name="connsiteY1" fmla="*/ 3081139 h 3081139"/>
              <a:gd name="connsiteX2" fmla="*/ 0 w 3113252"/>
              <a:gd name="connsiteY2" fmla="*/ 3081139 h 3081139"/>
              <a:gd name="connsiteX3" fmla="*/ 1943156 w 3113252"/>
              <a:gd name="connsiteY3" fmla="*/ 2116 h 3081139"/>
            </a:gdLst>
            <a:ahLst/>
            <a:cxnLst>
              <a:cxn ang="0">
                <a:pos x="connsiteX0" y="connsiteY0"/>
              </a:cxn>
              <a:cxn ang="0">
                <a:pos x="connsiteX1" y="connsiteY1"/>
              </a:cxn>
              <a:cxn ang="0">
                <a:pos x="connsiteX2" y="connsiteY2"/>
              </a:cxn>
              <a:cxn ang="0">
                <a:pos x="connsiteX3" y="connsiteY3"/>
              </a:cxn>
            </a:cxnLst>
            <a:rect l="l" t="t" r="r" b="b"/>
            <a:pathLst>
              <a:path w="3113252" h="3081139">
                <a:moveTo>
                  <a:pt x="3113252" y="0"/>
                </a:moveTo>
                <a:lnTo>
                  <a:pt x="1162459" y="3081139"/>
                </a:lnTo>
                <a:lnTo>
                  <a:pt x="0" y="3081139"/>
                </a:lnTo>
                <a:lnTo>
                  <a:pt x="1943156" y="2116"/>
                </a:lnTo>
                <a:close/>
              </a:path>
            </a:pathLst>
          </a:custGeom>
          <a:solidFill>
            <a:srgbClr val="40869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pic>
        <p:nvPicPr>
          <p:cNvPr id="24" name="Picture 2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068791" y="4887858"/>
            <a:ext cx="2123208" cy="415800"/>
          </a:xfrm>
          <a:prstGeom prst="rect">
            <a:avLst/>
          </a:prstGeom>
        </p:spPr>
      </p:pic>
      <p:sp>
        <p:nvSpPr>
          <p:cNvPr id="26" name="Footer Placeholder 4"/>
          <p:cNvSpPr txBox="1">
            <a:spLocks/>
          </p:cNvSpPr>
          <p:nvPr userDrawn="1"/>
        </p:nvSpPr>
        <p:spPr>
          <a:xfrm>
            <a:off x="10435936" y="4968037"/>
            <a:ext cx="1648692"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bg1"/>
                </a:solidFill>
                <a:latin typeface="+mj-lt"/>
              </a:rPr>
              <a:t>mfs.com</a:t>
            </a:r>
            <a:endParaRPr lang="en-US" sz="1500" b="0" dirty="0">
              <a:solidFill>
                <a:schemeClr val="bg1"/>
              </a:solidFill>
              <a:latin typeface="+mj-lt"/>
            </a:endParaRPr>
          </a:p>
        </p:txBody>
      </p:sp>
      <p:sp>
        <p:nvSpPr>
          <p:cNvPr id="36" name="Freeform 35"/>
          <p:cNvSpPr/>
          <p:nvPr userDrawn="1"/>
        </p:nvSpPr>
        <p:spPr>
          <a:xfrm>
            <a:off x="-1" y="524504"/>
            <a:ext cx="6774180" cy="319671"/>
          </a:xfrm>
          <a:custGeom>
            <a:avLst/>
            <a:gdLst>
              <a:gd name="connsiteX0" fmla="*/ 0 w 7158026"/>
              <a:gd name="connsiteY0" fmla="*/ 0 h 319671"/>
              <a:gd name="connsiteX1" fmla="*/ 7158026 w 7158026"/>
              <a:gd name="connsiteY1" fmla="*/ 0 h 319671"/>
              <a:gd name="connsiteX2" fmla="*/ 6942444 w 7158026"/>
              <a:gd name="connsiteY2" fmla="*/ 319671 h 319671"/>
              <a:gd name="connsiteX3" fmla="*/ 0 w 7158026"/>
              <a:gd name="connsiteY3" fmla="*/ 319671 h 319671"/>
            </a:gdLst>
            <a:ahLst/>
            <a:cxnLst>
              <a:cxn ang="0">
                <a:pos x="connsiteX0" y="connsiteY0"/>
              </a:cxn>
              <a:cxn ang="0">
                <a:pos x="connsiteX1" y="connsiteY1"/>
              </a:cxn>
              <a:cxn ang="0">
                <a:pos x="connsiteX2" y="connsiteY2"/>
              </a:cxn>
              <a:cxn ang="0">
                <a:pos x="connsiteX3" y="connsiteY3"/>
              </a:cxn>
            </a:cxnLst>
            <a:rect l="l" t="t" r="r" b="b"/>
            <a:pathLst>
              <a:path w="7158026" h="319671">
                <a:moveTo>
                  <a:pt x="0" y="0"/>
                </a:moveTo>
                <a:lnTo>
                  <a:pt x="7158026" y="0"/>
                </a:lnTo>
                <a:lnTo>
                  <a:pt x="6942444" y="319671"/>
                </a:lnTo>
                <a:lnTo>
                  <a:pt x="0" y="319671"/>
                </a:lnTo>
                <a:close/>
              </a:path>
            </a:pathLst>
          </a:custGeom>
          <a:solidFill>
            <a:srgbClr val="881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kern="1500" spc="100" dirty="0">
                <a:solidFill>
                  <a:schemeClr val="bg1"/>
                </a:solidFill>
                <a:latin typeface="Calibri Light" charset="0"/>
                <a:ea typeface="Calibri Light" charset="0"/>
                <a:cs typeface="Calibri Light" charset="0"/>
              </a:rPr>
              <a:t>MFS ADVISOR EDGE</a:t>
            </a:r>
            <a:r>
              <a:rPr lang="en-US" sz="1000" b="0" i="0" kern="1500" spc="100" baseline="30000" dirty="0">
                <a:solidFill>
                  <a:schemeClr val="bg1"/>
                </a:solidFill>
                <a:latin typeface="Calibri Light" charset="0"/>
                <a:ea typeface="Calibri Light" charset="0"/>
                <a:cs typeface="Calibri Light" charset="0"/>
              </a:rPr>
              <a:t>SM</a:t>
            </a:r>
          </a:p>
        </p:txBody>
      </p:sp>
      <p:sp>
        <p:nvSpPr>
          <p:cNvPr id="2" name="Title 1"/>
          <p:cNvSpPr>
            <a:spLocks noGrp="1"/>
          </p:cNvSpPr>
          <p:nvPr userDrawn="1">
            <p:ph type="ctrTitle"/>
          </p:nvPr>
        </p:nvSpPr>
        <p:spPr>
          <a:xfrm>
            <a:off x="426026" y="1236518"/>
            <a:ext cx="4520045" cy="1174173"/>
          </a:xfrm>
        </p:spPr>
        <p:txBody>
          <a:bodyPr anchor="t" anchorCtr="0">
            <a:noAutofit/>
          </a:bodyPr>
          <a:lstStyle>
            <a:lvl1pPr algn="l">
              <a:lnSpc>
                <a:spcPts val="4000"/>
              </a:lnSpc>
              <a:spcBef>
                <a:spcPts val="0"/>
              </a:spcBef>
              <a:defRPr sz="3800">
                <a:solidFill>
                  <a:schemeClr val="bg1"/>
                </a:solidFill>
                <a:latin typeface="+mj-lt"/>
              </a:defRPr>
            </a:lvl1pPr>
          </a:lstStyle>
          <a:p>
            <a:endParaRPr lang="en-US" dirty="0"/>
          </a:p>
        </p:txBody>
      </p:sp>
      <p:sp>
        <p:nvSpPr>
          <p:cNvPr id="3" name="Subtitle 2"/>
          <p:cNvSpPr>
            <a:spLocks noGrp="1"/>
          </p:cNvSpPr>
          <p:nvPr userDrawn="1">
            <p:ph type="subTitle" idx="1"/>
          </p:nvPr>
        </p:nvSpPr>
        <p:spPr>
          <a:xfrm>
            <a:off x="426026" y="2403692"/>
            <a:ext cx="4521600" cy="1046090"/>
          </a:xfrm>
        </p:spPr>
        <p:txBody>
          <a:bodyPr>
            <a:normAutofit/>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p:cNvGrpSpPr/>
          <p:nvPr userDrawn="1"/>
        </p:nvGrpSpPr>
        <p:grpSpPr>
          <a:xfrm>
            <a:off x="-18334" y="524501"/>
            <a:ext cx="6873240" cy="319671"/>
            <a:chOff x="0" y="524501"/>
            <a:chExt cx="6873240" cy="319671"/>
          </a:xfrm>
        </p:grpSpPr>
        <p:sp>
          <p:nvSpPr>
            <p:cNvPr id="25" name="Freeform 24"/>
            <p:cNvSpPr/>
            <p:nvPr userDrawn="1"/>
          </p:nvSpPr>
          <p:spPr>
            <a:xfrm>
              <a:off x="0" y="524501"/>
              <a:ext cx="6873240" cy="319671"/>
            </a:xfrm>
            <a:custGeom>
              <a:avLst/>
              <a:gdLst>
                <a:gd name="connsiteX0" fmla="*/ 0 w 7158026"/>
                <a:gd name="connsiteY0" fmla="*/ 0 h 319671"/>
                <a:gd name="connsiteX1" fmla="*/ 7158026 w 7158026"/>
                <a:gd name="connsiteY1" fmla="*/ 0 h 319671"/>
                <a:gd name="connsiteX2" fmla="*/ 6942444 w 7158026"/>
                <a:gd name="connsiteY2" fmla="*/ 319671 h 319671"/>
                <a:gd name="connsiteX3" fmla="*/ 0 w 7158026"/>
                <a:gd name="connsiteY3" fmla="*/ 319671 h 319671"/>
              </a:gdLst>
              <a:ahLst/>
              <a:cxnLst>
                <a:cxn ang="0">
                  <a:pos x="connsiteX0" y="connsiteY0"/>
                </a:cxn>
                <a:cxn ang="0">
                  <a:pos x="connsiteX1" y="connsiteY1"/>
                </a:cxn>
                <a:cxn ang="0">
                  <a:pos x="connsiteX2" y="connsiteY2"/>
                </a:cxn>
                <a:cxn ang="0">
                  <a:pos x="connsiteX3" y="connsiteY3"/>
                </a:cxn>
              </a:cxnLst>
              <a:rect l="l" t="t" r="r" b="b"/>
              <a:pathLst>
                <a:path w="7158026" h="319671">
                  <a:moveTo>
                    <a:pt x="0" y="0"/>
                  </a:moveTo>
                  <a:lnTo>
                    <a:pt x="7158026" y="0"/>
                  </a:lnTo>
                  <a:lnTo>
                    <a:pt x="6942444" y="319671"/>
                  </a:lnTo>
                  <a:lnTo>
                    <a:pt x="0" y="319671"/>
                  </a:lnTo>
                  <a:close/>
                </a:path>
              </a:pathLst>
            </a:custGeom>
            <a:solidFill>
              <a:srgbClr val="881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ooter Placeholder 4"/>
            <p:cNvSpPr txBox="1">
              <a:spLocks/>
            </p:cNvSpPr>
            <p:nvPr userDrawn="1"/>
          </p:nvSpPr>
          <p:spPr>
            <a:xfrm>
              <a:off x="426025"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kern="1500" spc="100" dirty="0">
                  <a:solidFill>
                    <a:schemeClr val="bg1"/>
                  </a:solidFill>
                  <a:latin typeface="Calibri Light" charset="0"/>
                  <a:ea typeface="Calibri Light" charset="0"/>
                  <a:cs typeface="Calibri Light" charset="0"/>
                </a:rPr>
                <a:t>MFS ADVISOR EDGE</a:t>
              </a:r>
              <a:r>
                <a:rPr lang="en-US" sz="1000" b="0" i="0" kern="1500" spc="100" baseline="30000" dirty="0">
                  <a:solidFill>
                    <a:schemeClr val="bg1"/>
                  </a:solidFill>
                  <a:latin typeface="Calibri Light" charset="0"/>
                  <a:ea typeface="Calibri Light" charset="0"/>
                  <a:cs typeface="Calibri Light" charset="0"/>
                </a:rPr>
                <a:t>SM</a:t>
              </a:r>
            </a:p>
          </p:txBody>
        </p:sp>
      </p:grpSp>
    </p:spTree>
    <p:extLst>
      <p:ext uri="{BB962C8B-B14F-4D97-AF65-F5344CB8AC3E}">
        <p14:creationId xmlns:p14="http://schemas.microsoft.com/office/powerpoint/2010/main" val="3664073013"/>
      </p:ext>
    </p:extLst>
  </p:cSld>
  <p:clrMapOvr>
    <a:masterClrMapping/>
  </p:clrMapOvr>
  <p:extLst>
    <p:ext uri="{DCECCB84-F9BA-43D5-87BE-67443E8EF086}">
      <p15:sldGuideLst xmlns:p15="http://schemas.microsoft.com/office/powerpoint/2012/main">
        <p15:guide id="1" orient="horz" pos="528">
          <p15:clr>
            <a:srgbClr val="FBAE40"/>
          </p15:clr>
        </p15:guide>
        <p15:guide id="2" orient="horz" pos="312">
          <p15:clr>
            <a:srgbClr val="FBAE40"/>
          </p15:clr>
        </p15:guide>
        <p15:guide id="3" orient="horz" pos="3216">
          <p15:clr>
            <a:srgbClr val="FBAE40"/>
          </p15:clr>
        </p15:guide>
        <p15:guide id="4" orient="horz" pos="22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873" y="0"/>
            <a:ext cx="10196945" cy="985550"/>
          </a:xfrm>
        </p:spPr>
        <p:txBody>
          <a:bodyPr/>
          <a:lstStyle/>
          <a:p>
            <a:r>
              <a:rPr lang="en-US"/>
              <a:t>Click to edit Master title style</a:t>
            </a:r>
          </a:p>
        </p:txBody>
      </p:sp>
      <p:sp>
        <p:nvSpPr>
          <p:cNvPr id="3" name="Content Placeholder 2"/>
          <p:cNvSpPr>
            <a:spLocks noGrp="1"/>
          </p:cNvSpPr>
          <p:nvPr>
            <p:ph sz="half" idx="1"/>
          </p:nvPr>
        </p:nvSpPr>
        <p:spPr>
          <a:xfrm>
            <a:off x="297873" y="1825625"/>
            <a:ext cx="546561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80307" y="1825625"/>
            <a:ext cx="546561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690079172"/>
      </p:ext>
    </p:extLst>
  </p:cSld>
  <p:clrMapOvr>
    <a:masterClrMapping/>
  </p:clrMapOvr>
  <p:extLst>
    <p:ext uri="{DCECCB84-F9BA-43D5-87BE-67443E8EF086}">
      <p15:sldGuideLst xmlns:p15="http://schemas.microsoft.com/office/powerpoint/2012/main">
        <p15:guide id="1" pos="7462">
          <p15:clr>
            <a:srgbClr val="FBAE40"/>
          </p15:clr>
        </p15:guide>
        <p15:guide id="2" pos="2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176" y="365126"/>
            <a:ext cx="10027516" cy="861002"/>
          </a:xfrm>
        </p:spPr>
        <p:txBody>
          <a:bodyPr/>
          <a:lstStyle/>
          <a:p>
            <a:r>
              <a:rPr lang="en-US"/>
              <a:t>Click to edit Master title style</a:t>
            </a:r>
          </a:p>
        </p:txBody>
      </p:sp>
      <p:sp>
        <p:nvSpPr>
          <p:cNvPr id="3" name="Text Placeholder 2"/>
          <p:cNvSpPr>
            <a:spLocks noGrp="1"/>
          </p:cNvSpPr>
          <p:nvPr>
            <p:ph type="body" idx="1"/>
          </p:nvPr>
        </p:nvSpPr>
        <p:spPr>
          <a:xfrm>
            <a:off x="384176" y="1681163"/>
            <a:ext cx="54139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4176" y="2505075"/>
            <a:ext cx="541395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5311" y="1681163"/>
            <a:ext cx="54406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05311" y="2505075"/>
            <a:ext cx="54406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4027669238"/>
      </p:ext>
    </p:extLst>
  </p:cSld>
  <p:clrMapOvr>
    <a:masterClrMapping/>
  </p:clrMapOvr>
  <p:extLst>
    <p:ext uri="{DCECCB84-F9BA-43D5-87BE-67443E8EF086}">
      <p15:sldGuideLst xmlns:p15="http://schemas.microsoft.com/office/powerpoint/2012/main">
        <p15:guide id="1" pos="242">
          <p15:clr>
            <a:srgbClr val="FBAE40"/>
          </p15:clr>
        </p15:guide>
        <p15:guide id="2" pos="74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2724542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619484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774584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065330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789889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2382903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7216"/>
            <a:ext cx="11414185" cy="178126"/>
          </a:xfrm>
          <a:ln>
            <a:noFill/>
          </a:ln>
        </p:spPr>
        <p:txBody>
          <a:bodyPr lIns="0" tIns="45720" rIns="0" bIns="0" anchor="b"/>
          <a:lstStyle>
            <a:lvl1pPr marL="0" indent="0" algn="l" defTabSz="914400" rtl="0" eaLnBrk="1" latinLnBrk="0" hangingPunct="1">
              <a:lnSpc>
                <a:spcPct val="85000"/>
              </a:lnSpc>
              <a:spcBef>
                <a:spcPts val="0"/>
              </a:spcBef>
              <a:buNone/>
              <a:defRPr lang="en-US" sz="1200" b="0" kern="1200" dirty="0">
                <a:solidFill>
                  <a:schemeClr val="bg1"/>
                </a:solidFill>
              </a:defRPr>
            </a:lvl1pPr>
            <a:lvl2pPr marL="238125" indent="0">
              <a:buNone/>
              <a:defRPr/>
            </a:lvl2pPr>
            <a:lvl3pPr marL="465137" indent="0">
              <a:buNone/>
              <a:defRPr/>
            </a:lvl3pPr>
            <a:lvl4pPr marL="635000" indent="0">
              <a:buNone/>
              <a:defRPr/>
            </a:lvl4pPr>
            <a:lvl5pPr marL="803275" indent="0">
              <a:buNone/>
              <a:defRPr/>
            </a:lvl5pPr>
          </a:lstStyle>
          <a:p>
            <a:pPr marL="0" algn="l" defTabSz="914400" rtl="0" eaLnBrk="1" latinLnBrk="0" hangingPunct="1"/>
            <a:r>
              <a:rPr lang="en-US" sz="1000" b="1" kern="1200" dirty="0">
                <a:solidFill>
                  <a:schemeClr val="bg1"/>
                </a:solidFill>
                <a:latin typeface="+mn-lt"/>
                <a:ea typeface="+mn-ea"/>
                <a:cs typeface="+mn-cs"/>
              </a:rPr>
              <a:t>MFS Fund Distributors, Inc., Boston, MA </a:t>
            </a:r>
            <a:r>
              <a:rPr lang="en-US" sz="1000" b="0" kern="1200" dirty="0">
                <a:solidFill>
                  <a:schemeClr val="bg1"/>
                </a:solidFill>
                <a:latin typeface="+mn-lt"/>
                <a:ea typeface="+mn-ea"/>
                <a:cs typeface="+mn-cs"/>
              </a:rPr>
              <a:t>© 2020 MFS Investment Management</a:t>
            </a:r>
          </a:p>
        </p:txBody>
      </p:sp>
    </p:spTree>
    <p:extLst>
      <p:ext uri="{BB962C8B-B14F-4D97-AF65-F5344CB8AC3E}">
        <p14:creationId xmlns:p14="http://schemas.microsoft.com/office/powerpoint/2010/main" val="28303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Strapline">
    <p:spTree>
      <p:nvGrpSpPr>
        <p:cNvPr id="1" name=""/>
        <p:cNvGrpSpPr/>
        <p:nvPr/>
      </p:nvGrpSpPr>
      <p:grpSpPr>
        <a:xfrm>
          <a:off x="0" y="0"/>
          <a:ext cx="0" cy="0"/>
          <a:chOff x="0" y="0"/>
          <a:chExt cx="0" cy="0"/>
        </a:xfrm>
      </p:grpSpPr>
      <p:grpSp>
        <p:nvGrpSpPr>
          <p:cNvPr id="14" name="Group 13"/>
          <p:cNvGrpSpPr/>
          <p:nvPr userDrawn="1"/>
        </p:nvGrpSpPr>
        <p:grpSpPr>
          <a:xfrm>
            <a:off x="-4296" y="6158753"/>
            <a:ext cx="12196296" cy="354941"/>
            <a:chOff x="-4296" y="6158753"/>
            <a:chExt cx="12196296" cy="354941"/>
          </a:xfrm>
        </p:grpSpPr>
        <p:sp>
          <p:nvSpPr>
            <p:cNvPr id="15" name="Rectangle 14"/>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Tree>
    <p:extLst>
      <p:ext uri="{BB962C8B-B14F-4D97-AF65-F5344CB8AC3E}">
        <p14:creationId xmlns:p14="http://schemas.microsoft.com/office/powerpoint/2010/main" val="70345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562263"/>
            <a:ext cx="11668991" cy="5343714"/>
          </a:xfrm>
          <a:prstGeom prst="rect">
            <a:avLst/>
          </a:prstGeom>
        </p:spPr>
      </p:pic>
      <p:sp>
        <p:nvSpPr>
          <p:cNvPr id="5" name="Footer Placeholder 4"/>
          <p:cNvSpPr>
            <a:spLocks noGrp="1"/>
          </p:cNvSpPr>
          <p:nvPr>
            <p:ph type="ftr" sz="quarter" idx="11"/>
          </p:nvPr>
        </p:nvSpPr>
        <p:spPr>
          <a:xfrm>
            <a:off x="426026" y="6353176"/>
            <a:ext cx="6732000" cy="255442"/>
          </a:xfrm>
          <a:prstGeom prst="rect">
            <a:avLst/>
          </a:prstGeo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6" name="Text Placeholder 2"/>
          <p:cNvSpPr>
            <a:spLocks noGrp="1"/>
          </p:cNvSpPr>
          <p:nvPr>
            <p:ph type="body" idx="13"/>
          </p:nvPr>
        </p:nvSpPr>
        <p:spPr>
          <a:xfrm>
            <a:off x="2989119" y="561109"/>
            <a:ext cx="6435436" cy="2847109"/>
          </a:xfrm>
        </p:spPr>
        <p:txBody>
          <a:bodyPr anchor="ctr" anchorCtr="0">
            <a:noAutofit/>
          </a:bodyPr>
          <a:lstStyle>
            <a:lvl1pPr marL="0" indent="0" algn="ctr">
              <a:buNone/>
              <a:defRPr sz="3800" b="0" i="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5665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Text Placeholder 5"/>
          <p:cNvSpPr>
            <a:spLocks noGrp="1"/>
          </p:cNvSpPr>
          <p:nvPr>
            <p:ph type="body" sz="quarter" idx="14" hasCustomPrompt="1"/>
          </p:nvPr>
        </p:nvSpPr>
        <p:spPr>
          <a:xfrm>
            <a:off x="342900" y="1534012"/>
            <a:ext cx="11461810" cy="1489639"/>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8902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ullets and Strapline">
    <p:spTree>
      <p:nvGrpSpPr>
        <p:cNvPr id="1" name=""/>
        <p:cNvGrpSpPr/>
        <p:nvPr/>
      </p:nvGrpSpPr>
      <p:grpSpPr>
        <a:xfrm>
          <a:off x="0" y="0"/>
          <a:ext cx="0" cy="0"/>
          <a:chOff x="0" y="0"/>
          <a:chExt cx="0" cy="0"/>
        </a:xfrm>
      </p:grpSpPr>
      <p:grpSp>
        <p:nvGrpSpPr>
          <p:cNvPr id="15" name="Group 14"/>
          <p:cNvGrpSpPr/>
          <p:nvPr userDrawn="1"/>
        </p:nvGrpSpPr>
        <p:grpSpPr>
          <a:xfrm>
            <a:off x="-4296" y="6158753"/>
            <a:ext cx="12196296" cy="354941"/>
            <a:chOff x="-4296" y="6158753"/>
            <a:chExt cx="12196296" cy="354941"/>
          </a:xfrm>
        </p:grpSpPr>
        <p:sp>
          <p:nvSpPr>
            <p:cNvPr id="24" name="Rectangle 23"/>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
        <p:nvSpPr>
          <p:cNvPr id="14" name="Text Placeholder 5"/>
          <p:cNvSpPr>
            <a:spLocks noGrp="1"/>
          </p:cNvSpPr>
          <p:nvPr>
            <p:ph type="body" sz="quarter" idx="14" hasCustomPrompt="1"/>
          </p:nvPr>
        </p:nvSpPr>
        <p:spPr>
          <a:xfrm>
            <a:off x="342900" y="1534012"/>
            <a:ext cx="11461810" cy="1489639"/>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3740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Chart Placeholder 6"/>
          <p:cNvSpPr>
            <a:spLocks noGrp="1"/>
          </p:cNvSpPr>
          <p:nvPr>
            <p:ph type="chart" sz="quarter" idx="14"/>
          </p:nvPr>
        </p:nvSpPr>
        <p:spPr>
          <a:xfrm>
            <a:off x="381000" y="1534012"/>
            <a:ext cx="11430000" cy="4360762"/>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3966719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rt and Strapline">
    <p:spTree>
      <p:nvGrpSpPr>
        <p:cNvPr id="1" name=""/>
        <p:cNvGrpSpPr/>
        <p:nvPr/>
      </p:nvGrpSpPr>
      <p:grpSpPr>
        <a:xfrm>
          <a:off x="0" y="0"/>
          <a:ext cx="0" cy="0"/>
          <a:chOff x="0" y="0"/>
          <a:chExt cx="0" cy="0"/>
        </a:xfrm>
      </p:grpSpPr>
      <p:grpSp>
        <p:nvGrpSpPr>
          <p:cNvPr id="24" name="Group 23"/>
          <p:cNvGrpSpPr/>
          <p:nvPr userDrawn="1"/>
        </p:nvGrpSpPr>
        <p:grpSpPr>
          <a:xfrm>
            <a:off x="-4296" y="6158753"/>
            <a:ext cx="12196296" cy="354941"/>
            <a:chOff x="-4296" y="6158753"/>
            <a:chExt cx="12196296" cy="354941"/>
          </a:xfrm>
        </p:grpSpPr>
        <p:sp>
          <p:nvSpPr>
            <p:cNvPr id="25" name="Rectangle 24"/>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
        <p:nvSpPr>
          <p:cNvPr id="15" name="Chart Placeholder 6"/>
          <p:cNvSpPr>
            <a:spLocks noGrp="1"/>
          </p:cNvSpPr>
          <p:nvPr>
            <p:ph type="chart" sz="quarter" idx="14"/>
          </p:nvPr>
        </p:nvSpPr>
        <p:spPr>
          <a:xfrm>
            <a:off x="381000" y="1534012"/>
            <a:ext cx="11430000" cy="4360762"/>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2261799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Table Placeholder 4"/>
          <p:cNvSpPr>
            <a:spLocks noGrp="1"/>
          </p:cNvSpPr>
          <p:nvPr>
            <p:ph type="tbl" sz="quarter" idx="17"/>
          </p:nvPr>
        </p:nvSpPr>
        <p:spPr>
          <a:xfrm>
            <a:off x="390524" y="1450975"/>
            <a:ext cx="11420475" cy="3929063"/>
          </a:xfrm>
        </p:spPr>
        <p:txBody>
          <a:bodyPr/>
          <a:lstStyle/>
          <a:p>
            <a:r>
              <a:rPr lang="en-US"/>
              <a:t>Click icon to add table</a:t>
            </a:r>
          </a:p>
        </p:txBody>
      </p:sp>
    </p:spTree>
    <p:extLst>
      <p:ext uri="{BB962C8B-B14F-4D97-AF65-F5344CB8AC3E}">
        <p14:creationId xmlns:p14="http://schemas.microsoft.com/office/powerpoint/2010/main" val="2123725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and Strapline">
    <p:spTree>
      <p:nvGrpSpPr>
        <p:cNvPr id="1" name=""/>
        <p:cNvGrpSpPr/>
        <p:nvPr/>
      </p:nvGrpSpPr>
      <p:grpSpPr>
        <a:xfrm>
          <a:off x="0" y="0"/>
          <a:ext cx="0" cy="0"/>
          <a:chOff x="0" y="0"/>
          <a:chExt cx="0" cy="0"/>
        </a:xfrm>
      </p:grpSpPr>
      <p:grpSp>
        <p:nvGrpSpPr>
          <p:cNvPr id="24" name="Group 23"/>
          <p:cNvGrpSpPr/>
          <p:nvPr userDrawn="1"/>
        </p:nvGrpSpPr>
        <p:grpSpPr>
          <a:xfrm>
            <a:off x="-4296" y="6158753"/>
            <a:ext cx="12196296" cy="354941"/>
            <a:chOff x="-4296" y="6158753"/>
            <a:chExt cx="12196296" cy="354941"/>
          </a:xfrm>
        </p:grpSpPr>
        <p:sp>
          <p:nvSpPr>
            <p:cNvPr id="25" name="Rectangle 24"/>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
        <p:nvSpPr>
          <p:cNvPr id="15" name="Table Placeholder 4"/>
          <p:cNvSpPr>
            <a:spLocks noGrp="1"/>
          </p:cNvSpPr>
          <p:nvPr>
            <p:ph type="tbl" sz="quarter" idx="18"/>
          </p:nvPr>
        </p:nvSpPr>
        <p:spPr>
          <a:xfrm>
            <a:off x="390524" y="1450975"/>
            <a:ext cx="11420475" cy="3929063"/>
          </a:xfrm>
        </p:spPr>
        <p:txBody>
          <a:bodyPr/>
          <a:lstStyle/>
          <a:p>
            <a:r>
              <a:rPr lang="en-US"/>
              <a:t>Click icon to add table</a:t>
            </a:r>
          </a:p>
        </p:txBody>
      </p:sp>
    </p:spTree>
    <p:extLst>
      <p:ext uri="{BB962C8B-B14F-4D97-AF65-F5344CB8AC3E}">
        <p14:creationId xmlns:p14="http://schemas.microsoft.com/office/powerpoint/2010/main" val="3535391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8" name="Group 17"/>
          <p:cNvGrpSpPr/>
          <p:nvPr userDrawn="1"/>
        </p:nvGrpSpPr>
        <p:grpSpPr>
          <a:xfrm>
            <a:off x="0" y="5952901"/>
            <a:ext cx="12192000" cy="942976"/>
            <a:chOff x="0" y="5955959"/>
            <a:chExt cx="12192000" cy="902043"/>
          </a:xfrm>
        </p:grpSpPr>
        <p:sp>
          <p:nvSpPr>
            <p:cNvPr id="19" name="Rectangle 18"/>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
        <p:nvSpPr>
          <p:cNvPr id="5" name="Title 13"/>
          <p:cNvSpPr>
            <a:spLocks noGrp="1"/>
          </p:cNvSpPr>
          <p:nvPr>
            <p:ph type="title" hasCustomPrompt="1"/>
          </p:nvPr>
        </p:nvSpPr>
        <p:spPr>
          <a:xfrm>
            <a:off x="381000" y="2382614"/>
            <a:ext cx="11430000" cy="590931"/>
          </a:xfrm>
          <a:effectLst/>
        </p:spPr>
        <p:txBody>
          <a:bodyPr wrap="square" bIns="36576" anchor="b">
            <a:spAutoFit/>
          </a:bodyPr>
          <a:lstStyle>
            <a:lvl1pPr algn="ctr">
              <a:lnSpc>
                <a:spcPct val="100000"/>
              </a:lnSpc>
              <a:defRPr sz="3600">
                <a:solidFill>
                  <a:schemeClr val="accent6"/>
                </a:solidFill>
                <a:effectLst/>
              </a:defRPr>
            </a:lvl1pPr>
          </a:lstStyle>
          <a:p>
            <a:r>
              <a:rPr lang="en-US" dirty="0"/>
              <a:t>Section Divider in Title Case</a:t>
            </a:r>
          </a:p>
        </p:txBody>
      </p:sp>
      <p:sp>
        <p:nvSpPr>
          <p:cNvPr id="6" name="Subtitle 2"/>
          <p:cNvSpPr>
            <a:spLocks noGrp="1"/>
          </p:cNvSpPr>
          <p:nvPr>
            <p:ph type="subTitle" idx="1" hasCustomPrompt="1"/>
          </p:nvPr>
        </p:nvSpPr>
        <p:spPr>
          <a:xfrm>
            <a:off x="381000" y="3264708"/>
            <a:ext cx="11429999"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96F6AEA-BFCE-644B-B5DE-06784F16BF6E}" type="slidenum">
              <a:rPr lang="en-US" smtClean="0"/>
              <a:pPr/>
              <a:t>‹#›</a:t>
            </a:fld>
            <a:endParaRPr lang="en-US" dirty="0"/>
          </a:p>
        </p:txBody>
      </p:sp>
      <p:sp>
        <p:nvSpPr>
          <p:cNvPr id="9" name="TextBox 8"/>
          <p:cNvSpPr txBox="1"/>
          <p:nvPr userDrawn="1"/>
        </p:nvSpPr>
        <p:spPr>
          <a:xfrm>
            <a:off x="387289" y="6568843"/>
            <a:ext cx="7569261" cy="184666"/>
          </a:xfrm>
          <a:prstGeom prst="rect">
            <a:avLst/>
          </a:prstGeom>
          <a:noFill/>
        </p:spPr>
        <p:txBody>
          <a:bodyPr wrap="square" lIns="0" tIns="0" rIns="0" bIns="0" rtlCol="0" anchor="ctr" anchorCtr="0">
            <a:spAutoFit/>
          </a:bodyPr>
          <a:lstStyle/>
          <a:p>
            <a:pPr marL="0" algn="l" defTabSz="914400" rtl="0" eaLnBrk="1" latinLnBrk="0" hangingPunct="1"/>
            <a:r>
              <a:rPr lang="en-US" sz="1200" b="1" kern="1200" dirty="0">
                <a:solidFill>
                  <a:schemeClr val="bg1"/>
                </a:solidFill>
                <a:latin typeface="+mn-lt"/>
                <a:ea typeface="+mn-ea"/>
                <a:cs typeface="+mn-cs"/>
              </a:rPr>
              <a:t>MFS Fund Distributors, Inc., Boston, MA </a:t>
            </a:r>
            <a:r>
              <a:rPr lang="en-US" sz="1200" b="0" kern="1200" dirty="0">
                <a:solidFill>
                  <a:schemeClr val="bg1"/>
                </a:solidFill>
                <a:latin typeface="+mn-lt"/>
                <a:ea typeface="+mn-ea"/>
                <a:cs typeface="+mn-cs"/>
              </a:rPr>
              <a:t>© 2021 MFS Investment Management</a:t>
            </a:r>
          </a:p>
        </p:txBody>
      </p:sp>
    </p:spTree>
    <p:extLst>
      <p:ext uri="{BB962C8B-B14F-4D97-AF65-F5344CB8AC3E}">
        <p14:creationId xmlns:p14="http://schemas.microsoft.com/office/powerpoint/2010/main" val="1686375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Chart Placeholder 6"/>
          <p:cNvSpPr>
            <a:spLocks noGrp="1"/>
          </p:cNvSpPr>
          <p:nvPr>
            <p:ph type="chart" sz="quarter" idx="14"/>
          </p:nvPr>
        </p:nvSpPr>
        <p:spPr>
          <a:xfrm>
            <a:off x="381001" y="1534011"/>
            <a:ext cx="5495544" cy="4371489"/>
          </a:xfrm>
        </p:spPr>
        <p:txBody>
          <a:bodyPr/>
          <a:lstStyle>
            <a:lvl1pPr>
              <a:defRPr>
                <a:solidFill>
                  <a:schemeClr val="tx1"/>
                </a:solidFill>
              </a:defRPr>
            </a:lvl1pPr>
          </a:lstStyle>
          <a:p>
            <a:r>
              <a:rPr lang="en-US"/>
              <a:t>Click icon to add chart</a:t>
            </a:r>
          </a:p>
        </p:txBody>
      </p:sp>
      <p:sp>
        <p:nvSpPr>
          <p:cNvPr id="11" name="Chart Placeholder 6"/>
          <p:cNvSpPr>
            <a:spLocks noGrp="1"/>
          </p:cNvSpPr>
          <p:nvPr>
            <p:ph type="chart" sz="quarter" idx="18"/>
          </p:nvPr>
        </p:nvSpPr>
        <p:spPr>
          <a:xfrm>
            <a:off x="6315456" y="1534011"/>
            <a:ext cx="5495544" cy="4371489"/>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34733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harts and Strapline">
    <p:spTree>
      <p:nvGrpSpPr>
        <p:cNvPr id="1" name=""/>
        <p:cNvGrpSpPr/>
        <p:nvPr/>
      </p:nvGrpSpPr>
      <p:grpSpPr>
        <a:xfrm>
          <a:off x="0" y="0"/>
          <a:ext cx="0" cy="0"/>
          <a:chOff x="0" y="0"/>
          <a:chExt cx="0" cy="0"/>
        </a:xfrm>
      </p:grpSpPr>
      <p:grpSp>
        <p:nvGrpSpPr>
          <p:cNvPr id="25" name="Group 24"/>
          <p:cNvGrpSpPr/>
          <p:nvPr userDrawn="1"/>
        </p:nvGrpSpPr>
        <p:grpSpPr>
          <a:xfrm>
            <a:off x="-4296" y="6158753"/>
            <a:ext cx="12196296" cy="354941"/>
            <a:chOff x="-4296" y="6158753"/>
            <a:chExt cx="12196296" cy="354941"/>
          </a:xfrm>
        </p:grpSpPr>
        <p:sp>
          <p:nvSpPr>
            <p:cNvPr id="27" name="Rectangle 26"/>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
        <p:nvSpPr>
          <p:cNvPr id="24" name="Chart Placeholder 6"/>
          <p:cNvSpPr>
            <a:spLocks noGrp="1"/>
          </p:cNvSpPr>
          <p:nvPr>
            <p:ph type="chart" sz="quarter" idx="14"/>
          </p:nvPr>
        </p:nvSpPr>
        <p:spPr>
          <a:xfrm>
            <a:off x="381001" y="1534011"/>
            <a:ext cx="5495544" cy="4371489"/>
          </a:xfrm>
        </p:spPr>
        <p:txBody>
          <a:bodyPr/>
          <a:lstStyle>
            <a:lvl1pPr>
              <a:defRPr>
                <a:solidFill>
                  <a:schemeClr val="tx1"/>
                </a:solidFill>
              </a:defRPr>
            </a:lvl1pPr>
          </a:lstStyle>
          <a:p>
            <a:r>
              <a:rPr lang="en-US"/>
              <a:t>Click icon to add chart</a:t>
            </a:r>
          </a:p>
        </p:txBody>
      </p:sp>
      <p:sp>
        <p:nvSpPr>
          <p:cNvPr id="26" name="Chart Placeholder 6"/>
          <p:cNvSpPr>
            <a:spLocks noGrp="1"/>
          </p:cNvSpPr>
          <p:nvPr>
            <p:ph type="chart" sz="quarter" idx="18"/>
          </p:nvPr>
        </p:nvSpPr>
        <p:spPr>
          <a:xfrm>
            <a:off x="6315456" y="1534011"/>
            <a:ext cx="5495544" cy="4371489"/>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2472519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ur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Chart Placeholder 6"/>
          <p:cNvSpPr>
            <a:spLocks noGrp="1"/>
          </p:cNvSpPr>
          <p:nvPr>
            <p:ph type="chart" sz="quarter" idx="14"/>
          </p:nvPr>
        </p:nvSpPr>
        <p:spPr>
          <a:xfrm>
            <a:off x="381001" y="1534011"/>
            <a:ext cx="5495544" cy="2084832"/>
          </a:xfrm>
        </p:spPr>
        <p:txBody>
          <a:bodyPr/>
          <a:lstStyle>
            <a:lvl1pPr>
              <a:defRPr>
                <a:solidFill>
                  <a:schemeClr val="tx1"/>
                </a:solidFill>
              </a:defRPr>
            </a:lvl1pPr>
          </a:lstStyle>
          <a:p>
            <a:r>
              <a:rPr lang="en-US"/>
              <a:t>Click icon to add chart</a:t>
            </a:r>
          </a:p>
        </p:txBody>
      </p:sp>
      <p:sp>
        <p:nvSpPr>
          <p:cNvPr id="10" name="Chart Placeholder 5"/>
          <p:cNvSpPr>
            <a:spLocks noGrp="1"/>
          </p:cNvSpPr>
          <p:nvPr>
            <p:ph type="chart" sz="quarter" idx="17"/>
          </p:nvPr>
        </p:nvSpPr>
        <p:spPr>
          <a:xfrm>
            <a:off x="6315456" y="1533526"/>
            <a:ext cx="5495544" cy="2084832"/>
          </a:xfrm>
        </p:spPr>
        <p:txBody>
          <a:bodyPr/>
          <a:lstStyle/>
          <a:p>
            <a:r>
              <a:rPr lang="en-US"/>
              <a:t>Click icon to add chart</a:t>
            </a:r>
            <a:endParaRPr lang="en-US" dirty="0"/>
          </a:p>
        </p:txBody>
      </p:sp>
      <p:sp>
        <p:nvSpPr>
          <p:cNvPr id="11" name="Chart Placeholder 6"/>
          <p:cNvSpPr>
            <a:spLocks noGrp="1"/>
          </p:cNvSpPr>
          <p:nvPr>
            <p:ph type="chart" sz="quarter" idx="18"/>
          </p:nvPr>
        </p:nvSpPr>
        <p:spPr>
          <a:xfrm>
            <a:off x="381001" y="3819181"/>
            <a:ext cx="5495544" cy="2084832"/>
          </a:xfrm>
        </p:spPr>
        <p:txBody>
          <a:bodyPr/>
          <a:lstStyle>
            <a:lvl1pPr>
              <a:defRPr>
                <a:solidFill>
                  <a:schemeClr val="tx1"/>
                </a:solidFill>
              </a:defRPr>
            </a:lvl1pPr>
          </a:lstStyle>
          <a:p>
            <a:r>
              <a:rPr lang="en-US"/>
              <a:t>Click icon to add chart</a:t>
            </a:r>
          </a:p>
        </p:txBody>
      </p:sp>
      <p:sp>
        <p:nvSpPr>
          <p:cNvPr id="14" name="Chart Placeholder 6"/>
          <p:cNvSpPr>
            <a:spLocks noGrp="1"/>
          </p:cNvSpPr>
          <p:nvPr>
            <p:ph type="chart" sz="quarter" idx="19"/>
          </p:nvPr>
        </p:nvSpPr>
        <p:spPr>
          <a:xfrm>
            <a:off x="6315456" y="3819181"/>
            <a:ext cx="5495544" cy="2084832"/>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332930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517238"/>
            <a:ext cx="11703331" cy="3067626"/>
          </a:xfrm>
          <a:prstGeom prst="rect">
            <a:avLst/>
          </a:prstGeom>
        </p:spPr>
      </p:pic>
      <p:sp>
        <p:nvSpPr>
          <p:cNvPr id="2" name="Title 1"/>
          <p:cNvSpPr>
            <a:spLocks noGrp="1"/>
          </p:cNvSpPr>
          <p:nvPr>
            <p:ph type="ctrTitle"/>
          </p:nvPr>
        </p:nvSpPr>
        <p:spPr>
          <a:xfrm>
            <a:off x="1569025" y="1672936"/>
            <a:ext cx="7969830" cy="1174173"/>
          </a:xfrm>
        </p:spPr>
        <p:txBody>
          <a:bodyPr anchor="ctr" anchorCtr="1">
            <a:noAutofit/>
          </a:bodyPr>
          <a:lstStyle>
            <a:lvl1pPr algn="ctr">
              <a:lnSpc>
                <a:spcPct val="100000"/>
              </a:lnSpc>
              <a:spcBef>
                <a:spcPts val="0"/>
              </a:spcBef>
              <a:defRPr sz="6400">
                <a:solidFill>
                  <a:schemeClr val="bg1"/>
                </a:solidFill>
                <a:latin typeface="+mj-lt"/>
              </a:defRPr>
            </a:lvl1pPr>
          </a:lstStyle>
          <a:p>
            <a:r>
              <a:rPr lang="en-US" dirty="0"/>
              <a:t>Click to edit Master title style</a:t>
            </a:r>
          </a:p>
        </p:txBody>
      </p:sp>
      <p:sp>
        <p:nvSpPr>
          <p:cNvPr id="5" name="Footer Placeholder 4"/>
          <p:cNvSpPr>
            <a:spLocks noGrp="1"/>
          </p:cNvSpPr>
          <p:nvPr>
            <p:ph type="ftr" sz="quarter" idx="11"/>
          </p:nvPr>
        </p:nvSpPr>
        <p:spPr>
          <a:xfrm>
            <a:off x="426026" y="6109856"/>
            <a:ext cx="6732000" cy="255442"/>
          </a:xfrm>
          <a:prstGeom prst="rect">
            <a:avLst/>
          </a:prstGeo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p:ph type="body" idx="13" hasCustomPrompt="1"/>
          </p:nvPr>
        </p:nvSpPr>
        <p:spPr>
          <a:xfrm>
            <a:off x="426026" y="3821688"/>
            <a:ext cx="4521600" cy="1664711"/>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p:txBody>
      </p:sp>
      <p:sp>
        <p:nvSpPr>
          <p:cNvPr id="22" name="Text Placeholder 2"/>
          <p:cNvSpPr>
            <a:spLocks noGrp="1"/>
          </p:cNvSpPr>
          <p:nvPr>
            <p:ph type="body" idx="14" hasCustomPrompt="1"/>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XXXXX.1</a:t>
            </a:r>
          </a:p>
        </p:txBody>
      </p:sp>
      <p:sp>
        <p:nvSpPr>
          <p:cNvPr id="25"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solidFill>
                  <a:schemeClr val="bg1"/>
                </a:solidFill>
                <a:latin typeface="Calibri" charset="0"/>
                <a:ea typeface="Calibri" charset="0"/>
                <a:cs typeface="Calibri" charset="0"/>
              </a:rPr>
              <a:t>MFS ADVISOR EDGE</a:t>
            </a:r>
            <a:r>
              <a:rPr lang="en-US" sz="1100" b="0" i="0" baseline="30000" dirty="0">
                <a:solidFill>
                  <a:schemeClr val="bg1"/>
                </a:solidFill>
                <a:latin typeface="Calibri" charset="0"/>
                <a:ea typeface="Calibri" charset="0"/>
                <a:cs typeface="Calibri" charset="0"/>
              </a:rPr>
              <a:t>SM</a:t>
            </a:r>
          </a:p>
        </p:txBody>
      </p:sp>
    </p:spTree>
    <p:extLst>
      <p:ext uri="{BB962C8B-B14F-4D97-AF65-F5344CB8AC3E}">
        <p14:creationId xmlns:p14="http://schemas.microsoft.com/office/powerpoint/2010/main" val="18249217"/>
      </p:ext>
    </p:extLst>
  </p:cSld>
  <p:clrMapOvr>
    <a:masterClrMapping/>
  </p:clrMapOvr>
  <p:extLst>
    <p:ext uri="{DCECCB84-F9BA-43D5-87BE-67443E8EF086}">
      <p15:sldGuideLst xmlns:p15="http://schemas.microsoft.com/office/powerpoint/2012/main">
        <p15:guide id="1" pos="728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our charts and Strapline">
    <p:spTree>
      <p:nvGrpSpPr>
        <p:cNvPr id="1" name=""/>
        <p:cNvGrpSpPr/>
        <p:nvPr/>
      </p:nvGrpSpPr>
      <p:grpSpPr>
        <a:xfrm>
          <a:off x="0" y="0"/>
          <a:ext cx="0" cy="0"/>
          <a:chOff x="0" y="0"/>
          <a:chExt cx="0" cy="0"/>
        </a:xfrm>
      </p:grpSpPr>
      <p:grpSp>
        <p:nvGrpSpPr>
          <p:cNvPr id="21" name="Group 20"/>
          <p:cNvGrpSpPr/>
          <p:nvPr userDrawn="1"/>
        </p:nvGrpSpPr>
        <p:grpSpPr>
          <a:xfrm>
            <a:off x="-4296" y="6158753"/>
            <a:ext cx="12196296" cy="354941"/>
            <a:chOff x="-4296" y="6158753"/>
            <a:chExt cx="12196296" cy="354941"/>
          </a:xfrm>
        </p:grpSpPr>
        <p:sp>
          <p:nvSpPr>
            <p:cNvPr id="22" name="Rectangle 21"/>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Chart Placeholder 6"/>
          <p:cNvSpPr>
            <a:spLocks noGrp="1"/>
          </p:cNvSpPr>
          <p:nvPr>
            <p:ph type="chart" sz="quarter" idx="14"/>
          </p:nvPr>
        </p:nvSpPr>
        <p:spPr>
          <a:xfrm>
            <a:off x="381001" y="1534011"/>
            <a:ext cx="5495544" cy="2084832"/>
          </a:xfrm>
        </p:spPr>
        <p:txBody>
          <a:bodyPr/>
          <a:lstStyle>
            <a:lvl1pPr>
              <a:defRPr>
                <a:solidFill>
                  <a:schemeClr val="tx1"/>
                </a:solidFill>
              </a:defRPr>
            </a:lvl1pPr>
          </a:lstStyle>
          <a:p>
            <a:r>
              <a:rPr lang="en-US"/>
              <a:t>Click icon to add chart</a:t>
            </a:r>
          </a:p>
        </p:txBody>
      </p:sp>
      <p:sp>
        <p:nvSpPr>
          <p:cNvPr id="10" name="Chart Placeholder 5"/>
          <p:cNvSpPr>
            <a:spLocks noGrp="1"/>
          </p:cNvSpPr>
          <p:nvPr>
            <p:ph type="chart" sz="quarter" idx="17"/>
          </p:nvPr>
        </p:nvSpPr>
        <p:spPr>
          <a:xfrm>
            <a:off x="6315456" y="1533526"/>
            <a:ext cx="5495544" cy="2084832"/>
          </a:xfrm>
        </p:spPr>
        <p:txBody>
          <a:bodyPr/>
          <a:lstStyle/>
          <a:p>
            <a:r>
              <a:rPr lang="en-US"/>
              <a:t>Click icon to add chart</a:t>
            </a:r>
            <a:endParaRPr lang="en-US" dirty="0"/>
          </a:p>
        </p:txBody>
      </p:sp>
      <p:sp>
        <p:nvSpPr>
          <p:cNvPr id="11" name="Chart Placeholder 6"/>
          <p:cNvSpPr>
            <a:spLocks noGrp="1"/>
          </p:cNvSpPr>
          <p:nvPr>
            <p:ph type="chart" sz="quarter" idx="18"/>
          </p:nvPr>
        </p:nvSpPr>
        <p:spPr>
          <a:xfrm>
            <a:off x="381001" y="3819181"/>
            <a:ext cx="5495544" cy="2084832"/>
          </a:xfrm>
        </p:spPr>
        <p:txBody>
          <a:bodyPr/>
          <a:lstStyle>
            <a:lvl1pPr>
              <a:defRPr>
                <a:solidFill>
                  <a:schemeClr val="tx1"/>
                </a:solidFill>
              </a:defRPr>
            </a:lvl1pPr>
          </a:lstStyle>
          <a:p>
            <a:r>
              <a:rPr lang="en-US"/>
              <a:t>Click icon to add chart</a:t>
            </a:r>
          </a:p>
        </p:txBody>
      </p:sp>
      <p:sp>
        <p:nvSpPr>
          <p:cNvPr id="14" name="Chart Placeholder 6"/>
          <p:cNvSpPr>
            <a:spLocks noGrp="1"/>
          </p:cNvSpPr>
          <p:nvPr>
            <p:ph type="chart" sz="quarter" idx="19"/>
          </p:nvPr>
        </p:nvSpPr>
        <p:spPr>
          <a:xfrm>
            <a:off x="6315456" y="3819181"/>
            <a:ext cx="5495544" cy="2084832"/>
          </a:xfrm>
        </p:spPr>
        <p:txBody>
          <a:bodyPr/>
          <a:lstStyle>
            <a:lvl1pPr>
              <a:defRPr>
                <a:solidFill>
                  <a:schemeClr val="tx1"/>
                </a:solidFill>
              </a:defRPr>
            </a:lvl1pPr>
          </a:lstStyle>
          <a:p>
            <a:r>
              <a:rPr lang="en-US"/>
              <a:t>Click icon to add chart</a:t>
            </a:r>
          </a:p>
        </p:txBody>
      </p:sp>
      <p:grpSp>
        <p:nvGrpSpPr>
          <p:cNvPr id="12" name="Group 11"/>
          <p:cNvGrpSpPr/>
          <p:nvPr/>
        </p:nvGrpSpPr>
        <p:grpSpPr>
          <a:xfrm>
            <a:off x="-4296" y="6158753"/>
            <a:ext cx="12196296" cy="354941"/>
            <a:chOff x="-4296" y="6158753"/>
            <a:chExt cx="12196296" cy="354941"/>
          </a:xfrm>
        </p:grpSpPr>
        <p:sp>
          <p:nvSpPr>
            <p:cNvPr id="13" name="Rectangle 12"/>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7"/>
          <p:cNvSpPr>
            <a:spLocks noGrp="1"/>
          </p:cNvSpPr>
          <p:nvPr>
            <p:ph type="body" sz="quarter" idx="20"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Tree>
    <p:extLst>
      <p:ext uri="{BB962C8B-B14F-4D97-AF65-F5344CB8AC3E}">
        <p14:creationId xmlns:p14="http://schemas.microsoft.com/office/powerpoint/2010/main" val="3137598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gray background">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1196719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gray background with Strapline">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4296" y="6158753"/>
            <a:ext cx="12196296" cy="354941"/>
            <a:chOff x="-4296" y="6158753"/>
            <a:chExt cx="12196296" cy="354941"/>
          </a:xfrm>
        </p:grpSpPr>
        <p:sp>
          <p:nvSpPr>
            <p:cNvPr id="15" name="Rectangle 14"/>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Tree>
    <p:extLst>
      <p:ext uri="{BB962C8B-B14F-4D97-AF65-F5344CB8AC3E}">
        <p14:creationId xmlns:p14="http://schemas.microsoft.com/office/powerpoint/2010/main" val="196398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gray background">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Tree>
    <p:extLst>
      <p:ext uri="{BB962C8B-B14F-4D97-AF65-F5344CB8AC3E}">
        <p14:creationId xmlns:p14="http://schemas.microsoft.com/office/powerpoint/2010/main" val="3731832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pPr/>
              <a:t>‹#›</a:t>
            </a:fld>
            <a:endParaRPr lang="en-US" dirty="0"/>
          </a:p>
        </p:txBody>
      </p:sp>
      <p:sp>
        <p:nvSpPr>
          <p:cNvPr id="4" name="Rectangle 3"/>
          <p:cNvSpPr/>
          <p:nvPr/>
        </p:nvSpPr>
        <p:spPr bwMode="gray">
          <a:xfrm>
            <a:off x="9963150" y="0"/>
            <a:ext cx="2228850" cy="105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bwMode="gray">
          <a:xfrm>
            <a:off x="9963150" y="0"/>
            <a:ext cx="2228850" cy="105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57874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5915026"/>
            <a:ext cx="12192000" cy="942976"/>
            <a:chOff x="0" y="5955959"/>
            <a:chExt cx="12192000" cy="902043"/>
          </a:xfrm>
        </p:grpSpPr>
        <p:sp>
          <p:nvSpPr>
            <p:cNvPr id="12" name="Rectangle 11"/>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
        <p:nvSpPr>
          <p:cNvPr id="14" name="Title 13"/>
          <p:cNvSpPr>
            <a:spLocks noGrp="1"/>
          </p:cNvSpPr>
          <p:nvPr>
            <p:ph type="title" hasCustomPrompt="1"/>
          </p:nvPr>
        </p:nvSpPr>
        <p:spPr>
          <a:xfrm>
            <a:off x="387290" y="2783964"/>
            <a:ext cx="11423710" cy="628654"/>
          </a:xfrm>
          <a:effectLst/>
        </p:spPr>
        <p:txBody>
          <a:bodyPr bIns="36576"/>
          <a:lstStyle>
            <a:lvl1pPr algn="ctr">
              <a:lnSpc>
                <a:spcPct val="100000"/>
              </a:lnSpc>
              <a:defRPr sz="3600">
                <a:solidFill>
                  <a:schemeClr val="accent6"/>
                </a:solidFill>
                <a:effectLst/>
              </a:defRPr>
            </a:lvl1pPr>
          </a:lstStyle>
          <a:p>
            <a:r>
              <a:rPr lang="en-US" dirty="0"/>
              <a:t>Click to Add Text</a:t>
            </a:r>
          </a:p>
        </p:txBody>
      </p:sp>
      <p:sp>
        <p:nvSpPr>
          <p:cNvPr id="3" name="Text Placeholder 2"/>
          <p:cNvSpPr>
            <a:spLocks noGrp="1"/>
          </p:cNvSpPr>
          <p:nvPr>
            <p:ph type="body" sz="quarter" idx="10" hasCustomPrompt="1"/>
          </p:nvPr>
        </p:nvSpPr>
        <p:spPr>
          <a:xfrm>
            <a:off x="387290" y="5663312"/>
            <a:ext cx="11423710" cy="223138"/>
          </a:xfrm>
        </p:spPr>
        <p:txBody>
          <a:bodyPr lIns="0" tIns="91440" rIns="0" bIns="0" anchor="b">
            <a:spAutoFit/>
          </a:bodyPr>
          <a:lstStyle>
            <a:lvl1pPr marL="0" indent="0">
              <a:lnSpc>
                <a:spcPct val="85000"/>
              </a:lnSpc>
              <a:spcBef>
                <a:spcPts val="100"/>
              </a:spcBef>
              <a:buNone/>
              <a:defRPr sz="1000"/>
            </a:lvl1pPr>
          </a:lstStyle>
          <a:p>
            <a:pPr lvl="0"/>
            <a:r>
              <a:rPr lang="en-US" dirty="0"/>
              <a:t>Disclosures</a:t>
            </a:r>
          </a:p>
        </p:txBody>
      </p:sp>
      <p:sp>
        <p:nvSpPr>
          <p:cNvPr id="9" name="Slide Number Placeholder 2"/>
          <p:cNvSpPr>
            <a:spLocks noGrp="1"/>
          </p:cNvSpPr>
          <p:nvPr>
            <p:ph type="sldNum" sz="quarter" idx="11"/>
          </p:nvPr>
        </p:nvSpPr>
        <p:spPr>
          <a:xfrm>
            <a:off x="11369028" y="6591925"/>
            <a:ext cx="435682" cy="129550"/>
          </a:xfrm>
        </p:spPr>
        <p:txBody>
          <a:bodyPr/>
          <a:lstStyle>
            <a:lvl1pPr>
              <a:defRPr>
                <a:solidFill>
                  <a:schemeClr val="bg1"/>
                </a:solidFill>
              </a:defRPr>
            </a:lvl1pPr>
          </a:lstStyle>
          <a:p>
            <a:fld id="{496F6AEA-BFCE-644B-B5DE-06784F16BF6E}" type="slidenum">
              <a:rPr lang="en-US" smtClean="0"/>
              <a:pPr/>
              <a:t>‹#›</a:t>
            </a:fld>
            <a:endParaRPr lang="en-US" dirty="0"/>
          </a:p>
        </p:txBody>
      </p:sp>
    </p:spTree>
    <p:extLst>
      <p:ext uri="{BB962C8B-B14F-4D97-AF65-F5344CB8AC3E}">
        <p14:creationId xmlns:p14="http://schemas.microsoft.com/office/powerpoint/2010/main" val="46371978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vent Cover option 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0" y="6325563"/>
            <a:ext cx="6592186" cy="53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Rectangle 17"/>
          <p:cNvSpPr/>
          <p:nvPr userDrawn="1"/>
        </p:nvSpPr>
        <p:spPr>
          <a:xfrm>
            <a:off x="0" y="5202196"/>
            <a:ext cx="12192000" cy="1655804"/>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bwMode="gray">
          <a:xfrm>
            <a:off x="0" y="950913"/>
            <a:ext cx="12192000" cy="5907087"/>
          </a:xfrm>
        </p:spPr>
        <p:txBody>
          <a:bodyPr/>
          <a:lstStyle/>
          <a:p>
            <a:endParaRPr lang="en-US"/>
          </a:p>
        </p:txBody>
      </p:sp>
      <p:sp>
        <p:nvSpPr>
          <p:cNvPr id="19" name="Right Triangle 18"/>
          <p:cNvSpPr/>
          <p:nvPr userDrawn="1"/>
        </p:nvSpPr>
        <p:spPr>
          <a:xfrm flipH="1">
            <a:off x="10536936" y="5202936"/>
            <a:ext cx="1655064" cy="1655064"/>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sp>
        <p:nvSpPr>
          <p:cNvPr id="14" name="Title 13"/>
          <p:cNvSpPr>
            <a:spLocks noGrp="1"/>
          </p:cNvSpPr>
          <p:nvPr>
            <p:ph type="title" hasCustomPrompt="1"/>
          </p:nvPr>
        </p:nvSpPr>
        <p:spPr bwMode="gray">
          <a:xfrm>
            <a:off x="352946" y="5734632"/>
            <a:ext cx="10084260" cy="590931"/>
          </a:xfrm>
          <a:effectLst/>
        </p:spPr>
        <p:txBody>
          <a:bodyPr wrap="square" lIns="0" tIns="45720" rIns="0" bIns="45720" anchor="ctr">
            <a:spAutoFit/>
          </a:bodyPr>
          <a:lstStyle>
            <a:lvl1pPr algn="l">
              <a:defRPr sz="3600" baseline="0">
                <a:solidFill>
                  <a:schemeClr val="bg1"/>
                </a:solidFill>
                <a:effectLst/>
                <a:latin typeface="+mj-lt"/>
              </a:defRPr>
            </a:lvl1pPr>
          </a:lstStyle>
          <a:p>
            <a:r>
              <a:rPr lang="en-US" dirty="0"/>
              <a:t>Event Title Here</a:t>
            </a:r>
          </a:p>
        </p:txBody>
      </p:sp>
    </p:spTree>
    <p:extLst>
      <p:ext uri="{BB962C8B-B14F-4D97-AF65-F5344CB8AC3E}">
        <p14:creationId xmlns:p14="http://schemas.microsoft.com/office/powerpoint/2010/main" val="156238388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vent title option 1">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3"/>
          <p:cNvSpPr>
            <a:spLocks noGrp="1"/>
          </p:cNvSpPr>
          <p:nvPr userDrawn="1">
            <p:ph type="title" hasCustomPrompt="1"/>
          </p:nvPr>
        </p:nvSpPr>
        <p:spPr>
          <a:xfrm>
            <a:off x="381000" y="1895680"/>
            <a:ext cx="11430002" cy="590931"/>
          </a:xfrm>
          <a:effectLst/>
        </p:spPr>
        <p:txBody>
          <a:bodyPr wrap="square" bIns="36576" anchor="b">
            <a:spAutoFit/>
          </a:bodyPr>
          <a:lstStyle>
            <a:lvl1pPr algn="ctr">
              <a:lnSpc>
                <a:spcPct val="100000"/>
              </a:lnSpc>
              <a:defRPr sz="3600">
                <a:solidFill>
                  <a:schemeClr val="accent6"/>
                </a:solidFill>
                <a:effectLst/>
              </a:defRPr>
            </a:lvl1pPr>
          </a:lstStyle>
          <a:p>
            <a:r>
              <a:rPr lang="en-US" dirty="0"/>
              <a:t>Presentation Title in Title Case</a:t>
            </a:r>
          </a:p>
        </p:txBody>
      </p:sp>
      <p:sp>
        <p:nvSpPr>
          <p:cNvPr id="11" name="Subtitle 2"/>
          <p:cNvSpPr>
            <a:spLocks noGrp="1"/>
          </p:cNvSpPr>
          <p:nvPr userDrawn="1">
            <p:ph type="subTitle" idx="1" hasCustomPrompt="1"/>
          </p:nvPr>
        </p:nvSpPr>
        <p:spPr>
          <a:xfrm>
            <a:off x="381001" y="2641928"/>
            <a:ext cx="11430000"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Subtitle in sentence case</a:t>
            </a:r>
          </a:p>
        </p:txBody>
      </p:sp>
      <p:sp>
        <p:nvSpPr>
          <p:cNvPr id="3" name="Text Placeholder 2"/>
          <p:cNvSpPr>
            <a:spLocks noGrp="1"/>
          </p:cNvSpPr>
          <p:nvPr userDrawn="1">
            <p:ph type="body" sz="quarter" idx="10" hasCustomPrompt="1"/>
          </p:nvPr>
        </p:nvSpPr>
        <p:spPr>
          <a:xfrm>
            <a:off x="381000" y="4313522"/>
            <a:ext cx="11430001" cy="615553"/>
          </a:xfrm>
        </p:spPr>
        <p:txBody>
          <a:bodyPr wrap="square" lIns="0" tIns="0" rIns="0" bIns="0">
            <a:spAutoFit/>
          </a:bodyPr>
          <a:lstStyle>
            <a:lvl1pPr marL="0" marR="0" indent="0" algn="ctr" defTabSz="914400" rtl="0" eaLnBrk="1" fontAlgn="auto" latinLnBrk="0" hangingPunct="1">
              <a:lnSpc>
                <a:spcPct val="100000"/>
              </a:lnSpc>
              <a:spcBef>
                <a:spcPts val="0"/>
              </a:spcBef>
              <a:spcAft>
                <a:spcPts val="0"/>
              </a:spcAft>
              <a:buClrTx/>
              <a:buSzTx/>
              <a:buFont typeface="Wingdings" charset="2"/>
              <a:buNone/>
              <a:tabLst/>
              <a:defRPr sz="2000"/>
            </a:lvl1pPr>
            <a:lvl2pPr marL="238125" indent="0">
              <a:buNone/>
              <a:defRPr/>
            </a:lvl2pPr>
            <a:lvl3pPr marL="465137" indent="0">
              <a:buNone/>
              <a:defRPr/>
            </a:lvl3pPr>
            <a:lvl4pPr marL="635000" indent="0">
              <a:buNone/>
              <a:defRPr/>
            </a:lvl4pPr>
            <a:lvl5pPr marL="803275" indent="0">
              <a:buNone/>
              <a:defRPr/>
            </a:lvl5pPr>
          </a:lstStyle>
          <a:p>
            <a:pPr marL="0" marR="0" lvl="0" indent="0" algn="ctr" defTabSz="914400" rtl="0" eaLnBrk="1" fontAlgn="auto" latinLnBrk="0" hangingPunct="1">
              <a:lnSpc>
                <a:spcPct val="100000"/>
              </a:lnSpc>
              <a:spcBef>
                <a:spcPts val="0"/>
              </a:spcBef>
              <a:spcAft>
                <a:spcPts val="0"/>
              </a:spcAft>
              <a:buClrTx/>
              <a:buSzTx/>
              <a:buFont typeface="Wingdings" charset="2"/>
              <a:buNone/>
              <a:tabLst/>
              <a:defRPr/>
            </a:pPr>
            <a:r>
              <a:rPr lang="en-US" dirty="0"/>
              <a:t>Speaker Name in Bold</a:t>
            </a:r>
            <a:br>
              <a:rPr lang="en-US" dirty="0"/>
            </a:br>
            <a:r>
              <a:rPr lang="en-US" dirty="0"/>
              <a:t>Title</a:t>
            </a:r>
          </a:p>
        </p:txBody>
      </p:sp>
      <p:pic>
        <p:nvPicPr>
          <p:cNvPr id="18" name="Picture 1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79413" y="155643"/>
            <a:ext cx="1634247" cy="710119"/>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54463" y="212806"/>
            <a:ext cx="1294637" cy="547624"/>
          </a:xfrm>
          <a:prstGeom prst="rect">
            <a:avLst/>
          </a:prstGeom>
          <a:ln>
            <a:noFill/>
          </a:ln>
        </p:spPr>
      </p:pic>
      <p:grpSp>
        <p:nvGrpSpPr>
          <p:cNvPr id="15" name="Group 14"/>
          <p:cNvGrpSpPr/>
          <p:nvPr userDrawn="1"/>
        </p:nvGrpSpPr>
        <p:grpSpPr>
          <a:xfrm>
            <a:off x="0" y="5915026"/>
            <a:ext cx="12192000" cy="942976"/>
            <a:chOff x="0" y="5955959"/>
            <a:chExt cx="12192000" cy="902043"/>
          </a:xfrm>
        </p:grpSpPr>
        <p:sp>
          <p:nvSpPr>
            <p:cNvPr id="19" name="Rectangle 18"/>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
        <p:nvSpPr>
          <p:cNvPr id="13" name="Text Placeholder 2"/>
          <p:cNvSpPr>
            <a:spLocks noGrp="1"/>
          </p:cNvSpPr>
          <p:nvPr>
            <p:ph type="body" sz="quarter" idx="13" hasCustomPrompt="1"/>
          </p:nvPr>
        </p:nvSpPr>
        <p:spPr>
          <a:xfrm>
            <a:off x="381000" y="5663312"/>
            <a:ext cx="11444056" cy="223138"/>
          </a:xfrm>
        </p:spPr>
        <p:txBody>
          <a:bodyPr lIns="0" tIns="91440" rIns="0" bIns="0" anchor="b">
            <a:spAutoFit/>
          </a:bodyPr>
          <a:lstStyle>
            <a:lvl1pPr marL="0" indent="0">
              <a:lnSpc>
                <a:spcPct val="85000"/>
              </a:lnSpc>
              <a:spcBef>
                <a:spcPts val="100"/>
              </a:spcBef>
              <a:buNone/>
              <a:defRPr sz="1000"/>
            </a:lvl1pPr>
          </a:lstStyle>
          <a:p>
            <a:pPr lvl="0"/>
            <a:r>
              <a:rPr lang="en-US" dirty="0"/>
              <a:t>Disclosures</a:t>
            </a:r>
          </a:p>
        </p:txBody>
      </p:sp>
      <p:sp>
        <p:nvSpPr>
          <p:cNvPr id="16" name="Text Placeholder 7"/>
          <p:cNvSpPr>
            <a:spLocks noGrp="1"/>
          </p:cNvSpPr>
          <p:nvPr>
            <p:ph type="body" sz="quarter" idx="12" hasCustomPrompt="1"/>
          </p:nvPr>
        </p:nvSpPr>
        <p:spPr>
          <a:xfrm>
            <a:off x="11191681" y="6592813"/>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Compliance code</a:t>
            </a:r>
          </a:p>
        </p:txBody>
      </p:sp>
    </p:spTree>
    <p:extLst>
      <p:ext uri="{BB962C8B-B14F-4D97-AF65-F5344CB8AC3E}">
        <p14:creationId xmlns:p14="http://schemas.microsoft.com/office/powerpoint/2010/main" val="2130114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vent cover option 2">
    <p:bg>
      <p:bgPr>
        <a:gradFill flip="none" rotWithShape="1">
          <a:gsLst>
            <a:gs pos="0">
              <a:schemeClr val="accent6">
                <a:lumMod val="0"/>
                <a:lumOff val="100000"/>
              </a:schemeClr>
            </a:gs>
            <a:gs pos="84000">
              <a:schemeClr val="bg1"/>
            </a:gs>
            <a:gs pos="68000">
              <a:schemeClr val="bg1"/>
            </a:gs>
            <a:gs pos="100000">
              <a:srgbClr val="D9D9D6"/>
            </a:gs>
            <a:gs pos="50000">
              <a:srgbClr val="D9D9D6"/>
            </a:gs>
          </a:gsLst>
          <a:lin ang="0" scaled="1"/>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4413" cy="6027738"/>
          </a:xfrm>
        </p:spPr>
        <p:txBody>
          <a:bodyPr/>
          <a:lstStyle/>
          <a:p>
            <a:endParaRPr lang="en-US"/>
          </a:p>
        </p:txBody>
      </p:sp>
      <p:sp>
        <p:nvSpPr>
          <p:cNvPr id="11" name="Rectangle 10"/>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hasCustomPrompt="1"/>
          </p:nvPr>
        </p:nvSpPr>
        <p:spPr>
          <a:xfrm>
            <a:off x="6497327" y="2297854"/>
            <a:ext cx="5293346" cy="1325563"/>
          </a:xfrm>
          <a:effectLst/>
        </p:spPr>
        <p:txBody>
          <a:bodyPr lIns="0" tIns="0" rIns="0" bIns="0" anchor="ctr"/>
          <a:lstStyle>
            <a:lvl1pPr algn="ctr">
              <a:defRPr>
                <a:solidFill>
                  <a:schemeClr val="tx1"/>
                </a:solidFill>
                <a:effectLst/>
              </a:defRPr>
            </a:lvl1pPr>
          </a:lstStyle>
          <a:p>
            <a:r>
              <a:rPr lang="en-US" dirty="0"/>
              <a:t>Event Title Here</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1671" y="369119"/>
            <a:ext cx="1460744" cy="617886"/>
          </a:xfrm>
          <a:prstGeom prst="rect">
            <a:avLst/>
          </a:prstGeom>
          <a:ln>
            <a:noFill/>
          </a:ln>
        </p:spPr>
      </p:pic>
      <p:grpSp>
        <p:nvGrpSpPr>
          <p:cNvPr id="25" name="Group 24"/>
          <p:cNvGrpSpPr/>
          <p:nvPr userDrawn="1"/>
        </p:nvGrpSpPr>
        <p:grpSpPr>
          <a:xfrm>
            <a:off x="0" y="5915026"/>
            <a:ext cx="12192000" cy="942976"/>
            <a:chOff x="0" y="5955959"/>
            <a:chExt cx="12192000" cy="902043"/>
          </a:xfrm>
        </p:grpSpPr>
        <p:sp>
          <p:nvSpPr>
            <p:cNvPr id="26" name="Rectangle 25"/>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Tree>
    <p:extLst>
      <p:ext uri="{BB962C8B-B14F-4D97-AF65-F5344CB8AC3E}">
        <p14:creationId xmlns:p14="http://schemas.microsoft.com/office/powerpoint/2010/main" val="1154749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vent title option 2">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6096000" cy="5954713"/>
          </a:xfrm>
        </p:spPr>
        <p:txBody>
          <a:bodyPr/>
          <a:lstStyle/>
          <a:p>
            <a:endParaRPr lang="en-US"/>
          </a:p>
        </p:txBody>
      </p:sp>
      <p:sp>
        <p:nvSpPr>
          <p:cNvPr id="4" name="Rectangle 3"/>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a:spLocks noGrp="1"/>
          </p:cNvSpPr>
          <p:nvPr userDrawn="1">
            <p:ph type="subTitle" idx="1" hasCustomPrompt="1"/>
          </p:nvPr>
        </p:nvSpPr>
        <p:spPr>
          <a:xfrm>
            <a:off x="6497325" y="2864426"/>
            <a:ext cx="5293347"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Subtitle in sentence case</a:t>
            </a:r>
          </a:p>
        </p:txBody>
      </p:sp>
      <p:sp>
        <p:nvSpPr>
          <p:cNvPr id="8" name="Title 13"/>
          <p:cNvSpPr>
            <a:spLocks noGrp="1"/>
          </p:cNvSpPr>
          <p:nvPr userDrawn="1">
            <p:ph type="title" hasCustomPrompt="1"/>
          </p:nvPr>
        </p:nvSpPr>
        <p:spPr>
          <a:xfrm>
            <a:off x="6497327" y="1724533"/>
            <a:ext cx="5293346" cy="997196"/>
          </a:xfrm>
          <a:effectLst/>
        </p:spPr>
        <p:txBody>
          <a:bodyPr wrap="square" lIns="0" tIns="0" rIns="0" bIns="0" anchor="b">
            <a:spAutoFit/>
          </a:bodyPr>
          <a:lstStyle>
            <a:lvl1pPr algn="ctr">
              <a:defRPr sz="3600">
                <a:solidFill>
                  <a:schemeClr val="accent6"/>
                </a:solidFill>
                <a:effectLst/>
              </a:defRPr>
            </a:lvl1pPr>
          </a:lstStyle>
          <a:p>
            <a:r>
              <a:rPr lang="en-US" dirty="0"/>
              <a:t>Presentation Title </a:t>
            </a:r>
            <a:br>
              <a:rPr lang="en-US" dirty="0"/>
            </a:br>
            <a:r>
              <a:rPr lang="en-US" dirty="0"/>
              <a:t>in Title Case</a:t>
            </a:r>
          </a:p>
        </p:txBody>
      </p:sp>
      <p:sp>
        <p:nvSpPr>
          <p:cNvPr id="11" name="Text Placeholder 4"/>
          <p:cNvSpPr>
            <a:spLocks noGrp="1"/>
          </p:cNvSpPr>
          <p:nvPr userDrawn="1">
            <p:ph type="body" sz="quarter" idx="11" hasCustomPrompt="1"/>
          </p:nvPr>
        </p:nvSpPr>
        <p:spPr>
          <a:xfrm>
            <a:off x="6497325" y="4410841"/>
            <a:ext cx="5293347" cy="689420"/>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 typeface="Wingdings" charset="2"/>
              <a:buNone/>
              <a:tabLst/>
              <a:defRPr sz="2000"/>
            </a:lvl1pPr>
            <a:lvl2pPr marL="238125" indent="0">
              <a:buNone/>
              <a:defRPr/>
            </a:lvl2pPr>
            <a:lvl3pPr marL="465137" indent="0">
              <a:buNone/>
              <a:defRPr/>
            </a:lvl3pPr>
            <a:lvl4pPr marL="635000" indent="0">
              <a:buNone/>
              <a:defRPr/>
            </a:lvl4pPr>
            <a:lvl5pPr marL="803275" indent="0">
              <a:buNone/>
              <a:defRPr/>
            </a:lvl5pPr>
          </a:lstStyle>
          <a:p>
            <a:pPr marL="0" marR="0" lvl="0" indent="0" algn="ctr" defTabSz="914400" rtl="0" eaLnBrk="1" fontAlgn="auto" latinLnBrk="0" hangingPunct="1">
              <a:lnSpc>
                <a:spcPct val="100000"/>
              </a:lnSpc>
              <a:spcBef>
                <a:spcPts val="0"/>
              </a:spcBef>
              <a:spcAft>
                <a:spcPts val="0"/>
              </a:spcAft>
              <a:buClrTx/>
              <a:buSzTx/>
              <a:buFont typeface="Wingdings" charset="2"/>
              <a:buNone/>
              <a:tabLst/>
              <a:defRPr/>
            </a:pPr>
            <a:r>
              <a:rPr lang="en-US" dirty="0"/>
              <a:t>Speaker Name in Bold</a:t>
            </a:r>
            <a:br>
              <a:rPr lang="en-US" dirty="0"/>
            </a:br>
            <a:r>
              <a:rPr lang="en-US" dirty="0"/>
              <a:t>Title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4463" y="212806"/>
            <a:ext cx="1294637" cy="547624"/>
          </a:xfrm>
          <a:prstGeom prst="rect">
            <a:avLst/>
          </a:prstGeom>
          <a:ln>
            <a:noFill/>
          </a:ln>
        </p:spPr>
      </p:pic>
      <p:grpSp>
        <p:nvGrpSpPr>
          <p:cNvPr id="16" name="Group 15"/>
          <p:cNvGrpSpPr/>
          <p:nvPr userDrawn="1"/>
        </p:nvGrpSpPr>
        <p:grpSpPr>
          <a:xfrm>
            <a:off x="0" y="5915026"/>
            <a:ext cx="12192000" cy="942976"/>
            <a:chOff x="0" y="5955959"/>
            <a:chExt cx="12192000" cy="902043"/>
          </a:xfrm>
        </p:grpSpPr>
        <p:sp>
          <p:nvSpPr>
            <p:cNvPr id="18" name="Rectangle 17"/>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
        <p:nvSpPr>
          <p:cNvPr id="17" name="Text Placeholder 7"/>
          <p:cNvSpPr>
            <a:spLocks noGrp="1"/>
          </p:cNvSpPr>
          <p:nvPr userDrawn="1">
            <p:ph type="body" sz="quarter" idx="12" hasCustomPrompt="1"/>
          </p:nvPr>
        </p:nvSpPr>
        <p:spPr>
          <a:xfrm>
            <a:off x="11191681" y="6597408"/>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Compliance code</a:t>
            </a:r>
          </a:p>
        </p:txBody>
      </p:sp>
      <p:sp>
        <p:nvSpPr>
          <p:cNvPr id="14" name="Text Placeholder 2"/>
          <p:cNvSpPr>
            <a:spLocks noGrp="1"/>
          </p:cNvSpPr>
          <p:nvPr>
            <p:ph type="body" sz="quarter" idx="10" hasCustomPrompt="1"/>
          </p:nvPr>
        </p:nvSpPr>
        <p:spPr>
          <a:xfrm>
            <a:off x="6497325" y="5755645"/>
            <a:ext cx="5292222" cy="130805"/>
          </a:xfrm>
        </p:spPr>
        <p:txBody>
          <a:bodyPr lIns="0" tIns="0" rIns="0" bIns="0" anchor="b">
            <a:spAutoFit/>
          </a:bodyPr>
          <a:lstStyle>
            <a:lvl1pPr marL="0" indent="0">
              <a:lnSpc>
                <a:spcPct val="85000"/>
              </a:lnSpc>
              <a:spcBef>
                <a:spcPts val="100"/>
              </a:spcBef>
              <a:buNone/>
              <a:defRPr sz="1000"/>
            </a:lvl1pPr>
          </a:lstStyle>
          <a:p>
            <a:pPr lvl="0"/>
            <a:r>
              <a:rPr lang="en-US" dirty="0"/>
              <a:t>Disclosures</a:t>
            </a:r>
          </a:p>
        </p:txBody>
      </p:sp>
    </p:spTree>
    <p:extLst>
      <p:ext uri="{BB962C8B-B14F-4D97-AF65-F5344CB8AC3E}">
        <p14:creationId xmlns:p14="http://schemas.microsoft.com/office/powerpoint/2010/main" val="22281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page">
    <p:spTree>
      <p:nvGrpSpPr>
        <p:cNvPr id="1" name=""/>
        <p:cNvGrpSpPr/>
        <p:nvPr/>
      </p:nvGrpSpPr>
      <p:grpSpPr>
        <a:xfrm>
          <a:off x="0" y="0"/>
          <a:ext cx="0" cy="0"/>
          <a:chOff x="0" y="0"/>
          <a:chExt cx="0" cy="0"/>
        </a:xfrm>
      </p:grpSpPr>
      <p:sp>
        <p:nvSpPr>
          <p:cNvPr id="2" name="Title 1"/>
          <p:cNvSpPr>
            <a:spLocks noGrp="1"/>
          </p:cNvSpPr>
          <p:nvPr>
            <p:ph type="title"/>
          </p:nvPr>
        </p:nvSpPr>
        <p:spPr>
          <a:xfrm>
            <a:off x="297873" y="0"/>
            <a:ext cx="10196945" cy="985550"/>
          </a:xfrm>
        </p:spPr>
        <p:txBody>
          <a:bodyPr/>
          <a:lstStyle/>
          <a:p>
            <a:r>
              <a:rPr lang="en-US"/>
              <a:t>Click to edit Master title style</a:t>
            </a:r>
          </a:p>
        </p:txBody>
      </p:sp>
      <p:sp>
        <p:nvSpPr>
          <p:cNvPr id="3" name="Content Placeholder 2"/>
          <p:cNvSpPr>
            <a:spLocks noGrp="1"/>
          </p:cNvSpPr>
          <p:nvPr>
            <p:ph idx="1"/>
          </p:nvPr>
        </p:nvSpPr>
        <p:spPr>
          <a:xfrm>
            <a:off x="297873" y="1458000"/>
            <a:ext cx="11527200" cy="4723200"/>
          </a:xfrm>
        </p:spPr>
        <p:txBody>
          <a:bodyPr/>
          <a:lstStyle>
            <a:lvl1pPr marL="228600" indent="-228600">
              <a:buClr>
                <a:srgbClr val="1E1E1E"/>
              </a:buClr>
              <a:buFont typeface="Wingdings" charset="2"/>
              <a:buChar char="§"/>
              <a:defRPr>
                <a:solidFill>
                  <a:srgbClr val="1E1E1E"/>
                </a:solidFill>
              </a:defRPr>
            </a:lvl1pPr>
            <a:lvl2pPr>
              <a:buClr>
                <a:srgbClr val="1E1E1E"/>
              </a:buClr>
              <a:defRPr>
                <a:solidFill>
                  <a:srgbClr val="1E1E1E"/>
                </a:solidFill>
              </a:defRPr>
            </a:lvl2pPr>
            <a:lvl3pPr>
              <a:buClr>
                <a:srgbClr val="1E1E1E"/>
              </a:buClr>
              <a:defRPr>
                <a:solidFill>
                  <a:srgbClr val="1E1E1E"/>
                </a:solidFill>
              </a:defRPr>
            </a:lvl3pPr>
            <a:lvl4pPr>
              <a:buClr>
                <a:srgbClr val="1E1E1E"/>
              </a:buClr>
              <a:defRPr>
                <a:solidFill>
                  <a:srgbClr val="1E1E1E"/>
                </a:solidFill>
              </a:defRPr>
            </a:lvl4pPr>
            <a:lvl5pPr>
              <a:buClr>
                <a:srgbClr val="1E1E1E"/>
              </a:buClr>
              <a:defRPr>
                <a:solidFill>
                  <a:srgbClr val="1E1E1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97872" y="6535882"/>
            <a:ext cx="6695210" cy="255442"/>
          </a:xfrm>
          <a:prstGeom prst="rect">
            <a:avLst/>
          </a:prstGeom>
        </p:spPr>
        <p:txBody>
          <a:bodyPr anchor="t" anchorCtr="0"/>
          <a:lstStyle>
            <a:lvl1pPr>
              <a:defRPr>
                <a:solidFill>
                  <a:srgbClr val="414042"/>
                </a:solidFill>
              </a:defRPr>
            </a:lvl1pPr>
          </a:lstStyle>
          <a:p>
            <a:endParaRPr lang="en-US" dirty="0">
              <a:latin typeface="+mj-lt"/>
            </a:endParaRPr>
          </a:p>
        </p:txBody>
      </p:sp>
      <p:sp>
        <p:nvSpPr>
          <p:cNvPr id="6" name="Slide Number Placeholder 5"/>
          <p:cNvSpPr>
            <a:spLocks noGrp="1"/>
          </p:cNvSpPr>
          <p:nvPr>
            <p:ph type="sldNum" sz="quarter" idx="12"/>
          </p:nvPr>
        </p:nvSpPr>
        <p:spPr/>
        <p:txBody>
          <a:bodyPr/>
          <a:lstStyle>
            <a:lvl1pPr>
              <a:defRPr b="0" i="0">
                <a:solidFill>
                  <a:srgbClr val="414042"/>
                </a:solidFill>
                <a:latin typeface="Calibri" charset="0"/>
                <a:ea typeface="Calibri" charset="0"/>
                <a:cs typeface="Calibri" charset="0"/>
              </a:defRPr>
            </a:lvl1pPr>
          </a:lstStyle>
          <a:p>
            <a:fld id="{47F0E2DA-F0F3-3142-8998-098BEA003ED2}" type="slidenum">
              <a:rPr lang="en-US" smtClean="0"/>
              <a:pPr/>
              <a:t>‹#›</a:t>
            </a:fld>
            <a:endParaRPr lang="en-US" dirty="0"/>
          </a:p>
        </p:txBody>
      </p:sp>
      <p:sp>
        <p:nvSpPr>
          <p:cNvPr id="7" name="Text Placeholder 2"/>
          <p:cNvSpPr>
            <a:spLocks noGrp="1"/>
          </p:cNvSpPr>
          <p:nvPr>
            <p:ph type="body" idx="13"/>
          </p:nvPr>
        </p:nvSpPr>
        <p:spPr>
          <a:xfrm>
            <a:off x="297873" y="964190"/>
            <a:ext cx="10196945" cy="490537"/>
          </a:xfrm>
        </p:spPr>
        <p:txBody>
          <a:bodyPr anchor="t" anchorCtr="0">
            <a:normAutofit/>
          </a:bodyPr>
          <a:lstStyle>
            <a:lvl1pPr marL="0" indent="0">
              <a:buNone/>
              <a:defRPr sz="1800" b="0" i="0">
                <a:solidFill>
                  <a:srgbClr val="1E1E1E"/>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p:cNvSpPr>
            <a:spLocks noGrp="1"/>
          </p:cNvSpPr>
          <p:nvPr>
            <p:ph type="body" idx="14"/>
          </p:nvPr>
        </p:nvSpPr>
        <p:spPr>
          <a:xfrm>
            <a:off x="297872" y="6185648"/>
            <a:ext cx="11527200" cy="346088"/>
          </a:xfrm>
        </p:spPr>
        <p:txBody>
          <a:bodyPr tIns="0" bIns="0" anchor="b" anchorCtr="0">
            <a:normAutofit/>
          </a:bodyPr>
          <a:lstStyle>
            <a:lvl1pPr marL="0" indent="0">
              <a:buNone/>
              <a:defRPr sz="1000" b="0" i="0">
                <a:solidFill>
                  <a:srgbClr val="414042"/>
                </a:solidFill>
                <a:latin typeface="Calibri Light" charset="0"/>
                <a:ea typeface="Calibri Light" charset="0"/>
                <a:cs typeface="Calibri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3359787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5" name="Content Placeholder 4"/>
          <p:cNvSpPr>
            <a:spLocks noGrp="1"/>
          </p:cNvSpPr>
          <p:nvPr>
            <p:ph sz="quarter" idx="11" hasCustomPrompt="1"/>
          </p:nvPr>
        </p:nvSpPr>
        <p:spPr>
          <a:xfrm>
            <a:off x="390525" y="6389934"/>
            <a:ext cx="11414185" cy="164592"/>
          </a:xfrm>
        </p:spPr>
        <p:txBody>
          <a:bodyPr lIns="0" tIns="45720" rIns="0" bIns="0" anchor="b"/>
          <a:lstStyle>
            <a:lvl1pPr marL="0" indent="0">
              <a:lnSpc>
                <a:spcPct val="85000"/>
              </a:lnSpc>
              <a:spcBef>
                <a:spcPts val="100"/>
              </a:spcBef>
              <a:buNone/>
              <a:defRPr sz="900"/>
            </a:lvl1pPr>
            <a:lvl2pPr marL="238125" indent="0">
              <a:buNone/>
              <a:defRPr sz="900"/>
            </a:lvl2pPr>
            <a:lvl3pPr marL="465137" indent="0">
              <a:buNone/>
              <a:defRPr sz="900"/>
            </a:lvl3pPr>
            <a:lvl4pPr marL="635000" indent="0">
              <a:buNone/>
              <a:defRPr sz="900"/>
            </a:lvl4pPr>
            <a:lvl5pPr marL="803275" indent="0">
              <a:buNone/>
              <a:defRPr sz="900"/>
            </a:lvl5pPr>
          </a:lstStyle>
          <a:p>
            <a:pPr lvl="0"/>
            <a:r>
              <a:rPr lang="en-US" dirty="0"/>
              <a:t>Notes and Sources</a:t>
            </a: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Tree>
    <p:extLst>
      <p:ext uri="{BB962C8B-B14F-4D97-AF65-F5344CB8AC3E}">
        <p14:creationId xmlns:p14="http://schemas.microsoft.com/office/powerpoint/2010/main" val="2127346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927737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pPr/>
              <a:t>‹#›</a:t>
            </a:fld>
            <a:endParaRPr lang="en-US" dirty="0"/>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a:t>XXXXX.X</a:t>
            </a:r>
          </a:p>
        </p:txBody>
      </p:sp>
      <p:sp>
        <p:nvSpPr>
          <p:cNvPr id="5" name="Text Placeholder 4"/>
          <p:cNvSpPr>
            <a:spLocks noGrp="1"/>
          </p:cNvSpPr>
          <p:nvPr>
            <p:ph type="body" sz="quarter" idx="13" hasCustomPrompt="1"/>
          </p:nvPr>
        </p:nvSpPr>
        <p:spPr>
          <a:xfrm>
            <a:off x="392676" y="6376853"/>
            <a:ext cx="11418324"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a:t>Notes and Sources</a:t>
            </a:r>
          </a:p>
        </p:txBody>
      </p:sp>
      <p:sp>
        <p:nvSpPr>
          <p:cNvPr id="6" name="Text Placeholder 5"/>
          <p:cNvSpPr>
            <a:spLocks noGrp="1"/>
          </p:cNvSpPr>
          <p:nvPr>
            <p:ph type="body" sz="quarter" idx="14"/>
          </p:nvPr>
        </p:nvSpPr>
        <p:spPr>
          <a:xfrm>
            <a:off x="342900" y="1534012"/>
            <a:ext cx="11461810" cy="1489639"/>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Tree>
    <p:extLst>
      <p:ext uri="{BB962C8B-B14F-4D97-AF65-F5344CB8AC3E}">
        <p14:creationId xmlns:p14="http://schemas.microsoft.com/office/powerpoint/2010/main" val="181739433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5" name="Content Placeholder 4"/>
          <p:cNvSpPr>
            <a:spLocks noGrp="1"/>
          </p:cNvSpPr>
          <p:nvPr>
            <p:ph sz="quarter" idx="11" hasCustomPrompt="1"/>
          </p:nvPr>
        </p:nvSpPr>
        <p:spPr>
          <a:xfrm>
            <a:off x="390525" y="6377554"/>
            <a:ext cx="11414185" cy="176972"/>
          </a:xfrm>
        </p:spPr>
        <p:txBody>
          <a:bodyPr lIns="0" tIns="45720" rIns="0" bIns="0" anchor="b"/>
          <a:lstStyle>
            <a:lvl1pPr marL="0" indent="0">
              <a:lnSpc>
                <a:spcPct val="85000"/>
              </a:lnSpc>
              <a:spcBef>
                <a:spcPts val="100"/>
              </a:spcBef>
              <a:buNone/>
              <a:defRPr sz="1000"/>
            </a:lvl1pPr>
            <a:lvl2pPr marL="238125" indent="0">
              <a:buNone/>
              <a:defRPr sz="900"/>
            </a:lvl2pPr>
            <a:lvl3pPr marL="465137" indent="0">
              <a:buNone/>
              <a:defRPr sz="900"/>
            </a:lvl3pPr>
            <a:lvl4pPr marL="635000" indent="0">
              <a:buNone/>
              <a:defRPr sz="900"/>
            </a:lvl4pPr>
            <a:lvl5pPr marL="803275" indent="0">
              <a:buNone/>
              <a:defRPr sz="900"/>
            </a:lvl5pPr>
          </a:lstStyle>
          <a:p>
            <a:pPr lvl="0"/>
            <a:r>
              <a:rPr lang="en-US" dirty="0"/>
              <a:t>Notes and Sources</a:t>
            </a: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Tree>
    <p:extLst>
      <p:ext uri="{BB962C8B-B14F-4D97-AF65-F5344CB8AC3E}">
        <p14:creationId xmlns:p14="http://schemas.microsoft.com/office/powerpoint/2010/main" val="25384853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pPr/>
              <a:t>‹#›</a:t>
            </a:fld>
            <a:endParaRPr lang="en-US" dirty="0"/>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a:t>XXXXX.X</a:t>
            </a:r>
          </a:p>
        </p:txBody>
      </p:sp>
      <p:sp>
        <p:nvSpPr>
          <p:cNvPr id="5" name="Text Placeholder 4"/>
          <p:cNvSpPr>
            <a:spLocks noGrp="1"/>
          </p:cNvSpPr>
          <p:nvPr>
            <p:ph type="body" sz="quarter" idx="13" hasCustomPrompt="1"/>
          </p:nvPr>
        </p:nvSpPr>
        <p:spPr>
          <a:xfrm>
            <a:off x="396781" y="6387675"/>
            <a:ext cx="11419630"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a:t>Notes and Sources</a:t>
            </a:r>
          </a:p>
        </p:txBody>
      </p:sp>
      <p:sp>
        <p:nvSpPr>
          <p:cNvPr id="7" name="Chart Placeholder 6"/>
          <p:cNvSpPr>
            <a:spLocks noGrp="1"/>
          </p:cNvSpPr>
          <p:nvPr>
            <p:ph type="chart" sz="quarter" idx="14"/>
          </p:nvPr>
        </p:nvSpPr>
        <p:spPr>
          <a:xfrm>
            <a:off x="381001" y="1534011"/>
            <a:ext cx="5495544" cy="4462752"/>
          </a:xfrm>
        </p:spPr>
        <p:txBody>
          <a:bodyPr/>
          <a:lstStyle>
            <a:lvl1pPr>
              <a:defRPr>
                <a:solidFill>
                  <a:schemeClr val="tx1"/>
                </a:solidFill>
              </a:defRPr>
            </a:lvl1pPr>
          </a:lstStyle>
          <a:p>
            <a:endParaRPr lang="en-US"/>
          </a:p>
        </p:txBody>
      </p:sp>
      <p:sp>
        <p:nvSpPr>
          <p:cNvPr id="10"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
        <p:nvSpPr>
          <p:cNvPr id="6" name="Chart Placeholder 5"/>
          <p:cNvSpPr>
            <a:spLocks noGrp="1"/>
          </p:cNvSpPr>
          <p:nvPr>
            <p:ph type="chart" sz="quarter" idx="16"/>
          </p:nvPr>
        </p:nvSpPr>
        <p:spPr>
          <a:xfrm>
            <a:off x="6315456" y="1533525"/>
            <a:ext cx="5495544" cy="4462463"/>
          </a:xfrm>
        </p:spPr>
        <p:txBody>
          <a:bodyPr/>
          <a:lstStyle/>
          <a:p>
            <a:endParaRPr lang="en-US" dirty="0"/>
          </a:p>
        </p:txBody>
      </p:sp>
    </p:spTree>
    <p:extLst>
      <p:ext uri="{BB962C8B-B14F-4D97-AF65-F5344CB8AC3E}">
        <p14:creationId xmlns:p14="http://schemas.microsoft.com/office/powerpoint/2010/main" val="221188581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neric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6096000" cy="6415075"/>
          </a:xfrm>
          <a:prstGeom prst="rect">
            <a:avLst/>
          </a:prstGeom>
        </p:spPr>
      </p:pic>
      <p:sp>
        <p:nvSpPr>
          <p:cNvPr id="5" name="Rectangle 4"/>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5915026"/>
            <a:ext cx="12192000" cy="942976"/>
            <a:chOff x="0" y="5955959"/>
            <a:chExt cx="12192000" cy="902043"/>
          </a:xfrm>
        </p:grpSpPr>
        <p:sp>
          <p:nvSpPr>
            <p:cNvPr id="7" name="Rectangle 6"/>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
        <p:nvSpPr>
          <p:cNvPr id="9" name="Text Placeholder 7"/>
          <p:cNvSpPr>
            <a:spLocks noGrp="1"/>
          </p:cNvSpPr>
          <p:nvPr>
            <p:ph type="body" sz="quarter" idx="12" hasCustomPrompt="1"/>
          </p:nvPr>
        </p:nvSpPr>
        <p:spPr>
          <a:xfrm>
            <a:off x="11191681" y="6592813"/>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Compliance code</a:t>
            </a:r>
          </a:p>
        </p:txBody>
      </p:sp>
      <p:sp>
        <p:nvSpPr>
          <p:cNvPr id="11" name="Subtitle 2"/>
          <p:cNvSpPr>
            <a:spLocks noGrp="1"/>
          </p:cNvSpPr>
          <p:nvPr>
            <p:ph type="subTitle" idx="1" hasCustomPrompt="1"/>
          </p:nvPr>
        </p:nvSpPr>
        <p:spPr>
          <a:xfrm>
            <a:off x="6497325" y="2866454"/>
            <a:ext cx="5293347"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12" name="Title 13"/>
          <p:cNvSpPr>
            <a:spLocks noGrp="1"/>
          </p:cNvSpPr>
          <p:nvPr>
            <p:ph type="title" hasCustomPrompt="1"/>
          </p:nvPr>
        </p:nvSpPr>
        <p:spPr>
          <a:xfrm>
            <a:off x="6497327" y="1726561"/>
            <a:ext cx="5293346" cy="997196"/>
          </a:xfrm>
          <a:effectLst/>
        </p:spPr>
        <p:txBody>
          <a:bodyPr wrap="square" lIns="0" tIns="0" rIns="0" bIns="0" anchor="b">
            <a:spAutoFit/>
          </a:bodyPr>
          <a:lstStyle>
            <a:lvl1pPr algn="ctr">
              <a:defRPr sz="3600">
                <a:solidFill>
                  <a:schemeClr val="accent6"/>
                </a:solidFill>
                <a:effectLst/>
              </a:defRPr>
            </a:lvl1pPr>
          </a:lstStyle>
          <a:p>
            <a:r>
              <a:rPr lang="en-US" dirty="0"/>
              <a:t>Presentation Title </a:t>
            </a:r>
            <a:br>
              <a:rPr lang="en-US" dirty="0"/>
            </a:br>
            <a:r>
              <a:rPr lang="en-US" dirty="0"/>
              <a:t>in Title Case</a:t>
            </a:r>
          </a:p>
        </p:txBody>
      </p:sp>
      <p:sp>
        <p:nvSpPr>
          <p:cNvPr id="13" name="Text Placeholder 4"/>
          <p:cNvSpPr>
            <a:spLocks noGrp="1"/>
          </p:cNvSpPr>
          <p:nvPr>
            <p:ph type="body" sz="quarter" idx="11" hasCustomPrompt="1"/>
          </p:nvPr>
        </p:nvSpPr>
        <p:spPr>
          <a:xfrm>
            <a:off x="6497325" y="4410841"/>
            <a:ext cx="5293347" cy="689420"/>
          </a:xfrm>
        </p:spPr>
        <p:txBody>
          <a:bodyPr wrap="square">
            <a:spAutoFit/>
          </a:bodyPr>
          <a:lstStyle>
            <a:lvl1pPr marL="0" indent="0" algn="ctr">
              <a:spcBef>
                <a:spcPts val="0"/>
              </a:spcBef>
              <a:buNone/>
              <a:defRPr sz="2000"/>
            </a:lvl1pPr>
            <a:lvl2pPr marL="238125" indent="0">
              <a:buNone/>
              <a:defRPr/>
            </a:lvl2pPr>
            <a:lvl3pPr marL="465137" indent="0">
              <a:buNone/>
              <a:defRPr/>
            </a:lvl3pPr>
            <a:lvl4pPr marL="635000" indent="0">
              <a:buNone/>
              <a:defRPr/>
            </a:lvl4pPr>
            <a:lvl5pPr marL="803275" indent="0">
              <a:buNone/>
              <a:defRPr/>
            </a:lvl5pPr>
          </a:lstStyle>
          <a:p>
            <a:pPr lvl="0"/>
            <a:r>
              <a:rPr lang="en-US" dirty="0"/>
              <a:t>Speaker Name in Bold</a:t>
            </a:r>
            <a:br>
              <a:rPr lang="en-US" dirty="0"/>
            </a:br>
            <a:r>
              <a:rPr lang="en-US" dirty="0"/>
              <a:t>Title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71671" y="369119"/>
            <a:ext cx="1460744" cy="617886"/>
          </a:xfrm>
          <a:prstGeom prst="rect">
            <a:avLst/>
          </a:prstGeom>
          <a:ln>
            <a:noFill/>
          </a:ln>
        </p:spPr>
      </p:pic>
      <p:sp>
        <p:nvSpPr>
          <p:cNvPr id="15" name="Text Placeholder 2"/>
          <p:cNvSpPr>
            <a:spLocks noGrp="1"/>
          </p:cNvSpPr>
          <p:nvPr>
            <p:ph type="body" sz="quarter" idx="10" hasCustomPrompt="1"/>
          </p:nvPr>
        </p:nvSpPr>
        <p:spPr>
          <a:xfrm>
            <a:off x="6497325" y="5663312"/>
            <a:ext cx="5292222" cy="223138"/>
          </a:xfrm>
        </p:spPr>
        <p:txBody>
          <a:bodyPr lIns="0" tIns="91440" rIns="0" bIns="0" anchor="b">
            <a:spAutoFit/>
          </a:bodyPr>
          <a:lstStyle>
            <a:lvl1pPr marL="0" indent="0">
              <a:lnSpc>
                <a:spcPct val="85000"/>
              </a:lnSpc>
              <a:spcBef>
                <a:spcPts val="100"/>
              </a:spcBef>
              <a:buNone/>
              <a:defRPr sz="1000"/>
            </a:lvl1pPr>
          </a:lstStyle>
          <a:p>
            <a:pPr lvl="0"/>
            <a:r>
              <a:rPr lang="en-US" dirty="0"/>
              <a:t>Disclosures</a:t>
            </a:r>
          </a:p>
        </p:txBody>
      </p:sp>
    </p:spTree>
    <p:extLst>
      <p:ext uri="{BB962C8B-B14F-4D97-AF65-F5344CB8AC3E}">
        <p14:creationId xmlns:p14="http://schemas.microsoft.com/office/powerpoint/2010/main" val="2805229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29596873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Strapline">
    <p:spTree>
      <p:nvGrpSpPr>
        <p:cNvPr id="1" name=""/>
        <p:cNvGrpSpPr/>
        <p:nvPr/>
      </p:nvGrpSpPr>
      <p:grpSpPr>
        <a:xfrm>
          <a:off x="0" y="0"/>
          <a:ext cx="0" cy="0"/>
          <a:chOff x="0" y="0"/>
          <a:chExt cx="0" cy="0"/>
        </a:xfrm>
      </p:grpSpPr>
      <p:grpSp>
        <p:nvGrpSpPr>
          <p:cNvPr id="14" name="Group 13"/>
          <p:cNvGrpSpPr/>
          <p:nvPr userDrawn="1"/>
        </p:nvGrpSpPr>
        <p:grpSpPr>
          <a:xfrm>
            <a:off x="-4296" y="6158753"/>
            <a:ext cx="12196296" cy="354941"/>
            <a:chOff x="-4296" y="6158753"/>
            <a:chExt cx="12196296" cy="354941"/>
          </a:xfrm>
        </p:grpSpPr>
        <p:sp>
          <p:nvSpPr>
            <p:cNvPr id="15" name="Rectangle 14"/>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Tree>
    <p:extLst>
      <p:ext uri="{BB962C8B-B14F-4D97-AF65-F5344CB8AC3E}">
        <p14:creationId xmlns:p14="http://schemas.microsoft.com/office/powerpoint/2010/main" val="3332599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Text Placeholder 5"/>
          <p:cNvSpPr>
            <a:spLocks noGrp="1"/>
          </p:cNvSpPr>
          <p:nvPr>
            <p:ph type="body" sz="quarter" idx="14" hasCustomPrompt="1"/>
          </p:nvPr>
        </p:nvSpPr>
        <p:spPr>
          <a:xfrm>
            <a:off x="342900" y="1534012"/>
            <a:ext cx="11461810" cy="1489639"/>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4453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ullets and Strapline">
    <p:spTree>
      <p:nvGrpSpPr>
        <p:cNvPr id="1" name=""/>
        <p:cNvGrpSpPr/>
        <p:nvPr/>
      </p:nvGrpSpPr>
      <p:grpSpPr>
        <a:xfrm>
          <a:off x="0" y="0"/>
          <a:ext cx="0" cy="0"/>
          <a:chOff x="0" y="0"/>
          <a:chExt cx="0" cy="0"/>
        </a:xfrm>
      </p:grpSpPr>
      <p:grpSp>
        <p:nvGrpSpPr>
          <p:cNvPr id="15" name="Group 14"/>
          <p:cNvGrpSpPr/>
          <p:nvPr userDrawn="1"/>
        </p:nvGrpSpPr>
        <p:grpSpPr>
          <a:xfrm>
            <a:off x="-4296" y="6158753"/>
            <a:ext cx="12196296" cy="354941"/>
            <a:chOff x="-4296" y="6158753"/>
            <a:chExt cx="12196296" cy="354941"/>
          </a:xfrm>
        </p:grpSpPr>
        <p:sp>
          <p:nvSpPr>
            <p:cNvPr id="24" name="Rectangle 23"/>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
        <p:nvSpPr>
          <p:cNvPr id="14" name="Text Placeholder 5"/>
          <p:cNvSpPr>
            <a:spLocks noGrp="1"/>
          </p:cNvSpPr>
          <p:nvPr>
            <p:ph type="body" sz="quarter" idx="14" hasCustomPrompt="1"/>
          </p:nvPr>
        </p:nvSpPr>
        <p:spPr>
          <a:xfrm>
            <a:off x="342900" y="1534012"/>
            <a:ext cx="11461810" cy="1489639"/>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113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a:t>XXXXX.X</a:t>
            </a:r>
          </a:p>
        </p:txBody>
      </p:sp>
      <p:sp>
        <p:nvSpPr>
          <p:cNvPr id="5" name="Text Placeholder 4"/>
          <p:cNvSpPr>
            <a:spLocks noGrp="1"/>
          </p:cNvSpPr>
          <p:nvPr>
            <p:ph type="body" sz="quarter" idx="13" hasCustomPrompt="1"/>
          </p:nvPr>
        </p:nvSpPr>
        <p:spPr>
          <a:xfrm>
            <a:off x="392676" y="6376853"/>
            <a:ext cx="11418324"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a:t>Notes and Sources</a:t>
            </a:r>
          </a:p>
        </p:txBody>
      </p:sp>
      <p:sp>
        <p:nvSpPr>
          <p:cNvPr id="6" name="Text Placeholder 5"/>
          <p:cNvSpPr>
            <a:spLocks noGrp="1"/>
          </p:cNvSpPr>
          <p:nvPr>
            <p:ph type="body" sz="quarter" idx="14"/>
          </p:nvPr>
        </p:nvSpPr>
        <p:spPr>
          <a:xfrm>
            <a:off x="342900" y="1534012"/>
            <a:ext cx="11461810" cy="1489639"/>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Tree>
    <p:extLst>
      <p:ext uri="{BB962C8B-B14F-4D97-AF65-F5344CB8AC3E}">
        <p14:creationId xmlns:p14="http://schemas.microsoft.com/office/powerpoint/2010/main" val="242659994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Chart Placeholder 6"/>
          <p:cNvSpPr>
            <a:spLocks noGrp="1"/>
          </p:cNvSpPr>
          <p:nvPr>
            <p:ph type="chart" sz="quarter" idx="14"/>
          </p:nvPr>
        </p:nvSpPr>
        <p:spPr>
          <a:xfrm>
            <a:off x="381000" y="1534012"/>
            <a:ext cx="11430000" cy="4360762"/>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1084217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hart and Strapline">
    <p:spTree>
      <p:nvGrpSpPr>
        <p:cNvPr id="1" name=""/>
        <p:cNvGrpSpPr/>
        <p:nvPr/>
      </p:nvGrpSpPr>
      <p:grpSpPr>
        <a:xfrm>
          <a:off x="0" y="0"/>
          <a:ext cx="0" cy="0"/>
          <a:chOff x="0" y="0"/>
          <a:chExt cx="0" cy="0"/>
        </a:xfrm>
      </p:grpSpPr>
      <p:grpSp>
        <p:nvGrpSpPr>
          <p:cNvPr id="24" name="Group 23"/>
          <p:cNvGrpSpPr/>
          <p:nvPr userDrawn="1"/>
        </p:nvGrpSpPr>
        <p:grpSpPr>
          <a:xfrm>
            <a:off x="-4296" y="6158753"/>
            <a:ext cx="12196296" cy="354941"/>
            <a:chOff x="-4296" y="6158753"/>
            <a:chExt cx="12196296" cy="354941"/>
          </a:xfrm>
        </p:grpSpPr>
        <p:sp>
          <p:nvSpPr>
            <p:cNvPr id="25" name="Rectangle 24"/>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
        <p:nvSpPr>
          <p:cNvPr id="15" name="Chart Placeholder 6"/>
          <p:cNvSpPr>
            <a:spLocks noGrp="1"/>
          </p:cNvSpPr>
          <p:nvPr>
            <p:ph type="chart" sz="quarter" idx="14"/>
          </p:nvPr>
        </p:nvSpPr>
        <p:spPr>
          <a:xfrm>
            <a:off x="381000" y="1534012"/>
            <a:ext cx="11430000" cy="4360762"/>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37658084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Table Placeholder 4"/>
          <p:cNvSpPr>
            <a:spLocks noGrp="1"/>
          </p:cNvSpPr>
          <p:nvPr>
            <p:ph type="tbl" sz="quarter" idx="17"/>
          </p:nvPr>
        </p:nvSpPr>
        <p:spPr>
          <a:xfrm>
            <a:off x="390524" y="1450975"/>
            <a:ext cx="11420475" cy="3929063"/>
          </a:xfrm>
        </p:spPr>
        <p:txBody>
          <a:bodyPr/>
          <a:lstStyle/>
          <a:p>
            <a:r>
              <a:rPr lang="en-US"/>
              <a:t>Click icon to add table</a:t>
            </a:r>
          </a:p>
        </p:txBody>
      </p:sp>
    </p:spTree>
    <p:extLst>
      <p:ext uri="{BB962C8B-B14F-4D97-AF65-F5344CB8AC3E}">
        <p14:creationId xmlns:p14="http://schemas.microsoft.com/office/powerpoint/2010/main" val="2568803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able and Strapline">
    <p:spTree>
      <p:nvGrpSpPr>
        <p:cNvPr id="1" name=""/>
        <p:cNvGrpSpPr/>
        <p:nvPr/>
      </p:nvGrpSpPr>
      <p:grpSpPr>
        <a:xfrm>
          <a:off x="0" y="0"/>
          <a:ext cx="0" cy="0"/>
          <a:chOff x="0" y="0"/>
          <a:chExt cx="0" cy="0"/>
        </a:xfrm>
      </p:grpSpPr>
      <p:grpSp>
        <p:nvGrpSpPr>
          <p:cNvPr id="24" name="Group 23"/>
          <p:cNvGrpSpPr/>
          <p:nvPr userDrawn="1"/>
        </p:nvGrpSpPr>
        <p:grpSpPr>
          <a:xfrm>
            <a:off x="-4296" y="6158753"/>
            <a:ext cx="12196296" cy="354941"/>
            <a:chOff x="-4296" y="6158753"/>
            <a:chExt cx="12196296" cy="354941"/>
          </a:xfrm>
        </p:grpSpPr>
        <p:sp>
          <p:nvSpPr>
            <p:cNvPr id="25" name="Rectangle 24"/>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
        <p:nvSpPr>
          <p:cNvPr id="15" name="Table Placeholder 4"/>
          <p:cNvSpPr>
            <a:spLocks noGrp="1"/>
          </p:cNvSpPr>
          <p:nvPr>
            <p:ph type="tbl" sz="quarter" idx="18"/>
          </p:nvPr>
        </p:nvSpPr>
        <p:spPr>
          <a:xfrm>
            <a:off x="390524" y="1450975"/>
            <a:ext cx="11420475" cy="3929063"/>
          </a:xfrm>
        </p:spPr>
        <p:txBody>
          <a:bodyPr/>
          <a:lstStyle/>
          <a:p>
            <a:r>
              <a:rPr lang="en-US"/>
              <a:t>Click icon to add table</a:t>
            </a:r>
          </a:p>
        </p:txBody>
      </p:sp>
    </p:spTree>
    <p:extLst>
      <p:ext uri="{BB962C8B-B14F-4D97-AF65-F5344CB8AC3E}">
        <p14:creationId xmlns:p14="http://schemas.microsoft.com/office/powerpoint/2010/main" val="1610080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8" name="Group 17"/>
          <p:cNvGrpSpPr/>
          <p:nvPr userDrawn="1"/>
        </p:nvGrpSpPr>
        <p:grpSpPr>
          <a:xfrm>
            <a:off x="0" y="5915026"/>
            <a:ext cx="12192000" cy="942976"/>
            <a:chOff x="0" y="5955959"/>
            <a:chExt cx="12192000" cy="902043"/>
          </a:xfrm>
        </p:grpSpPr>
        <p:sp>
          <p:nvSpPr>
            <p:cNvPr id="19" name="Rectangle 18"/>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
        <p:nvSpPr>
          <p:cNvPr id="5" name="Title 13"/>
          <p:cNvSpPr>
            <a:spLocks noGrp="1"/>
          </p:cNvSpPr>
          <p:nvPr>
            <p:ph type="title" hasCustomPrompt="1"/>
          </p:nvPr>
        </p:nvSpPr>
        <p:spPr>
          <a:xfrm>
            <a:off x="381000" y="2382614"/>
            <a:ext cx="11430000" cy="590931"/>
          </a:xfrm>
          <a:effectLst/>
        </p:spPr>
        <p:txBody>
          <a:bodyPr wrap="square" bIns="36576" anchor="b">
            <a:spAutoFit/>
          </a:bodyPr>
          <a:lstStyle>
            <a:lvl1pPr algn="ctr">
              <a:lnSpc>
                <a:spcPct val="100000"/>
              </a:lnSpc>
              <a:defRPr sz="3600">
                <a:solidFill>
                  <a:schemeClr val="accent6"/>
                </a:solidFill>
                <a:effectLst/>
              </a:defRPr>
            </a:lvl1pPr>
          </a:lstStyle>
          <a:p>
            <a:r>
              <a:rPr lang="en-US" dirty="0"/>
              <a:t>Section Divider in Title Case</a:t>
            </a:r>
          </a:p>
        </p:txBody>
      </p:sp>
      <p:sp>
        <p:nvSpPr>
          <p:cNvPr id="6" name="Subtitle 2"/>
          <p:cNvSpPr>
            <a:spLocks noGrp="1"/>
          </p:cNvSpPr>
          <p:nvPr>
            <p:ph type="subTitle" idx="1" hasCustomPrompt="1"/>
          </p:nvPr>
        </p:nvSpPr>
        <p:spPr>
          <a:xfrm>
            <a:off x="381000" y="3264708"/>
            <a:ext cx="11429999"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96F6AEA-BFCE-644B-B5DE-06784F16BF6E}" type="slidenum">
              <a:rPr lang="en-US" smtClean="0"/>
              <a:pPr/>
              <a:t>‹#›</a:t>
            </a:fld>
            <a:endParaRPr lang="en-US" dirty="0"/>
          </a:p>
        </p:txBody>
      </p:sp>
      <p:sp>
        <p:nvSpPr>
          <p:cNvPr id="9" name="TextBox 8"/>
          <p:cNvSpPr txBox="1"/>
          <p:nvPr userDrawn="1"/>
        </p:nvSpPr>
        <p:spPr>
          <a:xfrm>
            <a:off x="387289" y="6568843"/>
            <a:ext cx="7569261" cy="184666"/>
          </a:xfrm>
          <a:prstGeom prst="rect">
            <a:avLst/>
          </a:prstGeom>
          <a:noFill/>
        </p:spPr>
        <p:txBody>
          <a:bodyPr wrap="square" lIns="0" tIns="0" rIns="0" bIns="0" rtlCol="0" anchor="ctr" anchorCtr="0">
            <a:spAutoFit/>
          </a:bodyPr>
          <a:lstStyle/>
          <a:p>
            <a:r>
              <a:rPr lang="en-US" sz="1200" b="1" dirty="0">
                <a:solidFill>
                  <a:schemeClr val="bg1"/>
                </a:solidFill>
              </a:rPr>
              <a:t>FOR INVESTMENT PROFESSIONAL USE ONLY. </a:t>
            </a:r>
            <a:r>
              <a:rPr lang="en-US" sz="1200" b="0" dirty="0">
                <a:solidFill>
                  <a:schemeClr val="bg1"/>
                </a:solidFill>
              </a:rPr>
              <a:t>Not intended for retail investors.</a:t>
            </a:r>
          </a:p>
        </p:txBody>
      </p:sp>
    </p:spTree>
    <p:extLst>
      <p:ext uri="{BB962C8B-B14F-4D97-AF65-F5344CB8AC3E}">
        <p14:creationId xmlns:p14="http://schemas.microsoft.com/office/powerpoint/2010/main" val="6429148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Chart Placeholder 6"/>
          <p:cNvSpPr>
            <a:spLocks noGrp="1"/>
          </p:cNvSpPr>
          <p:nvPr>
            <p:ph type="chart" sz="quarter" idx="14"/>
          </p:nvPr>
        </p:nvSpPr>
        <p:spPr>
          <a:xfrm>
            <a:off x="381001" y="1534011"/>
            <a:ext cx="5495544" cy="4371489"/>
          </a:xfrm>
        </p:spPr>
        <p:txBody>
          <a:bodyPr/>
          <a:lstStyle>
            <a:lvl1pPr>
              <a:defRPr>
                <a:solidFill>
                  <a:schemeClr val="tx1"/>
                </a:solidFill>
              </a:defRPr>
            </a:lvl1pPr>
          </a:lstStyle>
          <a:p>
            <a:r>
              <a:rPr lang="en-US"/>
              <a:t>Click icon to add chart</a:t>
            </a:r>
          </a:p>
        </p:txBody>
      </p:sp>
      <p:sp>
        <p:nvSpPr>
          <p:cNvPr id="11" name="Chart Placeholder 6"/>
          <p:cNvSpPr>
            <a:spLocks noGrp="1"/>
          </p:cNvSpPr>
          <p:nvPr>
            <p:ph type="chart" sz="quarter" idx="18"/>
          </p:nvPr>
        </p:nvSpPr>
        <p:spPr>
          <a:xfrm>
            <a:off x="6315456" y="1534011"/>
            <a:ext cx="5495544" cy="4371489"/>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3857053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harts and Strapline">
    <p:spTree>
      <p:nvGrpSpPr>
        <p:cNvPr id="1" name=""/>
        <p:cNvGrpSpPr/>
        <p:nvPr/>
      </p:nvGrpSpPr>
      <p:grpSpPr>
        <a:xfrm>
          <a:off x="0" y="0"/>
          <a:ext cx="0" cy="0"/>
          <a:chOff x="0" y="0"/>
          <a:chExt cx="0" cy="0"/>
        </a:xfrm>
      </p:grpSpPr>
      <p:grpSp>
        <p:nvGrpSpPr>
          <p:cNvPr id="25" name="Group 24"/>
          <p:cNvGrpSpPr/>
          <p:nvPr userDrawn="1"/>
        </p:nvGrpSpPr>
        <p:grpSpPr>
          <a:xfrm>
            <a:off x="-4296" y="6158753"/>
            <a:ext cx="12196296" cy="354941"/>
            <a:chOff x="-4296" y="6158753"/>
            <a:chExt cx="12196296" cy="354941"/>
          </a:xfrm>
        </p:grpSpPr>
        <p:sp>
          <p:nvSpPr>
            <p:cNvPr id="27" name="Rectangle 26"/>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
        <p:nvSpPr>
          <p:cNvPr id="24" name="Chart Placeholder 6"/>
          <p:cNvSpPr>
            <a:spLocks noGrp="1"/>
          </p:cNvSpPr>
          <p:nvPr>
            <p:ph type="chart" sz="quarter" idx="14"/>
          </p:nvPr>
        </p:nvSpPr>
        <p:spPr>
          <a:xfrm>
            <a:off x="381001" y="1534011"/>
            <a:ext cx="5495544" cy="4371489"/>
          </a:xfrm>
        </p:spPr>
        <p:txBody>
          <a:bodyPr/>
          <a:lstStyle>
            <a:lvl1pPr>
              <a:defRPr>
                <a:solidFill>
                  <a:schemeClr val="tx1"/>
                </a:solidFill>
              </a:defRPr>
            </a:lvl1pPr>
          </a:lstStyle>
          <a:p>
            <a:r>
              <a:rPr lang="en-US"/>
              <a:t>Click icon to add chart</a:t>
            </a:r>
          </a:p>
        </p:txBody>
      </p:sp>
      <p:sp>
        <p:nvSpPr>
          <p:cNvPr id="26" name="Chart Placeholder 6"/>
          <p:cNvSpPr>
            <a:spLocks noGrp="1"/>
          </p:cNvSpPr>
          <p:nvPr>
            <p:ph type="chart" sz="quarter" idx="18"/>
          </p:nvPr>
        </p:nvSpPr>
        <p:spPr>
          <a:xfrm>
            <a:off x="6315456" y="1534011"/>
            <a:ext cx="5495544" cy="4371489"/>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3126404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Four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Chart Placeholder 6"/>
          <p:cNvSpPr>
            <a:spLocks noGrp="1"/>
          </p:cNvSpPr>
          <p:nvPr>
            <p:ph type="chart" sz="quarter" idx="14"/>
          </p:nvPr>
        </p:nvSpPr>
        <p:spPr>
          <a:xfrm>
            <a:off x="381001" y="1534011"/>
            <a:ext cx="5495544" cy="2084832"/>
          </a:xfrm>
        </p:spPr>
        <p:txBody>
          <a:bodyPr/>
          <a:lstStyle>
            <a:lvl1pPr>
              <a:defRPr>
                <a:solidFill>
                  <a:schemeClr val="tx1"/>
                </a:solidFill>
              </a:defRPr>
            </a:lvl1pPr>
          </a:lstStyle>
          <a:p>
            <a:r>
              <a:rPr lang="en-US"/>
              <a:t>Click icon to add chart</a:t>
            </a:r>
          </a:p>
        </p:txBody>
      </p:sp>
      <p:sp>
        <p:nvSpPr>
          <p:cNvPr id="10" name="Chart Placeholder 5"/>
          <p:cNvSpPr>
            <a:spLocks noGrp="1"/>
          </p:cNvSpPr>
          <p:nvPr>
            <p:ph type="chart" sz="quarter" idx="17"/>
          </p:nvPr>
        </p:nvSpPr>
        <p:spPr>
          <a:xfrm>
            <a:off x="6315456" y="1533526"/>
            <a:ext cx="5495544" cy="2084832"/>
          </a:xfrm>
        </p:spPr>
        <p:txBody>
          <a:bodyPr/>
          <a:lstStyle/>
          <a:p>
            <a:r>
              <a:rPr lang="en-US"/>
              <a:t>Click icon to add chart</a:t>
            </a:r>
            <a:endParaRPr lang="en-US" dirty="0"/>
          </a:p>
        </p:txBody>
      </p:sp>
      <p:sp>
        <p:nvSpPr>
          <p:cNvPr id="11" name="Chart Placeholder 6"/>
          <p:cNvSpPr>
            <a:spLocks noGrp="1"/>
          </p:cNvSpPr>
          <p:nvPr>
            <p:ph type="chart" sz="quarter" idx="18"/>
          </p:nvPr>
        </p:nvSpPr>
        <p:spPr>
          <a:xfrm>
            <a:off x="381001" y="3819181"/>
            <a:ext cx="5495544" cy="2084832"/>
          </a:xfrm>
        </p:spPr>
        <p:txBody>
          <a:bodyPr/>
          <a:lstStyle>
            <a:lvl1pPr>
              <a:defRPr>
                <a:solidFill>
                  <a:schemeClr val="tx1"/>
                </a:solidFill>
              </a:defRPr>
            </a:lvl1pPr>
          </a:lstStyle>
          <a:p>
            <a:r>
              <a:rPr lang="en-US"/>
              <a:t>Click icon to add chart</a:t>
            </a:r>
          </a:p>
        </p:txBody>
      </p:sp>
      <p:sp>
        <p:nvSpPr>
          <p:cNvPr id="14" name="Chart Placeholder 6"/>
          <p:cNvSpPr>
            <a:spLocks noGrp="1"/>
          </p:cNvSpPr>
          <p:nvPr>
            <p:ph type="chart" sz="quarter" idx="19"/>
          </p:nvPr>
        </p:nvSpPr>
        <p:spPr>
          <a:xfrm>
            <a:off x="6315456" y="3819181"/>
            <a:ext cx="5495544" cy="2084832"/>
          </a:xfrm>
        </p:spPr>
        <p:txBody>
          <a:bodyPr/>
          <a:lstStyle>
            <a:lvl1pPr>
              <a:defRPr>
                <a:solidFill>
                  <a:schemeClr val="tx1"/>
                </a:solidFill>
              </a:defRPr>
            </a:lvl1pPr>
          </a:lstStyle>
          <a:p>
            <a:r>
              <a:rPr lang="en-US"/>
              <a:t>Click icon to add chart</a:t>
            </a:r>
          </a:p>
        </p:txBody>
      </p:sp>
    </p:spTree>
    <p:extLst>
      <p:ext uri="{BB962C8B-B14F-4D97-AF65-F5344CB8AC3E}">
        <p14:creationId xmlns:p14="http://schemas.microsoft.com/office/powerpoint/2010/main" val="2801338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ur charts and Strapline">
    <p:spTree>
      <p:nvGrpSpPr>
        <p:cNvPr id="1" name=""/>
        <p:cNvGrpSpPr/>
        <p:nvPr/>
      </p:nvGrpSpPr>
      <p:grpSpPr>
        <a:xfrm>
          <a:off x="0" y="0"/>
          <a:ext cx="0" cy="0"/>
          <a:chOff x="0" y="0"/>
          <a:chExt cx="0" cy="0"/>
        </a:xfrm>
      </p:grpSpPr>
      <p:grpSp>
        <p:nvGrpSpPr>
          <p:cNvPr id="21" name="Group 20"/>
          <p:cNvGrpSpPr/>
          <p:nvPr userDrawn="1"/>
        </p:nvGrpSpPr>
        <p:grpSpPr>
          <a:xfrm>
            <a:off x="-4296" y="6158753"/>
            <a:ext cx="12196296" cy="354941"/>
            <a:chOff x="-4296" y="6158753"/>
            <a:chExt cx="12196296" cy="354941"/>
          </a:xfrm>
        </p:grpSpPr>
        <p:sp>
          <p:nvSpPr>
            <p:cNvPr id="22" name="Rectangle 21"/>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
        <p:nvSpPr>
          <p:cNvPr id="9" name="Chart Placeholder 6"/>
          <p:cNvSpPr>
            <a:spLocks noGrp="1"/>
          </p:cNvSpPr>
          <p:nvPr>
            <p:ph type="chart" sz="quarter" idx="14"/>
          </p:nvPr>
        </p:nvSpPr>
        <p:spPr>
          <a:xfrm>
            <a:off x="381001" y="1534011"/>
            <a:ext cx="5495544" cy="2084832"/>
          </a:xfrm>
        </p:spPr>
        <p:txBody>
          <a:bodyPr/>
          <a:lstStyle>
            <a:lvl1pPr>
              <a:defRPr>
                <a:solidFill>
                  <a:schemeClr val="tx1"/>
                </a:solidFill>
              </a:defRPr>
            </a:lvl1pPr>
          </a:lstStyle>
          <a:p>
            <a:r>
              <a:rPr lang="en-US"/>
              <a:t>Click icon to add chart</a:t>
            </a:r>
          </a:p>
        </p:txBody>
      </p:sp>
      <p:sp>
        <p:nvSpPr>
          <p:cNvPr id="10" name="Chart Placeholder 5"/>
          <p:cNvSpPr>
            <a:spLocks noGrp="1"/>
          </p:cNvSpPr>
          <p:nvPr>
            <p:ph type="chart" sz="quarter" idx="17"/>
          </p:nvPr>
        </p:nvSpPr>
        <p:spPr>
          <a:xfrm>
            <a:off x="6315456" y="1533526"/>
            <a:ext cx="5495544" cy="2084832"/>
          </a:xfrm>
        </p:spPr>
        <p:txBody>
          <a:bodyPr/>
          <a:lstStyle/>
          <a:p>
            <a:r>
              <a:rPr lang="en-US"/>
              <a:t>Click icon to add chart</a:t>
            </a:r>
            <a:endParaRPr lang="en-US" dirty="0"/>
          </a:p>
        </p:txBody>
      </p:sp>
      <p:sp>
        <p:nvSpPr>
          <p:cNvPr id="11" name="Chart Placeholder 6"/>
          <p:cNvSpPr>
            <a:spLocks noGrp="1"/>
          </p:cNvSpPr>
          <p:nvPr>
            <p:ph type="chart" sz="quarter" idx="18"/>
          </p:nvPr>
        </p:nvSpPr>
        <p:spPr>
          <a:xfrm>
            <a:off x="381001" y="3819181"/>
            <a:ext cx="5495544" cy="2084832"/>
          </a:xfrm>
        </p:spPr>
        <p:txBody>
          <a:bodyPr/>
          <a:lstStyle>
            <a:lvl1pPr>
              <a:defRPr>
                <a:solidFill>
                  <a:schemeClr val="tx1"/>
                </a:solidFill>
              </a:defRPr>
            </a:lvl1pPr>
          </a:lstStyle>
          <a:p>
            <a:r>
              <a:rPr lang="en-US"/>
              <a:t>Click icon to add chart</a:t>
            </a:r>
          </a:p>
        </p:txBody>
      </p:sp>
      <p:sp>
        <p:nvSpPr>
          <p:cNvPr id="14" name="Chart Placeholder 6"/>
          <p:cNvSpPr>
            <a:spLocks noGrp="1"/>
          </p:cNvSpPr>
          <p:nvPr>
            <p:ph type="chart" sz="quarter" idx="19"/>
          </p:nvPr>
        </p:nvSpPr>
        <p:spPr>
          <a:xfrm>
            <a:off x="6315456" y="3819181"/>
            <a:ext cx="5495544" cy="2084832"/>
          </a:xfrm>
        </p:spPr>
        <p:txBody>
          <a:bodyPr/>
          <a:lstStyle>
            <a:lvl1pPr>
              <a:defRPr>
                <a:solidFill>
                  <a:schemeClr val="tx1"/>
                </a:solidFill>
              </a:defRPr>
            </a:lvl1pPr>
          </a:lstStyle>
          <a:p>
            <a:r>
              <a:rPr lang="en-US"/>
              <a:t>Click icon to add chart</a:t>
            </a:r>
          </a:p>
        </p:txBody>
      </p:sp>
      <p:grpSp>
        <p:nvGrpSpPr>
          <p:cNvPr id="12" name="Group 11"/>
          <p:cNvGrpSpPr/>
          <p:nvPr/>
        </p:nvGrpSpPr>
        <p:grpSpPr>
          <a:xfrm>
            <a:off x="-4296" y="6158753"/>
            <a:ext cx="12196296" cy="354941"/>
            <a:chOff x="-4296" y="6158753"/>
            <a:chExt cx="12196296" cy="354941"/>
          </a:xfrm>
        </p:grpSpPr>
        <p:sp>
          <p:nvSpPr>
            <p:cNvPr id="13" name="Rectangle 12"/>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7"/>
          <p:cNvSpPr>
            <a:spLocks noGrp="1"/>
          </p:cNvSpPr>
          <p:nvPr>
            <p:ph type="body" sz="quarter" idx="20"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Tree>
    <p:extLst>
      <p:ext uri="{BB962C8B-B14F-4D97-AF65-F5344CB8AC3E}">
        <p14:creationId xmlns:p14="http://schemas.microsoft.com/office/powerpoint/2010/main" val="37382572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gray background">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333485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3744433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gray background with Strapline">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4296" y="6158753"/>
            <a:ext cx="12196296" cy="354941"/>
            <a:chOff x="-4296" y="6158753"/>
            <a:chExt cx="12196296" cy="354941"/>
          </a:xfrm>
        </p:grpSpPr>
        <p:sp>
          <p:nvSpPr>
            <p:cNvPr id="15" name="Rectangle 14"/>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p:txBody>
          <a:bodyPr/>
          <a:lstStyle>
            <a:lvl1pPr>
              <a:defRPr>
                <a:solidFill>
                  <a:schemeClr val="accent6"/>
                </a:solidFill>
              </a:defRPr>
            </a:lvl1pPr>
          </a:lstStyle>
          <a:p>
            <a:r>
              <a:rPr lang="en-US" dirty="0"/>
              <a:t>Tagline in Title Case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hasCustomPrompt="1"/>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Subtitle in sentence case</a:t>
            </a:r>
          </a:p>
        </p:txBody>
      </p:sp>
      <p:sp>
        <p:nvSpPr>
          <p:cNvPr id="7" name="Text Placeholder 6"/>
          <p:cNvSpPr>
            <a:spLocks noGrp="1"/>
          </p:cNvSpPr>
          <p:nvPr>
            <p:ph type="body" sz="quarter" idx="16" hasCustomPrompt="1"/>
          </p:nvPr>
        </p:nvSpPr>
        <p:spPr>
          <a:xfrm>
            <a:off x="390525" y="5949491"/>
            <a:ext cx="11414185" cy="180668"/>
          </a:xfrm>
          <a:ln>
            <a:noFill/>
          </a:ln>
        </p:spPr>
        <p:txBody>
          <a:bodyPr lIns="0" tIns="45720" rIns="0" bIns="0" anchor="b"/>
          <a:lstStyle>
            <a:lvl1pPr marL="0" indent="0">
              <a:lnSpc>
                <a:spcPct val="85000"/>
              </a:lnSpc>
              <a:spcBef>
                <a:spcPts val="0"/>
              </a:spcBef>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grpSp>
        <p:nvGrpSpPr>
          <p:cNvPr id="17" name="Group 16"/>
          <p:cNvGrpSpPr/>
          <p:nvPr/>
        </p:nvGrpSpPr>
        <p:grpSpPr>
          <a:xfrm>
            <a:off x="-4296" y="6158753"/>
            <a:ext cx="12196296" cy="354941"/>
            <a:chOff x="-4296" y="6158753"/>
            <a:chExt cx="12196296" cy="354941"/>
          </a:xfrm>
        </p:grpSpPr>
        <p:sp>
          <p:nvSpPr>
            <p:cNvPr id="18" name="Rectangle 17"/>
            <p:cNvSpPr/>
            <p:nvPr/>
          </p:nvSpPr>
          <p:spPr>
            <a:xfrm rot="10800000">
              <a:off x="-4296" y="6158753"/>
              <a:ext cx="12196296" cy="354937"/>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0407" y="6158755"/>
              <a:ext cx="963875" cy="354613"/>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1421" y="6291127"/>
              <a:ext cx="693768" cy="222567"/>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98352" y="6158755"/>
              <a:ext cx="582420" cy="163260"/>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67897" y="6090860"/>
              <a:ext cx="354613"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17"/>
          <p:cNvSpPr>
            <a:spLocks noGrp="1"/>
          </p:cNvSpPr>
          <p:nvPr>
            <p:ph type="body" sz="quarter" idx="17" hasCustomPrompt="1"/>
          </p:nvPr>
        </p:nvSpPr>
        <p:spPr>
          <a:xfrm>
            <a:off x="1453702" y="6182334"/>
            <a:ext cx="10351008" cy="307777"/>
          </a:xfrm>
          <a:ln>
            <a:noFill/>
          </a:ln>
        </p:spPr>
        <p:txBody>
          <a:bodyPr lIns="0" tIns="0" rIns="0" bIns="0" anchor="ctr">
            <a:normAutofit/>
          </a:bodyPr>
          <a:lstStyle>
            <a:lvl1pPr marL="0" indent="0" algn="r">
              <a:buNone/>
              <a:defRPr sz="2000" b="1">
                <a:solidFill>
                  <a:schemeClr val="bg2"/>
                </a:solidFill>
              </a:defRPr>
            </a:lvl1pPr>
            <a:lvl2pPr marL="238125" indent="0">
              <a:buNone/>
              <a:defRPr/>
            </a:lvl2pPr>
            <a:lvl3pPr marL="465137" indent="0">
              <a:buNone/>
              <a:defRPr/>
            </a:lvl3pPr>
            <a:lvl4pPr marL="635000" indent="0">
              <a:buNone/>
              <a:defRPr/>
            </a:lvl4pPr>
            <a:lvl5pPr marL="803275" indent="0">
              <a:buNone/>
              <a:defRPr/>
            </a:lvl5pPr>
          </a:lstStyle>
          <a:p>
            <a:pPr lvl="0"/>
            <a:r>
              <a:rPr lang="en-US" dirty="0"/>
              <a:t>Strapline text in sentence case</a:t>
            </a:r>
          </a:p>
        </p:txBody>
      </p:sp>
    </p:spTree>
    <p:extLst>
      <p:ext uri="{BB962C8B-B14F-4D97-AF65-F5344CB8AC3E}">
        <p14:creationId xmlns:p14="http://schemas.microsoft.com/office/powerpoint/2010/main" val="3957709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gray background">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Tree>
    <p:extLst>
      <p:ext uri="{BB962C8B-B14F-4D97-AF65-F5344CB8AC3E}">
        <p14:creationId xmlns:p14="http://schemas.microsoft.com/office/powerpoint/2010/main" val="1426676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pPr/>
              <a:t>‹#›</a:t>
            </a:fld>
            <a:endParaRPr lang="en-US" dirty="0"/>
          </a:p>
        </p:txBody>
      </p:sp>
      <p:sp>
        <p:nvSpPr>
          <p:cNvPr id="4" name="Rectangle 3"/>
          <p:cNvSpPr/>
          <p:nvPr/>
        </p:nvSpPr>
        <p:spPr bwMode="gray">
          <a:xfrm>
            <a:off x="9963150" y="0"/>
            <a:ext cx="2228850" cy="105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bwMode="gray">
          <a:xfrm>
            <a:off x="9963150" y="0"/>
            <a:ext cx="2228850" cy="105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14144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5915026"/>
            <a:ext cx="12192000" cy="942976"/>
            <a:chOff x="0" y="5955959"/>
            <a:chExt cx="12192000" cy="902043"/>
          </a:xfrm>
        </p:grpSpPr>
        <p:sp>
          <p:nvSpPr>
            <p:cNvPr id="12" name="Rectangle 11"/>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
        <p:nvSpPr>
          <p:cNvPr id="14" name="Title 13"/>
          <p:cNvSpPr>
            <a:spLocks noGrp="1"/>
          </p:cNvSpPr>
          <p:nvPr>
            <p:ph type="title" hasCustomPrompt="1"/>
          </p:nvPr>
        </p:nvSpPr>
        <p:spPr>
          <a:xfrm>
            <a:off x="387290" y="2783964"/>
            <a:ext cx="11423710" cy="628654"/>
          </a:xfrm>
          <a:effectLst/>
        </p:spPr>
        <p:txBody>
          <a:bodyPr bIns="36576"/>
          <a:lstStyle>
            <a:lvl1pPr algn="ctr">
              <a:lnSpc>
                <a:spcPct val="100000"/>
              </a:lnSpc>
              <a:defRPr sz="3600">
                <a:solidFill>
                  <a:schemeClr val="accent6"/>
                </a:solidFill>
                <a:effectLst/>
              </a:defRPr>
            </a:lvl1pPr>
          </a:lstStyle>
          <a:p>
            <a:r>
              <a:rPr lang="en-US" dirty="0"/>
              <a:t>Click to Add Text</a:t>
            </a:r>
          </a:p>
        </p:txBody>
      </p:sp>
      <p:sp>
        <p:nvSpPr>
          <p:cNvPr id="3" name="Text Placeholder 2"/>
          <p:cNvSpPr>
            <a:spLocks noGrp="1"/>
          </p:cNvSpPr>
          <p:nvPr>
            <p:ph type="body" sz="quarter" idx="10" hasCustomPrompt="1"/>
          </p:nvPr>
        </p:nvSpPr>
        <p:spPr>
          <a:xfrm>
            <a:off x="387290" y="5663312"/>
            <a:ext cx="11423710" cy="223138"/>
          </a:xfrm>
        </p:spPr>
        <p:txBody>
          <a:bodyPr lIns="0" tIns="91440" rIns="0" bIns="0" anchor="b">
            <a:spAutoFit/>
          </a:bodyPr>
          <a:lstStyle>
            <a:lvl1pPr marL="0" indent="0">
              <a:lnSpc>
                <a:spcPct val="85000"/>
              </a:lnSpc>
              <a:spcBef>
                <a:spcPts val="100"/>
              </a:spcBef>
              <a:buNone/>
              <a:defRPr sz="1000"/>
            </a:lvl1pPr>
          </a:lstStyle>
          <a:p>
            <a:pPr lvl="0"/>
            <a:r>
              <a:rPr lang="en-US" dirty="0"/>
              <a:t>Disclosures</a:t>
            </a:r>
          </a:p>
        </p:txBody>
      </p:sp>
      <p:sp>
        <p:nvSpPr>
          <p:cNvPr id="9" name="Slide Number Placeholder 2"/>
          <p:cNvSpPr>
            <a:spLocks noGrp="1"/>
          </p:cNvSpPr>
          <p:nvPr>
            <p:ph type="sldNum" sz="quarter" idx="11"/>
          </p:nvPr>
        </p:nvSpPr>
        <p:spPr>
          <a:xfrm>
            <a:off x="11369028" y="6591925"/>
            <a:ext cx="435682" cy="129550"/>
          </a:xfrm>
        </p:spPr>
        <p:txBody>
          <a:bodyPr/>
          <a:lstStyle>
            <a:lvl1pPr>
              <a:defRPr>
                <a:solidFill>
                  <a:schemeClr val="bg1"/>
                </a:solidFill>
              </a:defRPr>
            </a:lvl1pPr>
          </a:lstStyle>
          <a:p>
            <a:fld id="{496F6AEA-BFCE-644B-B5DE-06784F16BF6E}" type="slidenum">
              <a:rPr lang="en-US" smtClean="0"/>
              <a:pPr/>
              <a:t>‹#›</a:t>
            </a:fld>
            <a:endParaRPr lang="en-US" dirty="0"/>
          </a:p>
        </p:txBody>
      </p:sp>
    </p:spTree>
    <p:extLst>
      <p:ext uri="{BB962C8B-B14F-4D97-AF65-F5344CB8AC3E}">
        <p14:creationId xmlns:p14="http://schemas.microsoft.com/office/powerpoint/2010/main" val="15023837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vent Cover option 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0" y="6325563"/>
            <a:ext cx="6592186" cy="53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Rectangle 17"/>
          <p:cNvSpPr/>
          <p:nvPr userDrawn="1"/>
        </p:nvSpPr>
        <p:spPr>
          <a:xfrm>
            <a:off x="0" y="5202196"/>
            <a:ext cx="12192000" cy="1655804"/>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bwMode="gray">
          <a:xfrm>
            <a:off x="0" y="950913"/>
            <a:ext cx="12192000" cy="5907087"/>
          </a:xfrm>
        </p:spPr>
        <p:txBody>
          <a:bodyPr/>
          <a:lstStyle/>
          <a:p>
            <a:endParaRPr lang="en-US"/>
          </a:p>
        </p:txBody>
      </p:sp>
      <p:sp>
        <p:nvSpPr>
          <p:cNvPr id="19" name="Right Triangle 18"/>
          <p:cNvSpPr/>
          <p:nvPr userDrawn="1"/>
        </p:nvSpPr>
        <p:spPr>
          <a:xfrm flipH="1">
            <a:off x="10536936" y="5202936"/>
            <a:ext cx="1655064" cy="1655064"/>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sp>
        <p:nvSpPr>
          <p:cNvPr id="14" name="Title 13"/>
          <p:cNvSpPr>
            <a:spLocks noGrp="1"/>
          </p:cNvSpPr>
          <p:nvPr>
            <p:ph type="title" hasCustomPrompt="1"/>
          </p:nvPr>
        </p:nvSpPr>
        <p:spPr bwMode="gray">
          <a:xfrm>
            <a:off x="352946" y="5734632"/>
            <a:ext cx="10084260" cy="590931"/>
          </a:xfrm>
          <a:effectLst/>
        </p:spPr>
        <p:txBody>
          <a:bodyPr wrap="square" lIns="0" tIns="45720" rIns="0" bIns="45720" anchor="ctr">
            <a:spAutoFit/>
          </a:bodyPr>
          <a:lstStyle>
            <a:lvl1pPr algn="l">
              <a:defRPr sz="3600" baseline="0">
                <a:solidFill>
                  <a:schemeClr val="bg1"/>
                </a:solidFill>
                <a:effectLst/>
                <a:latin typeface="+mj-lt"/>
              </a:defRPr>
            </a:lvl1pPr>
          </a:lstStyle>
          <a:p>
            <a:r>
              <a:rPr lang="en-US" dirty="0"/>
              <a:t>Event Title Here</a:t>
            </a:r>
          </a:p>
        </p:txBody>
      </p:sp>
    </p:spTree>
    <p:extLst>
      <p:ext uri="{BB962C8B-B14F-4D97-AF65-F5344CB8AC3E}">
        <p14:creationId xmlns:p14="http://schemas.microsoft.com/office/powerpoint/2010/main" val="165881178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vent title option 1">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3"/>
          <p:cNvSpPr>
            <a:spLocks noGrp="1"/>
          </p:cNvSpPr>
          <p:nvPr userDrawn="1">
            <p:ph type="title" hasCustomPrompt="1"/>
          </p:nvPr>
        </p:nvSpPr>
        <p:spPr>
          <a:xfrm>
            <a:off x="381000" y="1895680"/>
            <a:ext cx="11430002" cy="590931"/>
          </a:xfrm>
          <a:effectLst/>
        </p:spPr>
        <p:txBody>
          <a:bodyPr wrap="square" bIns="36576" anchor="b">
            <a:spAutoFit/>
          </a:bodyPr>
          <a:lstStyle>
            <a:lvl1pPr algn="ctr">
              <a:lnSpc>
                <a:spcPct val="100000"/>
              </a:lnSpc>
              <a:defRPr sz="3600">
                <a:solidFill>
                  <a:schemeClr val="accent6"/>
                </a:solidFill>
                <a:effectLst/>
              </a:defRPr>
            </a:lvl1pPr>
          </a:lstStyle>
          <a:p>
            <a:r>
              <a:rPr lang="en-US" dirty="0"/>
              <a:t>Presentation Title in Title Case</a:t>
            </a:r>
          </a:p>
        </p:txBody>
      </p:sp>
      <p:sp>
        <p:nvSpPr>
          <p:cNvPr id="11" name="Subtitle 2"/>
          <p:cNvSpPr>
            <a:spLocks noGrp="1"/>
          </p:cNvSpPr>
          <p:nvPr userDrawn="1">
            <p:ph type="subTitle" idx="1" hasCustomPrompt="1"/>
          </p:nvPr>
        </p:nvSpPr>
        <p:spPr>
          <a:xfrm>
            <a:off x="381001" y="2641928"/>
            <a:ext cx="11430000"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Subtitle in sentence case</a:t>
            </a:r>
          </a:p>
        </p:txBody>
      </p:sp>
      <p:sp>
        <p:nvSpPr>
          <p:cNvPr id="3" name="Text Placeholder 2"/>
          <p:cNvSpPr>
            <a:spLocks noGrp="1"/>
          </p:cNvSpPr>
          <p:nvPr userDrawn="1">
            <p:ph type="body" sz="quarter" idx="10" hasCustomPrompt="1"/>
          </p:nvPr>
        </p:nvSpPr>
        <p:spPr>
          <a:xfrm>
            <a:off x="381000" y="4313522"/>
            <a:ext cx="11430001" cy="615553"/>
          </a:xfrm>
        </p:spPr>
        <p:txBody>
          <a:bodyPr wrap="square" lIns="0" tIns="0" rIns="0" bIns="0">
            <a:spAutoFit/>
          </a:bodyPr>
          <a:lstStyle>
            <a:lvl1pPr marL="0" marR="0" indent="0" algn="ctr" defTabSz="914400" rtl="0" eaLnBrk="1" fontAlgn="auto" latinLnBrk="0" hangingPunct="1">
              <a:lnSpc>
                <a:spcPct val="100000"/>
              </a:lnSpc>
              <a:spcBef>
                <a:spcPts val="0"/>
              </a:spcBef>
              <a:spcAft>
                <a:spcPts val="0"/>
              </a:spcAft>
              <a:buClrTx/>
              <a:buSzTx/>
              <a:buFont typeface="Wingdings" charset="2"/>
              <a:buNone/>
              <a:tabLst/>
              <a:defRPr sz="2000"/>
            </a:lvl1pPr>
            <a:lvl2pPr marL="238125" indent="0">
              <a:buNone/>
              <a:defRPr/>
            </a:lvl2pPr>
            <a:lvl3pPr marL="465137" indent="0">
              <a:buNone/>
              <a:defRPr/>
            </a:lvl3pPr>
            <a:lvl4pPr marL="635000" indent="0">
              <a:buNone/>
              <a:defRPr/>
            </a:lvl4pPr>
            <a:lvl5pPr marL="803275" indent="0">
              <a:buNone/>
              <a:defRPr/>
            </a:lvl5pPr>
          </a:lstStyle>
          <a:p>
            <a:pPr marL="0" marR="0" lvl="0" indent="0" algn="ctr" defTabSz="914400" rtl="0" eaLnBrk="1" fontAlgn="auto" latinLnBrk="0" hangingPunct="1">
              <a:lnSpc>
                <a:spcPct val="100000"/>
              </a:lnSpc>
              <a:spcBef>
                <a:spcPts val="0"/>
              </a:spcBef>
              <a:spcAft>
                <a:spcPts val="0"/>
              </a:spcAft>
              <a:buClrTx/>
              <a:buSzTx/>
              <a:buFont typeface="Wingdings" charset="2"/>
              <a:buNone/>
              <a:tabLst/>
              <a:defRPr/>
            </a:pPr>
            <a:r>
              <a:rPr lang="en-US" dirty="0"/>
              <a:t>Speaker Name in Bold</a:t>
            </a:r>
            <a:br>
              <a:rPr lang="en-US" dirty="0"/>
            </a:br>
            <a:r>
              <a:rPr lang="en-US" dirty="0"/>
              <a:t>Title</a:t>
            </a:r>
          </a:p>
        </p:txBody>
      </p:sp>
      <p:pic>
        <p:nvPicPr>
          <p:cNvPr id="18" name="Picture 1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79413" y="155643"/>
            <a:ext cx="1634247" cy="710119"/>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54463" y="212806"/>
            <a:ext cx="1294637" cy="547624"/>
          </a:xfrm>
          <a:prstGeom prst="rect">
            <a:avLst/>
          </a:prstGeom>
          <a:ln>
            <a:noFill/>
          </a:ln>
        </p:spPr>
      </p:pic>
      <p:grpSp>
        <p:nvGrpSpPr>
          <p:cNvPr id="15" name="Group 14"/>
          <p:cNvGrpSpPr/>
          <p:nvPr userDrawn="1"/>
        </p:nvGrpSpPr>
        <p:grpSpPr>
          <a:xfrm>
            <a:off x="0" y="5915026"/>
            <a:ext cx="12192000" cy="942976"/>
            <a:chOff x="0" y="5955959"/>
            <a:chExt cx="12192000" cy="902043"/>
          </a:xfrm>
        </p:grpSpPr>
        <p:sp>
          <p:nvSpPr>
            <p:cNvPr id="19" name="Rectangle 18"/>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
        <p:nvSpPr>
          <p:cNvPr id="13" name="Text Placeholder 2"/>
          <p:cNvSpPr>
            <a:spLocks noGrp="1"/>
          </p:cNvSpPr>
          <p:nvPr>
            <p:ph type="body" sz="quarter" idx="13" hasCustomPrompt="1"/>
          </p:nvPr>
        </p:nvSpPr>
        <p:spPr>
          <a:xfrm>
            <a:off x="381000" y="5663312"/>
            <a:ext cx="11444056" cy="223138"/>
          </a:xfrm>
        </p:spPr>
        <p:txBody>
          <a:bodyPr lIns="0" tIns="91440" rIns="0" bIns="0" anchor="b">
            <a:spAutoFit/>
          </a:bodyPr>
          <a:lstStyle>
            <a:lvl1pPr marL="0" indent="0">
              <a:lnSpc>
                <a:spcPct val="85000"/>
              </a:lnSpc>
              <a:spcBef>
                <a:spcPts val="100"/>
              </a:spcBef>
              <a:buNone/>
              <a:defRPr sz="1000"/>
            </a:lvl1pPr>
          </a:lstStyle>
          <a:p>
            <a:pPr lvl="0"/>
            <a:r>
              <a:rPr lang="en-US" dirty="0"/>
              <a:t>Disclosures</a:t>
            </a:r>
          </a:p>
        </p:txBody>
      </p:sp>
      <p:sp>
        <p:nvSpPr>
          <p:cNvPr id="16" name="Text Placeholder 7"/>
          <p:cNvSpPr>
            <a:spLocks noGrp="1"/>
          </p:cNvSpPr>
          <p:nvPr>
            <p:ph type="body" sz="quarter" idx="12" hasCustomPrompt="1"/>
          </p:nvPr>
        </p:nvSpPr>
        <p:spPr>
          <a:xfrm>
            <a:off x="11191681" y="6592813"/>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Compliance code</a:t>
            </a:r>
          </a:p>
        </p:txBody>
      </p:sp>
    </p:spTree>
    <p:extLst>
      <p:ext uri="{BB962C8B-B14F-4D97-AF65-F5344CB8AC3E}">
        <p14:creationId xmlns:p14="http://schemas.microsoft.com/office/powerpoint/2010/main" val="6750938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vent cover option 2">
    <p:bg>
      <p:bgPr>
        <a:gradFill flip="none" rotWithShape="1">
          <a:gsLst>
            <a:gs pos="0">
              <a:schemeClr val="accent6">
                <a:lumMod val="0"/>
                <a:lumOff val="100000"/>
              </a:schemeClr>
            </a:gs>
            <a:gs pos="84000">
              <a:schemeClr val="bg1"/>
            </a:gs>
            <a:gs pos="68000">
              <a:schemeClr val="bg1"/>
            </a:gs>
            <a:gs pos="100000">
              <a:srgbClr val="D9D9D6"/>
            </a:gs>
            <a:gs pos="50000">
              <a:srgbClr val="D9D9D6"/>
            </a:gs>
          </a:gsLst>
          <a:lin ang="0" scaled="1"/>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4413" cy="6027738"/>
          </a:xfrm>
        </p:spPr>
        <p:txBody>
          <a:bodyPr/>
          <a:lstStyle/>
          <a:p>
            <a:endParaRPr lang="en-US"/>
          </a:p>
        </p:txBody>
      </p:sp>
      <p:sp>
        <p:nvSpPr>
          <p:cNvPr id="11" name="Rectangle 10"/>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hasCustomPrompt="1"/>
          </p:nvPr>
        </p:nvSpPr>
        <p:spPr>
          <a:xfrm>
            <a:off x="6497327" y="2297854"/>
            <a:ext cx="5293346" cy="1325563"/>
          </a:xfrm>
          <a:effectLst/>
        </p:spPr>
        <p:txBody>
          <a:bodyPr lIns="0" tIns="0" rIns="0" bIns="0" anchor="ctr"/>
          <a:lstStyle>
            <a:lvl1pPr algn="ctr">
              <a:defRPr>
                <a:solidFill>
                  <a:schemeClr val="tx1"/>
                </a:solidFill>
                <a:effectLst/>
              </a:defRPr>
            </a:lvl1pPr>
          </a:lstStyle>
          <a:p>
            <a:r>
              <a:rPr lang="en-US" dirty="0"/>
              <a:t>Event Title Here</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1671" y="369119"/>
            <a:ext cx="1460744" cy="617886"/>
          </a:xfrm>
          <a:prstGeom prst="rect">
            <a:avLst/>
          </a:prstGeom>
          <a:ln>
            <a:noFill/>
          </a:ln>
        </p:spPr>
      </p:pic>
      <p:grpSp>
        <p:nvGrpSpPr>
          <p:cNvPr id="25" name="Group 24"/>
          <p:cNvGrpSpPr/>
          <p:nvPr userDrawn="1"/>
        </p:nvGrpSpPr>
        <p:grpSpPr>
          <a:xfrm>
            <a:off x="0" y="5915026"/>
            <a:ext cx="12192000" cy="942976"/>
            <a:chOff x="0" y="5955959"/>
            <a:chExt cx="12192000" cy="902043"/>
          </a:xfrm>
        </p:grpSpPr>
        <p:sp>
          <p:nvSpPr>
            <p:cNvPr id="26" name="Rectangle 25"/>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Tree>
    <p:extLst>
      <p:ext uri="{BB962C8B-B14F-4D97-AF65-F5344CB8AC3E}">
        <p14:creationId xmlns:p14="http://schemas.microsoft.com/office/powerpoint/2010/main" val="15355088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vent title option 2">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6096000" cy="5954713"/>
          </a:xfrm>
        </p:spPr>
        <p:txBody>
          <a:bodyPr/>
          <a:lstStyle/>
          <a:p>
            <a:endParaRPr lang="en-US"/>
          </a:p>
        </p:txBody>
      </p:sp>
      <p:sp>
        <p:nvSpPr>
          <p:cNvPr id="4" name="Rectangle 3"/>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a:spLocks noGrp="1"/>
          </p:cNvSpPr>
          <p:nvPr userDrawn="1">
            <p:ph type="subTitle" idx="1" hasCustomPrompt="1"/>
          </p:nvPr>
        </p:nvSpPr>
        <p:spPr>
          <a:xfrm>
            <a:off x="6497325" y="2864426"/>
            <a:ext cx="5293347"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Subtitle in sentence case</a:t>
            </a:r>
          </a:p>
        </p:txBody>
      </p:sp>
      <p:sp>
        <p:nvSpPr>
          <p:cNvPr id="8" name="Title 13"/>
          <p:cNvSpPr>
            <a:spLocks noGrp="1"/>
          </p:cNvSpPr>
          <p:nvPr userDrawn="1">
            <p:ph type="title" hasCustomPrompt="1"/>
          </p:nvPr>
        </p:nvSpPr>
        <p:spPr>
          <a:xfrm>
            <a:off x="6497327" y="1724533"/>
            <a:ext cx="5293346" cy="997196"/>
          </a:xfrm>
          <a:effectLst/>
        </p:spPr>
        <p:txBody>
          <a:bodyPr wrap="square" lIns="0" tIns="0" rIns="0" bIns="0" anchor="b">
            <a:spAutoFit/>
          </a:bodyPr>
          <a:lstStyle>
            <a:lvl1pPr algn="ctr">
              <a:defRPr sz="3600">
                <a:solidFill>
                  <a:schemeClr val="accent6"/>
                </a:solidFill>
                <a:effectLst/>
              </a:defRPr>
            </a:lvl1pPr>
          </a:lstStyle>
          <a:p>
            <a:r>
              <a:rPr lang="en-US" dirty="0"/>
              <a:t>Presentation Title </a:t>
            </a:r>
            <a:br>
              <a:rPr lang="en-US" dirty="0"/>
            </a:br>
            <a:r>
              <a:rPr lang="en-US" dirty="0"/>
              <a:t>in Title Case</a:t>
            </a:r>
          </a:p>
        </p:txBody>
      </p:sp>
      <p:sp>
        <p:nvSpPr>
          <p:cNvPr id="11" name="Text Placeholder 4"/>
          <p:cNvSpPr>
            <a:spLocks noGrp="1"/>
          </p:cNvSpPr>
          <p:nvPr userDrawn="1">
            <p:ph type="body" sz="quarter" idx="11" hasCustomPrompt="1"/>
          </p:nvPr>
        </p:nvSpPr>
        <p:spPr>
          <a:xfrm>
            <a:off x="6497325" y="4410841"/>
            <a:ext cx="5293347" cy="689420"/>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 typeface="Wingdings" charset="2"/>
              <a:buNone/>
              <a:tabLst/>
              <a:defRPr sz="2000"/>
            </a:lvl1pPr>
            <a:lvl2pPr marL="238125" indent="0">
              <a:buNone/>
              <a:defRPr/>
            </a:lvl2pPr>
            <a:lvl3pPr marL="465137" indent="0">
              <a:buNone/>
              <a:defRPr/>
            </a:lvl3pPr>
            <a:lvl4pPr marL="635000" indent="0">
              <a:buNone/>
              <a:defRPr/>
            </a:lvl4pPr>
            <a:lvl5pPr marL="803275" indent="0">
              <a:buNone/>
              <a:defRPr/>
            </a:lvl5pPr>
          </a:lstStyle>
          <a:p>
            <a:pPr marL="0" marR="0" lvl="0" indent="0" algn="ctr" defTabSz="914400" rtl="0" eaLnBrk="1" fontAlgn="auto" latinLnBrk="0" hangingPunct="1">
              <a:lnSpc>
                <a:spcPct val="100000"/>
              </a:lnSpc>
              <a:spcBef>
                <a:spcPts val="0"/>
              </a:spcBef>
              <a:spcAft>
                <a:spcPts val="0"/>
              </a:spcAft>
              <a:buClrTx/>
              <a:buSzTx/>
              <a:buFont typeface="Wingdings" charset="2"/>
              <a:buNone/>
              <a:tabLst/>
              <a:defRPr/>
            </a:pPr>
            <a:r>
              <a:rPr lang="en-US" dirty="0"/>
              <a:t>Speaker Name in Bold</a:t>
            </a:r>
            <a:br>
              <a:rPr lang="en-US" dirty="0"/>
            </a:br>
            <a:r>
              <a:rPr lang="en-US" dirty="0"/>
              <a:t>Title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4463" y="212806"/>
            <a:ext cx="1294637" cy="547624"/>
          </a:xfrm>
          <a:prstGeom prst="rect">
            <a:avLst/>
          </a:prstGeom>
          <a:ln>
            <a:noFill/>
          </a:ln>
        </p:spPr>
      </p:pic>
      <p:grpSp>
        <p:nvGrpSpPr>
          <p:cNvPr id="16" name="Group 15"/>
          <p:cNvGrpSpPr/>
          <p:nvPr userDrawn="1"/>
        </p:nvGrpSpPr>
        <p:grpSpPr>
          <a:xfrm>
            <a:off x="0" y="5915026"/>
            <a:ext cx="12192000" cy="942976"/>
            <a:chOff x="0" y="5955959"/>
            <a:chExt cx="12192000" cy="902043"/>
          </a:xfrm>
        </p:grpSpPr>
        <p:sp>
          <p:nvSpPr>
            <p:cNvPr id="18" name="Rectangle 17"/>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p>
          </p:txBody>
        </p:sp>
      </p:grpSp>
      <p:sp>
        <p:nvSpPr>
          <p:cNvPr id="17" name="Text Placeholder 7"/>
          <p:cNvSpPr>
            <a:spLocks noGrp="1"/>
          </p:cNvSpPr>
          <p:nvPr userDrawn="1">
            <p:ph type="body" sz="quarter" idx="12" hasCustomPrompt="1"/>
          </p:nvPr>
        </p:nvSpPr>
        <p:spPr>
          <a:xfrm>
            <a:off x="11191681" y="6597408"/>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Compliance code</a:t>
            </a:r>
          </a:p>
        </p:txBody>
      </p:sp>
      <p:sp>
        <p:nvSpPr>
          <p:cNvPr id="14" name="Text Placeholder 2"/>
          <p:cNvSpPr>
            <a:spLocks noGrp="1"/>
          </p:cNvSpPr>
          <p:nvPr>
            <p:ph type="body" sz="quarter" idx="10" hasCustomPrompt="1"/>
          </p:nvPr>
        </p:nvSpPr>
        <p:spPr>
          <a:xfrm>
            <a:off x="6497325" y="5755645"/>
            <a:ext cx="5292222" cy="130805"/>
          </a:xfrm>
        </p:spPr>
        <p:txBody>
          <a:bodyPr lIns="0" tIns="0" rIns="0" bIns="0" anchor="b">
            <a:spAutoFit/>
          </a:bodyPr>
          <a:lstStyle>
            <a:lvl1pPr marL="0" indent="0">
              <a:lnSpc>
                <a:spcPct val="85000"/>
              </a:lnSpc>
              <a:spcBef>
                <a:spcPts val="100"/>
              </a:spcBef>
              <a:buNone/>
              <a:defRPr sz="1000"/>
            </a:lvl1pPr>
          </a:lstStyle>
          <a:p>
            <a:pPr lvl="0"/>
            <a:r>
              <a:rPr lang="en-US" dirty="0"/>
              <a:t>Disclosures</a:t>
            </a:r>
          </a:p>
        </p:txBody>
      </p:sp>
    </p:spTree>
    <p:extLst>
      <p:ext uri="{BB962C8B-B14F-4D97-AF65-F5344CB8AC3E}">
        <p14:creationId xmlns:p14="http://schemas.microsoft.com/office/powerpoint/2010/main" val="1524623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88218"/>
            <a:ext cx="832104" cy="138499"/>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43029.6</a:t>
            </a:r>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
        <p:nvSpPr>
          <p:cNvPr id="7" name="Text Placeholder 6"/>
          <p:cNvSpPr>
            <a:spLocks noGrp="1"/>
          </p:cNvSpPr>
          <p:nvPr>
            <p:ph type="body" sz="quarter" idx="16" hasCustomPrompt="1"/>
          </p:nvPr>
        </p:nvSpPr>
        <p:spPr>
          <a:xfrm>
            <a:off x="390525" y="6540807"/>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13677314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3"/>
            <a:ext cx="3015788" cy="856484"/>
          </a:xfrm>
          <a:prstGeom prst="rect">
            <a:avLst/>
          </a:prstGeom>
        </p:spPr>
      </p:pic>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1"/>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8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pPr/>
              <a:t>‹#›</a:t>
            </a:fld>
            <a:endParaRPr lang="en-US" dirty="0"/>
          </a:p>
        </p:txBody>
      </p:sp>
      <p:sp>
        <p:nvSpPr>
          <p:cNvPr id="8" name="Text Placeholder 7"/>
          <p:cNvSpPr>
            <a:spLocks noGrp="1"/>
          </p:cNvSpPr>
          <p:nvPr>
            <p:ph type="body" sz="quarter" idx="12" hasCustomPrompt="1"/>
          </p:nvPr>
        </p:nvSpPr>
        <p:spPr>
          <a:xfrm>
            <a:off x="10554007" y="6588218"/>
            <a:ext cx="832104" cy="138499"/>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43029.6</a:t>
            </a:r>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
        <p:nvSpPr>
          <p:cNvPr id="7" name="Text Placeholder 6"/>
          <p:cNvSpPr>
            <a:spLocks noGrp="1"/>
          </p:cNvSpPr>
          <p:nvPr>
            <p:ph type="body" sz="quarter" idx="16" hasCustomPrompt="1"/>
          </p:nvPr>
        </p:nvSpPr>
        <p:spPr>
          <a:xfrm>
            <a:off x="390525" y="6540807"/>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3753667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1"/>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1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3"/>
            <a:ext cx="3015788" cy="856484"/>
          </a:xfrm>
          <a:prstGeom prst="rect">
            <a:avLst/>
          </a:prstGeom>
        </p:spPr>
      </p:pic>
      <p:sp>
        <p:nvSpPr>
          <p:cNvPr id="11" name="Rectangle 10">
            <a:extLst>
              <a:ext uri="{FF2B5EF4-FFF2-40B4-BE49-F238E27FC236}">
                <a16:creationId xmlns:a16="http://schemas.microsoft.com/office/drawing/2014/main" id="{A084CE0D-5FD7-4C87-A6B8-A1C09CC459F8}"/>
              </a:ext>
            </a:extLst>
          </p:cNvPr>
          <p:cNvSpPr/>
          <p:nvPr userDrawn="1"/>
        </p:nvSpPr>
        <p:spPr>
          <a:xfrm rot="5400000">
            <a:off x="3665912" y="-3250276"/>
            <a:ext cx="756458" cy="8088286"/>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1AF8F6E-1819-49DC-A5C6-87C3DEEE33B7}"/>
              </a:ext>
            </a:extLst>
          </p:cNvPr>
          <p:cNvSpPr>
            <a:spLocks noGrp="1"/>
          </p:cNvSpPr>
          <p:nvPr>
            <p:ph type="title" hasCustomPrompt="1"/>
          </p:nvPr>
        </p:nvSpPr>
        <p:spPr>
          <a:xfrm>
            <a:off x="838200" y="415637"/>
            <a:ext cx="10515600" cy="756459"/>
          </a:xfrm>
        </p:spPr>
        <p:txBody>
          <a:bodyPr/>
          <a:lstStyle>
            <a:lvl1pPr>
              <a:defRPr>
                <a:solidFill>
                  <a:schemeClr val="bg1"/>
                </a:solidFill>
              </a:defRPr>
            </a:lvl1pPr>
          </a:lstStyle>
          <a:p>
            <a:r>
              <a:rPr lang="en-US" dirty="0"/>
              <a:t>Guest Speaker</a:t>
            </a:r>
          </a:p>
        </p:txBody>
      </p:sp>
      <p:sp>
        <p:nvSpPr>
          <p:cNvPr id="3" name="Picture Placeholder 2">
            <a:extLst>
              <a:ext uri="{FF2B5EF4-FFF2-40B4-BE49-F238E27FC236}">
                <a16:creationId xmlns:a16="http://schemas.microsoft.com/office/drawing/2014/main" id="{4D036F40-D3AB-4EF4-851F-AA634055DDC7}"/>
              </a:ext>
            </a:extLst>
          </p:cNvPr>
          <p:cNvSpPr>
            <a:spLocks noGrp="1"/>
          </p:cNvSpPr>
          <p:nvPr>
            <p:ph type="pic" sz="quarter" idx="10"/>
          </p:nvPr>
        </p:nvSpPr>
        <p:spPr>
          <a:xfrm>
            <a:off x="914400" y="1644981"/>
            <a:ext cx="3832225" cy="4056062"/>
          </a:xfrm>
        </p:spPr>
        <p:txBody>
          <a:bodyPr/>
          <a:lstStyle/>
          <a:p>
            <a:endParaRPr lang="en-US"/>
          </a:p>
        </p:txBody>
      </p:sp>
      <p:sp>
        <p:nvSpPr>
          <p:cNvPr id="5" name="Text Placeholder 4">
            <a:extLst>
              <a:ext uri="{FF2B5EF4-FFF2-40B4-BE49-F238E27FC236}">
                <a16:creationId xmlns:a16="http://schemas.microsoft.com/office/drawing/2014/main" id="{92C7B071-51CF-479C-AB80-F30CBC3D110F}"/>
              </a:ext>
            </a:extLst>
          </p:cNvPr>
          <p:cNvSpPr>
            <a:spLocks noGrp="1"/>
          </p:cNvSpPr>
          <p:nvPr>
            <p:ph type="body" sz="quarter" idx="11" hasCustomPrompt="1"/>
          </p:nvPr>
        </p:nvSpPr>
        <p:spPr>
          <a:xfrm>
            <a:off x="5669280" y="1644651"/>
            <a:ext cx="5608320" cy="591474"/>
          </a:xfrm>
        </p:spPr>
        <p:txBody>
          <a:bodyPr/>
          <a:lstStyle>
            <a:lvl1pPr marL="0" indent="0">
              <a:buNone/>
              <a:defRPr>
                <a:latin typeface="Avenir LT Std 65 Medium" panose="020B0603020203020204" pitchFamily="34" charset="0"/>
              </a:defRPr>
            </a:lvl1pPr>
          </a:lstStyle>
          <a:p>
            <a:pPr lvl="0"/>
            <a:r>
              <a:rPr lang="en-US" dirty="0"/>
              <a:t>First Last</a:t>
            </a:r>
          </a:p>
        </p:txBody>
      </p:sp>
      <p:sp>
        <p:nvSpPr>
          <p:cNvPr id="12" name="Text Placeholder 4">
            <a:extLst>
              <a:ext uri="{FF2B5EF4-FFF2-40B4-BE49-F238E27FC236}">
                <a16:creationId xmlns:a16="http://schemas.microsoft.com/office/drawing/2014/main" id="{8D396F27-FB12-48D3-AA62-14D1BC6FE324}"/>
              </a:ext>
            </a:extLst>
          </p:cNvPr>
          <p:cNvSpPr>
            <a:spLocks noGrp="1"/>
          </p:cNvSpPr>
          <p:nvPr>
            <p:ph type="body" sz="quarter" idx="12" hasCustomPrompt="1"/>
          </p:nvPr>
        </p:nvSpPr>
        <p:spPr>
          <a:xfrm>
            <a:off x="5669280" y="2518879"/>
            <a:ext cx="5608320" cy="3182164"/>
          </a:xfrm>
        </p:spPr>
        <p:txBody>
          <a:bodyPr>
            <a:normAutofit/>
          </a:bodyPr>
          <a:lstStyle>
            <a:lvl1pPr marL="457200" indent="-457200">
              <a:buFont typeface="Arial" panose="020B0604020202020204" pitchFamily="34" charset="0"/>
              <a:buChar char="•"/>
              <a:defRPr sz="2400">
                <a:latin typeface="Avenir LT Std 35 Light" panose="020B0402020203020204" pitchFamily="34" charset="0"/>
              </a:defRPr>
            </a:lvl1pPr>
          </a:lstStyle>
          <a:p>
            <a:pPr lvl="0"/>
            <a:r>
              <a:rPr lang="en-US" dirty="0"/>
              <a:t>Bio</a:t>
            </a:r>
          </a:p>
          <a:p>
            <a:pPr lvl="0"/>
            <a:r>
              <a:rPr lang="en-US" dirty="0"/>
              <a:t>Bio</a:t>
            </a:r>
          </a:p>
          <a:p>
            <a:pPr lvl="0"/>
            <a:r>
              <a:rPr lang="en-US" dirty="0"/>
              <a:t>Bio</a:t>
            </a:r>
          </a:p>
        </p:txBody>
      </p:sp>
    </p:spTree>
    <p:extLst>
      <p:ext uri="{BB962C8B-B14F-4D97-AF65-F5344CB8AC3E}">
        <p14:creationId xmlns:p14="http://schemas.microsoft.com/office/powerpoint/2010/main" val="8333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1AF-92AA-4CBE-AEC3-C9761548622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8E06809-A68C-4134-BDF0-DDA3C0408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9CC3CC3E-F31A-4A25-BCA1-1CAE97DD27F3}"/>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33E49408-F51E-4D24-86AA-FA9E180EE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265578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732-61E1-466D-A74E-FB4DAFEDD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71674-6C09-4F90-BD10-0E795A431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4E1A4E-7D18-4D82-89B5-276977C51ED1}"/>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A94D29B6-F788-479F-BCAC-F7734A3ED6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245496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48A6-A78C-42F7-A13B-5A3D978BD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8A9F58-059C-46CC-BF69-7935AD1584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EE23415-3ACB-4D1C-A90D-59FD6C95E248}"/>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C48B0F6-2052-4C59-B0F1-73CD037FB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58230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930-8D09-4DBC-A567-9BF6EACF9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9DD7D-E09A-4141-BDC5-F3F9FCC23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E64BC-A0A9-45AD-89D4-2A0F1BD6F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A46B201-FB56-469B-93F3-CBF06A11B31B}"/>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F53594F-8D7F-45AC-94AE-55A08DC7D3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29707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16E1-BCB0-4F67-A0C7-B35ADABB2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701BE-62B2-4CBF-8EC4-88B0BEDFC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93E9E-4709-4004-A501-766576FBD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C6151-CA24-4A6E-8028-3FAC92E23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CE443-BB93-42DD-B526-21837B2FC6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2F9D2BB-3217-45EC-AEAE-F37136809753}"/>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F9A67ED-3F0D-439D-B86E-EE65CA8C7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6724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E4F2-8DA6-4649-9F8F-4A3998A581D2}"/>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Rectangle 5">
            <a:extLst>
              <a:ext uri="{FF2B5EF4-FFF2-40B4-BE49-F238E27FC236}">
                <a16:creationId xmlns:a16="http://schemas.microsoft.com/office/drawing/2014/main" id="{6952646D-FC70-445D-94B7-517B33E562C2}"/>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CC203E4A-2054-4CFA-8539-C2BBC2DD8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02832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EF1E8BB-7E16-44F0-9212-FD6645210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1509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2C74-EE6D-46E6-B8A3-7787852EB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FF051-086C-49EC-9378-92B3DAFA9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38407-2B21-4CEB-9ADC-95A84EC50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396D94D-5DAC-4C79-89DB-609A48CD27A8}"/>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F6A96B01-B66C-4509-9276-206441454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16667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62370D2-BA9D-49E2-8805-0E53CD137AE8}" type="slidenum">
              <a:rPr lang="en-US" smtClean="0"/>
              <a:t>‹#›</a:t>
            </a:fld>
            <a:endParaRPr lang="en-US"/>
          </a:p>
        </p:txBody>
      </p:sp>
    </p:spTree>
    <p:extLst>
      <p:ext uri="{BB962C8B-B14F-4D97-AF65-F5344CB8AC3E}">
        <p14:creationId xmlns:p14="http://schemas.microsoft.com/office/powerpoint/2010/main" val="22514382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13B-93CE-4ED7-A54F-807652047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640DBF-3071-4357-9080-3402C23B8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69F44-E5C2-43A0-A2A3-1E3EF80E6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FC5AA1E5-8ED7-46CE-931D-B8796E721906}"/>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128E00C3-5C8B-434A-8AD3-3C89397C0B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174595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233-F888-454D-801C-E44881472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D5B9A-FEA2-4682-9FAE-F50969D8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42D0-66A5-463B-9F1B-42184D6AA4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3167DC-6AC9-459C-B4F9-0598B1DF9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AC87-D9CD-42CA-A292-D0E451A3F8C7}"/>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88259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4205C-E077-407B-8D79-036EEEB354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4AC7A-3414-4D78-B9FB-580A1FB37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121D3-F310-4BC9-B626-71DDF3C74D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368EF7-6B58-4E44-A4BF-D3ABEDCE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8A7E-766E-4145-B07E-0584A265D676}"/>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26689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FBF2-24BA-4E54-B196-57314C835F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D52CED-6FA3-4AF9-8680-C39A05BFF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6F4F1-8472-4291-8C96-321A8CD75EE3}"/>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5" name="Footer Placeholder 4">
            <a:extLst>
              <a:ext uri="{FF2B5EF4-FFF2-40B4-BE49-F238E27FC236}">
                <a16:creationId xmlns:a16="http://schemas.microsoft.com/office/drawing/2014/main" id="{52C5C19D-760A-4397-9B1F-E545DC641F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6FE98A-0A22-43B0-A509-F1D646DA8CDD}"/>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9697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3DD7-23F9-4D5B-B602-E6C64526D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0C001-37B9-47E4-BA27-78ED4CF9E9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AD4E6-E2B6-4558-88FB-5B018228EE75}"/>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5" name="Footer Placeholder 4">
            <a:extLst>
              <a:ext uri="{FF2B5EF4-FFF2-40B4-BE49-F238E27FC236}">
                <a16:creationId xmlns:a16="http://schemas.microsoft.com/office/drawing/2014/main" id="{DC46B626-5833-4783-ADB0-38BBAB9052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1B7017-72DB-4304-923B-B628C1602CDA}"/>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22609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DB77-3098-4FA8-A1AA-44C5E0458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4AE95E-BFA5-4FBC-A531-9AE50CE418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EFEC5E-BBAC-4AE8-8872-1CA3489A2D12}"/>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5" name="Footer Placeholder 4">
            <a:extLst>
              <a:ext uri="{FF2B5EF4-FFF2-40B4-BE49-F238E27FC236}">
                <a16:creationId xmlns:a16="http://schemas.microsoft.com/office/drawing/2014/main" id="{E881468D-0D08-40AF-8BC9-60B78FD625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7D550C-4619-4D16-81F0-EA48119ACA08}"/>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34930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2738-FF35-4E1D-ABCE-BDC446A11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1812D-421D-4741-90E4-7F0AD76C50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1394C-1160-4127-A44B-7F50F4E41E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5B9E46-1A26-410B-BC14-81558666C0A6}"/>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6" name="Footer Placeholder 5">
            <a:extLst>
              <a:ext uri="{FF2B5EF4-FFF2-40B4-BE49-F238E27FC236}">
                <a16:creationId xmlns:a16="http://schemas.microsoft.com/office/drawing/2014/main" id="{59B8237B-6A01-4C95-8FEF-CC41BEC572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C9CB2C-089B-4543-9A6D-3ED8B238099A}"/>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252203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43B8-6ACB-4D56-B4A2-B1D1633102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B08B2-7C55-4A4F-BF81-1B0F9A566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540782-1559-40AD-8EF8-E3E9E82DE9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7A01CA-8E10-4F6F-B19F-64E7C88E2E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555A94-0508-4703-9BE8-2E59711AC0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072B73-2B45-4CF2-8796-F67C9CD225B6}"/>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8" name="Footer Placeholder 7">
            <a:extLst>
              <a:ext uri="{FF2B5EF4-FFF2-40B4-BE49-F238E27FC236}">
                <a16:creationId xmlns:a16="http://schemas.microsoft.com/office/drawing/2014/main" id="{93598B30-8D03-4ED4-B197-CD63F66C24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8300B3-DDA5-4520-BE9F-F5A75E279178}"/>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37147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1D95-2CC9-4B57-B94D-A5F54BCFA8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D6358F-1A25-4390-B345-096722DAA4BE}"/>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4" name="Footer Placeholder 3">
            <a:extLst>
              <a:ext uri="{FF2B5EF4-FFF2-40B4-BE49-F238E27FC236}">
                <a16:creationId xmlns:a16="http://schemas.microsoft.com/office/drawing/2014/main" id="{6CFEAA21-3E5E-4EA1-AF54-8EDA9EC796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ED6F5E-1F86-4129-9C53-0B7D34E66513}"/>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4035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904D7-32FA-4383-A305-D862E1943F3B}"/>
              </a:ext>
            </a:extLst>
          </p:cNvPr>
          <p:cNvSpPr>
            <a:spLocks noGrp="1"/>
          </p:cNvSpPr>
          <p:nvPr>
            <p:ph type="dt" sz="half" idx="10"/>
          </p:nvPr>
        </p:nvSpPr>
        <p:spPr/>
        <p:txBody>
          <a:bodyPr/>
          <a:lstStyle/>
          <a:p>
            <a:fld id="{95FF1934-D0F1-41D8-BD52-3BC946B57563}" type="datetimeFigureOut">
              <a:rPr lang="en-US" smtClean="0"/>
              <a:t>10/25/2023</a:t>
            </a:fld>
            <a:endParaRPr lang="en-US" dirty="0"/>
          </a:p>
        </p:txBody>
      </p:sp>
      <p:sp>
        <p:nvSpPr>
          <p:cNvPr id="3" name="Footer Placeholder 2">
            <a:extLst>
              <a:ext uri="{FF2B5EF4-FFF2-40B4-BE49-F238E27FC236}">
                <a16:creationId xmlns:a16="http://schemas.microsoft.com/office/drawing/2014/main" id="{F7E96501-5A94-400B-9524-4178C6D926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EA5BE82-3197-46A1-8FD5-EC34B6775FD5}"/>
              </a:ext>
            </a:extLst>
          </p:cNvPr>
          <p:cNvSpPr>
            <a:spLocks noGrp="1"/>
          </p:cNvSpPr>
          <p:nvPr>
            <p:ph type="sldNum" sz="quarter" idx="12"/>
          </p:nvPr>
        </p:nvSpPr>
        <p:spPr/>
        <p:txBody>
          <a:bodyPr/>
          <a:lstStyle/>
          <a:p>
            <a:fld id="{296F82ED-217D-40B1-810E-3F29A663CA95}" type="slidenum">
              <a:rPr lang="en-US" smtClean="0"/>
              <a:t>‹#›</a:t>
            </a:fld>
            <a:endParaRPr lang="en-US" dirty="0"/>
          </a:p>
        </p:txBody>
      </p:sp>
    </p:spTree>
    <p:extLst>
      <p:ext uri="{BB962C8B-B14F-4D97-AF65-F5344CB8AC3E}">
        <p14:creationId xmlns:p14="http://schemas.microsoft.com/office/powerpoint/2010/main" val="401039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image" Target="../media/image7.png"/><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theme" Target="../theme/theme4.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5.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6.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0"/>
            <a:ext cx="10103126" cy="925032"/>
          </a:xfrm>
          <a:prstGeom prst="rect">
            <a:avLst/>
          </a:prstGeom>
        </p:spPr>
        <p:txBody>
          <a:bodyPr vert="horz" lIns="36576" tIns="0" rIns="36576"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342900" y="1533728"/>
            <a:ext cx="11461810" cy="1489639"/>
          </a:xfrm>
          <a:prstGeom prst="rect">
            <a:avLst/>
          </a:prstGeom>
        </p:spPr>
        <p:txBody>
          <a:bodyPr vert="horz" wrap="square" lIns="36576" tIns="36576" rIns="36576" bIns="36576"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1369028" y="6591925"/>
            <a:ext cx="435682" cy="129550"/>
          </a:xfrm>
          <a:prstGeom prst="rect">
            <a:avLst/>
          </a:prstGeom>
        </p:spPr>
        <p:txBody>
          <a:bodyPr vert="horz" lIns="0" tIns="0" rIns="0" bIns="0" rtlCol="0" anchor="ctr"/>
          <a:lstStyle>
            <a:lvl1pPr algn="r">
              <a:defRPr sz="900">
                <a:solidFill>
                  <a:schemeClr val="tx1"/>
                </a:solidFill>
                <a:latin typeface="+mj-lt"/>
              </a:defRPr>
            </a:lvl1pPr>
          </a:lstStyle>
          <a:p>
            <a:fld id="{47F0E2DA-F0F3-3142-8998-098BEA003ED2}" type="slidenum">
              <a:rPr lang="en-US" smtClean="0"/>
              <a:pPr/>
              <a:t>‹#›</a:t>
            </a:fld>
            <a:endParaRPr lang="en-US" dirty="0"/>
          </a:p>
        </p:txBody>
      </p:sp>
      <p:pic>
        <p:nvPicPr>
          <p:cNvPr id="6" name="Picture 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558319" y="256770"/>
            <a:ext cx="1287318" cy="546025"/>
          </a:xfrm>
          <a:prstGeom prst="rect">
            <a:avLst/>
          </a:prstGeom>
        </p:spPr>
      </p:pic>
    </p:spTree>
    <p:extLst>
      <p:ext uri="{BB962C8B-B14F-4D97-AF65-F5344CB8AC3E}">
        <p14:creationId xmlns:p14="http://schemas.microsoft.com/office/powerpoint/2010/main" val="49931382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4" r:id="rId3"/>
    <p:sldLayoutId id="2147483665" r:id="rId4"/>
    <p:sldLayoutId id="2147483650" r:id="rId5"/>
    <p:sldLayoutId id="2147483675" r:id="rId6"/>
    <p:sldLayoutId id="2147483676" r:id="rId7"/>
    <p:sldLayoutId id="2147483678" r:id="rId8"/>
    <p:sldLayoutId id="2147483679" r:id="rId9"/>
    <p:sldLayoutId id="2147483681" r:id="rId10"/>
    <p:sldLayoutId id="2147483682" r:id="rId11"/>
    <p:sldLayoutId id="2147483683" r:id="rId12"/>
    <p:sldLayoutId id="2147483685" r:id="rId13"/>
  </p:sldLayoutIdLst>
  <p:hf hdr="0" ftr="0" dt="0"/>
  <p:txStyles>
    <p:titleStyle>
      <a:lvl1pPr algn="l" defTabSz="914400" rtl="0" eaLnBrk="1" latinLnBrk="0" hangingPunct="1">
        <a:lnSpc>
          <a:spcPct val="90000"/>
        </a:lnSpc>
        <a:spcBef>
          <a:spcPct val="0"/>
        </a:spcBef>
        <a:buNone/>
        <a:defRPr sz="2800" kern="1200">
          <a:solidFill>
            <a:schemeClr val="accent6"/>
          </a:solidFill>
          <a:latin typeface="+mn-lt"/>
          <a:ea typeface="+mj-ea"/>
          <a:cs typeface="+mj-cs"/>
        </a:defRPr>
      </a:lvl1pPr>
    </p:titleStyle>
    <p:body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873" y="0"/>
            <a:ext cx="10196945" cy="98555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97873" y="1459523"/>
            <a:ext cx="11527200" cy="472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97872" y="6535882"/>
            <a:ext cx="6695210" cy="255442"/>
          </a:xfrm>
          <a:prstGeom prst="rect">
            <a:avLst/>
          </a:prstGeom>
        </p:spPr>
        <p:txBody>
          <a:bodyPr vert="horz" lIns="91440" tIns="45720" rIns="91440" bIns="45720" rtlCol="0" anchor="t" anchorCtr="0"/>
          <a:lstStyle>
            <a:lvl1pPr algn="l">
              <a:defRPr sz="1000">
                <a:solidFill>
                  <a:srgbClr val="414042"/>
                </a:solidFill>
              </a:defRPr>
            </a:lvl1pPr>
          </a:lstStyle>
          <a:p>
            <a:endParaRPr lang="en-US" dirty="0">
              <a:latin typeface="+mj-lt"/>
            </a:endParaRPr>
          </a:p>
        </p:txBody>
      </p:sp>
      <p:sp>
        <p:nvSpPr>
          <p:cNvPr id="6" name="Slide Number Placeholder 5"/>
          <p:cNvSpPr>
            <a:spLocks noGrp="1"/>
          </p:cNvSpPr>
          <p:nvPr>
            <p:ph type="sldNum" sz="quarter" idx="4"/>
          </p:nvPr>
        </p:nvSpPr>
        <p:spPr>
          <a:xfrm>
            <a:off x="9202882" y="6525492"/>
            <a:ext cx="2743200" cy="255444"/>
          </a:xfrm>
          <a:prstGeom prst="rect">
            <a:avLst/>
          </a:prstGeom>
        </p:spPr>
        <p:txBody>
          <a:bodyPr vert="horz" lIns="91440" tIns="45720" rIns="91440" bIns="45720" rtlCol="0" anchor="ctr"/>
          <a:lstStyle>
            <a:lvl1pPr algn="r">
              <a:defRPr sz="1000" b="0" i="0">
                <a:solidFill>
                  <a:srgbClr val="414042"/>
                </a:solidFill>
                <a:latin typeface="Calibri" charset="0"/>
                <a:ea typeface="Calibri" charset="0"/>
                <a:cs typeface="Calibri" charset="0"/>
              </a:defRPr>
            </a:lvl1pPr>
          </a:lstStyle>
          <a:p>
            <a:fld id="{47F0E2DA-F0F3-3142-8998-098BEA003ED2}" type="slidenum">
              <a:rPr lang="en-US" smtClean="0"/>
              <a:pPr/>
              <a:t>‹#›</a:t>
            </a:fld>
            <a:endParaRPr lang="en-US" dirty="0"/>
          </a:p>
        </p:txBody>
      </p:sp>
      <p:pic>
        <p:nvPicPr>
          <p:cNvPr id="10" name="Picture 9"/>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558319" y="226290"/>
            <a:ext cx="1287318" cy="546025"/>
          </a:xfrm>
          <a:prstGeom prst="rect">
            <a:avLst/>
          </a:prstGeom>
        </p:spPr>
      </p:pic>
    </p:spTree>
    <p:extLst>
      <p:ext uri="{BB962C8B-B14F-4D97-AF65-F5344CB8AC3E}">
        <p14:creationId xmlns:p14="http://schemas.microsoft.com/office/powerpoint/2010/main" val="23045287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l" defTabSz="914400" rtl="0" eaLnBrk="1" latinLnBrk="0" hangingPunct="1">
        <a:lnSpc>
          <a:spcPct val="90000"/>
        </a:lnSpc>
        <a:spcBef>
          <a:spcPct val="0"/>
        </a:spcBef>
        <a:buNone/>
        <a:defRPr sz="2800" b="0" i="0" kern="1200">
          <a:solidFill>
            <a:srgbClr val="89163E"/>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0554463" y="212806"/>
            <a:ext cx="1294637" cy="547624"/>
          </a:xfrm>
          <a:prstGeom prst="rect">
            <a:avLst/>
          </a:prstGeom>
          <a:ln>
            <a:noFill/>
          </a:ln>
        </p:spPr>
      </p:pic>
      <p:sp>
        <p:nvSpPr>
          <p:cNvPr id="2" name="Title Placeholder 1"/>
          <p:cNvSpPr>
            <a:spLocks noGrp="1"/>
          </p:cNvSpPr>
          <p:nvPr>
            <p:ph type="title"/>
          </p:nvPr>
        </p:nvSpPr>
        <p:spPr>
          <a:xfrm>
            <a:off x="342900" y="0"/>
            <a:ext cx="10103126" cy="925032"/>
          </a:xfrm>
          <a:prstGeom prst="rect">
            <a:avLst/>
          </a:prstGeom>
        </p:spPr>
        <p:txBody>
          <a:bodyPr vert="horz" lIns="36576" tIns="0" rIns="36576" bIns="0" rtlCol="0" anchor="b">
            <a:noAutofit/>
          </a:bodyPr>
          <a:lstStyle/>
          <a:p>
            <a:r>
              <a:rPr lang="en-US" dirty="0"/>
              <a:t>Click to Add Title</a:t>
            </a:r>
          </a:p>
        </p:txBody>
      </p:sp>
      <p:sp>
        <p:nvSpPr>
          <p:cNvPr id="3" name="Text Placeholder 2"/>
          <p:cNvSpPr>
            <a:spLocks noGrp="1"/>
          </p:cNvSpPr>
          <p:nvPr>
            <p:ph type="body" idx="1"/>
          </p:nvPr>
        </p:nvSpPr>
        <p:spPr>
          <a:xfrm>
            <a:off x="342900" y="1533728"/>
            <a:ext cx="11461810" cy="1489639"/>
          </a:xfrm>
          <a:prstGeom prst="rect">
            <a:avLst/>
          </a:prstGeom>
        </p:spPr>
        <p:txBody>
          <a:bodyPr vert="horz" wrap="square" lIns="36576" tIns="36576" rIns="36576" bIns="36576" rtlCol="0">
            <a:sp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4"/>
          </p:nvPr>
        </p:nvSpPr>
        <p:spPr>
          <a:xfrm>
            <a:off x="11369028" y="6591925"/>
            <a:ext cx="435682" cy="129550"/>
          </a:xfrm>
          <a:prstGeom prst="rect">
            <a:avLst/>
          </a:prstGeom>
        </p:spPr>
        <p:txBody>
          <a:bodyPr vert="horz" lIns="0" tIns="0" rIns="0" bIns="0" rtlCol="0" anchor="ctr"/>
          <a:lstStyle>
            <a:lvl1pPr algn="r">
              <a:defRPr sz="900">
                <a:solidFill>
                  <a:schemeClr val="tx1"/>
                </a:solidFill>
                <a:latin typeface="+mj-lt"/>
              </a:defRPr>
            </a:lvl1pPr>
          </a:lstStyle>
          <a:p>
            <a:fld id="{496F6AEA-BFCE-644B-B5DE-06784F16BF6E}" type="slidenum">
              <a:rPr lang="en-US" smtClean="0"/>
              <a:pPr/>
              <a:t>‹#›</a:t>
            </a:fld>
            <a:endParaRPr lang="en-US" dirty="0"/>
          </a:p>
        </p:txBody>
      </p:sp>
      <p:pic>
        <p:nvPicPr>
          <p:cNvPr id="9" name="Picture 8"/>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10554463" y="212806"/>
            <a:ext cx="1294637" cy="547624"/>
          </a:xfrm>
          <a:prstGeom prst="rect">
            <a:avLst/>
          </a:prstGeom>
          <a:ln>
            <a:noFill/>
          </a:ln>
        </p:spPr>
      </p:pic>
    </p:spTree>
    <p:extLst>
      <p:ext uri="{BB962C8B-B14F-4D97-AF65-F5344CB8AC3E}">
        <p14:creationId xmlns:p14="http://schemas.microsoft.com/office/powerpoint/2010/main" val="19561752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Lst>
  <p:hf hdr="0" ftr="0" dt="0"/>
  <p:txStyles>
    <p:titleStyle>
      <a:lvl1pPr algn="l" defTabSz="914400" rtl="0" eaLnBrk="1" latinLnBrk="0" hangingPunct="1">
        <a:lnSpc>
          <a:spcPct val="90000"/>
        </a:lnSpc>
        <a:spcBef>
          <a:spcPct val="0"/>
        </a:spcBef>
        <a:buNone/>
        <a:defRPr sz="2800" kern="1200" baseline="0">
          <a:solidFill>
            <a:schemeClr val="accent6"/>
          </a:solidFill>
          <a:latin typeface="+mn-lt"/>
          <a:ea typeface="+mj-ea"/>
          <a:cs typeface="+mj-cs"/>
        </a:defRPr>
      </a:lvl1pPr>
    </p:titleStyle>
    <p:body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0554463" y="212806"/>
            <a:ext cx="1294637" cy="547624"/>
          </a:xfrm>
          <a:prstGeom prst="rect">
            <a:avLst/>
          </a:prstGeom>
          <a:ln>
            <a:noFill/>
          </a:ln>
        </p:spPr>
      </p:pic>
      <p:sp>
        <p:nvSpPr>
          <p:cNvPr id="2" name="Title Placeholder 1"/>
          <p:cNvSpPr>
            <a:spLocks noGrp="1"/>
          </p:cNvSpPr>
          <p:nvPr>
            <p:ph type="title"/>
          </p:nvPr>
        </p:nvSpPr>
        <p:spPr>
          <a:xfrm>
            <a:off x="342900" y="0"/>
            <a:ext cx="10103126" cy="925032"/>
          </a:xfrm>
          <a:prstGeom prst="rect">
            <a:avLst/>
          </a:prstGeom>
        </p:spPr>
        <p:txBody>
          <a:bodyPr vert="horz" lIns="36576" tIns="0" rIns="36576" bIns="0" rtlCol="0" anchor="b">
            <a:noAutofit/>
          </a:bodyPr>
          <a:lstStyle/>
          <a:p>
            <a:r>
              <a:rPr lang="en-US" dirty="0"/>
              <a:t>Click to Add Title</a:t>
            </a:r>
          </a:p>
        </p:txBody>
      </p:sp>
      <p:sp>
        <p:nvSpPr>
          <p:cNvPr id="3" name="Text Placeholder 2"/>
          <p:cNvSpPr>
            <a:spLocks noGrp="1"/>
          </p:cNvSpPr>
          <p:nvPr>
            <p:ph type="body" idx="1"/>
          </p:nvPr>
        </p:nvSpPr>
        <p:spPr>
          <a:xfrm>
            <a:off x="342900" y="1533728"/>
            <a:ext cx="11461810" cy="1489639"/>
          </a:xfrm>
          <a:prstGeom prst="rect">
            <a:avLst/>
          </a:prstGeom>
        </p:spPr>
        <p:txBody>
          <a:bodyPr vert="horz" wrap="square" lIns="36576" tIns="36576" rIns="36576" bIns="36576" rtlCol="0">
            <a:sp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4"/>
          </p:nvPr>
        </p:nvSpPr>
        <p:spPr>
          <a:xfrm>
            <a:off x="11369028" y="6591925"/>
            <a:ext cx="435682" cy="129550"/>
          </a:xfrm>
          <a:prstGeom prst="rect">
            <a:avLst/>
          </a:prstGeom>
        </p:spPr>
        <p:txBody>
          <a:bodyPr vert="horz" lIns="0" tIns="0" rIns="0" bIns="0" rtlCol="0" anchor="ctr"/>
          <a:lstStyle>
            <a:lvl1pPr algn="r">
              <a:defRPr sz="900">
                <a:solidFill>
                  <a:schemeClr val="tx1"/>
                </a:solidFill>
                <a:latin typeface="+mj-lt"/>
              </a:defRPr>
            </a:lvl1pPr>
          </a:lstStyle>
          <a:p>
            <a:fld id="{496F6AEA-BFCE-644B-B5DE-06784F16BF6E}" type="slidenum">
              <a:rPr lang="en-US" smtClean="0"/>
              <a:pPr/>
              <a:t>‹#›</a:t>
            </a:fld>
            <a:endParaRPr lang="en-US" dirty="0"/>
          </a:p>
        </p:txBody>
      </p:sp>
      <p:pic>
        <p:nvPicPr>
          <p:cNvPr id="9" name="Picture 8"/>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0554463" y="212806"/>
            <a:ext cx="1294637" cy="547624"/>
          </a:xfrm>
          <a:prstGeom prst="rect">
            <a:avLst/>
          </a:prstGeom>
          <a:ln>
            <a:noFill/>
          </a:ln>
        </p:spPr>
      </p:pic>
    </p:spTree>
    <p:extLst>
      <p:ext uri="{BB962C8B-B14F-4D97-AF65-F5344CB8AC3E}">
        <p14:creationId xmlns:p14="http://schemas.microsoft.com/office/powerpoint/2010/main" val="391681663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Lst>
  <p:hf hdr="0" ftr="0" dt="0"/>
  <p:txStyles>
    <p:titleStyle>
      <a:lvl1pPr algn="l" defTabSz="914400" rtl="0" eaLnBrk="1" latinLnBrk="0" hangingPunct="1">
        <a:lnSpc>
          <a:spcPct val="90000"/>
        </a:lnSpc>
        <a:spcBef>
          <a:spcPct val="0"/>
        </a:spcBef>
        <a:buNone/>
        <a:defRPr sz="2800" kern="1200" baseline="0">
          <a:solidFill>
            <a:schemeClr val="accent6"/>
          </a:solidFill>
          <a:latin typeface="+mn-lt"/>
          <a:ea typeface="+mj-ea"/>
          <a:cs typeface="+mj-cs"/>
        </a:defRPr>
      </a:lvl1pPr>
    </p:titleStyle>
    <p:body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5606-8298-4093-BC01-3C9488466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C7384-31C9-4369-8C6A-E88289A1C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6DA04-9D70-4D6C-BEF5-CA9A170AA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E0FC53-829F-469C-BBD9-3A7B923E6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9DD76-CD1B-4427-A914-3F6E0EA53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D002-17E1-41BB-8809-A3EF77AA80C7}" type="slidenum">
              <a:rPr lang="en-US" smtClean="0"/>
              <a:t>‹#›</a:t>
            </a:fld>
            <a:endParaRPr lang="en-US"/>
          </a:p>
        </p:txBody>
      </p:sp>
    </p:spTree>
    <p:extLst>
      <p:ext uri="{BB962C8B-B14F-4D97-AF65-F5344CB8AC3E}">
        <p14:creationId xmlns:p14="http://schemas.microsoft.com/office/powerpoint/2010/main" val="41997051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9EB46-2383-4460-998F-2DA82748B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1613A1-2763-49CB-95B9-6E57791D6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867A5-E278-443B-9236-3D06903FF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F1934-D0F1-41D8-BD52-3BC946B57563}" type="datetimeFigureOut">
              <a:rPr lang="en-US" smtClean="0"/>
              <a:t>10/25/2023</a:t>
            </a:fld>
            <a:endParaRPr lang="en-US" dirty="0"/>
          </a:p>
        </p:txBody>
      </p:sp>
      <p:sp>
        <p:nvSpPr>
          <p:cNvPr id="5" name="Footer Placeholder 4">
            <a:extLst>
              <a:ext uri="{FF2B5EF4-FFF2-40B4-BE49-F238E27FC236}">
                <a16:creationId xmlns:a16="http://schemas.microsoft.com/office/drawing/2014/main" id="{CF5B8802-84AA-42E4-9A1B-4FE343677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64D732-E2AF-4A57-BB43-54747FE85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F82ED-217D-40B1-810E-3F29A663CA95}" type="slidenum">
              <a:rPr lang="en-US" smtClean="0"/>
              <a:t>‹#›</a:t>
            </a:fld>
            <a:endParaRPr lang="en-US" dirty="0"/>
          </a:p>
        </p:txBody>
      </p:sp>
    </p:spTree>
    <p:extLst>
      <p:ext uri="{BB962C8B-B14F-4D97-AF65-F5344CB8AC3E}">
        <p14:creationId xmlns:p14="http://schemas.microsoft.com/office/powerpoint/2010/main" val="221038692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0.xml"/><Relationship Id="rId4" Type="http://schemas.openxmlformats.org/officeDocument/2006/relationships/hyperlink" Target="http://www.oneazwealth.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image" Target="../media/image26.jpeg"/><Relationship Id="rId4" Type="http://schemas.openxmlformats.org/officeDocument/2006/relationships/hyperlink" Target="https://www.google.com/url?sa=i&amp;rct=j&amp;q=&amp;esrc=s&amp;source=images&amp;cd=&amp;cad=rja&amp;uact=8&amp;ved=0ahUKEwijroH7gt3ZAhXLhOAKHTlVCCAQjRwIBg&amp;url=https://www.forbes.com/sites/sarahlandrum/2018/02/09/more-millennial-women-are-becoming-stay-at-home-moms-heres-why/&amp;psig=AOvVaw3GtTaGWcJlnAbCXJ0sbU_h&amp;ust=1520608675984909"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81.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hyperlink" Target="http://www.oneazwealth.com/" TargetMode="External"/><Relationship Id="rId2" Type="http://schemas.openxmlformats.org/officeDocument/2006/relationships/notesSlide" Target="../notesSlides/notesSlide36.xml"/><Relationship Id="rId1" Type="http://schemas.openxmlformats.org/officeDocument/2006/relationships/slideLayout" Target="../slideLayouts/slideLayout10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hyperlink" Target="http://www.oneazwealth.com/" TargetMode="External"/><Relationship Id="rId2" Type="http://schemas.openxmlformats.org/officeDocument/2006/relationships/notesSlide" Target="../notesSlides/notesSlide37.xml"/><Relationship Id="rId1" Type="http://schemas.openxmlformats.org/officeDocument/2006/relationships/slideLayout" Target="../slideLayouts/slideLayout10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hyperlink" Target="http://www.oneazwealth.com/" TargetMode="External"/><Relationship Id="rId3" Type="http://schemas.openxmlformats.org/officeDocument/2006/relationships/image" Target="../media/image16.jpeg"/><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8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hyperlink" Target="http://www.oneazwealth.com/" TargetMode="External"/><Relationship Id="rId2" Type="http://schemas.openxmlformats.org/officeDocument/2006/relationships/notesSlide" Target="../notesSlides/notesSlide5.xml"/><Relationship Id="rId1" Type="http://schemas.openxmlformats.org/officeDocument/2006/relationships/slideLayout" Target="../slideLayouts/slideLayout7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8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3024554" y="5798961"/>
            <a:ext cx="887046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Securities and advisory services are offered through LPL Financial (LPL), a registered investment advisor and broker-dealer (member FINRA/SIPC).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Insurance products are offered through LPL or its licensed affiliates. OneAZ Credit Union (OneAZ CU) and OneAZ Wealth Management </a:t>
            </a:r>
            <a:r>
              <a:rPr kumimoji="0" lang="en-US" sz="750" b="1" i="0" u="sng"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are not</a:t>
            </a:r>
            <a:r>
              <a:rPr kumimoji="0" lang="en-US" sz="750" b="0"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kumimoji="0" lang="en-US" alt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689" y="885738"/>
            <a:ext cx="4450285" cy="1488706"/>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nvGraphicFramePr>
        <p:xfrm>
          <a:off x="3024554" y="6353854"/>
          <a:ext cx="8870461" cy="325120"/>
        </p:xfrm>
        <a:graphic>
          <a:graphicData uri="http://schemas.openxmlformats.org/drawingml/2006/table">
            <a:tbl>
              <a:tblPr firstRow="1" firstCol="1" lastRow="1" lastCol="1" bandRow="1" bandCol="1"/>
              <a:tblGrid>
                <a:gridCol w="2532586">
                  <a:extLst>
                    <a:ext uri="{9D8B030D-6E8A-4147-A177-3AD203B41FA5}">
                      <a16:colId xmlns:a16="http://schemas.microsoft.com/office/drawing/2014/main" val="3236136599"/>
                    </a:ext>
                  </a:extLst>
                </a:gridCol>
                <a:gridCol w="2240712">
                  <a:extLst>
                    <a:ext uri="{9D8B030D-6E8A-4147-A177-3AD203B41FA5}">
                      <a16:colId xmlns:a16="http://schemas.microsoft.com/office/drawing/2014/main" val="677956393"/>
                    </a:ext>
                  </a:extLst>
                </a:gridCol>
                <a:gridCol w="2815540">
                  <a:extLst>
                    <a:ext uri="{9D8B030D-6E8A-4147-A177-3AD203B41FA5}">
                      <a16:colId xmlns:a16="http://schemas.microsoft.com/office/drawing/2014/main" val="180355062"/>
                    </a:ext>
                  </a:extLst>
                </a:gridCol>
                <a:gridCol w="1281623">
                  <a:extLst>
                    <a:ext uri="{9D8B030D-6E8A-4147-A177-3AD203B41FA5}">
                      <a16:colId xmlns:a16="http://schemas.microsoft.com/office/drawing/2014/main" val="330343158"/>
                    </a:ext>
                  </a:extLst>
                </a:gridCol>
              </a:tblGrid>
              <a:tr h="311624">
                <a:tc>
                  <a:txBody>
                    <a:bodyPr/>
                    <a:lstStyle/>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3024554" y="5512784"/>
            <a:ext cx="887046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1921B723-49B7-D7B5-C6E5-CB3F448E4CCC}"/>
              </a:ext>
            </a:extLst>
          </p:cNvPr>
          <p:cNvSpPr txBox="1"/>
          <p:nvPr/>
        </p:nvSpPr>
        <p:spPr>
          <a:xfrm>
            <a:off x="3024554" y="5101875"/>
            <a:ext cx="88704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Please visit https://www.lpl.com/disclosures/is-lpl-relationship-disclosure.html for more detailed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a:t>
            </a:r>
          </a:p>
        </p:txBody>
      </p:sp>
      <p:sp>
        <p:nvSpPr>
          <p:cNvPr id="2" name="Text Placeholder 4">
            <a:extLst>
              <a:ext uri="{FF2B5EF4-FFF2-40B4-BE49-F238E27FC236}">
                <a16:creationId xmlns:a16="http://schemas.microsoft.com/office/drawing/2014/main" id="{7362E761-6872-4859-C7A8-8B97A72C5CED}"/>
              </a:ext>
            </a:extLst>
          </p:cNvPr>
          <p:cNvSpPr txBox="1">
            <a:spLocks/>
          </p:cNvSpPr>
          <p:nvPr/>
        </p:nvSpPr>
        <p:spPr>
          <a:xfrm>
            <a:off x="4918897" y="3374784"/>
            <a:ext cx="5608320" cy="918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The presentation will begin shortly.</a:t>
            </a:r>
          </a:p>
        </p:txBody>
      </p:sp>
      <p:sp>
        <p:nvSpPr>
          <p:cNvPr id="7" name="TextBox 6">
            <a:extLst>
              <a:ext uri="{FF2B5EF4-FFF2-40B4-BE49-F238E27FC236}">
                <a16:creationId xmlns:a16="http://schemas.microsoft.com/office/drawing/2014/main" id="{BB92E39A-73B9-2AC5-B3E6-A23F4171C275}"/>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4"/>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48931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A5A571-F86E-4A9F-BFA6-F0B112DD270A}"/>
              </a:ext>
            </a:extLst>
          </p:cNvPr>
          <p:cNvSpPr/>
          <p:nvPr/>
        </p:nvSpPr>
        <p:spPr>
          <a:xfrm>
            <a:off x="385762" y="1755231"/>
            <a:ext cx="3201174" cy="756228"/>
          </a:xfrm>
          <a:prstGeom prst="rect">
            <a:avLst/>
          </a:prstGeom>
          <a:solidFill>
            <a:srgbClr val="3E7C92"/>
          </a:solidFill>
          <a:ln w="12700" cap="flat" cmpd="sng" algn="ctr">
            <a:noFill/>
            <a:prstDash val="solid"/>
            <a:miter lim="800000"/>
          </a:ln>
          <a:effectLst/>
        </p:spPr>
        <p:txBody>
          <a:bodyPr lIns="91440" tIns="0" rIns="9144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537CAA2-6A57-4FEF-9301-D7CC7919E8E2}"/>
              </a:ext>
            </a:extLst>
          </p:cNvPr>
          <p:cNvSpPr/>
          <p:nvPr/>
        </p:nvSpPr>
        <p:spPr>
          <a:xfrm>
            <a:off x="4495413" y="1755231"/>
            <a:ext cx="3201174" cy="756228"/>
          </a:xfrm>
          <a:prstGeom prst="rect">
            <a:avLst/>
          </a:prstGeom>
          <a:solidFill>
            <a:srgbClr val="356B7E"/>
          </a:solidFill>
          <a:ln w="12700" cap="flat" cmpd="sng" algn="ctr">
            <a:noFill/>
            <a:prstDash val="solid"/>
            <a:miter lim="800000"/>
          </a:ln>
          <a:effectLst/>
        </p:spPr>
        <p:txBody>
          <a:bodyPr lIns="91440" tIns="0" rIns="9144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DDE6C27-435F-4C6F-B44E-E085EF64BA40}"/>
              </a:ext>
            </a:extLst>
          </p:cNvPr>
          <p:cNvSpPr/>
          <p:nvPr/>
        </p:nvSpPr>
        <p:spPr>
          <a:xfrm>
            <a:off x="8614906" y="1755231"/>
            <a:ext cx="3201174" cy="756228"/>
          </a:xfrm>
          <a:prstGeom prst="rect">
            <a:avLst/>
          </a:prstGeom>
          <a:solidFill>
            <a:srgbClr val="005776"/>
          </a:solidFill>
          <a:ln w="12700" cap="flat" cmpd="sng" algn="ctr">
            <a:noFill/>
            <a:prstDash val="solid"/>
            <a:miter lim="800000"/>
          </a:ln>
          <a:effectLst/>
        </p:spPr>
        <p:txBody>
          <a:bodyPr lIns="91440" tIns="0" rIns="91440" bIns="0" rtlCol="0" anchor="ctr" anchorCtr="0"/>
          <a:lstStyle/>
          <a:p>
            <a:pPr marL="0" marR="0" lvl="0" indent="0" algn="ctr" defTabSz="914400" eaLnBrk="1" fontAlgn="auto" latinLnBrk="0" hangingPunct="1">
              <a:lnSpc>
                <a:spcPts val="26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What Keeps You Up at Night ? </a:t>
            </a:r>
          </a:p>
        </p:txBody>
      </p:sp>
      <p:sp>
        <p:nvSpPr>
          <p:cNvPr id="3" name="Slide Number Placeholder 2"/>
          <p:cNvSpPr>
            <a:spLocks noGrp="1"/>
          </p:cNvSpPr>
          <p:nvPr>
            <p:ph type="sldNum" sz="quarter" idx="10"/>
          </p:nvPr>
        </p:nvSpPr>
        <p:spPr/>
        <p:txBody>
          <a:bodyPr/>
          <a:lstStyle/>
          <a:p>
            <a:fld id="{496F6AEA-BFCE-644B-B5DE-06784F16BF6E}" type="slidenum">
              <a:rPr lang="en-US" smtClean="0"/>
              <a:pPr/>
              <a:t>10</a:t>
            </a:fld>
            <a:endParaRPr lang="en-US" dirty="0"/>
          </a:p>
        </p:txBody>
      </p:sp>
      <p:sp>
        <p:nvSpPr>
          <p:cNvPr id="8" name="Text Placeholder 7"/>
          <p:cNvSpPr>
            <a:spLocks noGrp="1"/>
          </p:cNvSpPr>
          <p:nvPr>
            <p:ph type="body" sz="quarter" idx="12"/>
          </p:nvPr>
        </p:nvSpPr>
        <p:spPr/>
        <p:txBody>
          <a:bodyPr/>
          <a:lstStyle/>
          <a:p>
            <a:endParaRPr lang="en-US"/>
          </a:p>
        </p:txBody>
      </p:sp>
      <p:sp>
        <p:nvSpPr>
          <p:cNvPr id="9" name="Text Placeholder 8"/>
          <p:cNvSpPr>
            <a:spLocks noGrp="1"/>
          </p:cNvSpPr>
          <p:nvPr>
            <p:ph type="body" sz="quarter" idx="15"/>
          </p:nvPr>
        </p:nvSpPr>
        <p:spPr/>
        <p:txBody>
          <a:bodyPr/>
          <a:lstStyle/>
          <a:p>
            <a:endParaRPr lang="en-US"/>
          </a:p>
        </p:txBody>
      </p:sp>
      <p:sp>
        <p:nvSpPr>
          <p:cNvPr id="10" name="Text Placeholder 9"/>
          <p:cNvSpPr>
            <a:spLocks noGrp="1"/>
          </p:cNvSpPr>
          <p:nvPr>
            <p:ph type="body" sz="quarter" idx="16"/>
          </p:nvPr>
        </p:nvSpPr>
        <p:spPr>
          <a:xfrm>
            <a:off x="390525" y="6448565"/>
            <a:ext cx="11414185" cy="180668"/>
          </a:xfrm>
        </p:spPr>
        <p:txBody>
          <a:bodyPr/>
          <a:lstStyle/>
          <a:p>
            <a:endParaRPr lang="en-US"/>
          </a:p>
        </p:txBody>
      </p:sp>
      <p:sp>
        <p:nvSpPr>
          <p:cNvPr id="6" name="Rectangle 5"/>
          <p:cNvSpPr/>
          <p:nvPr/>
        </p:nvSpPr>
        <p:spPr>
          <a:xfrm>
            <a:off x="642045" y="1755231"/>
            <a:ext cx="2688608" cy="780272"/>
          </a:xfrm>
          <a:prstGeom prst="rect">
            <a:avLst/>
          </a:prstGeom>
          <a:noFill/>
          <a:ln w="12700" cap="flat" cmpd="sng" algn="ctr">
            <a:noFill/>
            <a:prstDash val="solid"/>
            <a:miter lim="800000"/>
          </a:ln>
          <a:effectLst/>
        </p:spPr>
        <p:txBody>
          <a:bodyPr rtlCol="0" anchor="ctr"/>
          <a:lstStyle/>
          <a:p>
            <a:pPr algn="ctr"/>
            <a:r>
              <a:rPr lang="en-US" sz="2400" b="1" kern="0" dirty="0">
                <a:solidFill>
                  <a:srgbClr val="FFFFFF"/>
                </a:solidFill>
                <a:latin typeface="Calibri" panose="020F0502020204030204"/>
              </a:rPr>
              <a:t>Early Life Stage  </a:t>
            </a:r>
          </a:p>
        </p:txBody>
      </p:sp>
      <p:sp>
        <p:nvSpPr>
          <p:cNvPr id="21" name="Rectangle 20"/>
          <p:cNvSpPr/>
          <p:nvPr/>
        </p:nvSpPr>
        <p:spPr>
          <a:xfrm>
            <a:off x="4751696" y="1755231"/>
            <a:ext cx="2688608" cy="780272"/>
          </a:xfrm>
          <a:prstGeom prst="rect">
            <a:avLst/>
          </a:prstGeom>
          <a:noFill/>
          <a:ln w="12700" cap="flat" cmpd="sng" algn="ctr">
            <a:noFill/>
            <a:prstDash val="solid"/>
            <a:miter lim="800000"/>
          </a:ln>
          <a:effectLst/>
        </p:spPr>
        <p:txBody>
          <a:bodyPr rtlCol="0" anchor="ctr"/>
          <a:lstStyle/>
          <a:p>
            <a:pPr algn="ctr">
              <a:spcAft>
                <a:spcPts val="600"/>
              </a:spcAft>
            </a:pPr>
            <a:r>
              <a:rPr lang="en-US" sz="2400" b="1" kern="0" dirty="0">
                <a:solidFill>
                  <a:srgbClr val="FFFFFF"/>
                </a:solidFill>
                <a:latin typeface="Calibri" panose="020F0502020204030204"/>
              </a:rPr>
              <a:t>Midlife Stage  </a:t>
            </a:r>
          </a:p>
        </p:txBody>
      </p:sp>
      <p:sp>
        <p:nvSpPr>
          <p:cNvPr id="23" name="Rectangle 22"/>
          <p:cNvSpPr/>
          <p:nvPr/>
        </p:nvSpPr>
        <p:spPr>
          <a:xfrm>
            <a:off x="8871189" y="1755231"/>
            <a:ext cx="2688608" cy="780272"/>
          </a:xfrm>
          <a:prstGeom prst="rect">
            <a:avLst/>
          </a:prstGeom>
          <a:noFill/>
          <a:ln w="12700" cap="flat" cmpd="sng" algn="ctr">
            <a:noFill/>
            <a:prstDash val="solid"/>
            <a:miter lim="800000"/>
          </a:ln>
          <a:effectLst/>
        </p:spPr>
        <p:txBody>
          <a:bodyPr rtlCol="0" anchor="ctr"/>
          <a:lstStyle/>
          <a:p>
            <a:pPr algn="ctr"/>
            <a:r>
              <a:rPr lang="en-US" sz="2400" b="1" kern="0" dirty="0">
                <a:solidFill>
                  <a:srgbClr val="FFFFFF"/>
                </a:solidFill>
                <a:latin typeface="Calibri" panose="020F0502020204030204"/>
              </a:rPr>
              <a:t>Later Life Stage </a:t>
            </a:r>
          </a:p>
        </p:txBody>
      </p:sp>
      <p:sp>
        <p:nvSpPr>
          <p:cNvPr id="29" name="Rectangle 28"/>
          <p:cNvSpPr/>
          <p:nvPr/>
        </p:nvSpPr>
        <p:spPr>
          <a:xfrm>
            <a:off x="271780" y="2740018"/>
            <a:ext cx="3315156" cy="1384995"/>
          </a:xfrm>
          <a:prstGeom prst="rect">
            <a:avLst/>
          </a:prstGeom>
        </p:spPr>
        <p:txBody>
          <a:bodyPr wrap="square">
            <a:spAutoFit/>
          </a:bodyPr>
          <a:lstStyle/>
          <a:p>
            <a:pPr marL="342900" indent="-342900">
              <a:lnSpc>
                <a:spcPct val="90000"/>
              </a:lnSpc>
              <a:spcBef>
                <a:spcPts val="600"/>
              </a:spcBef>
              <a:spcAft>
                <a:spcPts val="12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Paying off college debt</a:t>
            </a:r>
          </a:p>
          <a:p>
            <a:pPr marL="342900" indent="-342900">
              <a:lnSpc>
                <a:spcPct val="90000"/>
              </a:lnSpc>
              <a:spcBef>
                <a:spcPts val="600"/>
              </a:spcBef>
              <a:spcAft>
                <a:spcPts val="12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Finding a job  </a:t>
            </a:r>
          </a:p>
          <a:p>
            <a:pPr marL="342900" indent="-342900">
              <a:lnSpc>
                <a:spcPct val="90000"/>
              </a:lnSpc>
              <a:spcBef>
                <a:spcPts val="600"/>
              </a:spcBef>
              <a:spcAft>
                <a:spcPts val="12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The future  </a:t>
            </a:r>
          </a:p>
        </p:txBody>
      </p:sp>
      <p:sp>
        <p:nvSpPr>
          <p:cNvPr id="30" name="Rectangle 29"/>
          <p:cNvSpPr/>
          <p:nvPr/>
        </p:nvSpPr>
        <p:spPr>
          <a:xfrm>
            <a:off x="4376419" y="2740018"/>
            <a:ext cx="3320167" cy="2369880"/>
          </a:xfrm>
          <a:prstGeom prst="rect">
            <a:avLst/>
          </a:prstGeom>
        </p:spPr>
        <p:txBody>
          <a:bodyPr wrap="square">
            <a:spAutoFit/>
          </a:bodyPr>
          <a:lstStyle/>
          <a:p>
            <a:pPr marL="285750" indent="-285750">
              <a:lnSpc>
                <a:spcPct val="90000"/>
              </a:lnSpc>
              <a:spcAft>
                <a:spcPts val="1200"/>
              </a:spcAft>
              <a:buFont typeface="Wingdings" panose="05000000000000000000" pitchFamily="2" charset="2"/>
              <a:buChar char="§"/>
            </a:pPr>
            <a:r>
              <a:rPr lang="en-US" sz="2000" dirty="0"/>
              <a:t>Career </a:t>
            </a:r>
          </a:p>
          <a:p>
            <a:pPr marL="285750" indent="-285750">
              <a:lnSpc>
                <a:spcPct val="90000"/>
              </a:lnSpc>
              <a:spcAft>
                <a:spcPts val="1200"/>
              </a:spcAft>
              <a:buFont typeface="Wingdings" panose="05000000000000000000" pitchFamily="2" charset="2"/>
              <a:buChar char="§"/>
            </a:pPr>
            <a:r>
              <a:rPr lang="en-US" sz="2000" dirty="0"/>
              <a:t>Marriage and finances </a:t>
            </a:r>
          </a:p>
          <a:p>
            <a:pPr marL="285750" indent="-285750">
              <a:lnSpc>
                <a:spcPct val="90000"/>
              </a:lnSpc>
              <a:spcAft>
                <a:spcPts val="1200"/>
              </a:spcAft>
              <a:buFont typeface="Wingdings" panose="05000000000000000000" pitchFamily="2" charset="2"/>
              <a:buChar char="§"/>
            </a:pPr>
            <a:r>
              <a:rPr lang="en-US" sz="2000" dirty="0"/>
              <a:t>Caring for a child, ill spouse, parent or sibling </a:t>
            </a:r>
          </a:p>
          <a:p>
            <a:pPr marL="285750" indent="-285750">
              <a:lnSpc>
                <a:spcPct val="90000"/>
              </a:lnSpc>
              <a:spcAft>
                <a:spcPts val="1200"/>
              </a:spcAft>
              <a:buFont typeface="Wingdings" panose="05000000000000000000" pitchFamily="2" charset="2"/>
              <a:buChar char="§"/>
            </a:pPr>
            <a:r>
              <a:rPr lang="en-US" sz="2000" dirty="0"/>
              <a:t>Retirement</a:t>
            </a:r>
          </a:p>
          <a:p>
            <a:pPr marL="285750" indent="-285750">
              <a:lnSpc>
                <a:spcPct val="90000"/>
              </a:lnSpc>
              <a:spcAft>
                <a:spcPts val="1200"/>
              </a:spcAft>
              <a:buFont typeface="Wingdings" panose="05000000000000000000" pitchFamily="2" charset="2"/>
              <a:buChar char="§"/>
            </a:pPr>
            <a:r>
              <a:rPr lang="en-US" sz="2000" dirty="0"/>
              <a:t>Everything  </a:t>
            </a:r>
          </a:p>
        </p:txBody>
      </p:sp>
      <p:sp>
        <p:nvSpPr>
          <p:cNvPr id="32" name="Rectangle 31"/>
          <p:cNvSpPr/>
          <p:nvPr/>
        </p:nvSpPr>
        <p:spPr>
          <a:xfrm>
            <a:off x="8582659" y="2740018"/>
            <a:ext cx="3233421" cy="1231106"/>
          </a:xfrm>
          <a:prstGeom prst="rect">
            <a:avLst/>
          </a:prstGeom>
        </p:spPr>
        <p:txBody>
          <a:bodyPr wrap="square">
            <a:spAutoFit/>
          </a:bodyPr>
          <a:lstStyle/>
          <a:p>
            <a:pPr marL="285750" indent="-285750">
              <a:lnSpc>
                <a:spcPct val="90000"/>
              </a:lnSpc>
              <a:spcAft>
                <a:spcPts val="1200"/>
              </a:spcAft>
              <a:buFont typeface="Wingdings" panose="05000000000000000000" pitchFamily="2" charset="2"/>
              <a:buChar char="§"/>
            </a:pPr>
            <a:r>
              <a:rPr lang="en-US" sz="2000" dirty="0"/>
              <a:t>Health care</a:t>
            </a:r>
          </a:p>
          <a:p>
            <a:pPr marL="285750" indent="-285750">
              <a:lnSpc>
                <a:spcPct val="90000"/>
              </a:lnSpc>
              <a:spcAft>
                <a:spcPts val="1200"/>
              </a:spcAft>
              <a:buFont typeface="Wingdings" panose="05000000000000000000" pitchFamily="2" charset="2"/>
              <a:buChar char="§"/>
            </a:pPr>
            <a:r>
              <a:rPr lang="en-US" sz="2000" dirty="0"/>
              <a:t>Social Security</a:t>
            </a:r>
          </a:p>
          <a:p>
            <a:pPr marL="285750" indent="-285750">
              <a:lnSpc>
                <a:spcPct val="90000"/>
              </a:lnSpc>
              <a:spcAft>
                <a:spcPts val="1200"/>
              </a:spcAft>
              <a:buFont typeface="Wingdings" panose="05000000000000000000" pitchFamily="2" charset="2"/>
              <a:buChar char="§"/>
            </a:pPr>
            <a:r>
              <a:rPr lang="en-US" sz="2000" dirty="0"/>
              <a:t>Outliving your money</a:t>
            </a:r>
          </a:p>
        </p:txBody>
      </p:sp>
      <p:cxnSp>
        <p:nvCxnSpPr>
          <p:cNvPr id="31" name="Straight Connector 30">
            <a:extLst>
              <a:ext uri="{FF2B5EF4-FFF2-40B4-BE49-F238E27FC236}">
                <a16:creationId xmlns:a16="http://schemas.microsoft.com/office/drawing/2014/main" id="{A23FF878-63B4-496F-8C1E-8C2D8F0661B9}"/>
              </a:ext>
            </a:extLst>
          </p:cNvPr>
          <p:cNvCxnSpPr>
            <a:cxnSpLocks/>
          </p:cNvCxnSpPr>
          <p:nvPr/>
        </p:nvCxnSpPr>
        <p:spPr>
          <a:xfrm>
            <a:off x="4033520" y="1755231"/>
            <a:ext cx="0" cy="434076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4875D7-DAC1-4FED-8BE1-AC4637D04721}"/>
              </a:ext>
            </a:extLst>
          </p:cNvPr>
          <p:cNvCxnSpPr>
            <a:cxnSpLocks/>
          </p:cNvCxnSpPr>
          <p:nvPr/>
        </p:nvCxnSpPr>
        <p:spPr>
          <a:xfrm>
            <a:off x="8178800" y="1755231"/>
            <a:ext cx="0" cy="434076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3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Was Then…</a:t>
            </a:r>
          </a:p>
        </p:txBody>
      </p:sp>
      <p:sp>
        <p:nvSpPr>
          <p:cNvPr id="3" name="Slide Number Placeholder 2"/>
          <p:cNvSpPr>
            <a:spLocks noGrp="1"/>
          </p:cNvSpPr>
          <p:nvPr>
            <p:ph type="sldNum" sz="quarter" idx="10"/>
          </p:nvPr>
        </p:nvSpPr>
        <p:spPr/>
        <p:txBody>
          <a:bodyPr/>
          <a:lstStyle/>
          <a:p>
            <a:fld id="{496F6AEA-BFCE-644B-B5DE-06784F16BF6E}" type="slidenum">
              <a:rPr lang="en-US" smtClean="0"/>
              <a:pPr/>
              <a:t>11</a:t>
            </a:fld>
            <a:endParaRPr lang="en-US" dirty="0"/>
          </a:p>
        </p:txBody>
      </p:sp>
      <p:sp>
        <p:nvSpPr>
          <p:cNvPr id="9" name="Text Placeholder 8"/>
          <p:cNvSpPr>
            <a:spLocks noGrp="1"/>
          </p:cNvSpPr>
          <p:nvPr>
            <p:ph type="body" sz="quarter" idx="12"/>
          </p:nvPr>
        </p:nvSpPr>
        <p:spPr/>
        <p:txBody>
          <a:bodyPr/>
          <a:lstStyle/>
          <a:p>
            <a:endParaRPr lang="en-US"/>
          </a:p>
        </p:txBody>
      </p:sp>
      <p:sp>
        <p:nvSpPr>
          <p:cNvPr id="6" name="Text Placeholder 5"/>
          <p:cNvSpPr>
            <a:spLocks noGrp="1"/>
          </p:cNvSpPr>
          <p:nvPr>
            <p:ph type="body" sz="quarter" idx="15"/>
          </p:nvPr>
        </p:nvSpPr>
        <p:spPr/>
        <p:txBody>
          <a:bodyPr/>
          <a:lstStyle/>
          <a:p>
            <a:r>
              <a:rPr lang="en-US" dirty="0"/>
              <a:t>The 1950s: The Good Housewife</a:t>
            </a:r>
          </a:p>
        </p:txBody>
      </p:sp>
      <p:sp>
        <p:nvSpPr>
          <p:cNvPr id="10" name="Text Placeholder 9"/>
          <p:cNvSpPr>
            <a:spLocks noGrp="1"/>
          </p:cNvSpPr>
          <p:nvPr>
            <p:ph type="body" sz="quarter" idx="16"/>
          </p:nvPr>
        </p:nvSpPr>
        <p:spPr/>
        <p:txBody>
          <a:bodyPr/>
          <a:lstStyle/>
          <a:p>
            <a:endParaRPr lang="en-US"/>
          </a:p>
        </p:txBody>
      </p:sp>
      <p:pic>
        <p:nvPicPr>
          <p:cNvPr id="8" name="Picture 2" descr="http://motifmagazine.files.wordpress.com/2011/01/retro-housewife.jpg"/>
          <p:cNvPicPr>
            <a:picLocks noChangeAspect="1" noChangeArrowheads="1"/>
          </p:cNvPicPr>
          <p:nvPr/>
        </p:nvPicPr>
        <p:blipFill>
          <a:blip r:embed="rId3" cstate="email"/>
          <a:srcRect/>
          <a:stretch>
            <a:fillRect/>
          </a:stretch>
        </p:blipFill>
        <p:spPr bwMode="auto">
          <a:xfrm>
            <a:off x="3948651" y="1740987"/>
            <a:ext cx="4294699" cy="4256088"/>
          </a:xfrm>
          <a:prstGeom prst="rect">
            <a:avLst/>
          </a:prstGeom>
          <a:noFill/>
          <a:ln w="9525">
            <a:noFill/>
            <a:miter lim="800000"/>
            <a:headEnd/>
            <a:tailEnd/>
          </a:ln>
          <a:effectLst>
            <a:outerShdw blurRad="63500" sx="102000" sy="102000" algn="ctr" rotWithShape="0">
              <a:schemeClr val="accent4">
                <a:alpha val="21000"/>
              </a:schemeClr>
            </a:outerShdw>
          </a:effectLst>
        </p:spPr>
      </p:pic>
      <p:sp>
        <p:nvSpPr>
          <p:cNvPr id="12" name="TextBox 11"/>
          <p:cNvSpPr txBox="1">
            <a:spLocks noChangeArrowheads="1"/>
          </p:cNvSpPr>
          <p:nvPr/>
        </p:nvSpPr>
        <p:spPr bwMode="auto">
          <a:xfrm>
            <a:off x="1302961" y="6019583"/>
            <a:ext cx="7043737" cy="276999"/>
          </a:xfrm>
          <a:prstGeom prst="rect">
            <a:avLst/>
          </a:prstGeom>
          <a:noFill/>
          <a:ln w="9525">
            <a:noFill/>
            <a:miter lim="800000"/>
            <a:headEnd/>
            <a:tailEnd/>
          </a:ln>
        </p:spPr>
        <p:txBody>
          <a:bodyPr wrap="square">
            <a:spAutoFit/>
          </a:bodyPr>
          <a:lstStyle/>
          <a:p>
            <a:pPr algn="r"/>
            <a:r>
              <a:rPr lang="en-US" sz="1200" dirty="0">
                <a:solidFill>
                  <a:srgbClr val="474C55"/>
                </a:solidFill>
                <a:latin typeface="Calibri" panose="020F0502020204030204" pitchFamily="34" charset="0"/>
                <a:cs typeface="Calibri" panose="020F0502020204030204" pitchFamily="34" charset="0"/>
              </a:rPr>
              <a:t>Image from a 1950’s high school economics textbook</a:t>
            </a:r>
          </a:p>
        </p:txBody>
      </p:sp>
      <p:sp>
        <p:nvSpPr>
          <p:cNvPr id="14" name="Rectangle 13">
            <a:extLst>
              <a:ext uri="{FF2B5EF4-FFF2-40B4-BE49-F238E27FC236}">
                <a16:creationId xmlns:a16="http://schemas.microsoft.com/office/drawing/2014/main" id="{E37358FF-A340-4F8A-B08C-46DDB361FA8C}"/>
              </a:ext>
            </a:extLst>
          </p:cNvPr>
          <p:cNvSpPr/>
          <p:nvPr/>
        </p:nvSpPr>
        <p:spPr>
          <a:xfrm>
            <a:off x="3578543" y="1426027"/>
            <a:ext cx="5034915" cy="359133"/>
          </a:xfrm>
          <a:prstGeom prst="rect">
            <a:avLst/>
          </a:prstGeom>
          <a:gradFill flip="none" rotWithShape="1">
            <a:gsLst>
              <a:gs pos="0">
                <a:srgbClr val="005776"/>
              </a:gs>
              <a:gs pos="50000">
                <a:srgbClr val="005776"/>
              </a:gs>
              <a:gs pos="50000">
                <a:srgbClr val="006E8C"/>
              </a:gs>
              <a:gs pos="100000">
                <a:srgbClr val="006E8C"/>
              </a:gs>
            </a:gsLst>
            <a:lin ang="13500000" scaled="1"/>
            <a:tileRect/>
          </a:gradFill>
          <a:ln w="12700" cap="flat" cmpd="sng" algn="ctr">
            <a:noFill/>
            <a:prstDash val="solid"/>
            <a:miter lim="800000"/>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lang="en-US" b="1" i="1" kern="0" dirty="0">
                <a:solidFill>
                  <a:schemeClr val="bg1"/>
                </a:solidFill>
                <a:ea typeface="ＭＳ Ｐゴシック" charset="-128"/>
              </a:rPr>
              <a:t>Women supported the family through caregiving</a:t>
            </a:r>
            <a:endParaRPr kumimoji="0" lang="en-US" b="1" i="1" u="none" strike="noStrike" kern="0" cap="none" spc="0" normalizeH="0" baseline="0" noProof="0" dirty="0">
              <a:ln>
                <a:noFill/>
              </a:ln>
              <a:solidFill>
                <a:schemeClr val="bg1"/>
              </a:solidFill>
              <a:effectLst/>
              <a:uLnTx/>
              <a:uFillTx/>
              <a:ea typeface="ＭＳ Ｐゴシック" charset="-128"/>
              <a:cs typeface="+mn-cs"/>
            </a:endParaRPr>
          </a:p>
        </p:txBody>
      </p:sp>
    </p:spTree>
    <p:extLst>
      <p:ext uri="{BB962C8B-B14F-4D97-AF65-F5344CB8AC3E}">
        <p14:creationId xmlns:p14="http://schemas.microsoft.com/office/powerpoint/2010/main" val="67381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a:latin typeface="+mj-lt"/>
                <a:cs typeface="Calibri Light" panose="020F0302020204030204" pitchFamily="34" charset="0"/>
              </a:rPr>
              <a:t>Things Have Changed for Women</a:t>
            </a:r>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12</a:t>
            </a:fld>
            <a:endParaRPr lang="en-US" dirty="0">
              <a:solidFill>
                <a:srgbClr val="474C55"/>
              </a:solidFill>
            </a:endParaRPr>
          </a:p>
        </p:txBody>
      </p:sp>
      <p:sp>
        <p:nvSpPr>
          <p:cNvPr id="11" name="Text Placeholder 10">
            <a:extLst>
              <a:ext uri="{FF2B5EF4-FFF2-40B4-BE49-F238E27FC236}">
                <a16:creationId xmlns:a16="http://schemas.microsoft.com/office/drawing/2014/main" id="{2AEFF942-6BC8-492B-8FFE-E31BCB26B870}"/>
              </a:ext>
            </a:extLst>
          </p:cNvPr>
          <p:cNvSpPr>
            <a:spLocks noGrp="1"/>
          </p:cNvSpPr>
          <p:nvPr>
            <p:ph type="body" sz="quarter" idx="12"/>
          </p:nvPr>
        </p:nvSpPr>
        <p:spPr/>
        <p:txBody>
          <a:bodyPr/>
          <a:lstStyle/>
          <a:p>
            <a:endParaRPr lang="en-US"/>
          </a:p>
        </p:txBody>
      </p:sp>
      <p:sp>
        <p:nvSpPr>
          <p:cNvPr id="14" name="Text Placeholder 13">
            <a:extLst>
              <a:ext uri="{FF2B5EF4-FFF2-40B4-BE49-F238E27FC236}">
                <a16:creationId xmlns:a16="http://schemas.microsoft.com/office/drawing/2014/main" id="{3FEAA6B6-0D35-4A05-BC73-EBC689568B5A}"/>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582BE520-E5D0-4CB4-960C-2739A843337C}"/>
              </a:ext>
            </a:extLst>
          </p:cNvPr>
          <p:cNvSpPr>
            <a:spLocks noGrp="1"/>
          </p:cNvSpPr>
          <p:nvPr>
            <p:ph type="body" sz="quarter" idx="16"/>
          </p:nvPr>
        </p:nvSpPr>
        <p:spPr>
          <a:xfrm>
            <a:off x="390525" y="5850852"/>
            <a:ext cx="11414185" cy="870623"/>
          </a:xfrm>
        </p:spPr>
        <p:txBody>
          <a:bodyPr/>
          <a:lstStyle/>
          <a:p>
            <a:pPr>
              <a:lnSpc>
                <a:spcPct val="85000"/>
              </a:lnSpc>
              <a:spcBef>
                <a:spcPts val="100"/>
              </a:spcBef>
            </a:pPr>
            <a:r>
              <a:rPr lang="en-US" sz="1000" dirty="0">
                <a:latin typeface="+mn-lt"/>
                <a:cs typeface="Calibri Light" panose="020F0302020204030204" pitchFamily="34" charset="0"/>
              </a:rPr>
              <a:t>*The US labor force represents the number of people that are available to work in the U.S.</a:t>
            </a:r>
          </a:p>
          <a:p>
            <a:pPr>
              <a:lnSpc>
                <a:spcPct val="85000"/>
              </a:lnSpc>
              <a:spcBef>
                <a:spcPts val="100"/>
              </a:spcBef>
            </a:pPr>
            <a:r>
              <a:rPr lang="en-US" sz="1000" baseline="30000" dirty="0">
                <a:latin typeface="+mn-lt"/>
                <a:cs typeface="Calibri Light" panose="020F0302020204030204" pitchFamily="34" charset="0"/>
              </a:rPr>
              <a:t>1 </a:t>
            </a:r>
            <a:r>
              <a:rPr lang="en-US" sz="1000" dirty="0">
                <a:latin typeface="+mn-lt"/>
                <a:cs typeface="Calibri Light" panose="020F0302020204030204" pitchFamily="34" charset="0"/>
              </a:rPr>
              <a:t>US Bureau of Labor Statistics, Table 1 Civilian labor force by sex, age race and Hispanic origin, 1950, 2000, and projected 2050. www.bls.gov/opub/mlr/2002/05/art2full.pdf, accessed 17, December 2021.</a:t>
            </a:r>
          </a:p>
          <a:p>
            <a:pPr>
              <a:lnSpc>
                <a:spcPct val="85000"/>
              </a:lnSpc>
              <a:spcBef>
                <a:spcPts val="100"/>
              </a:spcBef>
            </a:pPr>
            <a:r>
              <a:rPr lang="en-US" sz="1000" baseline="30000" dirty="0">
                <a:latin typeface="+mn-lt"/>
              </a:rPr>
              <a:t>2</a:t>
            </a:r>
            <a:r>
              <a:rPr lang="en-US" sz="1000" dirty="0">
                <a:latin typeface="+mn-lt"/>
                <a:cs typeface="Calibri Light" panose="020F0302020204030204" pitchFamily="34" charset="0"/>
              </a:rPr>
              <a:t>US Bureau of Labor Statistics, Table A-1. Employment status of the civilian population by sex and age, Released, November 5, 2021, bls.gov/</a:t>
            </a:r>
            <a:r>
              <a:rPr lang="en-US" sz="1000" dirty="0" err="1">
                <a:latin typeface="+mn-lt"/>
                <a:cs typeface="Calibri Light" panose="020F0302020204030204" pitchFamily="34" charset="0"/>
              </a:rPr>
              <a:t>news.release</a:t>
            </a:r>
            <a:r>
              <a:rPr lang="en-US" sz="1000" dirty="0">
                <a:latin typeface="+mn-lt"/>
                <a:cs typeface="Calibri Light" panose="020F0302020204030204" pitchFamily="34" charset="0"/>
              </a:rPr>
              <a:t>/empsit.t01.htm, Accessed 19, November 2021. </a:t>
            </a:r>
          </a:p>
          <a:p>
            <a:pPr>
              <a:lnSpc>
                <a:spcPct val="85000"/>
              </a:lnSpc>
              <a:spcBef>
                <a:spcPts val="100"/>
              </a:spcBef>
            </a:pPr>
            <a:r>
              <a:rPr lang="en-US" sz="1000" baseline="30000" dirty="0">
                <a:latin typeface="+mn-lt"/>
              </a:rPr>
              <a:t>3</a:t>
            </a:r>
            <a:r>
              <a:rPr lang="en-US" sz="1000" dirty="0">
                <a:latin typeface="+mn-lt"/>
                <a:cs typeface="Calibri Light" panose="020F0302020204030204" pitchFamily="34" charset="0"/>
              </a:rPr>
              <a:t>Center for American Process, “Breadwinning Mothers Are Critical to Families’ Economic Security,” www.americanprogress.org/article/breadwinning-mothers-critical-familys-economic-security, March 2021,</a:t>
            </a:r>
            <a:br>
              <a:rPr lang="en-US" sz="1000" dirty="0">
                <a:latin typeface="+mn-lt"/>
                <a:cs typeface="Calibri Light" panose="020F0302020204030204" pitchFamily="34" charset="0"/>
              </a:rPr>
            </a:br>
            <a:r>
              <a:rPr lang="en-US" sz="1000" baseline="30000" dirty="0">
                <a:latin typeface="+mn-lt"/>
              </a:rPr>
              <a:t>4</a:t>
            </a:r>
            <a:r>
              <a:rPr lang="en-US" sz="1000" dirty="0">
                <a:latin typeface="+mn-lt"/>
              </a:rPr>
              <a:t>US Census Bureau, Current Population Survey, Annual Social and Economic Supplements (CPS ASEC), Table F-22., “Married Couple Families with Wives Earnings Greater than Husbands’ Earnings.” US Census Bureau, 2020.census.gov/data/tables/time-series/demo/income-poverty/historical-income-families.html. Accessed 19, November 2021.</a:t>
            </a:r>
            <a:endParaRPr lang="en-US" sz="1000" dirty="0">
              <a:solidFill>
                <a:srgbClr val="676A6F"/>
              </a:solidFill>
              <a:latin typeface="Calibri Light" panose="020F0302020204030204" pitchFamily="34" charset="0"/>
              <a:cs typeface="Calibri Light" panose="020F0302020204030204" pitchFamily="34" charset="0"/>
            </a:endParaRPr>
          </a:p>
        </p:txBody>
      </p:sp>
      <p:sp>
        <p:nvSpPr>
          <p:cNvPr id="13" name="Text Placeholder 3"/>
          <p:cNvSpPr txBox="1">
            <a:spLocks/>
          </p:cNvSpPr>
          <p:nvPr/>
        </p:nvSpPr>
        <p:spPr>
          <a:xfrm>
            <a:off x="7973065" y="1825625"/>
            <a:ext cx="3295834" cy="4351338"/>
          </a:xfrm>
          <a:prstGeom prst="rect">
            <a:avLst/>
          </a:prstGeom>
        </p:spPr>
        <p:txBody>
          <a:bodyPr vert="horz" wrap="square" lIns="36576" tIns="36576" rIns="36576" bIns="36576" rtlCol="0">
            <a:normAutofit/>
          </a:bodyPr>
          <a:lstStyle>
            <a:lvl1pPr marL="342900" indent="-342900" algn="l" defTabSz="914400" rtl="0" eaLnBrk="1" latinLnBrk="0" hangingPunct="1">
              <a:lnSpc>
                <a:spcPct val="100000"/>
              </a:lnSpc>
              <a:spcBef>
                <a:spcPts val="600"/>
              </a:spcBef>
              <a:buClr>
                <a:schemeClr val="accent2"/>
              </a:buClr>
              <a:buFont typeface="Arial" panose="020B0604020202020204" pitchFamily="34" charset="0"/>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600"/>
              </a:spcBef>
              <a:buFont typeface="Wingdings" panose="05000000000000000000" pitchFamily="2" charset="2"/>
              <a:buNone/>
              <a:tabLst/>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600"/>
              </a:spcBef>
              <a:buFont typeface="Wingdings" panose="05000000000000000000" pitchFamily="2" charset="2"/>
              <a:buNone/>
              <a:tabLst/>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600"/>
              </a:spcBef>
              <a:buFont typeface="Wingdings" panose="05000000000000000000" pitchFamily="2" charset="2"/>
              <a:buNone/>
              <a:tabLst/>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600"/>
              </a:spcBef>
              <a:buFont typeface="Wingdings" panose="05000000000000000000" pitchFamily="2" charset="2"/>
              <a:buNone/>
              <a:tabLst/>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7E872A"/>
              </a:buClr>
              <a:buFont typeface="Arial" panose="020B0604020202020204" pitchFamily="34" charset="0"/>
              <a:buNone/>
            </a:pPr>
            <a:endParaRPr lang="en-US" sz="1800" dirty="0">
              <a:solidFill>
                <a:srgbClr val="474C55"/>
              </a:solidFill>
              <a:latin typeface="Calibri"/>
            </a:endParaRPr>
          </a:p>
        </p:txBody>
      </p:sp>
      <p:grpSp>
        <p:nvGrpSpPr>
          <p:cNvPr id="27" name="Group 26">
            <a:extLst>
              <a:ext uri="{FF2B5EF4-FFF2-40B4-BE49-F238E27FC236}">
                <a16:creationId xmlns:a16="http://schemas.microsoft.com/office/drawing/2014/main" id="{35E3978B-65D0-463F-B57C-981CAE0E0897}"/>
              </a:ext>
            </a:extLst>
          </p:cNvPr>
          <p:cNvGrpSpPr/>
          <p:nvPr/>
        </p:nvGrpSpPr>
        <p:grpSpPr>
          <a:xfrm>
            <a:off x="6843724" y="2095094"/>
            <a:ext cx="3019027" cy="1667312"/>
            <a:chOff x="7225689" y="2002497"/>
            <a:chExt cx="3019027" cy="1667312"/>
          </a:xfrm>
        </p:grpSpPr>
        <p:sp>
          <p:nvSpPr>
            <p:cNvPr id="22" name="Rectangle 21">
              <a:extLst>
                <a:ext uri="{FF2B5EF4-FFF2-40B4-BE49-F238E27FC236}">
                  <a16:creationId xmlns:a16="http://schemas.microsoft.com/office/drawing/2014/main" id="{4E932086-859E-4515-BEBD-17311DD64074}"/>
                </a:ext>
              </a:extLst>
            </p:cNvPr>
            <p:cNvSpPr/>
            <p:nvPr/>
          </p:nvSpPr>
          <p:spPr>
            <a:xfrm>
              <a:off x="7225689" y="2025647"/>
              <a:ext cx="3019027" cy="1585654"/>
            </a:xfrm>
            <a:prstGeom prst="rect">
              <a:avLst/>
            </a:prstGeom>
            <a:gradFill flip="none" rotWithShape="1">
              <a:gsLst>
                <a:gs pos="0">
                  <a:srgbClr val="005776"/>
                </a:gs>
                <a:gs pos="50000">
                  <a:srgbClr val="005776"/>
                </a:gs>
                <a:gs pos="50000">
                  <a:srgbClr val="006E8C"/>
                </a:gs>
                <a:gs pos="100000">
                  <a:srgbClr val="006E8C"/>
                </a:gs>
              </a:gsLst>
              <a:lin ang="13500000" scaled="1"/>
              <a:tileRect/>
            </a:gradFill>
            <a:ln w="12700" cap="flat" cmpd="sng" algn="ctr">
              <a:noFill/>
              <a:prstDash val="solid"/>
              <a:miter lim="800000"/>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b="1" i="1" u="none" strike="noStrike" kern="0" cap="none" spc="0" normalizeH="0" baseline="0" noProof="0" dirty="0">
                <a:ln>
                  <a:noFill/>
                </a:ln>
                <a:solidFill>
                  <a:schemeClr val="bg1"/>
                </a:solidFill>
                <a:effectLst/>
                <a:uLnTx/>
                <a:uFillTx/>
                <a:ea typeface="ＭＳ Ｐゴシック" charset="-128"/>
                <a:cs typeface="+mn-cs"/>
              </a:endParaRPr>
            </a:p>
          </p:txBody>
        </p:sp>
        <p:sp>
          <p:nvSpPr>
            <p:cNvPr id="7" name="Rectangle 6"/>
            <p:cNvSpPr/>
            <p:nvPr/>
          </p:nvSpPr>
          <p:spPr>
            <a:xfrm>
              <a:off x="7245959" y="2002497"/>
              <a:ext cx="2980991" cy="1667312"/>
            </a:xfrm>
            <a:prstGeom prst="rect">
              <a:avLst/>
            </a:prstGeom>
            <a:noFill/>
            <a:ln w="12700" cap="flat" cmpd="sng" algn="ctr">
              <a:noFill/>
              <a:prstDash val="solid"/>
              <a:miter lim="800000"/>
            </a:ln>
            <a:effectLst/>
          </p:spPr>
          <p:txBody>
            <a:bodyPr lIns="0" rIns="0" rtlCol="0" anchor="t"/>
            <a:lstStyle/>
            <a:p>
              <a:pPr algn="ctr"/>
              <a:r>
                <a:rPr lang="en-US" sz="4400" b="1" kern="0" dirty="0">
                  <a:solidFill>
                    <a:schemeClr val="bg1"/>
                  </a:solidFill>
                  <a:latin typeface="Calibri" panose="020F0502020204030204"/>
                </a:rPr>
                <a:t>57%</a:t>
              </a:r>
            </a:p>
            <a:p>
              <a:pPr algn="ctr"/>
              <a:r>
                <a:rPr lang="en-US" sz="2000" dirty="0">
                  <a:solidFill>
                    <a:srgbClr val="FFFFFF"/>
                  </a:solidFill>
                </a:rPr>
                <a:t>of the US labor force* is composed of women.</a:t>
              </a:r>
              <a:r>
                <a:rPr lang="en-US" sz="2000" baseline="30000" dirty="0">
                  <a:solidFill>
                    <a:srgbClr val="FFFFFF"/>
                  </a:solidFill>
                </a:rPr>
                <a:t>2</a:t>
              </a:r>
              <a:endParaRPr lang="en-US" sz="2000" dirty="0">
                <a:solidFill>
                  <a:srgbClr val="FFFFFF"/>
                </a:solidFill>
              </a:endParaRPr>
            </a:p>
            <a:p>
              <a:pPr algn="r">
                <a:spcAft>
                  <a:spcPts val="600"/>
                </a:spcAft>
              </a:pPr>
              <a:r>
                <a:rPr lang="en-US" sz="2400" b="1" i="1" kern="0" dirty="0">
                  <a:solidFill>
                    <a:schemeClr val="bg1"/>
                  </a:solidFill>
                </a:rPr>
                <a:t>2021</a:t>
              </a:r>
            </a:p>
          </p:txBody>
        </p:sp>
      </p:grpSp>
      <p:grpSp>
        <p:nvGrpSpPr>
          <p:cNvPr id="25" name="Group 24">
            <a:extLst>
              <a:ext uri="{FF2B5EF4-FFF2-40B4-BE49-F238E27FC236}">
                <a16:creationId xmlns:a16="http://schemas.microsoft.com/office/drawing/2014/main" id="{A4CD6DF4-3CF8-4F25-B734-EC27AA536C39}"/>
              </a:ext>
            </a:extLst>
          </p:cNvPr>
          <p:cNvGrpSpPr/>
          <p:nvPr/>
        </p:nvGrpSpPr>
        <p:grpSpPr>
          <a:xfrm>
            <a:off x="912892" y="2095094"/>
            <a:ext cx="3099139" cy="1712038"/>
            <a:chOff x="580913" y="1992496"/>
            <a:chExt cx="3099139" cy="1712038"/>
          </a:xfrm>
        </p:grpSpPr>
        <p:sp>
          <p:nvSpPr>
            <p:cNvPr id="21" name="Rectangle 20">
              <a:extLst>
                <a:ext uri="{FF2B5EF4-FFF2-40B4-BE49-F238E27FC236}">
                  <a16:creationId xmlns:a16="http://schemas.microsoft.com/office/drawing/2014/main" id="{1AAA78A5-A05E-4166-8F27-101427CF15BB}"/>
                </a:ext>
              </a:extLst>
            </p:cNvPr>
            <p:cNvSpPr/>
            <p:nvPr/>
          </p:nvSpPr>
          <p:spPr>
            <a:xfrm>
              <a:off x="635100" y="2014072"/>
              <a:ext cx="3044952" cy="1581912"/>
            </a:xfrm>
            <a:prstGeom prst="rect">
              <a:avLst/>
            </a:prstGeom>
            <a:gradFill>
              <a:gsLst>
                <a:gs pos="51000">
                  <a:srgbClr val="3E7C92"/>
                </a:gs>
                <a:gs pos="50500">
                  <a:srgbClr val="387185"/>
                </a:gs>
                <a:gs pos="0">
                  <a:srgbClr val="336779"/>
                </a:gs>
              </a:gsLst>
              <a:lin ang="13500000" scaled="1"/>
            </a:gradFill>
            <a:ln w="12700" cap="flat" cmpd="sng" algn="ctr">
              <a:noFill/>
              <a:prstDash val="solid"/>
              <a:miter lim="800000"/>
            </a:ln>
            <a:effectLst/>
          </p:spPr>
          <p:txBody>
            <a:bodyPr lIns="91440" rtlCol="0" anchor="ctr"/>
            <a:lstStyle/>
            <a:p>
              <a:pPr algn="ctr">
                <a:spcBef>
                  <a:spcPts val="600"/>
                </a:spcBef>
              </a:pPr>
              <a:endParaRPr lang="en-US" sz="2800" b="1" kern="0" dirty="0">
                <a:solidFill>
                  <a:srgbClr val="FFFFFF"/>
                </a:solidFill>
                <a:latin typeface="Calibri"/>
                <a:cs typeface="Calibri" charset="0"/>
              </a:endParaRPr>
            </a:p>
          </p:txBody>
        </p:sp>
        <p:sp>
          <p:nvSpPr>
            <p:cNvPr id="12" name="Rectangle 11"/>
            <p:cNvSpPr/>
            <p:nvPr/>
          </p:nvSpPr>
          <p:spPr>
            <a:xfrm>
              <a:off x="580913" y="1992496"/>
              <a:ext cx="3075989" cy="1712038"/>
            </a:xfrm>
            <a:prstGeom prst="rect">
              <a:avLst/>
            </a:prstGeom>
            <a:noFill/>
            <a:ln w="12700" cap="flat" cmpd="sng" algn="ctr">
              <a:noFill/>
              <a:prstDash val="solid"/>
              <a:miter lim="800000"/>
            </a:ln>
            <a:effectLst/>
          </p:spPr>
          <p:txBody>
            <a:bodyPr lIns="0" rIns="0" rtlCol="0" anchor="t"/>
            <a:lstStyle/>
            <a:p>
              <a:pPr algn="ctr"/>
              <a:r>
                <a:rPr lang="en-US" sz="4400" b="1" kern="0" dirty="0">
                  <a:solidFill>
                    <a:schemeClr val="bg1"/>
                  </a:solidFill>
                  <a:latin typeface="Calibri" panose="020F0502020204030204"/>
                </a:rPr>
                <a:t>30%</a:t>
              </a:r>
            </a:p>
            <a:p>
              <a:pPr algn="ctr"/>
              <a:r>
                <a:rPr lang="en-US" sz="2000" dirty="0">
                  <a:solidFill>
                    <a:srgbClr val="FFFFFF"/>
                  </a:solidFill>
                </a:rPr>
                <a:t>of the US labor force was comprised of women.</a:t>
              </a:r>
              <a:r>
                <a:rPr lang="en-US" sz="2000" baseline="30000" dirty="0">
                  <a:solidFill>
                    <a:srgbClr val="FFFFFF"/>
                  </a:solidFill>
                </a:rPr>
                <a:t>1</a:t>
              </a:r>
              <a:endParaRPr lang="en-US" sz="2000" dirty="0">
                <a:solidFill>
                  <a:srgbClr val="FFFFFF"/>
                </a:solidFill>
              </a:endParaRPr>
            </a:p>
            <a:p>
              <a:pPr algn="r">
                <a:spcAft>
                  <a:spcPts val="600"/>
                </a:spcAft>
              </a:pPr>
              <a:r>
                <a:rPr lang="en-US" sz="2400" b="1" i="1" kern="0" dirty="0">
                  <a:solidFill>
                    <a:schemeClr val="bg1"/>
                  </a:solidFill>
                </a:rPr>
                <a:t>1950</a:t>
              </a:r>
            </a:p>
          </p:txBody>
        </p:sp>
      </p:grpSp>
      <p:sp>
        <p:nvSpPr>
          <p:cNvPr id="5" name="TextBox 4"/>
          <p:cNvSpPr txBox="1"/>
          <p:nvPr/>
        </p:nvSpPr>
        <p:spPr>
          <a:xfrm>
            <a:off x="1741356" y="1398254"/>
            <a:ext cx="2548326" cy="523220"/>
          </a:xfrm>
          <a:prstGeom prst="rect">
            <a:avLst/>
          </a:prstGeom>
          <a:noFill/>
        </p:spPr>
        <p:txBody>
          <a:bodyPr wrap="none" rtlCol="0">
            <a:spAutoFit/>
          </a:bodyPr>
          <a:lstStyle/>
          <a:p>
            <a:r>
              <a:rPr lang="en-US" sz="2800" b="1" dirty="0"/>
              <a:t>That was then…</a:t>
            </a:r>
          </a:p>
        </p:txBody>
      </p:sp>
      <p:sp>
        <p:nvSpPr>
          <p:cNvPr id="17" name="TextBox 16"/>
          <p:cNvSpPr txBox="1"/>
          <p:nvPr/>
        </p:nvSpPr>
        <p:spPr>
          <a:xfrm>
            <a:off x="7973065" y="1424922"/>
            <a:ext cx="2086725" cy="523220"/>
          </a:xfrm>
          <a:prstGeom prst="rect">
            <a:avLst/>
          </a:prstGeom>
          <a:noFill/>
        </p:spPr>
        <p:txBody>
          <a:bodyPr wrap="none" rtlCol="0">
            <a:spAutoFit/>
          </a:bodyPr>
          <a:lstStyle/>
          <a:p>
            <a:r>
              <a:rPr lang="en-US" sz="2800" b="1" dirty="0"/>
              <a:t>This is now…</a:t>
            </a:r>
          </a:p>
        </p:txBody>
      </p:sp>
      <p:grpSp>
        <p:nvGrpSpPr>
          <p:cNvPr id="26" name="Group 25">
            <a:extLst>
              <a:ext uri="{FF2B5EF4-FFF2-40B4-BE49-F238E27FC236}">
                <a16:creationId xmlns:a16="http://schemas.microsoft.com/office/drawing/2014/main" id="{AB1844A1-840F-48C4-8CA3-E231B5126D1A}"/>
              </a:ext>
            </a:extLst>
          </p:cNvPr>
          <p:cNvGrpSpPr/>
          <p:nvPr/>
        </p:nvGrpSpPr>
        <p:grpSpPr>
          <a:xfrm>
            <a:off x="2143475" y="3996415"/>
            <a:ext cx="3044952" cy="1711286"/>
            <a:chOff x="2471252" y="4123104"/>
            <a:chExt cx="3044952" cy="1711286"/>
          </a:xfrm>
        </p:grpSpPr>
        <p:sp>
          <p:nvSpPr>
            <p:cNvPr id="23" name="Rectangle 22">
              <a:extLst>
                <a:ext uri="{FF2B5EF4-FFF2-40B4-BE49-F238E27FC236}">
                  <a16:creationId xmlns:a16="http://schemas.microsoft.com/office/drawing/2014/main" id="{CF2B9CA3-B1DA-45F7-9944-714A9B9B0D43}"/>
                </a:ext>
              </a:extLst>
            </p:cNvPr>
            <p:cNvSpPr/>
            <p:nvPr/>
          </p:nvSpPr>
          <p:spPr>
            <a:xfrm>
              <a:off x="2471252" y="4144561"/>
              <a:ext cx="3044952" cy="1581912"/>
            </a:xfrm>
            <a:prstGeom prst="rect">
              <a:avLst/>
            </a:prstGeom>
            <a:gradFill>
              <a:gsLst>
                <a:gs pos="51000">
                  <a:srgbClr val="3E7C92"/>
                </a:gs>
                <a:gs pos="50500">
                  <a:srgbClr val="387185"/>
                </a:gs>
                <a:gs pos="0">
                  <a:srgbClr val="336779"/>
                </a:gs>
              </a:gsLst>
              <a:lin ang="13500000" scaled="1"/>
            </a:gradFill>
            <a:ln w="12700" cap="flat" cmpd="sng" algn="ctr">
              <a:noFill/>
              <a:prstDash val="solid"/>
              <a:miter lim="800000"/>
            </a:ln>
            <a:effectLst/>
          </p:spPr>
          <p:txBody>
            <a:bodyPr lIns="91440" rtlCol="0" anchor="ctr"/>
            <a:lstStyle/>
            <a:p>
              <a:pPr algn="ctr">
                <a:spcBef>
                  <a:spcPts val="600"/>
                </a:spcBef>
              </a:pPr>
              <a:endParaRPr lang="en-US" sz="2800" b="1" kern="0" dirty="0">
                <a:solidFill>
                  <a:srgbClr val="FFFFFF"/>
                </a:solidFill>
                <a:latin typeface="Calibri"/>
                <a:cs typeface="Calibri" charset="0"/>
              </a:endParaRPr>
            </a:p>
          </p:txBody>
        </p:sp>
        <p:sp>
          <p:nvSpPr>
            <p:cNvPr id="16" name="Rectangle 15"/>
            <p:cNvSpPr/>
            <p:nvPr/>
          </p:nvSpPr>
          <p:spPr>
            <a:xfrm>
              <a:off x="2517552" y="4123104"/>
              <a:ext cx="2965721" cy="1711286"/>
            </a:xfrm>
            <a:prstGeom prst="rect">
              <a:avLst/>
            </a:prstGeom>
            <a:noFill/>
            <a:ln w="12700" cap="flat" cmpd="sng" algn="ctr">
              <a:noFill/>
              <a:prstDash val="solid"/>
              <a:miter lim="800000"/>
            </a:ln>
            <a:effectLst/>
          </p:spPr>
          <p:txBody>
            <a:bodyPr lIns="0" rIns="0" rtlCol="0" anchor="t"/>
            <a:lstStyle/>
            <a:p>
              <a:pPr algn="ctr"/>
              <a:r>
                <a:rPr lang="en-US" sz="4400" b="1" kern="0" dirty="0">
                  <a:solidFill>
                    <a:schemeClr val="bg1"/>
                  </a:solidFill>
                  <a:latin typeface="Calibri" panose="020F0502020204030204"/>
                </a:rPr>
                <a:t>12%</a:t>
              </a:r>
            </a:p>
            <a:p>
              <a:pPr algn="ctr"/>
              <a:r>
                <a:rPr lang="en-US" sz="2000" dirty="0">
                  <a:solidFill>
                    <a:schemeClr val="bg1"/>
                  </a:solidFill>
                </a:rPr>
                <a:t>were their family's</a:t>
              </a:r>
              <a:br>
                <a:rPr lang="en-US" sz="2000" dirty="0">
                  <a:solidFill>
                    <a:schemeClr val="bg1"/>
                  </a:solidFill>
                </a:rPr>
              </a:br>
              <a:r>
                <a:rPr lang="en-US" sz="2000" dirty="0">
                  <a:solidFill>
                    <a:schemeClr val="bg1"/>
                  </a:solidFill>
                </a:rPr>
                <a:t>primary breadwinner.</a:t>
              </a:r>
              <a:r>
                <a:rPr lang="en-US" sz="2000" baseline="30000" dirty="0">
                  <a:solidFill>
                    <a:schemeClr val="bg1"/>
                  </a:solidFill>
                </a:rPr>
                <a:t>3</a:t>
              </a:r>
            </a:p>
            <a:p>
              <a:pPr algn="r">
                <a:spcAft>
                  <a:spcPts val="600"/>
                </a:spcAft>
              </a:pPr>
              <a:r>
                <a:rPr lang="en-US" sz="2400" b="1" i="1" kern="0" dirty="0">
                  <a:solidFill>
                    <a:schemeClr val="bg1"/>
                  </a:solidFill>
                </a:rPr>
                <a:t>1967</a:t>
              </a:r>
            </a:p>
            <a:p>
              <a:pPr algn="r">
                <a:spcAft>
                  <a:spcPts val="600"/>
                </a:spcAft>
              </a:pPr>
              <a:endParaRPr lang="en-US" sz="2000" i="1" dirty="0">
                <a:solidFill>
                  <a:schemeClr val="bg1"/>
                </a:solidFill>
              </a:endParaRPr>
            </a:p>
          </p:txBody>
        </p:sp>
      </p:grpSp>
      <p:grpSp>
        <p:nvGrpSpPr>
          <p:cNvPr id="28" name="Group 27">
            <a:extLst>
              <a:ext uri="{FF2B5EF4-FFF2-40B4-BE49-F238E27FC236}">
                <a16:creationId xmlns:a16="http://schemas.microsoft.com/office/drawing/2014/main" id="{3C84ADEA-944F-4D92-A581-795CA475E219}"/>
              </a:ext>
            </a:extLst>
          </p:cNvPr>
          <p:cNvGrpSpPr/>
          <p:nvPr/>
        </p:nvGrpSpPr>
        <p:grpSpPr>
          <a:xfrm>
            <a:off x="7734975" y="4007990"/>
            <a:ext cx="3019027" cy="1705909"/>
            <a:chOff x="7225689" y="4128480"/>
            <a:chExt cx="3019027" cy="1705909"/>
          </a:xfrm>
        </p:grpSpPr>
        <p:sp>
          <p:nvSpPr>
            <p:cNvPr id="24" name="Rectangle 23">
              <a:extLst>
                <a:ext uri="{FF2B5EF4-FFF2-40B4-BE49-F238E27FC236}">
                  <a16:creationId xmlns:a16="http://schemas.microsoft.com/office/drawing/2014/main" id="{63BD272A-65BB-4A62-BBEE-43F7F87929FE}"/>
                </a:ext>
              </a:extLst>
            </p:cNvPr>
            <p:cNvSpPr/>
            <p:nvPr/>
          </p:nvSpPr>
          <p:spPr>
            <a:xfrm>
              <a:off x="7225689" y="4144561"/>
              <a:ext cx="3019027" cy="1585654"/>
            </a:xfrm>
            <a:prstGeom prst="rect">
              <a:avLst/>
            </a:prstGeom>
            <a:gradFill flip="none" rotWithShape="1">
              <a:gsLst>
                <a:gs pos="0">
                  <a:srgbClr val="005776"/>
                </a:gs>
                <a:gs pos="50000">
                  <a:srgbClr val="005776"/>
                </a:gs>
                <a:gs pos="50000">
                  <a:srgbClr val="006E8C"/>
                </a:gs>
                <a:gs pos="100000">
                  <a:srgbClr val="006E8C"/>
                </a:gs>
              </a:gsLst>
              <a:lin ang="13500000" scaled="1"/>
              <a:tileRect/>
            </a:gradFill>
            <a:ln w="12700" cap="flat" cmpd="sng" algn="ctr">
              <a:noFill/>
              <a:prstDash val="solid"/>
              <a:miter lim="800000"/>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b="1" i="1" u="none" strike="noStrike" kern="0" cap="none" spc="0" normalizeH="0" baseline="0" noProof="0" dirty="0">
                <a:ln>
                  <a:noFill/>
                </a:ln>
                <a:solidFill>
                  <a:schemeClr val="bg1"/>
                </a:solidFill>
                <a:effectLst/>
                <a:uLnTx/>
                <a:uFillTx/>
                <a:ea typeface="ＭＳ Ｐゴシック" charset="-128"/>
                <a:cs typeface="+mn-cs"/>
              </a:endParaRPr>
            </a:p>
          </p:txBody>
        </p:sp>
        <p:sp>
          <p:nvSpPr>
            <p:cNvPr id="15" name="Rectangle 14"/>
            <p:cNvSpPr/>
            <p:nvPr/>
          </p:nvSpPr>
          <p:spPr>
            <a:xfrm>
              <a:off x="7225689" y="4128480"/>
              <a:ext cx="3001261" cy="1705909"/>
            </a:xfrm>
            <a:prstGeom prst="rect">
              <a:avLst/>
            </a:prstGeom>
            <a:noFill/>
            <a:ln w="12700" cap="flat" cmpd="sng" algn="ctr">
              <a:noFill/>
              <a:prstDash val="solid"/>
              <a:miter lim="800000"/>
            </a:ln>
            <a:effectLst/>
          </p:spPr>
          <p:txBody>
            <a:bodyPr lIns="0" rIns="0" rtlCol="0" anchor="t"/>
            <a:lstStyle/>
            <a:p>
              <a:pPr algn="ctr"/>
              <a:r>
                <a:rPr lang="en-US" sz="4400" b="1" kern="0" dirty="0">
                  <a:solidFill>
                    <a:schemeClr val="bg1"/>
                  </a:solidFill>
                  <a:latin typeface="Calibri" panose="020F0502020204030204"/>
                </a:rPr>
                <a:t>29%</a:t>
              </a:r>
            </a:p>
            <a:p>
              <a:pPr algn="ctr"/>
              <a:r>
                <a:rPr lang="en-US" sz="2000" dirty="0">
                  <a:solidFill>
                    <a:schemeClr val="bg1"/>
                  </a:solidFill>
                </a:rPr>
                <a:t>are their family's</a:t>
              </a:r>
              <a:br>
                <a:rPr lang="en-US" sz="2000" dirty="0">
                  <a:solidFill>
                    <a:schemeClr val="bg1"/>
                  </a:solidFill>
                </a:rPr>
              </a:br>
              <a:r>
                <a:rPr lang="en-US" sz="2000" dirty="0">
                  <a:solidFill>
                    <a:schemeClr val="bg1"/>
                  </a:solidFill>
                </a:rPr>
                <a:t>primary breadwinner.</a:t>
              </a:r>
              <a:r>
                <a:rPr lang="en-US" sz="2000" baseline="30000" dirty="0">
                  <a:solidFill>
                    <a:schemeClr val="bg1"/>
                  </a:solidFill>
                </a:rPr>
                <a:t>4</a:t>
              </a:r>
            </a:p>
            <a:p>
              <a:pPr algn="r">
                <a:spcAft>
                  <a:spcPts val="600"/>
                </a:spcAft>
              </a:pPr>
              <a:r>
                <a:rPr lang="en-US" sz="2400" b="1" i="1" kern="0" dirty="0">
                  <a:solidFill>
                    <a:schemeClr val="bg1"/>
                  </a:solidFill>
                </a:rPr>
                <a:t>2020</a:t>
              </a:r>
            </a:p>
          </p:txBody>
        </p:sp>
      </p:grpSp>
      <p:cxnSp>
        <p:nvCxnSpPr>
          <p:cNvPr id="29" name="Straight Connector 28">
            <a:extLst>
              <a:ext uri="{FF2B5EF4-FFF2-40B4-BE49-F238E27FC236}">
                <a16:creationId xmlns:a16="http://schemas.microsoft.com/office/drawing/2014/main" id="{E3C83AF0-1D46-4763-A501-57B028151F7B}"/>
              </a:ext>
            </a:extLst>
          </p:cNvPr>
          <p:cNvCxnSpPr>
            <a:cxnSpLocks/>
          </p:cNvCxnSpPr>
          <p:nvPr/>
        </p:nvCxnSpPr>
        <p:spPr>
          <a:xfrm flipH="1">
            <a:off x="470722" y="1911136"/>
            <a:ext cx="1124285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60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BE1BF-090B-4E04-94A0-0765EC5848E4}"/>
              </a:ext>
            </a:extLst>
          </p:cNvPr>
          <p:cNvSpPr>
            <a:spLocks noGrp="1"/>
          </p:cNvSpPr>
          <p:nvPr>
            <p:ph type="body" idx="13"/>
          </p:nvPr>
        </p:nvSpPr>
        <p:spPr/>
        <p:txBody>
          <a:bodyPr/>
          <a:lstStyle/>
          <a:p>
            <a:endParaRPr lang="en-US" dirty="0"/>
          </a:p>
          <a:p>
            <a:endParaRPr lang="en-US" dirty="0"/>
          </a:p>
          <a:p>
            <a:endParaRPr lang="en-US" dirty="0"/>
          </a:p>
          <a:p>
            <a:r>
              <a:rPr lang="en-US" dirty="0"/>
              <a:t>Starting Out: Early Life Stage</a:t>
            </a:r>
          </a:p>
        </p:txBody>
      </p:sp>
    </p:spTree>
    <p:extLst>
      <p:ext uri="{BB962C8B-B14F-4D97-AF65-F5344CB8AC3E}">
        <p14:creationId xmlns:p14="http://schemas.microsoft.com/office/powerpoint/2010/main" val="35897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Care for Your Credit</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6AEA-BFCE-644B-B5DE-06784F16BF6E}" type="slidenum">
              <a:rPr kumimoji="0" lang="en-US" sz="900" b="0" i="0" u="none" strike="noStrike" kern="1200" cap="none" spc="0" normalizeH="0" baseline="0" noProof="0" smtClean="0">
                <a:ln>
                  <a:noFill/>
                </a:ln>
                <a:solidFill>
                  <a:srgbClr val="474C5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474C55"/>
              </a:solidFill>
              <a:effectLst/>
              <a:uLnTx/>
              <a:uFillTx/>
              <a:latin typeface="Calibri"/>
              <a:ea typeface="+mn-ea"/>
              <a:cs typeface="+mn-cs"/>
            </a:endParaRPr>
          </a:p>
        </p:txBody>
      </p:sp>
      <p:sp>
        <p:nvSpPr>
          <p:cNvPr id="8" name="Text Placeholder 7"/>
          <p:cNvSpPr>
            <a:spLocks noGrp="1"/>
          </p:cNvSpPr>
          <p:nvPr>
            <p:ph type="body" sz="quarter" idx="12"/>
          </p:nvPr>
        </p:nvSpPr>
        <p:spPr/>
        <p:txBody>
          <a:bodyPr/>
          <a:lstStyle/>
          <a:p>
            <a:endParaRPr lang="en-US"/>
          </a:p>
        </p:txBody>
      </p:sp>
      <p:sp>
        <p:nvSpPr>
          <p:cNvPr id="10" name="Text Placeholder 9"/>
          <p:cNvSpPr>
            <a:spLocks noGrp="1"/>
          </p:cNvSpPr>
          <p:nvPr>
            <p:ph type="body" sz="quarter" idx="15"/>
          </p:nvPr>
        </p:nvSpPr>
        <p:spPr>
          <a:xfrm>
            <a:off x="342900" y="935667"/>
            <a:ext cx="10102850" cy="498598"/>
          </a:xfrm>
        </p:spPr>
        <p:txBody>
          <a:bodyPr/>
          <a:lstStyle/>
          <a:p>
            <a:r>
              <a:rPr lang="en-US" dirty="0"/>
              <a:t>Healthy credit creates buying power</a:t>
            </a:r>
          </a:p>
          <a:p>
            <a:endParaRPr lang="en-US" dirty="0"/>
          </a:p>
        </p:txBody>
      </p:sp>
      <p:sp>
        <p:nvSpPr>
          <p:cNvPr id="12" name="Text Placeholder 11"/>
          <p:cNvSpPr>
            <a:spLocks noGrp="1"/>
          </p:cNvSpPr>
          <p:nvPr>
            <p:ph type="body" sz="quarter" idx="16"/>
          </p:nvPr>
        </p:nvSpPr>
        <p:spPr>
          <a:xfrm>
            <a:off x="390525" y="6201399"/>
            <a:ext cx="11414185" cy="353943"/>
          </a:xfrm>
        </p:spPr>
        <p:txBody>
          <a:bodyPr/>
          <a:lstStyle/>
          <a:p>
            <a:r>
              <a:rPr lang="en-US" sz="1000">
                <a:solidFill>
                  <a:srgbClr val="474C55"/>
                </a:solidFill>
              </a:rPr>
              <a:t>MFS is not affiliated with Credit Karma or the Annual Credit Report. These entities/products/links are being provided as a convenience and for informational purposes only; they do not constitute an endorsement or approval by MFS.®</a:t>
            </a:r>
            <a:endParaRPr lang="en-US" sz="1000" dirty="0">
              <a:solidFill>
                <a:srgbClr val="474C55"/>
              </a:solidFill>
            </a:endParaRPr>
          </a:p>
        </p:txBody>
      </p:sp>
      <p:sp>
        <p:nvSpPr>
          <p:cNvPr id="6" name="Text Placeholder 5"/>
          <p:cNvSpPr>
            <a:spLocks noGrp="1"/>
          </p:cNvSpPr>
          <p:nvPr>
            <p:ph type="body" sz="quarter" idx="4294967295"/>
          </p:nvPr>
        </p:nvSpPr>
        <p:spPr>
          <a:xfrm>
            <a:off x="342900" y="2383681"/>
            <a:ext cx="4603953" cy="3059299"/>
          </a:xfrm>
        </p:spPr>
        <p:txBody>
          <a:bodyPr/>
          <a:lstStyle/>
          <a:p>
            <a:pPr>
              <a:spcAft>
                <a:spcPts val="600"/>
              </a:spcAft>
            </a:pPr>
            <a:r>
              <a:rPr lang="en-US" sz="2400" dirty="0">
                <a:latin typeface="Calibri" panose="020F0502020204030204" pitchFamily="34" charset="0"/>
                <a:cs typeface="Calibri" panose="020F0502020204030204" pitchFamily="34" charset="0"/>
              </a:rPr>
              <a:t>Amount you owe on current loans</a:t>
            </a:r>
          </a:p>
          <a:p>
            <a:pPr>
              <a:spcAft>
                <a:spcPts val="600"/>
              </a:spcAft>
            </a:pPr>
            <a:r>
              <a:rPr lang="en-US" sz="2400" dirty="0">
                <a:latin typeface="Calibri" panose="020F0502020204030204" pitchFamily="34" charset="0"/>
                <a:cs typeface="Calibri" panose="020F0502020204030204" pitchFamily="34" charset="0"/>
              </a:rPr>
              <a:t>Interest rates on current debt</a:t>
            </a:r>
          </a:p>
          <a:p>
            <a:pPr>
              <a:spcAft>
                <a:spcPts val="600"/>
              </a:spcAft>
            </a:pPr>
            <a:r>
              <a:rPr lang="en-US" sz="2400" dirty="0">
                <a:latin typeface="Calibri" panose="020F0502020204030204" pitchFamily="34" charset="0"/>
                <a:cs typeface="Calibri" panose="020F0502020204030204" pitchFamily="34" charset="0"/>
              </a:rPr>
              <a:t>Payment history</a:t>
            </a:r>
          </a:p>
          <a:p>
            <a:pPr>
              <a:spcAft>
                <a:spcPts val="600"/>
              </a:spcAft>
            </a:pPr>
            <a:r>
              <a:rPr lang="en-US" sz="2400" dirty="0">
                <a:latin typeface="Calibri" panose="020F0502020204030204" pitchFamily="34" charset="0"/>
                <a:cs typeface="Calibri" panose="020F0502020204030204" pitchFamily="34" charset="0"/>
              </a:rPr>
              <a:t>Length of credit history</a:t>
            </a:r>
          </a:p>
          <a:p>
            <a:pPr>
              <a:spcAft>
                <a:spcPts val="600"/>
              </a:spcAft>
            </a:pPr>
            <a:r>
              <a:rPr lang="en-US" sz="2400" dirty="0">
                <a:latin typeface="Calibri" panose="020F0502020204030204" pitchFamily="34" charset="0"/>
                <a:cs typeface="Calibri" panose="020F0502020204030204" pitchFamily="34" charset="0"/>
              </a:rPr>
              <a:t>Credit mix </a:t>
            </a:r>
          </a:p>
          <a:p>
            <a:pPr>
              <a:spcAft>
                <a:spcPts val="600"/>
              </a:spcAft>
            </a:pPr>
            <a:r>
              <a:rPr lang="en-US" sz="2400" dirty="0">
                <a:latin typeface="Calibri" panose="020F0502020204030204" pitchFamily="34" charset="0"/>
                <a:cs typeface="Calibri" panose="020F0502020204030204" pitchFamily="34" charset="0"/>
              </a:rPr>
              <a:t>Current salary </a:t>
            </a:r>
          </a:p>
        </p:txBody>
      </p:sp>
      <p:sp>
        <p:nvSpPr>
          <p:cNvPr id="9" name="Text Placeholder 5"/>
          <p:cNvSpPr txBox="1">
            <a:spLocks/>
          </p:cNvSpPr>
          <p:nvPr/>
        </p:nvSpPr>
        <p:spPr>
          <a:xfrm>
            <a:off x="5443720" y="2383681"/>
            <a:ext cx="5986473" cy="2936188"/>
          </a:xfrm>
          <a:prstGeom prst="rect">
            <a:avLst/>
          </a:prstGeom>
        </p:spPr>
        <p:txBody>
          <a:bodyPr vert="horz" wrap="square" lIns="36576" tIns="36576" rIns="36576" bIns="36576" rtlCol="0">
            <a:spAutoFit/>
          </a:bodyPr>
          <a:lst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600"/>
              </a:spcBef>
              <a:spcAft>
                <a:spcPts val="600"/>
              </a:spcAft>
              <a:buClrTx/>
              <a:buSzTx/>
              <a:buFont typeface="Wingdings" charset="2"/>
              <a:buChar char="§"/>
              <a:tabLst/>
              <a:defRPr/>
            </a:pPr>
            <a:r>
              <a:rPr kumimoji="0" lang="en-US" sz="24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Pay bills on time – set up automatic payments </a:t>
            </a:r>
          </a:p>
          <a:p>
            <a:pPr marL="174625" marR="0" lvl="0" indent="-174625" algn="l" defTabSz="914400" rtl="0" eaLnBrk="1" fontAlgn="auto" latinLnBrk="0" hangingPunct="1">
              <a:lnSpc>
                <a:spcPct val="100000"/>
              </a:lnSpc>
              <a:spcBef>
                <a:spcPts val="600"/>
              </a:spcBef>
              <a:spcAft>
                <a:spcPts val="600"/>
              </a:spcAft>
              <a:buClrTx/>
              <a:buSzTx/>
              <a:buFont typeface="Wingdings" charset="2"/>
              <a:buChar char="§"/>
              <a:tabLst/>
              <a:defRPr/>
            </a:pPr>
            <a:r>
              <a:rPr kumimoji="0" lang="en-US" sz="24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Keep credit card balances low </a:t>
            </a:r>
          </a:p>
          <a:p>
            <a:pPr marL="174625" marR="0" lvl="0" indent="-174625" algn="l" defTabSz="914400" rtl="0" eaLnBrk="1" fontAlgn="auto" latinLnBrk="0" hangingPunct="1">
              <a:lnSpc>
                <a:spcPct val="100000"/>
              </a:lnSpc>
              <a:spcBef>
                <a:spcPts val="600"/>
              </a:spcBef>
              <a:spcAft>
                <a:spcPts val="600"/>
              </a:spcAft>
              <a:buClrTx/>
              <a:buSzTx/>
              <a:buFont typeface="Wingdings" charset="2"/>
              <a:buChar char="§"/>
              <a:tabLst/>
              <a:defRPr/>
            </a:pPr>
            <a:r>
              <a:rPr kumimoji="0" lang="en-US" sz="24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Open credit only when needed</a:t>
            </a:r>
          </a:p>
          <a:p>
            <a:pPr marL="174625" marR="0" lvl="0" indent="-174625" algn="l" defTabSz="914400" rtl="0" eaLnBrk="1" fontAlgn="auto" latinLnBrk="0" hangingPunct="1">
              <a:lnSpc>
                <a:spcPct val="100000"/>
              </a:lnSpc>
              <a:spcBef>
                <a:spcPts val="600"/>
              </a:spcBef>
              <a:spcAft>
                <a:spcPts val="600"/>
              </a:spcAft>
              <a:buClrTx/>
              <a:buSzTx/>
              <a:buFont typeface="Wingdings" charset="2"/>
              <a:buChar char="§"/>
              <a:tabLst/>
              <a:defRPr/>
            </a:pPr>
            <a:r>
              <a:rPr kumimoji="0" lang="en-US" sz="24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Check your credit score once a year – it’s free </a:t>
            </a:r>
          </a:p>
          <a:p>
            <a:pPr marL="398463" marR="0" lvl="1" indent="-160338"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CreditKarma.com  </a:t>
            </a:r>
          </a:p>
          <a:p>
            <a:pPr marL="398463" marR="0" lvl="1" indent="-160338"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AnnualCreditReport.com </a:t>
            </a:r>
          </a:p>
        </p:txBody>
      </p:sp>
      <p:sp>
        <p:nvSpPr>
          <p:cNvPr id="16" name="Rectangle 15"/>
          <p:cNvSpPr/>
          <p:nvPr/>
        </p:nvSpPr>
        <p:spPr>
          <a:xfrm>
            <a:off x="342900" y="1779921"/>
            <a:ext cx="449706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5776"/>
                </a:solidFill>
                <a:effectLst/>
                <a:uLnTx/>
                <a:uFillTx/>
                <a:latin typeface="Calibri" panose="020F0502020204030204" pitchFamily="34" charset="0"/>
                <a:ea typeface="+mn-ea"/>
                <a:cs typeface="Calibri" panose="020F0502020204030204" pitchFamily="34" charset="0"/>
              </a:rPr>
              <a:t>What impacts your credit score</a:t>
            </a:r>
          </a:p>
        </p:txBody>
      </p:sp>
      <p:sp>
        <p:nvSpPr>
          <p:cNvPr id="17" name="Rectangle 16"/>
          <p:cNvSpPr/>
          <p:nvPr/>
        </p:nvSpPr>
        <p:spPr>
          <a:xfrm>
            <a:off x="5443720" y="1779921"/>
            <a:ext cx="674828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5776"/>
                </a:solidFill>
                <a:effectLst/>
                <a:uLnTx/>
                <a:uFillTx/>
                <a:latin typeface="Calibri" panose="020F0502020204030204" pitchFamily="34" charset="0"/>
                <a:ea typeface="+mn-ea"/>
                <a:cs typeface="Calibri" panose="020F0502020204030204" pitchFamily="34" charset="0"/>
              </a:rPr>
              <a:t>Keeping a healthy credit score </a:t>
            </a:r>
          </a:p>
        </p:txBody>
      </p:sp>
      <p:sp>
        <p:nvSpPr>
          <p:cNvPr id="11" name="Text Placeholder 5"/>
          <p:cNvSpPr txBox="1">
            <a:spLocks/>
          </p:cNvSpPr>
          <p:nvPr/>
        </p:nvSpPr>
        <p:spPr>
          <a:xfrm>
            <a:off x="342899" y="4938831"/>
            <a:ext cx="4603953" cy="443198"/>
          </a:xfrm>
          <a:prstGeom prst="rect">
            <a:avLst/>
          </a:prstGeom>
          <a:solidFill>
            <a:schemeClr val="bg1"/>
          </a:solidFill>
        </p:spPr>
        <p:txBody>
          <a:bodyPr vert="horz" wrap="square" lIns="36576" tIns="36576" rIns="36576" bIns="36576" rtlCol="0">
            <a:spAutoFit/>
          </a:bodyPr>
          <a:lst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600"/>
              </a:spcBef>
              <a:spcAft>
                <a:spcPts val="0"/>
              </a:spcAft>
              <a:buClrTx/>
              <a:buSzTx/>
              <a:buFont typeface="Wingdings" charset="2"/>
              <a:buChar char="§"/>
              <a:tabLst/>
              <a:defRPr/>
            </a:pPr>
            <a:r>
              <a:rPr kumimoji="0" lang="en-US" sz="2400" b="0" i="0" u="none" strike="sng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Current salary </a:t>
            </a:r>
          </a:p>
        </p:txBody>
      </p:sp>
    </p:spTree>
    <p:extLst>
      <p:ext uri="{BB962C8B-B14F-4D97-AF65-F5344CB8AC3E}">
        <p14:creationId xmlns:p14="http://schemas.microsoft.com/office/powerpoint/2010/main" val="32004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6" grpId="0"/>
      <p:bldP spid="17"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10103126" cy="925032"/>
          </a:xfrm>
        </p:spPr>
        <p:txBody>
          <a:bodyPr/>
          <a:lstStyle/>
          <a:p>
            <a:r>
              <a:rPr lang="en-US" dirty="0"/>
              <a:t>Make a Budget </a:t>
            </a:r>
          </a:p>
        </p:txBody>
      </p:sp>
      <p:sp>
        <p:nvSpPr>
          <p:cNvPr id="3" name="Slide Number Placeholder 2"/>
          <p:cNvSpPr>
            <a:spLocks noGrp="1"/>
          </p:cNvSpPr>
          <p:nvPr>
            <p:ph type="sldNum" sz="quarter" idx="10"/>
          </p:nvPr>
        </p:nvSpPr>
        <p:spPr>
          <a:xfrm>
            <a:off x="11425881" y="6591925"/>
            <a:ext cx="378829" cy="129550"/>
          </a:xfrm>
        </p:spPr>
        <p:txBody>
          <a:bodyPr/>
          <a:lstStyle/>
          <a:p>
            <a:fld id="{496F6AEA-BFCE-644B-B5DE-06784F16BF6E}" type="slidenum">
              <a:rPr lang="en-US" smtClean="0"/>
              <a:pPr/>
              <a:t>15</a:t>
            </a:fld>
            <a:endParaRPr lang="en-US" dirty="0"/>
          </a:p>
        </p:txBody>
      </p:sp>
      <p:sp>
        <p:nvSpPr>
          <p:cNvPr id="23" name="Text Placeholder 22">
            <a:extLst>
              <a:ext uri="{FF2B5EF4-FFF2-40B4-BE49-F238E27FC236}">
                <a16:creationId xmlns:a16="http://schemas.microsoft.com/office/drawing/2014/main" id="{CF3337C9-6416-4C31-8D66-6636EB64DCA5}"/>
              </a:ext>
            </a:extLst>
          </p:cNvPr>
          <p:cNvSpPr>
            <a:spLocks noGrp="1"/>
          </p:cNvSpPr>
          <p:nvPr>
            <p:ph type="body" sz="quarter" idx="12"/>
          </p:nvPr>
        </p:nvSpPr>
        <p:spPr/>
        <p:txBody>
          <a:bodyPr/>
          <a:lstStyle/>
          <a:p>
            <a:endParaRPr lang="en-US"/>
          </a:p>
        </p:txBody>
      </p:sp>
      <p:sp>
        <p:nvSpPr>
          <p:cNvPr id="9" name="Text Placeholder 8"/>
          <p:cNvSpPr>
            <a:spLocks noGrp="1"/>
          </p:cNvSpPr>
          <p:nvPr>
            <p:ph type="body" sz="quarter" idx="15"/>
          </p:nvPr>
        </p:nvSpPr>
        <p:spPr>
          <a:xfrm>
            <a:off x="342900" y="935667"/>
            <a:ext cx="10102850" cy="249299"/>
          </a:xfrm>
        </p:spPr>
        <p:txBody>
          <a:bodyPr/>
          <a:lstStyle/>
          <a:p>
            <a:r>
              <a:rPr lang="en-US" dirty="0"/>
              <a:t>Always k</a:t>
            </a:r>
            <a:r>
              <a:rPr lang="en-US" noProof="0" dirty="0"/>
              <a:t>now your cash flow</a:t>
            </a:r>
          </a:p>
        </p:txBody>
      </p:sp>
      <p:sp>
        <p:nvSpPr>
          <p:cNvPr id="24" name="Text Placeholder 23">
            <a:extLst>
              <a:ext uri="{FF2B5EF4-FFF2-40B4-BE49-F238E27FC236}">
                <a16:creationId xmlns:a16="http://schemas.microsoft.com/office/drawing/2014/main" id="{643A80C7-2F01-40FF-8447-D1BC0E057BB2}"/>
              </a:ext>
            </a:extLst>
          </p:cNvPr>
          <p:cNvSpPr>
            <a:spLocks noGrp="1"/>
          </p:cNvSpPr>
          <p:nvPr>
            <p:ph type="body" sz="quarter" idx="16"/>
          </p:nvPr>
        </p:nvSpPr>
        <p:spPr/>
        <p:txBody>
          <a:bodyPr/>
          <a:lstStyle/>
          <a:p>
            <a:endParaRPr lang="en-US"/>
          </a:p>
        </p:txBody>
      </p:sp>
      <p:cxnSp>
        <p:nvCxnSpPr>
          <p:cNvPr id="13" name="Straight Connector 12"/>
          <p:cNvCxnSpPr/>
          <p:nvPr/>
        </p:nvCxnSpPr>
        <p:spPr>
          <a:xfrm>
            <a:off x="2808169" y="1879092"/>
            <a:ext cx="6575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11413" y="1353243"/>
            <a:ext cx="6569175" cy="523220"/>
          </a:xfrm>
          <a:prstGeom prst="rect">
            <a:avLst/>
          </a:prstGeom>
          <a:noFill/>
        </p:spPr>
        <p:txBody>
          <a:bodyPr wrap="square" rtlCol="0" anchor="b">
            <a:spAutoFit/>
          </a:bodyPr>
          <a:lstStyle/>
          <a:p>
            <a:pPr algn="ctr"/>
            <a:r>
              <a:rPr lang="en-US" sz="2800" b="1" dirty="0"/>
              <a:t>Follow the 50/30/20 rule</a:t>
            </a:r>
          </a:p>
        </p:txBody>
      </p:sp>
      <p:grpSp>
        <p:nvGrpSpPr>
          <p:cNvPr id="25" name="Group 24">
            <a:extLst>
              <a:ext uri="{FF2B5EF4-FFF2-40B4-BE49-F238E27FC236}">
                <a16:creationId xmlns:a16="http://schemas.microsoft.com/office/drawing/2014/main" id="{1176934C-3C9E-441A-9270-D59D8082F2B2}"/>
              </a:ext>
            </a:extLst>
          </p:cNvPr>
          <p:cNvGrpSpPr/>
          <p:nvPr/>
        </p:nvGrpSpPr>
        <p:grpSpPr>
          <a:xfrm>
            <a:off x="4304886" y="2093735"/>
            <a:ext cx="3582228" cy="2051045"/>
            <a:chOff x="4304886" y="4147889"/>
            <a:chExt cx="3582228" cy="2051045"/>
          </a:xfrm>
        </p:grpSpPr>
        <p:sp>
          <p:nvSpPr>
            <p:cNvPr id="26" name="Rectangle 25">
              <a:extLst>
                <a:ext uri="{FF2B5EF4-FFF2-40B4-BE49-F238E27FC236}">
                  <a16:creationId xmlns:a16="http://schemas.microsoft.com/office/drawing/2014/main" id="{70872C02-D21C-4749-9906-5BD2B5F9EDBA}"/>
                </a:ext>
              </a:extLst>
            </p:cNvPr>
            <p:cNvSpPr/>
            <p:nvPr/>
          </p:nvSpPr>
          <p:spPr>
            <a:xfrm>
              <a:off x="5234136" y="4147889"/>
              <a:ext cx="2652978" cy="2051045"/>
            </a:xfrm>
            <a:prstGeom prst="rect">
              <a:avLst/>
            </a:prstGeom>
            <a:solidFill>
              <a:srgbClr val="42859D"/>
            </a:solidFill>
            <a:ln w="12700">
              <a:solidFill>
                <a:srgbClr val="42859D"/>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pPr>
              <a:r>
                <a:rPr lang="en-US" sz="2000" b="1" dirty="0"/>
                <a:t>50%</a:t>
              </a:r>
            </a:p>
            <a:p>
              <a:pPr algn="ctr">
                <a:lnSpc>
                  <a:spcPct val="90000"/>
                </a:lnSpc>
              </a:pPr>
              <a:r>
                <a:rPr lang="en-US" sz="2400" b="1" dirty="0"/>
                <a:t>Necessities</a:t>
              </a:r>
            </a:p>
          </p:txBody>
        </p:sp>
        <p:sp>
          <p:nvSpPr>
            <p:cNvPr id="27" name="Freeform 62">
              <a:extLst>
                <a:ext uri="{FF2B5EF4-FFF2-40B4-BE49-F238E27FC236}">
                  <a16:creationId xmlns:a16="http://schemas.microsoft.com/office/drawing/2014/main" id="{77C19856-E5B8-46B1-B849-4D4530A5C9D0}"/>
                </a:ext>
              </a:extLst>
            </p:cNvPr>
            <p:cNvSpPr>
              <a:spLocks noEditPoints="1"/>
            </p:cNvSpPr>
            <p:nvPr/>
          </p:nvSpPr>
          <p:spPr bwMode="auto">
            <a:xfrm>
              <a:off x="4376730" y="4793488"/>
              <a:ext cx="785562" cy="780931"/>
            </a:xfrm>
            <a:custGeom>
              <a:avLst/>
              <a:gdLst>
                <a:gd name="T0" fmla="*/ 97 w 186"/>
                <a:gd name="T1" fmla="*/ 151 h 185"/>
                <a:gd name="T2" fmla="*/ 101 w 186"/>
                <a:gd name="T3" fmla="*/ 147 h 185"/>
                <a:gd name="T4" fmla="*/ 97 w 186"/>
                <a:gd name="T5" fmla="*/ 143 h 185"/>
                <a:gd name="T6" fmla="*/ 93 w 186"/>
                <a:gd name="T7" fmla="*/ 147 h 185"/>
                <a:gd name="T8" fmla="*/ 97 w 186"/>
                <a:gd name="T9" fmla="*/ 151 h 185"/>
                <a:gd name="T10" fmla="*/ 185 w 186"/>
                <a:gd name="T11" fmla="*/ 89 h 185"/>
                <a:gd name="T12" fmla="*/ 152 w 186"/>
                <a:gd name="T13" fmla="*/ 57 h 185"/>
                <a:gd name="T14" fmla="*/ 152 w 186"/>
                <a:gd name="T15" fmla="*/ 12 h 185"/>
                <a:gd name="T16" fmla="*/ 148 w 186"/>
                <a:gd name="T17" fmla="*/ 8 h 185"/>
                <a:gd name="T18" fmla="*/ 123 w 186"/>
                <a:gd name="T19" fmla="*/ 8 h 185"/>
                <a:gd name="T20" fmla="*/ 118 w 186"/>
                <a:gd name="T21" fmla="*/ 12 h 185"/>
                <a:gd name="T22" fmla="*/ 118 w 186"/>
                <a:gd name="T23" fmla="*/ 23 h 185"/>
                <a:gd name="T24" fmla="*/ 96 w 186"/>
                <a:gd name="T25" fmla="*/ 1 h 185"/>
                <a:gd name="T26" fmla="*/ 93 w 186"/>
                <a:gd name="T27" fmla="*/ 0 h 185"/>
                <a:gd name="T28" fmla="*/ 90 w 186"/>
                <a:gd name="T29" fmla="*/ 1 h 185"/>
                <a:gd name="T30" fmla="*/ 1 w 186"/>
                <a:gd name="T31" fmla="*/ 89 h 185"/>
                <a:gd name="T32" fmla="*/ 0 w 186"/>
                <a:gd name="T33" fmla="*/ 92 h 185"/>
                <a:gd name="T34" fmla="*/ 4 w 186"/>
                <a:gd name="T35" fmla="*/ 97 h 185"/>
                <a:gd name="T36" fmla="*/ 7 w 186"/>
                <a:gd name="T37" fmla="*/ 95 h 185"/>
                <a:gd name="T38" fmla="*/ 26 w 186"/>
                <a:gd name="T39" fmla="*/ 77 h 185"/>
                <a:gd name="T40" fmla="*/ 26 w 186"/>
                <a:gd name="T41" fmla="*/ 181 h 185"/>
                <a:gd name="T42" fmla="*/ 30 w 186"/>
                <a:gd name="T43" fmla="*/ 185 h 185"/>
                <a:gd name="T44" fmla="*/ 156 w 186"/>
                <a:gd name="T45" fmla="*/ 185 h 185"/>
                <a:gd name="T46" fmla="*/ 161 w 186"/>
                <a:gd name="T47" fmla="*/ 181 h 185"/>
                <a:gd name="T48" fmla="*/ 161 w 186"/>
                <a:gd name="T49" fmla="*/ 77 h 185"/>
                <a:gd name="T50" fmla="*/ 179 w 186"/>
                <a:gd name="T51" fmla="*/ 95 h 185"/>
                <a:gd name="T52" fmla="*/ 182 w 186"/>
                <a:gd name="T53" fmla="*/ 97 h 185"/>
                <a:gd name="T54" fmla="*/ 186 w 186"/>
                <a:gd name="T55" fmla="*/ 92 h 185"/>
                <a:gd name="T56" fmla="*/ 185 w 186"/>
                <a:gd name="T57" fmla="*/ 89 h 185"/>
                <a:gd name="T58" fmla="*/ 127 w 186"/>
                <a:gd name="T59" fmla="*/ 16 h 185"/>
                <a:gd name="T60" fmla="*/ 144 w 186"/>
                <a:gd name="T61" fmla="*/ 16 h 185"/>
                <a:gd name="T62" fmla="*/ 144 w 186"/>
                <a:gd name="T63" fmla="*/ 48 h 185"/>
                <a:gd name="T64" fmla="*/ 127 w 186"/>
                <a:gd name="T65" fmla="*/ 32 h 185"/>
                <a:gd name="T66" fmla="*/ 127 w 186"/>
                <a:gd name="T67" fmla="*/ 16 h 185"/>
                <a:gd name="T68" fmla="*/ 68 w 186"/>
                <a:gd name="T69" fmla="*/ 177 h 185"/>
                <a:gd name="T70" fmla="*/ 34 w 186"/>
                <a:gd name="T71" fmla="*/ 177 h 185"/>
                <a:gd name="T72" fmla="*/ 34 w 186"/>
                <a:gd name="T73" fmla="*/ 168 h 185"/>
                <a:gd name="T74" fmla="*/ 68 w 186"/>
                <a:gd name="T75" fmla="*/ 168 h 185"/>
                <a:gd name="T76" fmla="*/ 68 w 186"/>
                <a:gd name="T77" fmla="*/ 177 h 185"/>
                <a:gd name="T78" fmla="*/ 110 w 186"/>
                <a:gd name="T79" fmla="*/ 177 h 185"/>
                <a:gd name="T80" fmla="*/ 76 w 186"/>
                <a:gd name="T81" fmla="*/ 177 h 185"/>
                <a:gd name="T82" fmla="*/ 76 w 186"/>
                <a:gd name="T83" fmla="*/ 109 h 185"/>
                <a:gd name="T84" fmla="*/ 110 w 186"/>
                <a:gd name="T85" fmla="*/ 109 h 185"/>
                <a:gd name="T86" fmla="*/ 110 w 186"/>
                <a:gd name="T87" fmla="*/ 177 h 185"/>
                <a:gd name="T88" fmla="*/ 152 w 186"/>
                <a:gd name="T89" fmla="*/ 177 h 185"/>
                <a:gd name="T90" fmla="*/ 118 w 186"/>
                <a:gd name="T91" fmla="*/ 177 h 185"/>
                <a:gd name="T92" fmla="*/ 118 w 186"/>
                <a:gd name="T93" fmla="*/ 168 h 185"/>
                <a:gd name="T94" fmla="*/ 152 w 186"/>
                <a:gd name="T95" fmla="*/ 168 h 185"/>
                <a:gd name="T96" fmla="*/ 152 w 186"/>
                <a:gd name="T97" fmla="*/ 177 h 185"/>
                <a:gd name="T98" fmla="*/ 152 w 186"/>
                <a:gd name="T99" fmla="*/ 160 h 185"/>
                <a:gd name="T100" fmla="*/ 118 w 186"/>
                <a:gd name="T101" fmla="*/ 160 h 185"/>
                <a:gd name="T102" fmla="*/ 118 w 186"/>
                <a:gd name="T103" fmla="*/ 105 h 185"/>
                <a:gd name="T104" fmla="*/ 114 w 186"/>
                <a:gd name="T105" fmla="*/ 101 h 185"/>
                <a:gd name="T106" fmla="*/ 72 w 186"/>
                <a:gd name="T107" fmla="*/ 101 h 185"/>
                <a:gd name="T108" fmla="*/ 68 w 186"/>
                <a:gd name="T109" fmla="*/ 105 h 185"/>
                <a:gd name="T110" fmla="*/ 68 w 186"/>
                <a:gd name="T111" fmla="*/ 160 h 185"/>
                <a:gd name="T112" fmla="*/ 34 w 186"/>
                <a:gd name="T113" fmla="*/ 160 h 185"/>
                <a:gd name="T114" fmla="*/ 34 w 186"/>
                <a:gd name="T115" fmla="*/ 69 h 185"/>
                <a:gd name="T116" fmla="*/ 93 w 186"/>
                <a:gd name="T117" fmla="*/ 10 h 185"/>
                <a:gd name="T118" fmla="*/ 152 w 186"/>
                <a:gd name="T119" fmla="*/ 69 h 185"/>
                <a:gd name="T120" fmla="*/ 152 w 186"/>
                <a:gd name="T121"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85">
                  <a:moveTo>
                    <a:pt x="97" y="151"/>
                  </a:moveTo>
                  <a:cubicBezTo>
                    <a:pt x="100" y="151"/>
                    <a:pt x="101" y="150"/>
                    <a:pt x="101" y="147"/>
                  </a:cubicBezTo>
                  <a:cubicBezTo>
                    <a:pt x="101" y="145"/>
                    <a:pt x="100" y="143"/>
                    <a:pt x="97" y="143"/>
                  </a:cubicBezTo>
                  <a:cubicBezTo>
                    <a:pt x="95" y="143"/>
                    <a:pt x="93" y="145"/>
                    <a:pt x="93" y="147"/>
                  </a:cubicBezTo>
                  <a:cubicBezTo>
                    <a:pt x="93" y="150"/>
                    <a:pt x="95" y="151"/>
                    <a:pt x="97" y="151"/>
                  </a:cubicBezTo>
                  <a:close/>
                  <a:moveTo>
                    <a:pt x="185" y="89"/>
                  </a:moveTo>
                  <a:cubicBezTo>
                    <a:pt x="152" y="57"/>
                    <a:pt x="152" y="57"/>
                    <a:pt x="152" y="57"/>
                  </a:cubicBezTo>
                  <a:cubicBezTo>
                    <a:pt x="152" y="12"/>
                    <a:pt x="152" y="12"/>
                    <a:pt x="152" y="12"/>
                  </a:cubicBezTo>
                  <a:cubicBezTo>
                    <a:pt x="152" y="10"/>
                    <a:pt x="150" y="8"/>
                    <a:pt x="148" y="8"/>
                  </a:cubicBezTo>
                  <a:cubicBezTo>
                    <a:pt x="123" y="8"/>
                    <a:pt x="123" y="8"/>
                    <a:pt x="123" y="8"/>
                  </a:cubicBezTo>
                  <a:cubicBezTo>
                    <a:pt x="120" y="8"/>
                    <a:pt x="118" y="10"/>
                    <a:pt x="118" y="12"/>
                  </a:cubicBezTo>
                  <a:cubicBezTo>
                    <a:pt x="118" y="23"/>
                    <a:pt x="118" y="23"/>
                    <a:pt x="118" y="23"/>
                  </a:cubicBezTo>
                  <a:cubicBezTo>
                    <a:pt x="96" y="1"/>
                    <a:pt x="96" y="1"/>
                    <a:pt x="96" y="1"/>
                  </a:cubicBezTo>
                  <a:cubicBezTo>
                    <a:pt x="95" y="0"/>
                    <a:pt x="94" y="0"/>
                    <a:pt x="93" y="0"/>
                  </a:cubicBezTo>
                  <a:cubicBezTo>
                    <a:pt x="92" y="0"/>
                    <a:pt x="91" y="0"/>
                    <a:pt x="90" y="1"/>
                  </a:cubicBezTo>
                  <a:cubicBezTo>
                    <a:pt x="1" y="89"/>
                    <a:pt x="1" y="89"/>
                    <a:pt x="1" y="89"/>
                  </a:cubicBezTo>
                  <a:cubicBezTo>
                    <a:pt x="1" y="90"/>
                    <a:pt x="0" y="91"/>
                    <a:pt x="0" y="92"/>
                  </a:cubicBezTo>
                  <a:cubicBezTo>
                    <a:pt x="0" y="95"/>
                    <a:pt x="2" y="97"/>
                    <a:pt x="4" y="97"/>
                  </a:cubicBezTo>
                  <a:cubicBezTo>
                    <a:pt x="6" y="97"/>
                    <a:pt x="7" y="96"/>
                    <a:pt x="7" y="95"/>
                  </a:cubicBezTo>
                  <a:cubicBezTo>
                    <a:pt x="26" y="77"/>
                    <a:pt x="26" y="77"/>
                    <a:pt x="26" y="77"/>
                  </a:cubicBezTo>
                  <a:cubicBezTo>
                    <a:pt x="26" y="181"/>
                    <a:pt x="26" y="181"/>
                    <a:pt x="26" y="181"/>
                  </a:cubicBezTo>
                  <a:cubicBezTo>
                    <a:pt x="26" y="183"/>
                    <a:pt x="27" y="185"/>
                    <a:pt x="30" y="185"/>
                  </a:cubicBezTo>
                  <a:cubicBezTo>
                    <a:pt x="156" y="185"/>
                    <a:pt x="156" y="185"/>
                    <a:pt x="156" y="185"/>
                  </a:cubicBezTo>
                  <a:cubicBezTo>
                    <a:pt x="159" y="185"/>
                    <a:pt x="161" y="183"/>
                    <a:pt x="161" y="181"/>
                  </a:cubicBezTo>
                  <a:cubicBezTo>
                    <a:pt x="161" y="77"/>
                    <a:pt x="161" y="77"/>
                    <a:pt x="161" y="77"/>
                  </a:cubicBezTo>
                  <a:cubicBezTo>
                    <a:pt x="179" y="95"/>
                    <a:pt x="179" y="95"/>
                    <a:pt x="179" y="95"/>
                  </a:cubicBezTo>
                  <a:cubicBezTo>
                    <a:pt x="179" y="96"/>
                    <a:pt x="180" y="97"/>
                    <a:pt x="182" y="97"/>
                  </a:cubicBezTo>
                  <a:cubicBezTo>
                    <a:pt x="184" y="97"/>
                    <a:pt x="186" y="95"/>
                    <a:pt x="186" y="92"/>
                  </a:cubicBezTo>
                  <a:cubicBezTo>
                    <a:pt x="186" y="91"/>
                    <a:pt x="185" y="90"/>
                    <a:pt x="185" y="89"/>
                  </a:cubicBezTo>
                  <a:close/>
                  <a:moveTo>
                    <a:pt x="127" y="16"/>
                  </a:moveTo>
                  <a:cubicBezTo>
                    <a:pt x="144" y="16"/>
                    <a:pt x="144" y="16"/>
                    <a:pt x="144" y="16"/>
                  </a:cubicBezTo>
                  <a:cubicBezTo>
                    <a:pt x="144" y="48"/>
                    <a:pt x="144" y="48"/>
                    <a:pt x="144" y="48"/>
                  </a:cubicBezTo>
                  <a:cubicBezTo>
                    <a:pt x="127" y="32"/>
                    <a:pt x="127" y="32"/>
                    <a:pt x="127" y="32"/>
                  </a:cubicBezTo>
                  <a:lnTo>
                    <a:pt x="127" y="16"/>
                  </a:lnTo>
                  <a:close/>
                  <a:moveTo>
                    <a:pt x="68" y="177"/>
                  </a:moveTo>
                  <a:cubicBezTo>
                    <a:pt x="34" y="177"/>
                    <a:pt x="34" y="177"/>
                    <a:pt x="34" y="177"/>
                  </a:cubicBezTo>
                  <a:cubicBezTo>
                    <a:pt x="34" y="168"/>
                    <a:pt x="34" y="168"/>
                    <a:pt x="34" y="168"/>
                  </a:cubicBezTo>
                  <a:cubicBezTo>
                    <a:pt x="68" y="168"/>
                    <a:pt x="68" y="168"/>
                    <a:pt x="68" y="168"/>
                  </a:cubicBezTo>
                  <a:lnTo>
                    <a:pt x="68" y="177"/>
                  </a:lnTo>
                  <a:close/>
                  <a:moveTo>
                    <a:pt x="110" y="177"/>
                  </a:moveTo>
                  <a:cubicBezTo>
                    <a:pt x="76" y="177"/>
                    <a:pt x="76" y="177"/>
                    <a:pt x="76" y="177"/>
                  </a:cubicBezTo>
                  <a:cubicBezTo>
                    <a:pt x="76" y="109"/>
                    <a:pt x="76" y="109"/>
                    <a:pt x="76" y="109"/>
                  </a:cubicBezTo>
                  <a:cubicBezTo>
                    <a:pt x="110" y="109"/>
                    <a:pt x="110" y="109"/>
                    <a:pt x="110" y="109"/>
                  </a:cubicBezTo>
                  <a:lnTo>
                    <a:pt x="110" y="177"/>
                  </a:lnTo>
                  <a:close/>
                  <a:moveTo>
                    <a:pt x="152" y="177"/>
                  </a:moveTo>
                  <a:cubicBezTo>
                    <a:pt x="118" y="177"/>
                    <a:pt x="118" y="177"/>
                    <a:pt x="118" y="177"/>
                  </a:cubicBezTo>
                  <a:cubicBezTo>
                    <a:pt x="118" y="168"/>
                    <a:pt x="118" y="168"/>
                    <a:pt x="118" y="168"/>
                  </a:cubicBezTo>
                  <a:cubicBezTo>
                    <a:pt x="152" y="168"/>
                    <a:pt x="152" y="168"/>
                    <a:pt x="152" y="168"/>
                  </a:cubicBezTo>
                  <a:lnTo>
                    <a:pt x="152" y="177"/>
                  </a:lnTo>
                  <a:close/>
                  <a:moveTo>
                    <a:pt x="152" y="160"/>
                  </a:moveTo>
                  <a:cubicBezTo>
                    <a:pt x="118" y="160"/>
                    <a:pt x="118" y="160"/>
                    <a:pt x="118" y="160"/>
                  </a:cubicBezTo>
                  <a:cubicBezTo>
                    <a:pt x="118" y="105"/>
                    <a:pt x="118" y="105"/>
                    <a:pt x="118" y="105"/>
                  </a:cubicBezTo>
                  <a:cubicBezTo>
                    <a:pt x="118" y="103"/>
                    <a:pt x="116" y="101"/>
                    <a:pt x="114" y="101"/>
                  </a:cubicBezTo>
                  <a:cubicBezTo>
                    <a:pt x="72" y="101"/>
                    <a:pt x="72" y="101"/>
                    <a:pt x="72" y="101"/>
                  </a:cubicBezTo>
                  <a:cubicBezTo>
                    <a:pt x="70" y="101"/>
                    <a:pt x="68" y="103"/>
                    <a:pt x="68" y="105"/>
                  </a:cubicBezTo>
                  <a:cubicBezTo>
                    <a:pt x="68" y="160"/>
                    <a:pt x="68" y="160"/>
                    <a:pt x="68" y="160"/>
                  </a:cubicBezTo>
                  <a:cubicBezTo>
                    <a:pt x="34" y="160"/>
                    <a:pt x="34" y="160"/>
                    <a:pt x="34" y="160"/>
                  </a:cubicBezTo>
                  <a:cubicBezTo>
                    <a:pt x="34" y="69"/>
                    <a:pt x="34" y="69"/>
                    <a:pt x="34" y="69"/>
                  </a:cubicBezTo>
                  <a:cubicBezTo>
                    <a:pt x="93" y="10"/>
                    <a:pt x="93" y="10"/>
                    <a:pt x="93" y="10"/>
                  </a:cubicBezTo>
                  <a:cubicBezTo>
                    <a:pt x="152" y="69"/>
                    <a:pt x="152" y="69"/>
                    <a:pt x="152" y="69"/>
                  </a:cubicBezTo>
                  <a:lnTo>
                    <a:pt x="152" y="160"/>
                  </a:lnTo>
                  <a:close/>
                </a:path>
              </a:pathLst>
            </a:custGeom>
            <a:solidFill>
              <a:srgbClr val="42859D"/>
            </a:solidFill>
            <a:ln w="12700">
              <a:solidFill>
                <a:srgbClr val="ABACAD"/>
              </a:solid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91280A24-2E14-434E-A8BE-B706FCFCC0F9}"/>
                </a:ext>
              </a:extLst>
            </p:cNvPr>
            <p:cNvSpPr/>
            <p:nvPr/>
          </p:nvSpPr>
          <p:spPr>
            <a:xfrm>
              <a:off x="4304886" y="4147889"/>
              <a:ext cx="929250" cy="2051045"/>
            </a:xfrm>
            <a:prstGeom prst="rect">
              <a:avLst/>
            </a:prstGeom>
            <a:noFill/>
            <a:ln w="12700">
              <a:solidFill>
                <a:srgbClr val="428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9" name="Group 28">
            <a:extLst>
              <a:ext uri="{FF2B5EF4-FFF2-40B4-BE49-F238E27FC236}">
                <a16:creationId xmlns:a16="http://schemas.microsoft.com/office/drawing/2014/main" id="{23C499ED-C170-4ECF-88E3-7BDABDAE272F}"/>
              </a:ext>
            </a:extLst>
          </p:cNvPr>
          <p:cNvGrpSpPr/>
          <p:nvPr/>
        </p:nvGrpSpPr>
        <p:grpSpPr>
          <a:xfrm>
            <a:off x="4304886" y="4236473"/>
            <a:ext cx="3582228" cy="1134746"/>
            <a:chOff x="4304886" y="2924752"/>
            <a:chExt cx="3582228" cy="1134746"/>
          </a:xfrm>
        </p:grpSpPr>
        <p:sp>
          <p:nvSpPr>
            <p:cNvPr id="30" name="Rectangle 29">
              <a:extLst>
                <a:ext uri="{FF2B5EF4-FFF2-40B4-BE49-F238E27FC236}">
                  <a16:creationId xmlns:a16="http://schemas.microsoft.com/office/drawing/2014/main" id="{A0D7948F-9C42-4016-85A6-327F8ABE8B97}"/>
                </a:ext>
              </a:extLst>
            </p:cNvPr>
            <p:cNvSpPr/>
            <p:nvPr/>
          </p:nvSpPr>
          <p:spPr>
            <a:xfrm>
              <a:off x="5234136" y="2928238"/>
              <a:ext cx="2652978" cy="1131259"/>
            </a:xfrm>
            <a:prstGeom prst="rect">
              <a:avLst/>
            </a:prstGeom>
            <a:solidFill>
              <a:srgbClr val="83ABBC"/>
            </a:solidFill>
            <a:ln w="12700">
              <a:solidFill>
                <a:srgbClr val="C1D5DD"/>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pPr>
              <a:r>
                <a:rPr lang="en-US" sz="2000" b="1" dirty="0"/>
                <a:t>30%</a:t>
              </a:r>
            </a:p>
            <a:p>
              <a:pPr algn="ctr">
                <a:lnSpc>
                  <a:spcPct val="90000"/>
                </a:lnSpc>
              </a:pPr>
              <a:r>
                <a:rPr lang="en-US" sz="2400" b="1" dirty="0"/>
                <a:t>Wants</a:t>
              </a:r>
            </a:p>
          </p:txBody>
        </p:sp>
        <p:sp>
          <p:nvSpPr>
            <p:cNvPr id="31" name="Freeform 157">
              <a:extLst>
                <a:ext uri="{FF2B5EF4-FFF2-40B4-BE49-F238E27FC236}">
                  <a16:creationId xmlns:a16="http://schemas.microsoft.com/office/drawing/2014/main" id="{5755AAC2-F129-424C-B7B3-078FB65E7D16}"/>
                </a:ext>
              </a:extLst>
            </p:cNvPr>
            <p:cNvSpPr>
              <a:spLocks noEditPoints="1"/>
            </p:cNvSpPr>
            <p:nvPr/>
          </p:nvSpPr>
          <p:spPr bwMode="auto">
            <a:xfrm>
              <a:off x="4395525" y="3154680"/>
              <a:ext cx="747973" cy="692648"/>
            </a:xfrm>
            <a:custGeom>
              <a:avLst/>
              <a:gdLst>
                <a:gd name="T0" fmla="*/ 145 w 186"/>
                <a:gd name="T1" fmla="*/ 37 h 172"/>
                <a:gd name="T2" fmla="*/ 106 w 186"/>
                <a:gd name="T3" fmla="*/ 8 h 172"/>
                <a:gd name="T4" fmla="*/ 94 w 186"/>
                <a:gd name="T5" fmla="*/ 20 h 172"/>
                <a:gd name="T6" fmla="*/ 93 w 186"/>
                <a:gd name="T7" fmla="*/ 20 h 172"/>
                <a:gd name="T8" fmla="*/ 92 w 186"/>
                <a:gd name="T9" fmla="*/ 20 h 172"/>
                <a:gd name="T10" fmla="*/ 79 w 186"/>
                <a:gd name="T11" fmla="*/ 8 h 172"/>
                <a:gd name="T12" fmla="*/ 41 w 186"/>
                <a:gd name="T13" fmla="*/ 37 h 172"/>
                <a:gd name="T14" fmla="*/ 0 w 186"/>
                <a:gd name="T15" fmla="*/ 45 h 172"/>
                <a:gd name="T16" fmla="*/ 8 w 186"/>
                <a:gd name="T17" fmla="*/ 71 h 172"/>
                <a:gd name="T18" fmla="*/ 17 w 186"/>
                <a:gd name="T19" fmla="*/ 172 h 172"/>
                <a:gd name="T20" fmla="*/ 177 w 186"/>
                <a:gd name="T21" fmla="*/ 164 h 172"/>
                <a:gd name="T22" fmla="*/ 186 w 186"/>
                <a:gd name="T23" fmla="*/ 62 h 172"/>
                <a:gd name="T24" fmla="*/ 177 w 186"/>
                <a:gd name="T25" fmla="*/ 37 h 172"/>
                <a:gd name="T26" fmla="*/ 75 w 186"/>
                <a:gd name="T27" fmla="*/ 15 h 172"/>
                <a:gd name="T28" fmla="*/ 84 w 186"/>
                <a:gd name="T29" fmla="*/ 37 h 172"/>
                <a:gd name="T30" fmla="*/ 48 w 186"/>
                <a:gd name="T31" fmla="*/ 19 h 172"/>
                <a:gd name="T32" fmla="*/ 8 w 186"/>
                <a:gd name="T33" fmla="*/ 45 h 172"/>
                <a:gd name="T34" fmla="*/ 69 w 186"/>
                <a:gd name="T35" fmla="*/ 62 h 172"/>
                <a:gd name="T36" fmla="*/ 89 w 186"/>
                <a:gd name="T37" fmla="*/ 164 h 172"/>
                <a:gd name="T38" fmla="*/ 17 w 186"/>
                <a:gd name="T39" fmla="*/ 121 h 172"/>
                <a:gd name="T40" fmla="*/ 89 w 186"/>
                <a:gd name="T41" fmla="*/ 164 h 172"/>
                <a:gd name="T42" fmla="*/ 17 w 186"/>
                <a:gd name="T43" fmla="*/ 113 h 172"/>
                <a:gd name="T44" fmla="*/ 62 w 186"/>
                <a:gd name="T45" fmla="*/ 71 h 172"/>
                <a:gd name="T46" fmla="*/ 52 w 186"/>
                <a:gd name="T47" fmla="*/ 86 h 172"/>
                <a:gd name="T48" fmla="*/ 58 w 186"/>
                <a:gd name="T49" fmla="*/ 87 h 172"/>
                <a:gd name="T50" fmla="*/ 89 w 186"/>
                <a:gd name="T51" fmla="*/ 71 h 172"/>
                <a:gd name="T52" fmla="*/ 89 w 186"/>
                <a:gd name="T53" fmla="*/ 62 h 172"/>
                <a:gd name="T54" fmla="*/ 89 w 186"/>
                <a:gd name="T55" fmla="*/ 47 h 172"/>
                <a:gd name="T56" fmla="*/ 111 w 186"/>
                <a:gd name="T57" fmla="*/ 15 h 172"/>
                <a:gd name="T58" fmla="*/ 135 w 186"/>
                <a:gd name="T59" fmla="*/ 37 h 172"/>
                <a:gd name="T60" fmla="*/ 99 w 186"/>
                <a:gd name="T61" fmla="*/ 31 h 172"/>
                <a:gd name="T62" fmla="*/ 97 w 186"/>
                <a:gd name="T63" fmla="*/ 47 h 172"/>
                <a:gd name="T64" fmla="*/ 97 w 186"/>
                <a:gd name="T65" fmla="*/ 62 h 172"/>
                <a:gd name="T66" fmla="*/ 169 w 186"/>
                <a:gd name="T67" fmla="*/ 164 h 172"/>
                <a:gd name="T68" fmla="*/ 97 w 186"/>
                <a:gd name="T69" fmla="*/ 121 h 172"/>
                <a:gd name="T70" fmla="*/ 169 w 186"/>
                <a:gd name="T71" fmla="*/ 164 h 172"/>
                <a:gd name="T72" fmla="*/ 97 w 186"/>
                <a:gd name="T73" fmla="*/ 113 h 172"/>
                <a:gd name="T74" fmla="*/ 113 w 186"/>
                <a:gd name="T75" fmla="*/ 71 h 172"/>
                <a:gd name="T76" fmla="*/ 132 w 186"/>
                <a:gd name="T77" fmla="*/ 88 h 172"/>
                <a:gd name="T78" fmla="*/ 133 w 186"/>
                <a:gd name="T79" fmla="*/ 81 h 172"/>
                <a:gd name="T80" fmla="*/ 169 w 186"/>
                <a:gd name="T81" fmla="*/ 71 h 172"/>
                <a:gd name="T82" fmla="*/ 177 w 186"/>
                <a:gd name="T83" fmla="*/ 62 h 172"/>
                <a:gd name="T84" fmla="*/ 106 w 186"/>
                <a:gd name="T85" fmla="*/ 45 h 172"/>
                <a:gd name="T86" fmla="*/ 177 w 186"/>
                <a:gd name="T87"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172">
                  <a:moveTo>
                    <a:pt x="177" y="37"/>
                  </a:moveTo>
                  <a:cubicBezTo>
                    <a:pt x="145" y="37"/>
                    <a:pt x="145" y="37"/>
                    <a:pt x="145" y="37"/>
                  </a:cubicBezTo>
                  <a:cubicBezTo>
                    <a:pt x="148" y="30"/>
                    <a:pt x="149" y="22"/>
                    <a:pt x="145" y="15"/>
                  </a:cubicBezTo>
                  <a:cubicBezTo>
                    <a:pt x="138" y="3"/>
                    <a:pt x="121" y="0"/>
                    <a:pt x="106" y="8"/>
                  </a:cubicBezTo>
                  <a:cubicBezTo>
                    <a:pt x="101" y="11"/>
                    <a:pt x="97" y="15"/>
                    <a:pt x="94" y="20"/>
                  </a:cubicBezTo>
                  <a:cubicBezTo>
                    <a:pt x="94" y="20"/>
                    <a:pt x="94" y="20"/>
                    <a:pt x="94" y="20"/>
                  </a:cubicBezTo>
                  <a:cubicBezTo>
                    <a:pt x="94" y="20"/>
                    <a:pt x="94" y="20"/>
                    <a:pt x="94" y="20"/>
                  </a:cubicBezTo>
                  <a:cubicBezTo>
                    <a:pt x="93" y="20"/>
                    <a:pt x="93" y="20"/>
                    <a:pt x="93" y="20"/>
                  </a:cubicBezTo>
                  <a:cubicBezTo>
                    <a:pt x="93" y="20"/>
                    <a:pt x="92" y="20"/>
                    <a:pt x="92" y="20"/>
                  </a:cubicBezTo>
                  <a:cubicBezTo>
                    <a:pt x="92" y="20"/>
                    <a:pt x="92" y="20"/>
                    <a:pt x="92" y="20"/>
                  </a:cubicBezTo>
                  <a:cubicBezTo>
                    <a:pt x="92" y="20"/>
                    <a:pt x="91" y="20"/>
                    <a:pt x="91" y="20"/>
                  </a:cubicBezTo>
                  <a:cubicBezTo>
                    <a:pt x="89" y="15"/>
                    <a:pt x="85" y="11"/>
                    <a:pt x="79" y="8"/>
                  </a:cubicBezTo>
                  <a:cubicBezTo>
                    <a:pt x="65" y="0"/>
                    <a:pt x="48" y="3"/>
                    <a:pt x="41" y="15"/>
                  </a:cubicBezTo>
                  <a:cubicBezTo>
                    <a:pt x="37" y="22"/>
                    <a:pt x="37" y="30"/>
                    <a:pt x="41" y="37"/>
                  </a:cubicBezTo>
                  <a:cubicBezTo>
                    <a:pt x="8" y="37"/>
                    <a:pt x="8" y="37"/>
                    <a:pt x="8" y="37"/>
                  </a:cubicBezTo>
                  <a:cubicBezTo>
                    <a:pt x="4" y="37"/>
                    <a:pt x="0" y="41"/>
                    <a:pt x="0" y="45"/>
                  </a:cubicBezTo>
                  <a:cubicBezTo>
                    <a:pt x="0" y="62"/>
                    <a:pt x="0" y="62"/>
                    <a:pt x="0" y="62"/>
                  </a:cubicBezTo>
                  <a:cubicBezTo>
                    <a:pt x="0" y="67"/>
                    <a:pt x="4" y="71"/>
                    <a:pt x="8" y="71"/>
                  </a:cubicBezTo>
                  <a:cubicBezTo>
                    <a:pt x="8" y="164"/>
                    <a:pt x="8" y="164"/>
                    <a:pt x="8" y="164"/>
                  </a:cubicBezTo>
                  <a:cubicBezTo>
                    <a:pt x="8" y="168"/>
                    <a:pt x="12" y="172"/>
                    <a:pt x="17" y="172"/>
                  </a:cubicBezTo>
                  <a:cubicBezTo>
                    <a:pt x="169" y="172"/>
                    <a:pt x="169" y="172"/>
                    <a:pt x="169" y="172"/>
                  </a:cubicBezTo>
                  <a:cubicBezTo>
                    <a:pt x="173" y="172"/>
                    <a:pt x="177" y="168"/>
                    <a:pt x="177" y="164"/>
                  </a:cubicBezTo>
                  <a:cubicBezTo>
                    <a:pt x="177" y="71"/>
                    <a:pt x="177" y="71"/>
                    <a:pt x="177" y="71"/>
                  </a:cubicBezTo>
                  <a:cubicBezTo>
                    <a:pt x="182" y="71"/>
                    <a:pt x="186" y="67"/>
                    <a:pt x="186" y="62"/>
                  </a:cubicBezTo>
                  <a:cubicBezTo>
                    <a:pt x="186" y="45"/>
                    <a:pt x="186" y="45"/>
                    <a:pt x="186" y="45"/>
                  </a:cubicBezTo>
                  <a:cubicBezTo>
                    <a:pt x="186" y="41"/>
                    <a:pt x="182" y="37"/>
                    <a:pt x="177" y="37"/>
                  </a:cubicBezTo>
                  <a:close/>
                  <a:moveTo>
                    <a:pt x="48" y="19"/>
                  </a:moveTo>
                  <a:cubicBezTo>
                    <a:pt x="53" y="11"/>
                    <a:pt x="65" y="9"/>
                    <a:pt x="75" y="15"/>
                  </a:cubicBezTo>
                  <a:cubicBezTo>
                    <a:pt x="81" y="19"/>
                    <a:pt x="85" y="25"/>
                    <a:pt x="86" y="31"/>
                  </a:cubicBezTo>
                  <a:cubicBezTo>
                    <a:pt x="85" y="33"/>
                    <a:pt x="85" y="35"/>
                    <a:pt x="84" y="37"/>
                  </a:cubicBezTo>
                  <a:cubicBezTo>
                    <a:pt x="50" y="37"/>
                    <a:pt x="50" y="37"/>
                    <a:pt x="50" y="37"/>
                  </a:cubicBezTo>
                  <a:cubicBezTo>
                    <a:pt x="46" y="31"/>
                    <a:pt x="45" y="25"/>
                    <a:pt x="48" y="19"/>
                  </a:cubicBezTo>
                  <a:close/>
                  <a:moveTo>
                    <a:pt x="8" y="62"/>
                  </a:moveTo>
                  <a:cubicBezTo>
                    <a:pt x="8" y="45"/>
                    <a:pt x="8" y="45"/>
                    <a:pt x="8" y="45"/>
                  </a:cubicBezTo>
                  <a:cubicBezTo>
                    <a:pt x="80" y="45"/>
                    <a:pt x="80" y="45"/>
                    <a:pt x="80" y="45"/>
                  </a:cubicBezTo>
                  <a:cubicBezTo>
                    <a:pt x="76" y="52"/>
                    <a:pt x="72" y="58"/>
                    <a:pt x="69" y="62"/>
                  </a:cubicBezTo>
                  <a:lnTo>
                    <a:pt x="8" y="62"/>
                  </a:lnTo>
                  <a:close/>
                  <a:moveTo>
                    <a:pt x="89" y="164"/>
                  </a:moveTo>
                  <a:cubicBezTo>
                    <a:pt x="17" y="164"/>
                    <a:pt x="17" y="164"/>
                    <a:pt x="17" y="164"/>
                  </a:cubicBezTo>
                  <a:cubicBezTo>
                    <a:pt x="17" y="121"/>
                    <a:pt x="17" y="121"/>
                    <a:pt x="17" y="121"/>
                  </a:cubicBezTo>
                  <a:cubicBezTo>
                    <a:pt x="89" y="121"/>
                    <a:pt x="89" y="121"/>
                    <a:pt x="89" y="121"/>
                  </a:cubicBezTo>
                  <a:lnTo>
                    <a:pt x="89" y="164"/>
                  </a:lnTo>
                  <a:close/>
                  <a:moveTo>
                    <a:pt x="89" y="113"/>
                  </a:moveTo>
                  <a:cubicBezTo>
                    <a:pt x="17" y="113"/>
                    <a:pt x="17" y="113"/>
                    <a:pt x="17" y="113"/>
                  </a:cubicBezTo>
                  <a:cubicBezTo>
                    <a:pt x="17" y="71"/>
                    <a:pt x="17" y="71"/>
                    <a:pt x="17" y="71"/>
                  </a:cubicBezTo>
                  <a:cubicBezTo>
                    <a:pt x="62" y="71"/>
                    <a:pt x="62" y="71"/>
                    <a:pt x="62" y="71"/>
                  </a:cubicBezTo>
                  <a:cubicBezTo>
                    <a:pt x="56" y="77"/>
                    <a:pt x="52" y="80"/>
                    <a:pt x="52" y="81"/>
                  </a:cubicBezTo>
                  <a:cubicBezTo>
                    <a:pt x="50" y="82"/>
                    <a:pt x="50" y="85"/>
                    <a:pt x="52" y="86"/>
                  </a:cubicBezTo>
                  <a:cubicBezTo>
                    <a:pt x="52" y="87"/>
                    <a:pt x="53" y="88"/>
                    <a:pt x="54" y="88"/>
                  </a:cubicBezTo>
                  <a:cubicBezTo>
                    <a:pt x="55" y="88"/>
                    <a:pt x="57" y="88"/>
                    <a:pt x="58" y="87"/>
                  </a:cubicBezTo>
                  <a:cubicBezTo>
                    <a:pt x="58" y="87"/>
                    <a:pt x="65" y="81"/>
                    <a:pt x="73" y="71"/>
                  </a:cubicBezTo>
                  <a:cubicBezTo>
                    <a:pt x="89" y="71"/>
                    <a:pt x="89" y="71"/>
                    <a:pt x="89" y="71"/>
                  </a:cubicBezTo>
                  <a:lnTo>
                    <a:pt x="89" y="113"/>
                  </a:lnTo>
                  <a:close/>
                  <a:moveTo>
                    <a:pt x="89" y="62"/>
                  </a:moveTo>
                  <a:cubicBezTo>
                    <a:pt x="79" y="62"/>
                    <a:pt x="79" y="62"/>
                    <a:pt x="79" y="62"/>
                  </a:cubicBezTo>
                  <a:cubicBezTo>
                    <a:pt x="83" y="58"/>
                    <a:pt x="86" y="52"/>
                    <a:pt x="89" y="47"/>
                  </a:cubicBezTo>
                  <a:lnTo>
                    <a:pt x="89" y="62"/>
                  </a:lnTo>
                  <a:close/>
                  <a:moveTo>
                    <a:pt x="111" y="15"/>
                  </a:moveTo>
                  <a:cubicBezTo>
                    <a:pt x="121" y="9"/>
                    <a:pt x="133" y="11"/>
                    <a:pt x="137" y="19"/>
                  </a:cubicBezTo>
                  <a:cubicBezTo>
                    <a:pt x="140" y="25"/>
                    <a:pt x="139" y="31"/>
                    <a:pt x="135" y="37"/>
                  </a:cubicBezTo>
                  <a:cubicBezTo>
                    <a:pt x="102" y="37"/>
                    <a:pt x="102" y="37"/>
                    <a:pt x="102" y="37"/>
                  </a:cubicBezTo>
                  <a:cubicBezTo>
                    <a:pt x="101" y="35"/>
                    <a:pt x="100" y="33"/>
                    <a:pt x="99" y="31"/>
                  </a:cubicBezTo>
                  <a:cubicBezTo>
                    <a:pt x="100" y="25"/>
                    <a:pt x="104" y="19"/>
                    <a:pt x="111" y="15"/>
                  </a:cubicBezTo>
                  <a:close/>
                  <a:moveTo>
                    <a:pt x="97" y="47"/>
                  </a:moveTo>
                  <a:cubicBezTo>
                    <a:pt x="100" y="53"/>
                    <a:pt x="103" y="58"/>
                    <a:pt x="106" y="62"/>
                  </a:cubicBezTo>
                  <a:cubicBezTo>
                    <a:pt x="97" y="62"/>
                    <a:pt x="97" y="62"/>
                    <a:pt x="97" y="62"/>
                  </a:cubicBezTo>
                  <a:lnTo>
                    <a:pt x="97" y="47"/>
                  </a:lnTo>
                  <a:close/>
                  <a:moveTo>
                    <a:pt x="169" y="164"/>
                  </a:moveTo>
                  <a:cubicBezTo>
                    <a:pt x="97" y="164"/>
                    <a:pt x="97" y="164"/>
                    <a:pt x="97" y="164"/>
                  </a:cubicBezTo>
                  <a:cubicBezTo>
                    <a:pt x="97" y="121"/>
                    <a:pt x="97" y="121"/>
                    <a:pt x="97" y="121"/>
                  </a:cubicBezTo>
                  <a:cubicBezTo>
                    <a:pt x="169" y="121"/>
                    <a:pt x="169" y="121"/>
                    <a:pt x="169" y="121"/>
                  </a:cubicBezTo>
                  <a:lnTo>
                    <a:pt x="169" y="164"/>
                  </a:lnTo>
                  <a:close/>
                  <a:moveTo>
                    <a:pt x="169" y="113"/>
                  </a:moveTo>
                  <a:cubicBezTo>
                    <a:pt x="97" y="113"/>
                    <a:pt x="97" y="113"/>
                    <a:pt x="97" y="113"/>
                  </a:cubicBezTo>
                  <a:cubicBezTo>
                    <a:pt x="97" y="71"/>
                    <a:pt x="97" y="71"/>
                    <a:pt x="97" y="71"/>
                  </a:cubicBezTo>
                  <a:cubicBezTo>
                    <a:pt x="113" y="71"/>
                    <a:pt x="113" y="71"/>
                    <a:pt x="113" y="71"/>
                  </a:cubicBezTo>
                  <a:cubicBezTo>
                    <a:pt x="121" y="81"/>
                    <a:pt x="127" y="87"/>
                    <a:pt x="128" y="87"/>
                  </a:cubicBezTo>
                  <a:cubicBezTo>
                    <a:pt x="129" y="88"/>
                    <a:pt x="130" y="88"/>
                    <a:pt x="132" y="88"/>
                  </a:cubicBezTo>
                  <a:cubicBezTo>
                    <a:pt x="133" y="88"/>
                    <a:pt x="133" y="87"/>
                    <a:pt x="134" y="86"/>
                  </a:cubicBezTo>
                  <a:cubicBezTo>
                    <a:pt x="135" y="85"/>
                    <a:pt x="135" y="82"/>
                    <a:pt x="133" y="81"/>
                  </a:cubicBezTo>
                  <a:cubicBezTo>
                    <a:pt x="133" y="80"/>
                    <a:pt x="129" y="77"/>
                    <a:pt x="124" y="71"/>
                  </a:cubicBezTo>
                  <a:cubicBezTo>
                    <a:pt x="169" y="71"/>
                    <a:pt x="169" y="71"/>
                    <a:pt x="169" y="71"/>
                  </a:cubicBezTo>
                  <a:lnTo>
                    <a:pt x="169" y="113"/>
                  </a:lnTo>
                  <a:close/>
                  <a:moveTo>
                    <a:pt x="177" y="62"/>
                  </a:moveTo>
                  <a:cubicBezTo>
                    <a:pt x="117" y="62"/>
                    <a:pt x="117" y="62"/>
                    <a:pt x="117" y="62"/>
                  </a:cubicBezTo>
                  <a:cubicBezTo>
                    <a:pt x="113" y="58"/>
                    <a:pt x="109" y="52"/>
                    <a:pt x="106" y="45"/>
                  </a:cubicBezTo>
                  <a:cubicBezTo>
                    <a:pt x="177" y="45"/>
                    <a:pt x="177" y="45"/>
                    <a:pt x="177" y="45"/>
                  </a:cubicBezTo>
                  <a:lnTo>
                    <a:pt x="177" y="62"/>
                  </a:lnTo>
                  <a:close/>
                </a:path>
              </a:pathLst>
            </a:custGeom>
            <a:solidFill>
              <a:srgbClr val="83ABBC"/>
            </a:solidFill>
            <a:ln>
              <a:solidFill>
                <a:srgbClr val="83ABBC"/>
              </a:solid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18B1EDBD-5376-43F7-A372-3F4990E3549C}"/>
                </a:ext>
              </a:extLst>
            </p:cNvPr>
            <p:cNvSpPr/>
            <p:nvPr/>
          </p:nvSpPr>
          <p:spPr>
            <a:xfrm>
              <a:off x="4304886" y="2924752"/>
              <a:ext cx="929250" cy="1134746"/>
            </a:xfrm>
            <a:prstGeom prst="rect">
              <a:avLst/>
            </a:prstGeom>
            <a:noFill/>
            <a:ln w="12700">
              <a:solidFill>
                <a:srgbClr val="83A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42" name="Group 41">
            <a:extLst>
              <a:ext uri="{FF2B5EF4-FFF2-40B4-BE49-F238E27FC236}">
                <a16:creationId xmlns:a16="http://schemas.microsoft.com/office/drawing/2014/main" id="{AA79B15D-8FFF-4C08-9452-5C82DAD3B365}"/>
              </a:ext>
            </a:extLst>
          </p:cNvPr>
          <p:cNvGrpSpPr/>
          <p:nvPr/>
        </p:nvGrpSpPr>
        <p:grpSpPr>
          <a:xfrm>
            <a:off x="4304886" y="5462976"/>
            <a:ext cx="3582228" cy="696805"/>
            <a:chOff x="4304886" y="2130496"/>
            <a:chExt cx="3582228" cy="696805"/>
          </a:xfrm>
        </p:grpSpPr>
        <p:grpSp>
          <p:nvGrpSpPr>
            <p:cNvPr id="34" name="Group 33">
              <a:extLst>
                <a:ext uri="{FF2B5EF4-FFF2-40B4-BE49-F238E27FC236}">
                  <a16:creationId xmlns:a16="http://schemas.microsoft.com/office/drawing/2014/main" id="{B7AB574E-5E24-4D9E-A3C5-F4D94EA6A484}"/>
                </a:ext>
              </a:extLst>
            </p:cNvPr>
            <p:cNvGrpSpPr/>
            <p:nvPr/>
          </p:nvGrpSpPr>
          <p:grpSpPr>
            <a:xfrm>
              <a:off x="4422947" y="2130496"/>
              <a:ext cx="3464167" cy="696805"/>
              <a:chOff x="4422947" y="2130496"/>
              <a:chExt cx="3464167" cy="696805"/>
            </a:xfrm>
          </p:grpSpPr>
          <p:sp>
            <p:nvSpPr>
              <p:cNvPr id="36" name="Rectangle 35">
                <a:extLst>
                  <a:ext uri="{FF2B5EF4-FFF2-40B4-BE49-F238E27FC236}">
                    <a16:creationId xmlns:a16="http://schemas.microsoft.com/office/drawing/2014/main" id="{99316B82-9895-4FBE-8064-E919188D2BEC}"/>
                  </a:ext>
                </a:extLst>
              </p:cNvPr>
              <p:cNvSpPr/>
              <p:nvPr/>
            </p:nvSpPr>
            <p:spPr>
              <a:xfrm>
                <a:off x="5234136" y="2130496"/>
                <a:ext cx="2652978" cy="696805"/>
              </a:xfrm>
              <a:prstGeom prst="rect">
                <a:avLst/>
              </a:prstGeom>
              <a:solidFill>
                <a:schemeClr val="tx1"/>
              </a:solidFill>
              <a:ln>
                <a:solidFill>
                  <a:srgbClr val="42859D"/>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lnSpc>
                    <a:spcPct val="90000"/>
                  </a:lnSpc>
                </a:pPr>
                <a:r>
                  <a:rPr lang="en-US" sz="2000" b="1" dirty="0"/>
                  <a:t>20%</a:t>
                </a:r>
              </a:p>
              <a:p>
                <a:pPr algn="ctr">
                  <a:lnSpc>
                    <a:spcPct val="90000"/>
                  </a:lnSpc>
                </a:pPr>
                <a:r>
                  <a:rPr lang="en-US" sz="2400" b="1" dirty="0"/>
                  <a:t>Financial Goals</a:t>
                </a:r>
              </a:p>
            </p:txBody>
          </p:sp>
          <p:grpSp>
            <p:nvGrpSpPr>
              <p:cNvPr id="37" name="Group 14">
                <a:extLst>
                  <a:ext uri="{FF2B5EF4-FFF2-40B4-BE49-F238E27FC236}">
                    <a16:creationId xmlns:a16="http://schemas.microsoft.com/office/drawing/2014/main" id="{C6EB3BBB-9E36-4B1B-A9B3-1B72764230CF}"/>
                  </a:ext>
                </a:extLst>
              </p:cNvPr>
              <p:cNvGrpSpPr>
                <a:grpSpLocks noChangeAspect="1"/>
              </p:cNvGrpSpPr>
              <p:nvPr/>
            </p:nvGrpSpPr>
            <p:grpSpPr bwMode="auto">
              <a:xfrm>
                <a:off x="4422947" y="2224226"/>
                <a:ext cx="674499" cy="535166"/>
                <a:chOff x="4310" y="1126"/>
                <a:chExt cx="426" cy="338"/>
              </a:xfrm>
              <a:solidFill>
                <a:schemeClr val="accent1"/>
              </a:solidFill>
            </p:grpSpPr>
            <p:sp>
              <p:nvSpPr>
                <p:cNvPr id="38" name="Freeform 15">
                  <a:extLst>
                    <a:ext uri="{FF2B5EF4-FFF2-40B4-BE49-F238E27FC236}">
                      <a16:creationId xmlns:a16="http://schemas.microsoft.com/office/drawing/2014/main" id="{565C2D5D-95FB-4406-8C33-9ECB40E70F92}"/>
                    </a:ext>
                  </a:extLst>
                </p:cNvPr>
                <p:cNvSpPr>
                  <a:spLocks/>
                </p:cNvSpPr>
                <p:nvPr/>
              </p:nvSpPr>
              <p:spPr bwMode="auto">
                <a:xfrm>
                  <a:off x="4405" y="1126"/>
                  <a:ext cx="331" cy="338"/>
                </a:xfrm>
                <a:custGeom>
                  <a:avLst/>
                  <a:gdLst>
                    <a:gd name="T0" fmla="*/ 78 w 160"/>
                    <a:gd name="T1" fmla="*/ 0 h 163"/>
                    <a:gd name="T2" fmla="*/ 1 w 160"/>
                    <a:gd name="T3" fmla="*/ 55 h 163"/>
                    <a:gd name="T4" fmla="*/ 4 w 160"/>
                    <a:gd name="T5" fmla="*/ 61 h 163"/>
                    <a:gd name="T6" fmla="*/ 7 w 160"/>
                    <a:gd name="T7" fmla="*/ 61 h 163"/>
                    <a:gd name="T8" fmla="*/ 9 w 160"/>
                    <a:gd name="T9" fmla="*/ 58 h 163"/>
                    <a:gd name="T10" fmla="*/ 78 w 160"/>
                    <a:gd name="T11" fmla="*/ 8 h 163"/>
                    <a:gd name="T12" fmla="*/ 151 w 160"/>
                    <a:gd name="T13" fmla="*/ 81 h 163"/>
                    <a:gd name="T14" fmla="*/ 78 w 160"/>
                    <a:gd name="T15" fmla="*/ 154 h 163"/>
                    <a:gd name="T16" fmla="*/ 9 w 160"/>
                    <a:gd name="T17" fmla="*/ 102 h 163"/>
                    <a:gd name="T18" fmla="*/ 4 w 160"/>
                    <a:gd name="T19" fmla="*/ 99 h 163"/>
                    <a:gd name="T20" fmla="*/ 3 w 160"/>
                    <a:gd name="T21" fmla="*/ 99 h 163"/>
                    <a:gd name="T22" fmla="*/ 1 w 160"/>
                    <a:gd name="T23" fmla="*/ 101 h 163"/>
                    <a:gd name="T24" fmla="*/ 0 w 160"/>
                    <a:gd name="T25" fmla="*/ 105 h 163"/>
                    <a:gd name="T26" fmla="*/ 78 w 160"/>
                    <a:gd name="T27" fmla="*/ 163 h 163"/>
                    <a:gd name="T28" fmla="*/ 160 w 160"/>
                    <a:gd name="T29" fmla="*/ 81 h 163"/>
                    <a:gd name="T30" fmla="*/ 78 w 160"/>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3">
                      <a:moveTo>
                        <a:pt x="78" y="0"/>
                      </a:moveTo>
                      <a:cubicBezTo>
                        <a:pt x="43" y="0"/>
                        <a:pt x="12" y="22"/>
                        <a:pt x="1" y="55"/>
                      </a:cubicBezTo>
                      <a:cubicBezTo>
                        <a:pt x="0" y="58"/>
                        <a:pt x="1" y="60"/>
                        <a:pt x="4" y="61"/>
                      </a:cubicBezTo>
                      <a:cubicBezTo>
                        <a:pt x="5" y="61"/>
                        <a:pt x="6" y="61"/>
                        <a:pt x="7" y="61"/>
                      </a:cubicBezTo>
                      <a:cubicBezTo>
                        <a:pt x="8" y="60"/>
                        <a:pt x="9" y="59"/>
                        <a:pt x="9" y="58"/>
                      </a:cubicBezTo>
                      <a:cubicBezTo>
                        <a:pt x="19" y="28"/>
                        <a:pt x="47" y="8"/>
                        <a:pt x="78" y="8"/>
                      </a:cubicBezTo>
                      <a:cubicBezTo>
                        <a:pt x="118" y="8"/>
                        <a:pt x="151" y="41"/>
                        <a:pt x="151" y="81"/>
                      </a:cubicBezTo>
                      <a:cubicBezTo>
                        <a:pt x="151" y="121"/>
                        <a:pt x="118" y="154"/>
                        <a:pt x="78" y="154"/>
                      </a:cubicBezTo>
                      <a:cubicBezTo>
                        <a:pt x="46" y="154"/>
                        <a:pt x="18" y="133"/>
                        <a:pt x="9" y="102"/>
                      </a:cubicBezTo>
                      <a:cubicBezTo>
                        <a:pt x="8" y="100"/>
                        <a:pt x="6" y="99"/>
                        <a:pt x="4" y="99"/>
                      </a:cubicBezTo>
                      <a:cubicBezTo>
                        <a:pt x="4" y="99"/>
                        <a:pt x="4" y="99"/>
                        <a:pt x="3" y="99"/>
                      </a:cubicBezTo>
                      <a:cubicBezTo>
                        <a:pt x="2" y="100"/>
                        <a:pt x="1" y="100"/>
                        <a:pt x="1" y="101"/>
                      </a:cubicBezTo>
                      <a:cubicBezTo>
                        <a:pt x="0" y="102"/>
                        <a:pt x="0" y="104"/>
                        <a:pt x="0" y="105"/>
                      </a:cubicBezTo>
                      <a:cubicBezTo>
                        <a:pt x="11" y="139"/>
                        <a:pt x="43" y="163"/>
                        <a:pt x="78" y="163"/>
                      </a:cubicBezTo>
                      <a:cubicBezTo>
                        <a:pt x="123" y="163"/>
                        <a:pt x="160" y="126"/>
                        <a:pt x="160" y="81"/>
                      </a:cubicBezTo>
                      <a:cubicBezTo>
                        <a:pt x="160" y="36"/>
                        <a:pt x="123" y="0"/>
                        <a:pt x="7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id="{4467C454-50BC-4610-8E3A-4ED708CD4401}"/>
                    </a:ext>
                  </a:extLst>
                </p:cNvPr>
                <p:cNvSpPr>
                  <a:spLocks/>
                </p:cNvSpPr>
                <p:nvPr/>
              </p:nvSpPr>
              <p:spPr bwMode="auto">
                <a:xfrm>
                  <a:off x="4446" y="1170"/>
                  <a:ext cx="244" cy="249"/>
                </a:xfrm>
                <a:custGeom>
                  <a:avLst/>
                  <a:gdLst>
                    <a:gd name="T0" fmla="*/ 9 w 118"/>
                    <a:gd name="T1" fmla="*/ 73 h 120"/>
                    <a:gd name="T2" fmla="*/ 4 w 118"/>
                    <a:gd name="T3" fmla="*/ 70 h 120"/>
                    <a:gd name="T4" fmla="*/ 3 w 118"/>
                    <a:gd name="T5" fmla="*/ 70 h 120"/>
                    <a:gd name="T6" fmla="*/ 1 w 118"/>
                    <a:gd name="T7" fmla="*/ 72 h 120"/>
                    <a:gd name="T8" fmla="*/ 0 w 118"/>
                    <a:gd name="T9" fmla="*/ 75 h 120"/>
                    <a:gd name="T10" fmla="*/ 58 w 118"/>
                    <a:gd name="T11" fmla="*/ 120 h 120"/>
                    <a:gd name="T12" fmla="*/ 118 w 118"/>
                    <a:gd name="T13" fmla="*/ 60 h 120"/>
                    <a:gd name="T14" fmla="*/ 58 w 118"/>
                    <a:gd name="T15" fmla="*/ 0 h 120"/>
                    <a:gd name="T16" fmla="*/ 1 w 118"/>
                    <a:gd name="T17" fmla="*/ 44 h 120"/>
                    <a:gd name="T18" fmla="*/ 1 w 118"/>
                    <a:gd name="T19" fmla="*/ 47 h 120"/>
                    <a:gd name="T20" fmla="*/ 4 w 118"/>
                    <a:gd name="T21" fmla="*/ 49 h 120"/>
                    <a:gd name="T22" fmla="*/ 9 w 118"/>
                    <a:gd name="T23" fmla="*/ 46 h 120"/>
                    <a:gd name="T24" fmla="*/ 58 w 118"/>
                    <a:gd name="T25" fmla="*/ 9 h 120"/>
                    <a:gd name="T26" fmla="*/ 109 w 118"/>
                    <a:gd name="T27" fmla="*/ 60 h 120"/>
                    <a:gd name="T28" fmla="*/ 58 w 118"/>
                    <a:gd name="T29" fmla="*/ 111 h 120"/>
                    <a:gd name="T30" fmla="*/ 9 w 118"/>
                    <a:gd name="T31" fmla="*/ 7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0">
                      <a:moveTo>
                        <a:pt x="9" y="73"/>
                      </a:moveTo>
                      <a:cubicBezTo>
                        <a:pt x="8" y="71"/>
                        <a:pt x="6" y="70"/>
                        <a:pt x="4" y="70"/>
                      </a:cubicBezTo>
                      <a:cubicBezTo>
                        <a:pt x="4" y="70"/>
                        <a:pt x="4" y="70"/>
                        <a:pt x="3" y="70"/>
                      </a:cubicBezTo>
                      <a:cubicBezTo>
                        <a:pt x="2" y="70"/>
                        <a:pt x="1" y="71"/>
                        <a:pt x="1" y="72"/>
                      </a:cubicBezTo>
                      <a:cubicBezTo>
                        <a:pt x="0" y="73"/>
                        <a:pt x="0" y="74"/>
                        <a:pt x="0" y="75"/>
                      </a:cubicBezTo>
                      <a:cubicBezTo>
                        <a:pt x="7" y="102"/>
                        <a:pt x="31" y="120"/>
                        <a:pt x="58" y="120"/>
                      </a:cubicBezTo>
                      <a:cubicBezTo>
                        <a:pt x="91" y="120"/>
                        <a:pt x="118" y="93"/>
                        <a:pt x="118" y="60"/>
                      </a:cubicBezTo>
                      <a:cubicBezTo>
                        <a:pt x="118" y="27"/>
                        <a:pt x="91" y="0"/>
                        <a:pt x="58" y="0"/>
                      </a:cubicBezTo>
                      <a:cubicBezTo>
                        <a:pt x="32" y="0"/>
                        <a:pt x="8" y="18"/>
                        <a:pt x="1" y="44"/>
                      </a:cubicBezTo>
                      <a:cubicBezTo>
                        <a:pt x="0" y="45"/>
                        <a:pt x="0" y="46"/>
                        <a:pt x="1" y="47"/>
                      </a:cubicBezTo>
                      <a:cubicBezTo>
                        <a:pt x="2" y="48"/>
                        <a:pt x="2" y="49"/>
                        <a:pt x="4" y="49"/>
                      </a:cubicBezTo>
                      <a:cubicBezTo>
                        <a:pt x="6" y="50"/>
                        <a:pt x="8" y="49"/>
                        <a:pt x="9" y="46"/>
                      </a:cubicBezTo>
                      <a:cubicBezTo>
                        <a:pt x="15" y="24"/>
                        <a:pt x="35" y="9"/>
                        <a:pt x="58" y="9"/>
                      </a:cubicBezTo>
                      <a:cubicBezTo>
                        <a:pt x="86" y="9"/>
                        <a:pt x="109" y="32"/>
                        <a:pt x="109" y="60"/>
                      </a:cubicBezTo>
                      <a:cubicBezTo>
                        <a:pt x="109" y="88"/>
                        <a:pt x="86" y="111"/>
                        <a:pt x="58" y="111"/>
                      </a:cubicBezTo>
                      <a:cubicBezTo>
                        <a:pt x="35" y="111"/>
                        <a:pt x="14" y="96"/>
                        <a:pt x="9" y="73"/>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
                  <a:extLst>
                    <a:ext uri="{FF2B5EF4-FFF2-40B4-BE49-F238E27FC236}">
                      <a16:creationId xmlns:a16="http://schemas.microsoft.com/office/drawing/2014/main" id="{427C49E8-F51B-4EA6-B77C-791C02DAD964}"/>
                    </a:ext>
                  </a:extLst>
                </p:cNvPr>
                <p:cNvSpPr>
                  <a:spLocks/>
                </p:cNvSpPr>
                <p:nvPr/>
              </p:nvSpPr>
              <p:spPr bwMode="auto">
                <a:xfrm>
                  <a:off x="4562" y="1244"/>
                  <a:ext cx="58" cy="100"/>
                </a:xfrm>
                <a:custGeom>
                  <a:avLst/>
                  <a:gdLst>
                    <a:gd name="T0" fmla="*/ 4 w 28"/>
                    <a:gd name="T1" fmla="*/ 40 h 48"/>
                    <a:gd name="T2" fmla="*/ 0 w 28"/>
                    <a:gd name="T3" fmla="*/ 44 h 48"/>
                    <a:gd name="T4" fmla="*/ 4 w 28"/>
                    <a:gd name="T5" fmla="*/ 48 h 48"/>
                    <a:gd name="T6" fmla="*/ 28 w 28"/>
                    <a:gd name="T7" fmla="*/ 24 h 48"/>
                    <a:gd name="T8" fmla="*/ 4 w 28"/>
                    <a:gd name="T9" fmla="*/ 0 h 48"/>
                    <a:gd name="T10" fmla="*/ 0 w 28"/>
                    <a:gd name="T11" fmla="*/ 4 h 48"/>
                    <a:gd name="T12" fmla="*/ 4 w 28"/>
                    <a:gd name="T13" fmla="*/ 9 h 48"/>
                    <a:gd name="T14" fmla="*/ 20 w 28"/>
                    <a:gd name="T15" fmla="*/ 24 h 48"/>
                    <a:gd name="T16" fmla="*/ 4 w 2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4" y="40"/>
                      </a:moveTo>
                      <a:cubicBezTo>
                        <a:pt x="2" y="40"/>
                        <a:pt x="0" y="42"/>
                        <a:pt x="0" y="44"/>
                      </a:cubicBezTo>
                      <a:cubicBezTo>
                        <a:pt x="0" y="46"/>
                        <a:pt x="2" y="48"/>
                        <a:pt x="4" y="48"/>
                      </a:cubicBezTo>
                      <a:cubicBezTo>
                        <a:pt x="17" y="48"/>
                        <a:pt x="28" y="38"/>
                        <a:pt x="28" y="24"/>
                      </a:cubicBezTo>
                      <a:cubicBezTo>
                        <a:pt x="28" y="11"/>
                        <a:pt x="17" y="0"/>
                        <a:pt x="4" y="0"/>
                      </a:cubicBezTo>
                      <a:cubicBezTo>
                        <a:pt x="2" y="0"/>
                        <a:pt x="0" y="2"/>
                        <a:pt x="0" y="4"/>
                      </a:cubicBezTo>
                      <a:cubicBezTo>
                        <a:pt x="0" y="7"/>
                        <a:pt x="2" y="9"/>
                        <a:pt x="4" y="9"/>
                      </a:cubicBezTo>
                      <a:cubicBezTo>
                        <a:pt x="13" y="9"/>
                        <a:pt x="20" y="16"/>
                        <a:pt x="20" y="24"/>
                      </a:cubicBezTo>
                      <a:cubicBezTo>
                        <a:pt x="20" y="33"/>
                        <a:pt x="13" y="40"/>
                        <a:pt x="4" y="4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
                  <a:extLst>
                    <a:ext uri="{FF2B5EF4-FFF2-40B4-BE49-F238E27FC236}">
                      <a16:creationId xmlns:a16="http://schemas.microsoft.com/office/drawing/2014/main" id="{E88BD3A5-4E8E-4464-A988-F7FE158DB4B8}"/>
                    </a:ext>
                  </a:extLst>
                </p:cNvPr>
                <p:cNvSpPr>
                  <a:spLocks/>
                </p:cNvSpPr>
                <p:nvPr/>
              </p:nvSpPr>
              <p:spPr bwMode="auto">
                <a:xfrm>
                  <a:off x="4310" y="1236"/>
                  <a:ext cx="271" cy="116"/>
                </a:xfrm>
                <a:custGeom>
                  <a:avLst/>
                  <a:gdLst>
                    <a:gd name="T0" fmla="*/ 116 w 131"/>
                    <a:gd name="T1" fmla="*/ 33 h 56"/>
                    <a:gd name="T2" fmla="*/ 116 w 131"/>
                    <a:gd name="T3" fmla="*/ 33 h 56"/>
                    <a:gd name="T4" fmla="*/ 100 w 131"/>
                    <a:gd name="T5" fmla="*/ 49 h 56"/>
                    <a:gd name="T6" fmla="*/ 106 w 131"/>
                    <a:gd name="T7" fmla="*/ 55 h 56"/>
                    <a:gd name="T8" fmla="*/ 129 w 131"/>
                    <a:gd name="T9" fmla="*/ 32 h 56"/>
                    <a:gd name="T10" fmla="*/ 131 w 131"/>
                    <a:gd name="T11" fmla="*/ 28 h 56"/>
                    <a:gd name="T12" fmla="*/ 129 w 131"/>
                    <a:gd name="T13" fmla="*/ 24 h 56"/>
                    <a:gd name="T14" fmla="*/ 106 w 131"/>
                    <a:gd name="T15" fmla="*/ 2 h 56"/>
                    <a:gd name="T16" fmla="*/ 100 w 131"/>
                    <a:gd name="T17" fmla="*/ 2 h 56"/>
                    <a:gd name="T18" fmla="*/ 115 w 131"/>
                    <a:gd name="T19" fmla="*/ 23 h 56"/>
                    <a:gd name="T20" fmla="*/ 116 w 131"/>
                    <a:gd name="T21" fmla="*/ 24 h 56"/>
                    <a:gd name="T22" fmla="*/ 115 w 131"/>
                    <a:gd name="T23" fmla="*/ 24 h 56"/>
                    <a:gd name="T24" fmla="*/ 46 w 131"/>
                    <a:gd name="T25" fmla="*/ 24 h 56"/>
                    <a:gd name="T26" fmla="*/ 45 w 131"/>
                    <a:gd name="T27" fmla="*/ 23 h 56"/>
                    <a:gd name="T28" fmla="*/ 29 w 131"/>
                    <a:gd name="T29" fmla="*/ 8 h 56"/>
                    <a:gd name="T30" fmla="*/ 23 w 131"/>
                    <a:gd name="T31" fmla="*/ 8 h 56"/>
                    <a:gd name="T32" fmla="*/ 32 w 131"/>
                    <a:gd name="T33" fmla="*/ 23 h 56"/>
                    <a:gd name="T34" fmla="*/ 33 w 131"/>
                    <a:gd name="T35" fmla="*/ 24 h 56"/>
                    <a:gd name="T36" fmla="*/ 32 w 131"/>
                    <a:gd name="T37" fmla="*/ 24 h 56"/>
                    <a:gd name="T38" fmla="*/ 24 w 131"/>
                    <a:gd name="T39" fmla="*/ 24 h 56"/>
                    <a:gd name="T40" fmla="*/ 23 w 131"/>
                    <a:gd name="T41" fmla="*/ 23 h 56"/>
                    <a:gd name="T42" fmla="*/ 8 w 131"/>
                    <a:gd name="T43" fmla="*/ 8 h 56"/>
                    <a:gd name="T44" fmla="*/ 2 w 131"/>
                    <a:gd name="T45" fmla="*/ 8 h 56"/>
                    <a:gd name="T46" fmla="*/ 15 w 131"/>
                    <a:gd name="T47" fmla="*/ 27 h 56"/>
                    <a:gd name="T48" fmla="*/ 16 w 131"/>
                    <a:gd name="T49" fmla="*/ 28 h 56"/>
                    <a:gd name="T50" fmla="*/ 16 w 131"/>
                    <a:gd name="T51" fmla="*/ 28 h 56"/>
                    <a:gd name="T52" fmla="*/ 15 w 131"/>
                    <a:gd name="T53" fmla="*/ 29 h 56"/>
                    <a:gd name="T54" fmla="*/ 2 w 131"/>
                    <a:gd name="T55" fmla="*/ 48 h 56"/>
                    <a:gd name="T56" fmla="*/ 23 w 131"/>
                    <a:gd name="T57" fmla="*/ 34 h 56"/>
                    <a:gd name="T58" fmla="*/ 24 w 131"/>
                    <a:gd name="T59" fmla="*/ 33 h 56"/>
                    <a:gd name="T60" fmla="*/ 25 w 131"/>
                    <a:gd name="T61" fmla="*/ 33 h 56"/>
                    <a:gd name="T62" fmla="*/ 32 w 131"/>
                    <a:gd name="T63" fmla="*/ 33 h 56"/>
                    <a:gd name="T64" fmla="*/ 33 w 131"/>
                    <a:gd name="T65" fmla="*/ 33 h 56"/>
                    <a:gd name="T66" fmla="*/ 23 w 131"/>
                    <a:gd name="T67" fmla="*/ 42 h 56"/>
                    <a:gd name="T68" fmla="*/ 29 w 131"/>
                    <a:gd name="T69" fmla="*/ 48 h 56"/>
                    <a:gd name="T70" fmla="*/ 45 w 131"/>
                    <a:gd name="T71" fmla="*/ 33 h 56"/>
                    <a:gd name="T72" fmla="*/ 46 w 131"/>
                    <a:gd name="T73" fmla="*/ 33 h 56"/>
                    <a:gd name="T74" fmla="*/ 115 w 131"/>
                    <a:gd name="T7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6">
                      <a:moveTo>
                        <a:pt x="115" y="33"/>
                      </a:moveTo>
                      <a:cubicBezTo>
                        <a:pt x="116" y="33"/>
                        <a:pt x="116" y="33"/>
                        <a:pt x="116" y="33"/>
                      </a:cubicBezTo>
                      <a:cubicBezTo>
                        <a:pt x="116" y="33"/>
                        <a:pt x="116" y="33"/>
                        <a:pt x="116" y="33"/>
                      </a:cubicBezTo>
                      <a:cubicBezTo>
                        <a:pt x="116" y="33"/>
                        <a:pt x="116" y="33"/>
                        <a:pt x="116" y="33"/>
                      </a:cubicBezTo>
                      <a:cubicBezTo>
                        <a:pt x="115" y="34"/>
                        <a:pt x="115" y="34"/>
                        <a:pt x="115" y="34"/>
                      </a:cubicBezTo>
                      <a:cubicBezTo>
                        <a:pt x="100" y="49"/>
                        <a:pt x="100" y="49"/>
                        <a:pt x="100" y="49"/>
                      </a:cubicBezTo>
                      <a:cubicBezTo>
                        <a:pt x="98" y="50"/>
                        <a:pt x="98" y="53"/>
                        <a:pt x="100" y="55"/>
                      </a:cubicBezTo>
                      <a:cubicBezTo>
                        <a:pt x="102" y="56"/>
                        <a:pt x="105" y="56"/>
                        <a:pt x="106" y="55"/>
                      </a:cubicBezTo>
                      <a:cubicBezTo>
                        <a:pt x="128" y="33"/>
                        <a:pt x="128" y="33"/>
                        <a:pt x="128" y="33"/>
                      </a:cubicBezTo>
                      <a:cubicBezTo>
                        <a:pt x="129" y="32"/>
                        <a:pt x="129" y="32"/>
                        <a:pt x="129" y="32"/>
                      </a:cubicBezTo>
                      <a:cubicBezTo>
                        <a:pt x="130" y="31"/>
                        <a:pt x="130" y="31"/>
                        <a:pt x="130" y="31"/>
                      </a:cubicBezTo>
                      <a:cubicBezTo>
                        <a:pt x="131" y="30"/>
                        <a:pt x="131" y="29"/>
                        <a:pt x="131" y="28"/>
                      </a:cubicBezTo>
                      <a:cubicBezTo>
                        <a:pt x="131" y="27"/>
                        <a:pt x="131" y="26"/>
                        <a:pt x="130" y="25"/>
                      </a:cubicBezTo>
                      <a:cubicBezTo>
                        <a:pt x="129" y="24"/>
                        <a:pt x="129" y="24"/>
                        <a:pt x="129" y="24"/>
                      </a:cubicBezTo>
                      <a:cubicBezTo>
                        <a:pt x="128" y="23"/>
                        <a:pt x="128" y="23"/>
                        <a:pt x="128" y="23"/>
                      </a:cubicBezTo>
                      <a:cubicBezTo>
                        <a:pt x="106" y="2"/>
                        <a:pt x="106" y="2"/>
                        <a:pt x="106" y="2"/>
                      </a:cubicBezTo>
                      <a:cubicBezTo>
                        <a:pt x="105" y="1"/>
                        <a:pt x="104" y="0"/>
                        <a:pt x="103" y="0"/>
                      </a:cubicBezTo>
                      <a:cubicBezTo>
                        <a:pt x="102" y="0"/>
                        <a:pt x="101" y="1"/>
                        <a:pt x="100" y="2"/>
                      </a:cubicBezTo>
                      <a:cubicBezTo>
                        <a:pt x="98" y="3"/>
                        <a:pt x="98" y="6"/>
                        <a:pt x="100" y="8"/>
                      </a:cubicBezTo>
                      <a:cubicBezTo>
                        <a:pt x="115" y="23"/>
                        <a:pt x="115" y="23"/>
                        <a:pt x="115" y="23"/>
                      </a:cubicBezTo>
                      <a:cubicBezTo>
                        <a:pt x="116" y="23"/>
                        <a:pt x="116" y="23"/>
                        <a:pt x="116" y="23"/>
                      </a:cubicBezTo>
                      <a:cubicBezTo>
                        <a:pt x="116" y="24"/>
                        <a:pt x="116" y="24"/>
                        <a:pt x="116" y="24"/>
                      </a:cubicBezTo>
                      <a:cubicBezTo>
                        <a:pt x="116" y="24"/>
                        <a:pt x="116" y="24"/>
                        <a:pt x="116" y="24"/>
                      </a:cubicBezTo>
                      <a:cubicBezTo>
                        <a:pt x="115" y="24"/>
                        <a:pt x="115" y="24"/>
                        <a:pt x="115" y="24"/>
                      </a:cubicBezTo>
                      <a:cubicBezTo>
                        <a:pt x="47" y="24"/>
                        <a:pt x="47" y="24"/>
                        <a:pt x="47" y="24"/>
                      </a:cubicBezTo>
                      <a:cubicBezTo>
                        <a:pt x="46" y="24"/>
                        <a:pt x="46" y="24"/>
                        <a:pt x="46" y="24"/>
                      </a:cubicBezTo>
                      <a:cubicBezTo>
                        <a:pt x="45" y="24"/>
                        <a:pt x="45" y="24"/>
                        <a:pt x="45" y="24"/>
                      </a:cubicBezTo>
                      <a:cubicBezTo>
                        <a:pt x="45" y="23"/>
                        <a:pt x="45" y="23"/>
                        <a:pt x="45" y="23"/>
                      </a:cubicBezTo>
                      <a:cubicBezTo>
                        <a:pt x="44" y="23"/>
                        <a:pt x="44" y="23"/>
                        <a:pt x="44" y="23"/>
                      </a:cubicBezTo>
                      <a:cubicBezTo>
                        <a:pt x="29" y="8"/>
                        <a:pt x="29" y="8"/>
                        <a:pt x="29" y="8"/>
                      </a:cubicBezTo>
                      <a:cubicBezTo>
                        <a:pt x="29" y="7"/>
                        <a:pt x="27" y="7"/>
                        <a:pt x="26" y="7"/>
                      </a:cubicBezTo>
                      <a:cubicBezTo>
                        <a:pt x="25" y="7"/>
                        <a:pt x="24" y="7"/>
                        <a:pt x="23" y="8"/>
                      </a:cubicBezTo>
                      <a:cubicBezTo>
                        <a:pt x="22" y="10"/>
                        <a:pt x="22" y="12"/>
                        <a:pt x="23" y="14"/>
                      </a:cubicBezTo>
                      <a:cubicBezTo>
                        <a:pt x="32" y="23"/>
                        <a:pt x="32" y="23"/>
                        <a:pt x="32" y="23"/>
                      </a:cubicBezTo>
                      <a:cubicBezTo>
                        <a:pt x="33" y="23"/>
                        <a:pt x="33" y="23"/>
                        <a:pt x="33" y="23"/>
                      </a:cubicBezTo>
                      <a:cubicBezTo>
                        <a:pt x="33" y="24"/>
                        <a:pt x="33" y="24"/>
                        <a:pt x="33" y="24"/>
                      </a:cubicBezTo>
                      <a:cubicBezTo>
                        <a:pt x="32" y="24"/>
                        <a:pt x="32" y="24"/>
                        <a:pt x="32" y="24"/>
                      </a:cubicBezTo>
                      <a:cubicBezTo>
                        <a:pt x="32" y="24"/>
                        <a:pt x="32" y="24"/>
                        <a:pt x="32" y="24"/>
                      </a:cubicBezTo>
                      <a:cubicBezTo>
                        <a:pt x="25" y="24"/>
                        <a:pt x="25" y="24"/>
                        <a:pt x="25" y="24"/>
                      </a:cubicBezTo>
                      <a:cubicBezTo>
                        <a:pt x="24" y="24"/>
                        <a:pt x="24" y="24"/>
                        <a:pt x="24" y="24"/>
                      </a:cubicBezTo>
                      <a:cubicBezTo>
                        <a:pt x="24" y="24"/>
                        <a:pt x="24" y="24"/>
                        <a:pt x="24" y="24"/>
                      </a:cubicBezTo>
                      <a:cubicBezTo>
                        <a:pt x="23" y="23"/>
                        <a:pt x="23" y="23"/>
                        <a:pt x="23" y="23"/>
                      </a:cubicBezTo>
                      <a:cubicBezTo>
                        <a:pt x="23" y="23"/>
                        <a:pt x="23" y="23"/>
                        <a:pt x="23" y="23"/>
                      </a:cubicBezTo>
                      <a:cubicBezTo>
                        <a:pt x="8" y="8"/>
                        <a:pt x="8" y="8"/>
                        <a:pt x="8" y="8"/>
                      </a:cubicBezTo>
                      <a:cubicBezTo>
                        <a:pt x="7" y="7"/>
                        <a:pt x="6" y="7"/>
                        <a:pt x="5" y="7"/>
                      </a:cubicBezTo>
                      <a:cubicBezTo>
                        <a:pt x="4" y="7"/>
                        <a:pt x="3" y="7"/>
                        <a:pt x="2" y="8"/>
                      </a:cubicBezTo>
                      <a:cubicBezTo>
                        <a:pt x="0" y="10"/>
                        <a:pt x="0" y="12"/>
                        <a:pt x="2" y="14"/>
                      </a:cubicBezTo>
                      <a:cubicBezTo>
                        <a:pt x="15" y="27"/>
                        <a:pt x="15" y="27"/>
                        <a:pt x="15" y="27"/>
                      </a:cubicBezTo>
                      <a:cubicBezTo>
                        <a:pt x="15" y="28"/>
                        <a:pt x="15" y="28"/>
                        <a:pt x="15" y="28"/>
                      </a:cubicBezTo>
                      <a:cubicBezTo>
                        <a:pt x="16" y="28"/>
                        <a:pt x="16" y="28"/>
                        <a:pt x="16" y="28"/>
                      </a:cubicBezTo>
                      <a:cubicBezTo>
                        <a:pt x="16" y="28"/>
                        <a:pt x="16" y="28"/>
                        <a:pt x="16" y="28"/>
                      </a:cubicBezTo>
                      <a:cubicBezTo>
                        <a:pt x="16" y="28"/>
                        <a:pt x="16" y="28"/>
                        <a:pt x="16" y="28"/>
                      </a:cubicBezTo>
                      <a:cubicBezTo>
                        <a:pt x="15" y="29"/>
                        <a:pt x="15" y="29"/>
                        <a:pt x="15" y="29"/>
                      </a:cubicBezTo>
                      <a:cubicBezTo>
                        <a:pt x="15" y="29"/>
                        <a:pt x="15" y="29"/>
                        <a:pt x="15" y="29"/>
                      </a:cubicBezTo>
                      <a:cubicBezTo>
                        <a:pt x="2" y="42"/>
                        <a:pt x="2" y="42"/>
                        <a:pt x="2" y="42"/>
                      </a:cubicBezTo>
                      <a:cubicBezTo>
                        <a:pt x="0" y="44"/>
                        <a:pt x="0" y="47"/>
                        <a:pt x="2" y="48"/>
                      </a:cubicBezTo>
                      <a:cubicBezTo>
                        <a:pt x="3" y="50"/>
                        <a:pt x="6" y="50"/>
                        <a:pt x="8" y="48"/>
                      </a:cubicBezTo>
                      <a:cubicBezTo>
                        <a:pt x="23" y="34"/>
                        <a:pt x="23" y="34"/>
                        <a:pt x="23" y="34"/>
                      </a:cubicBezTo>
                      <a:cubicBezTo>
                        <a:pt x="23" y="33"/>
                        <a:pt x="23" y="33"/>
                        <a:pt x="23" y="33"/>
                      </a:cubicBezTo>
                      <a:cubicBezTo>
                        <a:pt x="24" y="33"/>
                        <a:pt x="24" y="33"/>
                        <a:pt x="24" y="33"/>
                      </a:cubicBezTo>
                      <a:cubicBezTo>
                        <a:pt x="24" y="33"/>
                        <a:pt x="24" y="33"/>
                        <a:pt x="24" y="33"/>
                      </a:cubicBezTo>
                      <a:cubicBezTo>
                        <a:pt x="25" y="33"/>
                        <a:pt x="25" y="33"/>
                        <a:pt x="25" y="33"/>
                      </a:cubicBezTo>
                      <a:cubicBezTo>
                        <a:pt x="32" y="33"/>
                        <a:pt x="32" y="33"/>
                        <a:pt x="32" y="33"/>
                      </a:cubicBezTo>
                      <a:cubicBezTo>
                        <a:pt x="32" y="33"/>
                        <a:pt x="32" y="33"/>
                        <a:pt x="32" y="33"/>
                      </a:cubicBezTo>
                      <a:cubicBezTo>
                        <a:pt x="33" y="33"/>
                        <a:pt x="33" y="33"/>
                        <a:pt x="33" y="33"/>
                      </a:cubicBezTo>
                      <a:cubicBezTo>
                        <a:pt x="33" y="33"/>
                        <a:pt x="33" y="33"/>
                        <a:pt x="33" y="33"/>
                      </a:cubicBezTo>
                      <a:cubicBezTo>
                        <a:pt x="32" y="34"/>
                        <a:pt x="32" y="34"/>
                        <a:pt x="32" y="34"/>
                      </a:cubicBezTo>
                      <a:cubicBezTo>
                        <a:pt x="23" y="42"/>
                        <a:pt x="23" y="42"/>
                        <a:pt x="23" y="42"/>
                      </a:cubicBezTo>
                      <a:cubicBezTo>
                        <a:pt x="22" y="44"/>
                        <a:pt x="22" y="47"/>
                        <a:pt x="23" y="48"/>
                      </a:cubicBezTo>
                      <a:cubicBezTo>
                        <a:pt x="25" y="50"/>
                        <a:pt x="28" y="50"/>
                        <a:pt x="29" y="48"/>
                      </a:cubicBezTo>
                      <a:cubicBezTo>
                        <a:pt x="44" y="34"/>
                        <a:pt x="44" y="34"/>
                        <a:pt x="44" y="34"/>
                      </a:cubicBezTo>
                      <a:cubicBezTo>
                        <a:pt x="45" y="33"/>
                        <a:pt x="45" y="33"/>
                        <a:pt x="45" y="33"/>
                      </a:cubicBezTo>
                      <a:cubicBezTo>
                        <a:pt x="45" y="33"/>
                        <a:pt x="45" y="33"/>
                        <a:pt x="45" y="33"/>
                      </a:cubicBezTo>
                      <a:cubicBezTo>
                        <a:pt x="46" y="33"/>
                        <a:pt x="46" y="33"/>
                        <a:pt x="46" y="33"/>
                      </a:cubicBezTo>
                      <a:cubicBezTo>
                        <a:pt x="47" y="33"/>
                        <a:pt x="47" y="33"/>
                        <a:pt x="47" y="33"/>
                      </a:cubicBezTo>
                      <a:lnTo>
                        <a:pt x="115"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5" name="Rectangle 34">
              <a:extLst>
                <a:ext uri="{FF2B5EF4-FFF2-40B4-BE49-F238E27FC236}">
                  <a16:creationId xmlns:a16="http://schemas.microsoft.com/office/drawing/2014/main" id="{790C6D94-2A5C-4230-9AEE-6B2C2037D4BD}"/>
                </a:ext>
              </a:extLst>
            </p:cNvPr>
            <p:cNvSpPr/>
            <p:nvPr/>
          </p:nvSpPr>
          <p:spPr>
            <a:xfrm>
              <a:off x="4304886" y="2144408"/>
              <a:ext cx="929250" cy="682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407456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Power of Compounding </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6AEA-BFCE-644B-B5DE-06784F16BF6E}" type="slidenum">
              <a:rPr kumimoji="0" lang="en-US" sz="900" b="0" i="0" u="none" strike="noStrike" kern="1200" cap="none" spc="0" normalizeH="0" baseline="0" noProof="0" smtClean="0">
                <a:ln>
                  <a:noFill/>
                </a:ln>
                <a:solidFill>
                  <a:srgbClr val="474C5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474C55"/>
              </a:solidFill>
              <a:effectLst/>
              <a:uLnTx/>
              <a:uFillTx/>
              <a:latin typeface="Calibri"/>
              <a:ea typeface="+mn-ea"/>
              <a:cs typeface="+mn-cs"/>
            </a:endParaRPr>
          </a:p>
        </p:txBody>
      </p:sp>
      <p:sp>
        <p:nvSpPr>
          <p:cNvPr id="5" name="Text Placeholder 4"/>
          <p:cNvSpPr>
            <a:spLocks noGrp="1"/>
          </p:cNvSpPr>
          <p:nvPr>
            <p:ph type="body" sz="quarter" idx="15"/>
          </p:nvPr>
        </p:nvSpPr>
        <p:spPr/>
        <p:txBody>
          <a:bodyPr/>
          <a:lstStyle/>
          <a:p>
            <a:r>
              <a:rPr lang="en-US"/>
              <a:t>Money left alone in a long-term investment could compound as years pass</a:t>
            </a:r>
            <a:endParaRPr lang="en-US" dirty="0"/>
          </a:p>
        </p:txBody>
      </p:sp>
      <p:sp>
        <p:nvSpPr>
          <p:cNvPr id="6" name="Text Placeholder 5"/>
          <p:cNvSpPr>
            <a:spLocks noGrp="1"/>
          </p:cNvSpPr>
          <p:nvPr>
            <p:ph type="body" sz="quarter" idx="16"/>
          </p:nvPr>
        </p:nvSpPr>
        <p:spPr>
          <a:xfrm>
            <a:off x="390525" y="5905867"/>
            <a:ext cx="11231499" cy="815608"/>
          </a:xfrm>
        </p:spPr>
        <p:txBody>
          <a:bodyPr/>
          <a:lstStyle/>
          <a:p>
            <a:pPr>
              <a:spcBef>
                <a:spcPts val="0"/>
              </a:spcBef>
            </a:pPr>
            <a:r>
              <a:rPr lang="en-US" dirty="0"/>
              <a:t>Source: MFS research. This example is for illustrative purposes only and is not intended to predict the returns of any investment choices. Regular investing does not ensure a profit or protect against loss in declining markets. Investors should consider their ability to continue purchasing shares during periods of low price levels. </a:t>
            </a:r>
          </a:p>
          <a:p>
            <a:pPr>
              <a:spcBef>
                <a:spcPts val="0"/>
              </a:spcBef>
            </a:pPr>
            <a:r>
              <a:rPr lang="en-US" dirty="0"/>
              <a:t>† Assumed rate of return. Does not represent the performance of any MFS fund, which would vary according to the rise and the fall of the markets. It is not realistic to state that the stock market or any investment vehicle will have 20 or more years of positive returns. These examples are for illustrative purposes only and are not intended to predict the returns of any investment choices. Rates of return will vary over time, particularly for long-term investments. There is no guarantee the selected rate of return can be achieved. The performance of the investments will fluctuate with market conditions.</a:t>
            </a:r>
          </a:p>
        </p:txBody>
      </p:sp>
      <p:graphicFrame>
        <p:nvGraphicFramePr>
          <p:cNvPr id="15" name="Table 14"/>
          <p:cNvGraphicFramePr>
            <a:graphicFrameLocks noGrp="1"/>
          </p:cNvGraphicFramePr>
          <p:nvPr/>
        </p:nvGraphicFramePr>
        <p:xfrm>
          <a:off x="390525" y="5635736"/>
          <a:ext cx="11430000" cy="3708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597771208"/>
                    </a:ext>
                  </a:extLst>
                </a:gridCol>
                <a:gridCol w="2286000">
                  <a:extLst>
                    <a:ext uri="{9D8B030D-6E8A-4147-A177-3AD203B41FA5}">
                      <a16:colId xmlns:a16="http://schemas.microsoft.com/office/drawing/2014/main" val="2783485035"/>
                    </a:ext>
                  </a:extLst>
                </a:gridCol>
                <a:gridCol w="2286000">
                  <a:extLst>
                    <a:ext uri="{9D8B030D-6E8A-4147-A177-3AD203B41FA5}">
                      <a16:colId xmlns:a16="http://schemas.microsoft.com/office/drawing/2014/main" val="1913226429"/>
                    </a:ext>
                  </a:extLst>
                </a:gridCol>
                <a:gridCol w="2286000">
                  <a:extLst>
                    <a:ext uri="{9D8B030D-6E8A-4147-A177-3AD203B41FA5}">
                      <a16:colId xmlns:a16="http://schemas.microsoft.com/office/drawing/2014/main" val="2783069395"/>
                    </a:ext>
                  </a:extLst>
                </a:gridCol>
                <a:gridCol w="2286000">
                  <a:extLst>
                    <a:ext uri="{9D8B030D-6E8A-4147-A177-3AD203B41FA5}">
                      <a16:colId xmlns:a16="http://schemas.microsoft.com/office/drawing/2014/main" val="2223779988"/>
                    </a:ext>
                  </a:extLst>
                </a:gridCol>
              </a:tblGrid>
              <a:tr h="370840">
                <a:tc>
                  <a:txBody>
                    <a:bodyPr/>
                    <a:lstStyle/>
                    <a:p>
                      <a:pPr algn="ctr"/>
                      <a:r>
                        <a:rPr lang="en-US" sz="1400" b="0" dirty="0">
                          <a:solidFill>
                            <a:schemeClr val="tx1"/>
                          </a:solidFill>
                        </a:rPr>
                        <a:t>0 YEARS</a:t>
                      </a:r>
                    </a:p>
                  </a:txBody>
                  <a:tcP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a:solidFill>
                            <a:schemeClr val="tx1"/>
                          </a:solidFill>
                        </a:rPr>
                        <a:t>10 YEARS</a:t>
                      </a:r>
                    </a:p>
                  </a:txBody>
                  <a:tcP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a:solidFill>
                            <a:schemeClr val="tx1"/>
                          </a:solidFill>
                        </a:rPr>
                        <a:t>20 YEARS</a:t>
                      </a:r>
                    </a:p>
                  </a:txBody>
                  <a:tcP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a:solidFill>
                            <a:schemeClr val="tx1"/>
                          </a:solidFill>
                        </a:rPr>
                        <a:t>30 YEARS</a:t>
                      </a:r>
                    </a:p>
                  </a:txBody>
                  <a:tcP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a:solidFill>
                            <a:schemeClr val="tx1"/>
                          </a:solidFill>
                        </a:rPr>
                        <a:t>40 YEARS</a:t>
                      </a:r>
                    </a:p>
                  </a:txBody>
                  <a:tcP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87835880"/>
                  </a:ext>
                </a:extLst>
              </a:tr>
            </a:tbl>
          </a:graphicData>
        </a:graphic>
      </p:graphicFrame>
      <p:graphicFrame>
        <p:nvGraphicFramePr>
          <p:cNvPr id="4" name="Chart 3">
            <a:extLst>
              <a:ext uri="{FF2B5EF4-FFF2-40B4-BE49-F238E27FC236}">
                <a16:creationId xmlns:a16="http://schemas.microsoft.com/office/drawing/2014/main" id="{BA57C682-4E44-1155-4F4E-3032B54B320B}"/>
              </a:ext>
            </a:extLst>
          </p:cNvPr>
          <p:cNvGraphicFramePr>
            <a:graphicFrameLocks/>
          </p:cNvGraphicFramePr>
          <p:nvPr/>
        </p:nvGraphicFramePr>
        <p:xfrm>
          <a:off x="371474" y="1231352"/>
          <a:ext cx="11581039" cy="461740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5">
            <a:extLst>
              <a:ext uri="{FF2B5EF4-FFF2-40B4-BE49-F238E27FC236}">
                <a16:creationId xmlns:a16="http://schemas.microsoft.com/office/drawing/2014/main" id="{A89B44E1-FF3E-5B66-C1DE-E85EB046C7D8}"/>
              </a:ext>
            </a:extLst>
          </p:cNvPr>
          <p:cNvSpPr>
            <a:spLocks noGrp="1"/>
          </p:cNvSpPr>
          <p:nvPr>
            <p:ph type="body" sz="quarter" idx="12"/>
          </p:nvPr>
        </p:nvSpPr>
        <p:spPr>
          <a:xfrm>
            <a:off x="10554007" y="6588218"/>
            <a:ext cx="832104" cy="138499"/>
          </a:xfrm>
        </p:spPr>
        <p:txBody>
          <a:bodyPr/>
          <a:lstStyle/>
          <a:p>
            <a:r>
              <a:rPr lang="en-US" dirty="0"/>
              <a:t>43029.16</a:t>
            </a:r>
          </a:p>
        </p:txBody>
      </p:sp>
    </p:spTree>
    <p:extLst>
      <p:ext uri="{BB962C8B-B14F-4D97-AF65-F5344CB8AC3E}">
        <p14:creationId xmlns:p14="http://schemas.microsoft.com/office/powerpoint/2010/main" val="227275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Budget </a:t>
            </a:r>
          </a:p>
        </p:txBody>
      </p:sp>
      <p:sp>
        <p:nvSpPr>
          <p:cNvPr id="3" name="Slide Number Placeholder 2"/>
          <p:cNvSpPr>
            <a:spLocks noGrp="1"/>
          </p:cNvSpPr>
          <p:nvPr>
            <p:ph type="sldNum" sz="quarter" idx="10"/>
          </p:nvPr>
        </p:nvSpPr>
        <p:spPr/>
        <p:txBody>
          <a:bodyPr/>
          <a:lstStyle/>
          <a:p>
            <a:fld id="{496F6AEA-BFCE-644B-B5DE-06784F16BF6E}" type="slidenum">
              <a:rPr lang="en-US" smtClean="0"/>
              <a:pPr/>
              <a:t>17</a:t>
            </a:fld>
            <a:endParaRPr lang="en-US" dirty="0"/>
          </a:p>
        </p:txBody>
      </p:sp>
      <p:sp>
        <p:nvSpPr>
          <p:cNvPr id="9" name="Text Placeholder 8"/>
          <p:cNvSpPr>
            <a:spLocks noGrp="1"/>
          </p:cNvSpPr>
          <p:nvPr>
            <p:ph type="body" sz="quarter" idx="15"/>
          </p:nvPr>
        </p:nvSpPr>
        <p:spPr>
          <a:xfrm>
            <a:off x="342900" y="935667"/>
            <a:ext cx="10102850" cy="249299"/>
          </a:xfrm>
        </p:spPr>
        <p:txBody>
          <a:bodyPr/>
          <a:lstStyle/>
          <a:p>
            <a:r>
              <a:rPr lang="en-US" sz="1800" b="1" i="1" kern="0" dirty="0">
                <a:solidFill>
                  <a:srgbClr val="FFFFFF"/>
                </a:solidFill>
                <a:latin typeface="Arial" panose="020B0604020202020204"/>
                <a:ea typeface="ＭＳ Ｐゴシック" charset="-128"/>
              </a:rPr>
              <a:t>Always k</a:t>
            </a:r>
            <a:r>
              <a:rPr kumimoji="0" lang="en-US" sz="18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rPr>
              <a:t>now your cash flow</a:t>
            </a:r>
          </a:p>
        </p:txBody>
      </p:sp>
      <p:cxnSp>
        <p:nvCxnSpPr>
          <p:cNvPr id="13" name="Straight Connector 12"/>
          <p:cNvCxnSpPr>
            <a:cxnSpLocks/>
          </p:cNvCxnSpPr>
          <p:nvPr/>
        </p:nvCxnSpPr>
        <p:spPr>
          <a:xfrm>
            <a:off x="2808169" y="1879092"/>
            <a:ext cx="6575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11413" y="1353243"/>
            <a:ext cx="6569175" cy="523220"/>
          </a:xfrm>
          <a:prstGeom prst="rect">
            <a:avLst/>
          </a:prstGeom>
          <a:noFill/>
        </p:spPr>
        <p:txBody>
          <a:bodyPr wrap="square" rtlCol="0" anchor="b">
            <a:spAutoFit/>
          </a:bodyPr>
          <a:lstStyle/>
          <a:p>
            <a:pPr algn="ctr"/>
            <a:r>
              <a:rPr lang="en-US" sz="2800" b="1" dirty="0"/>
              <a:t>Follow the 50/30/20 rule</a:t>
            </a:r>
          </a:p>
        </p:txBody>
      </p:sp>
      <p:sp>
        <p:nvSpPr>
          <p:cNvPr id="4" name="Text Placeholder 3"/>
          <p:cNvSpPr>
            <a:spLocks noGrp="1"/>
          </p:cNvSpPr>
          <p:nvPr>
            <p:ph type="body" sz="quarter" idx="16"/>
          </p:nvPr>
        </p:nvSpPr>
        <p:spPr>
          <a:xfrm>
            <a:off x="96230" y="6591925"/>
            <a:ext cx="11414185" cy="180668"/>
          </a:xfrm>
        </p:spPr>
        <p:txBody>
          <a:bodyPr/>
          <a:lstStyle/>
          <a:p>
            <a:endParaRPr lang="en-US" dirty="0"/>
          </a:p>
        </p:txBody>
      </p:sp>
      <p:grpSp>
        <p:nvGrpSpPr>
          <p:cNvPr id="25" name="Group 24">
            <a:extLst>
              <a:ext uri="{FF2B5EF4-FFF2-40B4-BE49-F238E27FC236}">
                <a16:creationId xmlns:a16="http://schemas.microsoft.com/office/drawing/2014/main" id="{5C4FE0A8-76D5-4F9C-9406-0C10748CD3C5}"/>
              </a:ext>
            </a:extLst>
          </p:cNvPr>
          <p:cNvGrpSpPr/>
          <p:nvPr/>
        </p:nvGrpSpPr>
        <p:grpSpPr>
          <a:xfrm>
            <a:off x="4304886" y="4147889"/>
            <a:ext cx="3582228" cy="2051045"/>
            <a:chOff x="4304886" y="4147889"/>
            <a:chExt cx="3582228" cy="2051045"/>
          </a:xfrm>
        </p:grpSpPr>
        <p:sp>
          <p:nvSpPr>
            <p:cNvPr id="6" name="Rectangle 5"/>
            <p:cNvSpPr/>
            <p:nvPr/>
          </p:nvSpPr>
          <p:spPr>
            <a:xfrm>
              <a:off x="5234136" y="4147889"/>
              <a:ext cx="2652978" cy="2051045"/>
            </a:xfrm>
            <a:prstGeom prst="rect">
              <a:avLst/>
            </a:prstGeom>
            <a:solidFill>
              <a:srgbClr val="58595B">
                <a:alpha val="50000"/>
              </a:srgbClr>
            </a:solidFill>
            <a:ln w="12700">
              <a:solidFill>
                <a:srgbClr val="ABACAD"/>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pPr>
              <a:r>
                <a:rPr lang="en-US" sz="2000" b="1" dirty="0"/>
                <a:t>50%</a:t>
              </a:r>
            </a:p>
            <a:p>
              <a:pPr algn="ctr">
                <a:lnSpc>
                  <a:spcPct val="90000"/>
                </a:lnSpc>
              </a:pPr>
              <a:r>
                <a:rPr lang="en-US" sz="2400" b="1" dirty="0"/>
                <a:t>Necessities</a:t>
              </a:r>
            </a:p>
          </p:txBody>
        </p:sp>
        <p:sp>
          <p:nvSpPr>
            <p:cNvPr id="14" name="Freeform 62"/>
            <p:cNvSpPr>
              <a:spLocks noEditPoints="1"/>
            </p:cNvSpPr>
            <p:nvPr/>
          </p:nvSpPr>
          <p:spPr bwMode="auto">
            <a:xfrm>
              <a:off x="4376730" y="4793488"/>
              <a:ext cx="785562" cy="780931"/>
            </a:xfrm>
            <a:custGeom>
              <a:avLst/>
              <a:gdLst>
                <a:gd name="T0" fmla="*/ 97 w 186"/>
                <a:gd name="T1" fmla="*/ 151 h 185"/>
                <a:gd name="T2" fmla="*/ 101 w 186"/>
                <a:gd name="T3" fmla="*/ 147 h 185"/>
                <a:gd name="T4" fmla="*/ 97 w 186"/>
                <a:gd name="T5" fmla="*/ 143 h 185"/>
                <a:gd name="T6" fmla="*/ 93 w 186"/>
                <a:gd name="T7" fmla="*/ 147 h 185"/>
                <a:gd name="T8" fmla="*/ 97 w 186"/>
                <a:gd name="T9" fmla="*/ 151 h 185"/>
                <a:gd name="T10" fmla="*/ 185 w 186"/>
                <a:gd name="T11" fmla="*/ 89 h 185"/>
                <a:gd name="T12" fmla="*/ 152 w 186"/>
                <a:gd name="T13" fmla="*/ 57 h 185"/>
                <a:gd name="T14" fmla="*/ 152 w 186"/>
                <a:gd name="T15" fmla="*/ 12 h 185"/>
                <a:gd name="T16" fmla="*/ 148 w 186"/>
                <a:gd name="T17" fmla="*/ 8 h 185"/>
                <a:gd name="T18" fmla="*/ 123 w 186"/>
                <a:gd name="T19" fmla="*/ 8 h 185"/>
                <a:gd name="T20" fmla="*/ 118 w 186"/>
                <a:gd name="T21" fmla="*/ 12 h 185"/>
                <a:gd name="T22" fmla="*/ 118 w 186"/>
                <a:gd name="T23" fmla="*/ 23 h 185"/>
                <a:gd name="T24" fmla="*/ 96 w 186"/>
                <a:gd name="T25" fmla="*/ 1 h 185"/>
                <a:gd name="T26" fmla="*/ 93 w 186"/>
                <a:gd name="T27" fmla="*/ 0 h 185"/>
                <a:gd name="T28" fmla="*/ 90 w 186"/>
                <a:gd name="T29" fmla="*/ 1 h 185"/>
                <a:gd name="T30" fmla="*/ 1 w 186"/>
                <a:gd name="T31" fmla="*/ 89 h 185"/>
                <a:gd name="T32" fmla="*/ 0 w 186"/>
                <a:gd name="T33" fmla="*/ 92 h 185"/>
                <a:gd name="T34" fmla="*/ 4 w 186"/>
                <a:gd name="T35" fmla="*/ 97 h 185"/>
                <a:gd name="T36" fmla="*/ 7 w 186"/>
                <a:gd name="T37" fmla="*/ 95 h 185"/>
                <a:gd name="T38" fmla="*/ 26 w 186"/>
                <a:gd name="T39" fmla="*/ 77 h 185"/>
                <a:gd name="T40" fmla="*/ 26 w 186"/>
                <a:gd name="T41" fmla="*/ 181 h 185"/>
                <a:gd name="T42" fmla="*/ 30 w 186"/>
                <a:gd name="T43" fmla="*/ 185 h 185"/>
                <a:gd name="T44" fmla="*/ 156 w 186"/>
                <a:gd name="T45" fmla="*/ 185 h 185"/>
                <a:gd name="T46" fmla="*/ 161 w 186"/>
                <a:gd name="T47" fmla="*/ 181 h 185"/>
                <a:gd name="T48" fmla="*/ 161 w 186"/>
                <a:gd name="T49" fmla="*/ 77 h 185"/>
                <a:gd name="T50" fmla="*/ 179 w 186"/>
                <a:gd name="T51" fmla="*/ 95 h 185"/>
                <a:gd name="T52" fmla="*/ 182 w 186"/>
                <a:gd name="T53" fmla="*/ 97 h 185"/>
                <a:gd name="T54" fmla="*/ 186 w 186"/>
                <a:gd name="T55" fmla="*/ 92 h 185"/>
                <a:gd name="T56" fmla="*/ 185 w 186"/>
                <a:gd name="T57" fmla="*/ 89 h 185"/>
                <a:gd name="T58" fmla="*/ 127 w 186"/>
                <a:gd name="T59" fmla="*/ 16 h 185"/>
                <a:gd name="T60" fmla="*/ 144 w 186"/>
                <a:gd name="T61" fmla="*/ 16 h 185"/>
                <a:gd name="T62" fmla="*/ 144 w 186"/>
                <a:gd name="T63" fmla="*/ 48 h 185"/>
                <a:gd name="T64" fmla="*/ 127 w 186"/>
                <a:gd name="T65" fmla="*/ 32 h 185"/>
                <a:gd name="T66" fmla="*/ 127 w 186"/>
                <a:gd name="T67" fmla="*/ 16 h 185"/>
                <a:gd name="T68" fmla="*/ 68 w 186"/>
                <a:gd name="T69" fmla="*/ 177 h 185"/>
                <a:gd name="T70" fmla="*/ 34 w 186"/>
                <a:gd name="T71" fmla="*/ 177 h 185"/>
                <a:gd name="T72" fmla="*/ 34 w 186"/>
                <a:gd name="T73" fmla="*/ 168 h 185"/>
                <a:gd name="T74" fmla="*/ 68 w 186"/>
                <a:gd name="T75" fmla="*/ 168 h 185"/>
                <a:gd name="T76" fmla="*/ 68 w 186"/>
                <a:gd name="T77" fmla="*/ 177 h 185"/>
                <a:gd name="T78" fmla="*/ 110 w 186"/>
                <a:gd name="T79" fmla="*/ 177 h 185"/>
                <a:gd name="T80" fmla="*/ 76 w 186"/>
                <a:gd name="T81" fmla="*/ 177 h 185"/>
                <a:gd name="T82" fmla="*/ 76 w 186"/>
                <a:gd name="T83" fmla="*/ 109 h 185"/>
                <a:gd name="T84" fmla="*/ 110 w 186"/>
                <a:gd name="T85" fmla="*/ 109 h 185"/>
                <a:gd name="T86" fmla="*/ 110 w 186"/>
                <a:gd name="T87" fmla="*/ 177 h 185"/>
                <a:gd name="T88" fmla="*/ 152 w 186"/>
                <a:gd name="T89" fmla="*/ 177 h 185"/>
                <a:gd name="T90" fmla="*/ 118 w 186"/>
                <a:gd name="T91" fmla="*/ 177 h 185"/>
                <a:gd name="T92" fmla="*/ 118 w 186"/>
                <a:gd name="T93" fmla="*/ 168 h 185"/>
                <a:gd name="T94" fmla="*/ 152 w 186"/>
                <a:gd name="T95" fmla="*/ 168 h 185"/>
                <a:gd name="T96" fmla="*/ 152 w 186"/>
                <a:gd name="T97" fmla="*/ 177 h 185"/>
                <a:gd name="T98" fmla="*/ 152 w 186"/>
                <a:gd name="T99" fmla="*/ 160 h 185"/>
                <a:gd name="T100" fmla="*/ 118 w 186"/>
                <a:gd name="T101" fmla="*/ 160 h 185"/>
                <a:gd name="T102" fmla="*/ 118 w 186"/>
                <a:gd name="T103" fmla="*/ 105 h 185"/>
                <a:gd name="T104" fmla="*/ 114 w 186"/>
                <a:gd name="T105" fmla="*/ 101 h 185"/>
                <a:gd name="T106" fmla="*/ 72 w 186"/>
                <a:gd name="T107" fmla="*/ 101 h 185"/>
                <a:gd name="T108" fmla="*/ 68 w 186"/>
                <a:gd name="T109" fmla="*/ 105 h 185"/>
                <a:gd name="T110" fmla="*/ 68 w 186"/>
                <a:gd name="T111" fmla="*/ 160 h 185"/>
                <a:gd name="T112" fmla="*/ 34 w 186"/>
                <a:gd name="T113" fmla="*/ 160 h 185"/>
                <a:gd name="T114" fmla="*/ 34 w 186"/>
                <a:gd name="T115" fmla="*/ 69 h 185"/>
                <a:gd name="T116" fmla="*/ 93 w 186"/>
                <a:gd name="T117" fmla="*/ 10 h 185"/>
                <a:gd name="T118" fmla="*/ 152 w 186"/>
                <a:gd name="T119" fmla="*/ 69 h 185"/>
                <a:gd name="T120" fmla="*/ 152 w 186"/>
                <a:gd name="T121"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85">
                  <a:moveTo>
                    <a:pt x="97" y="151"/>
                  </a:moveTo>
                  <a:cubicBezTo>
                    <a:pt x="100" y="151"/>
                    <a:pt x="101" y="150"/>
                    <a:pt x="101" y="147"/>
                  </a:cubicBezTo>
                  <a:cubicBezTo>
                    <a:pt x="101" y="145"/>
                    <a:pt x="100" y="143"/>
                    <a:pt x="97" y="143"/>
                  </a:cubicBezTo>
                  <a:cubicBezTo>
                    <a:pt x="95" y="143"/>
                    <a:pt x="93" y="145"/>
                    <a:pt x="93" y="147"/>
                  </a:cubicBezTo>
                  <a:cubicBezTo>
                    <a:pt x="93" y="150"/>
                    <a:pt x="95" y="151"/>
                    <a:pt x="97" y="151"/>
                  </a:cubicBezTo>
                  <a:close/>
                  <a:moveTo>
                    <a:pt x="185" y="89"/>
                  </a:moveTo>
                  <a:cubicBezTo>
                    <a:pt x="152" y="57"/>
                    <a:pt x="152" y="57"/>
                    <a:pt x="152" y="57"/>
                  </a:cubicBezTo>
                  <a:cubicBezTo>
                    <a:pt x="152" y="12"/>
                    <a:pt x="152" y="12"/>
                    <a:pt x="152" y="12"/>
                  </a:cubicBezTo>
                  <a:cubicBezTo>
                    <a:pt x="152" y="10"/>
                    <a:pt x="150" y="8"/>
                    <a:pt x="148" y="8"/>
                  </a:cubicBezTo>
                  <a:cubicBezTo>
                    <a:pt x="123" y="8"/>
                    <a:pt x="123" y="8"/>
                    <a:pt x="123" y="8"/>
                  </a:cubicBezTo>
                  <a:cubicBezTo>
                    <a:pt x="120" y="8"/>
                    <a:pt x="118" y="10"/>
                    <a:pt x="118" y="12"/>
                  </a:cubicBezTo>
                  <a:cubicBezTo>
                    <a:pt x="118" y="23"/>
                    <a:pt x="118" y="23"/>
                    <a:pt x="118" y="23"/>
                  </a:cubicBezTo>
                  <a:cubicBezTo>
                    <a:pt x="96" y="1"/>
                    <a:pt x="96" y="1"/>
                    <a:pt x="96" y="1"/>
                  </a:cubicBezTo>
                  <a:cubicBezTo>
                    <a:pt x="95" y="0"/>
                    <a:pt x="94" y="0"/>
                    <a:pt x="93" y="0"/>
                  </a:cubicBezTo>
                  <a:cubicBezTo>
                    <a:pt x="92" y="0"/>
                    <a:pt x="91" y="0"/>
                    <a:pt x="90" y="1"/>
                  </a:cubicBezTo>
                  <a:cubicBezTo>
                    <a:pt x="1" y="89"/>
                    <a:pt x="1" y="89"/>
                    <a:pt x="1" y="89"/>
                  </a:cubicBezTo>
                  <a:cubicBezTo>
                    <a:pt x="1" y="90"/>
                    <a:pt x="0" y="91"/>
                    <a:pt x="0" y="92"/>
                  </a:cubicBezTo>
                  <a:cubicBezTo>
                    <a:pt x="0" y="95"/>
                    <a:pt x="2" y="97"/>
                    <a:pt x="4" y="97"/>
                  </a:cubicBezTo>
                  <a:cubicBezTo>
                    <a:pt x="6" y="97"/>
                    <a:pt x="7" y="96"/>
                    <a:pt x="7" y="95"/>
                  </a:cubicBezTo>
                  <a:cubicBezTo>
                    <a:pt x="26" y="77"/>
                    <a:pt x="26" y="77"/>
                    <a:pt x="26" y="77"/>
                  </a:cubicBezTo>
                  <a:cubicBezTo>
                    <a:pt x="26" y="181"/>
                    <a:pt x="26" y="181"/>
                    <a:pt x="26" y="181"/>
                  </a:cubicBezTo>
                  <a:cubicBezTo>
                    <a:pt x="26" y="183"/>
                    <a:pt x="27" y="185"/>
                    <a:pt x="30" y="185"/>
                  </a:cubicBezTo>
                  <a:cubicBezTo>
                    <a:pt x="156" y="185"/>
                    <a:pt x="156" y="185"/>
                    <a:pt x="156" y="185"/>
                  </a:cubicBezTo>
                  <a:cubicBezTo>
                    <a:pt x="159" y="185"/>
                    <a:pt x="161" y="183"/>
                    <a:pt x="161" y="181"/>
                  </a:cubicBezTo>
                  <a:cubicBezTo>
                    <a:pt x="161" y="77"/>
                    <a:pt x="161" y="77"/>
                    <a:pt x="161" y="77"/>
                  </a:cubicBezTo>
                  <a:cubicBezTo>
                    <a:pt x="179" y="95"/>
                    <a:pt x="179" y="95"/>
                    <a:pt x="179" y="95"/>
                  </a:cubicBezTo>
                  <a:cubicBezTo>
                    <a:pt x="179" y="96"/>
                    <a:pt x="180" y="97"/>
                    <a:pt x="182" y="97"/>
                  </a:cubicBezTo>
                  <a:cubicBezTo>
                    <a:pt x="184" y="97"/>
                    <a:pt x="186" y="95"/>
                    <a:pt x="186" y="92"/>
                  </a:cubicBezTo>
                  <a:cubicBezTo>
                    <a:pt x="186" y="91"/>
                    <a:pt x="185" y="90"/>
                    <a:pt x="185" y="89"/>
                  </a:cubicBezTo>
                  <a:close/>
                  <a:moveTo>
                    <a:pt x="127" y="16"/>
                  </a:moveTo>
                  <a:cubicBezTo>
                    <a:pt x="144" y="16"/>
                    <a:pt x="144" y="16"/>
                    <a:pt x="144" y="16"/>
                  </a:cubicBezTo>
                  <a:cubicBezTo>
                    <a:pt x="144" y="48"/>
                    <a:pt x="144" y="48"/>
                    <a:pt x="144" y="48"/>
                  </a:cubicBezTo>
                  <a:cubicBezTo>
                    <a:pt x="127" y="32"/>
                    <a:pt x="127" y="32"/>
                    <a:pt x="127" y="32"/>
                  </a:cubicBezTo>
                  <a:lnTo>
                    <a:pt x="127" y="16"/>
                  </a:lnTo>
                  <a:close/>
                  <a:moveTo>
                    <a:pt x="68" y="177"/>
                  </a:moveTo>
                  <a:cubicBezTo>
                    <a:pt x="34" y="177"/>
                    <a:pt x="34" y="177"/>
                    <a:pt x="34" y="177"/>
                  </a:cubicBezTo>
                  <a:cubicBezTo>
                    <a:pt x="34" y="168"/>
                    <a:pt x="34" y="168"/>
                    <a:pt x="34" y="168"/>
                  </a:cubicBezTo>
                  <a:cubicBezTo>
                    <a:pt x="68" y="168"/>
                    <a:pt x="68" y="168"/>
                    <a:pt x="68" y="168"/>
                  </a:cubicBezTo>
                  <a:lnTo>
                    <a:pt x="68" y="177"/>
                  </a:lnTo>
                  <a:close/>
                  <a:moveTo>
                    <a:pt x="110" y="177"/>
                  </a:moveTo>
                  <a:cubicBezTo>
                    <a:pt x="76" y="177"/>
                    <a:pt x="76" y="177"/>
                    <a:pt x="76" y="177"/>
                  </a:cubicBezTo>
                  <a:cubicBezTo>
                    <a:pt x="76" y="109"/>
                    <a:pt x="76" y="109"/>
                    <a:pt x="76" y="109"/>
                  </a:cubicBezTo>
                  <a:cubicBezTo>
                    <a:pt x="110" y="109"/>
                    <a:pt x="110" y="109"/>
                    <a:pt x="110" y="109"/>
                  </a:cubicBezTo>
                  <a:lnTo>
                    <a:pt x="110" y="177"/>
                  </a:lnTo>
                  <a:close/>
                  <a:moveTo>
                    <a:pt x="152" y="177"/>
                  </a:moveTo>
                  <a:cubicBezTo>
                    <a:pt x="118" y="177"/>
                    <a:pt x="118" y="177"/>
                    <a:pt x="118" y="177"/>
                  </a:cubicBezTo>
                  <a:cubicBezTo>
                    <a:pt x="118" y="168"/>
                    <a:pt x="118" y="168"/>
                    <a:pt x="118" y="168"/>
                  </a:cubicBezTo>
                  <a:cubicBezTo>
                    <a:pt x="152" y="168"/>
                    <a:pt x="152" y="168"/>
                    <a:pt x="152" y="168"/>
                  </a:cubicBezTo>
                  <a:lnTo>
                    <a:pt x="152" y="177"/>
                  </a:lnTo>
                  <a:close/>
                  <a:moveTo>
                    <a:pt x="152" y="160"/>
                  </a:moveTo>
                  <a:cubicBezTo>
                    <a:pt x="118" y="160"/>
                    <a:pt x="118" y="160"/>
                    <a:pt x="118" y="160"/>
                  </a:cubicBezTo>
                  <a:cubicBezTo>
                    <a:pt x="118" y="105"/>
                    <a:pt x="118" y="105"/>
                    <a:pt x="118" y="105"/>
                  </a:cubicBezTo>
                  <a:cubicBezTo>
                    <a:pt x="118" y="103"/>
                    <a:pt x="116" y="101"/>
                    <a:pt x="114" y="101"/>
                  </a:cubicBezTo>
                  <a:cubicBezTo>
                    <a:pt x="72" y="101"/>
                    <a:pt x="72" y="101"/>
                    <a:pt x="72" y="101"/>
                  </a:cubicBezTo>
                  <a:cubicBezTo>
                    <a:pt x="70" y="101"/>
                    <a:pt x="68" y="103"/>
                    <a:pt x="68" y="105"/>
                  </a:cubicBezTo>
                  <a:cubicBezTo>
                    <a:pt x="68" y="160"/>
                    <a:pt x="68" y="160"/>
                    <a:pt x="68" y="160"/>
                  </a:cubicBezTo>
                  <a:cubicBezTo>
                    <a:pt x="34" y="160"/>
                    <a:pt x="34" y="160"/>
                    <a:pt x="34" y="160"/>
                  </a:cubicBezTo>
                  <a:cubicBezTo>
                    <a:pt x="34" y="69"/>
                    <a:pt x="34" y="69"/>
                    <a:pt x="34" y="69"/>
                  </a:cubicBezTo>
                  <a:cubicBezTo>
                    <a:pt x="93" y="10"/>
                    <a:pt x="93" y="10"/>
                    <a:pt x="93" y="10"/>
                  </a:cubicBezTo>
                  <a:cubicBezTo>
                    <a:pt x="152" y="69"/>
                    <a:pt x="152" y="69"/>
                    <a:pt x="152" y="69"/>
                  </a:cubicBezTo>
                  <a:lnTo>
                    <a:pt x="152" y="160"/>
                  </a:lnTo>
                  <a:close/>
                </a:path>
              </a:pathLst>
            </a:custGeom>
            <a:solidFill>
              <a:srgbClr val="58595B"/>
            </a:solidFill>
            <a:ln w="12700">
              <a:solidFill>
                <a:srgbClr val="ABACAD"/>
              </a:solid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3E3F2F2D-5D4D-421F-A071-DC0F0CDD3FAE}"/>
                </a:ext>
              </a:extLst>
            </p:cNvPr>
            <p:cNvSpPr/>
            <p:nvPr/>
          </p:nvSpPr>
          <p:spPr>
            <a:xfrm>
              <a:off x="4304886" y="4147889"/>
              <a:ext cx="929250" cy="2051045"/>
            </a:xfrm>
            <a:prstGeom prst="rect">
              <a:avLst/>
            </a:prstGeom>
            <a:noFill/>
            <a:ln w="12700">
              <a:solidFill>
                <a:srgbClr val="ABA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6" name="Group 25">
            <a:extLst>
              <a:ext uri="{FF2B5EF4-FFF2-40B4-BE49-F238E27FC236}">
                <a16:creationId xmlns:a16="http://schemas.microsoft.com/office/drawing/2014/main" id="{A6E94CB6-932D-4EA7-8D25-040942CEE48B}"/>
              </a:ext>
            </a:extLst>
          </p:cNvPr>
          <p:cNvGrpSpPr/>
          <p:nvPr/>
        </p:nvGrpSpPr>
        <p:grpSpPr>
          <a:xfrm>
            <a:off x="4304886" y="2924752"/>
            <a:ext cx="3582228" cy="1134746"/>
            <a:chOff x="4304886" y="2924752"/>
            <a:chExt cx="3582228" cy="1134746"/>
          </a:xfrm>
        </p:grpSpPr>
        <p:sp>
          <p:nvSpPr>
            <p:cNvPr id="11" name="Rectangle 10"/>
            <p:cNvSpPr/>
            <p:nvPr/>
          </p:nvSpPr>
          <p:spPr>
            <a:xfrm>
              <a:off x="5234136" y="2928238"/>
              <a:ext cx="2652978" cy="1131259"/>
            </a:xfrm>
            <a:prstGeom prst="rect">
              <a:avLst/>
            </a:prstGeom>
            <a:solidFill>
              <a:srgbClr val="83ABBC">
                <a:alpha val="50000"/>
              </a:srgbClr>
            </a:solidFill>
            <a:ln w="12700">
              <a:solidFill>
                <a:srgbClr val="C1D5DD"/>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pPr>
              <a:r>
                <a:rPr lang="en-US" sz="2000" b="1" dirty="0"/>
                <a:t>30%</a:t>
              </a:r>
            </a:p>
            <a:p>
              <a:pPr algn="ctr">
                <a:lnSpc>
                  <a:spcPct val="90000"/>
                </a:lnSpc>
              </a:pPr>
              <a:r>
                <a:rPr lang="en-US" sz="2400" b="1" dirty="0"/>
                <a:t>Wants</a:t>
              </a:r>
            </a:p>
          </p:txBody>
        </p:sp>
        <p:sp>
          <p:nvSpPr>
            <p:cNvPr id="16" name="Freeform 157"/>
            <p:cNvSpPr>
              <a:spLocks noEditPoints="1"/>
            </p:cNvSpPr>
            <p:nvPr/>
          </p:nvSpPr>
          <p:spPr bwMode="auto">
            <a:xfrm>
              <a:off x="4395525" y="3154680"/>
              <a:ext cx="747973" cy="692648"/>
            </a:xfrm>
            <a:custGeom>
              <a:avLst/>
              <a:gdLst>
                <a:gd name="T0" fmla="*/ 145 w 186"/>
                <a:gd name="T1" fmla="*/ 37 h 172"/>
                <a:gd name="T2" fmla="*/ 106 w 186"/>
                <a:gd name="T3" fmla="*/ 8 h 172"/>
                <a:gd name="T4" fmla="*/ 94 w 186"/>
                <a:gd name="T5" fmla="*/ 20 h 172"/>
                <a:gd name="T6" fmla="*/ 93 w 186"/>
                <a:gd name="T7" fmla="*/ 20 h 172"/>
                <a:gd name="T8" fmla="*/ 92 w 186"/>
                <a:gd name="T9" fmla="*/ 20 h 172"/>
                <a:gd name="T10" fmla="*/ 79 w 186"/>
                <a:gd name="T11" fmla="*/ 8 h 172"/>
                <a:gd name="T12" fmla="*/ 41 w 186"/>
                <a:gd name="T13" fmla="*/ 37 h 172"/>
                <a:gd name="T14" fmla="*/ 0 w 186"/>
                <a:gd name="T15" fmla="*/ 45 h 172"/>
                <a:gd name="T16" fmla="*/ 8 w 186"/>
                <a:gd name="T17" fmla="*/ 71 h 172"/>
                <a:gd name="T18" fmla="*/ 17 w 186"/>
                <a:gd name="T19" fmla="*/ 172 h 172"/>
                <a:gd name="T20" fmla="*/ 177 w 186"/>
                <a:gd name="T21" fmla="*/ 164 h 172"/>
                <a:gd name="T22" fmla="*/ 186 w 186"/>
                <a:gd name="T23" fmla="*/ 62 h 172"/>
                <a:gd name="T24" fmla="*/ 177 w 186"/>
                <a:gd name="T25" fmla="*/ 37 h 172"/>
                <a:gd name="T26" fmla="*/ 75 w 186"/>
                <a:gd name="T27" fmla="*/ 15 h 172"/>
                <a:gd name="T28" fmla="*/ 84 w 186"/>
                <a:gd name="T29" fmla="*/ 37 h 172"/>
                <a:gd name="T30" fmla="*/ 48 w 186"/>
                <a:gd name="T31" fmla="*/ 19 h 172"/>
                <a:gd name="T32" fmla="*/ 8 w 186"/>
                <a:gd name="T33" fmla="*/ 45 h 172"/>
                <a:gd name="T34" fmla="*/ 69 w 186"/>
                <a:gd name="T35" fmla="*/ 62 h 172"/>
                <a:gd name="T36" fmla="*/ 89 w 186"/>
                <a:gd name="T37" fmla="*/ 164 h 172"/>
                <a:gd name="T38" fmla="*/ 17 w 186"/>
                <a:gd name="T39" fmla="*/ 121 h 172"/>
                <a:gd name="T40" fmla="*/ 89 w 186"/>
                <a:gd name="T41" fmla="*/ 164 h 172"/>
                <a:gd name="T42" fmla="*/ 17 w 186"/>
                <a:gd name="T43" fmla="*/ 113 h 172"/>
                <a:gd name="T44" fmla="*/ 62 w 186"/>
                <a:gd name="T45" fmla="*/ 71 h 172"/>
                <a:gd name="T46" fmla="*/ 52 w 186"/>
                <a:gd name="T47" fmla="*/ 86 h 172"/>
                <a:gd name="T48" fmla="*/ 58 w 186"/>
                <a:gd name="T49" fmla="*/ 87 h 172"/>
                <a:gd name="T50" fmla="*/ 89 w 186"/>
                <a:gd name="T51" fmla="*/ 71 h 172"/>
                <a:gd name="T52" fmla="*/ 89 w 186"/>
                <a:gd name="T53" fmla="*/ 62 h 172"/>
                <a:gd name="T54" fmla="*/ 89 w 186"/>
                <a:gd name="T55" fmla="*/ 47 h 172"/>
                <a:gd name="T56" fmla="*/ 111 w 186"/>
                <a:gd name="T57" fmla="*/ 15 h 172"/>
                <a:gd name="T58" fmla="*/ 135 w 186"/>
                <a:gd name="T59" fmla="*/ 37 h 172"/>
                <a:gd name="T60" fmla="*/ 99 w 186"/>
                <a:gd name="T61" fmla="*/ 31 h 172"/>
                <a:gd name="T62" fmla="*/ 97 w 186"/>
                <a:gd name="T63" fmla="*/ 47 h 172"/>
                <a:gd name="T64" fmla="*/ 97 w 186"/>
                <a:gd name="T65" fmla="*/ 62 h 172"/>
                <a:gd name="T66" fmla="*/ 169 w 186"/>
                <a:gd name="T67" fmla="*/ 164 h 172"/>
                <a:gd name="T68" fmla="*/ 97 w 186"/>
                <a:gd name="T69" fmla="*/ 121 h 172"/>
                <a:gd name="T70" fmla="*/ 169 w 186"/>
                <a:gd name="T71" fmla="*/ 164 h 172"/>
                <a:gd name="T72" fmla="*/ 97 w 186"/>
                <a:gd name="T73" fmla="*/ 113 h 172"/>
                <a:gd name="T74" fmla="*/ 113 w 186"/>
                <a:gd name="T75" fmla="*/ 71 h 172"/>
                <a:gd name="T76" fmla="*/ 132 w 186"/>
                <a:gd name="T77" fmla="*/ 88 h 172"/>
                <a:gd name="T78" fmla="*/ 133 w 186"/>
                <a:gd name="T79" fmla="*/ 81 h 172"/>
                <a:gd name="T80" fmla="*/ 169 w 186"/>
                <a:gd name="T81" fmla="*/ 71 h 172"/>
                <a:gd name="T82" fmla="*/ 177 w 186"/>
                <a:gd name="T83" fmla="*/ 62 h 172"/>
                <a:gd name="T84" fmla="*/ 106 w 186"/>
                <a:gd name="T85" fmla="*/ 45 h 172"/>
                <a:gd name="T86" fmla="*/ 177 w 186"/>
                <a:gd name="T87"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172">
                  <a:moveTo>
                    <a:pt x="177" y="37"/>
                  </a:moveTo>
                  <a:cubicBezTo>
                    <a:pt x="145" y="37"/>
                    <a:pt x="145" y="37"/>
                    <a:pt x="145" y="37"/>
                  </a:cubicBezTo>
                  <a:cubicBezTo>
                    <a:pt x="148" y="30"/>
                    <a:pt x="149" y="22"/>
                    <a:pt x="145" y="15"/>
                  </a:cubicBezTo>
                  <a:cubicBezTo>
                    <a:pt x="138" y="3"/>
                    <a:pt x="121" y="0"/>
                    <a:pt x="106" y="8"/>
                  </a:cubicBezTo>
                  <a:cubicBezTo>
                    <a:pt x="101" y="11"/>
                    <a:pt x="97" y="15"/>
                    <a:pt x="94" y="20"/>
                  </a:cubicBezTo>
                  <a:cubicBezTo>
                    <a:pt x="94" y="20"/>
                    <a:pt x="94" y="20"/>
                    <a:pt x="94" y="20"/>
                  </a:cubicBezTo>
                  <a:cubicBezTo>
                    <a:pt x="94" y="20"/>
                    <a:pt x="94" y="20"/>
                    <a:pt x="94" y="20"/>
                  </a:cubicBezTo>
                  <a:cubicBezTo>
                    <a:pt x="93" y="20"/>
                    <a:pt x="93" y="20"/>
                    <a:pt x="93" y="20"/>
                  </a:cubicBezTo>
                  <a:cubicBezTo>
                    <a:pt x="93" y="20"/>
                    <a:pt x="92" y="20"/>
                    <a:pt x="92" y="20"/>
                  </a:cubicBezTo>
                  <a:cubicBezTo>
                    <a:pt x="92" y="20"/>
                    <a:pt x="92" y="20"/>
                    <a:pt x="92" y="20"/>
                  </a:cubicBezTo>
                  <a:cubicBezTo>
                    <a:pt x="92" y="20"/>
                    <a:pt x="91" y="20"/>
                    <a:pt x="91" y="20"/>
                  </a:cubicBezTo>
                  <a:cubicBezTo>
                    <a:pt x="89" y="15"/>
                    <a:pt x="85" y="11"/>
                    <a:pt x="79" y="8"/>
                  </a:cubicBezTo>
                  <a:cubicBezTo>
                    <a:pt x="65" y="0"/>
                    <a:pt x="48" y="3"/>
                    <a:pt x="41" y="15"/>
                  </a:cubicBezTo>
                  <a:cubicBezTo>
                    <a:pt x="37" y="22"/>
                    <a:pt x="37" y="30"/>
                    <a:pt x="41" y="37"/>
                  </a:cubicBezTo>
                  <a:cubicBezTo>
                    <a:pt x="8" y="37"/>
                    <a:pt x="8" y="37"/>
                    <a:pt x="8" y="37"/>
                  </a:cubicBezTo>
                  <a:cubicBezTo>
                    <a:pt x="4" y="37"/>
                    <a:pt x="0" y="41"/>
                    <a:pt x="0" y="45"/>
                  </a:cubicBezTo>
                  <a:cubicBezTo>
                    <a:pt x="0" y="62"/>
                    <a:pt x="0" y="62"/>
                    <a:pt x="0" y="62"/>
                  </a:cubicBezTo>
                  <a:cubicBezTo>
                    <a:pt x="0" y="67"/>
                    <a:pt x="4" y="71"/>
                    <a:pt x="8" y="71"/>
                  </a:cubicBezTo>
                  <a:cubicBezTo>
                    <a:pt x="8" y="164"/>
                    <a:pt x="8" y="164"/>
                    <a:pt x="8" y="164"/>
                  </a:cubicBezTo>
                  <a:cubicBezTo>
                    <a:pt x="8" y="168"/>
                    <a:pt x="12" y="172"/>
                    <a:pt x="17" y="172"/>
                  </a:cubicBezTo>
                  <a:cubicBezTo>
                    <a:pt x="169" y="172"/>
                    <a:pt x="169" y="172"/>
                    <a:pt x="169" y="172"/>
                  </a:cubicBezTo>
                  <a:cubicBezTo>
                    <a:pt x="173" y="172"/>
                    <a:pt x="177" y="168"/>
                    <a:pt x="177" y="164"/>
                  </a:cubicBezTo>
                  <a:cubicBezTo>
                    <a:pt x="177" y="71"/>
                    <a:pt x="177" y="71"/>
                    <a:pt x="177" y="71"/>
                  </a:cubicBezTo>
                  <a:cubicBezTo>
                    <a:pt x="182" y="71"/>
                    <a:pt x="186" y="67"/>
                    <a:pt x="186" y="62"/>
                  </a:cubicBezTo>
                  <a:cubicBezTo>
                    <a:pt x="186" y="45"/>
                    <a:pt x="186" y="45"/>
                    <a:pt x="186" y="45"/>
                  </a:cubicBezTo>
                  <a:cubicBezTo>
                    <a:pt x="186" y="41"/>
                    <a:pt x="182" y="37"/>
                    <a:pt x="177" y="37"/>
                  </a:cubicBezTo>
                  <a:close/>
                  <a:moveTo>
                    <a:pt x="48" y="19"/>
                  </a:moveTo>
                  <a:cubicBezTo>
                    <a:pt x="53" y="11"/>
                    <a:pt x="65" y="9"/>
                    <a:pt x="75" y="15"/>
                  </a:cubicBezTo>
                  <a:cubicBezTo>
                    <a:pt x="81" y="19"/>
                    <a:pt x="85" y="25"/>
                    <a:pt x="86" y="31"/>
                  </a:cubicBezTo>
                  <a:cubicBezTo>
                    <a:pt x="85" y="33"/>
                    <a:pt x="85" y="35"/>
                    <a:pt x="84" y="37"/>
                  </a:cubicBezTo>
                  <a:cubicBezTo>
                    <a:pt x="50" y="37"/>
                    <a:pt x="50" y="37"/>
                    <a:pt x="50" y="37"/>
                  </a:cubicBezTo>
                  <a:cubicBezTo>
                    <a:pt x="46" y="31"/>
                    <a:pt x="45" y="25"/>
                    <a:pt x="48" y="19"/>
                  </a:cubicBezTo>
                  <a:close/>
                  <a:moveTo>
                    <a:pt x="8" y="62"/>
                  </a:moveTo>
                  <a:cubicBezTo>
                    <a:pt x="8" y="45"/>
                    <a:pt x="8" y="45"/>
                    <a:pt x="8" y="45"/>
                  </a:cubicBezTo>
                  <a:cubicBezTo>
                    <a:pt x="80" y="45"/>
                    <a:pt x="80" y="45"/>
                    <a:pt x="80" y="45"/>
                  </a:cubicBezTo>
                  <a:cubicBezTo>
                    <a:pt x="76" y="52"/>
                    <a:pt x="72" y="58"/>
                    <a:pt x="69" y="62"/>
                  </a:cubicBezTo>
                  <a:lnTo>
                    <a:pt x="8" y="62"/>
                  </a:lnTo>
                  <a:close/>
                  <a:moveTo>
                    <a:pt x="89" y="164"/>
                  </a:moveTo>
                  <a:cubicBezTo>
                    <a:pt x="17" y="164"/>
                    <a:pt x="17" y="164"/>
                    <a:pt x="17" y="164"/>
                  </a:cubicBezTo>
                  <a:cubicBezTo>
                    <a:pt x="17" y="121"/>
                    <a:pt x="17" y="121"/>
                    <a:pt x="17" y="121"/>
                  </a:cubicBezTo>
                  <a:cubicBezTo>
                    <a:pt x="89" y="121"/>
                    <a:pt x="89" y="121"/>
                    <a:pt x="89" y="121"/>
                  </a:cubicBezTo>
                  <a:lnTo>
                    <a:pt x="89" y="164"/>
                  </a:lnTo>
                  <a:close/>
                  <a:moveTo>
                    <a:pt x="89" y="113"/>
                  </a:moveTo>
                  <a:cubicBezTo>
                    <a:pt x="17" y="113"/>
                    <a:pt x="17" y="113"/>
                    <a:pt x="17" y="113"/>
                  </a:cubicBezTo>
                  <a:cubicBezTo>
                    <a:pt x="17" y="71"/>
                    <a:pt x="17" y="71"/>
                    <a:pt x="17" y="71"/>
                  </a:cubicBezTo>
                  <a:cubicBezTo>
                    <a:pt x="62" y="71"/>
                    <a:pt x="62" y="71"/>
                    <a:pt x="62" y="71"/>
                  </a:cubicBezTo>
                  <a:cubicBezTo>
                    <a:pt x="56" y="77"/>
                    <a:pt x="52" y="80"/>
                    <a:pt x="52" y="81"/>
                  </a:cubicBezTo>
                  <a:cubicBezTo>
                    <a:pt x="50" y="82"/>
                    <a:pt x="50" y="85"/>
                    <a:pt x="52" y="86"/>
                  </a:cubicBezTo>
                  <a:cubicBezTo>
                    <a:pt x="52" y="87"/>
                    <a:pt x="53" y="88"/>
                    <a:pt x="54" y="88"/>
                  </a:cubicBezTo>
                  <a:cubicBezTo>
                    <a:pt x="55" y="88"/>
                    <a:pt x="57" y="88"/>
                    <a:pt x="58" y="87"/>
                  </a:cubicBezTo>
                  <a:cubicBezTo>
                    <a:pt x="58" y="87"/>
                    <a:pt x="65" y="81"/>
                    <a:pt x="73" y="71"/>
                  </a:cubicBezTo>
                  <a:cubicBezTo>
                    <a:pt x="89" y="71"/>
                    <a:pt x="89" y="71"/>
                    <a:pt x="89" y="71"/>
                  </a:cubicBezTo>
                  <a:lnTo>
                    <a:pt x="89" y="113"/>
                  </a:lnTo>
                  <a:close/>
                  <a:moveTo>
                    <a:pt x="89" y="62"/>
                  </a:moveTo>
                  <a:cubicBezTo>
                    <a:pt x="79" y="62"/>
                    <a:pt x="79" y="62"/>
                    <a:pt x="79" y="62"/>
                  </a:cubicBezTo>
                  <a:cubicBezTo>
                    <a:pt x="83" y="58"/>
                    <a:pt x="86" y="52"/>
                    <a:pt x="89" y="47"/>
                  </a:cubicBezTo>
                  <a:lnTo>
                    <a:pt x="89" y="62"/>
                  </a:lnTo>
                  <a:close/>
                  <a:moveTo>
                    <a:pt x="111" y="15"/>
                  </a:moveTo>
                  <a:cubicBezTo>
                    <a:pt x="121" y="9"/>
                    <a:pt x="133" y="11"/>
                    <a:pt x="137" y="19"/>
                  </a:cubicBezTo>
                  <a:cubicBezTo>
                    <a:pt x="140" y="25"/>
                    <a:pt x="139" y="31"/>
                    <a:pt x="135" y="37"/>
                  </a:cubicBezTo>
                  <a:cubicBezTo>
                    <a:pt x="102" y="37"/>
                    <a:pt x="102" y="37"/>
                    <a:pt x="102" y="37"/>
                  </a:cubicBezTo>
                  <a:cubicBezTo>
                    <a:pt x="101" y="35"/>
                    <a:pt x="100" y="33"/>
                    <a:pt x="99" y="31"/>
                  </a:cubicBezTo>
                  <a:cubicBezTo>
                    <a:pt x="100" y="25"/>
                    <a:pt x="104" y="19"/>
                    <a:pt x="111" y="15"/>
                  </a:cubicBezTo>
                  <a:close/>
                  <a:moveTo>
                    <a:pt x="97" y="47"/>
                  </a:moveTo>
                  <a:cubicBezTo>
                    <a:pt x="100" y="53"/>
                    <a:pt x="103" y="58"/>
                    <a:pt x="106" y="62"/>
                  </a:cubicBezTo>
                  <a:cubicBezTo>
                    <a:pt x="97" y="62"/>
                    <a:pt x="97" y="62"/>
                    <a:pt x="97" y="62"/>
                  </a:cubicBezTo>
                  <a:lnTo>
                    <a:pt x="97" y="47"/>
                  </a:lnTo>
                  <a:close/>
                  <a:moveTo>
                    <a:pt x="169" y="164"/>
                  </a:moveTo>
                  <a:cubicBezTo>
                    <a:pt x="97" y="164"/>
                    <a:pt x="97" y="164"/>
                    <a:pt x="97" y="164"/>
                  </a:cubicBezTo>
                  <a:cubicBezTo>
                    <a:pt x="97" y="121"/>
                    <a:pt x="97" y="121"/>
                    <a:pt x="97" y="121"/>
                  </a:cubicBezTo>
                  <a:cubicBezTo>
                    <a:pt x="169" y="121"/>
                    <a:pt x="169" y="121"/>
                    <a:pt x="169" y="121"/>
                  </a:cubicBezTo>
                  <a:lnTo>
                    <a:pt x="169" y="164"/>
                  </a:lnTo>
                  <a:close/>
                  <a:moveTo>
                    <a:pt x="169" y="113"/>
                  </a:moveTo>
                  <a:cubicBezTo>
                    <a:pt x="97" y="113"/>
                    <a:pt x="97" y="113"/>
                    <a:pt x="97" y="113"/>
                  </a:cubicBezTo>
                  <a:cubicBezTo>
                    <a:pt x="97" y="71"/>
                    <a:pt x="97" y="71"/>
                    <a:pt x="97" y="71"/>
                  </a:cubicBezTo>
                  <a:cubicBezTo>
                    <a:pt x="113" y="71"/>
                    <a:pt x="113" y="71"/>
                    <a:pt x="113" y="71"/>
                  </a:cubicBezTo>
                  <a:cubicBezTo>
                    <a:pt x="121" y="81"/>
                    <a:pt x="127" y="87"/>
                    <a:pt x="128" y="87"/>
                  </a:cubicBezTo>
                  <a:cubicBezTo>
                    <a:pt x="129" y="88"/>
                    <a:pt x="130" y="88"/>
                    <a:pt x="132" y="88"/>
                  </a:cubicBezTo>
                  <a:cubicBezTo>
                    <a:pt x="133" y="88"/>
                    <a:pt x="133" y="87"/>
                    <a:pt x="134" y="86"/>
                  </a:cubicBezTo>
                  <a:cubicBezTo>
                    <a:pt x="135" y="85"/>
                    <a:pt x="135" y="82"/>
                    <a:pt x="133" y="81"/>
                  </a:cubicBezTo>
                  <a:cubicBezTo>
                    <a:pt x="133" y="80"/>
                    <a:pt x="129" y="77"/>
                    <a:pt x="124" y="71"/>
                  </a:cubicBezTo>
                  <a:cubicBezTo>
                    <a:pt x="169" y="71"/>
                    <a:pt x="169" y="71"/>
                    <a:pt x="169" y="71"/>
                  </a:cubicBezTo>
                  <a:lnTo>
                    <a:pt x="169" y="113"/>
                  </a:lnTo>
                  <a:close/>
                  <a:moveTo>
                    <a:pt x="177" y="62"/>
                  </a:moveTo>
                  <a:cubicBezTo>
                    <a:pt x="117" y="62"/>
                    <a:pt x="117" y="62"/>
                    <a:pt x="117" y="62"/>
                  </a:cubicBezTo>
                  <a:cubicBezTo>
                    <a:pt x="113" y="58"/>
                    <a:pt x="109" y="52"/>
                    <a:pt x="106" y="45"/>
                  </a:cubicBezTo>
                  <a:cubicBezTo>
                    <a:pt x="177" y="45"/>
                    <a:pt x="177" y="45"/>
                    <a:pt x="177" y="45"/>
                  </a:cubicBezTo>
                  <a:lnTo>
                    <a:pt x="177" y="62"/>
                  </a:lnTo>
                  <a:close/>
                </a:path>
              </a:pathLst>
            </a:custGeom>
            <a:solidFill>
              <a:srgbClr val="83ABBC"/>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34E9C847-FCD2-4B97-96BE-C0F0FE87CEA5}"/>
                </a:ext>
              </a:extLst>
            </p:cNvPr>
            <p:cNvSpPr/>
            <p:nvPr/>
          </p:nvSpPr>
          <p:spPr>
            <a:xfrm>
              <a:off x="4304886" y="2924752"/>
              <a:ext cx="929250" cy="1134746"/>
            </a:xfrm>
            <a:prstGeom prst="rect">
              <a:avLst/>
            </a:prstGeom>
            <a:noFill/>
            <a:ln w="12700">
              <a:solidFill>
                <a:srgbClr val="C1D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7" name="Group 26">
            <a:extLst>
              <a:ext uri="{FF2B5EF4-FFF2-40B4-BE49-F238E27FC236}">
                <a16:creationId xmlns:a16="http://schemas.microsoft.com/office/drawing/2014/main" id="{30FF29B6-B125-40BD-8450-F7EE8F7941E9}"/>
              </a:ext>
            </a:extLst>
          </p:cNvPr>
          <p:cNvGrpSpPr/>
          <p:nvPr/>
        </p:nvGrpSpPr>
        <p:grpSpPr>
          <a:xfrm>
            <a:off x="4304886" y="2130496"/>
            <a:ext cx="3582228" cy="696805"/>
            <a:chOff x="4304886" y="2130496"/>
            <a:chExt cx="3582228" cy="696805"/>
          </a:xfrm>
        </p:grpSpPr>
        <p:grpSp>
          <p:nvGrpSpPr>
            <p:cNvPr id="10" name="Group 9">
              <a:extLst>
                <a:ext uri="{FF2B5EF4-FFF2-40B4-BE49-F238E27FC236}">
                  <a16:creationId xmlns:a16="http://schemas.microsoft.com/office/drawing/2014/main" id="{6DE1D025-63DF-45B8-B060-45378D82A51E}"/>
                </a:ext>
              </a:extLst>
            </p:cNvPr>
            <p:cNvGrpSpPr/>
            <p:nvPr/>
          </p:nvGrpSpPr>
          <p:grpSpPr>
            <a:xfrm>
              <a:off x="4422947" y="2130496"/>
              <a:ext cx="3464167" cy="696805"/>
              <a:chOff x="4422947" y="2130496"/>
              <a:chExt cx="3464167" cy="696805"/>
            </a:xfrm>
          </p:grpSpPr>
          <p:sp>
            <p:nvSpPr>
              <p:cNvPr id="12" name="Rectangle 11"/>
              <p:cNvSpPr/>
              <p:nvPr/>
            </p:nvSpPr>
            <p:spPr>
              <a:xfrm>
                <a:off x="5234136" y="2130496"/>
                <a:ext cx="2652978" cy="696805"/>
              </a:xfrm>
              <a:prstGeom prst="rect">
                <a:avLst/>
              </a:prstGeom>
              <a:solidFill>
                <a:srgbClr val="42859D"/>
              </a:solidFill>
              <a:ln>
                <a:solidFill>
                  <a:srgbClr val="42859D"/>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lnSpc>
                    <a:spcPct val="90000"/>
                  </a:lnSpc>
                </a:pPr>
                <a:r>
                  <a:rPr lang="en-US" sz="2000" b="1" dirty="0"/>
                  <a:t>20%</a:t>
                </a:r>
              </a:p>
              <a:p>
                <a:pPr algn="ctr">
                  <a:lnSpc>
                    <a:spcPct val="90000"/>
                  </a:lnSpc>
                </a:pPr>
                <a:r>
                  <a:rPr lang="en-US" sz="2400" b="1" dirty="0"/>
                  <a:t>Financial Goals</a:t>
                </a:r>
              </a:p>
            </p:txBody>
          </p:sp>
          <p:grpSp>
            <p:nvGrpSpPr>
              <p:cNvPr id="17" name="Group 14"/>
              <p:cNvGrpSpPr>
                <a:grpSpLocks noChangeAspect="1"/>
              </p:cNvGrpSpPr>
              <p:nvPr/>
            </p:nvGrpSpPr>
            <p:grpSpPr bwMode="auto">
              <a:xfrm>
                <a:off x="4422947" y="2224226"/>
                <a:ext cx="674499" cy="535166"/>
                <a:chOff x="4310" y="1126"/>
                <a:chExt cx="426" cy="338"/>
              </a:xfrm>
              <a:solidFill>
                <a:schemeClr val="accent1"/>
              </a:solidFill>
            </p:grpSpPr>
            <p:sp>
              <p:nvSpPr>
                <p:cNvPr id="18" name="Freeform 15"/>
                <p:cNvSpPr>
                  <a:spLocks/>
                </p:cNvSpPr>
                <p:nvPr/>
              </p:nvSpPr>
              <p:spPr bwMode="auto">
                <a:xfrm>
                  <a:off x="4405" y="1126"/>
                  <a:ext cx="331" cy="338"/>
                </a:xfrm>
                <a:custGeom>
                  <a:avLst/>
                  <a:gdLst>
                    <a:gd name="T0" fmla="*/ 78 w 160"/>
                    <a:gd name="T1" fmla="*/ 0 h 163"/>
                    <a:gd name="T2" fmla="*/ 1 w 160"/>
                    <a:gd name="T3" fmla="*/ 55 h 163"/>
                    <a:gd name="T4" fmla="*/ 4 w 160"/>
                    <a:gd name="T5" fmla="*/ 61 h 163"/>
                    <a:gd name="T6" fmla="*/ 7 w 160"/>
                    <a:gd name="T7" fmla="*/ 61 h 163"/>
                    <a:gd name="T8" fmla="*/ 9 w 160"/>
                    <a:gd name="T9" fmla="*/ 58 h 163"/>
                    <a:gd name="T10" fmla="*/ 78 w 160"/>
                    <a:gd name="T11" fmla="*/ 8 h 163"/>
                    <a:gd name="T12" fmla="*/ 151 w 160"/>
                    <a:gd name="T13" fmla="*/ 81 h 163"/>
                    <a:gd name="T14" fmla="*/ 78 w 160"/>
                    <a:gd name="T15" fmla="*/ 154 h 163"/>
                    <a:gd name="T16" fmla="*/ 9 w 160"/>
                    <a:gd name="T17" fmla="*/ 102 h 163"/>
                    <a:gd name="T18" fmla="*/ 4 w 160"/>
                    <a:gd name="T19" fmla="*/ 99 h 163"/>
                    <a:gd name="T20" fmla="*/ 3 w 160"/>
                    <a:gd name="T21" fmla="*/ 99 h 163"/>
                    <a:gd name="T22" fmla="*/ 1 w 160"/>
                    <a:gd name="T23" fmla="*/ 101 h 163"/>
                    <a:gd name="T24" fmla="*/ 0 w 160"/>
                    <a:gd name="T25" fmla="*/ 105 h 163"/>
                    <a:gd name="T26" fmla="*/ 78 w 160"/>
                    <a:gd name="T27" fmla="*/ 163 h 163"/>
                    <a:gd name="T28" fmla="*/ 160 w 160"/>
                    <a:gd name="T29" fmla="*/ 81 h 163"/>
                    <a:gd name="T30" fmla="*/ 78 w 160"/>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3">
                      <a:moveTo>
                        <a:pt x="78" y="0"/>
                      </a:moveTo>
                      <a:cubicBezTo>
                        <a:pt x="43" y="0"/>
                        <a:pt x="12" y="22"/>
                        <a:pt x="1" y="55"/>
                      </a:cubicBezTo>
                      <a:cubicBezTo>
                        <a:pt x="0" y="58"/>
                        <a:pt x="1" y="60"/>
                        <a:pt x="4" y="61"/>
                      </a:cubicBezTo>
                      <a:cubicBezTo>
                        <a:pt x="5" y="61"/>
                        <a:pt x="6" y="61"/>
                        <a:pt x="7" y="61"/>
                      </a:cubicBezTo>
                      <a:cubicBezTo>
                        <a:pt x="8" y="60"/>
                        <a:pt x="9" y="59"/>
                        <a:pt x="9" y="58"/>
                      </a:cubicBezTo>
                      <a:cubicBezTo>
                        <a:pt x="19" y="28"/>
                        <a:pt x="47" y="8"/>
                        <a:pt x="78" y="8"/>
                      </a:cubicBezTo>
                      <a:cubicBezTo>
                        <a:pt x="118" y="8"/>
                        <a:pt x="151" y="41"/>
                        <a:pt x="151" y="81"/>
                      </a:cubicBezTo>
                      <a:cubicBezTo>
                        <a:pt x="151" y="121"/>
                        <a:pt x="118" y="154"/>
                        <a:pt x="78" y="154"/>
                      </a:cubicBezTo>
                      <a:cubicBezTo>
                        <a:pt x="46" y="154"/>
                        <a:pt x="18" y="133"/>
                        <a:pt x="9" y="102"/>
                      </a:cubicBezTo>
                      <a:cubicBezTo>
                        <a:pt x="8" y="100"/>
                        <a:pt x="6" y="99"/>
                        <a:pt x="4" y="99"/>
                      </a:cubicBezTo>
                      <a:cubicBezTo>
                        <a:pt x="4" y="99"/>
                        <a:pt x="4" y="99"/>
                        <a:pt x="3" y="99"/>
                      </a:cubicBezTo>
                      <a:cubicBezTo>
                        <a:pt x="2" y="100"/>
                        <a:pt x="1" y="100"/>
                        <a:pt x="1" y="101"/>
                      </a:cubicBezTo>
                      <a:cubicBezTo>
                        <a:pt x="0" y="102"/>
                        <a:pt x="0" y="104"/>
                        <a:pt x="0" y="105"/>
                      </a:cubicBezTo>
                      <a:cubicBezTo>
                        <a:pt x="11" y="139"/>
                        <a:pt x="43" y="163"/>
                        <a:pt x="78" y="163"/>
                      </a:cubicBezTo>
                      <a:cubicBezTo>
                        <a:pt x="123" y="163"/>
                        <a:pt x="160" y="126"/>
                        <a:pt x="160" y="81"/>
                      </a:cubicBezTo>
                      <a:cubicBezTo>
                        <a:pt x="160" y="36"/>
                        <a:pt x="123" y="0"/>
                        <a:pt x="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4446" y="1170"/>
                  <a:ext cx="244" cy="249"/>
                </a:xfrm>
                <a:custGeom>
                  <a:avLst/>
                  <a:gdLst>
                    <a:gd name="T0" fmla="*/ 9 w 118"/>
                    <a:gd name="T1" fmla="*/ 73 h 120"/>
                    <a:gd name="T2" fmla="*/ 4 w 118"/>
                    <a:gd name="T3" fmla="*/ 70 h 120"/>
                    <a:gd name="T4" fmla="*/ 3 w 118"/>
                    <a:gd name="T5" fmla="*/ 70 h 120"/>
                    <a:gd name="T6" fmla="*/ 1 w 118"/>
                    <a:gd name="T7" fmla="*/ 72 h 120"/>
                    <a:gd name="T8" fmla="*/ 0 w 118"/>
                    <a:gd name="T9" fmla="*/ 75 h 120"/>
                    <a:gd name="T10" fmla="*/ 58 w 118"/>
                    <a:gd name="T11" fmla="*/ 120 h 120"/>
                    <a:gd name="T12" fmla="*/ 118 w 118"/>
                    <a:gd name="T13" fmla="*/ 60 h 120"/>
                    <a:gd name="T14" fmla="*/ 58 w 118"/>
                    <a:gd name="T15" fmla="*/ 0 h 120"/>
                    <a:gd name="T16" fmla="*/ 1 w 118"/>
                    <a:gd name="T17" fmla="*/ 44 h 120"/>
                    <a:gd name="T18" fmla="*/ 1 w 118"/>
                    <a:gd name="T19" fmla="*/ 47 h 120"/>
                    <a:gd name="T20" fmla="*/ 4 w 118"/>
                    <a:gd name="T21" fmla="*/ 49 h 120"/>
                    <a:gd name="T22" fmla="*/ 9 w 118"/>
                    <a:gd name="T23" fmla="*/ 46 h 120"/>
                    <a:gd name="T24" fmla="*/ 58 w 118"/>
                    <a:gd name="T25" fmla="*/ 9 h 120"/>
                    <a:gd name="T26" fmla="*/ 109 w 118"/>
                    <a:gd name="T27" fmla="*/ 60 h 120"/>
                    <a:gd name="T28" fmla="*/ 58 w 118"/>
                    <a:gd name="T29" fmla="*/ 111 h 120"/>
                    <a:gd name="T30" fmla="*/ 9 w 118"/>
                    <a:gd name="T31" fmla="*/ 7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0">
                      <a:moveTo>
                        <a:pt x="9" y="73"/>
                      </a:moveTo>
                      <a:cubicBezTo>
                        <a:pt x="8" y="71"/>
                        <a:pt x="6" y="70"/>
                        <a:pt x="4" y="70"/>
                      </a:cubicBezTo>
                      <a:cubicBezTo>
                        <a:pt x="4" y="70"/>
                        <a:pt x="4" y="70"/>
                        <a:pt x="3" y="70"/>
                      </a:cubicBezTo>
                      <a:cubicBezTo>
                        <a:pt x="2" y="70"/>
                        <a:pt x="1" y="71"/>
                        <a:pt x="1" y="72"/>
                      </a:cubicBezTo>
                      <a:cubicBezTo>
                        <a:pt x="0" y="73"/>
                        <a:pt x="0" y="74"/>
                        <a:pt x="0" y="75"/>
                      </a:cubicBezTo>
                      <a:cubicBezTo>
                        <a:pt x="7" y="102"/>
                        <a:pt x="31" y="120"/>
                        <a:pt x="58" y="120"/>
                      </a:cubicBezTo>
                      <a:cubicBezTo>
                        <a:pt x="91" y="120"/>
                        <a:pt x="118" y="93"/>
                        <a:pt x="118" y="60"/>
                      </a:cubicBezTo>
                      <a:cubicBezTo>
                        <a:pt x="118" y="27"/>
                        <a:pt x="91" y="0"/>
                        <a:pt x="58" y="0"/>
                      </a:cubicBezTo>
                      <a:cubicBezTo>
                        <a:pt x="32" y="0"/>
                        <a:pt x="8" y="18"/>
                        <a:pt x="1" y="44"/>
                      </a:cubicBezTo>
                      <a:cubicBezTo>
                        <a:pt x="0" y="45"/>
                        <a:pt x="0" y="46"/>
                        <a:pt x="1" y="47"/>
                      </a:cubicBezTo>
                      <a:cubicBezTo>
                        <a:pt x="2" y="48"/>
                        <a:pt x="2" y="49"/>
                        <a:pt x="4" y="49"/>
                      </a:cubicBezTo>
                      <a:cubicBezTo>
                        <a:pt x="6" y="50"/>
                        <a:pt x="8" y="49"/>
                        <a:pt x="9" y="46"/>
                      </a:cubicBezTo>
                      <a:cubicBezTo>
                        <a:pt x="15" y="24"/>
                        <a:pt x="35" y="9"/>
                        <a:pt x="58" y="9"/>
                      </a:cubicBezTo>
                      <a:cubicBezTo>
                        <a:pt x="86" y="9"/>
                        <a:pt x="109" y="32"/>
                        <a:pt x="109" y="60"/>
                      </a:cubicBezTo>
                      <a:cubicBezTo>
                        <a:pt x="109" y="88"/>
                        <a:pt x="86" y="111"/>
                        <a:pt x="58" y="111"/>
                      </a:cubicBezTo>
                      <a:cubicBezTo>
                        <a:pt x="35" y="111"/>
                        <a:pt x="14" y="96"/>
                        <a:pt x="9" y="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4562" y="1244"/>
                  <a:ext cx="58" cy="100"/>
                </a:xfrm>
                <a:custGeom>
                  <a:avLst/>
                  <a:gdLst>
                    <a:gd name="T0" fmla="*/ 4 w 28"/>
                    <a:gd name="T1" fmla="*/ 40 h 48"/>
                    <a:gd name="T2" fmla="*/ 0 w 28"/>
                    <a:gd name="T3" fmla="*/ 44 h 48"/>
                    <a:gd name="T4" fmla="*/ 4 w 28"/>
                    <a:gd name="T5" fmla="*/ 48 h 48"/>
                    <a:gd name="T6" fmla="*/ 28 w 28"/>
                    <a:gd name="T7" fmla="*/ 24 h 48"/>
                    <a:gd name="T8" fmla="*/ 4 w 28"/>
                    <a:gd name="T9" fmla="*/ 0 h 48"/>
                    <a:gd name="T10" fmla="*/ 0 w 28"/>
                    <a:gd name="T11" fmla="*/ 4 h 48"/>
                    <a:gd name="T12" fmla="*/ 4 w 28"/>
                    <a:gd name="T13" fmla="*/ 9 h 48"/>
                    <a:gd name="T14" fmla="*/ 20 w 28"/>
                    <a:gd name="T15" fmla="*/ 24 h 48"/>
                    <a:gd name="T16" fmla="*/ 4 w 2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4" y="40"/>
                      </a:moveTo>
                      <a:cubicBezTo>
                        <a:pt x="2" y="40"/>
                        <a:pt x="0" y="42"/>
                        <a:pt x="0" y="44"/>
                      </a:cubicBezTo>
                      <a:cubicBezTo>
                        <a:pt x="0" y="46"/>
                        <a:pt x="2" y="48"/>
                        <a:pt x="4" y="48"/>
                      </a:cubicBezTo>
                      <a:cubicBezTo>
                        <a:pt x="17" y="48"/>
                        <a:pt x="28" y="38"/>
                        <a:pt x="28" y="24"/>
                      </a:cubicBezTo>
                      <a:cubicBezTo>
                        <a:pt x="28" y="11"/>
                        <a:pt x="17" y="0"/>
                        <a:pt x="4" y="0"/>
                      </a:cubicBezTo>
                      <a:cubicBezTo>
                        <a:pt x="2" y="0"/>
                        <a:pt x="0" y="2"/>
                        <a:pt x="0" y="4"/>
                      </a:cubicBezTo>
                      <a:cubicBezTo>
                        <a:pt x="0" y="7"/>
                        <a:pt x="2" y="9"/>
                        <a:pt x="4" y="9"/>
                      </a:cubicBezTo>
                      <a:cubicBezTo>
                        <a:pt x="13" y="9"/>
                        <a:pt x="20" y="16"/>
                        <a:pt x="20" y="24"/>
                      </a:cubicBezTo>
                      <a:cubicBezTo>
                        <a:pt x="20" y="33"/>
                        <a:pt x="13" y="40"/>
                        <a:pt x="4"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4310" y="1236"/>
                  <a:ext cx="271" cy="116"/>
                </a:xfrm>
                <a:custGeom>
                  <a:avLst/>
                  <a:gdLst>
                    <a:gd name="T0" fmla="*/ 116 w 131"/>
                    <a:gd name="T1" fmla="*/ 33 h 56"/>
                    <a:gd name="T2" fmla="*/ 116 w 131"/>
                    <a:gd name="T3" fmla="*/ 33 h 56"/>
                    <a:gd name="T4" fmla="*/ 100 w 131"/>
                    <a:gd name="T5" fmla="*/ 49 h 56"/>
                    <a:gd name="T6" fmla="*/ 106 w 131"/>
                    <a:gd name="T7" fmla="*/ 55 h 56"/>
                    <a:gd name="T8" fmla="*/ 129 w 131"/>
                    <a:gd name="T9" fmla="*/ 32 h 56"/>
                    <a:gd name="T10" fmla="*/ 131 w 131"/>
                    <a:gd name="T11" fmla="*/ 28 h 56"/>
                    <a:gd name="T12" fmla="*/ 129 w 131"/>
                    <a:gd name="T13" fmla="*/ 24 h 56"/>
                    <a:gd name="T14" fmla="*/ 106 w 131"/>
                    <a:gd name="T15" fmla="*/ 2 h 56"/>
                    <a:gd name="T16" fmla="*/ 100 w 131"/>
                    <a:gd name="T17" fmla="*/ 2 h 56"/>
                    <a:gd name="T18" fmla="*/ 115 w 131"/>
                    <a:gd name="T19" fmla="*/ 23 h 56"/>
                    <a:gd name="T20" fmla="*/ 116 w 131"/>
                    <a:gd name="T21" fmla="*/ 24 h 56"/>
                    <a:gd name="T22" fmla="*/ 115 w 131"/>
                    <a:gd name="T23" fmla="*/ 24 h 56"/>
                    <a:gd name="T24" fmla="*/ 46 w 131"/>
                    <a:gd name="T25" fmla="*/ 24 h 56"/>
                    <a:gd name="T26" fmla="*/ 45 w 131"/>
                    <a:gd name="T27" fmla="*/ 23 h 56"/>
                    <a:gd name="T28" fmla="*/ 29 w 131"/>
                    <a:gd name="T29" fmla="*/ 8 h 56"/>
                    <a:gd name="T30" fmla="*/ 23 w 131"/>
                    <a:gd name="T31" fmla="*/ 8 h 56"/>
                    <a:gd name="T32" fmla="*/ 32 w 131"/>
                    <a:gd name="T33" fmla="*/ 23 h 56"/>
                    <a:gd name="T34" fmla="*/ 33 w 131"/>
                    <a:gd name="T35" fmla="*/ 24 h 56"/>
                    <a:gd name="T36" fmla="*/ 32 w 131"/>
                    <a:gd name="T37" fmla="*/ 24 h 56"/>
                    <a:gd name="T38" fmla="*/ 24 w 131"/>
                    <a:gd name="T39" fmla="*/ 24 h 56"/>
                    <a:gd name="T40" fmla="*/ 23 w 131"/>
                    <a:gd name="T41" fmla="*/ 23 h 56"/>
                    <a:gd name="T42" fmla="*/ 8 w 131"/>
                    <a:gd name="T43" fmla="*/ 8 h 56"/>
                    <a:gd name="T44" fmla="*/ 2 w 131"/>
                    <a:gd name="T45" fmla="*/ 8 h 56"/>
                    <a:gd name="T46" fmla="*/ 15 w 131"/>
                    <a:gd name="T47" fmla="*/ 27 h 56"/>
                    <a:gd name="T48" fmla="*/ 16 w 131"/>
                    <a:gd name="T49" fmla="*/ 28 h 56"/>
                    <a:gd name="T50" fmla="*/ 16 w 131"/>
                    <a:gd name="T51" fmla="*/ 28 h 56"/>
                    <a:gd name="T52" fmla="*/ 15 w 131"/>
                    <a:gd name="T53" fmla="*/ 29 h 56"/>
                    <a:gd name="T54" fmla="*/ 2 w 131"/>
                    <a:gd name="T55" fmla="*/ 48 h 56"/>
                    <a:gd name="T56" fmla="*/ 23 w 131"/>
                    <a:gd name="T57" fmla="*/ 34 h 56"/>
                    <a:gd name="T58" fmla="*/ 24 w 131"/>
                    <a:gd name="T59" fmla="*/ 33 h 56"/>
                    <a:gd name="T60" fmla="*/ 25 w 131"/>
                    <a:gd name="T61" fmla="*/ 33 h 56"/>
                    <a:gd name="T62" fmla="*/ 32 w 131"/>
                    <a:gd name="T63" fmla="*/ 33 h 56"/>
                    <a:gd name="T64" fmla="*/ 33 w 131"/>
                    <a:gd name="T65" fmla="*/ 33 h 56"/>
                    <a:gd name="T66" fmla="*/ 23 w 131"/>
                    <a:gd name="T67" fmla="*/ 42 h 56"/>
                    <a:gd name="T68" fmla="*/ 29 w 131"/>
                    <a:gd name="T69" fmla="*/ 48 h 56"/>
                    <a:gd name="T70" fmla="*/ 45 w 131"/>
                    <a:gd name="T71" fmla="*/ 33 h 56"/>
                    <a:gd name="T72" fmla="*/ 46 w 131"/>
                    <a:gd name="T73" fmla="*/ 33 h 56"/>
                    <a:gd name="T74" fmla="*/ 115 w 131"/>
                    <a:gd name="T7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6">
                      <a:moveTo>
                        <a:pt x="115" y="33"/>
                      </a:moveTo>
                      <a:cubicBezTo>
                        <a:pt x="116" y="33"/>
                        <a:pt x="116" y="33"/>
                        <a:pt x="116" y="33"/>
                      </a:cubicBezTo>
                      <a:cubicBezTo>
                        <a:pt x="116" y="33"/>
                        <a:pt x="116" y="33"/>
                        <a:pt x="116" y="33"/>
                      </a:cubicBezTo>
                      <a:cubicBezTo>
                        <a:pt x="116" y="33"/>
                        <a:pt x="116" y="33"/>
                        <a:pt x="116" y="33"/>
                      </a:cubicBezTo>
                      <a:cubicBezTo>
                        <a:pt x="115" y="34"/>
                        <a:pt x="115" y="34"/>
                        <a:pt x="115" y="34"/>
                      </a:cubicBezTo>
                      <a:cubicBezTo>
                        <a:pt x="100" y="49"/>
                        <a:pt x="100" y="49"/>
                        <a:pt x="100" y="49"/>
                      </a:cubicBezTo>
                      <a:cubicBezTo>
                        <a:pt x="98" y="50"/>
                        <a:pt x="98" y="53"/>
                        <a:pt x="100" y="55"/>
                      </a:cubicBezTo>
                      <a:cubicBezTo>
                        <a:pt x="102" y="56"/>
                        <a:pt x="105" y="56"/>
                        <a:pt x="106" y="55"/>
                      </a:cubicBezTo>
                      <a:cubicBezTo>
                        <a:pt x="128" y="33"/>
                        <a:pt x="128" y="33"/>
                        <a:pt x="128" y="33"/>
                      </a:cubicBezTo>
                      <a:cubicBezTo>
                        <a:pt x="129" y="32"/>
                        <a:pt x="129" y="32"/>
                        <a:pt x="129" y="32"/>
                      </a:cubicBezTo>
                      <a:cubicBezTo>
                        <a:pt x="130" y="31"/>
                        <a:pt x="130" y="31"/>
                        <a:pt x="130" y="31"/>
                      </a:cubicBezTo>
                      <a:cubicBezTo>
                        <a:pt x="131" y="30"/>
                        <a:pt x="131" y="29"/>
                        <a:pt x="131" y="28"/>
                      </a:cubicBezTo>
                      <a:cubicBezTo>
                        <a:pt x="131" y="27"/>
                        <a:pt x="131" y="26"/>
                        <a:pt x="130" y="25"/>
                      </a:cubicBezTo>
                      <a:cubicBezTo>
                        <a:pt x="129" y="24"/>
                        <a:pt x="129" y="24"/>
                        <a:pt x="129" y="24"/>
                      </a:cubicBezTo>
                      <a:cubicBezTo>
                        <a:pt x="128" y="23"/>
                        <a:pt x="128" y="23"/>
                        <a:pt x="128" y="23"/>
                      </a:cubicBezTo>
                      <a:cubicBezTo>
                        <a:pt x="106" y="2"/>
                        <a:pt x="106" y="2"/>
                        <a:pt x="106" y="2"/>
                      </a:cubicBezTo>
                      <a:cubicBezTo>
                        <a:pt x="105" y="1"/>
                        <a:pt x="104" y="0"/>
                        <a:pt x="103" y="0"/>
                      </a:cubicBezTo>
                      <a:cubicBezTo>
                        <a:pt x="102" y="0"/>
                        <a:pt x="101" y="1"/>
                        <a:pt x="100" y="2"/>
                      </a:cubicBezTo>
                      <a:cubicBezTo>
                        <a:pt x="98" y="3"/>
                        <a:pt x="98" y="6"/>
                        <a:pt x="100" y="8"/>
                      </a:cubicBezTo>
                      <a:cubicBezTo>
                        <a:pt x="115" y="23"/>
                        <a:pt x="115" y="23"/>
                        <a:pt x="115" y="23"/>
                      </a:cubicBezTo>
                      <a:cubicBezTo>
                        <a:pt x="116" y="23"/>
                        <a:pt x="116" y="23"/>
                        <a:pt x="116" y="23"/>
                      </a:cubicBezTo>
                      <a:cubicBezTo>
                        <a:pt x="116" y="24"/>
                        <a:pt x="116" y="24"/>
                        <a:pt x="116" y="24"/>
                      </a:cubicBezTo>
                      <a:cubicBezTo>
                        <a:pt x="116" y="24"/>
                        <a:pt x="116" y="24"/>
                        <a:pt x="116" y="24"/>
                      </a:cubicBezTo>
                      <a:cubicBezTo>
                        <a:pt x="115" y="24"/>
                        <a:pt x="115" y="24"/>
                        <a:pt x="115" y="24"/>
                      </a:cubicBezTo>
                      <a:cubicBezTo>
                        <a:pt x="47" y="24"/>
                        <a:pt x="47" y="24"/>
                        <a:pt x="47" y="24"/>
                      </a:cubicBezTo>
                      <a:cubicBezTo>
                        <a:pt x="46" y="24"/>
                        <a:pt x="46" y="24"/>
                        <a:pt x="46" y="24"/>
                      </a:cubicBezTo>
                      <a:cubicBezTo>
                        <a:pt x="45" y="24"/>
                        <a:pt x="45" y="24"/>
                        <a:pt x="45" y="24"/>
                      </a:cubicBezTo>
                      <a:cubicBezTo>
                        <a:pt x="45" y="23"/>
                        <a:pt x="45" y="23"/>
                        <a:pt x="45" y="23"/>
                      </a:cubicBezTo>
                      <a:cubicBezTo>
                        <a:pt x="44" y="23"/>
                        <a:pt x="44" y="23"/>
                        <a:pt x="44" y="23"/>
                      </a:cubicBezTo>
                      <a:cubicBezTo>
                        <a:pt x="29" y="8"/>
                        <a:pt x="29" y="8"/>
                        <a:pt x="29" y="8"/>
                      </a:cubicBezTo>
                      <a:cubicBezTo>
                        <a:pt x="29" y="7"/>
                        <a:pt x="27" y="7"/>
                        <a:pt x="26" y="7"/>
                      </a:cubicBezTo>
                      <a:cubicBezTo>
                        <a:pt x="25" y="7"/>
                        <a:pt x="24" y="7"/>
                        <a:pt x="23" y="8"/>
                      </a:cubicBezTo>
                      <a:cubicBezTo>
                        <a:pt x="22" y="10"/>
                        <a:pt x="22" y="12"/>
                        <a:pt x="23" y="14"/>
                      </a:cubicBezTo>
                      <a:cubicBezTo>
                        <a:pt x="32" y="23"/>
                        <a:pt x="32" y="23"/>
                        <a:pt x="32" y="23"/>
                      </a:cubicBezTo>
                      <a:cubicBezTo>
                        <a:pt x="33" y="23"/>
                        <a:pt x="33" y="23"/>
                        <a:pt x="33" y="23"/>
                      </a:cubicBezTo>
                      <a:cubicBezTo>
                        <a:pt x="33" y="24"/>
                        <a:pt x="33" y="24"/>
                        <a:pt x="33" y="24"/>
                      </a:cubicBezTo>
                      <a:cubicBezTo>
                        <a:pt x="32" y="24"/>
                        <a:pt x="32" y="24"/>
                        <a:pt x="32" y="24"/>
                      </a:cubicBezTo>
                      <a:cubicBezTo>
                        <a:pt x="32" y="24"/>
                        <a:pt x="32" y="24"/>
                        <a:pt x="32" y="24"/>
                      </a:cubicBezTo>
                      <a:cubicBezTo>
                        <a:pt x="25" y="24"/>
                        <a:pt x="25" y="24"/>
                        <a:pt x="25" y="24"/>
                      </a:cubicBezTo>
                      <a:cubicBezTo>
                        <a:pt x="24" y="24"/>
                        <a:pt x="24" y="24"/>
                        <a:pt x="24" y="24"/>
                      </a:cubicBezTo>
                      <a:cubicBezTo>
                        <a:pt x="24" y="24"/>
                        <a:pt x="24" y="24"/>
                        <a:pt x="24" y="24"/>
                      </a:cubicBezTo>
                      <a:cubicBezTo>
                        <a:pt x="23" y="23"/>
                        <a:pt x="23" y="23"/>
                        <a:pt x="23" y="23"/>
                      </a:cubicBezTo>
                      <a:cubicBezTo>
                        <a:pt x="23" y="23"/>
                        <a:pt x="23" y="23"/>
                        <a:pt x="23" y="23"/>
                      </a:cubicBezTo>
                      <a:cubicBezTo>
                        <a:pt x="8" y="8"/>
                        <a:pt x="8" y="8"/>
                        <a:pt x="8" y="8"/>
                      </a:cubicBezTo>
                      <a:cubicBezTo>
                        <a:pt x="7" y="7"/>
                        <a:pt x="6" y="7"/>
                        <a:pt x="5" y="7"/>
                      </a:cubicBezTo>
                      <a:cubicBezTo>
                        <a:pt x="4" y="7"/>
                        <a:pt x="3" y="7"/>
                        <a:pt x="2" y="8"/>
                      </a:cubicBezTo>
                      <a:cubicBezTo>
                        <a:pt x="0" y="10"/>
                        <a:pt x="0" y="12"/>
                        <a:pt x="2" y="14"/>
                      </a:cubicBezTo>
                      <a:cubicBezTo>
                        <a:pt x="15" y="27"/>
                        <a:pt x="15" y="27"/>
                        <a:pt x="15" y="27"/>
                      </a:cubicBezTo>
                      <a:cubicBezTo>
                        <a:pt x="15" y="28"/>
                        <a:pt x="15" y="28"/>
                        <a:pt x="15" y="28"/>
                      </a:cubicBezTo>
                      <a:cubicBezTo>
                        <a:pt x="16" y="28"/>
                        <a:pt x="16" y="28"/>
                        <a:pt x="16" y="28"/>
                      </a:cubicBezTo>
                      <a:cubicBezTo>
                        <a:pt x="16" y="28"/>
                        <a:pt x="16" y="28"/>
                        <a:pt x="16" y="28"/>
                      </a:cubicBezTo>
                      <a:cubicBezTo>
                        <a:pt x="16" y="28"/>
                        <a:pt x="16" y="28"/>
                        <a:pt x="16" y="28"/>
                      </a:cubicBezTo>
                      <a:cubicBezTo>
                        <a:pt x="15" y="29"/>
                        <a:pt x="15" y="29"/>
                        <a:pt x="15" y="29"/>
                      </a:cubicBezTo>
                      <a:cubicBezTo>
                        <a:pt x="15" y="29"/>
                        <a:pt x="15" y="29"/>
                        <a:pt x="15" y="29"/>
                      </a:cubicBezTo>
                      <a:cubicBezTo>
                        <a:pt x="2" y="42"/>
                        <a:pt x="2" y="42"/>
                        <a:pt x="2" y="42"/>
                      </a:cubicBezTo>
                      <a:cubicBezTo>
                        <a:pt x="0" y="44"/>
                        <a:pt x="0" y="47"/>
                        <a:pt x="2" y="48"/>
                      </a:cubicBezTo>
                      <a:cubicBezTo>
                        <a:pt x="3" y="50"/>
                        <a:pt x="6" y="50"/>
                        <a:pt x="8" y="48"/>
                      </a:cubicBezTo>
                      <a:cubicBezTo>
                        <a:pt x="23" y="34"/>
                        <a:pt x="23" y="34"/>
                        <a:pt x="23" y="34"/>
                      </a:cubicBezTo>
                      <a:cubicBezTo>
                        <a:pt x="23" y="33"/>
                        <a:pt x="23" y="33"/>
                        <a:pt x="23" y="33"/>
                      </a:cubicBezTo>
                      <a:cubicBezTo>
                        <a:pt x="24" y="33"/>
                        <a:pt x="24" y="33"/>
                        <a:pt x="24" y="33"/>
                      </a:cubicBezTo>
                      <a:cubicBezTo>
                        <a:pt x="24" y="33"/>
                        <a:pt x="24" y="33"/>
                        <a:pt x="24" y="33"/>
                      </a:cubicBezTo>
                      <a:cubicBezTo>
                        <a:pt x="25" y="33"/>
                        <a:pt x="25" y="33"/>
                        <a:pt x="25" y="33"/>
                      </a:cubicBezTo>
                      <a:cubicBezTo>
                        <a:pt x="32" y="33"/>
                        <a:pt x="32" y="33"/>
                        <a:pt x="32" y="33"/>
                      </a:cubicBezTo>
                      <a:cubicBezTo>
                        <a:pt x="32" y="33"/>
                        <a:pt x="32" y="33"/>
                        <a:pt x="32" y="33"/>
                      </a:cubicBezTo>
                      <a:cubicBezTo>
                        <a:pt x="33" y="33"/>
                        <a:pt x="33" y="33"/>
                        <a:pt x="33" y="33"/>
                      </a:cubicBezTo>
                      <a:cubicBezTo>
                        <a:pt x="33" y="33"/>
                        <a:pt x="33" y="33"/>
                        <a:pt x="33" y="33"/>
                      </a:cubicBezTo>
                      <a:cubicBezTo>
                        <a:pt x="32" y="34"/>
                        <a:pt x="32" y="34"/>
                        <a:pt x="32" y="34"/>
                      </a:cubicBezTo>
                      <a:cubicBezTo>
                        <a:pt x="23" y="42"/>
                        <a:pt x="23" y="42"/>
                        <a:pt x="23" y="42"/>
                      </a:cubicBezTo>
                      <a:cubicBezTo>
                        <a:pt x="22" y="44"/>
                        <a:pt x="22" y="47"/>
                        <a:pt x="23" y="48"/>
                      </a:cubicBezTo>
                      <a:cubicBezTo>
                        <a:pt x="25" y="50"/>
                        <a:pt x="28" y="50"/>
                        <a:pt x="29" y="48"/>
                      </a:cubicBezTo>
                      <a:cubicBezTo>
                        <a:pt x="44" y="34"/>
                        <a:pt x="44" y="34"/>
                        <a:pt x="44" y="34"/>
                      </a:cubicBezTo>
                      <a:cubicBezTo>
                        <a:pt x="45" y="33"/>
                        <a:pt x="45" y="33"/>
                        <a:pt x="45" y="33"/>
                      </a:cubicBezTo>
                      <a:cubicBezTo>
                        <a:pt x="45" y="33"/>
                        <a:pt x="45" y="33"/>
                        <a:pt x="45" y="33"/>
                      </a:cubicBezTo>
                      <a:cubicBezTo>
                        <a:pt x="46" y="33"/>
                        <a:pt x="46" y="33"/>
                        <a:pt x="46" y="33"/>
                      </a:cubicBezTo>
                      <a:cubicBezTo>
                        <a:pt x="47" y="33"/>
                        <a:pt x="47" y="33"/>
                        <a:pt x="47" y="33"/>
                      </a:cubicBezTo>
                      <a:lnTo>
                        <a:pt x="11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4" name="Rectangle 23">
              <a:extLst>
                <a:ext uri="{FF2B5EF4-FFF2-40B4-BE49-F238E27FC236}">
                  <a16:creationId xmlns:a16="http://schemas.microsoft.com/office/drawing/2014/main" id="{8C6ACF44-C72B-44A2-84BF-989D78EDDEF1}"/>
                </a:ext>
              </a:extLst>
            </p:cNvPr>
            <p:cNvSpPr/>
            <p:nvPr/>
          </p:nvSpPr>
          <p:spPr>
            <a:xfrm>
              <a:off x="4304886" y="2144408"/>
              <a:ext cx="929250" cy="682893"/>
            </a:xfrm>
            <a:prstGeom prst="rect">
              <a:avLst/>
            </a:prstGeom>
            <a:noFill/>
            <a:ln w="12700">
              <a:solidFill>
                <a:srgbClr val="428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4041551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AEE880-0994-4A45-8CE7-D3196CDAB96F}"/>
              </a:ext>
            </a:extLst>
          </p:cNvPr>
          <p:cNvSpPr/>
          <p:nvPr/>
        </p:nvSpPr>
        <p:spPr>
          <a:xfrm>
            <a:off x="6423947" y="1649861"/>
            <a:ext cx="5380763" cy="4273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a:t>Brush Up on Benefits   </a:t>
            </a:r>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18</a:t>
            </a:fld>
            <a:endParaRPr lang="en-US" dirty="0">
              <a:solidFill>
                <a:srgbClr val="474C55"/>
              </a:solidFill>
            </a:endParaRP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a:xfrm>
            <a:off x="6708977" y="1968005"/>
            <a:ext cx="11461810" cy="3603038"/>
          </a:xfrm>
        </p:spPr>
        <p:txBody>
          <a:bodyPr/>
          <a:lstStyle/>
          <a:p>
            <a:pPr marL="288925" indent="-288925">
              <a:spcAft>
                <a:spcPts val="600"/>
              </a:spcAft>
              <a:buClr>
                <a:srgbClr val="3E7C92"/>
              </a:buClr>
            </a:pPr>
            <a:r>
              <a:rPr lang="en-US" sz="2000" dirty="0"/>
              <a:t>Retirement plan </a:t>
            </a:r>
          </a:p>
          <a:p>
            <a:pPr marL="566738" lvl="1" indent="-277813">
              <a:spcAft>
                <a:spcPts val="600"/>
              </a:spcAft>
              <a:buClr>
                <a:srgbClr val="3E7C92"/>
              </a:buClr>
            </a:pPr>
            <a:r>
              <a:rPr lang="en-US" sz="1800" dirty="0"/>
              <a:t>401(k) company match </a:t>
            </a:r>
          </a:p>
          <a:p>
            <a:pPr marL="566738" lvl="1" indent="-277813">
              <a:spcAft>
                <a:spcPts val="1600"/>
              </a:spcAft>
              <a:buClr>
                <a:srgbClr val="3E7C92"/>
              </a:buClr>
            </a:pPr>
            <a:r>
              <a:rPr lang="en-US" sz="1800" dirty="0"/>
              <a:t>Vesting period </a:t>
            </a:r>
          </a:p>
          <a:p>
            <a:pPr marL="288925" indent="-288925">
              <a:spcAft>
                <a:spcPts val="1600"/>
              </a:spcAft>
              <a:buClr>
                <a:srgbClr val="3E7C92"/>
              </a:buClr>
            </a:pPr>
            <a:r>
              <a:rPr lang="en-US" sz="2000" dirty="0"/>
              <a:t>Health insurance coverage </a:t>
            </a:r>
          </a:p>
          <a:p>
            <a:pPr marL="288925" indent="-288925">
              <a:spcAft>
                <a:spcPts val="1600"/>
              </a:spcAft>
              <a:buClr>
                <a:srgbClr val="3E7C92"/>
              </a:buClr>
            </a:pPr>
            <a:r>
              <a:rPr lang="en-US" sz="2000" dirty="0"/>
              <a:t>Maternity, paternity, adoption leave </a:t>
            </a:r>
          </a:p>
          <a:p>
            <a:pPr marL="288925" indent="-288925">
              <a:spcAft>
                <a:spcPts val="1600"/>
              </a:spcAft>
              <a:buClr>
                <a:srgbClr val="3E7C92"/>
              </a:buClr>
            </a:pPr>
            <a:r>
              <a:rPr lang="en-US" sz="2000" dirty="0"/>
              <a:t>Tuition reimbursement  </a:t>
            </a:r>
          </a:p>
          <a:p>
            <a:pPr marL="288925" indent="-288925">
              <a:spcAft>
                <a:spcPts val="1600"/>
              </a:spcAft>
              <a:buClr>
                <a:srgbClr val="3E7C92"/>
              </a:buClr>
            </a:pPr>
            <a:r>
              <a:rPr lang="en-US" sz="2000" dirty="0"/>
              <a:t>Student loan repayment assistance </a:t>
            </a:r>
            <a:endParaRPr lang="en-US" sz="2400" dirty="0"/>
          </a:p>
        </p:txBody>
      </p:sp>
      <p:sp>
        <p:nvSpPr>
          <p:cNvPr id="7" name="Text Placeholder 6"/>
          <p:cNvSpPr>
            <a:spLocks noGrp="1"/>
          </p:cNvSpPr>
          <p:nvPr>
            <p:ph type="body" sz="quarter" idx="15"/>
          </p:nvPr>
        </p:nvSpPr>
        <p:spPr/>
        <p:txBody>
          <a:bodyPr/>
          <a:lstStyle/>
          <a:p>
            <a:r>
              <a:rPr lang="en-US" dirty="0"/>
              <a:t>Take advantage of what your employer offers </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3537" y="1649861"/>
            <a:ext cx="6030410" cy="4273666"/>
          </a:xfrm>
          <a:prstGeom prst="rect">
            <a:avLst/>
          </a:prstGeom>
        </p:spPr>
      </p:pic>
      <p:sp>
        <p:nvSpPr>
          <p:cNvPr id="11" name="TextBox 10">
            <a:extLst>
              <a:ext uri="{FF2B5EF4-FFF2-40B4-BE49-F238E27FC236}">
                <a16:creationId xmlns:a16="http://schemas.microsoft.com/office/drawing/2014/main" id="{D56A42FC-B23A-487D-A62B-0DF9A25BC593}"/>
              </a:ext>
            </a:extLst>
          </p:cNvPr>
          <p:cNvSpPr txBox="1"/>
          <p:nvPr/>
        </p:nvSpPr>
        <p:spPr>
          <a:xfrm>
            <a:off x="-4416169" y="5939226"/>
            <a:ext cx="8102600" cy="307777"/>
          </a:xfrm>
          <a:prstGeom prst="rect">
            <a:avLst/>
          </a:prstGeom>
          <a:noFill/>
        </p:spPr>
        <p:txBody>
          <a:bodyPr wrap="square">
            <a:sp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kumimoji="0" lang="en-US" sz="1400" b="1" i="1" u="none" strike="noStrike" kern="0" cap="none" spc="0" normalizeH="0" baseline="0" noProof="0" dirty="0">
                <a:ln>
                  <a:noFill/>
                </a:ln>
                <a:effectLst/>
                <a:uLnTx/>
                <a:uFillTx/>
                <a:latin typeface="Arial" panose="020B0604020202020204"/>
                <a:ea typeface="ＭＳ Ｐゴシック" charset="-128"/>
                <a:cs typeface="+mn-cs"/>
              </a:rPr>
              <a:t>Don’t miss out on more in your pocket</a:t>
            </a:r>
          </a:p>
        </p:txBody>
      </p:sp>
    </p:spTree>
    <p:extLst>
      <p:ext uri="{BB962C8B-B14F-4D97-AF65-F5344CB8AC3E}">
        <p14:creationId xmlns:p14="http://schemas.microsoft.com/office/powerpoint/2010/main" val="1206389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00ADF-2337-4E5D-9863-6A84C0B35E83}"/>
              </a:ext>
            </a:extLst>
          </p:cNvPr>
          <p:cNvSpPr>
            <a:spLocks noGrp="1"/>
          </p:cNvSpPr>
          <p:nvPr>
            <p:ph type="body" idx="13"/>
          </p:nvPr>
        </p:nvSpPr>
        <p:spPr>
          <a:xfrm>
            <a:off x="1839951" y="561109"/>
            <a:ext cx="7584604" cy="2847109"/>
          </a:xfrm>
        </p:spPr>
        <p:txBody>
          <a:bodyPr/>
          <a:lstStyle/>
          <a:p>
            <a:endParaRPr lang="en-US" dirty="0"/>
          </a:p>
          <a:p>
            <a:endParaRPr lang="en-US" dirty="0"/>
          </a:p>
          <a:p>
            <a:endParaRPr lang="en-US" dirty="0"/>
          </a:p>
          <a:p>
            <a:r>
              <a:rPr lang="en-US" dirty="0"/>
              <a:t>The Juggling Act: Middle Life Stage</a:t>
            </a:r>
          </a:p>
        </p:txBody>
      </p:sp>
    </p:spTree>
    <p:extLst>
      <p:ext uri="{BB962C8B-B14F-4D97-AF65-F5344CB8AC3E}">
        <p14:creationId xmlns:p14="http://schemas.microsoft.com/office/powerpoint/2010/main" val="295442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7299-E887-460D-B12E-458524CED0C7}"/>
              </a:ext>
            </a:extLst>
          </p:cNvPr>
          <p:cNvSpPr txBox="1">
            <a:spLocks/>
          </p:cNvSpPr>
          <p:nvPr/>
        </p:nvSpPr>
        <p:spPr>
          <a:xfrm>
            <a:off x="3569993" y="772837"/>
            <a:ext cx="7508314" cy="3377132"/>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1A2F59"/>
                </a:solidFill>
                <a:effectLst/>
                <a:uLnTx/>
                <a:uFillTx/>
                <a:latin typeface="Clarendon LT Std"/>
                <a:ea typeface="+mj-ea"/>
                <a:cs typeface="+mj-cs"/>
              </a:rPr>
              <a:t>Women In Investing</a:t>
            </a:r>
          </a:p>
        </p:txBody>
      </p:sp>
    </p:spTree>
    <p:extLst>
      <p:ext uri="{BB962C8B-B14F-4D97-AF65-F5344CB8AC3E}">
        <p14:creationId xmlns:p14="http://schemas.microsoft.com/office/powerpoint/2010/main" val="14883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62615D-D69A-41FF-9225-1C74700A4A2D}"/>
              </a:ext>
            </a:extLst>
          </p:cNvPr>
          <p:cNvSpPr/>
          <p:nvPr/>
        </p:nvSpPr>
        <p:spPr>
          <a:xfrm>
            <a:off x="381000" y="1534012"/>
            <a:ext cx="5342663" cy="4273666"/>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2" name="Title 1"/>
          <p:cNvSpPr>
            <a:spLocks noGrp="1"/>
          </p:cNvSpPr>
          <p:nvPr>
            <p:ph type="title"/>
          </p:nvPr>
        </p:nvSpPr>
        <p:spPr>
          <a:xfrm>
            <a:off x="342900" y="0"/>
            <a:ext cx="10103126" cy="925032"/>
          </a:xfrm>
        </p:spPr>
        <p:txBody>
          <a:bodyPr/>
          <a:lstStyle/>
          <a:p>
            <a:r>
              <a:rPr lang="en-US" dirty="0"/>
              <a:t>Merging Finances After Marriage </a:t>
            </a:r>
          </a:p>
        </p:txBody>
      </p:sp>
      <p:sp>
        <p:nvSpPr>
          <p:cNvPr id="3" name="Slide Number Placeholder 2"/>
          <p:cNvSpPr>
            <a:spLocks noGrp="1"/>
          </p:cNvSpPr>
          <p:nvPr>
            <p:ph type="sldNum" sz="quarter" idx="10"/>
          </p:nvPr>
        </p:nvSpPr>
        <p:spPr>
          <a:xfrm>
            <a:off x="11423710" y="6591925"/>
            <a:ext cx="381000" cy="129550"/>
          </a:xfrm>
        </p:spPr>
        <p:txBody>
          <a:bodyPr/>
          <a:lstStyle/>
          <a:p>
            <a:fld id="{496F6AEA-BFCE-644B-B5DE-06784F16BF6E}" type="slidenum">
              <a:rPr lang="en-US" smtClean="0"/>
              <a:pPr/>
              <a:t>20</a:t>
            </a:fld>
            <a:endParaRPr lang="en-US" dirty="0"/>
          </a:p>
        </p:txBody>
      </p:sp>
      <p:sp>
        <p:nvSpPr>
          <p:cNvPr id="15" name="Text Placeholder 14">
            <a:extLst>
              <a:ext uri="{FF2B5EF4-FFF2-40B4-BE49-F238E27FC236}">
                <a16:creationId xmlns:a16="http://schemas.microsoft.com/office/drawing/2014/main" id="{F7788B38-8AD9-4B95-A9B6-50134264BFB2}"/>
              </a:ext>
            </a:extLst>
          </p:cNvPr>
          <p:cNvSpPr>
            <a:spLocks noGrp="1"/>
          </p:cNvSpPr>
          <p:nvPr>
            <p:ph type="body" sz="quarter" idx="11"/>
          </p:nvPr>
        </p:nvSpPr>
        <p:spPr/>
        <p:txBody>
          <a:bodyPr/>
          <a:lstStyle/>
          <a:p>
            <a:endParaRPr lang="en-US"/>
          </a:p>
        </p:txBody>
      </p:sp>
      <p:sp>
        <p:nvSpPr>
          <p:cNvPr id="16" name="Text Placeholder 15">
            <a:extLst>
              <a:ext uri="{FF2B5EF4-FFF2-40B4-BE49-F238E27FC236}">
                <a16:creationId xmlns:a16="http://schemas.microsoft.com/office/drawing/2014/main" id="{66786AF0-E2D9-45E3-AE15-09FA2D676505}"/>
              </a:ext>
            </a:extLst>
          </p:cNvPr>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a:xfrm>
            <a:off x="528094" y="1672908"/>
            <a:ext cx="11461810" cy="3951851"/>
          </a:xfrm>
        </p:spPr>
        <p:txBody>
          <a:bodyPr/>
          <a:lstStyle/>
          <a:p>
            <a:pPr>
              <a:spcAft>
                <a:spcPts val="1200"/>
              </a:spcAft>
              <a:buClr>
                <a:srgbClr val="3E7C92"/>
              </a:buClr>
            </a:pPr>
            <a:r>
              <a:rPr lang="en-US" dirty="0"/>
              <a:t>Talk to your partner about financial goals </a:t>
            </a:r>
          </a:p>
          <a:p>
            <a:pPr>
              <a:spcAft>
                <a:spcPts val="1200"/>
              </a:spcAft>
              <a:buClr>
                <a:srgbClr val="3E7C92"/>
              </a:buClr>
            </a:pPr>
            <a:r>
              <a:rPr lang="en-US" dirty="0"/>
              <a:t>Consider a prenuptial agreement </a:t>
            </a:r>
          </a:p>
          <a:p>
            <a:pPr>
              <a:spcAft>
                <a:spcPts val="1200"/>
              </a:spcAft>
              <a:buClr>
                <a:srgbClr val="3E7C92"/>
              </a:buClr>
            </a:pPr>
            <a:r>
              <a:rPr lang="en-US" dirty="0"/>
              <a:t>Compare your credit scores, savings </a:t>
            </a:r>
            <a:br>
              <a:rPr lang="en-US" dirty="0"/>
            </a:br>
            <a:r>
              <a:rPr lang="en-US" dirty="0"/>
              <a:t>and spending habits</a:t>
            </a:r>
          </a:p>
          <a:p>
            <a:pPr>
              <a:spcAft>
                <a:spcPts val="1200"/>
              </a:spcAft>
              <a:buClr>
                <a:srgbClr val="3E7C92"/>
              </a:buClr>
            </a:pPr>
            <a:r>
              <a:rPr lang="en-US" dirty="0"/>
              <a:t>Discuss how much would you spend </a:t>
            </a:r>
            <a:br>
              <a:rPr lang="en-US" dirty="0"/>
            </a:br>
            <a:r>
              <a:rPr lang="en-US" dirty="0"/>
              <a:t>without telling the other spouse</a:t>
            </a:r>
          </a:p>
          <a:p>
            <a:pPr>
              <a:spcAft>
                <a:spcPts val="1200"/>
              </a:spcAft>
              <a:buClr>
                <a:srgbClr val="3E7C92"/>
              </a:buClr>
            </a:pPr>
            <a:r>
              <a:rPr lang="en-US" dirty="0"/>
              <a:t>Create a budget for present and future needs </a:t>
            </a:r>
          </a:p>
          <a:p>
            <a:pPr>
              <a:spcAft>
                <a:spcPts val="1200"/>
              </a:spcAft>
              <a:buClr>
                <a:srgbClr val="3E7C92"/>
              </a:buClr>
            </a:pPr>
            <a:r>
              <a:rPr lang="en-US" dirty="0"/>
              <a:t>Work toward long-term savings goals </a:t>
            </a:r>
          </a:p>
          <a:p>
            <a:pPr>
              <a:spcAft>
                <a:spcPts val="1200"/>
              </a:spcAft>
              <a:buClr>
                <a:srgbClr val="3E7C92"/>
              </a:buClr>
            </a:pPr>
            <a:r>
              <a:rPr lang="en-US" dirty="0"/>
              <a:t>Update beneficiary information </a:t>
            </a:r>
          </a:p>
        </p:txBody>
      </p:sp>
      <p:sp>
        <p:nvSpPr>
          <p:cNvPr id="11" name="Text Placeholder 10"/>
          <p:cNvSpPr>
            <a:spLocks noGrp="1"/>
          </p:cNvSpPr>
          <p:nvPr>
            <p:ph type="body" sz="quarter" idx="15"/>
          </p:nvPr>
        </p:nvSpPr>
        <p:spPr>
          <a:xfrm>
            <a:off x="342900" y="935667"/>
            <a:ext cx="10102850" cy="249299"/>
          </a:xfrm>
        </p:spPr>
        <p:txBody>
          <a:bodyPr/>
          <a:lstStyle/>
          <a:p>
            <a:r>
              <a:rPr lang="en-US" dirty="0"/>
              <a:t>Communicate, collaborate and compromise</a:t>
            </a:r>
            <a:endParaRPr lang="en-US" noProof="0" dirty="0"/>
          </a:p>
        </p:txBody>
      </p:sp>
      <p:pic>
        <p:nvPicPr>
          <p:cNvPr id="12" name="Picture 11" descr="A few business people having a discussion&#10;&#10;Description automatically generated with low confidence">
            <a:extLst>
              <a:ext uri="{FF2B5EF4-FFF2-40B4-BE49-F238E27FC236}">
                <a16:creationId xmlns:a16="http://schemas.microsoft.com/office/drawing/2014/main" id="{8F961E4D-BF87-453C-80A7-9F71A76EB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4031" y="1534012"/>
            <a:ext cx="6410499" cy="4273666"/>
          </a:xfrm>
          <a:prstGeom prst="rect">
            <a:avLst/>
          </a:prstGeom>
        </p:spPr>
      </p:pic>
    </p:spTree>
    <p:extLst>
      <p:ext uri="{BB962C8B-B14F-4D97-AF65-F5344CB8AC3E}">
        <p14:creationId xmlns:p14="http://schemas.microsoft.com/office/powerpoint/2010/main" val="322210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Flying Solo	</a:t>
            </a:r>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21</a:t>
            </a:fld>
            <a:endParaRPr lang="en-US" dirty="0">
              <a:solidFill>
                <a:srgbClr val="474C55"/>
              </a:solidFill>
            </a:endParaRPr>
          </a:p>
        </p:txBody>
      </p:sp>
      <p:sp>
        <p:nvSpPr>
          <p:cNvPr id="7" name="Text Placeholder 6">
            <a:extLst>
              <a:ext uri="{FF2B5EF4-FFF2-40B4-BE49-F238E27FC236}">
                <a16:creationId xmlns:a16="http://schemas.microsoft.com/office/drawing/2014/main" id="{340AE09B-7BAC-463A-8391-5122F1B8DF83}"/>
              </a:ext>
            </a:extLst>
          </p:cNvPr>
          <p:cNvSpPr>
            <a:spLocks noGrp="1"/>
          </p:cNvSpPr>
          <p:nvPr>
            <p:ph type="body" sz="quarter" idx="12"/>
          </p:nvPr>
        </p:nvSpPr>
        <p:spPr>
          <a:xfrm>
            <a:off x="10554007" y="6588218"/>
            <a:ext cx="832104" cy="138499"/>
          </a:xfrm>
        </p:spPr>
        <p:txBody>
          <a:bodyPr/>
          <a:lstStyle/>
          <a:p>
            <a:r>
              <a:rPr lang="en-US" dirty="0"/>
              <a:t>43029.6</a:t>
            </a:r>
          </a:p>
        </p:txBody>
      </p:sp>
      <p:sp>
        <p:nvSpPr>
          <p:cNvPr id="5" name="Text Placeholder 4"/>
          <p:cNvSpPr>
            <a:spLocks noGrp="1"/>
          </p:cNvSpPr>
          <p:nvPr>
            <p:ph type="body" sz="quarter" idx="15"/>
          </p:nvPr>
        </p:nvSpPr>
        <p:spPr/>
        <p:txBody>
          <a:bodyPr/>
          <a:lstStyle/>
          <a:p>
            <a:r>
              <a:rPr lang="en-US" dirty="0"/>
              <a:t>Fully support your single self </a:t>
            </a:r>
          </a:p>
        </p:txBody>
      </p:sp>
      <p:sp>
        <p:nvSpPr>
          <p:cNvPr id="6" name="Text Placeholder 5"/>
          <p:cNvSpPr>
            <a:spLocks noGrp="1"/>
          </p:cNvSpPr>
          <p:nvPr>
            <p:ph type="body" sz="quarter" idx="16"/>
          </p:nvPr>
        </p:nvSpPr>
        <p:spPr>
          <a:xfrm>
            <a:off x="390525" y="6350799"/>
            <a:ext cx="11414185" cy="204543"/>
          </a:xfrm>
        </p:spPr>
        <p:txBody>
          <a:bodyPr/>
          <a:lstStyle/>
          <a:p>
            <a:r>
              <a:rPr lang="en-US" sz="1200" b="1" dirty="0"/>
              <a:t>Image Source: </a:t>
            </a:r>
            <a:r>
              <a:rPr lang="en-US" sz="1200" i="1" dirty="0"/>
              <a:t>New York Magazine</a:t>
            </a:r>
            <a:r>
              <a:rPr lang="en-US" sz="1200" dirty="0"/>
              <a:t>, The Single American Women, February 22 - March 6, 2016 Issue. </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2454" y="1473185"/>
            <a:ext cx="5947093" cy="4430153"/>
          </a:xfrm>
          <a:prstGeom prst="rect">
            <a:avLst/>
          </a:prstGeom>
          <a:ln>
            <a:noFill/>
          </a:ln>
        </p:spPr>
      </p:pic>
      <p:sp>
        <p:nvSpPr>
          <p:cNvPr id="10" name="Rectangle 9">
            <a:extLst>
              <a:ext uri="{FF2B5EF4-FFF2-40B4-BE49-F238E27FC236}">
                <a16:creationId xmlns:a16="http://schemas.microsoft.com/office/drawing/2014/main" id="{7D8B2D8C-40EF-465F-A3AB-67E0192BC8FF}"/>
              </a:ext>
            </a:extLst>
          </p:cNvPr>
          <p:cNvSpPr/>
          <p:nvPr/>
        </p:nvSpPr>
        <p:spPr>
          <a:xfrm>
            <a:off x="3578543" y="5763527"/>
            <a:ext cx="5034915" cy="359133"/>
          </a:xfrm>
          <a:prstGeom prst="rect">
            <a:avLst/>
          </a:prstGeom>
          <a:gradFill flip="none" rotWithShape="1">
            <a:gsLst>
              <a:gs pos="0">
                <a:srgbClr val="005776"/>
              </a:gs>
              <a:gs pos="50000">
                <a:srgbClr val="005776"/>
              </a:gs>
              <a:gs pos="50000">
                <a:srgbClr val="006E8C"/>
              </a:gs>
              <a:gs pos="100000">
                <a:srgbClr val="006E8C"/>
              </a:gs>
            </a:gsLst>
            <a:lin ang="13500000" scaled="1"/>
            <a:tileRect/>
          </a:gradFill>
          <a:ln w="12700" cap="flat" cmpd="sng" algn="ctr">
            <a:noFill/>
            <a:prstDash val="solid"/>
            <a:miter lim="800000"/>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lang="en-US" b="1" i="1" kern="0" dirty="0">
                <a:solidFill>
                  <a:schemeClr val="bg1"/>
                </a:solidFill>
                <a:ea typeface="ＭＳ Ｐゴシック" charset="-128"/>
              </a:rPr>
              <a:t>Fortify your finances</a:t>
            </a:r>
            <a:endParaRPr kumimoji="0" lang="en-US" b="1" i="1" u="none" strike="noStrike" kern="0" cap="none" spc="0" normalizeH="0" baseline="0" noProof="0" dirty="0">
              <a:ln>
                <a:noFill/>
              </a:ln>
              <a:solidFill>
                <a:schemeClr val="bg1"/>
              </a:solidFill>
              <a:effectLst/>
              <a:uLnTx/>
              <a:uFillTx/>
              <a:ea typeface="ＭＳ Ｐゴシック" charset="-128"/>
              <a:cs typeface="+mn-cs"/>
            </a:endParaRPr>
          </a:p>
        </p:txBody>
      </p:sp>
    </p:spTree>
    <p:extLst>
      <p:ext uri="{BB962C8B-B14F-4D97-AF65-F5344CB8AC3E}">
        <p14:creationId xmlns:p14="http://schemas.microsoft.com/office/powerpoint/2010/main" val="256969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342900" y="0"/>
            <a:ext cx="10103126" cy="925032"/>
          </a:xfrm>
        </p:spPr>
        <p:txBody>
          <a:bodyPr/>
          <a:lstStyle/>
          <a:p>
            <a:r>
              <a:rPr lang="en-US" dirty="0"/>
              <a:t>The Goal: Optimize Your Savings Potential  </a:t>
            </a:r>
          </a:p>
        </p:txBody>
      </p:sp>
      <p:sp>
        <p:nvSpPr>
          <p:cNvPr id="15" name="Text Placeholder 14">
            <a:extLst>
              <a:ext uri="{FF2B5EF4-FFF2-40B4-BE49-F238E27FC236}">
                <a16:creationId xmlns:a16="http://schemas.microsoft.com/office/drawing/2014/main" id="{ECA9B995-2DC0-40B7-985D-D14BC0B6E061}"/>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CD06F3FD-1081-4F81-B918-D8EF0D1F05BD}"/>
              </a:ext>
            </a:extLst>
          </p:cNvPr>
          <p:cNvSpPr>
            <a:spLocks noGrp="1"/>
          </p:cNvSpPr>
          <p:nvPr>
            <p:ph type="body" sz="quarter" idx="15"/>
          </p:nvPr>
        </p:nvSpPr>
        <p:spPr>
          <a:xfrm>
            <a:off x="342900" y="935667"/>
            <a:ext cx="10102850" cy="249299"/>
          </a:xfrm>
        </p:spPr>
        <p:txBody>
          <a:bodyPr/>
          <a:lstStyle/>
          <a:p>
            <a:r>
              <a:rPr lang="en-US" dirty="0"/>
              <a:t>Hypothetical example </a:t>
            </a:r>
          </a:p>
        </p:txBody>
      </p:sp>
      <p:sp>
        <p:nvSpPr>
          <p:cNvPr id="6" name="Text Placeholder 5">
            <a:extLst>
              <a:ext uri="{FF2B5EF4-FFF2-40B4-BE49-F238E27FC236}">
                <a16:creationId xmlns:a16="http://schemas.microsoft.com/office/drawing/2014/main" id="{669C5A1D-CB50-4F0C-8EFB-D2D24D2C0ED4}"/>
              </a:ext>
            </a:extLst>
          </p:cNvPr>
          <p:cNvSpPr>
            <a:spLocks noGrp="1"/>
          </p:cNvSpPr>
          <p:nvPr>
            <p:ph type="body" sz="quarter" idx="16"/>
          </p:nvPr>
        </p:nvSpPr>
        <p:spPr>
          <a:xfrm>
            <a:off x="390525" y="6374674"/>
            <a:ext cx="11414185" cy="180668"/>
          </a:xfrm>
        </p:spPr>
        <p:txBody>
          <a:bodyPr/>
          <a:lstStyle/>
          <a:p>
            <a:r>
              <a:rPr lang="en-US" dirty="0"/>
              <a:t>Key assumptions for Hypothetical Example | Starting age= 22| Starting salary = $40,000 | Annual pay increase= 2%| Employee contribution= 3% escalating by 1% per year up to 10%| Employer contribution= 3% match on first 3% deferral, plus 50% of next 3% deferral (maximum match of 4.5%)|Fixed rate of return of 6% per year|  Age at retirement= 65| These hypothetical examples are for illustrative purposes only and are not intended to predict the returns of any investment choices. Rates of return will vary over time, particularly for long-term investments. There is no guarantee the selected rate of return can be achieved. Any investments may have fees and expenses that are not taken into account which would lower the performance.  Regular investing does not ensure a profit or protect against loss in declining markets.</a:t>
            </a:r>
          </a:p>
        </p:txBody>
      </p:sp>
      <p:sp>
        <p:nvSpPr>
          <p:cNvPr id="11" name="Text Placeholder 4"/>
          <p:cNvSpPr txBox="1">
            <a:spLocks/>
          </p:cNvSpPr>
          <p:nvPr/>
        </p:nvSpPr>
        <p:spPr>
          <a:xfrm>
            <a:off x="342901" y="1654174"/>
            <a:ext cx="3837214" cy="3367076"/>
          </a:xfrm>
          <a:prstGeom prst="rect">
            <a:avLst/>
          </a:prstGeom>
        </p:spPr>
        <p:txBody>
          <a:bodyPr/>
          <a:lst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spcBef>
                <a:spcPts val="0"/>
              </a:spcBef>
              <a:spcAft>
                <a:spcPts val="1200"/>
              </a:spcAft>
              <a:buFont typeface="Wingdings" charset="2"/>
              <a:buNone/>
            </a:pPr>
            <a:r>
              <a:rPr lang="en-US" sz="1600" b="1" dirty="0">
                <a:solidFill>
                  <a:srgbClr val="474C55"/>
                </a:solidFill>
                <a:latin typeface="Calibri" panose="020F0502020204030204" pitchFamily="34" charset="0"/>
                <a:cs typeface="Calibri" panose="020F0502020204030204" pitchFamily="34" charset="0"/>
              </a:rPr>
              <a:t>Assumptions:</a:t>
            </a:r>
            <a:endParaRPr lang="en-US" sz="1600" dirty="0">
              <a:solidFill>
                <a:srgbClr val="474C55"/>
              </a:solidFill>
              <a:latin typeface="Calibri" panose="020F0502020204030204" pitchFamily="34" charset="0"/>
              <a:cs typeface="Calibri" panose="020F0502020204030204" pitchFamily="34" charset="0"/>
            </a:endParaRPr>
          </a:p>
          <a:p>
            <a:pPr>
              <a:spcBef>
                <a:spcPts val="0"/>
              </a:spcBef>
              <a:spcAft>
                <a:spcPts val="1200"/>
              </a:spcAft>
            </a:pPr>
            <a:r>
              <a:rPr lang="en-US" sz="1600" dirty="0">
                <a:solidFill>
                  <a:srgbClr val="474C55"/>
                </a:solidFill>
                <a:latin typeface="Calibri" panose="020F0502020204030204" pitchFamily="34" charset="0"/>
                <a:cs typeface="Calibri" panose="020F0502020204030204" pitchFamily="34" charset="0"/>
              </a:rPr>
              <a:t>Start contributing at age 22</a:t>
            </a:r>
          </a:p>
          <a:p>
            <a:pPr fontAlgn="t">
              <a:spcBef>
                <a:spcPts val="0"/>
              </a:spcBef>
              <a:spcAft>
                <a:spcPts val="1200"/>
              </a:spcAft>
            </a:pPr>
            <a:r>
              <a:rPr lang="en-US" sz="1600" dirty="0">
                <a:solidFill>
                  <a:srgbClr val="474C55"/>
                </a:solidFill>
                <a:latin typeface="Calibri" panose="020F0502020204030204" pitchFamily="34" charset="0"/>
                <a:cs typeface="Calibri" panose="020F0502020204030204" pitchFamily="34" charset="0"/>
              </a:rPr>
              <a:t>3% initial savings rate</a:t>
            </a:r>
          </a:p>
          <a:p>
            <a:pPr fontAlgn="t">
              <a:spcBef>
                <a:spcPts val="0"/>
              </a:spcBef>
              <a:spcAft>
                <a:spcPts val="1200"/>
              </a:spcAft>
            </a:pPr>
            <a:r>
              <a:rPr lang="en-US" sz="1600" dirty="0">
                <a:solidFill>
                  <a:srgbClr val="474C55"/>
                </a:solidFill>
                <a:latin typeface="Calibri" panose="020F0502020204030204" pitchFamily="34" charset="0"/>
                <a:cs typeface="Calibri" panose="020F0502020204030204" pitchFamily="34" charset="0"/>
              </a:rPr>
              <a:t>Auto-escalate 1% per year up to 10%</a:t>
            </a:r>
          </a:p>
          <a:p>
            <a:pPr fontAlgn="t">
              <a:spcBef>
                <a:spcPts val="0"/>
              </a:spcBef>
              <a:spcAft>
                <a:spcPts val="1200"/>
              </a:spcAft>
            </a:pPr>
            <a:r>
              <a:rPr lang="en-US" sz="1600" dirty="0">
                <a:solidFill>
                  <a:srgbClr val="474C55"/>
                </a:solidFill>
                <a:latin typeface="Calibri" panose="020F0502020204030204" pitchFamily="34" charset="0"/>
                <a:cs typeface="Calibri" panose="020F0502020204030204" pitchFamily="34" charset="0"/>
              </a:rPr>
              <a:t>Employer contribution: 3% match on first 3% deferral, plus 50% of next 3% deferral (maximum match of 4.5%)</a:t>
            </a:r>
          </a:p>
          <a:p>
            <a:pPr fontAlgn="t">
              <a:spcBef>
                <a:spcPts val="0"/>
              </a:spcBef>
              <a:spcAft>
                <a:spcPts val="1200"/>
              </a:spcAft>
            </a:pPr>
            <a:r>
              <a:rPr lang="en-US" sz="1600" dirty="0">
                <a:solidFill>
                  <a:srgbClr val="474C55"/>
                </a:solidFill>
                <a:latin typeface="Calibri" panose="020F0502020204030204" pitchFamily="34" charset="0"/>
                <a:cs typeface="Calibri" panose="020F0502020204030204" pitchFamily="34" charset="0"/>
              </a:rPr>
              <a:t>Hypothetical investment return: 6%</a:t>
            </a:r>
          </a:p>
        </p:txBody>
      </p:sp>
      <p:graphicFrame>
        <p:nvGraphicFramePr>
          <p:cNvPr id="13" name="Chart 12"/>
          <p:cNvGraphicFramePr>
            <a:graphicFrameLocks/>
          </p:cNvGraphicFramePr>
          <p:nvPr>
            <p:extLst>
              <p:ext uri="{D42A27DB-BD31-4B8C-83A1-F6EECF244321}">
                <p14:modId xmlns:p14="http://schemas.microsoft.com/office/powerpoint/2010/main" val="3513516599"/>
              </p:ext>
            </p:extLst>
          </p:nvPr>
        </p:nvGraphicFramePr>
        <p:xfrm>
          <a:off x="4778830" y="1413379"/>
          <a:ext cx="6789056" cy="43716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990286" y="1487876"/>
            <a:ext cx="1444487" cy="369332"/>
          </a:xfrm>
          <a:prstGeom prst="rect">
            <a:avLst/>
          </a:prstGeom>
          <a:noFill/>
        </p:spPr>
        <p:txBody>
          <a:bodyPr wrap="square" rtlCol="0">
            <a:spAutoFit/>
          </a:bodyPr>
          <a:lstStyle/>
          <a:p>
            <a:r>
              <a:rPr lang="en-US" b="1" dirty="0">
                <a:solidFill>
                  <a:srgbClr val="006E8C"/>
                </a:solidFill>
              </a:rPr>
              <a:t>$1,324,001</a:t>
            </a:r>
          </a:p>
        </p:txBody>
      </p:sp>
      <p:sp>
        <p:nvSpPr>
          <p:cNvPr id="2" name="Slide Number Placeholder 1">
            <a:extLst>
              <a:ext uri="{FF2B5EF4-FFF2-40B4-BE49-F238E27FC236}">
                <a16:creationId xmlns:a16="http://schemas.microsoft.com/office/drawing/2014/main" id="{2274FDC2-4E33-494D-9628-214136E1005B}"/>
              </a:ext>
            </a:extLst>
          </p:cNvPr>
          <p:cNvSpPr>
            <a:spLocks noGrp="1"/>
          </p:cNvSpPr>
          <p:nvPr>
            <p:ph type="sldNum" sz="quarter" idx="10"/>
          </p:nvPr>
        </p:nvSpPr>
        <p:spPr/>
        <p:txBody>
          <a:bodyPr/>
          <a:lstStyle/>
          <a:p>
            <a:fld id="{496F6AEA-BFCE-644B-B5DE-06784F16BF6E}" type="slidenum">
              <a:rPr lang="en-US" smtClean="0">
                <a:solidFill>
                  <a:srgbClr val="474C55"/>
                </a:solidFill>
              </a:rPr>
              <a:pPr/>
              <a:t>22</a:t>
            </a:fld>
            <a:endParaRPr lang="en-US" dirty="0">
              <a:solidFill>
                <a:srgbClr val="474C55"/>
              </a:solidFill>
            </a:endParaRPr>
          </a:p>
        </p:txBody>
      </p:sp>
    </p:spTree>
    <p:extLst>
      <p:ext uri="{BB962C8B-B14F-4D97-AF65-F5344CB8AC3E}">
        <p14:creationId xmlns:p14="http://schemas.microsoft.com/office/powerpoint/2010/main" val="39547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500"/>
                                        <p:tgtEl>
                                          <p:spTgt spid="1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2" dur="500"/>
                                        <p:tgtEl>
                                          <p:spTgt spid="1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7" dur="500"/>
                                        <p:tgtEl>
                                          <p:spTgt spid="1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wipe(left)">
                                      <p:cBhvr>
                                        <p:cTn id="22" dur="500"/>
                                        <p:tgtEl>
                                          <p:spTgt spid="13">
                                            <p:graphicEl>
                                              <a:chart seriesIdx="2" categoryIdx="-4" bldStep="series"/>
                                            </p:graphicEl>
                                          </p:spTgt>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Where Does the Money Go?</a:t>
            </a:r>
          </a:p>
        </p:txBody>
      </p:sp>
      <p:sp>
        <p:nvSpPr>
          <p:cNvPr id="3" name="Slide Number Placeholder 2"/>
          <p:cNvSpPr>
            <a:spLocks noGrp="1"/>
          </p:cNvSpPr>
          <p:nvPr>
            <p:ph type="sldNum" sz="quarter" idx="10"/>
          </p:nvPr>
        </p:nvSpPr>
        <p:spPr/>
        <p:txBody>
          <a:bodyPr/>
          <a:lstStyle/>
          <a:p>
            <a:fld id="{496F6AEA-BFCE-644B-B5DE-06784F16BF6E}" type="slidenum">
              <a:rPr lang="en-US" smtClean="0"/>
              <a:pPr/>
              <a:t>23</a:t>
            </a:fld>
            <a:endParaRPr lang="en-US" dirty="0"/>
          </a:p>
        </p:txBody>
      </p:sp>
      <p:sp>
        <p:nvSpPr>
          <p:cNvPr id="4" name="Content Placeholder 3"/>
          <p:cNvSpPr>
            <a:spLocks noGrp="1"/>
          </p:cNvSpPr>
          <p:nvPr>
            <p:ph sz="quarter" idx="11"/>
          </p:nvPr>
        </p:nvSpPr>
        <p:spPr>
          <a:xfrm>
            <a:off x="390525" y="6413799"/>
            <a:ext cx="11414185" cy="178126"/>
          </a:xfrm>
        </p:spPr>
        <p:txBody>
          <a:bodyPr/>
          <a:lstStyle/>
          <a:p>
            <a:r>
              <a:rPr lang="en-US" baseline="30000" dirty="0"/>
              <a:t>1</a:t>
            </a:r>
            <a:r>
              <a:rPr lang="en-US" dirty="0"/>
              <a:t>2022 MFS DC Participant Study. See Appendix for methodology.</a:t>
            </a:r>
          </a:p>
        </p:txBody>
      </p:sp>
      <p:sp>
        <p:nvSpPr>
          <p:cNvPr id="5" name="Text Placeholder 4"/>
          <p:cNvSpPr>
            <a:spLocks noGrp="1"/>
          </p:cNvSpPr>
          <p:nvPr>
            <p:ph type="body" sz="quarter" idx="12"/>
          </p:nvPr>
        </p:nvSpPr>
        <p:spPr/>
        <p:txBody>
          <a:bodyPr/>
          <a:lstStyle/>
          <a:p>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525" y="1647129"/>
            <a:ext cx="2909266" cy="3971531"/>
          </a:xfrm>
          <a:prstGeom prst="rect">
            <a:avLst/>
          </a:prstGeom>
          <a:ln>
            <a:solidFill>
              <a:schemeClr val="bg1">
                <a:lumMod val="75000"/>
              </a:schemeClr>
            </a:solidFill>
          </a:ln>
        </p:spPr>
      </p:pic>
      <p:cxnSp>
        <p:nvCxnSpPr>
          <p:cNvPr id="15" name="Straight Connector 14"/>
          <p:cNvCxnSpPr>
            <a:cxnSpLocks/>
          </p:cNvCxnSpPr>
          <p:nvPr/>
        </p:nvCxnSpPr>
        <p:spPr>
          <a:xfrm>
            <a:off x="8607631" y="1277181"/>
            <a:ext cx="0" cy="4847614"/>
          </a:xfrm>
          <a:prstGeom prst="line">
            <a:avLst/>
          </a:prstGeom>
          <a:ln>
            <a:solidFill>
              <a:srgbClr val="878A8F"/>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women staying home">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25339" y="1899706"/>
            <a:ext cx="2879371" cy="3447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Chart 16">
            <a:extLst>
              <a:ext uri="{FF2B5EF4-FFF2-40B4-BE49-F238E27FC236}">
                <a16:creationId xmlns:a16="http://schemas.microsoft.com/office/drawing/2014/main" id="{B55BA419-C1B5-4EA3-AA46-3D8708EA8DA6}"/>
              </a:ext>
            </a:extLst>
          </p:cNvPr>
          <p:cNvGraphicFramePr/>
          <p:nvPr>
            <p:extLst>
              <p:ext uri="{D42A27DB-BD31-4B8C-83A1-F6EECF244321}">
                <p14:modId xmlns:p14="http://schemas.microsoft.com/office/powerpoint/2010/main" val="783922173"/>
              </p:ext>
            </p:extLst>
          </p:nvPr>
        </p:nvGraphicFramePr>
        <p:xfrm>
          <a:off x="2784555" y="1899706"/>
          <a:ext cx="6622890" cy="4225089"/>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B1606FB3-71D6-4C9A-9479-46998BD7185A}"/>
              </a:ext>
            </a:extLst>
          </p:cNvPr>
          <p:cNvSpPr txBox="1"/>
          <p:nvPr/>
        </p:nvSpPr>
        <p:spPr>
          <a:xfrm>
            <a:off x="3665145" y="1247667"/>
            <a:ext cx="4861711" cy="1077218"/>
          </a:xfrm>
          <a:prstGeom prst="rect">
            <a:avLst/>
          </a:prstGeom>
          <a:noFill/>
        </p:spPr>
        <p:txBody>
          <a:bodyPr wrap="square">
            <a:spAutoFit/>
          </a:bodyPr>
          <a:lstStyle/>
          <a:p>
            <a:pPr algn="ctr" rtl="0">
              <a:defRPr sz="1862" b="0" i="0" u="none" strike="noStrike" kern="1200" spc="0" baseline="0">
                <a:solidFill>
                  <a:srgbClr val="474C55">
                    <a:lumMod val="65000"/>
                    <a:lumOff val="35000"/>
                  </a:srgbClr>
                </a:solidFill>
                <a:latin typeface="+mn-lt"/>
                <a:ea typeface="+mn-ea"/>
                <a:cs typeface="+mn-cs"/>
              </a:defRPr>
            </a:pPr>
            <a:r>
              <a:rPr lang="en-US" sz="1600" dirty="0">
                <a:solidFill>
                  <a:schemeClr val="tx1"/>
                </a:solidFill>
              </a:rPr>
              <a:t>Seventeen percent of women have left or expect to leave the workplace to become a caregiver; with 7% caring for children and 10% caring for aging parents, other </a:t>
            </a:r>
            <a:r>
              <a:rPr lang="en-US" sz="1600">
                <a:solidFill>
                  <a:schemeClr val="tx1"/>
                </a:solidFill>
              </a:rPr>
              <a:t>family members </a:t>
            </a:r>
            <a:r>
              <a:rPr lang="en-US" sz="1600" dirty="0">
                <a:solidFill>
                  <a:schemeClr val="tx1"/>
                </a:solidFill>
              </a:rPr>
              <a:t>or friends</a:t>
            </a:r>
            <a:r>
              <a:rPr lang="en-US" sz="1600" baseline="30000" dirty="0">
                <a:solidFill>
                  <a:schemeClr val="tx1"/>
                </a:solidFill>
              </a:rPr>
              <a:t>1</a:t>
            </a:r>
          </a:p>
        </p:txBody>
      </p:sp>
      <p:sp>
        <p:nvSpPr>
          <p:cNvPr id="12" name="Content Placeholder 3">
            <a:extLst>
              <a:ext uri="{FF2B5EF4-FFF2-40B4-BE49-F238E27FC236}">
                <a16:creationId xmlns:a16="http://schemas.microsoft.com/office/drawing/2014/main" id="{0E55C3C1-BC6B-4CAA-A1C0-48DE1030AA54}"/>
              </a:ext>
            </a:extLst>
          </p:cNvPr>
          <p:cNvSpPr txBox="1">
            <a:spLocks/>
          </p:cNvSpPr>
          <p:nvPr/>
        </p:nvSpPr>
        <p:spPr>
          <a:xfrm>
            <a:off x="390525" y="5702874"/>
            <a:ext cx="1882866" cy="204543"/>
          </a:xfrm>
          <a:prstGeom prst="rect">
            <a:avLst/>
          </a:prstGeom>
        </p:spPr>
        <p:txBody>
          <a:bodyPr vert="horz" wrap="square" lIns="0" tIns="45720" rIns="0" bIns="0" rtlCol="0" anchor="b">
            <a:spAutoFit/>
          </a:bodyPr>
          <a:lstStyle>
            <a:lvl1pPr marL="0" indent="0" algn="l" defTabSz="914400" rtl="0" eaLnBrk="1" latinLnBrk="0" hangingPunct="1">
              <a:lnSpc>
                <a:spcPct val="85000"/>
              </a:lnSpc>
              <a:spcBef>
                <a:spcPts val="100"/>
              </a:spcBef>
              <a:buFont typeface="Wingdings" charset="2"/>
              <a:buNone/>
              <a:defRPr sz="1000" b="0" i="0" kern="1200">
                <a:solidFill>
                  <a:schemeClr val="tx1"/>
                </a:solidFill>
                <a:latin typeface="+mj-lt"/>
                <a:ea typeface="+mn-ea"/>
                <a:cs typeface="+mn-cs"/>
              </a:defRPr>
            </a:lvl1pPr>
            <a:lvl2pPr marL="238125" indent="0" algn="l" defTabSz="914400" rtl="0" eaLnBrk="1" latinLnBrk="0" hangingPunct="1">
              <a:lnSpc>
                <a:spcPct val="100000"/>
              </a:lnSpc>
              <a:spcBef>
                <a:spcPts val="600"/>
              </a:spcBef>
              <a:buFont typeface="Wingdings" panose="05000000000000000000" pitchFamily="2" charset="2"/>
              <a:buNone/>
              <a:tabLst/>
              <a:defRPr sz="900" b="0" i="0" kern="1200">
                <a:solidFill>
                  <a:schemeClr val="tx1"/>
                </a:solidFill>
                <a:latin typeface="+mj-lt"/>
                <a:ea typeface="+mn-ea"/>
                <a:cs typeface="+mn-cs"/>
              </a:defRPr>
            </a:lvl2pPr>
            <a:lvl3pPr marL="465137" indent="0" algn="l" defTabSz="914400" rtl="0" eaLnBrk="1" latinLnBrk="0" hangingPunct="1">
              <a:lnSpc>
                <a:spcPct val="100000"/>
              </a:lnSpc>
              <a:spcBef>
                <a:spcPts val="600"/>
              </a:spcBef>
              <a:buFont typeface="Wingdings" panose="05000000000000000000" pitchFamily="2" charset="2"/>
              <a:buNone/>
              <a:tabLst/>
              <a:defRPr sz="900" b="0" i="0" kern="1200">
                <a:solidFill>
                  <a:schemeClr val="tx1"/>
                </a:solidFill>
                <a:latin typeface="+mj-lt"/>
                <a:ea typeface="+mn-ea"/>
                <a:cs typeface="+mn-cs"/>
              </a:defRPr>
            </a:lvl3pPr>
            <a:lvl4pPr marL="635000" indent="0" algn="l" defTabSz="914400" rtl="0" eaLnBrk="1" latinLnBrk="0" hangingPunct="1">
              <a:lnSpc>
                <a:spcPct val="100000"/>
              </a:lnSpc>
              <a:spcBef>
                <a:spcPts val="600"/>
              </a:spcBef>
              <a:buFont typeface="Wingdings" panose="05000000000000000000" pitchFamily="2" charset="2"/>
              <a:buNone/>
              <a:tabLst/>
              <a:defRPr sz="900" b="0" i="0" kern="1200">
                <a:solidFill>
                  <a:schemeClr val="tx1"/>
                </a:solidFill>
                <a:latin typeface="+mj-lt"/>
                <a:ea typeface="+mn-ea"/>
                <a:cs typeface="+mn-cs"/>
              </a:defRPr>
            </a:lvl4pPr>
            <a:lvl5pPr marL="803275" indent="0" algn="l" defTabSz="914400" rtl="0" eaLnBrk="1" latinLnBrk="0" hangingPunct="1">
              <a:lnSpc>
                <a:spcPct val="100000"/>
              </a:lnSpc>
              <a:spcBef>
                <a:spcPts val="600"/>
              </a:spcBef>
              <a:buFont typeface="Wingdings" panose="05000000000000000000" pitchFamily="2" charset="2"/>
              <a:buNone/>
              <a:tabLst/>
              <a:defRPr sz="9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baseline="30000" dirty="0"/>
              <a:t>Bloomberg Business Magazine, April 2014.</a:t>
            </a:r>
            <a:endParaRPr lang="en-US" sz="1200" dirty="0"/>
          </a:p>
        </p:txBody>
      </p:sp>
      <p:cxnSp>
        <p:nvCxnSpPr>
          <p:cNvPr id="23" name="Straight Connector 22">
            <a:extLst>
              <a:ext uri="{FF2B5EF4-FFF2-40B4-BE49-F238E27FC236}">
                <a16:creationId xmlns:a16="http://schemas.microsoft.com/office/drawing/2014/main" id="{C6400B5F-3D97-4EB7-89A8-DDC3BB946B0E}"/>
              </a:ext>
            </a:extLst>
          </p:cNvPr>
          <p:cNvCxnSpPr>
            <a:cxnSpLocks/>
          </p:cNvCxnSpPr>
          <p:nvPr/>
        </p:nvCxnSpPr>
        <p:spPr>
          <a:xfrm>
            <a:off x="3581400" y="1277181"/>
            <a:ext cx="0" cy="4847614"/>
          </a:xfrm>
          <a:prstGeom prst="line">
            <a:avLst/>
          </a:prstGeom>
          <a:ln>
            <a:solidFill>
              <a:srgbClr val="878A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47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a:lstStyle/>
          <a:p>
            <a:r>
              <a:rPr lang="en-US" dirty="0"/>
              <a:t>The Goal: Optimize Your Savings Potential </a:t>
            </a:r>
          </a:p>
        </p:txBody>
      </p:sp>
      <p:sp>
        <p:nvSpPr>
          <p:cNvPr id="50" name="Text Placeholder 4"/>
          <p:cNvSpPr txBox="1">
            <a:spLocks/>
          </p:cNvSpPr>
          <p:nvPr/>
        </p:nvSpPr>
        <p:spPr>
          <a:xfrm>
            <a:off x="279400" y="5671965"/>
            <a:ext cx="11455400" cy="824880"/>
          </a:xfrm>
          <a:prstGeom prst="rect">
            <a:avLst/>
          </a:prstGeom>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74C55"/>
                </a:solidFill>
                <a:effectLst/>
                <a:uLnTx/>
                <a:uFillTx/>
                <a:latin typeface="Calibri"/>
                <a:ea typeface="+mn-ea"/>
                <a:cs typeface="+mn-cs"/>
              </a:rPr>
              <a:t>Key assumptions for Hypothetical Example </a:t>
            </a:r>
            <a:r>
              <a:rPr kumimoji="0" lang="en-US" sz="1050" b="0" i="0" u="none" strike="noStrike" kern="1200" cap="none" spc="0" normalizeH="0" baseline="0" noProof="0" dirty="0">
                <a:ln>
                  <a:noFill/>
                </a:ln>
                <a:solidFill>
                  <a:srgbClr val="474C55"/>
                </a:solidFill>
                <a:effectLst/>
                <a:uLnTx/>
                <a:uFillTx/>
                <a:latin typeface="Calibri"/>
                <a:ea typeface="+mn-ea"/>
                <a:cs typeface="+mn-cs"/>
              </a:rPr>
              <a:t>| Starting age= 22| Starting salary = $40,000 | Annual pay increase= 2%| Employee contribution= 3% escalating by 1% per year up to 10%| Employer contribution= 3% match on first 3% deferral, plus 50% of next 3% deferral (maximum match of 4.5%)|Fixed rate of return of 6% per year|  Age at retirement= 65|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74C55"/>
                </a:solidFill>
                <a:effectLst/>
                <a:uLnTx/>
                <a:uFillTx/>
                <a:latin typeface="Calibri"/>
                <a:ea typeface="+mn-ea"/>
                <a:cs typeface="+mn-cs"/>
              </a:rPr>
              <a:t>These hypothetical examples are for illustrative purposes only and are not intended to predict the returns of any investment choices. Rates of return will vary over time, particularly for long-term investments. There is no guarantee the selected rate of return can be achieved. Any investments may have fees and expenses that are not taken into account which would lower the performance.  Regular investing does not ensure a profit or protect against loss in declining markets.</a:t>
            </a:r>
          </a:p>
        </p:txBody>
      </p:sp>
      <p:graphicFrame>
        <p:nvGraphicFramePr>
          <p:cNvPr id="11" name="Chart 10"/>
          <p:cNvGraphicFramePr>
            <a:graphicFrameLocks/>
          </p:cNvGraphicFramePr>
          <p:nvPr>
            <p:extLst>
              <p:ext uri="{D42A27DB-BD31-4B8C-83A1-F6EECF244321}">
                <p14:modId xmlns:p14="http://schemas.microsoft.com/office/powerpoint/2010/main" val="3547552747"/>
              </p:ext>
            </p:extLst>
          </p:nvPr>
        </p:nvGraphicFramePr>
        <p:xfrm>
          <a:off x="4381081" y="1119117"/>
          <a:ext cx="6537128" cy="455284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731303" y="1120791"/>
            <a:ext cx="14444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E8C"/>
                </a:solidFill>
                <a:effectLst/>
                <a:uLnTx/>
                <a:uFillTx/>
                <a:latin typeface="Calibri"/>
                <a:ea typeface="+mn-ea"/>
                <a:cs typeface="+mn-cs"/>
              </a:rPr>
              <a:t>$1,324,001</a:t>
            </a:r>
          </a:p>
        </p:txBody>
      </p:sp>
      <p:sp>
        <p:nvSpPr>
          <p:cNvPr id="13" name="TextBox 12"/>
          <p:cNvSpPr txBox="1"/>
          <p:nvPr/>
        </p:nvSpPr>
        <p:spPr>
          <a:xfrm>
            <a:off x="10731303" y="2243165"/>
            <a:ext cx="14444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3ABBC"/>
                </a:solidFill>
                <a:effectLst/>
                <a:uLnTx/>
                <a:uFillTx/>
                <a:latin typeface="Calibri"/>
                <a:ea typeface="+mn-ea"/>
                <a:cs typeface="+mn-cs"/>
              </a:rPr>
              <a:t>$959,903</a:t>
            </a:r>
          </a:p>
        </p:txBody>
      </p:sp>
      <p:sp>
        <p:nvSpPr>
          <p:cNvPr id="14" name="TextBox 13"/>
          <p:cNvSpPr txBox="1"/>
          <p:nvPr/>
        </p:nvSpPr>
        <p:spPr>
          <a:xfrm>
            <a:off x="10731303" y="3425259"/>
            <a:ext cx="14444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latin typeface="Calibri"/>
                <a:ea typeface="+mn-ea"/>
                <a:cs typeface="+mn-cs"/>
              </a:rPr>
              <a:t>$454,159</a:t>
            </a:r>
          </a:p>
        </p:txBody>
      </p:sp>
      <p:sp>
        <p:nvSpPr>
          <p:cNvPr id="15" name="TextBox 14"/>
          <p:cNvSpPr txBox="1"/>
          <p:nvPr/>
        </p:nvSpPr>
        <p:spPr>
          <a:xfrm>
            <a:off x="10731303" y="4120539"/>
            <a:ext cx="14444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78A8F"/>
                </a:solidFill>
                <a:effectLst/>
                <a:uLnTx/>
                <a:uFillTx/>
                <a:latin typeface="Calibri"/>
                <a:ea typeface="+mn-ea"/>
                <a:cs typeface="+mn-cs"/>
              </a:rPr>
              <a:t>$221,377</a:t>
            </a:r>
          </a:p>
        </p:txBody>
      </p:sp>
      <p:sp>
        <p:nvSpPr>
          <p:cNvPr id="16" name="Text Placeholder 4"/>
          <p:cNvSpPr txBox="1">
            <a:spLocks/>
          </p:cNvSpPr>
          <p:nvPr/>
        </p:nvSpPr>
        <p:spPr>
          <a:xfrm>
            <a:off x="342901" y="1900498"/>
            <a:ext cx="3822700" cy="4168004"/>
          </a:xfrm>
          <a:prstGeom prst="rect">
            <a:avLst/>
          </a:prstGeom>
        </p:spPr>
        <p:txBody>
          <a:bodyPr/>
          <a:lst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t" latinLnBrk="0" hangingPunct="1">
              <a:lnSpc>
                <a:spcPct val="100000"/>
              </a:lnSpc>
              <a:spcBef>
                <a:spcPts val="0"/>
              </a:spcBef>
              <a:spcAft>
                <a:spcPts val="0"/>
              </a:spcAft>
              <a:buClrTx/>
              <a:buSzTx/>
              <a:buFont typeface="Wingdings" charset="2"/>
              <a:buNone/>
              <a:tabLst/>
              <a:defRPr/>
            </a:pPr>
            <a:r>
              <a:rPr kumimoji="0" lang="en-US" sz="1600" b="1"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Assumptions:</a:t>
            </a:r>
            <a:endParaRPr kumimoji="0" lang="en-US" sz="16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Start contributing at age 22</a:t>
            </a:r>
          </a:p>
          <a:p>
            <a:pPr marL="174625" marR="0" lvl="0" indent="-174625" algn="l" defTabSz="914400" rtl="0" eaLnBrk="1" fontAlgn="t"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3% initial savings rate</a:t>
            </a:r>
          </a:p>
          <a:p>
            <a:pPr marL="174625" marR="0" lvl="0" indent="-174625" algn="l" defTabSz="914400" rtl="0" eaLnBrk="1" fontAlgn="t"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Auto-escalate 1% per year up to 10%</a:t>
            </a:r>
          </a:p>
          <a:p>
            <a:pPr marL="174625" marR="0" lvl="0" indent="-174625" algn="l" defTabSz="914400" rtl="0" eaLnBrk="1" fontAlgn="t"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Employer contribution: 3% match on first 3% deferral, plus 50% of next 3% deferral (maximum match of 4.5%)</a:t>
            </a:r>
          </a:p>
          <a:p>
            <a:pPr marL="174625" marR="0" lvl="0" indent="-174625" algn="l" defTabSz="914400" rtl="0" eaLnBrk="1" fontAlgn="t"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Hypothetical investment return: 6%</a:t>
            </a:r>
          </a:p>
          <a:p>
            <a:pPr marL="174625" marR="0" lvl="0" indent="-174625" algn="l" defTabSz="914400" rtl="0" eaLnBrk="1" fontAlgn="t" latinLnBrk="0" hangingPunct="1">
              <a:lnSpc>
                <a:spcPct val="100000"/>
              </a:lnSpc>
              <a:spcBef>
                <a:spcPts val="0"/>
              </a:spcBef>
              <a:spcAft>
                <a:spcPts val="0"/>
              </a:spcAft>
              <a:buClrTx/>
              <a:buSzTx/>
              <a:buFont typeface="Wingdings" charset="2"/>
              <a:buChar char="§"/>
              <a:tabLst/>
              <a:defRPr/>
            </a:pPr>
            <a:endParaRPr kumimoji="0" lang="en-US" sz="16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 typeface="Wingdings" charset="2"/>
              <a:buNone/>
              <a:tabLst/>
              <a:defRPr/>
            </a:pPr>
            <a:r>
              <a:rPr kumimoji="0" lang="en-US" sz="1600" b="1"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rPr>
              <a:t>Additional Scenarios:</a:t>
            </a:r>
          </a:p>
          <a:p>
            <a:pPr marL="174625" marR="0" lvl="0" indent="-174625" algn="l" defTabSz="914400" rtl="0" eaLnBrk="1" fontAlgn="t"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srgbClr val="83ABBC"/>
                </a:solidFill>
                <a:effectLst/>
                <a:uLnTx/>
                <a:uFillTx/>
                <a:latin typeface="Calibri" panose="020F0502020204030204" pitchFamily="34" charset="0"/>
                <a:ea typeface="+mn-ea"/>
                <a:cs typeface="Calibri" panose="020F0502020204030204" pitchFamily="34" charset="0"/>
              </a:rPr>
              <a:t>Stops investing between ages 32 and 39</a:t>
            </a:r>
          </a:p>
          <a:p>
            <a:pPr marL="174625" marR="0" lvl="0" indent="-174625" algn="l" defTabSz="914400" rtl="0" eaLnBrk="1" fontAlgn="t"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schemeClr val="accent3">
                    <a:lumMod val="50000"/>
                  </a:schemeClr>
                </a:solidFill>
                <a:effectLst/>
                <a:uLnTx/>
                <a:uFillTx/>
                <a:latin typeface="Calibri" panose="020F0502020204030204" pitchFamily="34" charset="0"/>
                <a:ea typeface="+mn-ea"/>
                <a:cs typeface="Calibri" panose="020F0502020204030204" pitchFamily="34" charset="0"/>
              </a:rPr>
              <a:t>Only invests 3% (does not auto escalate)</a:t>
            </a:r>
          </a:p>
          <a:p>
            <a:pPr marL="174625" marR="0" lvl="0" indent="-174625" algn="l" defTabSz="914400" rtl="0" eaLnBrk="1" fontAlgn="t"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srgbClr val="878A8F"/>
                </a:solidFill>
                <a:effectLst/>
                <a:uLnTx/>
                <a:uFillTx/>
                <a:latin typeface="Calibri" panose="020F0502020204030204" pitchFamily="34" charset="0"/>
                <a:ea typeface="+mn-ea"/>
                <a:cs typeface="Calibri" panose="020F0502020204030204" pitchFamily="34" charset="0"/>
              </a:rPr>
              <a:t>Hypothetical investment return: 3%</a:t>
            </a:r>
          </a:p>
        </p:txBody>
      </p:sp>
      <p:sp>
        <p:nvSpPr>
          <p:cNvPr id="10" name="TextBox 9">
            <a:extLst>
              <a:ext uri="{FF2B5EF4-FFF2-40B4-BE49-F238E27FC236}">
                <a16:creationId xmlns:a16="http://schemas.microsoft.com/office/drawing/2014/main" id="{CDF6B7BD-F124-4763-85A4-7C26F8F18C81}"/>
              </a:ext>
            </a:extLst>
          </p:cNvPr>
          <p:cNvSpPr txBox="1"/>
          <p:nvPr/>
        </p:nvSpPr>
        <p:spPr>
          <a:xfrm>
            <a:off x="279400" y="1442859"/>
            <a:ext cx="3396343" cy="338554"/>
          </a:xfrm>
          <a:prstGeom prst="rect">
            <a:avLst/>
          </a:prstGeom>
          <a:noFill/>
        </p:spPr>
        <p:txBody>
          <a:bodyPr wrap="square" rtlCol="0">
            <a:spAutoFit/>
          </a:bodyPr>
          <a:lstStyle/>
          <a:p>
            <a:r>
              <a:rPr lang="en-US" sz="1600" b="1" dirty="0"/>
              <a:t>Hypothetical Example </a:t>
            </a:r>
          </a:p>
        </p:txBody>
      </p:sp>
      <p:sp>
        <p:nvSpPr>
          <p:cNvPr id="2" name="Slide Number Placeholder 1">
            <a:extLst>
              <a:ext uri="{FF2B5EF4-FFF2-40B4-BE49-F238E27FC236}">
                <a16:creationId xmlns:a16="http://schemas.microsoft.com/office/drawing/2014/main" id="{66ABBD2F-09AB-432D-842C-8B4AB44A6A7E}"/>
              </a:ext>
            </a:extLst>
          </p:cNvPr>
          <p:cNvSpPr>
            <a:spLocks noGrp="1"/>
          </p:cNvSpPr>
          <p:nvPr>
            <p:ph type="sldNum" sz="quarter" idx="12"/>
          </p:nvPr>
        </p:nvSpPr>
        <p:spPr/>
        <p:txBody>
          <a:bodyPr/>
          <a:lstStyle/>
          <a:p>
            <a:fld id="{562370D2-BA9D-49E2-8805-0E53CD137AE8}" type="slidenum">
              <a:rPr lang="en-US" smtClean="0"/>
              <a:t>24</a:t>
            </a:fld>
            <a:endParaRPr lang="en-US"/>
          </a:p>
        </p:txBody>
      </p:sp>
    </p:spTree>
    <p:extLst>
      <p:ext uri="{BB962C8B-B14F-4D97-AF65-F5344CB8AC3E}">
        <p14:creationId xmlns:p14="http://schemas.microsoft.com/office/powerpoint/2010/main" val="330978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12" dur="500"/>
                                        <p:tgtEl>
                                          <p:spTgt spid="11">
                                            <p:graphicEl>
                                              <a:chart seriesIdx="0" categoryIdx="-4" bldStep="series"/>
                                            </p:graphicEl>
                                          </p:spTgt>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23" dur="500"/>
                                        <p:tgtEl>
                                          <p:spTgt spid="11">
                                            <p:graphicEl>
                                              <a:chart seriesIdx="1" categoryIdx="-4" bldStep="series"/>
                                            </p:graphicEl>
                                          </p:spTgt>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wipe(left)">
                                      <p:cBhvr>
                                        <p:cTn id="34" dur="500"/>
                                        <p:tgtEl>
                                          <p:spTgt spid="11">
                                            <p:graphicEl>
                                              <a:chart seriesIdx="2" categoryIdx="-4" bldStep="series"/>
                                            </p:graphicEl>
                                          </p:spTgt>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graphicEl>
                                              <a:chart seriesIdx="3" categoryIdx="-4" bldStep="series"/>
                                            </p:graphicEl>
                                          </p:spTgt>
                                        </p:tgtEl>
                                        <p:attrNameLst>
                                          <p:attrName>style.visibility</p:attrName>
                                        </p:attrNameLst>
                                      </p:cBhvr>
                                      <p:to>
                                        <p:strVal val="visible"/>
                                      </p:to>
                                    </p:set>
                                    <p:animEffect transition="in" filter="wipe(left)">
                                      <p:cBhvr>
                                        <p:cTn id="45" dur="500"/>
                                        <p:tgtEl>
                                          <p:spTgt spid="11">
                                            <p:graphicEl>
                                              <a:chart seriesIdx="3" categoryIdx="-4" bldStep="series"/>
                                            </p:graphicEl>
                                          </p:spTgt>
                                        </p:tgtEl>
                                      </p:cBhvr>
                                    </p:animEffect>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ext uri="{D42A27DB-BD31-4B8C-83A1-F6EECF244321}">
                <p14:modId xmlns:p14="http://schemas.microsoft.com/office/powerpoint/2010/main" val="377102143"/>
              </p:ext>
            </p:extLst>
          </p:nvPr>
        </p:nvGraphicFramePr>
        <p:xfrm>
          <a:off x="390526" y="1828159"/>
          <a:ext cx="11420473" cy="3398359"/>
        </p:xfrm>
        <a:graphic>
          <a:graphicData uri="http://schemas.openxmlformats.org/drawingml/2006/table">
            <a:tbl>
              <a:tblPr firstRow="1" bandRow="1">
                <a:tableStyleId>{2D5ABB26-0587-4C30-8999-92F81FD0307C}</a:tableStyleId>
              </a:tblPr>
              <a:tblGrid>
                <a:gridCol w="2778027">
                  <a:extLst>
                    <a:ext uri="{9D8B030D-6E8A-4147-A177-3AD203B41FA5}">
                      <a16:colId xmlns:a16="http://schemas.microsoft.com/office/drawing/2014/main" val="2444975408"/>
                    </a:ext>
                  </a:extLst>
                </a:gridCol>
                <a:gridCol w="3073536">
                  <a:extLst>
                    <a:ext uri="{9D8B030D-6E8A-4147-A177-3AD203B41FA5}">
                      <a16:colId xmlns:a16="http://schemas.microsoft.com/office/drawing/2014/main" val="2943473539"/>
                    </a:ext>
                  </a:extLst>
                </a:gridCol>
                <a:gridCol w="2784455">
                  <a:extLst>
                    <a:ext uri="{9D8B030D-6E8A-4147-A177-3AD203B41FA5}">
                      <a16:colId xmlns:a16="http://schemas.microsoft.com/office/drawing/2014/main" val="1976720122"/>
                    </a:ext>
                  </a:extLst>
                </a:gridCol>
                <a:gridCol w="2784455">
                  <a:extLst>
                    <a:ext uri="{9D8B030D-6E8A-4147-A177-3AD203B41FA5}">
                      <a16:colId xmlns:a16="http://schemas.microsoft.com/office/drawing/2014/main" val="530082117"/>
                    </a:ext>
                  </a:extLst>
                </a:gridCol>
              </a:tblGrid>
              <a:tr h="1139518">
                <a:tc>
                  <a:txBody>
                    <a:bodyPr/>
                    <a:lstStyle/>
                    <a:p>
                      <a:endParaRPr lang="en-US" sz="1200" b="1" dirty="0">
                        <a:solidFill>
                          <a:schemeClr val="accent6"/>
                        </a:solidFill>
                      </a:endParaRPr>
                    </a:p>
                  </a:txBody>
                  <a:tcPr marT="0" marB="0" anchor="ctr">
                    <a:lnL>
                      <a:noFill/>
                    </a:lnL>
                    <a:lnR w="12700" cap="flat" cmpd="sng" algn="ctr">
                      <a:noFill/>
                      <a:prstDash val="solid"/>
                      <a:round/>
                      <a:headEnd type="none" w="med" len="med"/>
                      <a:tailEnd type="none" w="med" len="med"/>
                    </a:lnR>
                    <a:lnT>
                      <a:noFill/>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KAREN</a:t>
                      </a:r>
                    </a:p>
                    <a:p>
                      <a:pPr algn="ctr"/>
                      <a:r>
                        <a:rPr lang="en-US" sz="1400" dirty="0"/>
                        <a:t>No caregiver leave</a:t>
                      </a:r>
                    </a:p>
                  </a:txBody>
                  <a:tcPr marT="0" marB="182880" anchor="b">
                    <a:lnL w="12700" cap="flat" cmpd="sng" algn="ctr">
                      <a:no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a:noFill/>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SARA</a:t>
                      </a:r>
                    </a:p>
                    <a:p>
                      <a:pPr algn="ctr"/>
                      <a:r>
                        <a:rPr lang="en-US" sz="1400" dirty="0"/>
                        <a:t>With caregiver leave</a:t>
                      </a:r>
                    </a:p>
                  </a:txBody>
                  <a:tcPr marT="0" marB="182880" anchor="b">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a:noFill/>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100"/>
                        </a:lnSpc>
                      </a:pPr>
                      <a:r>
                        <a:rPr lang="en-US" sz="1400" b="1" dirty="0"/>
                        <a:t>MARIA </a:t>
                      </a:r>
                    </a:p>
                    <a:p>
                      <a:pPr algn="ctr">
                        <a:lnSpc>
                          <a:spcPts val="1200"/>
                        </a:lnSpc>
                      </a:pPr>
                      <a:r>
                        <a:rPr lang="en-US" sz="1400" dirty="0"/>
                        <a:t>With caregiver leave and does </a:t>
                      </a:r>
                      <a:br>
                        <a:rPr lang="en-US" sz="1400" dirty="0"/>
                      </a:br>
                      <a:r>
                        <a:rPr lang="en-US" sz="1400" dirty="0"/>
                        <a:t>not return to</a:t>
                      </a:r>
                      <a:r>
                        <a:rPr lang="en-US" sz="1400" baseline="0" dirty="0"/>
                        <a:t> </a:t>
                      </a:r>
                      <a:r>
                        <a:rPr lang="en-US" sz="1400" dirty="0"/>
                        <a:t>workforce </a:t>
                      </a:r>
                    </a:p>
                  </a:txBody>
                  <a:tcPr marT="0" anchor="b">
                    <a:lnL w="9525" cap="flat" cmpd="sng" algn="ctr">
                      <a:solidFill>
                        <a:schemeClr val="accent4">
                          <a:lumMod val="40000"/>
                          <a:lumOff val="60000"/>
                        </a:schemeClr>
                      </a:solidFill>
                      <a:prstDash val="solid"/>
                      <a:round/>
                      <a:headEnd type="none" w="med" len="med"/>
                      <a:tailEnd type="none" w="med" len="med"/>
                    </a:lnL>
                    <a:lnR>
                      <a:noFill/>
                    </a:lnR>
                    <a:lnT>
                      <a:noFill/>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4075625"/>
                  </a:ext>
                </a:extLst>
              </a:tr>
              <a:tr h="285929">
                <a:tc>
                  <a:txBody>
                    <a:bodyPr/>
                    <a:lstStyle/>
                    <a:p>
                      <a:r>
                        <a:rPr lang="en-US" sz="1400" b="1" dirty="0">
                          <a:solidFill>
                            <a:schemeClr val="accent6"/>
                          </a:solidFill>
                        </a:rPr>
                        <a:t>EMPLOYEE</a:t>
                      </a:r>
                      <a:r>
                        <a:rPr lang="en-US" sz="1400" b="1" baseline="0" dirty="0">
                          <a:solidFill>
                            <a:schemeClr val="accent6"/>
                          </a:solidFill>
                        </a:rPr>
                        <a:t> CONTRIBUTION</a:t>
                      </a:r>
                      <a:endParaRPr lang="en-US" sz="1400" b="1" dirty="0">
                        <a:solidFill>
                          <a:schemeClr val="accent6"/>
                        </a:solidFill>
                      </a:endParaRPr>
                    </a:p>
                  </a:txBody>
                  <a:tcPr marT="0" marB="0" anchor="ctr">
                    <a:lnL>
                      <a:noFill/>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100"/>
                        </a:lnSpc>
                      </a:pPr>
                      <a:endParaRPr lang="en-US" sz="1200" dirty="0"/>
                    </a:p>
                  </a:txBody>
                  <a:tcPr marT="0" anchor="ctr">
                    <a:lnL w="12700" cap="flat" cmpd="sng" algn="ctr">
                      <a:noFill/>
                      <a:prstDash val="solid"/>
                      <a:round/>
                      <a:headEnd type="none" w="med" len="med"/>
                      <a:tailEnd type="none" w="med" len="med"/>
                    </a:lnL>
                    <a:lnR>
                      <a:noFill/>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4697788"/>
                  </a:ext>
                </a:extLst>
              </a:tr>
              <a:tr h="308788">
                <a:tc>
                  <a:txBody>
                    <a:bodyPr/>
                    <a:lstStyle/>
                    <a:p>
                      <a:r>
                        <a:rPr lang="en-US" sz="1400" dirty="0"/>
                        <a:t>Amount invested</a:t>
                      </a:r>
                    </a:p>
                  </a:txBody>
                  <a:tcPr marT="0" marB="0" anchor="ctr">
                    <a:lnL>
                      <a:noFill/>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1"/>
                          </a:solidFill>
                        </a:rPr>
                        <a:t>$256,978</a:t>
                      </a:r>
                    </a:p>
                  </a:txBody>
                  <a:tcPr marL="274320" marR="6400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1"/>
                          </a:solidFill>
                        </a:rPr>
                        <a:t>$193,099</a:t>
                      </a:r>
                    </a:p>
                  </a:txBody>
                  <a:tcPr marL="274320" marR="6400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1"/>
                          </a:solidFill>
                        </a:rPr>
                        <a:t>$32,140</a:t>
                      </a:r>
                    </a:p>
                  </a:txBody>
                  <a:tcPr marL="274320" marR="548640" marT="0" marB="0" anchor="ctr">
                    <a:lnL w="12700" cap="flat" cmpd="sng" algn="ctr">
                      <a:noFill/>
                      <a:prstDash val="solid"/>
                      <a:round/>
                      <a:headEnd type="none" w="med" len="med"/>
                      <a:tailEnd type="none" w="med" len="med"/>
                    </a:lnL>
                    <a:lnR>
                      <a:noFill/>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1802015"/>
                  </a:ext>
                </a:extLst>
              </a:tr>
              <a:tr h="308788">
                <a:tc>
                  <a:txBody>
                    <a:bodyPr/>
                    <a:lstStyle/>
                    <a:p>
                      <a:r>
                        <a:rPr lang="en-US" sz="1400" b="1" dirty="0"/>
                        <a:t>Final account value</a:t>
                      </a:r>
                    </a:p>
                  </a:txBody>
                  <a:tcPr marT="0" marB="0" anchor="ctr">
                    <a:lnL>
                      <a:noFill/>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$896,728</a:t>
                      </a:r>
                    </a:p>
                  </a:txBody>
                  <a:tcPr marL="274320" marR="6400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$633,212</a:t>
                      </a:r>
                    </a:p>
                  </a:txBody>
                  <a:tcPr marL="274320" marR="6400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$279,196</a:t>
                      </a:r>
                    </a:p>
                  </a:txBody>
                  <a:tcPr marL="274320" marR="548640" marT="0" marB="0" anchor="ctr">
                    <a:lnL w="12700" cap="flat" cmpd="sng" algn="ctr">
                      <a:noFill/>
                      <a:prstDash val="solid"/>
                      <a:round/>
                      <a:headEnd type="none" w="med" len="med"/>
                      <a:tailEnd type="none" w="med" len="med"/>
                    </a:lnL>
                    <a:lnR>
                      <a:noFill/>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26834064"/>
                  </a:ext>
                </a:extLst>
              </a:tr>
              <a:tr h="316092">
                <a:tc gridSpan="4">
                  <a:txBody>
                    <a:bodyPr/>
                    <a:lstStyle/>
                    <a:p>
                      <a:r>
                        <a:rPr lang="en-US" sz="1300" b="1" dirty="0">
                          <a:solidFill>
                            <a:schemeClr val="accent6"/>
                          </a:solidFill>
                        </a:rPr>
                        <a:t>EMPLOYEE CONTRIBUTION</a:t>
                      </a:r>
                      <a:r>
                        <a:rPr lang="en-US" sz="1300" b="1" baseline="0" dirty="0">
                          <a:solidFill>
                            <a:schemeClr val="accent6"/>
                          </a:solidFill>
                        </a:rPr>
                        <a:t> </a:t>
                      </a:r>
                      <a:r>
                        <a:rPr lang="en-US" sz="1300" b="1" dirty="0">
                          <a:solidFill>
                            <a:schemeClr val="accent6"/>
                          </a:solidFill>
                        </a:rPr>
                        <a:t>INCLUDING</a:t>
                      </a:r>
                      <a:r>
                        <a:rPr lang="en-US" sz="1300" b="1" baseline="0" dirty="0">
                          <a:solidFill>
                            <a:schemeClr val="accent6"/>
                          </a:solidFill>
                        </a:rPr>
                        <a:t> </a:t>
                      </a:r>
                      <a:r>
                        <a:rPr lang="en-US" sz="1300" b="1" dirty="0">
                          <a:solidFill>
                            <a:schemeClr val="accent6"/>
                          </a:solidFill>
                        </a:rPr>
                        <a:t>EMPLOYER MATCH</a:t>
                      </a:r>
                    </a:p>
                  </a:txBody>
                  <a:tcPr marT="0" marB="0" anchor="ctr">
                    <a:lnL>
                      <a:noFill/>
                    </a:lnL>
                    <a:lnR w="1270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dirty="0">
                        <a:solidFill>
                          <a:schemeClr val="tx1"/>
                        </a:solidFill>
                      </a:endParaRPr>
                    </a:p>
                  </a:txBody>
                  <a:tcPr marL="274320" marR="6400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dirty="0">
                        <a:solidFill>
                          <a:schemeClr val="tx1"/>
                        </a:solidFill>
                      </a:endParaRPr>
                    </a:p>
                  </a:txBody>
                  <a:tcPr marL="274320" marR="6400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dirty="0">
                        <a:solidFill>
                          <a:schemeClr val="tx1"/>
                        </a:solidFill>
                      </a:endParaRPr>
                    </a:p>
                  </a:txBody>
                  <a:tcPr marL="274320" marR="548640" marT="0" marB="0" anchor="ctr">
                    <a:lnL w="12700" cap="flat" cmpd="sng" algn="ctr">
                      <a:noFill/>
                      <a:prstDash val="solid"/>
                      <a:round/>
                      <a:headEnd type="none" w="med" len="med"/>
                      <a:tailEnd type="none" w="med" len="med"/>
                    </a:lnL>
                    <a:lnR>
                      <a:noFill/>
                    </a:lnR>
                    <a:lnT w="9525" cap="flat" cmpd="sng" algn="ctr">
                      <a:solidFill>
                        <a:schemeClr val="accent6"/>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0090462"/>
                  </a:ext>
                </a:extLst>
              </a:tr>
              <a:tr h="308788">
                <a:tc>
                  <a:txBody>
                    <a:bodyPr/>
                    <a:lstStyle/>
                    <a:p>
                      <a:r>
                        <a:rPr lang="en-US" sz="1400" dirty="0"/>
                        <a:t>Amount invested</a:t>
                      </a:r>
                    </a:p>
                  </a:txBody>
                  <a:tcPr marT="0" marB="0" anchor="ctr">
                    <a:lnL>
                      <a:noFill/>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1"/>
                          </a:solidFill>
                        </a:rPr>
                        <a:t>$376,649</a:t>
                      </a:r>
                    </a:p>
                  </a:txBody>
                  <a:tcPr marL="274320" marR="6400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1"/>
                          </a:solidFill>
                        </a:rPr>
                        <a:t>$284,024</a:t>
                      </a:r>
                    </a:p>
                  </a:txBody>
                  <a:tcPr marL="274320" marR="5486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1"/>
                          </a:solidFill>
                        </a:rPr>
                        <a:t>$50,633</a:t>
                      </a:r>
                    </a:p>
                  </a:txBody>
                  <a:tcPr marL="274320" marR="548640" marT="0" marB="0" anchor="ctr">
                    <a:lnL w="12700" cap="flat" cmpd="sng" algn="ctr">
                      <a:noFill/>
                      <a:prstDash val="solid"/>
                      <a:round/>
                      <a:headEnd type="none" w="med" len="med"/>
                      <a:tailEnd type="none" w="med" len="med"/>
                    </a:lnL>
                    <a:lnR>
                      <a:noFill/>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194363"/>
                  </a:ext>
                </a:extLst>
              </a:tr>
              <a:tr h="308788">
                <a:tc>
                  <a:txBody>
                    <a:bodyPr/>
                    <a:lstStyle/>
                    <a:p>
                      <a:r>
                        <a:rPr lang="en-US" sz="1400" b="1" dirty="0">
                          <a:solidFill>
                            <a:schemeClr val="tx1"/>
                          </a:solidFill>
                        </a:rPr>
                        <a:t>Final account value</a:t>
                      </a:r>
                    </a:p>
                  </a:txBody>
                  <a:tcPr marT="0" marB="0" anchor="ctr">
                    <a:lnL>
                      <a:noFill/>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$1,342,001</a:t>
                      </a:r>
                    </a:p>
                  </a:txBody>
                  <a:tcPr marL="274320" marR="6400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$959,903</a:t>
                      </a:r>
                    </a:p>
                  </a:txBody>
                  <a:tcPr marL="274320" marR="5486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$446,580</a:t>
                      </a:r>
                    </a:p>
                  </a:txBody>
                  <a:tcPr marL="274320" marR="548640" marT="0" marB="0" anchor="ctr">
                    <a:lnL w="12700" cap="flat" cmpd="sng" algn="ctr">
                      <a:noFill/>
                      <a:prstDash val="solid"/>
                      <a:round/>
                      <a:headEnd type="none" w="med" len="med"/>
                      <a:tailEnd type="none" w="med" len="med"/>
                    </a:lnL>
                    <a:lnR>
                      <a:noFill/>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4186615"/>
                  </a:ext>
                </a:extLst>
              </a:tr>
              <a:tr h="421668">
                <a:tc>
                  <a:txBody>
                    <a:bodyPr/>
                    <a:lstStyle/>
                    <a:p>
                      <a:r>
                        <a:rPr lang="en-US" sz="1300" b="1" dirty="0">
                          <a:solidFill>
                            <a:schemeClr val="accent6"/>
                          </a:solidFill>
                        </a:rPr>
                        <a:t>HYPOTHETICAL</a:t>
                      </a:r>
                      <a:r>
                        <a:rPr lang="en-US" sz="1300" b="1" baseline="0" dirty="0">
                          <a:solidFill>
                            <a:schemeClr val="accent6"/>
                          </a:solidFill>
                        </a:rPr>
                        <a:t> ANNUAL RETIREMENT INCOME DERIVED FROM ACCOUNT </a:t>
                      </a:r>
                      <a:endParaRPr lang="en-US" sz="1300" b="1" dirty="0">
                        <a:solidFill>
                          <a:schemeClr val="accent6"/>
                        </a:solidFill>
                      </a:endParaRPr>
                    </a:p>
                  </a:txBody>
                  <a:tcPr marT="0" marB="0" anchor="ctr">
                    <a:lnL>
                      <a:noFill/>
                    </a:lnL>
                    <a:lnR w="1270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$94,949</a:t>
                      </a:r>
                    </a:p>
                  </a:txBody>
                  <a:tcPr marT="0" marB="0" anchor="ctr">
                    <a:lnL>
                      <a:noFill/>
                    </a:lnL>
                    <a:lnR w="1270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$67,915</a:t>
                      </a:r>
                    </a:p>
                  </a:txBody>
                  <a:tcPr marT="0" marB="0" anchor="ctr">
                    <a:lnL>
                      <a:noFill/>
                    </a:lnL>
                    <a:lnR w="1270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$31,596</a:t>
                      </a:r>
                    </a:p>
                  </a:txBody>
                  <a:tcPr marT="0" marB="0" anchor="ctr">
                    <a:lnL>
                      <a:noFill/>
                    </a:lnL>
                    <a:lnR w="1270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920360"/>
                  </a:ext>
                </a:extLst>
              </a:tr>
            </a:tbl>
          </a:graphicData>
        </a:graphic>
      </p:graphicFrame>
      <p:sp>
        <p:nvSpPr>
          <p:cNvPr id="2" name="Title 1"/>
          <p:cNvSpPr>
            <a:spLocks noGrp="1"/>
          </p:cNvSpPr>
          <p:nvPr>
            <p:ph type="title"/>
          </p:nvPr>
        </p:nvSpPr>
        <p:spPr/>
        <p:txBody>
          <a:bodyPr/>
          <a:lstStyle/>
          <a:p>
            <a:r>
              <a:rPr lang="en-US" dirty="0"/>
              <a:t>The Rescue: Caregivers Need to Solidify Retirement Saving</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6AEA-BFCE-644B-B5DE-06784F16BF6E}" type="slidenum">
              <a:rPr kumimoji="0" lang="en-US" sz="900" b="0" i="0" u="none" strike="noStrike" kern="1200" cap="none" spc="0" normalizeH="0" baseline="0" noProof="0" smtClean="0">
                <a:ln>
                  <a:noFill/>
                </a:ln>
                <a:solidFill>
                  <a:srgbClr val="474C5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474C55"/>
              </a:solidFill>
              <a:effectLst/>
              <a:uLnTx/>
              <a:uFillTx/>
              <a:latin typeface="Calibri"/>
              <a:ea typeface="+mn-ea"/>
              <a:cs typeface="+mn-cs"/>
            </a:endParaRPr>
          </a:p>
        </p:txBody>
      </p:sp>
      <p:sp>
        <p:nvSpPr>
          <p:cNvPr id="47" name="Text Placeholder 46"/>
          <p:cNvSpPr>
            <a:spLocks noGrp="1"/>
          </p:cNvSpPr>
          <p:nvPr>
            <p:ph type="body" sz="quarter" idx="15"/>
          </p:nvPr>
        </p:nvSpPr>
        <p:spPr/>
        <p:txBody>
          <a:bodyPr/>
          <a:lstStyle/>
          <a:p>
            <a:r>
              <a:rPr lang="en-US" dirty="0"/>
              <a:t>How leaving the workforce potentially impacts a retirement nest egg </a:t>
            </a:r>
          </a:p>
        </p:txBody>
      </p:sp>
      <p:sp>
        <p:nvSpPr>
          <p:cNvPr id="35" name="Text Placeholder 34"/>
          <p:cNvSpPr>
            <a:spLocks noGrp="1"/>
          </p:cNvSpPr>
          <p:nvPr>
            <p:ph type="body" sz="quarter" idx="16"/>
          </p:nvPr>
        </p:nvSpPr>
        <p:spPr>
          <a:xfrm>
            <a:off x="342900" y="5377247"/>
            <a:ext cx="11414185" cy="1279453"/>
          </a:xfrm>
        </p:spPr>
        <p:txBody>
          <a:bodyPr/>
          <a:lstStyle/>
          <a:p>
            <a:pPr>
              <a:lnSpc>
                <a:spcPts val="1200"/>
              </a:lnSpc>
              <a:spcBef>
                <a:spcPts val="0"/>
              </a:spcBef>
            </a:pPr>
            <a:r>
              <a:rPr kumimoji="0" lang="en-US" sz="1200" b="1" i="0" u="none" strike="noStrike" kern="1200" cap="none" spc="0" normalizeH="0" baseline="0" noProof="0" dirty="0">
                <a:ln>
                  <a:noFill/>
                </a:ln>
                <a:solidFill>
                  <a:srgbClr val="474C55"/>
                </a:solidFill>
                <a:effectLst/>
                <a:uLnTx/>
                <a:uFillTx/>
                <a:latin typeface="Calibri"/>
                <a:ea typeface="+mn-ea"/>
                <a:cs typeface="+mn-cs"/>
              </a:rPr>
              <a:t>Key assumptions </a:t>
            </a:r>
            <a:r>
              <a:rPr kumimoji="0" lang="en-US" sz="1200" b="0" i="0" u="none" strike="noStrike" kern="1200" cap="none" spc="0" normalizeH="0" baseline="0" noProof="0" dirty="0">
                <a:ln>
                  <a:noFill/>
                </a:ln>
                <a:solidFill>
                  <a:srgbClr val="474C55"/>
                </a:solidFill>
                <a:effectLst/>
                <a:uLnTx/>
                <a:uFillTx/>
                <a:latin typeface="Calibri"/>
                <a:ea typeface="+mn-ea"/>
                <a:cs typeface="+mn-cs"/>
              </a:rPr>
              <a:t>|Starting age= 22| Starting salary = $40,000 | Annual pay increase= 2%| Employee contribution= 3% escalating by 1% per year up to 10%| Employer contribution= 3% match on first 3% deferral, plus 50% of next 3% deferral (maximum match of 4.5%)|Fixed rate of return of 6% per year| Age at break for Sara and Maria= 32| Length of break= 7 years for Sara, 33 years for Maria| Salary upon return= same as when left the workforce| The hypothetical example assumes that when Sara returns to the workforce she contributes to her DC account at the same rate she was contributing when she left (10%)| Age at retirement= 65| Assumed life expectancy= 20 years from age 65| Hypothetical annual income represents a level 20 year annuity calculated using a discount rate of 4% </a:t>
            </a:r>
          </a:p>
          <a:p>
            <a:pPr>
              <a:lnSpc>
                <a:spcPts val="1200"/>
              </a:lnSpc>
              <a:spcBef>
                <a:spcPts val="0"/>
              </a:spcBef>
            </a:pPr>
            <a:r>
              <a:rPr lang="en-US" sz="1200" dirty="0"/>
              <a:t>These examples are for illustrative purposes only and are not intended to predict the returns of any investment choices. Rates of return will vary over time, particularly for long-term investments. There is no guarantee the selected rate of return can be achieved. Any investments may have fees and expenses that are not taken into account in these illustrations. The performance of the investments will fluctuate with market conditions. Regular investing does not ensure a profit or protect against loss in declining markets.</a:t>
            </a:r>
          </a:p>
        </p:txBody>
      </p:sp>
      <p:grpSp>
        <p:nvGrpSpPr>
          <p:cNvPr id="39" name="Group 38"/>
          <p:cNvGrpSpPr/>
          <p:nvPr/>
        </p:nvGrpSpPr>
        <p:grpSpPr>
          <a:xfrm>
            <a:off x="6218478" y="1497424"/>
            <a:ext cx="2829786" cy="307777"/>
            <a:chOff x="5963612" y="1091229"/>
            <a:chExt cx="2673429" cy="307777"/>
          </a:xfrm>
        </p:grpSpPr>
        <p:cxnSp>
          <p:nvCxnSpPr>
            <p:cNvPr id="17" name="Straight Connector 16"/>
            <p:cNvCxnSpPr/>
            <p:nvPr/>
          </p:nvCxnSpPr>
          <p:spPr>
            <a:xfrm>
              <a:off x="5963612" y="1245117"/>
              <a:ext cx="267342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97685" y="1091229"/>
              <a:ext cx="1205282" cy="307777"/>
            </a:xfrm>
            <a:prstGeom prst="rect">
              <a:avLst/>
            </a:prstGeom>
            <a:solidFill>
              <a:schemeClr val="bg1"/>
            </a:solidFill>
            <a:ln>
              <a:noFill/>
            </a:ln>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74C55"/>
                  </a:solidFill>
                  <a:effectLst/>
                  <a:uLnTx/>
                  <a:uFillTx/>
                  <a:latin typeface="Calibri"/>
                  <a:ea typeface="+mn-ea"/>
                  <a:cs typeface="+mn-cs"/>
                </a:rPr>
                <a:t>7 YEAR BREAK</a:t>
              </a:r>
            </a:p>
          </p:txBody>
        </p:sp>
        <p:cxnSp>
          <p:nvCxnSpPr>
            <p:cNvPr id="24" name="Straight Connector 23"/>
            <p:cNvCxnSpPr/>
            <p:nvPr/>
          </p:nvCxnSpPr>
          <p:spPr>
            <a:xfrm>
              <a:off x="8637041" y="1164730"/>
              <a:ext cx="0" cy="1607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63612" y="1164730"/>
              <a:ext cx="0" cy="1607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01072" y="1301527"/>
            <a:ext cx="2621031"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776"/>
                </a:solidFill>
                <a:effectLst/>
                <a:uLnTx/>
                <a:uFillTx/>
                <a:latin typeface="Calibri"/>
                <a:ea typeface="+mn-ea"/>
                <a:cs typeface="+mn-cs"/>
              </a:rPr>
              <a:t>Hypothetical illustration: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776"/>
                </a:solidFill>
                <a:effectLst/>
                <a:uLnTx/>
                <a:uFillTx/>
                <a:latin typeface="Calibri"/>
                <a:ea typeface="+mn-ea"/>
                <a:cs typeface="+mn-cs"/>
              </a:rPr>
              <a:t>Steady versus disrupted saving</a:t>
            </a:r>
          </a:p>
        </p:txBody>
      </p:sp>
      <p:pic>
        <p:nvPicPr>
          <p:cNvPr id="48"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8179" y="1852731"/>
            <a:ext cx="256300" cy="532834"/>
          </a:xfrm>
          <a:prstGeom prst="rect">
            <a:avLst/>
          </a:prstGeom>
          <a:solidFill>
            <a:schemeClr val="bg1"/>
          </a:solidFill>
        </p:spPr>
      </p:pic>
      <p:pic>
        <p:nvPicPr>
          <p:cNvPr id="49"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5956" y="1836056"/>
            <a:ext cx="694830" cy="535772"/>
          </a:xfrm>
          <a:prstGeom prst="rect">
            <a:avLst/>
          </a:prstGeom>
          <a:solidFill>
            <a:schemeClr val="bg1"/>
          </a:solidFill>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14509" y="1798507"/>
            <a:ext cx="366232" cy="584140"/>
          </a:xfrm>
          <a:prstGeom prst="rect">
            <a:avLst/>
          </a:prstGeom>
          <a:solidFill>
            <a:schemeClr val="bg1"/>
          </a:solidFill>
        </p:spPr>
      </p:pic>
      <p:grpSp>
        <p:nvGrpSpPr>
          <p:cNvPr id="36" name="Group 35"/>
          <p:cNvGrpSpPr/>
          <p:nvPr/>
        </p:nvGrpSpPr>
        <p:grpSpPr>
          <a:xfrm>
            <a:off x="3235960" y="1273994"/>
            <a:ext cx="8549945" cy="221455"/>
            <a:chOff x="3534129" y="801420"/>
            <a:chExt cx="8435014" cy="221455"/>
          </a:xfrm>
        </p:grpSpPr>
        <p:cxnSp>
          <p:nvCxnSpPr>
            <p:cNvPr id="9" name="Straight Connector 8"/>
            <p:cNvCxnSpPr/>
            <p:nvPr/>
          </p:nvCxnSpPr>
          <p:spPr>
            <a:xfrm>
              <a:off x="3534129" y="911828"/>
              <a:ext cx="84350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67716" y="801420"/>
              <a:ext cx="1367840" cy="221455"/>
            </a:xfrm>
            <a:prstGeom prst="rect">
              <a:avLst/>
            </a:prstGeom>
            <a:solidFill>
              <a:schemeClr val="bg1"/>
            </a:solidFill>
            <a:ln>
              <a:noFill/>
            </a:ln>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74C55"/>
                  </a:solidFill>
                  <a:effectLst/>
                  <a:uLnTx/>
                  <a:uFillTx/>
                  <a:latin typeface="Calibri"/>
                  <a:ea typeface="+mn-ea"/>
                  <a:cs typeface="+mn-cs"/>
                </a:rPr>
                <a:t>43 YEAR PERIOD</a:t>
              </a:r>
            </a:p>
          </p:txBody>
        </p:sp>
        <p:cxnSp>
          <p:nvCxnSpPr>
            <p:cNvPr id="22" name="Straight Connector 21"/>
            <p:cNvCxnSpPr/>
            <p:nvPr/>
          </p:nvCxnSpPr>
          <p:spPr>
            <a:xfrm>
              <a:off x="3534129" y="827168"/>
              <a:ext cx="0" cy="1607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69143" y="827167"/>
              <a:ext cx="0" cy="1607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9164570" y="1497424"/>
            <a:ext cx="2829786" cy="307777"/>
            <a:chOff x="5963612" y="1091229"/>
            <a:chExt cx="2673429" cy="307777"/>
          </a:xfrm>
        </p:grpSpPr>
        <p:cxnSp>
          <p:nvCxnSpPr>
            <p:cNvPr id="29" name="Straight Connector 28"/>
            <p:cNvCxnSpPr/>
            <p:nvPr/>
          </p:nvCxnSpPr>
          <p:spPr>
            <a:xfrm>
              <a:off x="5963612" y="1245117"/>
              <a:ext cx="267342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97685" y="1091229"/>
              <a:ext cx="1205282" cy="307777"/>
            </a:xfrm>
            <a:prstGeom prst="rect">
              <a:avLst/>
            </a:prstGeom>
            <a:solidFill>
              <a:schemeClr val="bg1"/>
            </a:solidFill>
            <a:ln>
              <a:noFill/>
            </a:ln>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74C55"/>
                  </a:solidFill>
                  <a:effectLst/>
                  <a:uLnTx/>
                  <a:uFillTx/>
                  <a:latin typeface="Calibri"/>
                  <a:ea typeface="+mn-ea"/>
                  <a:cs typeface="+mn-cs"/>
                </a:rPr>
                <a:t>33 YEAR BREAK</a:t>
              </a:r>
            </a:p>
          </p:txBody>
        </p:sp>
        <p:cxnSp>
          <p:nvCxnSpPr>
            <p:cNvPr id="31" name="Straight Connector 30"/>
            <p:cNvCxnSpPr/>
            <p:nvPr/>
          </p:nvCxnSpPr>
          <p:spPr>
            <a:xfrm>
              <a:off x="8637041" y="1164730"/>
              <a:ext cx="0" cy="1607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63612" y="1164730"/>
              <a:ext cx="0" cy="1607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3804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10103126" cy="925032"/>
          </a:xfrm>
        </p:spPr>
        <p:txBody>
          <a:bodyPr/>
          <a:lstStyle/>
          <a:p>
            <a:r>
              <a:rPr lang="en-US" dirty="0"/>
              <a:t>The Return: When Children Come Back to the Nest</a:t>
            </a:r>
          </a:p>
        </p:txBody>
      </p:sp>
      <p:sp>
        <p:nvSpPr>
          <p:cNvPr id="3" name="Slide Number Placeholder 2"/>
          <p:cNvSpPr>
            <a:spLocks noGrp="1"/>
          </p:cNvSpPr>
          <p:nvPr>
            <p:ph type="sldNum" sz="quarter" idx="10"/>
          </p:nvPr>
        </p:nvSpPr>
        <p:spPr>
          <a:xfrm>
            <a:off x="11425881" y="6591925"/>
            <a:ext cx="378829" cy="129550"/>
          </a:xfrm>
        </p:spPr>
        <p:txBody>
          <a:bodyPr/>
          <a:lstStyle/>
          <a:p>
            <a:fld id="{496F6AEA-BFCE-644B-B5DE-06784F16BF6E}" type="slidenum">
              <a:rPr lang="en-US" smtClean="0"/>
              <a:pPr/>
              <a:t>26</a:t>
            </a:fld>
            <a:endParaRPr lang="en-US" dirty="0"/>
          </a:p>
        </p:txBody>
      </p:sp>
      <p:sp>
        <p:nvSpPr>
          <p:cNvPr id="15" name="Text Placeholder 14"/>
          <p:cNvSpPr>
            <a:spLocks noGrp="1"/>
          </p:cNvSpPr>
          <p:nvPr>
            <p:ph type="body" sz="quarter" idx="15"/>
          </p:nvPr>
        </p:nvSpPr>
        <p:spPr>
          <a:xfrm>
            <a:off x="342900" y="935667"/>
            <a:ext cx="10102850" cy="249299"/>
          </a:xfrm>
        </p:spPr>
        <p:txBody>
          <a:bodyPr/>
          <a:lstStyle/>
          <a:p>
            <a:r>
              <a:rPr lang="en-US" dirty="0"/>
              <a:t>Set limits to manage your finances</a:t>
            </a:r>
            <a:endParaRPr lang="en-US" noProof="0" dirty="0"/>
          </a:p>
        </p:txBody>
      </p:sp>
      <p:sp>
        <p:nvSpPr>
          <p:cNvPr id="8" name="Text Placeholder 7">
            <a:extLst>
              <a:ext uri="{FF2B5EF4-FFF2-40B4-BE49-F238E27FC236}">
                <a16:creationId xmlns:a16="http://schemas.microsoft.com/office/drawing/2014/main" id="{B806BDA2-D08F-462B-B823-76AB9CA583F1}"/>
              </a:ext>
            </a:extLst>
          </p:cNvPr>
          <p:cNvSpPr>
            <a:spLocks noGrp="1"/>
          </p:cNvSpPr>
          <p:nvPr>
            <p:ph type="body" sz="quarter" idx="16"/>
          </p:nvPr>
        </p:nvSpPr>
        <p:spPr>
          <a:xfrm>
            <a:off x="201110" y="6540807"/>
            <a:ext cx="11414185" cy="180668"/>
          </a:xfrm>
        </p:spPr>
        <p:txBody>
          <a:bodyPr/>
          <a:lstStyle/>
          <a:p>
            <a:endParaRPr lang="en-US" dirty="0"/>
          </a:p>
        </p:txBody>
      </p:sp>
      <p:grpSp>
        <p:nvGrpSpPr>
          <p:cNvPr id="9" name="Group 8">
            <a:extLst>
              <a:ext uri="{FF2B5EF4-FFF2-40B4-BE49-F238E27FC236}">
                <a16:creationId xmlns:a16="http://schemas.microsoft.com/office/drawing/2014/main" id="{03D98751-EA9F-416F-AC46-8C01384254FC}"/>
              </a:ext>
            </a:extLst>
          </p:cNvPr>
          <p:cNvGrpSpPr/>
          <p:nvPr/>
        </p:nvGrpSpPr>
        <p:grpSpPr>
          <a:xfrm>
            <a:off x="2277016" y="1496022"/>
            <a:ext cx="7637968" cy="4916875"/>
            <a:chOff x="2277016" y="1297242"/>
            <a:chExt cx="7637968" cy="4916875"/>
          </a:xfrm>
        </p:grpSpPr>
        <p:pic>
          <p:nvPicPr>
            <p:cNvPr id="29" name="Picture 2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62273" y="1297242"/>
              <a:ext cx="2952711" cy="1968474"/>
            </a:xfrm>
            <a:prstGeom prst="rect">
              <a:avLst/>
            </a:prstGeom>
          </p:spPr>
        </p:pic>
        <p:pic>
          <p:nvPicPr>
            <p:cNvPr id="30" name="Picture 2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19643" y="4245643"/>
              <a:ext cx="2952711" cy="1968474"/>
            </a:xfrm>
            <a:prstGeom prst="rect">
              <a:avLst/>
            </a:prstGeom>
          </p:spPr>
        </p:pic>
        <p:pic>
          <p:nvPicPr>
            <p:cNvPr id="31" name="Picture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7016" y="1297242"/>
              <a:ext cx="2952711" cy="1968474"/>
            </a:xfrm>
            <a:prstGeom prst="rect">
              <a:avLst/>
            </a:prstGeom>
          </p:spPr>
        </p:pic>
        <p:cxnSp>
          <p:nvCxnSpPr>
            <p:cNvPr id="37" name="Straight Arrow Connector 36"/>
            <p:cNvCxnSpPr>
              <a:stCxn id="31" idx="3"/>
              <a:endCxn id="29" idx="1"/>
            </p:cNvCxnSpPr>
            <p:nvPr/>
          </p:nvCxnSpPr>
          <p:spPr>
            <a:xfrm>
              <a:off x="5229727" y="2281479"/>
              <a:ext cx="1732546" cy="0"/>
            </a:xfrm>
            <a:prstGeom prst="straightConnector1">
              <a:avLst/>
            </a:prstGeom>
            <a:ln w="57150">
              <a:solidFill>
                <a:srgbClr val="83ABB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0" idx="3"/>
            </p:cNvCxnSpPr>
            <p:nvPr/>
          </p:nvCxnSpPr>
          <p:spPr>
            <a:xfrm rot="5400000">
              <a:off x="7023409" y="3814661"/>
              <a:ext cx="1964164" cy="866274"/>
            </a:xfrm>
            <a:prstGeom prst="bentConnector2">
              <a:avLst/>
            </a:prstGeom>
            <a:ln w="57150">
              <a:solidFill>
                <a:srgbClr val="3E7C9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37"/>
            <p:cNvCxnSpPr>
              <a:stCxn id="30" idx="1"/>
            </p:cNvCxnSpPr>
            <p:nvPr/>
          </p:nvCxnSpPr>
          <p:spPr>
            <a:xfrm rot="10800000">
              <a:off x="3753371" y="3265716"/>
              <a:ext cx="866272" cy="1964164"/>
            </a:xfrm>
            <a:prstGeom prst="bentConnector2">
              <a:avLst/>
            </a:prstGeom>
            <a:ln w="57150">
              <a:solidFill>
                <a:srgbClr val="00577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7686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3FD789A-DE06-4131-8537-697BEA9244E9}"/>
              </a:ext>
            </a:extLst>
          </p:cNvPr>
          <p:cNvSpPr/>
          <p:nvPr/>
        </p:nvSpPr>
        <p:spPr>
          <a:xfrm>
            <a:off x="8325560" y="1543115"/>
            <a:ext cx="3485440" cy="2357691"/>
          </a:xfrm>
          <a:prstGeom prst="rect">
            <a:avLst/>
          </a:prstGeom>
          <a:gradFill>
            <a:gsLst>
              <a:gs pos="51000">
                <a:srgbClr val="3E7C92"/>
              </a:gs>
              <a:gs pos="50500">
                <a:srgbClr val="387185"/>
              </a:gs>
              <a:gs pos="0">
                <a:srgbClr val="336779"/>
              </a:gs>
            </a:gsLst>
            <a:lin ang="13500000" scaled="1"/>
          </a:gradFill>
          <a:ln w="12700" cap="flat" cmpd="sng" algn="ctr">
            <a:noFill/>
            <a:prstDash val="solid"/>
            <a:miter lim="800000"/>
          </a:ln>
          <a:effectLst/>
        </p:spPr>
        <p:txBody>
          <a:bodyPr lIns="91440" rtlCol="0" anchor="ctr"/>
          <a:lstStyle/>
          <a:p>
            <a:pPr algn="ctr">
              <a:spcBef>
                <a:spcPts val="600"/>
              </a:spcBef>
            </a:pPr>
            <a:endParaRPr lang="en-US" sz="2800" b="1" kern="0" dirty="0">
              <a:solidFill>
                <a:srgbClr val="FFFFFF"/>
              </a:solidFill>
              <a:latin typeface="Calibri"/>
              <a:cs typeface="Calibri" charset="0"/>
            </a:endParaRPr>
          </a:p>
        </p:txBody>
      </p:sp>
      <p:sp>
        <p:nvSpPr>
          <p:cNvPr id="22" name="Rectangle 21">
            <a:extLst>
              <a:ext uri="{FF2B5EF4-FFF2-40B4-BE49-F238E27FC236}">
                <a16:creationId xmlns:a16="http://schemas.microsoft.com/office/drawing/2014/main" id="{92D1CF5E-91C5-472C-8C5D-6648EA589F36}"/>
              </a:ext>
            </a:extLst>
          </p:cNvPr>
          <p:cNvSpPr/>
          <p:nvPr/>
        </p:nvSpPr>
        <p:spPr>
          <a:xfrm>
            <a:off x="4353280" y="1543115"/>
            <a:ext cx="3485440" cy="2357691"/>
          </a:xfrm>
          <a:prstGeom prst="rect">
            <a:avLst/>
          </a:prstGeom>
          <a:gradFill>
            <a:gsLst>
              <a:gs pos="51000">
                <a:srgbClr val="3E7C92"/>
              </a:gs>
              <a:gs pos="50500">
                <a:srgbClr val="387185"/>
              </a:gs>
              <a:gs pos="0">
                <a:srgbClr val="336779"/>
              </a:gs>
            </a:gsLst>
            <a:lin ang="13500000" scaled="1"/>
          </a:gradFill>
          <a:ln w="12700" cap="flat" cmpd="sng" algn="ctr">
            <a:noFill/>
            <a:prstDash val="solid"/>
            <a:miter lim="800000"/>
          </a:ln>
          <a:effectLst/>
        </p:spPr>
        <p:txBody>
          <a:bodyPr lIns="91440" rtlCol="0" anchor="ctr"/>
          <a:lstStyle/>
          <a:p>
            <a:pPr algn="ctr">
              <a:spcBef>
                <a:spcPts val="600"/>
              </a:spcBef>
            </a:pPr>
            <a:endParaRPr lang="en-US" sz="2800" b="1" kern="0" dirty="0">
              <a:solidFill>
                <a:srgbClr val="FFFFFF"/>
              </a:solidFill>
              <a:latin typeface="Calibri"/>
              <a:cs typeface="Calibri" charset="0"/>
            </a:endParaRPr>
          </a:p>
        </p:txBody>
      </p:sp>
      <p:sp>
        <p:nvSpPr>
          <p:cNvPr id="12" name="Rectangle 11">
            <a:extLst>
              <a:ext uri="{FF2B5EF4-FFF2-40B4-BE49-F238E27FC236}">
                <a16:creationId xmlns:a16="http://schemas.microsoft.com/office/drawing/2014/main" id="{8FE5EFD9-F510-412D-9057-DAD81A999558}"/>
              </a:ext>
            </a:extLst>
          </p:cNvPr>
          <p:cNvSpPr/>
          <p:nvPr/>
        </p:nvSpPr>
        <p:spPr>
          <a:xfrm>
            <a:off x="381000" y="1543115"/>
            <a:ext cx="3485440" cy="2357691"/>
          </a:xfrm>
          <a:prstGeom prst="rect">
            <a:avLst/>
          </a:prstGeom>
          <a:gradFill>
            <a:gsLst>
              <a:gs pos="51000">
                <a:srgbClr val="3E7C92"/>
              </a:gs>
              <a:gs pos="50500">
                <a:srgbClr val="387185"/>
              </a:gs>
              <a:gs pos="0">
                <a:srgbClr val="336779"/>
              </a:gs>
            </a:gsLst>
            <a:lin ang="13500000" scaled="1"/>
          </a:gradFill>
          <a:ln w="12700" cap="flat" cmpd="sng" algn="ctr">
            <a:noFill/>
            <a:prstDash val="solid"/>
            <a:miter lim="800000"/>
          </a:ln>
          <a:effectLst/>
        </p:spPr>
        <p:txBody>
          <a:bodyPr lIns="91440" rtlCol="0" anchor="ctr"/>
          <a:lstStyle/>
          <a:p>
            <a:pPr algn="ctr">
              <a:spcBef>
                <a:spcPts val="600"/>
              </a:spcBef>
            </a:pPr>
            <a:endParaRPr lang="en-US" sz="2800" b="1" kern="0" dirty="0">
              <a:solidFill>
                <a:srgbClr val="FFFFFF"/>
              </a:solidFill>
              <a:latin typeface="Calibri"/>
              <a:cs typeface="Calibri" charset="0"/>
            </a:endParaRPr>
          </a:p>
        </p:txBody>
      </p:sp>
      <p:sp>
        <p:nvSpPr>
          <p:cNvPr id="2" name="Title 1"/>
          <p:cNvSpPr>
            <a:spLocks noGrp="1"/>
          </p:cNvSpPr>
          <p:nvPr>
            <p:ph type="title"/>
          </p:nvPr>
        </p:nvSpPr>
        <p:spPr>
          <a:xfrm>
            <a:off x="342900" y="0"/>
            <a:ext cx="10103126" cy="925032"/>
          </a:xfrm>
        </p:spPr>
        <p:txBody>
          <a:bodyPr>
            <a:normAutofit/>
          </a:bodyPr>
          <a:lstStyle/>
          <a:p>
            <a:r>
              <a:rPr lang="en-US" dirty="0"/>
              <a:t>Don’t Be Derailed by the Cost of Long-Term Care</a:t>
            </a:r>
          </a:p>
        </p:txBody>
      </p:sp>
      <p:sp>
        <p:nvSpPr>
          <p:cNvPr id="3" name="Slide Number Placeholder 2"/>
          <p:cNvSpPr>
            <a:spLocks noGrp="1"/>
          </p:cNvSpPr>
          <p:nvPr>
            <p:ph type="sldNum" sz="quarter" idx="10"/>
          </p:nvPr>
        </p:nvSpPr>
        <p:spPr>
          <a:xfrm>
            <a:off x="11425881" y="6591925"/>
            <a:ext cx="378829" cy="129550"/>
          </a:xfrm>
        </p:spPr>
        <p:txBody>
          <a:bodyPr/>
          <a:lstStyle/>
          <a:p>
            <a:pPr lvl="0"/>
            <a:fld id="{496F6AEA-BFCE-644B-B5DE-06784F16BF6E}" type="slidenum">
              <a:rPr lang="en-US" noProof="0" smtClean="0"/>
              <a:pPr lvl="0"/>
              <a:t>27</a:t>
            </a:fld>
            <a:endParaRPr lang="en-US" noProof="0" dirty="0"/>
          </a:p>
        </p:txBody>
      </p:sp>
      <p:sp>
        <p:nvSpPr>
          <p:cNvPr id="14" name="Text Placeholder 13">
            <a:extLst>
              <a:ext uri="{FF2B5EF4-FFF2-40B4-BE49-F238E27FC236}">
                <a16:creationId xmlns:a16="http://schemas.microsoft.com/office/drawing/2014/main" id="{2E60A849-D4E1-46A8-AA4E-62E23A9DDF14}"/>
              </a:ext>
            </a:extLst>
          </p:cNvPr>
          <p:cNvSpPr>
            <a:spLocks noGrp="1"/>
          </p:cNvSpPr>
          <p:nvPr>
            <p:ph type="body" sz="quarter" idx="12"/>
          </p:nvPr>
        </p:nvSpPr>
        <p:spPr/>
        <p:txBody>
          <a:bodyPr/>
          <a:lstStyle/>
          <a:p>
            <a:endParaRPr lang="en-US"/>
          </a:p>
        </p:txBody>
      </p:sp>
      <p:sp>
        <p:nvSpPr>
          <p:cNvPr id="6" name="Text Placeholder 5"/>
          <p:cNvSpPr>
            <a:spLocks noGrp="1"/>
          </p:cNvSpPr>
          <p:nvPr>
            <p:ph type="body" sz="quarter" idx="15"/>
          </p:nvPr>
        </p:nvSpPr>
        <p:spPr>
          <a:xfrm>
            <a:off x="342900" y="935667"/>
            <a:ext cx="10102850" cy="249299"/>
          </a:xfrm>
        </p:spPr>
        <p:txBody>
          <a:bodyPr/>
          <a:lstStyle/>
          <a:p>
            <a:r>
              <a:rPr lang="en-US" dirty="0"/>
              <a:t>Having a plan might make a difference in quality of life for you and your loved ones</a:t>
            </a:r>
          </a:p>
        </p:txBody>
      </p:sp>
      <p:sp>
        <p:nvSpPr>
          <p:cNvPr id="7" name="Text Placeholder 6"/>
          <p:cNvSpPr>
            <a:spLocks noGrp="1"/>
          </p:cNvSpPr>
          <p:nvPr>
            <p:ph type="body" sz="quarter" idx="16"/>
          </p:nvPr>
        </p:nvSpPr>
        <p:spPr>
          <a:xfrm>
            <a:off x="390525" y="5739180"/>
            <a:ext cx="11414125" cy="815608"/>
          </a:xfrm>
        </p:spPr>
        <p:txBody>
          <a:bodyPr/>
          <a:lstStyle/>
          <a:p>
            <a:pPr>
              <a:spcBef>
                <a:spcPts val="0"/>
              </a:spcBef>
            </a:pPr>
            <a:r>
              <a:rPr lang="en-US" dirty="0"/>
              <a:t>1 Payingforseniorcare.com</a:t>
            </a:r>
          </a:p>
          <a:p>
            <a:pPr>
              <a:spcBef>
                <a:spcPts val="0"/>
              </a:spcBef>
            </a:pPr>
            <a:r>
              <a:rPr lang="en-US" dirty="0"/>
              <a:t>2 Genworth.com </a:t>
            </a:r>
          </a:p>
          <a:p>
            <a:pPr>
              <a:spcBef>
                <a:spcPts val="0"/>
              </a:spcBef>
            </a:pPr>
            <a:r>
              <a:rPr lang="en-US" dirty="0"/>
              <a:t>3 Department of Health and Human Services Long-Term Care Information</a:t>
            </a:r>
          </a:p>
          <a:p>
            <a:pPr>
              <a:spcBef>
                <a:spcPts val="0"/>
              </a:spcBef>
            </a:pPr>
            <a:r>
              <a:rPr lang="en-US" dirty="0"/>
              <a:t>*Medicaid is available to individuals with low or limited assets and income. Medicare may only cover some of the costs of skilled nursing care provided in a skilled nursing facility for up to 100 days provided you have days left in a benefit period, it follows a qualifying hospital stay and your doctor has decided you need daily skilled care. Medicare doesn’t cover custodial care if it’s the only care you need. </a:t>
            </a:r>
          </a:p>
        </p:txBody>
      </p:sp>
      <p:sp>
        <p:nvSpPr>
          <p:cNvPr id="15" name="Rectangle 14"/>
          <p:cNvSpPr/>
          <p:nvPr/>
        </p:nvSpPr>
        <p:spPr>
          <a:xfrm>
            <a:off x="409392" y="1471996"/>
            <a:ext cx="3412024" cy="2357691"/>
          </a:xfrm>
          <a:prstGeom prst="rect">
            <a:avLst/>
          </a:prstGeom>
          <a:noFill/>
          <a:ln w="12700" cap="flat" cmpd="sng" algn="ctr">
            <a:noFill/>
            <a:prstDash val="solid"/>
            <a:miter lim="800000"/>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rgbClr val="FFFFFF"/>
                </a:solidFill>
                <a:effectLst/>
                <a:uLnTx/>
                <a:uFillTx/>
                <a:latin typeface="Calibri" panose="020F0502020204030204"/>
                <a:ea typeface="+mn-ea"/>
                <a:cs typeface="+mn-cs"/>
              </a:rPr>
              <a:t>$255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Calibri"/>
                <a:ea typeface="+mn-ea"/>
                <a:cs typeface="+mn-cs"/>
              </a:rPr>
              <a:t>Average cost of nursing  home per day</a:t>
            </a:r>
            <a:r>
              <a:rPr kumimoji="0" lang="en-US" sz="2200" b="0" i="0" u="none" strike="noStrike" kern="1200" cap="none" spc="0" normalizeH="0" baseline="30000" noProof="0" dirty="0">
                <a:ln>
                  <a:noFill/>
                </a:ln>
                <a:solidFill>
                  <a:srgbClr val="FFFFFF"/>
                </a:solidFill>
                <a:effectLst/>
                <a:uLnTx/>
                <a:uFillTx/>
                <a:latin typeface="Calibri"/>
                <a:ea typeface="+mn-ea"/>
                <a:cs typeface="+mn-cs"/>
              </a:rPr>
              <a:t>1</a:t>
            </a:r>
          </a:p>
        </p:txBody>
      </p:sp>
      <p:sp>
        <p:nvSpPr>
          <p:cNvPr id="16" name="Rectangle 15"/>
          <p:cNvSpPr/>
          <p:nvPr/>
        </p:nvSpPr>
        <p:spPr>
          <a:xfrm>
            <a:off x="4381532" y="1471996"/>
            <a:ext cx="3412024" cy="2357691"/>
          </a:xfrm>
          <a:prstGeom prst="rect">
            <a:avLst/>
          </a:prstGeom>
          <a:noFill/>
          <a:ln w="12700" cap="flat" cmpd="sng" algn="ctr">
            <a:noFill/>
            <a:prstDash val="solid"/>
            <a:miter lim="800000"/>
          </a:ln>
          <a:effectLst/>
        </p:spPr>
        <p:txBody>
          <a:bodyPr lIns="0" r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rgbClr val="FFFFFF"/>
                </a:solidFill>
                <a:effectLst/>
                <a:uLnTx/>
                <a:uFillTx/>
                <a:latin typeface="Calibri" panose="020F0502020204030204"/>
                <a:ea typeface="+mn-ea"/>
                <a:cs typeface="+mn-cs"/>
              </a:rPr>
              <a:t>$4,957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Calibri"/>
                <a:ea typeface="+mn-ea"/>
                <a:cs typeface="+mn-cs"/>
              </a:rPr>
              <a:t>Average cost of in-home        care per month</a:t>
            </a:r>
            <a:r>
              <a:rPr kumimoji="0" lang="en-US" sz="2200" b="0" i="0" u="none" strike="noStrike" kern="1200" cap="none" spc="0" normalizeH="0" baseline="30000" noProof="0" dirty="0">
                <a:ln>
                  <a:noFill/>
                </a:ln>
                <a:solidFill>
                  <a:srgbClr val="FFFFFF"/>
                </a:solidFill>
                <a:effectLst/>
                <a:uLnTx/>
                <a:uFillTx/>
                <a:latin typeface="Calibri"/>
                <a:ea typeface="+mn-ea"/>
                <a:cs typeface="+mn-cs"/>
              </a:rPr>
              <a:t>2</a:t>
            </a:r>
          </a:p>
        </p:txBody>
      </p:sp>
      <p:sp>
        <p:nvSpPr>
          <p:cNvPr id="17" name="Rectangle 16"/>
          <p:cNvSpPr/>
          <p:nvPr/>
        </p:nvSpPr>
        <p:spPr>
          <a:xfrm>
            <a:off x="8373991" y="1471996"/>
            <a:ext cx="3410712" cy="2357691"/>
          </a:xfrm>
          <a:prstGeom prst="rect">
            <a:avLst/>
          </a:prstGeom>
          <a:noFill/>
          <a:ln w="12700" cap="flat" cmpd="sng" algn="ctr">
            <a:noFill/>
            <a:prstDash val="solid"/>
            <a:miter lim="800000"/>
          </a:ln>
          <a:effectLst/>
        </p:spPr>
        <p:txBody>
          <a:bodyPr lIns="0" r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rgbClr val="FFFFFF"/>
                </a:solidFill>
                <a:effectLst/>
                <a:uLnTx/>
                <a:uFillTx/>
                <a:latin typeface="Calibri" panose="020F0502020204030204"/>
                <a:ea typeface="+mn-ea"/>
                <a:cs typeface="+mn-cs"/>
              </a:rPr>
              <a:t>3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Calibri"/>
                <a:ea typeface="+mn-ea"/>
                <a:cs typeface="+mn-cs"/>
              </a:rPr>
              <a:t>Average length of long-term care services</a:t>
            </a:r>
            <a:r>
              <a:rPr kumimoji="0" lang="en-US" sz="2200" b="0" i="0" u="none" strike="noStrike" kern="1200" cap="none" spc="0" normalizeH="0" baseline="30000" noProof="0" dirty="0">
                <a:ln>
                  <a:noFill/>
                </a:ln>
                <a:solidFill>
                  <a:srgbClr val="FFFFFF"/>
                </a:solidFill>
                <a:effectLst/>
                <a:uLnTx/>
                <a:uFillTx/>
                <a:latin typeface="Calibri"/>
                <a:ea typeface="+mn-ea"/>
                <a:cs typeface="+mn-cs"/>
              </a:rPr>
              <a:t>3</a:t>
            </a:r>
          </a:p>
        </p:txBody>
      </p:sp>
      <p:grpSp>
        <p:nvGrpSpPr>
          <p:cNvPr id="18" name="Group 17">
            <a:extLst>
              <a:ext uri="{FF2B5EF4-FFF2-40B4-BE49-F238E27FC236}">
                <a16:creationId xmlns:a16="http://schemas.microsoft.com/office/drawing/2014/main" id="{74314FCF-EC30-4FA0-B52F-9955844B31F1}"/>
              </a:ext>
            </a:extLst>
          </p:cNvPr>
          <p:cNvGrpSpPr/>
          <p:nvPr/>
        </p:nvGrpSpPr>
        <p:grpSpPr>
          <a:xfrm>
            <a:off x="648104" y="4230930"/>
            <a:ext cx="10895792" cy="1409231"/>
            <a:chOff x="637743" y="4058210"/>
            <a:chExt cx="10895792" cy="1409231"/>
          </a:xfrm>
        </p:grpSpPr>
        <p:sp>
          <p:nvSpPr>
            <p:cNvPr id="19" name="Rectangle 18"/>
            <p:cNvSpPr/>
            <p:nvPr/>
          </p:nvSpPr>
          <p:spPr>
            <a:xfrm>
              <a:off x="637743" y="4058210"/>
              <a:ext cx="10895792" cy="14092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74C55"/>
                  </a:solidFill>
                  <a:effectLst/>
                  <a:uLnTx/>
                  <a:uFillTx/>
                  <a:latin typeface="Calibri"/>
                  <a:ea typeface="+mn-ea"/>
                  <a:cs typeface="+mn-cs"/>
                </a:rPr>
                <a:t>Options for paying for long-term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74C5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74C55"/>
                  </a:solidFill>
                  <a:effectLst/>
                  <a:uLnTx/>
                  <a:uFillTx/>
                  <a:latin typeface="Calibri"/>
                  <a:ea typeface="+mn-ea"/>
                  <a:cs typeface="+mn-cs"/>
                </a:rPr>
                <a:t>Retirement and other savings			Long-term care </a:t>
              </a:r>
              <a:r>
                <a:rPr lang="en-US" dirty="0" err="1">
                  <a:solidFill>
                    <a:srgbClr val="474C55"/>
                  </a:solidFill>
                  <a:latin typeface="Calibri"/>
                </a:rPr>
                <a:t>i</a:t>
              </a:r>
              <a:r>
                <a:rPr kumimoji="0" lang="en-US" sz="1800" b="0" i="0" u="none" strike="noStrike" kern="1200" cap="none" spc="0" normalizeH="0" baseline="0" noProof="0" dirty="0" err="1">
                  <a:ln>
                    <a:noFill/>
                  </a:ln>
                  <a:solidFill>
                    <a:srgbClr val="474C55"/>
                  </a:solidFill>
                  <a:effectLst/>
                  <a:uLnTx/>
                  <a:uFillTx/>
                  <a:latin typeface="Calibri"/>
                  <a:ea typeface="+mn-ea"/>
                  <a:cs typeface="+mn-cs"/>
                </a:rPr>
                <a:t>nsurance</a:t>
              </a:r>
              <a:r>
                <a:rPr kumimoji="0" lang="en-US" sz="1800" b="0" i="0" u="none" strike="noStrike" kern="1200" cap="none" spc="0" normalizeH="0" baseline="0" noProof="0" dirty="0">
                  <a:ln>
                    <a:noFill/>
                  </a:ln>
                  <a:solidFill>
                    <a:srgbClr val="474C55"/>
                  </a:solidFill>
                  <a:effectLst/>
                  <a:uLnTx/>
                  <a:uFillTx/>
                  <a:latin typeface="Calibri"/>
                  <a:ea typeface="+mn-ea"/>
                  <a:cs typeface="+mn-cs"/>
                </a:rPr>
                <a:t>/		Your spouse or family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74C55"/>
                  </a:solidFill>
                  <a:effectLst/>
                  <a:uLnTx/>
                  <a:uFillTx/>
                  <a:latin typeface="Calibri"/>
                  <a:ea typeface="+mn-ea"/>
                  <a:cs typeface="+mn-cs"/>
                </a:rPr>
                <a:t>					              Medicaid*</a:t>
              </a:r>
            </a:p>
          </p:txBody>
        </p:sp>
        <p:cxnSp>
          <p:nvCxnSpPr>
            <p:cNvPr id="20" name="Straight Connector 19"/>
            <p:cNvCxnSpPr/>
            <p:nvPr/>
          </p:nvCxnSpPr>
          <p:spPr>
            <a:xfrm>
              <a:off x="729823" y="4597216"/>
              <a:ext cx="10298775" cy="94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040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5D5DEED-B9C7-4ECB-A6F3-B8367494552E}"/>
              </a:ext>
            </a:extLst>
          </p:cNvPr>
          <p:cNvSpPr/>
          <p:nvPr/>
        </p:nvSpPr>
        <p:spPr>
          <a:xfrm>
            <a:off x="381000" y="1534012"/>
            <a:ext cx="6182359" cy="3887988"/>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a:t>Caregiving Costs: Financial Support for Loved Ones</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28</a:t>
            </a:fld>
            <a:endParaRPr lang="en-US" dirty="0">
              <a:solidFill>
                <a:srgbClr val="474C55"/>
              </a:solidFill>
            </a:endParaRPr>
          </a:p>
        </p:txBody>
      </p:sp>
      <p:sp>
        <p:nvSpPr>
          <p:cNvPr id="4" name="Text Placeholder 3"/>
          <p:cNvSpPr>
            <a:spLocks noGrp="1"/>
          </p:cNvSpPr>
          <p:nvPr>
            <p:ph type="body" sz="quarter" idx="11"/>
          </p:nvPr>
        </p:nvSpPr>
        <p:spPr/>
        <p:txBody>
          <a:bodyPr/>
          <a:lstStyle/>
          <a:p>
            <a:endParaRPr lang="en-US"/>
          </a:p>
        </p:txBody>
      </p:sp>
      <p:sp>
        <p:nvSpPr>
          <p:cNvPr id="10" name="Text Placeholder 9"/>
          <p:cNvSpPr>
            <a:spLocks noGrp="1"/>
          </p:cNvSpPr>
          <p:nvPr>
            <p:ph type="body" sz="quarter" idx="13"/>
          </p:nvPr>
        </p:nvSpPr>
        <p:spPr>
          <a:xfrm>
            <a:off x="381001" y="5737750"/>
            <a:ext cx="11430000" cy="1087927"/>
          </a:xfrm>
        </p:spPr>
        <p:txBody>
          <a:bodyPr/>
          <a:lstStyle/>
          <a:p>
            <a:pPr>
              <a:lnSpc>
                <a:spcPct val="100000"/>
              </a:lnSpc>
              <a:spcBef>
                <a:spcPts val="0"/>
              </a:spcBef>
              <a:defRPr/>
            </a:pPr>
            <a:r>
              <a:rPr lang="en-US" baseline="30000" dirty="0">
                <a:solidFill>
                  <a:srgbClr val="474C55"/>
                </a:solidFill>
                <a:latin typeface="Calibri"/>
              </a:rPr>
              <a:t>1</a:t>
            </a:r>
            <a:r>
              <a:rPr lang="en-US" dirty="0">
                <a:solidFill>
                  <a:srgbClr val="474C55"/>
                </a:solidFill>
                <a:latin typeface="Calibri"/>
              </a:rPr>
              <a:t>Hoyt, Jeff, “The Baby Boomer Generation,” seniorliving.org, May 24, 2022. www.seniorliving.org/life/baby-boomers/ Accessed June 2022</a:t>
            </a:r>
          </a:p>
          <a:p>
            <a:pPr>
              <a:lnSpc>
                <a:spcPct val="100000"/>
              </a:lnSpc>
              <a:spcBef>
                <a:spcPts val="0"/>
              </a:spcBef>
              <a:defRPr/>
            </a:pPr>
            <a:r>
              <a:rPr lang="en-US" baseline="30000" dirty="0">
                <a:solidFill>
                  <a:srgbClr val="474C55"/>
                </a:solidFill>
                <a:latin typeface="Calibri"/>
              </a:rPr>
              <a:t>2</a:t>
            </a:r>
            <a:r>
              <a:rPr lang="en-US" dirty="0">
                <a:solidFill>
                  <a:srgbClr val="474C55"/>
                </a:solidFill>
                <a:latin typeface="Calibri"/>
              </a:rPr>
              <a:t>The AP-NORC Long Term Care Poll conducted March 25 - 29, 2021, with 1,113 adults age 18 and older nationwide. apnorc.org/wp-content/uploads/2021/04/Long-Term-Care-May-2021-Press-Release-FINAL.pdf. Accessed July 2022.</a:t>
            </a:r>
          </a:p>
          <a:p>
            <a:pPr>
              <a:lnSpc>
                <a:spcPct val="100000"/>
              </a:lnSpc>
              <a:spcBef>
                <a:spcPts val="0"/>
              </a:spcBef>
              <a:defRPr/>
            </a:pPr>
            <a:r>
              <a:rPr lang="en-US" baseline="30000" dirty="0">
                <a:solidFill>
                  <a:srgbClr val="474C55"/>
                </a:solidFill>
                <a:latin typeface="Calibri"/>
              </a:rPr>
              <a:t>3</a:t>
            </a:r>
            <a:r>
              <a:rPr lang="en-US" dirty="0">
                <a:solidFill>
                  <a:srgbClr val="474C55"/>
                </a:solidFill>
                <a:latin typeface="Calibri"/>
              </a:rPr>
              <a:t>AARP, Caregiving in the U.S.” May 2020. caregiving.org/wp-content/uploads/2020/08/AARP1316_ExecSum_CaregivingintheUS_508.pdf./ Access July 2022</a:t>
            </a:r>
          </a:p>
          <a:p>
            <a:pPr>
              <a:lnSpc>
                <a:spcPct val="100000"/>
              </a:lnSpc>
              <a:spcBef>
                <a:spcPts val="0"/>
              </a:spcBef>
              <a:defRPr/>
            </a:pPr>
            <a:r>
              <a:rPr lang="en-US" baseline="30000" dirty="0">
                <a:solidFill>
                  <a:srgbClr val="474C55"/>
                </a:solidFill>
                <a:latin typeface="Calibri"/>
              </a:rPr>
              <a:t>4</a:t>
            </a:r>
            <a:r>
              <a:rPr lang="en-US" dirty="0">
                <a:solidFill>
                  <a:srgbClr val="474C55"/>
                </a:solidFill>
                <a:latin typeface="Calibri"/>
              </a:rPr>
              <a:t>AARP Research “Caregiving Out-Of-Pocket Costs Study,” June 2021, www.aarp.org/content/dam/aarp/research/surveys_statistics/ltc/2021/family-caregivers-cost-survey-2021.doi.10.26419-2Fres.00473.001.pdf, Accessed July 2022</a:t>
            </a:r>
          </a:p>
          <a:p>
            <a:pPr lvl="0"/>
            <a:endParaRPr lang="en-US" sz="1200" baseline="30000" dirty="0">
              <a:solidFill>
                <a:srgbClr val="474C55"/>
              </a:solidFill>
            </a:endParaRPr>
          </a:p>
        </p:txBody>
      </p:sp>
      <p:sp>
        <p:nvSpPr>
          <p:cNvPr id="6" name="Text Placeholder 5"/>
          <p:cNvSpPr>
            <a:spLocks noGrp="1"/>
          </p:cNvSpPr>
          <p:nvPr>
            <p:ph type="body" sz="quarter" idx="14"/>
          </p:nvPr>
        </p:nvSpPr>
        <p:spPr>
          <a:xfrm>
            <a:off x="350521" y="1760676"/>
            <a:ext cx="5913482" cy="2982355"/>
          </a:xfrm>
        </p:spPr>
        <p:txBody>
          <a:bodyPr/>
          <a:lstStyle/>
          <a:p>
            <a:pPr lvl="1" indent="-225425">
              <a:spcBef>
                <a:spcPts val="1800"/>
              </a:spcBef>
              <a:buClr>
                <a:srgbClr val="3E7C92"/>
              </a:buClr>
            </a:pPr>
            <a:r>
              <a:rPr lang="en-US" sz="1800" b="1" dirty="0"/>
              <a:t>Every day </a:t>
            </a:r>
            <a:r>
              <a:rPr lang="en-US" sz="1800" dirty="0"/>
              <a:t>until 2030, </a:t>
            </a:r>
            <a:r>
              <a:rPr lang="en-US" sz="1800" b="1" dirty="0"/>
              <a:t>10,000 </a:t>
            </a:r>
            <a:r>
              <a:rPr lang="en-US" sz="1800" dirty="0"/>
              <a:t>baby boomers will turn 65.</a:t>
            </a:r>
            <a:r>
              <a:rPr lang="en-US" sz="1800" baseline="30000" dirty="0"/>
              <a:t>1</a:t>
            </a:r>
          </a:p>
          <a:p>
            <a:pPr lvl="1" indent="-225425">
              <a:spcBef>
                <a:spcPts val="1800"/>
              </a:spcBef>
              <a:buClr>
                <a:srgbClr val="3E7C92"/>
              </a:buClr>
            </a:pPr>
            <a:r>
              <a:rPr lang="en-US" sz="1800" b="1" dirty="0"/>
              <a:t>Sixty-nine percent of Americans </a:t>
            </a:r>
            <a:r>
              <a:rPr lang="en-US" sz="1800" dirty="0"/>
              <a:t>have done </a:t>
            </a:r>
            <a:r>
              <a:rPr lang="en-US" sz="1800" b="1" dirty="0"/>
              <a:t>little or no </a:t>
            </a:r>
            <a:r>
              <a:rPr lang="en-US" sz="1800" dirty="0"/>
              <a:t>long-term care </a:t>
            </a:r>
            <a:r>
              <a:rPr lang="en-US" sz="1800" b="1" dirty="0"/>
              <a:t>planning</a:t>
            </a:r>
            <a:r>
              <a:rPr lang="en-US" sz="1800" dirty="0"/>
              <a:t>.</a:t>
            </a:r>
            <a:r>
              <a:rPr lang="en-US" sz="1800" baseline="30000" dirty="0"/>
              <a:t>2</a:t>
            </a:r>
          </a:p>
          <a:p>
            <a:pPr lvl="1" indent="-225425">
              <a:spcBef>
                <a:spcPts val="1800"/>
              </a:spcBef>
              <a:buClr>
                <a:srgbClr val="3E7C92"/>
              </a:buClr>
            </a:pPr>
            <a:r>
              <a:rPr lang="en-US" sz="1800" dirty="0"/>
              <a:t>There are </a:t>
            </a:r>
            <a:r>
              <a:rPr lang="en-US" sz="1800" b="1" dirty="0"/>
              <a:t>48 million caregivers </a:t>
            </a:r>
            <a:r>
              <a:rPr lang="en-US" sz="1800" dirty="0"/>
              <a:t>in the US caring for an adult. </a:t>
            </a:r>
            <a:r>
              <a:rPr lang="en-US" sz="1800" b="1"/>
              <a:t>Eighty-nine </a:t>
            </a:r>
            <a:r>
              <a:rPr lang="en-US" sz="1800" b="1" dirty="0"/>
              <a:t>percent </a:t>
            </a:r>
            <a:r>
              <a:rPr lang="en-US" sz="1800" dirty="0"/>
              <a:t>of them </a:t>
            </a:r>
            <a:r>
              <a:rPr lang="en-US" sz="1800" b="1" dirty="0"/>
              <a:t>care for a relative</a:t>
            </a:r>
            <a:r>
              <a:rPr lang="en-US" sz="1800" dirty="0"/>
              <a:t>.</a:t>
            </a:r>
            <a:r>
              <a:rPr lang="en-US" sz="1800" baseline="30000" dirty="0"/>
              <a:t>3</a:t>
            </a:r>
            <a:r>
              <a:rPr lang="en-US" sz="1800" dirty="0"/>
              <a:t> </a:t>
            </a:r>
            <a:endParaRPr lang="en-US" sz="1800" baseline="30000" dirty="0"/>
          </a:p>
          <a:p>
            <a:pPr lvl="1" indent="-225425">
              <a:spcBef>
                <a:spcPts val="1800"/>
              </a:spcBef>
              <a:buClr>
                <a:srgbClr val="3E7C92"/>
              </a:buClr>
            </a:pPr>
            <a:r>
              <a:rPr lang="en-US" sz="1800" dirty="0"/>
              <a:t>Virtually all caregivers</a:t>
            </a:r>
            <a:r>
              <a:rPr lang="en-US" sz="1800" b="1" dirty="0"/>
              <a:t> </a:t>
            </a:r>
            <a:r>
              <a:rPr lang="en-US" sz="1800" dirty="0"/>
              <a:t>had at least one caregiving expense over the course of the last year, with </a:t>
            </a:r>
            <a:r>
              <a:rPr lang="en-US" sz="1800" b="1" dirty="0"/>
              <a:t>78% of caregivers </a:t>
            </a:r>
            <a:r>
              <a:rPr lang="en-US" sz="1800" dirty="0"/>
              <a:t>incurring routine out of pocket costs.</a:t>
            </a:r>
            <a:r>
              <a:rPr lang="en-US" sz="1800" baseline="30000" dirty="0"/>
              <a:t>4</a:t>
            </a:r>
          </a:p>
        </p:txBody>
      </p:sp>
      <p:sp>
        <p:nvSpPr>
          <p:cNvPr id="5" name="Text Placeholder 4"/>
          <p:cNvSpPr>
            <a:spLocks noGrp="1"/>
          </p:cNvSpPr>
          <p:nvPr>
            <p:ph type="body" sz="quarter" idx="15"/>
          </p:nvPr>
        </p:nvSpPr>
        <p:spPr>
          <a:xfrm>
            <a:off x="342900" y="935667"/>
            <a:ext cx="10102850" cy="249299"/>
          </a:xfrm>
        </p:spPr>
        <p:txBody>
          <a:bodyPr/>
          <a:lstStyle/>
          <a:p>
            <a:r>
              <a:rPr lang="en-US" dirty="0"/>
              <a:t>Factor caregiving expenses into your picture</a:t>
            </a:r>
          </a:p>
        </p:txBody>
      </p:sp>
      <p:pic>
        <p:nvPicPr>
          <p:cNvPr id="8" name="Picture 4" descr="Home Health Care"/>
          <p:cNvPicPr>
            <a:picLocks noChangeAspect="1" noChangeArrowheads="1"/>
          </p:cNvPicPr>
          <p:nvPr/>
        </p:nvPicPr>
        <p:blipFill>
          <a:blip r:embed="rId3" cstate="email"/>
          <a:srcRect/>
          <a:stretch>
            <a:fillRect/>
          </a:stretch>
        </p:blipFill>
        <p:spPr bwMode="auto">
          <a:xfrm>
            <a:off x="6469268" y="1534012"/>
            <a:ext cx="5341732" cy="3887988"/>
          </a:xfrm>
          <a:prstGeom prst="rect">
            <a:avLst/>
          </a:prstGeom>
          <a:noFill/>
          <a:effectLst/>
        </p:spPr>
      </p:pic>
    </p:spTree>
    <p:extLst>
      <p:ext uri="{BB962C8B-B14F-4D97-AF65-F5344CB8AC3E}">
        <p14:creationId xmlns:p14="http://schemas.microsoft.com/office/powerpoint/2010/main" val="2334331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C01805-1B14-4F0D-990C-6B9EE5C3B9BC}"/>
              </a:ext>
            </a:extLst>
          </p:cNvPr>
          <p:cNvSpPr>
            <a:spLocks noGrp="1"/>
          </p:cNvSpPr>
          <p:nvPr>
            <p:ph type="body" idx="13"/>
          </p:nvPr>
        </p:nvSpPr>
        <p:spPr/>
        <p:txBody>
          <a:bodyPr/>
          <a:lstStyle/>
          <a:p>
            <a:endParaRPr lang="en-US" dirty="0"/>
          </a:p>
          <a:p>
            <a:endParaRPr lang="en-US" dirty="0"/>
          </a:p>
          <a:p>
            <a:endParaRPr lang="en-US" dirty="0"/>
          </a:p>
          <a:p>
            <a:r>
              <a:rPr lang="en-US" dirty="0"/>
              <a:t>Getting Your Ducks in a Row: Later Life Stage</a:t>
            </a:r>
          </a:p>
        </p:txBody>
      </p:sp>
    </p:spTree>
    <p:extLst>
      <p:ext uri="{BB962C8B-B14F-4D97-AF65-F5344CB8AC3E}">
        <p14:creationId xmlns:p14="http://schemas.microsoft.com/office/powerpoint/2010/main" val="74571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Host</a:t>
            </a:r>
          </a:p>
        </p:txBody>
      </p:sp>
      <p:pic>
        <p:nvPicPr>
          <p:cNvPr id="7" name="Picture Placeholder 6">
            <a:extLst>
              <a:ext uri="{FF2B5EF4-FFF2-40B4-BE49-F238E27FC236}">
                <a16:creationId xmlns:a16="http://schemas.microsoft.com/office/drawing/2014/main" id="{E5BFACCF-7F56-43FD-9A05-553CA3991C05}"/>
              </a:ext>
            </a:extLst>
          </p:cNvPr>
          <p:cNvPicPr>
            <a:picLocks noGrp="1" noChangeAspect="1"/>
          </p:cNvPicPr>
          <p:nvPr>
            <p:ph type="pic" sz="quarter" idx="10"/>
          </p:nvPr>
        </p:nvPicPr>
        <p:blipFill rotWithShape="1">
          <a:blip r:embed="rId3"/>
          <a:srcRect b="15509"/>
          <a:stretch/>
        </p:blipFill>
        <p:spPr>
          <a:xfrm>
            <a:off x="2679872" y="1718222"/>
            <a:ext cx="2623570" cy="3178518"/>
          </a:xfrm>
        </p:spPr>
      </p:pic>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5538662" y="2383876"/>
            <a:ext cx="5608320" cy="591474"/>
          </a:xfrm>
        </p:spPr>
        <p:txBody>
          <a:bodyPr/>
          <a:lstStyle/>
          <a:p>
            <a:pPr algn="l"/>
            <a:r>
              <a:rPr lang="en-US" b="1" i="0" dirty="0">
                <a:solidFill>
                  <a:srgbClr val="19365F"/>
                </a:solidFill>
                <a:effectLst/>
                <a:latin typeface="Lato" panose="020F0502020204030203" pitchFamily="34" charset="0"/>
              </a:rPr>
              <a:t>Tammy Paquette, AIF®</a:t>
            </a:r>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5538661" y="2963917"/>
            <a:ext cx="6840913" cy="1590497"/>
          </a:xfrm>
        </p:spPr>
        <p:txBody>
          <a:bodyPr>
            <a:normAutofit/>
          </a:bodyPr>
          <a:lstStyle/>
          <a:p>
            <a:pPr marL="0" indent="0">
              <a:buNone/>
            </a:pPr>
            <a:r>
              <a:rPr lang="en-US" i="1" dirty="0"/>
              <a:t>Wealth Advisor, OneAZ Wealth Management</a:t>
            </a:r>
          </a:p>
          <a:p>
            <a:pPr marL="0" indent="0">
              <a:buNone/>
            </a:pPr>
            <a:r>
              <a:rPr lang="en-US" dirty="0"/>
              <a:t>TPaquette@OneAZcu.com</a:t>
            </a:r>
          </a:p>
        </p:txBody>
      </p:sp>
      <p:pic>
        <p:nvPicPr>
          <p:cNvPr id="3" name="Picture 2" descr="Icon&#10;&#10;Description automatically generated">
            <a:extLst>
              <a:ext uri="{FF2B5EF4-FFF2-40B4-BE49-F238E27FC236}">
                <a16:creationId xmlns:a16="http://schemas.microsoft.com/office/drawing/2014/main" id="{DB2AE26F-5EEB-29CF-8D9B-3E2B75F48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894" y="3974744"/>
            <a:ext cx="423390" cy="423390"/>
          </a:xfrm>
          <a:prstGeom prst="rect">
            <a:avLst/>
          </a:prstGeom>
        </p:spPr>
      </p:pic>
    </p:spTree>
    <p:extLst>
      <p:ext uri="{BB962C8B-B14F-4D97-AF65-F5344CB8AC3E}">
        <p14:creationId xmlns:p14="http://schemas.microsoft.com/office/powerpoint/2010/main" val="378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49FF-7066-41EB-A222-1B6EAEFAD0C3}"/>
              </a:ext>
            </a:extLst>
          </p:cNvPr>
          <p:cNvSpPr>
            <a:spLocks noGrp="1"/>
          </p:cNvSpPr>
          <p:nvPr>
            <p:ph type="title"/>
          </p:nvPr>
        </p:nvSpPr>
        <p:spPr/>
        <p:txBody>
          <a:bodyPr/>
          <a:lstStyle/>
          <a:p>
            <a:r>
              <a:rPr lang="en-US" dirty="0"/>
              <a:t>Social Security for Women</a:t>
            </a:r>
          </a:p>
        </p:txBody>
      </p:sp>
      <p:sp>
        <p:nvSpPr>
          <p:cNvPr id="3" name="Slide Number Placeholder 2">
            <a:extLst>
              <a:ext uri="{FF2B5EF4-FFF2-40B4-BE49-F238E27FC236}">
                <a16:creationId xmlns:a16="http://schemas.microsoft.com/office/drawing/2014/main" id="{3F5BEDFF-7247-4AEB-B434-618DC22EB83C}"/>
              </a:ext>
            </a:extLst>
          </p:cNvPr>
          <p:cNvSpPr>
            <a:spLocks noGrp="1"/>
          </p:cNvSpPr>
          <p:nvPr>
            <p:ph type="sldNum" sz="quarter" idx="10"/>
          </p:nvPr>
        </p:nvSpPr>
        <p:spPr/>
        <p:txBody>
          <a:bodyPr/>
          <a:lstStyle/>
          <a:p>
            <a:fld id="{496F6AEA-BFCE-644B-B5DE-06784F16BF6E}" type="slidenum">
              <a:rPr lang="en-US" smtClean="0">
                <a:solidFill>
                  <a:srgbClr val="474C55"/>
                </a:solidFill>
              </a:rPr>
              <a:pPr/>
              <a:t>30</a:t>
            </a:fld>
            <a:endParaRPr lang="en-US" dirty="0">
              <a:solidFill>
                <a:srgbClr val="474C55"/>
              </a:solidFill>
            </a:endParaRPr>
          </a:p>
        </p:txBody>
      </p:sp>
      <p:sp>
        <p:nvSpPr>
          <p:cNvPr id="5" name="Text Placeholder 4">
            <a:extLst>
              <a:ext uri="{FF2B5EF4-FFF2-40B4-BE49-F238E27FC236}">
                <a16:creationId xmlns:a16="http://schemas.microsoft.com/office/drawing/2014/main" id="{E855588A-907C-4977-992E-5AC3AFBBC079}"/>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7F4268B3-2C60-4D90-8D91-12AB92785D8D}"/>
              </a:ext>
            </a:extLst>
          </p:cNvPr>
          <p:cNvSpPr>
            <a:spLocks noGrp="1"/>
          </p:cNvSpPr>
          <p:nvPr>
            <p:ph type="body" sz="quarter" idx="16"/>
          </p:nvPr>
        </p:nvSpPr>
        <p:spPr>
          <a:xfrm>
            <a:off x="390525" y="6201399"/>
            <a:ext cx="11600847" cy="353943"/>
          </a:xfrm>
        </p:spPr>
        <p:txBody>
          <a:bodyPr/>
          <a:lstStyle/>
          <a:p>
            <a:pPr>
              <a:spcBef>
                <a:spcPts val="0"/>
              </a:spcBef>
            </a:pPr>
            <a:r>
              <a:rPr lang="en-US" sz="1000" baseline="30000" dirty="0"/>
              <a:t>1</a:t>
            </a:r>
            <a:r>
              <a:rPr lang="en-US" sz="1000" dirty="0"/>
              <a:t>Source: MFS 2022 DC Participant Survey. See </a:t>
            </a:r>
            <a:r>
              <a:rPr lang="en-US" sz="1000"/>
              <a:t>Slide 31 </a:t>
            </a:r>
            <a:r>
              <a:rPr lang="en-US" sz="1000" dirty="0"/>
              <a:t>for methodology.</a:t>
            </a:r>
            <a:br>
              <a:rPr lang="en-US" sz="1000" dirty="0"/>
            </a:br>
            <a:r>
              <a:rPr lang="en-US" sz="1000" baseline="30000" dirty="0"/>
              <a:t>2</a:t>
            </a:r>
            <a:r>
              <a:rPr lang="en-US" sz="1000" dirty="0"/>
              <a:t>Office of the Inspector General, Social Security Administration. Audit Report: Higher benefits for dually entitled widower(</a:t>
            </a:r>
            <a:r>
              <a:rPr lang="en-US" sz="1000" dirty="0" err="1"/>
              <a:t>ers</a:t>
            </a:r>
            <a:r>
              <a:rPr lang="en-US" sz="1000" dirty="0"/>
              <a:t>) had they delayed applying for retirement benefits, February 14, 2018. Most recent data available.</a:t>
            </a:r>
          </a:p>
        </p:txBody>
      </p:sp>
      <p:sp>
        <p:nvSpPr>
          <p:cNvPr id="8" name="Rectangle 7">
            <a:extLst>
              <a:ext uri="{FF2B5EF4-FFF2-40B4-BE49-F238E27FC236}">
                <a16:creationId xmlns:a16="http://schemas.microsoft.com/office/drawing/2014/main" id="{22D158A7-124D-4171-AA2D-581101C24981}"/>
              </a:ext>
            </a:extLst>
          </p:cNvPr>
          <p:cNvSpPr/>
          <p:nvPr/>
        </p:nvSpPr>
        <p:spPr>
          <a:xfrm>
            <a:off x="2157092" y="1835525"/>
            <a:ext cx="9619618" cy="830997"/>
          </a:xfrm>
          <a:prstGeom prst="rect">
            <a:avLst/>
          </a:prstGeom>
          <a:ln>
            <a:noFill/>
          </a:ln>
        </p:spPr>
        <p:txBody>
          <a:bodyPr wrap="square">
            <a:spAutoFit/>
          </a:bodyPr>
          <a:lstStyle/>
          <a:p>
            <a:pPr marL="346075" lvl="0">
              <a:spcAft>
                <a:spcPts val="4200"/>
              </a:spcAft>
              <a:defRPr/>
            </a:pPr>
            <a:r>
              <a:rPr lang="en-US" sz="2400" dirty="0">
                <a:solidFill>
                  <a:srgbClr val="474C55"/>
                </a:solidFill>
                <a:ea typeface="Calibri" panose="020F0502020204030204" pitchFamily="34" charset="0"/>
              </a:rPr>
              <a:t>A recent MFS® survey of plan participants showed that women have less access to a defined benefit plan</a:t>
            </a:r>
            <a:r>
              <a:rPr lang="en-US" sz="2400" baseline="30000" dirty="0">
                <a:solidFill>
                  <a:srgbClr val="474C55"/>
                </a:solidFill>
              </a:rPr>
              <a:t>1</a:t>
            </a:r>
          </a:p>
        </p:txBody>
      </p:sp>
      <p:sp>
        <p:nvSpPr>
          <p:cNvPr id="9" name="Rectangle 8">
            <a:extLst>
              <a:ext uri="{FF2B5EF4-FFF2-40B4-BE49-F238E27FC236}">
                <a16:creationId xmlns:a16="http://schemas.microsoft.com/office/drawing/2014/main" id="{C1D9B98D-9472-48E8-8437-19E18B9E40D2}"/>
              </a:ext>
            </a:extLst>
          </p:cNvPr>
          <p:cNvSpPr/>
          <p:nvPr/>
        </p:nvSpPr>
        <p:spPr>
          <a:xfrm>
            <a:off x="383156" y="3789767"/>
            <a:ext cx="1773936" cy="1706127"/>
          </a:xfrm>
          <a:prstGeom prst="rect">
            <a:avLst/>
          </a:prstGeom>
          <a:solidFill>
            <a:srgbClr val="17375E"/>
          </a:solidFill>
          <a:ln w="12700" cap="flat" cmpd="sng" algn="ctr">
            <a:noFill/>
            <a:prstDash val="solid"/>
            <a:miter lim="800000"/>
          </a:ln>
          <a:effectLst/>
        </p:spPr>
        <p:txBody>
          <a:bodyPr rtlCol="0" anchor="ctr"/>
          <a:lstStyle/>
          <a:p>
            <a:pPr>
              <a:spcAft>
                <a:spcPts val="2400"/>
              </a:spcAft>
              <a:defRPr/>
            </a:pPr>
            <a:r>
              <a:rPr lang="en-US" sz="2000" b="1" dirty="0">
                <a:solidFill>
                  <a:schemeClr val="bg1"/>
                </a:solidFill>
              </a:rPr>
              <a:t>And could be getting more…</a:t>
            </a:r>
            <a:endParaRPr lang="en-US" sz="2000" b="1" baseline="30000" dirty="0">
              <a:solidFill>
                <a:schemeClr val="bg1"/>
              </a:solidFill>
            </a:endParaRPr>
          </a:p>
        </p:txBody>
      </p:sp>
      <p:sp>
        <p:nvSpPr>
          <p:cNvPr id="10" name="Rectangle 9">
            <a:extLst>
              <a:ext uri="{FF2B5EF4-FFF2-40B4-BE49-F238E27FC236}">
                <a16:creationId xmlns:a16="http://schemas.microsoft.com/office/drawing/2014/main" id="{1BC9282E-943B-42B7-BAC5-C7A7733EB059}"/>
              </a:ext>
            </a:extLst>
          </p:cNvPr>
          <p:cNvSpPr/>
          <p:nvPr/>
        </p:nvSpPr>
        <p:spPr>
          <a:xfrm>
            <a:off x="383156" y="1617826"/>
            <a:ext cx="1773936" cy="1706127"/>
          </a:xfrm>
          <a:prstGeom prst="rect">
            <a:avLst/>
          </a:prstGeom>
          <a:solidFill>
            <a:srgbClr val="3E7C92"/>
          </a:solidFill>
          <a:ln w="12700" cap="flat" cmpd="sng" algn="ctr">
            <a:noFill/>
            <a:prstDash val="solid"/>
            <a:miter lim="800000"/>
          </a:ln>
          <a:effectLst/>
        </p:spPr>
        <p:txBody>
          <a:bodyPr rtlCol="0" anchor="ctr"/>
          <a:lstStyle/>
          <a:p>
            <a:pPr>
              <a:spcAft>
                <a:spcPts val="2400"/>
              </a:spcAft>
              <a:defRPr/>
            </a:pPr>
            <a:r>
              <a:rPr lang="en-US" sz="2000" b="1" dirty="0">
                <a:solidFill>
                  <a:schemeClr val="bg1"/>
                </a:solidFill>
              </a:rPr>
              <a:t>They rely on   it more…</a:t>
            </a:r>
            <a:endParaRPr lang="en-US" sz="2000" b="1" dirty="0">
              <a:solidFill>
                <a:schemeClr val="bg1"/>
              </a:solidFill>
              <a:ea typeface="Calibri" panose="020F0502020204030204" pitchFamily="34" charset="0"/>
            </a:endParaRPr>
          </a:p>
        </p:txBody>
      </p:sp>
      <p:cxnSp>
        <p:nvCxnSpPr>
          <p:cNvPr id="11" name="Straight Connector 10">
            <a:extLst>
              <a:ext uri="{FF2B5EF4-FFF2-40B4-BE49-F238E27FC236}">
                <a16:creationId xmlns:a16="http://schemas.microsoft.com/office/drawing/2014/main" id="{54BF9FF7-5C0E-45C9-8E5D-7A0F64A56705}"/>
              </a:ext>
            </a:extLst>
          </p:cNvPr>
          <p:cNvCxnSpPr>
            <a:cxnSpLocks/>
          </p:cNvCxnSpPr>
          <p:nvPr/>
        </p:nvCxnSpPr>
        <p:spPr>
          <a:xfrm>
            <a:off x="2319166" y="3518816"/>
            <a:ext cx="9457544" cy="0"/>
          </a:xfrm>
          <a:prstGeom prst="line">
            <a:avLst/>
          </a:prstGeom>
          <a:noFill/>
          <a:ln w="9525" cap="flat" cmpd="sng" algn="ctr">
            <a:solidFill>
              <a:srgbClr val="878A8F">
                <a:lumMod val="60000"/>
                <a:lumOff val="40000"/>
              </a:srgbClr>
            </a:solidFill>
            <a:prstDash val="solid"/>
            <a:miter lim="800000"/>
          </a:ln>
          <a:effectLst/>
        </p:spPr>
      </p:cxnSp>
      <p:sp>
        <p:nvSpPr>
          <p:cNvPr id="12" name="Rectangle 11">
            <a:extLst>
              <a:ext uri="{FF2B5EF4-FFF2-40B4-BE49-F238E27FC236}">
                <a16:creationId xmlns:a16="http://schemas.microsoft.com/office/drawing/2014/main" id="{EA63C615-0C74-4862-AC51-E1E99290D33D}"/>
              </a:ext>
            </a:extLst>
          </p:cNvPr>
          <p:cNvSpPr/>
          <p:nvPr/>
        </p:nvSpPr>
        <p:spPr>
          <a:xfrm>
            <a:off x="2150802" y="3918412"/>
            <a:ext cx="9619618" cy="1200329"/>
          </a:xfrm>
          <a:prstGeom prst="rect">
            <a:avLst/>
          </a:prstGeom>
          <a:ln>
            <a:noFill/>
          </a:ln>
        </p:spPr>
        <p:txBody>
          <a:bodyPr wrap="square">
            <a:spAutoFit/>
          </a:bodyPr>
          <a:lstStyle/>
          <a:p>
            <a:pPr marL="346075">
              <a:spcAft>
                <a:spcPts val="3000"/>
              </a:spcAft>
            </a:pPr>
            <a:r>
              <a:rPr lang="en-US" sz="2400" dirty="0">
                <a:solidFill>
                  <a:srgbClr val="474C55"/>
                </a:solidFill>
              </a:rPr>
              <a:t>Eighty-two percent of women entitled to survivor benefits and their own retirement benefits would have received a higher monthly amount if they knew they could delay taking their own benefits until age 70.</a:t>
            </a:r>
            <a:r>
              <a:rPr lang="en-US" sz="2400" baseline="30000" dirty="0">
                <a:solidFill>
                  <a:srgbClr val="474C55"/>
                </a:solidFill>
              </a:rPr>
              <a:t>2</a:t>
            </a:r>
          </a:p>
        </p:txBody>
      </p:sp>
    </p:spTree>
    <p:extLst>
      <p:ext uri="{BB962C8B-B14F-4D97-AF65-F5344CB8AC3E}">
        <p14:creationId xmlns:p14="http://schemas.microsoft.com/office/powerpoint/2010/main" val="3714077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Get More From Social Security</a:t>
            </a:r>
          </a:p>
        </p:txBody>
      </p:sp>
      <p:sp>
        <p:nvSpPr>
          <p:cNvPr id="3" name="Slide Number Placeholder 2">
            <a:extLst>
              <a:ext uri="{FF2B5EF4-FFF2-40B4-BE49-F238E27FC236}">
                <a16:creationId xmlns:a16="http://schemas.microsoft.com/office/drawing/2014/main" id="{3AF10E84-634D-4BBD-B99F-1480EB02569F}"/>
              </a:ext>
            </a:extLst>
          </p:cNvPr>
          <p:cNvSpPr>
            <a:spLocks noGrp="1"/>
          </p:cNvSpPr>
          <p:nvPr>
            <p:ph type="sldNum" sz="quarter" idx="10"/>
          </p:nvPr>
        </p:nvSpPr>
        <p:spPr/>
        <p:txBody>
          <a:bodyPr/>
          <a:lstStyle/>
          <a:p>
            <a:fld id="{562370D2-BA9D-49E2-8805-0E53CD137AE8}" type="slidenum">
              <a:rPr lang="en-US" smtClean="0"/>
              <a:t>31</a:t>
            </a:fld>
            <a:endParaRPr lang="en-US"/>
          </a:p>
        </p:txBody>
      </p:sp>
      <p:sp>
        <p:nvSpPr>
          <p:cNvPr id="4" name="Content Placeholder 3">
            <a:extLst>
              <a:ext uri="{FF2B5EF4-FFF2-40B4-BE49-F238E27FC236}">
                <a16:creationId xmlns:a16="http://schemas.microsoft.com/office/drawing/2014/main" id="{FD5D0E7D-AD75-4660-BBC8-954522341EEB}"/>
              </a:ext>
            </a:extLst>
          </p:cNvPr>
          <p:cNvSpPr>
            <a:spLocks noGrp="1"/>
          </p:cNvSpPr>
          <p:nvPr>
            <p:ph sz="quarter" idx="11"/>
          </p:nvPr>
        </p:nvSpPr>
        <p:spPr>
          <a:xfrm>
            <a:off x="390525" y="6245595"/>
            <a:ext cx="11414185" cy="308931"/>
          </a:xfrm>
        </p:spPr>
        <p:txBody>
          <a:bodyPr/>
          <a:lstStyle/>
          <a:p>
            <a:r>
              <a:rPr lang="en-US" dirty="0"/>
              <a:t>For more information and answers to many questions about Social Security benefits, go to ssa.gov. For help determining what role Social Security benefits will play in your financial future, work closely with your investment or other relevant professional.</a:t>
            </a:r>
          </a:p>
        </p:txBody>
      </p:sp>
      <p:sp>
        <p:nvSpPr>
          <p:cNvPr id="5" name="Text Placeholder 4">
            <a:extLst>
              <a:ext uri="{FF2B5EF4-FFF2-40B4-BE49-F238E27FC236}">
                <a16:creationId xmlns:a16="http://schemas.microsoft.com/office/drawing/2014/main" id="{02278665-841E-4BF9-8207-438633E4922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75C30CF2-53E2-4F51-8C0D-3B52F9A1C0ED}"/>
              </a:ext>
            </a:extLst>
          </p:cNvPr>
          <p:cNvSpPr>
            <a:spLocks noGrp="1"/>
          </p:cNvSpPr>
          <p:nvPr>
            <p:ph type="body" sz="quarter" idx="15"/>
          </p:nvPr>
        </p:nvSpPr>
        <p:spPr/>
        <p:txBody>
          <a:bodyPr/>
          <a:lstStyle/>
          <a:p>
            <a:endParaRPr lang="en-US" dirty="0"/>
          </a:p>
        </p:txBody>
      </p:sp>
      <p:sp>
        <p:nvSpPr>
          <p:cNvPr id="15" name="Text Placeholder 15"/>
          <p:cNvSpPr txBox="1">
            <a:spLocks/>
          </p:cNvSpPr>
          <p:nvPr/>
        </p:nvSpPr>
        <p:spPr>
          <a:xfrm>
            <a:off x="314497" y="896153"/>
            <a:ext cx="10102850" cy="249299"/>
          </a:xfrm>
          <a:prstGeom prst="rect">
            <a:avLst/>
          </a:prstGeom>
        </p:spPr>
        <p:txBody>
          <a:bodyP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E1E1E"/>
              </a:buClr>
              <a:buSzTx/>
              <a:buFont typeface="Arial"/>
              <a:buNone/>
              <a:tabLst/>
              <a:defRPr/>
            </a:pPr>
            <a:endParaRPr kumimoji="0" lang="en-US" sz="1600" b="0" i="1" u="none" strike="noStrike" kern="1200" cap="none" spc="0" normalizeH="0" baseline="0" noProof="0" dirty="0">
              <a:ln>
                <a:noFill/>
              </a:ln>
              <a:solidFill>
                <a:srgbClr val="000000">
                  <a:lumMod val="65000"/>
                  <a:lumOff val="35000"/>
                </a:srgbClr>
              </a:solidFill>
              <a:effectLst/>
              <a:uLnTx/>
              <a:uFillTx/>
              <a:latin typeface="Calibri Light" charset="0"/>
              <a:cs typeface="Calibri Light" charset="0"/>
            </a:endParaRPr>
          </a:p>
        </p:txBody>
      </p:sp>
      <p:sp>
        <p:nvSpPr>
          <p:cNvPr id="11" name="Freeform: Shape 10">
            <a:extLst>
              <a:ext uri="{FF2B5EF4-FFF2-40B4-BE49-F238E27FC236}">
                <a16:creationId xmlns:a16="http://schemas.microsoft.com/office/drawing/2014/main" id="{895D6510-2DE7-41BC-B102-D56C1CC9D689}"/>
              </a:ext>
            </a:extLst>
          </p:cNvPr>
          <p:cNvSpPr/>
          <p:nvPr/>
        </p:nvSpPr>
        <p:spPr>
          <a:xfrm>
            <a:off x="2420930" y="1618335"/>
            <a:ext cx="6778141" cy="928595"/>
          </a:xfrm>
          <a:custGeom>
            <a:avLst/>
            <a:gdLst>
              <a:gd name="connsiteX0" fmla="*/ 0 w 8962743"/>
              <a:gd name="connsiteY0" fmla="*/ 0 h 1051560"/>
              <a:gd name="connsiteX1" fmla="*/ 8962743 w 8962743"/>
              <a:gd name="connsiteY1" fmla="*/ 0 h 1051560"/>
              <a:gd name="connsiteX2" fmla="*/ 8962743 w 8962743"/>
              <a:gd name="connsiteY2" fmla="*/ 1051560 h 1051560"/>
              <a:gd name="connsiteX3" fmla="*/ 0 w 8962743"/>
              <a:gd name="connsiteY3" fmla="*/ 1051560 h 1051560"/>
              <a:gd name="connsiteX4" fmla="*/ 210985 w 8962743"/>
              <a:gd name="connsiteY4" fmla="*/ 525780 h 10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743" h="1051560">
                <a:moveTo>
                  <a:pt x="0" y="0"/>
                </a:moveTo>
                <a:lnTo>
                  <a:pt x="8962743" y="0"/>
                </a:lnTo>
                <a:lnTo>
                  <a:pt x="8962743" y="1051560"/>
                </a:lnTo>
                <a:lnTo>
                  <a:pt x="0" y="1051560"/>
                </a:lnTo>
                <a:lnTo>
                  <a:pt x="210985" y="525780"/>
                </a:lnTo>
                <a:close/>
              </a:path>
            </a:pathLst>
          </a:custGeom>
          <a:solidFill>
            <a:schemeClr val="accent4">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89198" rIns="119678" bIns="89200" numCol="1" spcCol="1270" anchor="ctr" anchorCtr="0">
            <a:noAutofit/>
          </a:bodyPr>
          <a:lstStyle/>
          <a:p>
            <a:pPr marL="171450" lvl="1" indent="-171450" algn="l" defTabSz="711200">
              <a:spcBef>
                <a:spcPts val="600"/>
              </a:spcBef>
              <a:buChar char="•"/>
            </a:pPr>
            <a:endParaRPr lang="en-US" sz="1400" kern="1200" dirty="0">
              <a:solidFill>
                <a:schemeClr val="tx1"/>
              </a:solidFill>
            </a:endParaRPr>
          </a:p>
        </p:txBody>
      </p:sp>
      <p:sp>
        <p:nvSpPr>
          <p:cNvPr id="14" name="Arrow: Pentagon 13">
            <a:extLst>
              <a:ext uri="{FF2B5EF4-FFF2-40B4-BE49-F238E27FC236}">
                <a16:creationId xmlns:a16="http://schemas.microsoft.com/office/drawing/2014/main" id="{2A6A508F-C4A1-4F3A-9986-2D7E420216C3}"/>
              </a:ext>
            </a:extLst>
          </p:cNvPr>
          <p:cNvSpPr/>
          <p:nvPr/>
        </p:nvSpPr>
        <p:spPr>
          <a:xfrm>
            <a:off x="388621" y="1618335"/>
            <a:ext cx="2110368" cy="928595"/>
          </a:xfrm>
          <a:prstGeom prst="homePlate">
            <a:avLst>
              <a:gd name="adj" fmla="val 20064"/>
            </a:avLst>
          </a:prstGeom>
          <a:solidFill>
            <a:srgbClr val="42859D">
              <a:alpha val="86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079" tIns="126739" rIns="180079" bIns="126739" numCol="1" spcCol="1270" anchor="ctr" anchorCtr="0">
            <a:noAutofit/>
          </a:bodyPr>
          <a:lstStyle/>
          <a:p>
            <a:pPr marL="0" lvl="0" indent="0" algn="ctr" defTabSz="1244600">
              <a:lnSpc>
                <a:spcPct val="90000"/>
              </a:lnSpc>
              <a:spcBef>
                <a:spcPct val="0"/>
              </a:spcBef>
              <a:spcAft>
                <a:spcPct val="35000"/>
              </a:spcAft>
              <a:buNone/>
            </a:pPr>
            <a:r>
              <a:rPr lang="en-US" sz="2200" b="1" dirty="0"/>
              <a:t>If single</a:t>
            </a:r>
            <a:endParaRPr lang="en-US" sz="2200" b="1" kern="1200" dirty="0"/>
          </a:p>
        </p:txBody>
      </p:sp>
      <p:sp>
        <p:nvSpPr>
          <p:cNvPr id="16" name="Freeform: Shape 15">
            <a:extLst>
              <a:ext uri="{FF2B5EF4-FFF2-40B4-BE49-F238E27FC236}">
                <a16:creationId xmlns:a16="http://schemas.microsoft.com/office/drawing/2014/main" id="{D46F70B1-78CE-46C1-B740-93E3ACD1F9DB}"/>
              </a:ext>
            </a:extLst>
          </p:cNvPr>
          <p:cNvSpPr/>
          <p:nvPr/>
        </p:nvSpPr>
        <p:spPr>
          <a:xfrm>
            <a:off x="2420931" y="2704497"/>
            <a:ext cx="6778204" cy="928595"/>
          </a:xfrm>
          <a:custGeom>
            <a:avLst/>
            <a:gdLst>
              <a:gd name="connsiteX0" fmla="*/ 0 w 8962743"/>
              <a:gd name="connsiteY0" fmla="*/ 0 h 1051560"/>
              <a:gd name="connsiteX1" fmla="*/ 8962743 w 8962743"/>
              <a:gd name="connsiteY1" fmla="*/ 0 h 1051560"/>
              <a:gd name="connsiteX2" fmla="*/ 8962743 w 8962743"/>
              <a:gd name="connsiteY2" fmla="*/ 1051560 h 1051560"/>
              <a:gd name="connsiteX3" fmla="*/ 0 w 8962743"/>
              <a:gd name="connsiteY3" fmla="*/ 1051560 h 1051560"/>
              <a:gd name="connsiteX4" fmla="*/ 210985 w 8962743"/>
              <a:gd name="connsiteY4" fmla="*/ 525780 h 10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743" h="1051560">
                <a:moveTo>
                  <a:pt x="0" y="0"/>
                </a:moveTo>
                <a:lnTo>
                  <a:pt x="8962743" y="0"/>
                </a:lnTo>
                <a:lnTo>
                  <a:pt x="8962743" y="1051560"/>
                </a:lnTo>
                <a:lnTo>
                  <a:pt x="0" y="1051560"/>
                </a:lnTo>
                <a:lnTo>
                  <a:pt x="210985" y="525780"/>
                </a:lnTo>
                <a:close/>
              </a:path>
            </a:pathLst>
          </a:custGeom>
          <a:solidFill>
            <a:schemeClr val="accent4">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89199" rIns="119678" bIns="89199" numCol="1" spcCol="1270" anchor="ctr" anchorCtr="0">
            <a:noAutofit/>
          </a:bodyPr>
          <a:lstStyle/>
          <a:p>
            <a:pPr marL="171450" lvl="1" indent="-171450" algn="l" defTabSz="711200">
              <a:spcBef>
                <a:spcPts val="600"/>
              </a:spcBef>
              <a:buChar char="•"/>
            </a:pPr>
            <a:endParaRPr lang="en-US" sz="1400" kern="1200" dirty="0">
              <a:solidFill>
                <a:schemeClr val="tx1"/>
              </a:solidFill>
            </a:endParaRPr>
          </a:p>
        </p:txBody>
      </p:sp>
      <p:sp>
        <p:nvSpPr>
          <p:cNvPr id="22" name="Arrow: Pentagon 21">
            <a:extLst>
              <a:ext uri="{FF2B5EF4-FFF2-40B4-BE49-F238E27FC236}">
                <a16:creationId xmlns:a16="http://schemas.microsoft.com/office/drawing/2014/main" id="{13880EBB-BD80-479A-81A6-26ED3EC81790}"/>
              </a:ext>
            </a:extLst>
          </p:cNvPr>
          <p:cNvSpPr/>
          <p:nvPr/>
        </p:nvSpPr>
        <p:spPr>
          <a:xfrm>
            <a:off x="388621" y="2704497"/>
            <a:ext cx="2110368" cy="928595"/>
          </a:xfrm>
          <a:prstGeom prst="homePlate">
            <a:avLst>
              <a:gd name="adj" fmla="val 20064"/>
            </a:avLst>
          </a:prstGeom>
          <a:solidFill>
            <a:srgbClr val="3E7C9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719" tIns="164839" rIns="347719" bIns="164839" numCol="1" spcCol="1270" anchor="ctr" anchorCtr="0">
            <a:noAutofit/>
          </a:bodyPr>
          <a:lstStyle/>
          <a:p>
            <a:pPr marL="0" lvl="0" indent="0" algn="ctr" defTabSz="1244600">
              <a:lnSpc>
                <a:spcPct val="90000"/>
              </a:lnSpc>
              <a:spcBef>
                <a:spcPct val="0"/>
              </a:spcBef>
              <a:spcAft>
                <a:spcPct val="35000"/>
              </a:spcAft>
              <a:buNone/>
            </a:pPr>
            <a:r>
              <a:rPr lang="en-US" sz="2200" b="1" kern="1200" dirty="0"/>
              <a:t>If married</a:t>
            </a:r>
          </a:p>
        </p:txBody>
      </p:sp>
      <p:sp>
        <p:nvSpPr>
          <p:cNvPr id="23" name="Freeform: Shape 22">
            <a:extLst>
              <a:ext uri="{FF2B5EF4-FFF2-40B4-BE49-F238E27FC236}">
                <a16:creationId xmlns:a16="http://schemas.microsoft.com/office/drawing/2014/main" id="{C42E3542-3AD3-4DD0-825C-C9E0A4E8A3F9}"/>
              </a:ext>
            </a:extLst>
          </p:cNvPr>
          <p:cNvSpPr/>
          <p:nvPr/>
        </p:nvSpPr>
        <p:spPr>
          <a:xfrm>
            <a:off x="2420930" y="3774620"/>
            <a:ext cx="6781071" cy="928595"/>
          </a:xfrm>
          <a:custGeom>
            <a:avLst/>
            <a:gdLst>
              <a:gd name="connsiteX0" fmla="*/ 0 w 8947758"/>
              <a:gd name="connsiteY0" fmla="*/ 0 h 1051560"/>
              <a:gd name="connsiteX1" fmla="*/ 8947758 w 8947758"/>
              <a:gd name="connsiteY1" fmla="*/ 0 h 1051560"/>
              <a:gd name="connsiteX2" fmla="*/ 8947758 w 8947758"/>
              <a:gd name="connsiteY2" fmla="*/ 1051560 h 1051560"/>
              <a:gd name="connsiteX3" fmla="*/ 0 w 8947758"/>
              <a:gd name="connsiteY3" fmla="*/ 1051560 h 1051560"/>
              <a:gd name="connsiteX4" fmla="*/ 196000 w 8947758"/>
              <a:gd name="connsiteY4" fmla="*/ 525780 h 10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758" h="1051560">
                <a:moveTo>
                  <a:pt x="0" y="0"/>
                </a:moveTo>
                <a:lnTo>
                  <a:pt x="8947758" y="0"/>
                </a:lnTo>
                <a:lnTo>
                  <a:pt x="8947758" y="1051560"/>
                </a:lnTo>
                <a:lnTo>
                  <a:pt x="0" y="1051560"/>
                </a:lnTo>
                <a:lnTo>
                  <a:pt x="196000" y="525780"/>
                </a:lnTo>
                <a:close/>
              </a:path>
            </a:pathLst>
          </a:custGeom>
          <a:solidFill>
            <a:schemeClr val="accent4">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89199" rIns="119678" bIns="89199" numCol="1" spcCol="1270" anchor="ctr" anchorCtr="0">
            <a:noAutofit/>
          </a:bodyPr>
          <a:lstStyle/>
          <a:p>
            <a:pPr marL="171450" lvl="1" indent="-171450" algn="l" defTabSz="711200">
              <a:spcBef>
                <a:spcPts val="600"/>
              </a:spcBef>
              <a:buChar char="•"/>
            </a:pPr>
            <a:endParaRPr lang="en-US" sz="1400" kern="1200" dirty="0"/>
          </a:p>
        </p:txBody>
      </p:sp>
      <p:sp>
        <p:nvSpPr>
          <p:cNvPr id="24" name="Arrow: Pentagon 23">
            <a:extLst>
              <a:ext uri="{FF2B5EF4-FFF2-40B4-BE49-F238E27FC236}">
                <a16:creationId xmlns:a16="http://schemas.microsoft.com/office/drawing/2014/main" id="{65D11CBA-DA33-4598-94B0-BA960490067D}"/>
              </a:ext>
            </a:extLst>
          </p:cNvPr>
          <p:cNvSpPr/>
          <p:nvPr/>
        </p:nvSpPr>
        <p:spPr>
          <a:xfrm>
            <a:off x="388621" y="3774620"/>
            <a:ext cx="2110368" cy="928595"/>
          </a:xfrm>
          <a:prstGeom prst="homePlate">
            <a:avLst>
              <a:gd name="adj" fmla="val 18639"/>
            </a:avLst>
          </a:prstGeom>
          <a:solidFill>
            <a:srgbClr val="3469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079" tIns="126739" rIns="180079" bIns="126739" numCol="1" spcCol="1270" anchor="ctr" anchorCtr="0">
            <a:noAutofit/>
          </a:bodyPr>
          <a:lstStyle/>
          <a:p>
            <a:pPr marL="0" lvl="0" indent="0" algn="ctr" defTabSz="1244600">
              <a:lnSpc>
                <a:spcPct val="90000"/>
              </a:lnSpc>
              <a:spcBef>
                <a:spcPct val="0"/>
              </a:spcBef>
              <a:spcAft>
                <a:spcPct val="35000"/>
              </a:spcAft>
              <a:buNone/>
            </a:pPr>
            <a:r>
              <a:rPr lang="en-US" sz="2200" b="1" dirty="0"/>
              <a:t>If divorced</a:t>
            </a:r>
            <a:endParaRPr lang="en-US" sz="2200" b="1" kern="1200" dirty="0"/>
          </a:p>
        </p:txBody>
      </p:sp>
      <p:sp>
        <p:nvSpPr>
          <p:cNvPr id="18" name="Rectangle 14">
            <a:extLst>
              <a:ext uri="{FF2B5EF4-FFF2-40B4-BE49-F238E27FC236}">
                <a16:creationId xmlns:a16="http://schemas.microsoft.com/office/drawing/2014/main" id="{2858F8D4-1194-4051-AD7B-A9B752895608}"/>
              </a:ext>
            </a:extLst>
          </p:cNvPr>
          <p:cNvSpPr/>
          <p:nvPr/>
        </p:nvSpPr>
        <p:spPr>
          <a:xfrm>
            <a:off x="2992059" y="1664710"/>
            <a:ext cx="6174152" cy="856340"/>
          </a:xfrm>
          <a:custGeom>
            <a:avLst/>
            <a:gdLst>
              <a:gd name="connsiteX0" fmla="*/ 0 w 10014508"/>
              <a:gd name="connsiteY0" fmla="*/ 0 h 1055484"/>
              <a:gd name="connsiteX1" fmla="*/ 10014508 w 10014508"/>
              <a:gd name="connsiteY1" fmla="*/ 0 h 1055484"/>
              <a:gd name="connsiteX2" fmla="*/ 10014508 w 10014508"/>
              <a:gd name="connsiteY2" fmla="*/ 1055484 h 1055484"/>
              <a:gd name="connsiteX3" fmla="*/ 0 w 10014508"/>
              <a:gd name="connsiteY3" fmla="*/ 1055484 h 1055484"/>
              <a:gd name="connsiteX4" fmla="*/ 0 w 10014508"/>
              <a:gd name="connsiteY4" fmla="*/ 0 h 1055484"/>
              <a:gd name="connsiteX0" fmla="*/ 0 w 10014508"/>
              <a:gd name="connsiteY0" fmla="*/ 4425 h 1059909"/>
              <a:gd name="connsiteX1" fmla="*/ 104698 w 10014508"/>
              <a:gd name="connsiteY1" fmla="*/ 0 h 1059909"/>
              <a:gd name="connsiteX2" fmla="*/ 10014508 w 10014508"/>
              <a:gd name="connsiteY2" fmla="*/ 4425 h 1059909"/>
              <a:gd name="connsiteX3" fmla="*/ 10014508 w 10014508"/>
              <a:gd name="connsiteY3" fmla="*/ 1059909 h 1059909"/>
              <a:gd name="connsiteX4" fmla="*/ 0 w 10014508"/>
              <a:gd name="connsiteY4" fmla="*/ 1059909 h 1059909"/>
              <a:gd name="connsiteX5" fmla="*/ 0 w 10014508"/>
              <a:gd name="connsiteY5" fmla="*/ 4425 h 1059909"/>
              <a:gd name="connsiteX0" fmla="*/ 0 w 10014508"/>
              <a:gd name="connsiteY0" fmla="*/ 1059909 h 1059909"/>
              <a:gd name="connsiteX1" fmla="*/ 104698 w 10014508"/>
              <a:gd name="connsiteY1" fmla="*/ 0 h 1059909"/>
              <a:gd name="connsiteX2" fmla="*/ 10014508 w 10014508"/>
              <a:gd name="connsiteY2" fmla="*/ 4425 h 1059909"/>
              <a:gd name="connsiteX3" fmla="*/ 10014508 w 10014508"/>
              <a:gd name="connsiteY3" fmla="*/ 1059909 h 1059909"/>
              <a:gd name="connsiteX4" fmla="*/ 0 w 10014508"/>
              <a:gd name="connsiteY4" fmla="*/ 1059909 h 1059909"/>
              <a:gd name="connsiteX0" fmla="*/ 0 w 10014508"/>
              <a:gd name="connsiteY0" fmla="*/ 1059909 h 1059909"/>
              <a:gd name="connsiteX1" fmla="*/ 100888 w 10014508"/>
              <a:gd name="connsiteY1" fmla="*/ 0 h 1059909"/>
              <a:gd name="connsiteX2" fmla="*/ 10014508 w 10014508"/>
              <a:gd name="connsiteY2" fmla="*/ 4425 h 1059909"/>
              <a:gd name="connsiteX3" fmla="*/ 10014508 w 10014508"/>
              <a:gd name="connsiteY3" fmla="*/ 1059909 h 1059909"/>
              <a:gd name="connsiteX4" fmla="*/ 0 w 10014508"/>
              <a:gd name="connsiteY4" fmla="*/ 1059909 h 105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4508" h="1059909">
                <a:moveTo>
                  <a:pt x="0" y="1059909"/>
                </a:moveTo>
                <a:lnTo>
                  <a:pt x="100888" y="0"/>
                </a:lnTo>
                <a:lnTo>
                  <a:pt x="10014508" y="4425"/>
                </a:lnTo>
                <a:lnTo>
                  <a:pt x="10014508" y="1059909"/>
                </a:lnTo>
                <a:lnTo>
                  <a:pt x="0" y="105990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274320" bIns="45720" numCol="1" spcCol="0" rtlCol="0" fromWordArt="0" anchor="ctr" anchorCtr="0" forceAA="0" compatLnSpc="1">
            <a:prstTxWarp prst="textNoShape">
              <a:avLst/>
            </a:prstTxWarp>
            <a:noAutofit/>
          </a:bodyPr>
          <a:lstStyle/>
          <a:p>
            <a:pPr>
              <a:defRPr/>
            </a:pPr>
            <a:r>
              <a:rPr lang="en-US" altLang="en-US" b="1" dirty="0">
                <a:solidFill>
                  <a:schemeClr val="tx1"/>
                </a:solidFill>
                <a:latin typeface="Calibri" panose="020F0502020204030204" pitchFamily="34" charset="0"/>
                <a:cs typeface="Calibri" panose="020F0502020204030204" pitchFamily="34" charset="0"/>
              </a:rPr>
              <a:t>In peak earnings year, consider working for longer, as your higher earning years will replace your lower earning ones</a:t>
            </a:r>
          </a:p>
        </p:txBody>
      </p:sp>
      <p:sp>
        <p:nvSpPr>
          <p:cNvPr id="19" name="Rectangle 15">
            <a:extLst>
              <a:ext uri="{FF2B5EF4-FFF2-40B4-BE49-F238E27FC236}">
                <a16:creationId xmlns:a16="http://schemas.microsoft.com/office/drawing/2014/main" id="{C8FD9FD3-24F2-4152-AC41-4B41C4D48DBA}"/>
              </a:ext>
            </a:extLst>
          </p:cNvPr>
          <p:cNvSpPr/>
          <p:nvPr/>
        </p:nvSpPr>
        <p:spPr>
          <a:xfrm>
            <a:off x="3125873" y="2791752"/>
            <a:ext cx="6091502" cy="852933"/>
          </a:xfrm>
          <a:custGeom>
            <a:avLst/>
            <a:gdLst>
              <a:gd name="connsiteX0" fmla="*/ 0 w 10113946"/>
              <a:gd name="connsiteY0" fmla="*/ 0 h 1055484"/>
              <a:gd name="connsiteX1" fmla="*/ 10113946 w 10113946"/>
              <a:gd name="connsiteY1" fmla="*/ 0 h 1055484"/>
              <a:gd name="connsiteX2" fmla="*/ 10113946 w 10113946"/>
              <a:gd name="connsiteY2" fmla="*/ 1055484 h 1055484"/>
              <a:gd name="connsiteX3" fmla="*/ 0 w 10113946"/>
              <a:gd name="connsiteY3" fmla="*/ 1055484 h 1055484"/>
              <a:gd name="connsiteX4" fmla="*/ 0 w 10113946"/>
              <a:gd name="connsiteY4" fmla="*/ 0 h 1055484"/>
              <a:gd name="connsiteX0" fmla="*/ 0 w 10113946"/>
              <a:gd name="connsiteY0" fmla="*/ 208 h 1055692"/>
              <a:gd name="connsiteX1" fmla="*/ 93646 w 10113946"/>
              <a:gd name="connsiteY1" fmla="*/ 0 h 1055692"/>
              <a:gd name="connsiteX2" fmla="*/ 10113946 w 10113946"/>
              <a:gd name="connsiteY2" fmla="*/ 208 h 1055692"/>
              <a:gd name="connsiteX3" fmla="*/ 10113946 w 10113946"/>
              <a:gd name="connsiteY3" fmla="*/ 1055692 h 1055692"/>
              <a:gd name="connsiteX4" fmla="*/ 0 w 10113946"/>
              <a:gd name="connsiteY4" fmla="*/ 1055692 h 1055692"/>
              <a:gd name="connsiteX5" fmla="*/ 0 w 10113946"/>
              <a:gd name="connsiteY5" fmla="*/ 208 h 1055692"/>
              <a:gd name="connsiteX0" fmla="*/ 0 w 10113946"/>
              <a:gd name="connsiteY0" fmla="*/ 1055692 h 1055692"/>
              <a:gd name="connsiteX1" fmla="*/ 93646 w 10113946"/>
              <a:gd name="connsiteY1" fmla="*/ 0 h 1055692"/>
              <a:gd name="connsiteX2" fmla="*/ 10113946 w 10113946"/>
              <a:gd name="connsiteY2" fmla="*/ 208 h 1055692"/>
              <a:gd name="connsiteX3" fmla="*/ 10113946 w 10113946"/>
              <a:gd name="connsiteY3" fmla="*/ 1055692 h 1055692"/>
              <a:gd name="connsiteX4" fmla="*/ 0 w 10113946"/>
              <a:gd name="connsiteY4" fmla="*/ 1055692 h 105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946" h="1055692">
                <a:moveTo>
                  <a:pt x="0" y="1055692"/>
                </a:moveTo>
                <a:lnTo>
                  <a:pt x="93646" y="0"/>
                </a:lnTo>
                <a:lnTo>
                  <a:pt x="10113946" y="208"/>
                </a:lnTo>
                <a:lnTo>
                  <a:pt x="10113946" y="1055692"/>
                </a:lnTo>
                <a:lnTo>
                  <a:pt x="0" y="105569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274320" bIns="45720" numCol="1" spcCol="0" rtlCol="0" fromWordArt="0" anchor="ctr" anchorCtr="0" forceAA="0" compatLnSpc="1">
            <a:prstTxWarp prst="textNoShape">
              <a:avLst/>
            </a:prstTxWarp>
            <a:noAutofit/>
          </a:bodyPr>
          <a:lstStyle/>
          <a:p>
            <a:pPr>
              <a:defRPr/>
            </a:pPr>
            <a:r>
              <a:rPr lang="en-US" b="1" kern="0" dirty="0">
                <a:solidFill>
                  <a:schemeClr val="tx1"/>
                </a:solidFill>
                <a:latin typeface="+mj-lt"/>
                <a:ea typeface="ＭＳ Ｐゴシック" charset="-128"/>
              </a:rPr>
              <a:t>Encourage the spouse with the highest benefit to let it grow in order to maximize the survivors benefit</a:t>
            </a:r>
          </a:p>
        </p:txBody>
      </p:sp>
      <p:sp>
        <p:nvSpPr>
          <p:cNvPr id="20" name="Rectangle 16">
            <a:extLst>
              <a:ext uri="{FF2B5EF4-FFF2-40B4-BE49-F238E27FC236}">
                <a16:creationId xmlns:a16="http://schemas.microsoft.com/office/drawing/2014/main" id="{6E5B5542-A6E2-4DA8-A194-45D700981E0D}"/>
              </a:ext>
            </a:extLst>
          </p:cNvPr>
          <p:cNvSpPr/>
          <p:nvPr/>
        </p:nvSpPr>
        <p:spPr>
          <a:xfrm>
            <a:off x="2992059" y="3858184"/>
            <a:ext cx="6323809" cy="852765"/>
          </a:xfrm>
          <a:custGeom>
            <a:avLst/>
            <a:gdLst>
              <a:gd name="connsiteX0" fmla="*/ 0 w 10222230"/>
              <a:gd name="connsiteY0" fmla="*/ 0 h 1055484"/>
              <a:gd name="connsiteX1" fmla="*/ 10222230 w 10222230"/>
              <a:gd name="connsiteY1" fmla="*/ 0 h 1055484"/>
              <a:gd name="connsiteX2" fmla="*/ 10222230 w 10222230"/>
              <a:gd name="connsiteY2" fmla="*/ 1055484 h 1055484"/>
              <a:gd name="connsiteX3" fmla="*/ 0 w 10222230"/>
              <a:gd name="connsiteY3" fmla="*/ 1055484 h 1055484"/>
              <a:gd name="connsiteX4" fmla="*/ 0 w 10222230"/>
              <a:gd name="connsiteY4" fmla="*/ 0 h 1055484"/>
              <a:gd name="connsiteX0" fmla="*/ 0 w 10222230"/>
              <a:gd name="connsiteY0" fmla="*/ 0 h 1055484"/>
              <a:gd name="connsiteX1" fmla="*/ 102869 w 10222230"/>
              <a:gd name="connsiteY1" fmla="*/ 199 h 1055484"/>
              <a:gd name="connsiteX2" fmla="*/ 10222230 w 10222230"/>
              <a:gd name="connsiteY2" fmla="*/ 0 h 1055484"/>
              <a:gd name="connsiteX3" fmla="*/ 10222230 w 10222230"/>
              <a:gd name="connsiteY3" fmla="*/ 1055484 h 1055484"/>
              <a:gd name="connsiteX4" fmla="*/ 0 w 10222230"/>
              <a:gd name="connsiteY4" fmla="*/ 1055484 h 1055484"/>
              <a:gd name="connsiteX5" fmla="*/ 0 w 10222230"/>
              <a:gd name="connsiteY5" fmla="*/ 0 h 1055484"/>
              <a:gd name="connsiteX0" fmla="*/ 0 w 10222230"/>
              <a:gd name="connsiteY0" fmla="*/ 1055484 h 1055484"/>
              <a:gd name="connsiteX1" fmla="*/ 102869 w 10222230"/>
              <a:gd name="connsiteY1" fmla="*/ 199 h 1055484"/>
              <a:gd name="connsiteX2" fmla="*/ 10222230 w 10222230"/>
              <a:gd name="connsiteY2" fmla="*/ 0 h 1055484"/>
              <a:gd name="connsiteX3" fmla="*/ 10222230 w 10222230"/>
              <a:gd name="connsiteY3" fmla="*/ 1055484 h 1055484"/>
              <a:gd name="connsiteX4" fmla="*/ 0 w 10222230"/>
              <a:gd name="connsiteY4" fmla="*/ 1055484 h 1055484"/>
              <a:gd name="connsiteX0" fmla="*/ 0 w 10222230"/>
              <a:gd name="connsiteY0" fmla="*/ 1055484 h 1055484"/>
              <a:gd name="connsiteX1" fmla="*/ 99059 w 10222230"/>
              <a:gd name="connsiteY1" fmla="*/ 199 h 1055484"/>
              <a:gd name="connsiteX2" fmla="*/ 10222230 w 10222230"/>
              <a:gd name="connsiteY2" fmla="*/ 0 h 1055484"/>
              <a:gd name="connsiteX3" fmla="*/ 10222230 w 10222230"/>
              <a:gd name="connsiteY3" fmla="*/ 1055484 h 1055484"/>
              <a:gd name="connsiteX4" fmla="*/ 0 w 10222230"/>
              <a:gd name="connsiteY4" fmla="*/ 1055484 h 105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230" h="1055484">
                <a:moveTo>
                  <a:pt x="0" y="1055484"/>
                </a:moveTo>
                <a:lnTo>
                  <a:pt x="99059" y="199"/>
                </a:lnTo>
                <a:lnTo>
                  <a:pt x="10222230" y="0"/>
                </a:lnTo>
                <a:lnTo>
                  <a:pt x="10222230" y="1055484"/>
                </a:lnTo>
                <a:lnTo>
                  <a:pt x="0" y="105548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274320" bIns="45720" numCol="1" spcCol="0" rtlCol="0" fromWordArt="0" anchor="ctr" anchorCtr="0" forceAA="0" compatLnSpc="1">
            <a:prstTxWarp prst="textNoShape">
              <a:avLst/>
            </a:prstTxWarp>
            <a:noAutofit/>
          </a:bodyPr>
          <a:lstStyle/>
          <a:p>
            <a:pPr>
              <a:defRPr/>
            </a:pPr>
            <a:r>
              <a:rPr lang="en-US" b="1" kern="0" dirty="0">
                <a:solidFill>
                  <a:schemeClr val="tx1"/>
                </a:solidFill>
                <a:latin typeface="+mj-lt"/>
                <a:ea typeface="ＭＳ Ｐゴシック" charset="-128"/>
              </a:rPr>
              <a:t>If you were married for 10 years or longer, you may qualify for benefits off your ex-spouse(s)</a:t>
            </a:r>
          </a:p>
        </p:txBody>
      </p:sp>
      <p:sp>
        <p:nvSpPr>
          <p:cNvPr id="21" name="Freeform: Shape 20">
            <a:extLst>
              <a:ext uri="{FF2B5EF4-FFF2-40B4-BE49-F238E27FC236}">
                <a16:creationId xmlns:a16="http://schemas.microsoft.com/office/drawing/2014/main" id="{8EE8F8E7-28C3-42E1-AE65-FD04E9174E78}"/>
              </a:ext>
            </a:extLst>
          </p:cNvPr>
          <p:cNvSpPr/>
          <p:nvPr/>
        </p:nvSpPr>
        <p:spPr>
          <a:xfrm>
            <a:off x="2409500" y="4853767"/>
            <a:ext cx="6788344" cy="928595"/>
          </a:xfrm>
          <a:custGeom>
            <a:avLst/>
            <a:gdLst>
              <a:gd name="connsiteX0" fmla="*/ 0 w 8962743"/>
              <a:gd name="connsiteY0" fmla="*/ 0 h 1051560"/>
              <a:gd name="connsiteX1" fmla="*/ 8962743 w 8962743"/>
              <a:gd name="connsiteY1" fmla="*/ 0 h 1051560"/>
              <a:gd name="connsiteX2" fmla="*/ 8962743 w 8962743"/>
              <a:gd name="connsiteY2" fmla="*/ 1051560 h 1051560"/>
              <a:gd name="connsiteX3" fmla="*/ 0 w 8962743"/>
              <a:gd name="connsiteY3" fmla="*/ 1051560 h 1051560"/>
              <a:gd name="connsiteX4" fmla="*/ 210985 w 8962743"/>
              <a:gd name="connsiteY4" fmla="*/ 525780 h 10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743" h="1051560">
                <a:moveTo>
                  <a:pt x="0" y="0"/>
                </a:moveTo>
                <a:lnTo>
                  <a:pt x="8962743" y="0"/>
                </a:lnTo>
                <a:lnTo>
                  <a:pt x="8962743" y="1051560"/>
                </a:lnTo>
                <a:lnTo>
                  <a:pt x="0" y="1051560"/>
                </a:lnTo>
                <a:lnTo>
                  <a:pt x="210985" y="525780"/>
                </a:lnTo>
                <a:close/>
              </a:path>
            </a:pathLst>
          </a:custGeom>
          <a:solidFill>
            <a:schemeClr val="accent4">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89198" rIns="119678" bIns="89200" numCol="1" spcCol="1270" anchor="ctr" anchorCtr="0">
            <a:noAutofit/>
          </a:bodyPr>
          <a:lstStyle/>
          <a:p>
            <a:pPr marL="171450" lvl="1" indent="-171450" algn="l" defTabSz="711200">
              <a:spcBef>
                <a:spcPts val="600"/>
              </a:spcBef>
              <a:buChar char="•"/>
            </a:pPr>
            <a:endParaRPr lang="en-US" sz="1400" kern="1200" dirty="0">
              <a:solidFill>
                <a:schemeClr val="tx1"/>
              </a:solidFill>
            </a:endParaRPr>
          </a:p>
        </p:txBody>
      </p:sp>
      <p:sp>
        <p:nvSpPr>
          <p:cNvPr id="25" name="Arrow: Pentagon 24">
            <a:extLst>
              <a:ext uri="{FF2B5EF4-FFF2-40B4-BE49-F238E27FC236}">
                <a16:creationId xmlns:a16="http://schemas.microsoft.com/office/drawing/2014/main" id="{790B3686-AE6A-4834-AC6D-9222390758FD}"/>
              </a:ext>
            </a:extLst>
          </p:cNvPr>
          <p:cNvSpPr/>
          <p:nvPr/>
        </p:nvSpPr>
        <p:spPr>
          <a:xfrm>
            <a:off x="387393" y="4853767"/>
            <a:ext cx="2110369" cy="928595"/>
          </a:xfrm>
          <a:prstGeom prst="homePlate">
            <a:avLst>
              <a:gd name="adj" fmla="val 20064"/>
            </a:avLst>
          </a:prstGeom>
          <a:solidFill>
            <a:srgbClr val="42859D">
              <a:alpha val="86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079" tIns="126739" rIns="180079" bIns="126739" numCol="1" spcCol="1270" anchor="ctr" anchorCtr="0">
            <a:noAutofit/>
          </a:bodyPr>
          <a:lstStyle/>
          <a:p>
            <a:pPr marL="0" lvl="0" indent="0" algn="ctr" defTabSz="1244600">
              <a:lnSpc>
                <a:spcPct val="90000"/>
              </a:lnSpc>
              <a:spcBef>
                <a:spcPct val="0"/>
              </a:spcBef>
              <a:spcAft>
                <a:spcPct val="35000"/>
              </a:spcAft>
              <a:buNone/>
            </a:pPr>
            <a:r>
              <a:rPr lang="en-US" sz="2200" b="1" dirty="0"/>
              <a:t>If widowed</a:t>
            </a:r>
            <a:endParaRPr lang="en-US" sz="2200" b="1" kern="1200" dirty="0"/>
          </a:p>
        </p:txBody>
      </p:sp>
      <p:sp>
        <p:nvSpPr>
          <p:cNvPr id="26" name="Rectangle 14">
            <a:extLst>
              <a:ext uri="{FF2B5EF4-FFF2-40B4-BE49-F238E27FC236}">
                <a16:creationId xmlns:a16="http://schemas.microsoft.com/office/drawing/2014/main" id="{77F496DA-49F8-47CB-9E9C-44E2B4A3F942}"/>
              </a:ext>
            </a:extLst>
          </p:cNvPr>
          <p:cNvSpPr/>
          <p:nvPr/>
        </p:nvSpPr>
        <p:spPr>
          <a:xfrm>
            <a:off x="2990832" y="4900142"/>
            <a:ext cx="6174152" cy="856340"/>
          </a:xfrm>
          <a:custGeom>
            <a:avLst/>
            <a:gdLst>
              <a:gd name="connsiteX0" fmla="*/ 0 w 10014508"/>
              <a:gd name="connsiteY0" fmla="*/ 0 h 1055484"/>
              <a:gd name="connsiteX1" fmla="*/ 10014508 w 10014508"/>
              <a:gd name="connsiteY1" fmla="*/ 0 h 1055484"/>
              <a:gd name="connsiteX2" fmla="*/ 10014508 w 10014508"/>
              <a:gd name="connsiteY2" fmla="*/ 1055484 h 1055484"/>
              <a:gd name="connsiteX3" fmla="*/ 0 w 10014508"/>
              <a:gd name="connsiteY3" fmla="*/ 1055484 h 1055484"/>
              <a:gd name="connsiteX4" fmla="*/ 0 w 10014508"/>
              <a:gd name="connsiteY4" fmla="*/ 0 h 1055484"/>
              <a:gd name="connsiteX0" fmla="*/ 0 w 10014508"/>
              <a:gd name="connsiteY0" fmla="*/ 4425 h 1059909"/>
              <a:gd name="connsiteX1" fmla="*/ 104698 w 10014508"/>
              <a:gd name="connsiteY1" fmla="*/ 0 h 1059909"/>
              <a:gd name="connsiteX2" fmla="*/ 10014508 w 10014508"/>
              <a:gd name="connsiteY2" fmla="*/ 4425 h 1059909"/>
              <a:gd name="connsiteX3" fmla="*/ 10014508 w 10014508"/>
              <a:gd name="connsiteY3" fmla="*/ 1059909 h 1059909"/>
              <a:gd name="connsiteX4" fmla="*/ 0 w 10014508"/>
              <a:gd name="connsiteY4" fmla="*/ 1059909 h 1059909"/>
              <a:gd name="connsiteX5" fmla="*/ 0 w 10014508"/>
              <a:gd name="connsiteY5" fmla="*/ 4425 h 1059909"/>
              <a:gd name="connsiteX0" fmla="*/ 0 w 10014508"/>
              <a:gd name="connsiteY0" fmla="*/ 1059909 h 1059909"/>
              <a:gd name="connsiteX1" fmla="*/ 104698 w 10014508"/>
              <a:gd name="connsiteY1" fmla="*/ 0 h 1059909"/>
              <a:gd name="connsiteX2" fmla="*/ 10014508 w 10014508"/>
              <a:gd name="connsiteY2" fmla="*/ 4425 h 1059909"/>
              <a:gd name="connsiteX3" fmla="*/ 10014508 w 10014508"/>
              <a:gd name="connsiteY3" fmla="*/ 1059909 h 1059909"/>
              <a:gd name="connsiteX4" fmla="*/ 0 w 10014508"/>
              <a:gd name="connsiteY4" fmla="*/ 1059909 h 1059909"/>
              <a:gd name="connsiteX0" fmla="*/ 0 w 10014508"/>
              <a:gd name="connsiteY0" fmla="*/ 1059909 h 1059909"/>
              <a:gd name="connsiteX1" fmla="*/ 100888 w 10014508"/>
              <a:gd name="connsiteY1" fmla="*/ 0 h 1059909"/>
              <a:gd name="connsiteX2" fmla="*/ 10014508 w 10014508"/>
              <a:gd name="connsiteY2" fmla="*/ 4425 h 1059909"/>
              <a:gd name="connsiteX3" fmla="*/ 10014508 w 10014508"/>
              <a:gd name="connsiteY3" fmla="*/ 1059909 h 1059909"/>
              <a:gd name="connsiteX4" fmla="*/ 0 w 10014508"/>
              <a:gd name="connsiteY4" fmla="*/ 1059909 h 105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4508" h="1059909">
                <a:moveTo>
                  <a:pt x="0" y="1059909"/>
                </a:moveTo>
                <a:lnTo>
                  <a:pt x="100888" y="0"/>
                </a:lnTo>
                <a:lnTo>
                  <a:pt x="10014508" y="4425"/>
                </a:lnTo>
                <a:lnTo>
                  <a:pt x="10014508" y="1059909"/>
                </a:lnTo>
                <a:lnTo>
                  <a:pt x="0" y="105990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274320" bIns="45720" numCol="1" spcCol="0" rtlCol="0" fromWordArt="0" anchor="ctr" anchorCtr="0" forceAA="0" compatLnSpc="1">
            <a:prstTxWarp prst="textNoShape">
              <a:avLst/>
            </a:prstTxWarp>
            <a:noAutofit/>
          </a:bodyPr>
          <a:lstStyle/>
          <a:p>
            <a:pPr>
              <a:defRPr/>
            </a:pPr>
            <a:r>
              <a:rPr lang="en-US" altLang="en-US" b="1" dirty="0">
                <a:solidFill>
                  <a:schemeClr val="tx1"/>
                </a:solidFill>
                <a:latin typeface="Calibri" panose="020F0502020204030204" pitchFamily="34" charset="0"/>
                <a:cs typeface="Calibri" panose="020F0502020204030204" pitchFamily="34" charset="0"/>
              </a:rPr>
              <a:t>Check to see if you can start with one benefit  ̶  yours or the survivors  ̶  then switch to the other</a:t>
            </a:r>
          </a:p>
        </p:txBody>
      </p:sp>
    </p:spTree>
    <p:extLst>
      <p:ext uri="{BB962C8B-B14F-4D97-AF65-F5344CB8AC3E}">
        <p14:creationId xmlns:p14="http://schemas.microsoft.com/office/powerpoint/2010/main" val="388676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a:t>We Cost More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6AEA-BFCE-644B-B5DE-06784F16BF6E}" type="slidenum">
              <a:rPr kumimoji="0" lang="en-US" sz="900" b="0" i="0" u="none" strike="noStrike" kern="1200" cap="none" spc="0" normalizeH="0" baseline="0" noProof="0" smtClean="0">
                <a:ln>
                  <a:noFill/>
                </a:ln>
                <a:solidFill>
                  <a:srgbClr val="474C5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474C55"/>
              </a:solidFill>
              <a:effectLst/>
              <a:uLnTx/>
              <a:uFillTx/>
              <a:latin typeface="Calibri"/>
              <a:ea typeface="+mn-ea"/>
              <a:cs typeface="+mn-cs"/>
            </a:endParaRPr>
          </a:p>
        </p:txBody>
      </p:sp>
      <p:sp>
        <p:nvSpPr>
          <p:cNvPr id="6" name="Text Placeholder 5"/>
          <p:cNvSpPr>
            <a:spLocks noGrp="1"/>
          </p:cNvSpPr>
          <p:nvPr>
            <p:ph type="body" sz="quarter" idx="15"/>
          </p:nvPr>
        </p:nvSpPr>
        <p:spPr>
          <a:xfrm>
            <a:off x="342900" y="935667"/>
            <a:ext cx="10102850" cy="498598"/>
          </a:xfrm>
        </p:spPr>
        <p:txBody>
          <a:bodyPr/>
          <a:lstStyle/>
          <a:p>
            <a:r>
              <a:rPr lang="en-US" i="0" dirty="0">
                <a:latin typeface="Calibri" panose="020F0502020204030204" pitchFamily="34" charset="0"/>
                <a:cs typeface="Calibri" panose="020F0502020204030204" pitchFamily="34" charset="0"/>
              </a:rPr>
              <a:t>Hypothetical example: Assuming both retire at age 65</a:t>
            </a:r>
            <a:br>
              <a:rPr lang="en-US" i="0" dirty="0">
                <a:latin typeface="Calibri" panose="020F0502020204030204" pitchFamily="34" charset="0"/>
                <a:cs typeface="Calibri" panose="020F0502020204030204" pitchFamily="34" charset="0"/>
              </a:rPr>
            </a:br>
            <a:endParaRPr lang="en-US" i="0" dirty="0">
              <a:latin typeface="Calibri" panose="020F0502020204030204" pitchFamily="34" charset="0"/>
              <a:cs typeface="Calibri" panose="020F0502020204030204" pitchFamily="34" charset="0"/>
            </a:endParaRPr>
          </a:p>
        </p:txBody>
      </p:sp>
      <p:sp>
        <p:nvSpPr>
          <p:cNvPr id="11" name="Text Placeholder 10"/>
          <p:cNvSpPr>
            <a:spLocks noGrp="1"/>
          </p:cNvSpPr>
          <p:nvPr>
            <p:ph type="body" sz="quarter" idx="16"/>
          </p:nvPr>
        </p:nvSpPr>
        <p:spPr>
          <a:xfrm>
            <a:off x="390525" y="5912963"/>
            <a:ext cx="11414185" cy="815608"/>
          </a:xfrm>
        </p:spPr>
        <p:txBody>
          <a:bodyPr/>
          <a:lstStyle/>
          <a:p>
            <a:pPr>
              <a:spcBef>
                <a:spcPts val="0"/>
              </a:spcBef>
            </a:pPr>
            <a:r>
              <a:rPr lang="en-US" dirty="0">
                <a:latin typeface="Calibri" panose="020F0502020204030204" pitchFamily="34" charset="0"/>
                <a:cs typeface="Calibri" panose="020F0502020204030204" pitchFamily="34" charset="0"/>
              </a:rPr>
              <a:t>*Assumes no preexisting health conditions. </a:t>
            </a:r>
          </a:p>
          <a:p>
            <a:pPr>
              <a:spcBef>
                <a:spcPts val="0"/>
              </a:spcBef>
            </a:pPr>
            <a:r>
              <a:rPr lang="en-US" dirty="0">
                <a:latin typeface="Calibri" panose="020F0502020204030204" pitchFamily="34" charset="0"/>
                <a:cs typeface="Calibri" panose="020F0502020204030204" pitchFamily="34" charset="0"/>
              </a:rPr>
              <a:t>**Higher female costs are largely a result of a longer life expectancy compared to males.</a:t>
            </a:r>
          </a:p>
          <a:p>
            <a:pPr>
              <a:spcBef>
                <a:spcPts val="0"/>
              </a:spcBef>
            </a:pPr>
            <a:r>
              <a:rPr lang="en-US" dirty="0">
                <a:latin typeface="Calibri" panose="020F0502020204030204" pitchFamily="34" charset="0"/>
                <a:cs typeface="Calibri" panose="020F0502020204030204" pitchFamily="34" charset="0"/>
              </a:rPr>
              <a:t>***Amount of savings (net of taxes) needed at age 65 to pay a retiree’s remaining lifetime “total spend,” assuming an investment return of 3.0% per year.</a:t>
            </a:r>
          </a:p>
          <a:p>
            <a:pPr>
              <a:spcBef>
                <a:spcPts val="0"/>
              </a:spcBef>
            </a:pPr>
            <a:endParaRPr lang="en-US" dirty="0">
              <a:solidFill>
                <a:srgbClr val="00B050"/>
              </a:solidFill>
              <a:highlight>
                <a:srgbClr val="FFFF00"/>
              </a:highlight>
              <a:latin typeface="Calibri" panose="020F0502020204030204" pitchFamily="34" charset="0"/>
              <a:cs typeface="Calibri" panose="020F0502020204030204" pitchFamily="34" charset="0"/>
            </a:endParaRPr>
          </a:p>
          <a:p>
            <a:pPr>
              <a:spcBef>
                <a:spcPts val="0"/>
              </a:spcBef>
            </a:pPr>
            <a:r>
              <a:rPr lang="en-US" dirty="0">
                <a:latin typeface="Calibri" panose="020F0502020204030204" pitchFamily="34" charset="0"/>
                <a:cs typeface="Calibri" panose="020F0502020204030204" pitchFamily="34" charset="0"/>
              </a:rPr>
              <a:t>Source: Milliman Retire Health Cost Index, “Retirement planning: how much money will you need to cover your healthcare expenses?” September 2022. </a:t>
            </a:r>
          </a:p>
        </p:txBody>
      </p:sp>
      <p:sp>
        <p:nvSpPr>
          <p:cNvPr id="12" name="Text Placeholder 6"/>
          <p:cNvSpPr>
            <a:spLocks noGrp="1"/>
          </p:cNvSpPr>
          <p:nvPr>
            <p:ph type="body" sz="quarter" idx="12"/>
          </p:nvPr>
        </p:nvSpPr>
        <p:spPr>
          <a:xfrm>
            <a:off x="10554007" y="6590072"/>
            <a:ext cx="832104" cy="138499"/>
          </a:xfrm>
        </p:spPr>
        <p:txBody>
          <a:bodyPr/>
          <a:lstStyle/>
          <a:p>
            <a:pPr defTabSz="882762">
              <a:defRPr/>
            </a:pPr>
            <a:r>
              <a:rPr lang="en-US" dirty="0"/>
              <a:t>43528.5</a:t>
            </a:r>
          </a:p>
        </p:txBody>
      </p:sp>
      <p:graphicFrame>
        <p:nvGraphicFramePr>
          <p:cNvPr id="4" name="Table 3"/>
          <p:cNvGraphicFramePr>
            <a:graphicFrameLocks noGrp="1"/>
          </p:cNvGraphicFramePr>
          <p:nvPr/>
        </p:nvGraphicFramePr>
        <p:xfrm>
          <a:off x="390525" y="1577127"/>
          <a:ext cx="5564550" cy="3054097"/>
        </p:xfrm>
        <a:graphic>
          <a:graphicData uri="http://schemas.openxmlformats.org/drawingml/2006/table">
            <a:tbl>
              <a:tblPr firstRow="1" firstCol="1" lastRow="1" lastCol="1" bandRow="1" bandCol="1"/>
              <a:tblGrid>
                <a:gridCol w="3959552">
                  <a:extLst>
                    <a:ext uri="{9D8B030D-6E8A-4147-A177-3AD203B41FA5}">
                      <a16:colId xmlns:a16="http://schemas.microsoft.com/office/drawing/2014/main" val="2202972152"/>
                    </a:ext>
                  </a:extLst>
                </a:gridCol>
                <a:gridCol w="1604998">
                  <a:extLst>
                    <a:ext uri="{9D8B030D-6E8A-4147-A177-3AD203B41FA5}">
                      <a16:colId xmlns:a16="http://schemas.microsoft.com/office/drawing/2014/main" val="2544448653"/>
                    </a:ext>
                  </a:extLst>
                </a:gridCol>
              </a:tblGrid>
              <a:tr h="344587">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b="1" dirty="0">
                          <a:solidFill>
                            <a:schemeClr val="bg1"/>
                          </a:solidFill>
                          <a:latin typeface="Calibri" panose="020F0502020204030204" pitchFamily="34" charset="0"/>
                          <a:cs typeface="Calibri" panose="020F0502020204030204" pitchFamily="34" charset="0"/>
                        </a:rPr>
                        <a:t>Female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3908689227"/>
                  </a:ext>
                </a:extLst>
              </a:tr>
              <a:tr h="37372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defTabSz="914400" rtl="0" eaLnBrk="1" latinLnBrk="0" hangingPunct="1">
                        <a:lnSpc>
                          <a:spcPct val="107000"/>
                        </a:lnSpc>
                        <a:spcBef>
                          <a:spcPts val="0"/>
                        </a:spcBef>
                        <a:spcAft>
                          <a:spcPts val="0"/>
                        </a:spcAft>
                      </a:pPr>
                      <a:r>
                        <a:rPr lang="en-US" sz="160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2859D"/>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r" defTabSz="914400" rtl="0" eaLnBrk="1" latinLnBrk="0" hangingPunct="1">
                        <a:lnSpc>
                          <a:spcPct val="107000"/>
                        </a:lnSpc>
                        <a:spcBef>
                          <a:spcPts val="0"/>
                        </a:spcBef>
                        <a:spcAft>
                          <a:spcPts val="0"/>
                        </a:spcAft>
                      </a:pPr>
                      <a:r>
                        <a:rPr lang="en-US" sz="160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Age/Amount</a:t>
                      </a: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2859D"/>
                    </a:solidFill>
                  </a:tcPr>
                </a:tc>
                <a:extLst>
                  <a:ext uri="{0D108BD9-81ED-4DB2-BD59-A6C34878D82A}">
                    <a16:rowId xmlns:a16="http://schemas.microsoft.com/office/drawing/2014/main" val="2585791351"/>
                  </a:ext>
                </a:extLst>
              </a:tr>
              <a:tr h="48826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defTabSz="914400" rtl="0" eaLnBrk="1" latinLnBrk="0" hangingPunct="1">
                        <a:lnSpc>
                          <a:spcPct val="107000"/>
                        </a:lnSpc>
                        <a:spcBef>
                          <a:spcPts val="0"/>
                        </a:spcBef>
                        <a:spcAft>
                          <a:spcPts val="0"/>
                        </a:spcAft>
                      </a:pPr>
                      <a:r>
                        <a:rPr lang="en-US" sz="1600" b="0" i="0" kern="1200" dirty="0">
                          <a:solidFill>
                            <a:schemeClr val="tx1"/>
                          </a:solidFill>
                          <a:effectLst/>
                          <a:latin typeface="+mn-lt"/>
                          <a:ea typeface="Calibri Light" charset="0"/>
                          <a:cs typeface="Calibri Light" charset="0"/>
                        </a:rPr>
                        <a:t>Retirement Age in 2022</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r" defTabSz="914400" rtl="0" eaLnBrk="1" latinLnBrk="0" hangingPunct="1">
                        <a:lnSpc>
                          <a:spcPct val="107000"/>
                        </a:lnSpc>
                        <a:spcBef>
                          <a:spcPts val="0"/>
                        </a:spcBef>
                        <a:spcAft>
                          <a:spcPts val="0"/>
                        </a:spcAft>
                      </a:pPr>
                      <a:r>
                        <a:rPr lang="en-US" sz="1600" b="0" i="0" kern="1200" dirty="0">
                          <a:solidFill>
                            <a:srgbClr val="1E1E1E"/>
                          </a:solidFill>
                          <a:effectLst/>
                          <a:latin typeface="+mn-lt"/>
                          <a:ea typeface="Calibri Light" charset="0"/>
                          <a:cs typeface="Calibri Light" charset="0"/>
                        </a:rPr>
                        <a:t>65</a:t>
                      </a: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905286"/>
                  </a:ext>
                </a:extLst>
              </a:tr>
              <a:tr h="48826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kern="1200" dirty="0">
                          <a:solidFill>
                            <a:schemeClr val="tx1"/>
                          </a:solidFill>
                          <a:effectLst/>
                          <a:latin typeface="+mn-lt"/>
                          <a:ea typeface="Calibri Light" charset="0"/>
                          <a:cs typeface="Calibri Light" charset="0"/>
                        </a:rPr>
                        <a:t>Life Expectancy*</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600" b="0" i="0" kern="1200" dirty="0">
                          <a:solidFill>
                            <a:srgbClr val="1E1E1E"/>
                          </a:solidFill>
                          <a:latin typeface="+mn-lt"/>
                          <a:ea typeface="Calibri Light" charset="0"/>
                          <a:cs typeface="Calibri Light" charset="0"/>
                        </a:rPr>
                        <a:t>90</a:t>
                      </a: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285244"/>
                  </a:ext>
                </a:extLst>
              </a:tr>
              <a:tr h="87100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defTabSz="914400" rtl="0" eaLnBrk="1" latinLnBrk="0" hangingPunct="1">
                        <a:lnSpc>
                          <a:spcPct val="107000"/>
                        </a:lnSpc>
                        <a:spcBef>
                          <a:spcPts val="0"/>
                        </a:spcBef>
                        <a:spcAft>
                          <a:spcPts val="0"/>
                        </a:spcAft>
                      </a:pPr>
                      <a:r>
                        <a:rPr lang="en-US" sz="1600" b="0" i="0" kern="1200" dirty="0">
                          <a:solidFill>
                            <a:schemeClr val="tx1"/>
                          </a:solidFill>
                          <a:effectLst/>
                          <a:latin typeface="+mn-lt"/>
                          <a:ea typeface="Calibri Light" charset="0"/>
                          <a:cs typeface="Calibri Light" charset="0"/>
                        </a:rPr>
                        <a:t>Projected</a:t>
                      </a:r>
                      <a:r>
                        <a:rPr lang="en-US" sz="1600" b="0" i="0" kern="1200" baseline="0" dirty="0">
                          <a:solidFill>
                            <a:schemeClr val="tx1"/>
                          </a:solidFill>
                          <a:effectLst/>
                          <a:latin typeface="+mn-lt"/>
                          <a:ea typeface="Calibri Light" charset="0"/>
                          <a:cs typeface="Calibri Light" charset="0"/>
                        </a:rPr>
                        <a:t> </a:t>
                      </a:r>
                      <a:r>
                        <a:rPr lang="en-US" sz="1600" b="0" i="0" kern="1200" dirty="0">
                          <a:solidFill>
                            <a:schemeClr val="tx1"/>
                          </a:solidFill>
                          <a:effectLst/>
                          <a:latin typeface="+mn-lt"/>
                          <a:ea typeface="Calibri Light" charset="0"/>
                          <a:cs typeface="Calibri Light" charset="0"/>
                        </a:rPr>
                        <a:t>Spending on Healthcare</a:t>
                      </a:r>
                      <a:r>
                        <a:rPr lang="en-US" sz="1600" b="0" i="0" kern="1200" baseline="0" dirty="0">
                          <a:solidFill>
                            <a:schemeClr val="tx1"/>
                          </a:solidFill>
                          <a:effectLst/>
                          <a:latin typeface="+mn-lt"/>
                          <a:ea typeface="Calibri Light" charset="0"/>
                          <a:cs typeface="Calibri Light" charset="0"/>
                        </a:rPr>
                        <a:t>**</a:t>
                      </a:r>
                    </a:p>
                    <a:p>
                      <a:pPr marL="0" marR="0" algn="l" defTabSz="914400" rtl="0" eaLnBrk="1" latinLnBrk="0" hangingPunct="1">
                        <a:lnSpc>
                          <a:spcPct val="107000"/>
                        </a:lnSpc>
                        <a:spcBef>
                          <a:spcPts val="0"/>
                        </a:spcBef>
                        <a:spcAft>
                          <a:spcPts val="0"/>
                        </a:spcAft>
                      </a:pPr>
                      <a:r>
                        <a:rPr lang="en-US" sz="1600" b="0" i="0" kern="1200" baseline="0" dirty="0">
                          <a:solidFill>
                            <a:schemeClr val="tx1"/>
                          </a:solidFill>
                          <a:effectLst/>
                          <a:latin typeface="+mn-lt"/>
                          <a:ea typeface="Calibri Light" charset="0"/>
                          <a:cs typeface="Calibri Light" charset="0"/>
                        </a:rPr>
                        <a:t>(Original Medicare plus Medigap (Plan G) plus Part D (standard benefit))</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latin typeface="+mn-lt"/>
                        </a:rPr>
                        <a:t>$300,000 </a:t>
                      </a:r>
                      <a:endParaRPr lang="en-US" sz="1600" b="0" i="0" kern="1200" dirty="0">
                        <a:solidFill>
                          <a:schemeClr val="tx1"/>
                        </a:solidFill>
                        <a:effectLst/>
                        <a:latin typeface="+mn-lt"/>
                        <a:ea typeface="Calibri Light" charset="0"/>
                        <a:cs typeface="Calibri Light" charset="0"/>
                      </a:endParaRP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9303755"/>
                  </a:ext>
                </a:extLst>
              </a:tr>
              <a:tr h="48826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defTabSz="914400" rtl="0" eaLnBrk="1" latinLnBrk="0" hangingPunct="1">
                        <a:lnSpc>
                          <a:spcPct val="107000"/>
                        </a:lnSpc>
                        <a:spcBef>
                          <a:spcPts val="0"/>
                        </a:spcBef>
                        <a:spcAft>
                          <a:spcPts val="0"/>
                        </a:spcAft>
                      </a:pPr>
                      <a:r>
                        <a:rPr lang="en-US" sz="1600" b="0" i="0" kern="1200" dirty="0">
                          <a:solidFill>
                            <a:schemeClr val="tx1"/>
                          </a:solidFill>
                          <a:effectLst/>
                          <a:latin typeface="+mn-lt"/>
                          <a:ea typeface="Calibri" charset="0"/>
                          <a:cs typeface="Calibri" charset="0"/>
                        </a:rPr>
                        <a:t>Savings Needed***</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r" defTabSz="914400" rtl="0" eaLnBrk="1" latinLnBrk="0" hangingPunct="1">
                        <a:lnSpc>
                          <a:spcPct val="107000"/>
                        </a:lnSpc>
                        <a:spcBef>
                          <a:spcPts val="0"/>
                        </a:spcBef>
                        <a:spcAft>
                          <a:spcPts val="0"/>
                        </a:spcAft>
                      </a:pPr>
                      <a:r>
                        <a:rPr lang="en-US" sz="1600" b="0" i="0" kern="1200" dirty="0">
                          <a:solidFill>
                            <a:schemeClr val="tx1"/>
                          </a:solidFill>
                          <a:effectLst/>
                          <a:latin typeface="+mn-lt"/>
                          <a:ea typeface="Calibri" charset="0"/>
                          <a:cs typeface="Calibri" charset="0"/>
                        </a:rPr>
                        <a:t>$194,000</a:t>
                      </a: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330070"/>
                  </a:ext>
                </a:extLst>
              </a:tr>
            </a:tbl>
          </a:graphicData>
        </a:graphic>
      </p:graphicFrame>
      <p:sp>
        <p:nvSpPr>
          <p:cNvPr id="13" name="Rectangle 12"/>
          <p:cNvSpPr/>
          <p:nvPr/>
        </p:nvSpPr>
        <p:spPr>
          <a:xfrm>
            <a:off x="403225" y="4835907"/>
            <a:ext cx="11274706" cy="1086426"/>
          </a:xfrm>
          <a:prstGeom prst="rect">
            <a:avLst/>
          </a:prstGeom>
          <a:solidFill>
            <a:srgbClr val="808285"/>
          </a:solidFill>
          <a:ln w="12700" cap="flat" cmpd="sng" algn="ctr">
            <a:solidFill>
              <a:srgbClr val="808285"/>
            </a:solidFill>
            <a:prstDash val="solid"/>
            <a:miter lim="800000"/>
          </a:ln>
          <a:effectLst/>
        </p:spPr>
        <p:txBody>
          <a:bodyPr lIns="72000" r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The </a:t>
            </a:r>
            <a:r>
              <a:rPr lang="en-US" sz="2000" dirty="0">
                <a:solidFill>
                  <a:schemeClr val="bg1"/>
                </a:solidFill>
                <a:latin typeface="Calibri"/>
                <a:ea typeface="Times New Roman" panose="02020603050405020304" pitchFamily="18" charset="0"/>
                <a:cs typeface="Times New Roman" panose="02020603050405020304" pitchFamily="18" charset="0"/>
              </a:rPr>
              <a:t>female</a:t>
            </a:r>
            <a:r>
              <a:rPr kumimoji="0" lang="en-US" sz="2000" b="0" i="0" u="none" strike="noStrike" kern="120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will potentially spend</a:t>
            </a:r>
            <a:r>
              <a:rPr kumimoji="0" lang="en-US" sz="2400" b="1" i="0" u="none" strike="noStrike" kern="120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lang="en-US" sz="2400" b="1" dirty="0">
                <a:solidFill>
                  <a:schemeClr val="bg1"/>
                </a:solidFill>
                <a:latin typeface="Calibri"/>
                <a:ea typeface="Times New Roman" panose="02020603050405020304" pitchFamily="18" charset="0"/>
                <a:cs typeface="Times New Roman" panose="02020603050405020304" pitchFamily="18" charset="0"/>
              </a:rPr>
              <a:t>$36,000 </a:t>
            </a:r>
            <a:r>
              <a:rPr lang="en-US" sz="2400" dirty="0">
                <a:solidFill>
                  <a:schemeClr val="bg1"/>
                </a:solidFill>
                <a:latin typeface="Calibri"/>
                <a:ea typeface="Times New Roman" panose="02020603050405020304" pitchFamily="18" charset="0"/>
                <a:cs typeface="Times New Roman" panose="02020603050405020304" pitchFamily="18" charset="0"/>
              </a:rPr>
              <a:t>more</a:t>
            </a:r>
            <a:r>
              <a:rPr kumimoji="0" lang="en-US" sz="2400" b="1" i="0" u="none" strike="noStrike" kern="1200" cap="none" spc="0" normalizeH="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than a male during her lifetime on health care expenses and would need to save an additional $17,000.</a:t>
            </a:r>
            <a:br>
              <a:rPr kumimoji="0" lang="en-US" sz="2000" b="0" i="0" u="none" strike="noStrike" kern="1200" cap="none" spc="0" normalizeH="0" baseline="0" noProof="0" dirty="0">
                <a:ln>
                  <a:noFill/>
                </a:ln>
                <a:solidFill>
                  <a:srgbClr val="FFFFFF"/>
                </a:solidFill>
                <a:effectLst/>
                <a:uLnTx/>
                <a:uFillTx/>
                <a:latin typeface="Calibri"/>
                <a:ea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a:ln>
                  <a:noFill/>
                </a:ln>
                <a:solidFill>
                  <a:srgbClr val="FFFFFF"/>
                </a:solidFill>
                <a:effectLst/>
                <a:uLnTx/>
                <a:uFillTx/>
                <a:latin typeface="Calibri"/>
                <a:ea typeface="Times New Roman" panose="02020603050405020304" pitchFamily="18" charset="0"/>
                <a:cs typeface="Times New Roman" panose="02020603050405020304" pitchFamily="18" charset="0"/>
              </a:rPr>
              <a:t>That does not include the cost of long-term care, which she is likely to need!</a:t>
            </a:r>
            <a:endParaRPr kumimoji="0" lang="en-US" sz="2000" b="0"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E68EFB0-8CCB-7B9F-0672-6F6A9224C1C7}"/>
              </a:ext>
            </a:extLst>
          </p:cNvPr>
          <p:cNvGraphicFramePr>
            <a:graphicFrameLocks noGrp="1"/>
          </p:cNvGraphicFramePr>
          <p:nvPr>
            <p:extLst>
              <p:ext uri="{D42A27DB-BD31-4B8C-83A1-F6EECF244321}">
                <p14:modId xmlns:p14="http://schemas.microsoft.com/office/powerpoint/2010/main" val="2020984491"/>
              </p:ext>
            </p:extLst>
          </p:nvPr>
        </p:nvGraphicFramePr>
        <p:xfrm>
          <a:off x="6103208" y="1592502"/>
          <a:ext cx="5564550" cy="3054097"/>
        </p:xfrm>
        <a:graphic>
          <a:graphicData uri="http://schemas.openxmlformats.org/drawingml/2006/table">
            <a:tbl>
              <a:tblPr firstRow="1" firstCol="1" lastRow="1" lastCol="1" bandRow="1" bandCol="1"/>
              <a:tblGrid>
                <a:gridCol w="3959552">
                  <a:extLst>
                    <a:ext uri="{9D8B030D-6E8A-4147-A177-3AD203B41FA5}">
                      <a16:colId xmlns:a16="http://schemas.microsoft.com/office/drawing/2014/main" val="2202972152"/>
                    </a:ext>
                  </a:extLst>
                </a:gridCol>
                <a:gridCol w="1604998">
                  <a:extLst>
                    <a:ext uri="{9D8B030D-6E8A-4147-A177-3AD203B41FA5}">
                      <a16:colId xmlns:a16="http://schemas.microsoft.com/office/drawing/2014/main" val="2544448653"/>
                    </a:ext>
                  </a:extLst>
                </a:gridCol>
              </a:tblGrid>
              <a:tr h="344587">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b="1" dirty="0">
                          <a:solidFill>
                            <a:schemeClr val="bg1"/>
                          </a:solidFill>
                          <a:latin typeface="Calibri" panose="020F0502020204030204" pitchFamily="34" charset="0"/>
                          <a:cs typeface="Calibri" panose="020F0502020204030204" pitchFamily="34" charset="0"/>
                        </a:rPr>
                        <a:t>Male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extLst>
                  <a:ext uri="{0D108BD9-81ED-4DB2-BD59-A6C34878D82A}">
                    <a16:rowId xmlns:a16="http://schemas.microsoft.com/office/drawing/2014/main" val="3908689227"/>
                  </a:ext>
                </a:extLst>
              </a:tr>
              <a:tr h="37372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defTabSz="914400" rtl="0" eaLnBrk="1" latinLnBrk="0" hangingPunct="1">
                        <a:lnSpc>
                          <a:spcPct val="107000"/>
                        </a:lnSpc>
                        <a:spcBef>
                          <a:spcPts val="0"/>
                        </a:spcBef>
                        <a:spcAft>
                          <a:spcPts val="0"/>
                        </a:spcAft>
                      </a:pPr>
                      <a:r>
                        <a:rPr lang="en-US" sz="160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2859D"/>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r" defTabSz="914400" rtl="0" eaLnBrk="1" latinLnBrk="0" hangingPunct="1">
                        <a:lnSpc>
                          <a:spcPct val="107000"/>
                        </a:lnSpc>
                        <a:spcBef>
                          <a:spcPts val="0"/>
                        </a:spcBef>
                        <a:spcAft>
                          <a:spcPts val="0"/>
                        </a:spcAft>
                      </a:pPr>
                      <a:r>
                        <a:rPr lang="en-US" sz="160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Age/Amount</a:t>
                      </a: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2859D"/>
                    </a:solidFill>
                  </a:tcPr>
                </a:tc>
                <a:extLst>
                  <a:ext uri="{0D108BD9-81ED-4DB2-BD59-A6C34878D82A}">
                    <a16:rowId xmlns:a16="http://schemas.microsoft.com/office/drawing/2014/main" val="2585791351"/>
                  </a:ext>
                </a:extLst>
              </a:tr>
              <a:tr h="48826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defTabSz="914400" rtl="0" eaLnBrk="1" latinLnBrk="0" hangingPunct="1">
                        <a:lnSpc>
                          <a:spcPct val="107000"/>
                        </a:lnSpc>
                        <a:spcBef>
                          <a:spcPts val="0"/>
                        </a:spcBef>
                        <a:spcAft>
                          <a:spcPts val="0"/>
                        </a:spcAft>
                      </a:pPr>
                      <a:r>
                        <a:rPr lang="en-US" sz="1600" b="0" i="0" kern="1200" dirty="0">
                          <a:solidFill>
                            <a:schemeClr val="tx1"/>
                          </a:solidFill>
                          <a:effectLst/>
                          <a:latin typeface="+mn-lt"/>
                          <a:ea typeface="Calibri Light" charset="0"/>
                          <a:cs typeface="Calibri Light" charset="0"/>
                        </a:rPr>
                        <a:t>Retirement Age in 2022</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r" defTabSz="914400" rtl="0" eaLnBrk="1" latinLnBrk="0" hangingPunct="1">
                        <a:lnSpc>
                          <a:spcPct val="107000"/>
                        </a:lnSpc>
                        <a:spcBef>
                          <a:spcPts val="0"/>
                        </a:spcBef>
                        <a:spcAft>
                          <a:spcPts val="0"/>
                        </a:spcAft>
                      </a:pPr>
                      <a:r>
                        <a:rPr lang="en-US" sz="1600" b="0" i="0" kern="1200" dirty="0">
                          <a:solidFill>
                            <a:srgbClr val="1E1E1E"/>
                          </a:solidFill>
                          <a:effectLst/>
                          <a:latin typeface="+mn-lt"/>
                          <a:ea typeface="Calibri Light" charset="0"/>
                          <a:cs typeface="Calibri Light" charset="0"/>
                        </a:rPr>
                        <a:t>65</a:t>
                      </a: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905286"/>
                  </a:ext>
                </a:extLst>
              </a:tr>
              <a:tr h="48826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kern="1200" dirty="0">
                          <a:solidFill>
                            <a:schemeClr val="tx1"/>
                          </a:solidFill>
                          <a:effectLst/>
                          <a:latin typeface="+mn-lt"/>
                          <a:ea typeface="Calibri Light" charset="0"/>
                          <a:cs typeface="Calibri Light" charset="0"/>
                        </a:rPr>
                        <a:t>Life Expectancy*</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600" b="0" i="0" kern="1200" dirty="0">
                          <a:solidFill>
                            <a:srgbClr val="1E1E1E"/>
                          </a:solidFill>
                          <a:latin typeface="+mn-lt"/>
                          <a:ea typeface="Calibri Light" charset="0"/>
                          <a:cs typeface="Calibri Light" charset="0"/>
                        </a:rPr>
                        <a:t>88</a:t>
                      </a: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285244"/>
                  </a:ext>
                </a:extLst>
              </a:tr>
              <a:tr h="87100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defTabSz="914400" rtl="0" eaLnBrk="1" latinLnBrk="0" hangingPunct="1">
                        <a:lnSpc>
                          <a:spcPct val="107000"/>
                        </a:lnSpc>
                        <a:spcBef>
                          <a:spcPts val="0"/>
                        </a:spcBef>
                        <a:spcAft>
                          <a:spcPts val="0"/>
                        </a:spcAft>
                      </a:pPr>
                      <a:r>
                        <a:rPr lang="en-US" sz="1600" b="0" i="0" kern="1200" dirty="0">
                          <a:solidFill>
                            <a:schemeClr val="tx1"/>
                          </a:solidFill>
                          <a:effectLst/>
                          <a:latin typeface="+mn-lt"/>
                          <a:ea typeface="Calibri Light" charset="0"/>
                          <a:cs typeface="Calibri Light" charset="0"/>
                        </a:rPr>
                        <a:t>Projected</a:t>
                      </a:r>
                      <a:r>
                        <a:rPr lang="en-US" sz="1600" b="0" i="0" kern="1200" baseline="0" dirty="0">
                          <a:solidFill>
                            <a:schemeClr val="tx1"/>
                          </a:solidFill>
                          <a:effectLst/>
                          <a:latin typeface="+mn-lt"/>
                          <a:ea typeface="Calibri Light" charset="0"/>
                          <a:cs typeface="Calibri Light" charset="0"/>
                        </a:rPr>
                        <a:t> </a:t>
                      </a:r>
                      <a:r>
                        <a:rPr lang="en-US" sz="1600" b="0" i="0" kern="1200" dirty="0">
                          <a:solidFill>
                            <a:schemeClr val="tx1"/>
                          </a:solidFill>
                          <a:effectLst/>
                          <a:latin typeface="+mn-lt"/>
                          <a:ea typeface="Calibri Light" charset="0"/>
                          <a:cs typeface="Calibri Light" charset="0"/>
                        </a:rPr>
                        <a:t>Spending on Healthcare</a:t>
                      </a:r>
                      <a:r>
                        <a:rPr lang="en-US" sz="1600" b="0" i="0" kern="1200" baseline="0" dirty="0">
                          <a:solidFill>
                            <a:schemeClr val="tx1"/>
                          </a:solidFill>
                          <a:effectLst/>
                          <a:latin typeface="+mn-lt"/>
                          <a:ea typeface="Calibri Light" charset="0"/>
                          <a:cs typeface="Calibri Light" charset="0"/>
                        </a:rPr>
                        <a:t>**</a:t>
                      </a:r>
                    </a:p>
                    <a:p>
                      <a:pPr marL="0" marR="0" algn="l" defTabSz="914400" rtl="0" eaLnBrk="1" latinLnBrk="0" hangingPunct="1">
                        <a:lnSpc>
                          <a:spcPct val="107000"/>
                        </a:lnSpc>
                        <a:spcBef>
                          <a:spcPts val="0"/>
                        </a:spcBef>
                        <a:spcAft>
                          <a:spcPts val="0"/>
                        </a:spcAft>
                      </a:pPr>
                      <a:r>
                        <a:rPr lang="en-US" sz="1600" b="0" i="0" kern="1200" baseline="0" dirty="0">
                          <a:solidFill>
                            <a:schemeClr val="tx1"/>
                          </a:solidFill>
                          <a:effectLst/>
                          <a:latin typeface="+mn-lt"/>
                          <a:ea typeface="Calibri Light" charset="0"/>
                          <a:cs typeface="Calibri Light" charset="0"/>
                        </a:rPr>
                        <a:t>(Original Medicare plus Medigap (Plan G) plus Part D (standard benefit))</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latin typeface="+mn-lt"/>
                        </a:rPr>
                        <a:t>$264,000 </a:t>
                      </a:r>
                      <a:endParaRPr lang="en-US" sz="1600" b="0" i="0" kern="1200" dirty="0">
                        <a:solidFill>
                          <a:schemeClr val="tx1"/>
                        </a:solidFill>
                        <a:effectLst/>
                        <a:latin typeface="+mn-lt"/>
                        <a:ea typeface="Calibri Light" charset="0"/>
                        <a:cs typeface="Calibri Light" charset="0"/>
                      </a:endParaRP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9303755"/>
                  </a:ext>
                </a:extLst>
              </a:tr>
              <a:tr h="48826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defTabSz="914400" rtl="0" eaLnBrk="1" latinLnBrk="0" hangingPunct="1">
                        <a:lnSpc>
                          <a:spcPct val="107000"/>
                        </a:lnSpc>
                        <a:spcBef>
                          <a:spcPts val="0"/>
                        </a:spcBef>
                        <a:spcAft>
                          <a:spcPts val="0"/>
                        </a:spcAft>
                      </a:pPr>
                      <a:r>
                        <a:rPr lang="en-US" sz="1600" b="0" i="0" kern="1200" dirty="0">
                          <a:solidFill>
                            <a:schemeClr val="tx1"/>
                          </a:solidFill>
                          <a:effectLst/>
                          <a:latin typeface="+mn-lt"/>
                          <a:ea typeface="Calibri" charset="0"/>
                          <a:cs typeface="Calibri" charset="0"/>
                        </a:rPr>
                        <a:t>Savings Needed***</a:t>
                      </a: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r" defTabSz="914400" rtl="0" eaLnBrk="1" latinLnBrk="0" hangingPunct="1">
                        <a:lnSpc>
                          <a:spcPct val="107000"/>
                        </a:lnSpc>
                        <a:spcBef>
                          <a:spcPts val="0"/>
                        </a:spcBef>
                        <a:spcAft>
                          <a:spcPts val="0"/>
                        </a:spcAft>
                      </a:pPr>
                      <a:r>
                        <a:rPr lang="en-US" sz="1600" b="0" i="0" kern="1200" dirty="0">
                          <a:solidFill>
                            <a:schemeClr val="tx1"/>
                          </a:solidFill>
                          <a:effectLst/>
                          <a:latin typeface="+mn-lt"/>
                          <a:ea typeface="Calibri" charset="0"/>
                          <a:cs typeface="Calibri" charset="0"/>
                        </a:rPr>
                        <a:t>$177,000</a:t>
                      </a: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330070"/>
                  </a:ext>
                </a:extLst>
              </a:tr>
            </a:tbl>
          </a:graphicData>
        </a:graphic>
      </p:graphicFrame>
    </p:spTree>
    <p:extLst>
      <p:ext uri="{BB962C8B-B14F-4D97-AF65-F5344CB8AC3E}">
        <p14:creationId xmlns:p14="http://schemas.microsoft.com/office/powerpoint/2010/main" val="115911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42900" y="0"/>
            <a:ext cx="10103126" cy="925032"/>
          </a:xfrm>
        </p:spPr>
        <p:txBody>
          <a:bodyPr vert="horz" lIns="36576" tIns="0" rIns="36576" bIns="0" rtlCol="0" anchor="b">
            <a:noAutofit/>
          </a:bodyPr>
          <a:lstStyle/>
          <a:p>
            <a:r>
              <a:rPr lang="en-US" dirty="0"/>
              <a:t>You Can Let Life Happen…</a:t>
            </a:r>
          </a:p>
        </p:txBody>
      </p:sp>
      <p:sp>
        <p:nvSpPr>
          <p:cNvPr id="3" name="Slide Number Placeholder 2"/>
          <p:cNvSpPr>
            <a:spLocks noGrp="1"/>
          </p:cNvSpPr>
          <p:nvPr>
            <p:ph type="sldNum" sz="quarter" idx="10"/>
          </p:nvPr>
        </p:nvSpPr>
        <p:spPr>
          <a:xfrm>
            <a:off x="11425881" y="6591925"/>
            <a:ext cx="378829" cy="129550"/>
          </a:xfrm>
        </p:spPr>
        <p:txBody>
          <a:bodyPr/>
          <a:lstStyle/>
          <a:p>
            <a:fld id="{496F6AEA-BFCE-644B-B5DE-06784F16BF6E}" type="slidenum">
              <a:rPr lang="en-US" smtClean="0"/>
              <a:pPr/>
              <a:t>33</a:t>
            </a:fld>
            <a:endParaRPr lang="en-US" dirty="0"/>
          </a:p>
        </p:txBody>
      </p:sp>
      <p:sp>
        <p:nvSpPr>
          <p:cNvPr id="6" name="Text Placeholder 5"/>
          <p:cNvSpPr>
            <a:spLocks noGrp="1"/>
          </p:cNvSpPr>
          <p:nvPr>
            <p:ph sz="quarter" idx="11"/>
          </p:nvPr>
        </p:nvSpPr>
        <p:spPr>
          <a:xfrm>
            <a:off x="390525" y="6377554"/>
            <a:ext cx="11414185" cy="176972"/>
          </a:xfrm>
        </p:spPr>
        <p:txBody>
          <a:bodyPr/>
          <a:lstStyle/>
          <a:p>
            <a:r>
              <a:rPr lang="en-US" dirty="0"/>
              <a:t>Source: Jim Benton Design</a:t>
            </a:r>
          </a:p>
        </p:txBody>
      </p:sp>
      <p:sp>
        <p:nvSpPr>
          <p:cNvPr id="15" name="Text Placeholder 14">
            <a:extLst>
              <a:ext uri="{FF2B5EF4-FFF2-40B4-BE49-F238E27FC236}">
                <a16:creationId xmlns:a16="http://schemas.microsoft.com/office/drawing/2014/main" id="{8CD7BD08-69AB-4A99-815F-2561797D68ED}"/>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3EC93F2A-40A9-45B3-8AF6-516F7771BD90}"/>
              </a:ext>
            </a:extLst>
          </p:cNvPr>
          <p:cNvSpPr>
            <a:spLocks noGrp="1"/>
          </p:cNvSpPr>
          <p:nvPr>
            <p:ph type="body" sz="quarter" idx="15"/>
          </p:nvPr>
        </p:nvSpPr>
        <p:spPr>
          <a:xfrm>
            <a:off x="342900" y="935667"/>
            <a:ext cx="10102850" cy="249299"/>
          </a:xfrm>
        </p:spPr>
        <p:txBody>
          <a:bodyPr/>
          <a:lstStyle/>
          <a:p>
            <a:r>
              <a:rPr lang="en-US" dirty="0"/>
              <a:t>A woman’s greatest strength is knowing when to get help</a:t>
            </a:r>
            <a:endParaRPr lang="en-US" noProof="0" dirty="0"/>
          </a:p>
        </p:txBody>
      </p:sp>
      <p:pic>
        <p:nvPicPr>
          <p:cNvPr id="7" name="Content Placeholder 6"/>
          <p:cNvPicPr>
            <a:picLocks noChangeAspect="1"/>
          </p:cNvPicPr>
          <p:nvPr/>
        </p:nvPicPr>
        <p:blipFill>
          <a:blip r:embed="rId3" cstate="email">
            <a:extLst>
              <a:ext uri="{BEBA8EAE-BF5A-486C-A8C5-ECC9F3942E4B}">
                <a14:imgProps xmlns:a14="http://schemas.microsoft.com/office/drawing/2010/main">
                  <a14:imgLayer r:embed="rId4">
                    <a14:imgEffect>
                      <a14:backgroundRemoval t="154" b="99076" l="719" r="97431">
                        <a14:foregroundMark x1="3700" y1="5547" x2="70092" y2="3236"/>
                        <a14:foregroundMark x1="3289" y1="5855" x2="2672" y2="92450"/>
                        <a14:foregroundMark x1="3700" y1="93683" x2="95067" y2="93991"/>
                        <a14:foregroundMark x1="96095" y1="95686" x2="80678" y2="95994"/>
                        <a14:foregroundMark x1="96506" y1="96764" x2="93628" y2="96610"/>
                        <a14:backgroundMark x1="54368" y1="98151" x2="99383" y2="98613"/>
                        <a14:backgroundMark x1="40699" y1="97843" x2="1439" y2="97843"/>
                        <a14:backgroundMark x1="1233" y1="94453" x2="1644" y2="22342"/>
                        <a14:backgroundMark x1="66187" y1="1541" x2="80987" y2="0"/>
                      </a14:backgroundRemoval>
                    </a14:imgEffect>
                  </a14:imgLayer>
                </a14:imgProps>
              </a:ext>
              <a:ext uri="{28A0092B-C50C-407E-A947-70E740481C1C}">
                <a14:useLocalDpi xmlns:a14="http://schemas.microsoft.com/office/drawing/2010/main"/>
              </a:ext>
            </a:extLst>
          </a:blip>
          <a:stretch>
            <a:fillRect/>
          </a:stretch>
        </p:blipFill>
        <p:spPr>
          <a:xfrm>
            <a:off x="2207895" y="1224915"/>
            <a:ext cx="7776210" cy="5186687"/>
          </a:xfrm>
          <a:prstGeom prst="rect">
            <a:avLst/>
          </a:prstGeom>
        </p:spPr>
      </p:pic>
    </p:spTree>
    <p:extLst>
      <p:ext uri="{BB962C8B-B14F-4D97-AF65-F5344CB8AC3E}">
        <p14:creationId xmlns:p14="http://schemas.microsoft.com/office/powerpoint/2010/main" val="684632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63BD-0D9A-4C1C-912D-2A0889CC4BD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F62D66A-33D6-4420-A834-1A1A674C3E95}"/>
              </a:ext>
            </a:extLst>
          </p:cNvPr>
          <p:cNvSpPr>
            <a:spLocks noGrp="1"/>
          </p:cNvSpPr>
          <p:nvPr>
            <p:ph type="sldNum" sz="quarter" idx="10"/>
          </p:nvPr>
        </p:nvSpPr>
        <p:spPr/>
        <p:txBody>
          <a:bodyPr/>
          <a:lstStyle/>
          <a:p>
            <a:fld id="{496F6AEA-BFCE-644B-B5DE-06784F16BF6E}" type="slidenum">
              <a:rPr lang="en-US" smtClean="0"/>
              <a:pPr/>
              <a:t>34</a:t>
            </a:fld>
            <a:endParaRPr lang="en-US" dirty="0"/>
          </a:p>
        </p:txBody>
      </p:sp>
      <p:sp>
        <p:nvSpPr>
          <p:cNvPr id="5" name="Text Placeholder 4">
            <a:extLst>
              <a:ext uri="{FF2B5EF4-FFF2-40B4-BE49-F238E27FC236}">
                <a16:creationId xmlns:a16="http://schemas.microsoft.com/office/drawing/2014/main" id="{D8B56BBA-86B3-4CA4-83D2-B9186AA39BF6}"/>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870F8EC2-51A1-4B7E-B579-CB64A94921AB}"/>
              </a:ext>
            </a:extLst>
          </p:cNvPr>
          <p:cNvSpPr>
            <a:spLocks noGrp="1"/>
          </p:cNvSpPr>
          <p:nvPr>
            <p:ph type="body" sz="quarter" idx="16"/>
          </p:nvPr>
        </p:nvSpPr>
        <p:spPr>
          <a:xfrm>
            <a:off x="390525" y="6513726"/>
            <a:ext cx="11414185" cy="207749"/>
          </a:xfrm>
        </p:spPr>
        <p:txBody>
          <a:bodyPr/>
          <a:lstStyle/>
          <a:p>
            <a:r>
              <a:rPr lang="en-US" sz="1050" b="1" dirty="0">
                <a:latin typeface="+mn-lt"/>
              </a:rPr>
              <a:t>Source: </a:t>
            </a:r>
            <a:r>
              <a:rPr lang="en-US" sz="1050" dirty="0">
                <a:latin typeface="+mn-lt"/>
              </a:rPr>
              <a:t>The New Yorker   </a:t>
            </a:r>
          </a:p>
        </p:txBody>
      </p:sp>
      <p:pic>
        <p:nvPicPr>
          <p:cNvPr id="1026" name="Picture 4">
            <a:extLst>
              <a:ext uri="{FF2B5EF4-FFF2-40B4-BE49-F238E27FC236}">
                <a16:creationId xmlns:a16="http://schemas.microsoft.com/office/drawing/2014/main" id="{3DDD96AE-B12B-402E-8130-EE7B583FF9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0011" y="607007"/>
            <a:ext cx="5671979" cy="625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223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br>
              <a:rPr lang="en-US" dirty="0"/>
            </a:br>
            <a:r>
              <a:rPr lang="en-US" sz="5400" dirty="0"/>
              <a:t>1-800-343-2829</a:t>
            </a:r>
            <a:endParaRPr lang="en-US" dirty="0"/>
          </a:p>
        </p:txBody>
      </p:sp>
      <p:sp>
        <p:nvSpPr>
          <p:cNvPr id="5" name="Text Placeholder 4">
            <a:extLst>
              <a:ext uri="{FF2B5EF4-FFF2-40B4-BE49-F238E27FC236}">
                <a16:creationId xmlns:a16="http://schemas.microsoft.com/office/drawing/2014/main" id="{42FCB245-E8F7-41AF-8326-1C2B7DFAFCA2}"/>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5FDDF0E6-0307-44DE-8C69-A2F4C2F6CA04}"/>
              </a:ext>
            </a:extLst>
          </p:cNvPr>
          <p:cNvSpPr>
            <a:spLocks noGrp="1"/>
          </p:cNvSpPr>
          <p:nvPr>
            <p:ph type="body" idx="14"/>
          </p:nvPr>
        </p:nvSpPr>
        <p:spPr/>
        <p:txBody>
          <a:bodyPr>
            <a:normAutofit lnSpcReduction="10000"/>
          </a:bodyPr>
          <a:lstStyle/>
          <a:p>
            <a:endParaRPr lang="en-US"/>
          </a:p>
        </p:txBody>
      </p:sp>
    </p:spTree>
    <p:extLst>
      <p:ext uri="{BB962C8B-B14F-4D97-AF65-F5344CB8AC3E}">
        <p14:creationId xmlns:p14="http://schemas.microsoft.com/office/powerpoint/2010/main" val="247143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A2F59"/>
                </a:solidFill>
                <a:effectLst/>
                <a:uLnTx/>
                <a:uFillTx/>
                <a:latin typeface="Clarendon LT Std"/>
                <a:ea typeface="+mj-ea"/>
                <a:cs typeface="+mj-cs"/>
              </a:rPr>
              <a:t>Question &amp; Answers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p:txBody>
      </p:sp>
      <p:sp>
        <p:nvSpPr>
          <p:cNvPr id="2" name="TextBox 1">
            <a:extLst>
              <a:ext uri="{FF2B5EF4-FFF2-40B4-BE49-F238E27FC236}">
                <a16:creationId xmlns:a16="http://schemas.microsoft.com/office/drawing/2014/main" id="{4FD2FD9E-0A3D-06F3-6456-F47E722072F2}"/>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7"/>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5893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A2F59"/>
                </a:solidFill>
                <a:effectLst/>
                <a:uLnTx/>
                <a:uFillTx/>
                <a:latin typeface="Clarendon LT Std"/>
                <a:ea typeface="+mj-ea"/>
                <a:cs typeface="+mj-cs"/>
              </a:rPr>
              <a:t>Thank you!</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p:txBody>
      </p:sp>
      <p:sp>
        <p:nvSpPr>
          <p:cNvPr id="2" name="TextBox 1">
            <a:extLst>
              <a:ext uri="{FF2B5EF4-FFF2-40B4-BE49-F238E27FC236}">
                <a16:creationId xmlns:a16="http://schemas.microsoft.com/office/drawing/2014/main" id="{72857431-8B73-3978-3DB9-73BC93E0C78A}"/>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7"/>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22827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3024554" y="5798961"/>
            <a:ext cx="887046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Securities and advisory services are offered through LPL Financial (LPL), a registered investment advisor and broker-dealer (member FINRA/SIPC).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Insurance products are offered through LPL or its licensed affiliates. OneAZ Credit Union (OneAZ CU) and OneAZ Wealth Management </a:t>
            </a:r>
            <a:r>
              <a:rPr kumimoji="0" lang="en-US" sz="750" b="1" i="0" u="sng"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are not</a:t>
            </a:r>
            <a:r>
              <a:rPr kumimoji="0" lang="en-US" sz="750" b="0"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kumimoji="0" lang="en-US" alt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4554" y="754579"/>
            <a:ext cx="4099994" cy="1371527"/>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nvGraphicFramePr>
        <p:xfrm>
          <a:off x="3024554" y="6353854"/>
          <a:ext cx="8870461" cy="325120"/>
        </p:xfrm>
        <a:graphic>
          <a:graphicData uri="http://schemas.openxmlformats.org/drawingml/2006/table">
            <a:tbl>
              <a:tblPr firstRow="1" firstCol="1" lastRow="1" lastCol="1" bandRow="1" bandCol="1"/>
              <a:tblGrid>
                <a:gridCol w="2532586">
                  <a:extLst>
                    <a:ext uri="{9D8B030D-6E8A-4147-A177-3AD203B41FA5}">
                      <a16:colId xmlns:a16="http://schemas.microsoft.com/office/drawing/2014/main" val="3236136599"/>
                    </a:ext>
                  </a:extLst>
                </a:gridCol>
                <a:gridCol w="2240712">
                  <a:extLst>
                    <a:ext uri="{9D8B030D-6E8A-4147-A177-3AD203B41FA5}">
                      <a16:colId xmlns:a16="http://schemas.microsoft.com/office/drawing/2014/main" val="677956393"/>
                    </a:ext>
                  </a:extLst>
                </a:gridCol>
                <a:gridCol w="2815540">
                  <a:extLst>
                    <a:ext uri="{9D8B030D-6E8A-4147-A177-3AD203B41FA5}">
                      <a16:colId xmlns:a16="http://schemas.microsoft.com/office/drawing/2014/main" val="180355062"/>
                    </a:ext>
                  </a:extLst>
                </a:gridCol>
                <a:gridCol w="1281623">
                  <a:extLst>
                    <a:ext uri="{9D8B030D-6E8A-4147-A177-3AD203B41FA5}">
                      <a16:colId xmlns:a16="http://schemas.microsoft.com/office/drawing/2014/main" val="330343158"/>
                    </a:ext>
                  </a:extLst>
                </a:gridCol>
              </a:tblGrid>
              <a:tr h="311624">
                <a:tc>
                  <a:txBody>
                    <a:bodyPr/>
                    <a:lstStyle/>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3024554" y="5512784"/>
            <a:ext cx="887046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2E954106-638F-463C-BE6F-882381B114E5}"/>
              </a:ext>
            </a:extLst>
          </p:cNvPr>
          <p:cNvSpPr txBox="1"/>
          <p:nvPr/>
        </p:nvSpPr>
        <p:spPr>
          <a:xfrm>
            <a:off x="3104453" y="2485539"/>
            <a:ext cx="4279669" cy="23391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grpSp>
        <p:nvGrpSpPr>
          <p:cNvPr id="14" name="Group 13">
            <a:extLst>
              <a:ext uri="{FF2B5EF4-FFF2-40B4-BE49-F238E27FC236}">
                <a16:creationId xmlns:a16="http://schemas.microsoft.com/office/drawing/2014/main" id="{599A1A4F-510B-4D14-B9E8-20221A349DBE}"/>
              </a:ext>
            </a:extLst>
          </p:cNvPr>
          <p:cNvGrpSpPr/>
          <p:nvPr/>
        </p:nvGrpSpPr>
        <p:grpSpPr>
          <a:xfrm>
            <a:off x="8797573" y="4205136"/>
            <a:ext cx="1887964" cy="416220"/>
            <a:chOff x="8691938" y="3996192"/>
            <a:chExt cx="1887964" cy="416220"/>
          </a:xfrm>
        </p:grpSpPr>
        <p:pic>
          <p:nvPicPr>
            <p:cNvPr id="9" name="Picture 8" descr="Icon&#10;&#10;Description automatically generated">
              <a:extLst>
                <a:ext uri="{FF2B5EF4-FFF2-40B4-BE49-F238E27FC236}">
                  <a16:creationId xmlns:a16="http://schemas.microsoft.com/office/drawing/2014/main" id="{9A81D6F6-B5C5-49D9-A059-F99A5CA0C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810" y="3996192"/>
              <a:ext cx="416220" cy="416220"/>
            </a:xfrm>
            <a:prstGeom prst="rect">
              <a:avLst/>
            </a:prstGeom>
          </p:spPr>
        </p:pic>
        <p:pic>
          <p:nvPicPr>
            <p:cNvPr id="10" name="Picture 9" descr="Logo, icon&#10;&#10;Description automatically generated">
              <a:extLst>
                <a:ext uri="{FF2B5EF4-FFF2-40B4-BE49-F238E27FC236}">
                  <a16:creationId xmlns:a16="http://schemas.microsoft.com/office/drawing/2014/main" id="{89F46013-7FF8-4F18-B920-D5D75A400E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1938" y="3996192"/>
              <a:ext cx="416220" cy="416220"/>
            </a:xfrm>
            <a:prstGeom prst="rect">
              <a:avLst/>
            </a:prstGeom>
          </p:spPr>
        </p:pic>
        <p:pic>
          <p:nvPicPr>
            <p:cNvPr id="11" name="Picture 10" descr="Logo, icon&#10;&#10;Description automatically generated">
              <a:extLst>
                <a:ext uri="{FF2B5EF4-FFF2-40B4-BE49-F238E27FC236}">
                  <a16:creationId xmlns:a16="http://schemas.microsoft.com/office/drawing/2014/main" id="{5971C798-F879-4F4E-AE01-68CA1C9E6C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3682" y="3996192"/>
              <a:ext cx="416220" cy="416220"/>
            </a:xfrm>
            <a:prstGeom prst="rect">
              <a:avLst/>
            </a:prstGeom>
          </p:spPr>
        </p:pic>
      </p:grpSp>
      <p:grpSp>
        <p:nvGrpSpPr>
          <p:cNvPr id="13" name="Group 12">
            <a:extLst>
              <a:ext uri="{FF2B5EF4-FFF2-40B4-BE49-F238E27FC236}">
                <a16:creationId xmlns:a16="http://schemas.microsoft.com/office/drawing/2014/main" id="{E83D5C93-69F5-4275-8153-66B674FC7868}"/>
              </a:ext>
            </a:extLst>
          </p:cNvPr>
          <p:cNvGrpSpPr/>
          <p:nvPr/>
        </p:nvGrpSpPr>
        <p:grpSpPr>
          <a:xfrm>
            <a:off x="8531725" y="1074312"/>
            <a:ext cx="2419661" cy="2612919"/>
            <a:chOff x="3438365" y="2491954"/>
            <a:chExt cx="2666007" cy="2878941"/>
          </a:xfrm>
        </p:grpSpPr>
        <p:pic>
          <p:nvPicPr>
            <p:cNvPr id="7" name="Picture 6" descr="Qr code&#10;&#10;Description automatically generated">
              <a:extLst>
                <a:ext uri="{FF2B5EF4-FFF2-40B4-BE49-F238E27FC236}">
                  <a16:creationId xmlns:a16="http://schemas.microsoft.com/office/drawing/2014/main" id="{5E1E2F7A-EA34-4BD8-AFD7-2026C9D24B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5442" y="2491954"/>
              <a:ext cx="2392760" cy="2392760"/>
            </a:xfrm>
            <a:prstGeom prst="rect">
              <a:avLst/>
            </a:prstGeom>
          </p:spPr>
        </p:pic>
        <p:sp>
          <p:nvSpPr>
            <p:cNvPr id="12" name="TextBox 11">
              <a:extLst>
                <a:ext uri="{FF2B5EF4-FFF2-40B4-BE49-F238E27FC236}">
                  <a16:creationId xmlns:a16="http://schemas.microsoft.com/office/drawing/2014/main" id="{908AAE13-ED4A-40E6-811E-637DD4D73CC1}"/>
                </a:ext>
              </a:extLst>
            </p:cNvPr>
            <p:cNvSpPr txBox="1"/>
            <p:nvPr/>
          </p:nvSpPr>
          <p:spPr>
            <a:xfrm>
              <a:off x="3438365" y="4847675"/>
              <a:ext cx="266600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400" b="0" i="0" u="none" strike="noStrike" kern="1200" cap="none" spc="0" normalizeH="0" baseline="0" noProof="0" dirty="0">
                <a:ln>
                  <a:noFill/>
                </a:ln>
                <a:solidFill>
                  <a:srgbClr val="1A2F59"/>
                </a:solidFill>
                <a:effectLst/>
                <a:uLnTx/>
                <a:uFillTx/>
                <a:latin typeface="Avenir LT Std 65 Medium"/>
                <a:ea typeface="+mn-ea"/>
                <a:cs typeface="+mn-cs"/>
              </a:endParaRPr>
            </a:p>
          </p:txBody>
        </p:sp>
      </p:grpSp>
      <p:sp>
        <p:nvSpPr>
          <p:cNvPr id="2" name="TextBox 1">
            <a:extLst>
              <a:ext uri="{FF2B5EF4-FFF2-40B4-BE49-F238E27FC236}">
                <a16:creationId xmlns:a16="http://schemas.microsoft.com/office/drawing/2014/main" id="{FDAABFE2-7A1F-3333-D700-6356BD0DD804}"/>
              </a:ext>
            </a:extLst>
          </p:cNvPr>
          <p:cNvSpPr txBox="1"/>
          <p:nvPr/>
        </p:nvSpPr>
        <p:spPr>
          <a:xfrm>
            <a:off x="3024554" y="5101875"/>
            <a:ext cx="88704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Please visit https://www.lpl.com/disclosures/is-lpl-relationship-disclosure.html for more detailed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a:t>
            </a:r>
          </a:p>
        </p:txBody>
      </p:sp>
      <p:sp>
        <p:nvSpPr>
          <p:cNvPr id="15" name="TextBox 14">
            <a:extLst>
              <a:ext uri="{FF2B5EF4-FFF2-40B4-BE49-F238E27FC236}">
                <a16:creationId xmlns:a16="http://schemas.microsoft.com/office/drawing/2014/main" id="{8C35E767-31A0-EDC7-1669-08CEBBE5A24C}"/>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8"/>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831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A2F59"/>
                </a:solidFill>
                <a:effectLst/>
                <a:uLnTx/>
                <a:uFillTx/>
                <a:latin typeface="Clarendon LT Std"/>
                <a:ea typeface="+mj-ea"/>
                <a:cs typeface="+mj-cs"/>
              </a:rPr>
              <a:t>Connect With Us!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p:txBody>
      </p:sp>
      <p:sp>
        <p:nvSpPr>
          <p:cNvPr id="2" name="TextBox 1">
            <a:extLst>
              <a:ext uri="{FF2B5EF4-FFF2-40B4-BE49-F238E27FC236}">
                <a16:creationId xmlns:a16="http://schemas.microsoft.com/office/drawing/2014/main" id="{214939C6-0B89-FDB0-4DF3-DC207A851821}"/>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7"/>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23863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Co-Host</a:t>
            </a:r>
          </a:p>
        </p:txBody>
      </p:sp>
      <p:pic>
        <p:nvPicPr>
          <p:cNvPr id="7" name="Picture Placeholder 6">
            <a:extLst>
              <a:ext uri="{FF2B5EF4-FFF2-40B4-BE49-F238E27FC236}">
                <a16:creationId xmlns:a16="http://schemas.microsoft.com/office/drawing/2014/main" id="{E5BFACCF-7F56-43FD-9A05-553CA3991C05}"/>
              </a:ext>
            </a:extLst>
          </p:cNvPr>
          <p:cNvPicPr>
            <a:picLocks noGrp="1" noChangeAspect="1"/>
          </p:cNvPicPr>
          <p:nvPr>
            <p:ph type="pic" sz="quarter" idx="10"/>
          </p:nvPr>
        </p:nvPicPr>
        <p:blipFill>
          <a:blip r:embed="rId3"/>
          <a:srcRect t="4466" b="4466"/>
          <a:stretch/>
        </p:blipFill>
        <p:spPr>
          <a:xfrm>
            <a:off x="2679872" y="1718222"/>
            <a:ext cx="2623570" cy="3178518"/>
          </a:xfrm>
        </p:spPr>
      </p:pic>
      <p:sp>
        <p:nvSpPr>
          <p:cNvPr id="3" name="TextBox 2">
            <a:extLst>
              <a:ext uri="{FF2B5EF4-FFF2-40B4-BE49-F238E27FC236}">
                <a16:creationId xmlns:a16="http://schemas.microsoft.com/office/drawing/2014/main" id="{C265FF8D-60AB-0DBA-2F8C-EAD6AB0AA5BE}"/>
              </a:ext>
            </a:extLst>
          </p:cNvPr>
          <p:cNvSpPr txBox="1"/>
          <p:nvPr/>
        </p:nvSpPr>
        <p:spPr>
          <a:xfrm>
            <a:off x="0" y="6611779"/>
            <a:ext cx="88704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85056"/>
                </a:solidFill>
                <a:effectLst/>
                <a:uLnTx/>
                <a:uFillTx/>
                <a:latin typeface="Lato" panose="020F0502020204030203" pitchFamily="34" charset="0"/>
                <a:ea typeface="+mn-ea"/>
                <a:cs typeface="+mn-cs"/>
              </a:rPr>
              <a:t>**Liz Flint, MFS Investment Management® (MFS®), is not affiliated with or endorsed by LPL Financial and OneAZ Wealth Management. </a:t>
            </a:r>
            <a:endParaRPr kumimoji="0" lang="en-US" sz="90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endParaRPr>
          </a:p>
        </p:txBody>
      </p:sp>
      <p:sp>
        <p:nvSpPr>
          <p:cNvPr id="12" name="Text Placeholder 3">
            <a:extLst>
              <a:ext uri="{FF2B5EF4-FFF2-40B4-BE49-F238E27FC236}">
                <a16:creationId xmlns:a16="http://schemas.microsoft.com/office/drawing/2014/main" id="{F78F2634-F19C-DA1D-22FE-FC18A6D9DFD6}"/>
              </a:ext>
            </a:extLst>
          </p:cNvPr>
          <p:cNvSpPr>
            <a:spLocks noGrp="1"/>
          </p:cNvSpPr>
          <p:nvPr>
            <p:ph type="body" sz="quarter" idx="11"/>
          </p:nvPr>
        </p:nvSpPr>
        <p:spPr>
          <a:xfrm>
            <a:off x="5538662" y="2383876"/>
            <a:ext cx="5608320" cy="591474"/>
          </a:xfrm>
        </p:spPr>
        <p:txBody>
          <a:bodyPr/>
          <a:lstStyle/>
          <a:p>
            <a:pPr algn="l"/>
            <a:r>
              <a:rPr lang="en-US" b="1" i="0" dirty="0">
                <a:solidFill>
                  <a:srgbClr val="19365F"/>
                </a:solidFill>
                <a:effectLst/>
                <a:latin typeface="Lato" panose="020F0502020204030203" pitchFamily="34" charset="0"/>
              </a:rPr>
              <a:t>Liz Flint</a:t>
            </a:r>
          </a:p>
        </p:txBody>
      </p:sp>
      <p:sp>
        <p:nvSpPr>
          <p:cNvPr id="13" name="Text Placeholder 4">
            <a:extLst>
              <a:ext uri="{FF2B5EF4-FFF2-40B4-BE49-F238E27FC236}">
                <a16:creationId xmlns:a16="http://schemas.microsoft.com/office/drawing/2014/main" id="{30107A38-9D18-230F-ADA1-071B5297D168}"/>
              </a:ext>
            </a:extLst>
          </p:cNvPr>
          <p:cNvSpPr>
            <a:spLocks noGrp="1"/>
          </p:cNvSpPr>
          <p:nvPr>
            <p:ph type="body" sz="quarter" idx="12"/>
          </p:nvPr>
        </p:nvSpPr>
        <p:spPr>
          <a:xfrm>
            <a:off x="5538661" y="2963917"/>
            <a:ext cx="6840913" cy="1590497"/>
          </a:xfrm>
        </p:spPr>
        <p:txBody>
          <a:bodyPr>
            <a:normAutofit/>
          </a:bodyPr>
          <a:lstStyle/>
          <a:p>
            <a:pPr marL="0" indent="0">
              <a:buNone/>
            </a:pPr>
            <a:r>
              <a:rPr lang="en-US" i="1" dirty="0"/>
              <a:t>Assistant Vice President</a:t>
            </a:r>
          </a:p>
          <a:p>
            <a:pPr marL="0" indent="0">
              <a:buNone/>
            </a:pPr>
            <a:r>
              <a:rPr lang="en-US" i="1" dirty="0"/>
              <a:t>MFS Investment Management</a:t>
            </a:r>
            <a:r>
              <a:rPr lang="en-US" sz="1100" i="1" dirty="0"/>
              <a:t>®</a:t>
            </a:r>
            <a:r>
              <a:rPr lang="en-US" i="1" dirty="0"/>
              <a:t> (MFS</a:t>
            </a:r>
            <a:r>
              <a:rPr lang="en-US" sz="1100" i="1" dirty="0"/>
              <a:t>®</a:t>
            </a:r>
            <a:r>
              <a:rPr lang="en-US" i="1" dirty="0"/>
              <a:t>)</a:t>
            </a:r>
          </a:p>
        </p:txBody>
      </p:sp>
      <p:pic>
        <p:nvPicPr>
          <p:cNvPr id="14" name="Picture 13" descr="Icon&#10;&#10;Description automatically generated">
            <a:extLst>
              <a:ext uri="{FF2B5EF4-FFF2-40B4-BE49-F238E27FC236}">
                <a16:creationId xmlns:a16="http://schemas.microsoft.com/office/drawing/2014/main" id="{0A3E1A16-D3C3-DD3F-CF73-6F74437CB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894" y="3992326"/>
            <a:ext cx="423390" cy="423390"/>
          </a:xfrm>
          <a:prstGeom prst="rect">
            <a:avLst/>
          </a:prstGeom>
        </p:spPr>
      </p:pic>
    </p:spTree>
    <p:extLst>
      <p:ext uri="{BB962C8B-B14F-4D97-AF65-F5344CB8AC3E}">
        <p14:creationId xmlns:p14="http://schemas.microsoft.com/office/powerpoint/2010/main" val="148350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7F0E2DA-F0F3-3142-8998-098BEA003ED2}" type="slidenum">
              <a:rPr lang="en-US" smtClean="0"/>
              <a:t>7</a:t>
            </a:fld>
            <a:endParaRPr lang="en-US"/>
          </a:p>
        </p:txBody>
      </p:sp>
      <p:sp>
        <p:nvSpPr>
          <p:cNvPr id="5" name="Text Placeholder 4"/>
          <p:cNvSpPr>
            <a:spLocks noGrp="1"/>
          </p:cNvSpPr>
          <p:nvPr>
            <p:ph type="body" idx="14"/>
          </p:nvPr>
        </p:nvSpPr>
        <p:spPr>
          <a:xfrm>
            <a:off x="387290" y="6415544"/>
            <a:ext cx="6732000" cy="241156"/>
          </a:xfrm>
        </p:spPr>
        <p:txBody>
          <a:bodyPr>
            <a:noAutofit/>
          </a:bodyPr>
          <a:lstStyle/>
          <a:p>
            <a:r>
              <a:rPr lang="en-US" dirty="0">
                <a:solidFill>
                  <a:srgbClr val="282B2F"/>
                </a:solidFill>
                <a:latin typeface="+mn-lt"/>
                <a:cs typeface="Arial" pitchFamily="34" charset="0"/>
              </a:rPr>
              <a:t>40242.10</a:t>
            </a:r>
          </a:p>
          <a:p>
            <a:endParaRPr lang="en-US" sz="1200" dirty="0"/>
          </a:p>
        </p:txBody>
      </p:sp>
      <p:sp>
        <p:nvSpPr>
          <p:cNvPr id="6" name="Title 5"/>
          <p:cNvSpPr>
            <a:spLocks noGrp="1"/>
          </p:cNvSpPr>
          <p:nvPr>
            <p:ph type="ctrTitle"/>
          </p:nvPr>
        </p:nvSpPr>
        <p:spPr/>
        <p:txBody>
          <a:bodyPr/>
          <a:lstStyle/>
          <a:p>
            <a:r>
              <a:rPr lang="en-US" dirty="0"/>
              <a:t>SAVVY WOMEN, SMART INVESTORS</a:t>
            </a:r>
            <a:br>
              <a:rPr lang="en-US" dirty="0"/>
            </a:br>
            <a:r>
              <a:rPr lang="en-US" dirty="0"/>
              <a:t> </a:t>
            </a:r>
          </a:p>
        </p:txBody>
      </p:sp>
      <p:sp>
        <p:nvSpPr>
          <p:cNvPr id="7" name="Subtitle 6"/>
          <p:cNvSpPr>
            <a:spLocks noGrp="1"/>
          </p:cNvSpPr>
          <p:nvPr>
            <p:ph type="subTitle" idx="1"/>
          </p:nvPr>
        </p:nvSpPr>
        <p:spPr/>
        <p:txBody>
          <a:bodyPr/>
          <a:lstStyle/>
          <a:p>
            <a:r>
              <a:rPr lang="en-US" dirty="0"/>
              <a:t>Take charge of their financial future</a:t>
            </a:r>
          </a:p>
          <a:p>
            <a:endParaRPr lang="en-US" dirty="0"/>
          </a:p>
        </p:txBody>
      </p:sp>
      <p:sp>
        <p:nvSpPr>
          <p:cNvPr id="11" name="Rectangle 7"/>
          <p:cNvSpPr>
            <a:spLocks noChangeArrowheads="1"/>
          </p:cNvSpPr>
          <p:nvPr/>
        </p:nvSpPr>
        <p:spPr bwMode="black">
          <a:xfrm>
            <a:off x="349541" y="5849210"/>
            <a:ext cx="4246459" cy="370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274320" rIns="182880" bIns="228600" anchor="ctr"/>
          <a:lstStyle>
            <a:lvl1pPr eaLnBrk="0" hangingPunct="0">
              <a:spcBef>
                <a:spcPct val="20000"/>
              </a:spcBef>
              <a:buSzPct val="85000"/>
              <a:buFont typeface="Arial" pitchFamily="34" charset="0"/>
              <a:buChar char="•"/>
              <a:tabLst>
                <a:tab pos="1320800" algn="l"/>
                <a:tab pos="2578100" algn="l"/>
                <a:tab pos="4178300" algn="l"/>
                <a:tab pos="5372100" algn="l"/>
                <a:tab pos="6000750" algn="l"/>
              </a:tabLst>
              <a:defRPr sz="2800">
                <a:solidFill>
                  <a:srgbClr val="4B4B4B"/>
                </a:solidFill>
                <a:latin typeface="Arial Narrow" pitchFamily="34" charset="0"/>
                <a:ea typeface="ＭＳ Ｐゴシック" pitchFamily="34" charset="-128"/>
              </a:defRPr>
            </a:lvl1pPr>
            <a:lvl2pPr marL="742950" indent="-285750" eaLnBrk="0" hangingPunct="0">
              <a:spcBef>
                <a:spcPct val="20000"/>
              </a:spcBef>
              <a:buFont typeface="Arial" pitchFamily="34" charset="0"/>
              <a:buChar char="–"/>
              <a:tabLst>
                <a:tab pos="1320800" algn="l"/>
                <a:tab pos="2578100" algn="l"/>
                <a:tab pos="4178300" algn="l"/>
                <a:tab pos="5372100" algn="l"/>
                <a:tab pos="6000750" algn="l"/>
              </a:tabLst>
              <a:defRPr sz="2400">
                <a:solidFill>
                  <a:srgbClr val="4B4B4B"/>
                </a:solidFill>
                <a:latin typeface="Arial Narrow" pitchFamily="34" charset="0"/>
                <a:ea typeface="ＭＳ Ｐゴシック" pitchFamily="34" charset="-128"/>
              </a:defRPr>
            </a:lvl2pPr>
            <a:lvl3pPr marL="1143000" indent="-228600" eaLnBrk="0" hangingPunct="0">
              <a:spcBef>
                <a:spcPct val="20000"/>
              </a:spcBef>
              <a:buFont typeface="Arial" pitchFamily="34" charset="0"/>
              <a:buChar char="•"/>
              <a:tabLst>
                <a:tab pos="1320800" algn="l"/>
                <a:tab pos="2578100" algn="l"/>
                <a:tab pos="4178300" algn="l"/>
                <a:tab pos="5372100" algn="l"/>
                <a:tab pos="6000750" algn="l"/>
              </a:tabLst>
              <a:defRPr sz="2000">
                <a:solidFill>
                  <a:srgbClr val="4B4B4B"/>
                </a:solidFill>
                <a:latin typeface="Arial Narrow" pitchFamily="34" charset="0"/>
                <a:ea typeface="ＭＳ Ｐゴシック" pitchFamily="34" charset="-128"/>
              </a:defRPr>
            </a:lvl3pPr>
            <a:lvl4pPr marL="1600200" indent="-228600" eaLnBrk="0" hangingPunct="0">
              <a:spcBef>
                <a:spcPct val="20000"/>
              </a:spcBef>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4pPr>
            <a:lvl5pPr marL="2057400" indent="-228600" eaLnBrk="0" hangingPunct="0">
              <a:spcBef>
                <a:spcPct val="20000"/>
              </a:spcBef>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9pPr>
          </a:lstStyle>
          <a:p>
            <a:pPr eaLnBrk="1" hangingPunct="1">
              <a:lnSpc>
                <a:spcPct val="70000"/>
              </a:lnSpc>
              <a:spcBef>
                <a:spcPct val="0"/>
              </a:spcBef>
              <a:buSzTx/>
              <a:buFontTx/>
              <a:buNone/>
            </a:pPr>
            <a:r>
              <a:rPr lang="en-US" altLang="en-US" sz="1200" dirty="0">
                <a:solidFill>
                  <a:srgbClr val="000000"/>
                </a:solidFill>
                <a:latin typeface="+mn-lt"/>
                <a:cs typeface="Arial" pitchFamily="34" charset="0"/>
              </a:rPr>
              <a:t>NOT FDIC INSURED </a:t>
            </a:r>
            <a:r>
              <a:rPr lang="en-US" altLang="en-US" sz="1200" dirty="0">
                <a:solidFill>
                  <a:srgbClr val="000000"/>
                </a:solidFill>
                <a:latin typeface="+mn-lt"/>
                <a:cs typeface="Arial" pitchFamily="34" charset="0"/>
                <a:sym typeface="Wingdings" pitchFamily="2" charset="2"/>
              </a:rPr>
              <a:t> </a:t>
            </a:r>
            <a:r>
              <a:rPr lang="en-US" altLang="en-US" sz="1200" dirty="0">
                <a:solidFill>
                  <a:srgbClr val="000000"/>
                </a:solidFill>
                <a:latin typeface="+mn-lt"/>
                <a:cs typeface="Arial" pitchFamily="34" charset="0"/>
              </a:rPr>
              <a:t>MAY LOSE VALUE </a:t>
            </a:r>
            <a:r>
              <a:rPr lang="en-US" altLang="en-US" sz="1200" dirty="0">
                <a:solidFill>
                  <a:srgbClr val="000000"/>
                </a:solidFill>
                <a:latin typeface="+mn-lt"/>
                <a:cs typeface="Arial" pitchFamily="34" charset="0"/>
                <a:sym typeface="Wingdings" pitchFamily="2" charset="2"/>
              </a:rPr>
              <a:t> </a:t>
            </a:r>
            <a:r>
              <a:rPr lang="en-US" altLang="en-US" sz="1200" dirty="0">
                <a:solidFill>
                  <a:srgbClr val="000000"/>
                </a:solidFill>
                <a:latin typeface="+mn-lt"/>
                <a:cs typeface="Arial" pitchFamily="34" charset="0"/>
              </a:rPr>
              <a:t>NO BANK GUARANTEE </a:t>
            </a:r>
          </a:p>
        </p:txBody>
      </p:sp>
      <p:sp>
        <p:nvSpPr>
          <p:cNvPr id="2" name="TextBox 1">
            <a:extLst>
              <a:ext uri="{FF2B5EF4-FFF2-40B4-BE49-F238E27FC236}">
                <a16:creationId xmlns:a16="http://schemas.microsoft.com/office/drawing/2014/main" id="{3ABDD43A-2522-49E1-9FFC-E7C90F41382C}"/>
              </a:ext>
            </a:extLst>
          </p:cNvPr>
          <p:cNvSpPr txBox="1"/>
          <p:nvPr/>
        </p:nvSpPr>
        <p:spPr>
          <a:xfrm>
            <a:off x="349541" y="6219930"/>
            <a:ext cx="1582484" cy="246221"/>
          </a:xfrm>
          <a:prstGeom prst="rect">
            <a:avLst/>
          </a:prstGeom>
          <a:noFill/>
        </p:spPr>
        <p:txBody>
          <a:bodyPr wrap="none" rtlCol="0">
            <a:spAutoFit/>
          </a:bodyPr>
          <a:lstStyle/>
          <a:p>
            <a:r>
              <a:rPr lang="en-US" sz="1000" dirty="0">
                <a:solidFill>
                  <a:schemeClr val="tx1">
                    <a:lumMod val="50000"/>
                  </a:schemeClr>
                </a:solidFill>
              </a:rPr>
              <a:t>mfsp_pres_933776_10_22</a:t>
            </a:r>
          </a:p>
        </p:txBody>
      </p:sp>
    </p:spTree>
    <p:extLst>
      <p:ext uri="{BB962C8B-B14F-4D97-AF65-F5344CB8AC3E}">
        <p14:creationId xmlns:p14="http://schemas.microsoft.com/office/powerpoint/2010/main" val="295918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843C-D142-400A-BC4A-0EC574B8F2E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AA9195B5-2562-4A9A-9A12-3F3032CFCAC9}"/>
              </a:ext>
            </a:extLst>
          </p:cNvPr>
          <p:cNvSpPr>
            <a:spLocks noGrp="1"/>
          </p:cNvSpPr>
          <p:nvPr>
            <p:ph type="sldNum" sz="quarter" idx="10"/>
          </p:nvPr>
        </p:nvSpPr>
        <p:spPr/>
        <p:txBody>
          <a:bodyPr/>
          <a:lstStyle/>
          <a:p>
            <a:fld id="{496F6AEA-BFCE-644B-B5DE-06784F16BF6E}" type="slidenum">
              <a:rPr lang="en-US" smtClean="0">
                <a:solidFill>
                  <a:srgbClr val="474C55"/>
                </a:solidFill>
              </a:rPr>
              <a:pPr/>
              <a:t>8</a:t>
            </a:fld>
            <a:endParaRPr lang="en-US" dirty="0">
              <a:solidFill>
                <a:srgbClr val="474C55"/>
              </a:solidFill>
            </a:endParaRPr>
          </a:p>
        </p:txBody>
      </p:sp>
      <p:sp>
        <p:nvSpPr>
          <p:cNvPr id="4" name="Text Placeholder 3">
            <a:extLst>
              <a:ext uri="{FF2B5EF4-FFF2-40B4-BE49-F238E27FC236}">
                <a16:creationId xmlns:a16="http://schemas.microsoft.com/office/drawing/2014/main" id="{E009346B-6352-4028-A552-4722D1871BC1}"/>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95E714CF-2017-4745-A9A8-ED13C5F7DCEB}"/>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A18906A1-03C8-4BA8-AF74-0C4A1C276376}"/>
              </a:ext>
            </a:extLst>
          </p:cNvPr>
          <p:cNvSpPr>
            <a:spLocks noGrp="1"/>
          </p:cNvSpPr>
          <p:nvPr>
            <p:ph type="body" sz="quarter" idx="16"/>
          </p:nvPr>
        </p:nvSpPr>
        <p:spPr>
          <a:xfrm>
            <a:off x="390525" y="6093677"/>
            <a:ext cx="11414185" cy="461665"/>
          </a:xfrm>
        </p:spPr>
        <p:txBody>
          <a:bodyPr/>
          <a:lstStyle/>
          <a:p>
            <a:r>
              <a:rPr lang="en-US" sz="1200" dirty="0">
                <a:latin typeface="+mn-lt"/>
              </a:rPr>
              <a:t>MFS Fund Distributors, Inc., Boston, MA</a:t>
            </a:r>
          </a:p>
          <a:p>
            <a:endParaRPr lang="en-US" dirty="0"/>
          </a:p>
        </p:txBody>
      </p:sp>
      <p:sp>
        <p:nvSpPr>
          <p:cNvPr id="7" name="Rectangle 6">
            <a:extLst>
              <a:ext uri="{FF2B5EF4-FFF2-40B4-BE49-F238E27FC236}">
                <a16:creationId xmlns:a16="http://schemas.microsoft.com/office/drawing/2014/main" id="{3E63D060-8FB3-404B-A437-A757E344997D}"/>
              </a:ext>
            </a:extLst>
          </p:cNvPr>
          <p:cNvSpPr/>
          <p:nvPr/>
        </p:nvSpPr>
        <p:spPr>
          <a:xfrm>
            <a:off x="342900" y="3929080"/>
            <a:ext cx="9455888" cy="2234458"/>
          </a:xfrm>
          <a:prstGeom prst="rect">
            <a:avLst/>
          </a:prstGeom>
        </p:spPr>
        <p:txBody>
          <a:bodyPr wrap="square">
            <a:spAutoFit/>
          </a:bodyPr>
          <a:lstStyle/>
          <a:p>
            <a:pPr>
              <a:lnSpc>
                <a:spcPct val="95000"/>
              </a:lnSpc>
              <a:spcBef>
                <a:spcPts val="400"/>
              </a:spcBef>
            </a:pPr>
            <a:r>
              <a:rPr lang="en-US" altLang="en-US" sz="1200" dirty="0">
                <a:solidFill>
                  <a:schemeClr val="tx1">
                    <a:lumMod val="50000"/>
                  </a:schemeClr>
                </a:solidFill>
                <a:cs typeface="Arial" panose="020B0604020202020204" pitchFamily="34" charset="0"/>
              </a:rPr>
              <a:t>MFS does not provide legal, tax or accounting advice. Clients of MFS should obtain their own independent tax and legal advice based on their particular circumstances. </a:t>
            </a:r>
            <a:br>
              <a:rPr lang="en-US" altLang="en-US" sz="1200" dirty="0">
                <a:solidFill>
                  <a:schemeClr val="tx1">
                    <a:lumMod val="50000"/>
                  </a:schemeClr>
                </a:solidFill>
                <a:cs typeface="Arial" panose="020B0604020202020204" pitchFamily="34" charset="0"/>
              </a:rPr>
            </a:br>
            <a:endParaRPr lang="en-US" altLang="en-US" sz="1200" dirty="0">
              <a:solidFill>
                <a:schemeClr val="tx1">
                  <a:lumMod val="50000"/>
                </a:schemeClr>
              </a:solidFill>
              <a:cs typeface="Arial" panose="020B0604020202020204" pitchFamily="34" charset="0"/>
            </a:endParaRPr>
          </a:p>
          <a:p>
            <a:pPr>
              <a:lnSpc>
                <a:spcPct val="95000"/>
              </a:lnSpc>
              <a:spcBef>
                <a:spcPts val="400"/>
              </a:spcBef>
            </a:pPr>
            <a:r>
              <a:rPr lang="en-US" altLang="en-US" sz="1200" dirty="0">
                <a:solidFill>
                  <a:schemeClr val="tx1">
                    <a:lumMod val="50000"/>
                  </a:schemeClr>
                </a:solidFill>
                <a:cs typeface="Arial" panose="020B0604020202020204" pitchFamily="34" charset="0"/>
              </a:rPr>
              <a:t>You should recommend products based on your client's financial needs, goals, and risk tolerance. The views expressed in this presentation are those of MFS and are subject to change at any time. These views should not be relied upon as investment advice, as securities recommendations, or as an indication of trading intent on behalf of any other MFS investment product. </a:t>
            </a:r>
            <a:br>
              <a:rPr lang="en-US" altLang="en-US" sz="1200" dirty="0">
                <a:solidFill>
                  <a:schemeClr val="tx1">
                    <a:lumMod val="50000"/>
                  </a:schemeClr>
                </a:solidFill>
                <a:cs typeface="Arial" panose="020B0604020202020204" pitchFamily="34" charset="0"/>
              </a:rPr>
            </a:br>
            <a:endParaRPr lang="en-US" altLang="en-US" sz="1200" dirty="0">
              <a:solidFill>
                <a:schemeClr val="tx1">
                  <a:lumMod val="50000"/>
                </a:schemeClr>
              </a:solidFill>
              <a:cs typeface="Arial" panose="020B0604020202020204" pitchFamily="34" charset="0"/>
            </a:endParaRPr>
          </a:p>
          <a:p>
            <a:pPr>
              <a:lnSpc>
                <a:spcPct val="95000"/>
              </a:lnSpc>
              <a:spcBef>
                <a:spcPts val="400"/>
              </a:spcBef>
            </a:pPr>
            <a:r>
              <a:rPr lang="en-US" altLang="en-US" sz="1200" dirty="0">
                <a:solidFill>
                  <a:schemeClr val="tx1">
                    <a:lumMod val="50000"/>
                  </a:schemeClr>
                </a:solidFill>
                <a:cs typeface="Arial" panose="020B0604020202020204" pitchFamily="34" charset="0"/>
              </a:rPr>
              <a:t>MFS Fund Distributors, Inc. may have sponsored this seminar by paying for all or a portion of the associated costs. Such sponsorship may create a conflict of interest to the extent that the broker dealer's financial advisor considers the sponsorship when rendering advice to customers</a:t>
            </a:r>
            <a:r>
              <a:rPr lang="en-US" altLang="en-US" sz="1200" dirty="0">
                <a:solidFill>
                  <a:schemeClr val="tx1">
                    <a:lumMod val="50000"/>
                  </a:schemeClr>
                </a:solidFill>
                <a:latin typeface="Arial Narrow" panose="020B0606020202030204" pitchFamily="34" charset="0"/>
                <a:cs typeface="Arial" panose="020B0604020202020204" pitchFamily="34" charset="0"/>
              </a:rPr>
              <a:t>.</a:t>
            </a:r>
          </a:p>
          <a:p>
            <a:pPr>
              <a:lnSpc>
                <a:spcPct val="95000"/>
              </a:lnSpc>
              <a:spcBef>
                <a:spcPts val="400"/>
              </a:spcBef>
            </a:pPr>
            <a:endParaRPr lang="en-US" altLang="en-US" sz="1000" dirty="0">
              <a:solidFill>
                <a:schemeClr val="tx1">
                  <a:lumMod val="50000"/>
                </a:schemeClr>
              </a:solidFill>
              <a:latin typeface="Arial Narrow" panose="020B0606020202030204" pitchFamily="34" charset="0"/>
              <a:cs typeface="Arial" panose="020B0604020202020204" pitchFamily="34" charset="0"/>
            </a:endParaRPr>
          </a:p>
          <a:p>
            <a:pPr>
              <a:lnSpc>
                <a:spcPct val="95000"/>
              </a:lnSpc>
              <a:spcBef>
                <a:spcPct val="0"/>
              </a:spcBef>
            </a:pPr>
            <a:br>
              <a:rPr lang="en-US" altLang="en-US" sz="800" dirty="0">
                <a:solidFill>
                  <a:srgbClr val="000000"/>
                </a:solidFill>
                <a:latin typeface="Arial Narrow" panose="020B0606020202030204" pitchFamily="34" charset="0"/>
                <a:cs typeface="Arial" pitchFamily="34" charset="0"/>
              </a:rPr>
            </a:br>
            <a:endParaRPr lang="en-US" altLang="en-US" sz="1000" dirty="0">
              <a:solidFill>
                <a:srgbClr val="00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50161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Have Choices and Unique Challenges</a:t>
            </a:r>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9</a:t>
            </a:fld>
            <a:endParaRPr lang="en-US" dirty="0">
              <a:solidFill>
                <a:srgbClr val="474C55"/>
              </a:solidFill>
            </a:endParaRP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a:xfrm>
            <a:off x="342900" y="1554332"/>
            <a:ext cx="11461810" cy="443198"/>
          </a:xfrm>
        </p:spPr>
        <p:txBody>
          <a:bodyPr/>
          <a:lstStyle/>
          <a:p>
            <a:pPr marL="0" indent="0">
              <a:buNone/>
            </a:pPr>
            <a:r>
              <a:rPr lang="en-US" sz="2400" b="1" dirty="0">
                <a:solidFill>
                  <a:srgbClr val="376F82"/>
                </a:solidFill>
              </a:rPr>
              <a:t>Be financially aware and confident</a:t>
            </a:r>
          </a:p>
        </p:txBody>
      </p:sp>
      <p:sp>
        <p:nvSpPr>
          <p:cNvPr id="7" name="Text Placeholder 6"/>
          <p:cNvSpPr>
            <a:spLocks noGrp="1"/>
          </p:cNvSpPr>
          <p:nvPr>
            <p:ph type="body" sz="quarter" idx="15"/>
          </p:nvPr>
        </p:nvSpPr>
        <p:spPr>
          <a:xfrm>
            <a:off x="342900" y="935667"/>
            <a:ext cx="10102850" cy="249299"/>
          </a:xfrm>
        </p:spPr>
        <p:txBody>
          <a:bodyPr/>
          <a:lstStyle/>
          <a:p>
            <a:endParaRPr lang="en-US" dirty="0"/>
          </a:p>
        </p:txBody>
      </p:sp>
      <p:grpSp>
        <p:nvGrpSpPr>
          <p:cNvPr id="16" name="Group 15">
            <a:extLst>
              <a:ext uri="{FF2B5EF4-FFF2-40B4-BE49-F238E27FC236}">
                <a16:creationId xmlns:a16="http://schemas.microsoft.com/office/drawing/2014/main" id="{CE938C6F-D98D-4311-BA89-CAF19883E4AA}"/>
              </a:ext>
            </a:extLst>
          </p:cNvPr>
          <p:cNvGrpSpPr/>
          <p:nvPr/>
        </p:nvGrpSpPr>
        <p:grpSpPr>
          <a:xfrm>
            <a:off x="382064" y="2284044"/>
            <a:ext cx="719156" cy="3481192"/>
            <a:chOff x="386839" y="1969083"/>
            <a:chExt cx="789256" cy="3820519"/>
          </a:xfrm>
        </p:grpSpPr>
        <p:sp>
          <p:nvSpPr>
            <p:cNvPr id="8" name="Rectangle 7">
              <a:extLst>
                <a:ext uri="{FF2B5EF4-FFF2-40B4-BE49-F238E27FC236}">
                  <a16:creationId xmlns:a16="http://schemas.microsoft.com/office/drawing/2014/main" id="{FFA62F4D-14A4-4E1C-AF32-DF8D62A64FFB}"/>
                </a:ext>
              </a:extLst>
            </p:cNvPr>
            <p:cNvSpPr/>
            <p:nvPr/>
          </p:nvSpPr>
          <p:spPr>
            <a:xfrm>
              <a:off x="386839" y="4992552"/>
              <a:ext cx="789256" cy="797050"/>
            </a:xfrm>
            <a:prstGeom prst="rect">
              <a:avLst/>
            </a:prstGeom>
            <a:gradFill>
              <a:gsLst>
                <a:gs pos="51000">
                  <a:srgbClr val="3E7C92"/>
                </a:gs>
                <a:gs pos="50500">
                  <a:srgbClr val="387185"/>
                </a:gs>
                <a:gs pos="0">
                  <a:srgbClr val="336779"/>
                </a:gs>
              </a:gsLst>
              <a:lin ang="13500000" scaled="1"/>
            </a:gradFill>
            <a:ln w="12700" cap="flat" cmpd="sng" algn="ctr">
              <a:noFill/>
              <a:prstDash val="solid"/>
              <a:miter lim="800000"/>
            </a:ln>
            <a:effectLst/>
          </p:spPr>
          <p:txBody>
            <a:bodyPr wrap="none" lIns="1280160" rtlCol="0" anchor="ctr"/>
            <a:lstStyle/>
            <a:p>
              <a:pPr>
                <a:spcAft>
                  <a:spcPts val="1800"/>
                </a:spcAft>
                <a:buClr>
                  <a:schemeClr val="tx1"/>
                </a:buClr>
              </a:pPr>
              <a:r>
                <a:rPr lang="en-US" sz="2000" dirty="0"/>
                <a:t>Get help when you need it</a:t>
              </a:r>
            </a:p>
          </p:txBody>
        </p:sp>
        <p:sp>
          <p:nvSpPr>
            <p:cNvPr id="10" name="Rectangle 9">
              <a:extLst>
                <a:ext uri="{FF2B5EF4-FFF2-40B4-BE49-F238E27FC236}">
                  <a16:creationId xmlns:a16="http://schemas.microsoft.com/office/drawing/2014/main" id="{21B49596-31FC-4383-B945-9D962D7E2FF6}"/>
                </a:ext>
              </a:extLst>
            </p:cNvPr>
            <p:cNvSpPr/>
            <p:nvPr/>
          </p:nvSpPr>
          <p:spPr>
            <a:xfrm>
              <a:off x="386839" y="3969908"/>
              <a:ext cx="789256" cy="797050"/>
            </a:xfrm>
            <a:prstGeom prst="rect">
              <a:avLst/>
            </a:prstGeom>
            <a:gradFill>
              <a:gsLst>
                <a:gs pos="51000">
                  <a:srgbClr val="3E7C92"/>
                </a:gs>
                <a:gs pos="50500">
                  <a:srgbClr val="387185"/>
                </a:gs>
                <a:gs pos="0">
                  <a:srgbClr val="336779"/>
                </a:gs>
              </a:gsLst>
              <a:lin ang="13500000" scaled="1"/>
            </a:gradFill>
            <a:ln w="12700" cap="flat" cmpd="sng" algn="ctr">
              <a:noFill/>
              <a:prstDash val="solid"/>
              <a:miter lim="800000"/>
            </a:ln>
            <a:effectLst/>
          </p:spPr>
          <p:txBody>
            <a:bodyPr wrap="none" lIns="1280160" rtlCol="0" anchor="ctr"/>
            <a:lstStyle/>
            <a:p>
              <a:pPr>
                <a:spcAft>
                  <a:spcPts val="1800"/>
                </a:spcAft>
                <a:buClr>
                  <a:schemeClr val="tx1"/>
                </a:buClr>
              </a:pPr>
              <a:r>
                <a:rPr lang="en-US" sz="2000" dirty="0"/>
                <a:t>Recognize financial challenges unique to women</a:t>
              </a:r>
            </a:p>
          </p:txBody>
        </p:sp>
        <p:sp>
          <p:nvSpPr>
            <p:cNvPr id="11" name="Freeform 152">
              <a:extLst>
                <a:ext uri="{FF2B5EF4-FFF2-40B4-BE49-F238E27FC236}">
                  <a16:creationId xmlns:a16="http://schemas.microsoft.com/office/drawing/2014/main" id="{4D6C6074-0F62-42EC-9953-39039CCD4761}"/>
                </a:ext>
              </a:extLst>
            </p:cNvPr>
            <p:cNvSpPr>
              <a:spLocks noEditPoints="1"/>
            </p:cNvSpPr>
            <p:nvPr/>
          </p:nvSpPr>
          <p:spPr bwMode="auto">
            <a:xfrm>
              <a:off x="542807" y="4115939"/>
              <a:ext cx="477320" cy="504988"/>
            </a:xfrm>
            <a:custGeom>
              <a:avLst/>
              <a:gdLst>
                <a:gd name="T0" fmla="*/ 93 w 186"/>
                <a:gd name="T1" fmla="*/ 0 h 185"/>
                <a:gd name="T2" fmla="*/ 0 w 186"/>
                <a:gd name="T3" fmla="*/ 93 h 185"/>
                <a:gd name="T4" fmla="*/ 93 w 186"/>
                <a:gd name="T5" fmla="*/ 185 h 185"/>
                <a:gd name="T6" fmla="*/ 186 w 186"/>
                <a:gd name="T7" fmla="*/ 93 h 185"/>
                <a:gd name="T8" fmla="*/ 93 w 186"/>
                <a:gd name="T9" fmla="*/ 0 h 185"/>
                <a:gd name="T10" fmla="*/ 93 w 186"/>
                <a:gd name="T11" fmla="*/ 177 h 185"/>
                <a:gd name="T12" fmla="*/ 41 w 186"/>
                <a:gd name="T13" fmla="*/ 159 h 185"/>
                <a:gd name="T14" fmla="*/ 68 w 186"/>
                <a:gd name="T15" fmla="*/ 140 h 185"/>
                <a:gd name="T16" fmla="*/ 78 w 186"/>
                <a:gd name="T17" fmla="*/ 131 h 185"/>
                <a:gd name="T18" fmla="*/ 75 w 186"/>
                <a:gd name="T19" fmla="*/ 122 h 185"/>
                <a:gd name="T20" fmla="*/ 71 w 186"/>
                <a:gd name="T21" fmla="*/ 121 h 185"/>
                <a:gd name="T22" fmla="*/ 53 w 186"/>
                <a:gd name="T23" fmla="*/ 118 h 185"/>
                <a:gd name="T24" fmla="*/ 59 w 186"/>
                <a:gd name="T25" fmla="*/ 76 h 185"/>
                <a:gd name="T26" fmla="*/ 95 w 186"/>
                <a:gd name="T27" fmla="*/ 34 h 185"/>
                <a:gd name="T28" fmla="*/ 126 w 186"/>
                <a:gd name="T29" fmla="*/ 78 h 185"/>
                <a:gd name="T30" fmla="*/ 133 w 186"/>
                <a:gd name="T31" fmla="*/ 117 h 185"/>
                <a:gd name="T32" fmla="*/ 113 w 186"/>
                <a:gd name="T33" fmla="*/ 120 h 185"/>
                <a:gd name="T34" fmla="*/ 109 w 186"/>
                <a:gd name="T35" fmla="*/ 123 h 185"/>
                <a:gd name="T36" fmla="*/ 118 w 186"/>
                <a:gd name="T37" fmla="*/ 139 h 185"/>
                <a:gd name="T38" fmla="*/ 145 w 186"/>
                <a:gd name="T39" fmla="*/ 159 h 185"/>
                <a:gd name="T40" fmla="*/ 93 w 186"/>
                <a:gd name="T41" fmla="*/ 177 h 185"/>
                <a:gd name="T42" fmla="*/ 151 w 186"/>
                <a:gd name="T43" fmla="*/ 153 h 185"/>
                <a:gd name="T44" fmla="*/ 121 w 186"/>
                <a:gd name="T45" fmla="*/ 132 h 185"/>
                <a:gd name="T46" fmla="*/ 117 w 186"/>
                <a:gd name="T47" fmla="*/ 129 h 185"/>
                <a:gd name="T48" fmla="*/ 143 w 186"/>
                <a:gd name="T49" fmla="*/ 122 h 185"/>
                <a:gd name="T50" fmla="*/ 145 w 186"/>
                <a:gd name="T51" fmla="*/ 118 h 185"/>
                <a:gd name="T52" fmla="*/ 142 w 186"/>
                <a:gd name="T53" fmla="*/ 114 h 185"/>
                <a:gd name="T54" fmla="*/ 135 w 186"/>
                <a:gd name="T55" fmla="*/ 78 h 185"/>
                <a:gd name="T56" fmla="*/ 95 w 186"/>
                <a:gd name="T57" fmla="*/ 25 h 185"/>
                <a:gd name="T58" fmla="*/ 50 w 186"/>
                <a:gd name="T59" fmla="*/ 76 h 185"/>
                <a:gd name="T60" fmla="*/ 44 w 186"/>
                <a:gd name="T61" fmla="*/ 115 h 185"/>
                <a:gd name="T62" fmla="*/ 41 w 186"/>
                <a:gd name="T63" fmla="*/ 118 h 185"/>
                <a:gd name="T64" fmla="*/ 43 w 186"/>
                <a:gd name="T65" fmla="*/ 122 h 185"/>
                <a:gd name="T66" fmla="*/ 70 w 186"/>
                <a:gd name="T67" fmla="*/ 130 h 185"/>
                <a:gd name="T68" fmla="*/ 65 w 186"/>
                <a:gd name="T69" fmla="*/ 132 h 185"/>
                <a:gd name="T70" fmla="*/ 34 w 186"/>
                <a:gd name="T71" fmla="*/ 153 h 185"/>
                <a:gd name="T72" fmla="*/ 9 w 186"/>
                <a:gd name="T73" fmla="*/ 93 h 185"/>
                <a:gd name="T74" fmla="*/ 93 w 186"/>
                <a:gd name="T75" fmla="*/ 8 h 185"/>
                <a:gd name="T76" fmla="*/ 177 w 186"/>
                <a:gd name="T77" fmla="*/ 93 h 185"/>
                <a:gd name="T78" fmla="*/ 151 w 186"/>
                <a:gd name="T79" fmla="*/ 15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85">
                  <a:moveTo>
                    <a:pt x="93" y="0"/>
                  </a:moveTo>
                  <a:cubicBezTo>
                    <a:pt x="42" y="0"/>
                    <a:pt x="0" y="41"/>
                    <a:pt x="0" y="93"/>
                  </a:cubicBezTo>
                  <a:cubicBezTo>
                    <a:pt x="0" y="144"/>
                    <a:pt x="42" y="185"/>
                    <a:pt x="93" y="185"/>
                  </a:cubicBezTo>
                  <a:cubicBezTo>
                    <a:pt x="144" y="185"/>
                    <a:pt x="186" y="144"/>
                    <a:pt x="186" y="93"/>
                  </a:cubicBezTo>
                  <a:cubicBezTo>
                    <a:pt x="186" y="41"/>
                    <a:pt x="144" y="0"/>
                    <a:pt x="93" y="0"/>
                  </a:cubicBezTo>
                  <a:close/>
                  <a:moveTo>
                    <a:pt x="93" y="177"/>
                  </a:moveTo>
                  <a:cubicBezTo>
                    <a:pt x="73" y="177"/>
                    <a:pt x="55" y="170"/>
                    <a:pt x="41" y="159"/>
                  </a:cubicBezTo>
                  <a:cubicBezTo>
                    <a:pt x="46" y="151"/>
                    <a:pt x="58" y="143"/>
                    <a:pt x="68" y="140"/>
                  </a:cubicBezTo>
                  <a:cubicBezTo>
                    <a:pt x="74" y="138"/>
                    <a:pt x="77" y="135"/>
                    <a:pt x="78" y="131"/>
                  </a:cubicBezTo>
                  <a:cubicBezTo>
                    <a:pt x="79" y="126"/>
                    <a:pt x="76" y="122"/>
                    <a:pt x="75" y="122"/>
                  </a:cubicBezTo>
                  <a:cubicBezTo>
                    <a:pt x="74" y="121"/>
                    <a:pt x="72" y="120"/>
                    <a:pt x="71" y="121"/>
                  </a:cubicBezTo>
                  <a:cubicBezTo>
                    <a:pt x="71" y="121"/>
                    <a:pt x="64" y="123"/>
                    <a:pt x="53" y="118"/>
                  </a:cubicBezTo>
                  <a:cubicBezTo>
                    <a:pt x="56" y="112"/>
                    <a:pt x="59" y="100"/>
                    <a:pt x="59" y="76"/>
                  </a:cubicBezTo>
                  <a:cubicBezTo>
                    <a:pt x="59" y="37"/>
                    <a:pt x="76" y="34"/>
                    <a:pt x="95" y="34"/>
                  </a:cubicBezTo>
                  <a:cubicBezTo>
                    <a:pt x="109" y="34"/>
                    <a:pt x="126" y="38"/>
                    <a:pt x="126" y="78"/>
                  </a:cubicBezTo>
                  <a:cubicBezTo>
                    <a:pt x="126" y="100"/>
                    <a:pt x="130" y="111"/>
                    <a:pt x="133" y="117"/>
                  </a:cubicBezTo>
                  <a:cubicBezTo>
                    <a:pt x="129" y="119"/>
                    <a:pt x="121" y="121"/>
                    <a:pt x="113" y="120"/>
                  </a:cubicBezTo>
                  <a:cubicBezTo>
                    <a:pt x="111" y="120"/>
                    <a:pt x="109" y="121"/>
                    <a:pt x="109" y="123"/>
                  </a:cubicBezTo>
                  <a:cubicBezTo>
                    <a:pt x="107" y="126"/>
                    <a:pt x="107" y="134"/>
                    <a:pt x="118" y="139"/>
                  </a:cubicBezTo>
                  <a:cubicBezTo>
                    <a:pt x="126" y="143"/>
                    <a:pt x="137" y="149"/>
                    <a:pt x="145" y="159"/>
                  </a:cubicBezTo>
                  <a:cubicBezTo>
                    <a:pt x="131" y="170"/>
                    <a:pt x="113" y="177"/>
                    <a:pt x="93" y="177"/>
                  </a:cubicBezTo>
                  <a:close/>
                  <a:moveTo>
                    <a:pt x="151" y="153"/>
                  </a:moveTo>
                  <a:cubicBezTo>
                    <a:pt x="142" y="142"/>
                    <a:pt x="131" y="136"/>
                    <a:pt x="121" y="132"/>
                  </a:cubicBezTo>
                  <a:cubicBezTo>
                    <a:pt x="119" y="131"/>
                    <a:pt x="118" y="130"/>
                    <a:pt x="117" y="129"/>
                  </a:cubicBezTo>
                  <a:cubicBezTo>
                    <a:pt x="131" y="128"/>
                    <a:pt x="142" y="122"/>
                    <a:pt x="143" y="122"/>
                  </a:cubicBezTo>
                  <a:cubicBezTo>
                    <a:pt x="144" y="121"/>
                    <a:pt x="145" y="119"/>
                    <a:pt x="145" y="118"/>
                  </a:cubicBezTo>
                  <a:cubicBezTo>
                    <a:pt x="145" y="116"/>
                    <a:pt x="144" y="115"/>
                    <a:pt x="142" y="114"/>
                  </a:cubicBezTo>
                  <a:cubicBezTo>
                    <a:pt x="142" y="114"/>
                    <a:pt x="135" y="108"/>
                    <a:pt x="135" y="78"/>
                  </a:cubicBezTo>
                  <a:cubicBezTo>
                    <a:pt x="135" y="43"/>
                    <a:pt x="121" y="25"/>
                    <a:pt x="95" y="25"/>
                  </a:cubicBezTo>
                  <a:cubicBezTo>
                    <a:pt x="73" y="25"/>
                    <a:pt x="50" y="31"/>
                    <a:pt x="50" y="76"/>
                  </a:cubicBezTo>
                  <a:cubicBezTo>
                    <a:pt x="50" y="108"/>
                    <a:pt x="45" y="114"/>
                    <a:pt x="44" y="115"/>
                  </a:cubicBezTo>
                  <a:cubicBezTo>
                    <a:pt x="43" y="115"/>
                    <a:pt x="42" y="116"/>
                    <a:pt x="41" y="118"/>
                  </a:cubicBezTo>
                  <a:cubicBezTo>
                    <a:pt x="41" y="120"/>
                    <a:pt x="42" y="121"/>
                    <a:pt x="43" y="122"/>
                  </a:cubicBezTo>
                  <a:cubicBezTo>
                    <a:pt x="55" y="129"/>
                    <a:pt x="64" y="130"/>
                    <a:pt x="70" y="130"/>
                  </a:cubicBezTo>
                  <a:cubicBezTo>
                    <a:pt x="69" y="130"/>
                    <a:pt x="68" y="131"/>
                    <a:pt x="65" y="132"/>
                  </a:cubicBezTo>
                  <a:cubicBezTo>
                    <a:pt x="54" y="135"/>
                    <a:pt x="41" y="144"/>
                    <a:pt x="34" y="153"/>
                  </a:cubicBezTo>
                  <a:cubicBezTo>
                    <a:pt x="18" y="138"/>
                    <a:pt x="9" y="116"/>
                    <a:pt x="9" y="93"/>
                  </a:cubicBezTo>
                  <a:cubicBezTo>
                    <a:pt x="9" y="46"/>
                    <a:pt x="46" y="8"/>
                    <a:pt x="93" y="8"/>
                  </a:cubicBezTo>
                  <a:cubicBezTo>
                    <a:pt x="140" y="8"/>
                    <a:pt x="177" y="46"/>
                    <a:pt x="177" y="93"/>
                  </a:cubicBezTo>
                  <a:cubicBezTo>
                    <a:pt x="177" y="117"/>
                    <a:pt x="167" y="138"/>
                    <a:pt x="151" y="15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474C55"/>
                </a:solidFill>
                <a:effectLst/>
                <a:uLnTx/>
                <a:uFillTx/>
              </a:endParaRPr>
            </a:p>
          </p:txBody>
        </p:sp>
        <p:sp>
          <p:nvSpPr>
            <p:cNvPr id="12" name="Rectangle 11">
              <a:extLst>
                <a:ext uri="{FF2B5EF4-FFF2-40B4-BE49-F238E27FC236}">
                  <a16:creationId xmlns:a16="http://schemas.microsoft.com/office/drawing/2014/main" id="{527A5900-11C4-4E4F-A3BE-962039F7EE80}"/>
                </a:ext>
              </a:extLst>
            </p:cNvPr>
            <p:cNvSpPr/>
            <p:nvPr/>
          </p:nvSpPr>
          <p:spPr>
            <a:xfrm>
              <a:off x="386839" y="1969083"/>
              <a:ext cx="789256" cy="797050"/>
            </a:xfrm>
            <a:prstGeom prst="rect">
              <a:avLst/>
            </a:prstGeom>
            <a:gradFill>
              <a:gsLst>
                <a:gs pos="51000">
                  <a:srgbClr val="3E7C92"/>
                </a:gs>
                <a:gs pos="50500">
                  <a:srgbClr val="387185"/>
                </a:gs>
                <a:gs pos="0">
                  <a:srgbClr val="336779"/>
                </a:gs>
              </a:gsLst>
              <a:lin ang="13500000" scaled="1"/>
            </a:gradFill>
            <a:ln w="12700" cap="flat" cmpd="sng" algn="ctr">
              <a:noFill/>
              <a:prstDash val="solid"/>
              <a:miter lim="800000"/>
            </a:ln>
            <a:effectLst/>
          </p:spPr>
          <p:txBody>
            <a:bodyPr wrap="none" lIns="1280160" rtlCol="0" anchor="ctr"/>
            <a:lstStyle/>
            <a:p>
              <a:pPr>
                <a:spcAft>
                  <a:spcPts val="1800"/>
                </a:spcAft>
                <a:buClr>
                  <a:schemeClr val="tx1"/>
                </a:buClr>
              </a:pPr>
              <a:r>
                <a:rPr lang="en-US" sz="2000" dirty="0"/>
                <a:t>Know financial matters at each life stage</a:t>
              </a:r>
            </a:p>
          </p:txBody>
        </p:sp>
        <p:sp>
          <p:nvSpPr>
            <p:cNvPr id="14" name="Rectangle 13">
              <a:extLst>
                <a:ext uri="{FF2B5EF4-FFF2-40B4-BE49-F238E27FC236}">
                  <a16:creationId xmlns:a16="http://schemas.microsoft.com/office/drawing/2014/main" id="{07C0F797-D772-410C-9FC6-D2993B073EE8}"/>
                </a:ext>
              </a:extLst>
            </p:cNvPr>
            <p:cNvSpPr/>
            <p:nvPr/>
          </p:nvSpPr>
          <p:spPr>
            <a:xfrm>
              <a:off x="387847" y="2984348"/>
              <a:ext cx="787601" cy="759966"/>
            </a:xfrm>
            <a:prstGeom prst="rect">
              <a:avLst/>
            </a:prstGeom>
            <a:gradFill>
              <a:gsLst>
                <a:gs pos="51000">
                  <a:srgbClr val="3E7C92"/>
                </a:gs>
                <a:gs pos="50500">
                  <a:srgbClr val="387185"/>
                </a:gs>
                <a:gs pos="0">
                  <a:srgbClr val="336779"/>
                </a:gs>
              </a:gsLst>
              <a:lin ang="13500000" scaled="1"/>
            </a:gradFill>
            <a:ln w="12700" cap="flat" cmpd="sng" algn="ctr">
              <a:noFill/>
              <a:prstDash val="solid"/>
              <a:miter lim="800000"/>
            </a:ln>
            <a:effectLst/>
          </p:spPr>
          <p:txBody>
            <a:bodyPr wrap="none" lIns="1280160" rtlCol="0" anchor="ctr"/>
            <a:lstStyle/>
            <a:p>
              <a:pPr>
                <a:spcAft>
                  <a:spcPts val="1800"/>
                </a:spcAft>
                <a:buClr>
                  <a:schemeClr val="tx1"/>
                </a:buClr>
              </a:pPr>
              <a:r>
                <a:rPr lang="en-US" sz="2000" dirty="0"/>
                <a:t>Navigate them successfully</a:t>
              </a:r>
            </a:p>
          </p:txBody>
        </p:sp>
      </p:grpSp>
      <p:grpSp>
        <p:nvGrpSpPr>
          <p:cNvPr id="17" name="Group 16">
            <a:extLst>
              <a:ext uri="{FF2B5EF4-FFF2-40B4-BE49-F238E27FC236}">
                <a16:creationId xmlns:a16="http://schemas.microsoft.com/office/drawing/2014/main" id="{16C23131-0F0F-4172-8502-28EA54F044F9}"/>
              </a:ext>
            </a:extLst>
          </p:cNvPr>
          <p:cNvGrpSpPr>
            <a:grpSpLocks noChangeAspect="1"/>
          </p:cNvGrpSpPr>
          <p:nvPr/>
        </p:nvGrpSpPr>
        <p:grpSpPr bwMode="auto">
          <a:xfrm>
            <a:off x="524553" y="5174231"/>
            <a:ext cx="440185" cy="440185"/>
            <a:chOff x="3419" y="1739"/>
            <a:chExt cx="838" cy="838"/>
          </a:xfrm>
          <a:solidFill>
            <a:schemeClr val="bg1"/>
          </a:solidFill>
        </p:grpSpPr>
        <p:sp>
          <p:nvSpPr>
            <p:cNvPr id="18" name="Freeform 66">
              <a:extLst>
                <a:ext uri="{FF2B5EF4-FFF2-40B4-BE49-F238E27FC236}">
                  <a16:creationId xmlns:a16="http://schemas.microsoft.com/office/drawing/2014/main" id="{E077A4A1-6199-4ABC-9B32-64A33A38947A}"/>
                </a:ext>
              </a:extLst>
            </p:cNvPr>
            <p:cNvSpPr>
              <a:spLocks/>
            </p:cNvSpPr>
            <p:nvPr/>
          </p:nvSpPr>
          <p:spPr bwMode="auto">
            <a:xfrm>
              <a:off x="3696" y="1940"/>
              <a:ext cx="284" cy="350"/>
            </a:xfrm>
            <a:custGeom>
              <a:avLst/>
              <a:gdLst>
                <a:gd name="T0" fmla="*/ 69 w 138"/>
                <a:gd name="T1" fmla="*/ 0 h 170"/>
                <a:gd name="T2" fmla="*/ 0 w 138"/>
                <a:gd name="T3" fmla="*/ 69 h 170"/>
                <a:gd name="T4" fmla="*/ 12 w 138"/>
                <a:gd name="T5" fmla="*/ 82 h 170"/>
                <a:gd name="T6" fmla="*/ 24 w 138"/>
                <a:gd name="T7" fmla="*/ 69 h 170"/>
                <a:gd name="T8" fmla="*/ 69 w 138"/>
                <a:gd name="T9" fmla="*/ 25 h 170"/>
                <a:gd name="T10" fmla="*/ 113 w 138"/>
                <a:gd name="T11" fmla="*/ 69 h 170"/>
                <a:gd name="T12" fmla="*/ 69 w 138"/>
                <a:gd name="T13" fmla="*/ 114 h 170"/>
                <a:gd name="T14" fmla="*/ 57 w 138"/>
                <a:gd name="T15" fmla="*/ 126 h 170"/>
                <a:gd name="T16" fmla="*/ 57 w 138"/>
                <a:gd name="T17" fmla="*/ 158 h 170"/>
                <a:gd name="T18" fmla="*/ 69 w 138"/>
                <a:gd name="T19" fmla="*/ 170 h 170"/>
                <a:gd name="T20" fmla="*/ 81 w 138"/>
                <a:gd name="T21" fmla="*/ 158 h 170"/>
                <a:gd name="T22" fmla="*/ 81 w 138"/>
                <a:gd name="T23" fmla="*/ 137 h 170"/>
                <a:gd name="T24" fmla="*/ 138 w 138"/>
                <a:gd name="T25" fmla="*/ 69 h 170"/>
                <a:gd name="T26" fmla="*/ 69 w 138"/>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170">
                  <a:moveTo>
                    <a:pt x="69" y="0"/>
                  </a:moveTo>
                  <a:cubicBezTo>
                    <a:pt x="31" y="0"/>
                    <a:pt x="0" y="31"/>
                    <a:pt x="0" y="69"/>
                  </a:cubicBezTo>
                  <a:cubicBezTo>
                    <a:pt x="0" y="76"/>
                    <a:pt x="5" y="82"/>
                    <a:pt x="12" y="82"/>
                  </a:cubicBezTo>
                  <a:cubicBezTo>
                    <a:pt x="19" y="82"/>
                    <a:pt x="24" y="76"/>
                    <a:pt x="24" y="69"/>
                  </a:cubicBezTo>
                  <a:cubicBezTo>
                    <a:pt x="24" y="45"/>
                    <a:pt x="44" y="25"/>
                    <a:pt x="69" y="25"/>
                  </a:cubicBezTo>
                  <a:cubicBezTo>
                    <a:pt x="93" y="25"/>
                    <a:pt x="113" y="45"/>
                    <a:pt x="113" y="69"/>
                  </a:cubicBezTo>
                  <a:cubicBezTo>
                    <a:pt x="113" y="94"/>
                    <a:pt x="93" y="114"/>
                    <a:pt x="69" y="114"/>
                  </a:cubicBezTo>
                  <a:cubicBezTo>
                    <a:pt x="62" y="114"/>
                    <a:pt x="57" y="119"/>
                    <a:pt x="57" y="126"/>
                  </a:cubicBezTo>
                  <a:cubicBezTo>
                    <a:pt x="57" y="158"/>
                    <a:pt x="57" y="158"/>
                    <a:pt x="57" y="158"/>
                  </a:cubicBezTo>
                  <a:cubicBezTo>
                    <a:pt x="57" y="164"/>
                    <a:pt x="62" y="170"/>
                    <a:pt x="69" y="170"/>
                  </a:cubicBezTo>
                  <a:cubicBezTo>
                    <a:pt x="76" y="170"/>
                    <a:pt x="81" y="164"/>
                    <a:pt x="81" y="158"/>
                  </a:cubicBezTo>
                  <a:cubicBezTo>
                    <a:pt x="81" y="137"/>
                    <a:pt x="81" y="137"/>
                    <a:pt x="81" y="137"/>
                  </a:cubicBezTo>
                  <a:cubicBezTo>
                    <a:pt x="114" y="132"/>
                    <a:pt x="138" y="103"/>
                    <a:pt x="138" y="69"/>
                  </a:cubicBezTo>
                  <a:cubicBezTo>
                    <a:pt x="138" y="31"/>
                    <a:pt x="107" y="0"/>
                    <a:pt x="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F275A"/>
                </a:solidFill>
                <a:effectLst/>
                <a:uLnTx/>
                <a:uFillTx/>
              </a:endParaRPr>
            </a:p>
          </p:txBody>
        </p:sp>
        <p:sp>
          <p:nvSpPr>
            <p:cNvPr id="19" name="Oval 67">
              <a:extLst>
                <a:ext uri="{FF2B5EF4-FFF2-40B4-BE49-F238E27FC236}">
                  <a16:creationId xmlns:a16="http://schemas.microsoft.com/office/drawing/2014/main" id="{150D862A-7F72-468B-ACB6-9B226A261639}"/>
                </a:ext>
              </a:extLst>
            </p:cNvPr>
            <p:cNvSpPr>
              <a:spLocks noChangeArrowheads="1"/>
            </p:cNvSpPr>
            <p:nvPr/>
          </p:nvSpPr>
          <p:spPr bwMode="auto">
            <a:xfrm>
              <a:off x="3805" y="2298"/>
              <a:ext cx="64" cy="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C55"/>
                </a:solidFill>
                <a:effectLst/>
                <a:uLnTx/>
                <a:uFillTx/>
              </a:endParaRPr>
            </a:p>
          </p:txBody>
        </p:sp>
        <p:sp>
          <p:nvSpPr>
            <p:cNvPr id="20" name="Freeform 68">
              <a:extLst>
                <a:ext uri="{FF2B5EF4-FFF2-40B4-BE49-F238E27FC236}">
                  <a16:creationId xmlns:a16="http://schemas.microsoft.com/office/drawing/2014/main" id="{50604CD2-F033-4646-A257-E8926D215C23}"/>
                </a:ext>
              </a:extLst>
            </p:cNvPr>
            <p:cNvSpPr>
              <a:spLocks noEditPoints="1"/>
            </p:cNvSpPr>
            <p:nvPr/>
          </p:nvSpPr>
          <p:spPr bwMode="auto">
            <a:xfrm>
              <a:off x="3419" y="1739"/>
              <a:ext cx="838" cy="838"/>
            </a:xfrm>
            <a:custGeom>
              <a:avLst/>
              <a:gdLst>
                <a:gd name="T0" fmla="*/ 382 w 408"/>
                <a:gd name="T1" fmla="*/ 302 h 408"/>
                <a:gd name="T2" fmla="*/ 408 w 408"/>
                <a:gd name="T3" fmla="*/ 204 h 408"/>
                <a:gd name="T4" fmla="*/ 204 w 408"/>
                <a:gd name="T5" fmla="*/ 0 h 408"/>
                <a:gd name="T6" fmla="*/ 0 w 408"/>
                <a:gd name="T7" fmla="*/ 204 h 408"/>
                <a:gd name="T8" fmla="*/ 204 w 408"/>
                <a:gd name="T9" fmla="*/ 408 h 408"/>
                <a:gd name="T10" fmla="*/ 303 w 408"/>
                <a:gd name="T11" fmla="*/ 382 h 408"/>
                <a:gd name="T12" fmla="*/ 397 w 408"/>
                <a:gd name="T13" fmla="*/ 407 h 408"/>
                <a:gd name="T14" fmla="*/ 399 w 408"/>
                <a:gd name="T15" fmla="*/ 408 h 408"/>
                <a:gd name="T16" fmla="*/ 405 w 408"/>
                <a:gd name="T17" fmla="*/ 405 h 408"/>
                <a:gd name="T18" fmla="*/ 407 w 408"/>
                <a:gd name="T19" fmla="*/ 397 h 408"/>
                <a:gd name="T20" fmla="*/ 382 w 408"/>
                <a:gd name="T21" fmla="*/ 302 h 408"/>
                <a:gd name="T22" fmla="*/ 204 w 408"/>
                <a:gd name="T23" fmla="*/ 391 h 408"/>
                <a:gd name="T24" fmla="*/ 17 w 408"/>
                <a:gd name="T25" fmla="*/ 204 h 408"/>
                <a:gd name="T26" fmla="*/ 204 w 408"/>
                <a:gd name="T27" fmla="*/ 16 h 408"/>
                <a:gd name="T28" fmla="*/ 391 w 408"/>
                <a:gd name="T29" fmla="*/ 204 h 408"/>
                <a:gd name="T30" fmla="*/ 366 w 408"/>
                <a:gd name="T31" fmla="*/ 297 h 408"/>
                <a:gd name="T32" fmla="*/ 365 w 408"/>
                <a:gd name="T33" fmla="*/ 303 h 408"/>
                <a:gd name="T34" fmla="*/ 388 w 408"/>
                <a:gd name="T35" fmla="*/ 388 h 408"/>
                <a:gd name="T36" fmla="*/ 304 w 408"/>
                <a:gd name="T37" fmla="*/ 365 h 408"/>
                <a:gd name="T38" fmla="*/ 297 w 408"/>
                <a:gd name="T39" fmla="*/ 366 h 408"/>
                <a:gd name="T40" fmla="*/ 204 w 408"/>
                <a:gd name="T41" fmla="*/ 39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408">
                  <a:moveTo>
                    <a:pt x="382" y="302"/>
                  </a:moveTo>
                  <a:cubicBezTo>
                    <a:pt x="399" y="272"/>
                    <a:pt x="408" y="238"/>
                    <a:pt x="408" y="204"/>
                  </a:cubicBezTo>
                  <a:cubicBezTo>
                    <a:pt x="408" y="91"/>
                    <a:pt x="316" y="0"/>
                    <a:pt x="204" y="0"/>
                  </a:cubicBezTo>
                  <a:cubicBezTo>
                    <a:pt x="91" y="0"/>
                    <a:pt x="0" y="91"/>
                    <a:pt x="0" y="204"/>
                  </a:cubicBezTo>
                  <a:cubicBezTo>
                    <a:pt x="0" y="316"/>
                    <a:pt x="91" y="408"/>
                    <a:pt x="204" y="408"/>
                  </a:cubicBezTo>
                  <a:cubicBezTo>
                    <a:pt x="238" y="408"/>
                    <a:pt x="272" y="399"/>
                    <a:pt x="303" y="382"/>
                  </a:cubicBezTo>
                  <a:cubicBezTo>
                    <a:pt x="397" y="407"/>
                    <a:pt x="397" y="407"/>
                    <a:pt x="397" y="407"/>
                  </a:cubicBezTo>
                  <a:cubicBezTo>
                    <a:pt x="398" y="407"/>
                    <a:pt x="399" y="408"/>
                    <a:pt x="399" y="408"/>
                  </a:cubicBezTo>
                  <a:cubicBezTo>
                    <a:pt x="402" y="408"/>
                    <a:pt x="404" y="407"/>
                    <a:pt x="405" y="405"/>
                  </a:cubicBezTo>
                  <a:cubicBezTo>
                    <a:pt x="407" y="403"/>
                    <a:pt x="408" y="400"/>
                    <a:pt x="407" y="397"/>
                  </a:cubicBezTo>
                  <a:lnTo>
                    <a:pt x="382" y="302"/>
                  </a:lnTo>
                  <a:close/>
                  <a:moveTo>
                    <a:pt x="204" y="391"/>
                  </a:moveTo>
                  <a:cubicBezTo>
                    <a:pt x="101" y="391"/>
                    <a:pt x="17" y="307"/>
                    <a:pt x="17" y="204"/>
                  </a:cubicBezTo>
                  <a:cubicBezTo>
                    <a:pt x="17" y="100"/>
                    <a:pt x="101" y="16"/>
                    <a:pt x="204" y="16"/>
                  </a:cubicBezTo>
                  <a:cubicBezTo>
                    <a:pt x="307" y="16"/>
                    <a:pt x="391" y="100"/>
                    <a:pt x="391" y="204"/>
                  </a:cubicBezTo>
                  <a:cubicBezTo>
                    <a:pt x="391" y="236"/>
                    <a:pt x="382" y="269"/>
                    <a:pt x="366" y="297"/>
                  </a:cubicBezTo>
                  <a:cubicBezTo>
                    <a:pt x="365" y="299"/>
                    <a:pt x="365" y="301"/>
                    <a:pt x="365" y="303"/>
                  </a:cubicBezTo>
                  <a:cubicBezTo>
                    <a:pt x="388" y="388"/>
                    <a:pt x="388" y="388"/>
                    <a:pt x="388" y="388"/>
                  </a:cubicBezTo>
                  <a:cubicBezTo>
                    <a:pt x="304" y="365"/>
                    <a:pt x="304" y="365"/>
                    <a:pt x="304" y="365"/>
                  </a:cubicBezTo>
                  <a:cubicBezTo>
                    <a:pt x="301" y="364"/>
                    <a:pt x="299" y="365"/>
                    <a:pt x="297" y="366"/>
                  </a:cubicBezTo>
                  <a:cubicBezTo>
                    <a:pt x="269" y="382"/>
                    <a:pt x="236" y="391"/>
                    <a:pt x="204"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74C55"/>
                </a:solidFill>
                <a:effectLst/>
                <a:uLnTx/>
                <a:uFillTx/>
              </a:endParaRPr>
            </a:p>
          </p:txBody>
        </p:sp>
      </p:grpSp>
      <p:grpSp>
        <p:nvGrpSpPr>
          <p:cNvPr id="22" name="Group 47">
            <a:extLst>
              <a:ext uri="{FF2B5EF4-FFF2-40B4-BE49-F238E27FC236}">
                <a16:creationId xmlns:a16="http://schemas.microsoft.com/office/drawing/2014/main" id="{DDDBA4F1-78AC-4BE0-B826-815E17C852A1}"/>
              </a:ext>
            </a:extLst>
          </p:cNvPr>
          <p:cNvGrpSpPr>
            <a:grpSpLocks noChangeAspect="1"/>
          </p:cNvGrpSpPr>
          <p:nvPr/>
        </p:nvGrpSpPr>
        <p:grpSpPr bwMode="auto">
          <a:xfrm>
            <a:off x="493124" y="2424431"/>
            <a:ext cx="518472" cy="439316"/>
            <a:chOff x="353" y="2943"/>
            <a:chExt cx="393" cy="333"/>
          </a:xfrm>
          <a:solidFill>
            <a:schemeClr val="bg1"/>
          </a:solidFill>
        </p:grpSpPr>
        <p:sp>
          <p:nvSpPr>
            <p:cNvPr id="23" name="Freeform 48">
              <a:extLst>
                <a:ext uri="{FF2B5EF4-FFF2-40B4-BE49-F238E27FC236}">
                  <a16:creationId xmlns:a16="http://schemas.microsoft.com/office/drawing/2014/main" id="{AED99885-9EA9-407E-BCA7-F4FA7307A5DD}"/>
                </a:ext>
              </a:extLst>
            </p:cNvPr>
            <p:cNvSpPr>
              <a:spLocks/>
            </p:cNvSpPr>
            <p:nvPr/>
          </p:nvSpPr>
          <p:spPr bwMode="auto">
            <a:xfrm>
              <a:off x="353" y="2943"/>
              <a:ext cx="393" cy="333"/>
            </a:xfrm>
            <a:custGeom>
              <a:avLst/>
              <a:gdLst>
                <a:gd name="T0" fmla="*/ 160 w 190"/>
                <a:gd name="T1" fmla="*/ 81 h 160"/>
                <a:gd name="T2" fmla="*/ 159 w 190"/>
                <a:gd name="T3" fmla="*/ 69 h 160"/>
                <a:gd name="T4" fmla="*/ 155 w 190"/>
                <a:gd name="T5" fmla="*/ 53 h 160"/>
                <a:gd name="T6" fmla="*/ 148 w 190"/>
                <a:gd name="T7" fmla="*/ 39 h 160"/>
                <a:gd name="T8" fmla="*/ 140 w 190"/>
                <a:gd name="T9" fmla="*/ 27 h 160"/>
                <a:gd name="T10" fmla="*/ 129 w 190"/>
                <a:gd name="T11" fmla="*/ 17 h 160"/>
                <a:gd name="T12" fmla="*/ 115 w 190"/>
                <a:gd name="T13" fmla="*/ 8 h 160"/>
                <a:gd name="T14" fmla="*/ 100 w 190"/>
                <a:gd name="T15" fmla="*/ 3 h 160"/>
                <a:gd name="T16" fmla="*/ 89 w 190"/>
                <a:gd name="T17" fmla="*/ 1 h 160"/>
                <a:gd name="T18" fmla="*/ 77 w 190"/>
                <a:gd name="T19" fmla="*/ 0 h 160"/>
                <a:gd name="T20" fmla="*/ 61 w 190"/>
                <a:gd name="T21" fmla="*/ 2 h 160"/>
                <a:gd name="T22" fmla="*/ 46 w 190"/>
                <a:gd name="T23" fmla="*/ 8 h 160"/>
                <a:gd name="T24" fmla="*/ 33 w 190"/>
                <a:gd name="T25" fmla="*/ 15 h 160"/>
                <a:gd name="T26" fmla="*/ 21 w 190"/>
                <a:gd name="T27" fmla="*/ 25 h 160"/>
                <a:gd name="T28" fmla="*/ 12 w 190"/>
                <a:gd name="T29" fmla="*/ 37 h 160"/>
                <a:gd name="T30" fmla="*/ 5 w 190"/>
                <a:gd name="T31" fmla="*/ 52 h 160"/>
                <a:gd name="T32" fmla="*/ 1 w 190"/>
                <a:gd name="T33" fmla="*/ 67 h 160"/>
                <a:gd name="T34" fmla="*/ 0 w 190"/>
                <a:gd name="T35" fmla="*/ 79 h 160"/>
                <a:gd name="T36" fmla="*/ 0 w 190"/>
                <a:gd name="T37" fmla="*/ 91 h 160"/>
                <a:gd name="T38" fmla="*/ 4 w 190"/>
                <a:gd name="T39" fmla="*/ 106 h 160"/>
                <a:gd name="T40" fmla="*/ 11 w 190"/>
                <a:gd name="T41" fmla="*/ 121 h 160"/>
                <a:gd name="T42" fmla="*/ 20 w 190"/>
                <a:gd name="T43" fmla="*/ 133 h 160"/>
                <a:gd name="T44" fmla="*/ 31 w 190"/>
                <a:gd name="T45" fmla="*/ 143 h 160"/>
                <a:gd name="T46" fmla="*/ 44 w 190"/>
                <a:gd name="T47" fmla="*/ 151 h 160"/>
                <a:gd name="T48" fmla="*/ 59 w 190"/>
                <a:gd name="T49" fmla="*/ 157 h 160"/>
                <a:gd name="T50" fmla="*/ 70 w 190"/>
                <a:gd name="T51" fmla="*/ 159 h 160"/>
                <a:gd name="T52" fmla="*/ 68 w 190"/>
                <a:gd name="T53" fmla="*/ 151 h 160"/>
                <a:gd name="T54" fmla="*/ 54 w 190"/>
                <a:gd name="T55" fmla="*/ 147 h 160"/>
                <a:gd name="T56" fmla="*/ 41 w 190"/>
                <a:gd name="T57" fmla="*/ 141 h 160"/>
                <a:gd name="T58" fmla="*/ 30 w 190"/>
                <a:gd name="T59" fmla="*/ 132 h 160"/>
                <a:gd name="T60" fmla="*/ 22 w 190"/>
                <a:gd name="T61" fmla="*/ 122 h 160"/>
                <a:gd name="T62" fmla="*/ 15 w 190"/>
                <a:gd name="T63" fmla="*/ 111 h 160"/>
                <a:gd name="T64" fmla="*/ 10 w 190"/>
                <a:gd name="T65" fmla="*/ 97 h 160"/>
                <a:gd name="T66" fmla="*/ 8 w 190"/>
                <a:gd name="T67" fmla="*/ 82 h 160"/>
                <a:gd name="T68" fmla="*/ 9 w 190"/>
                <a:gd name="T69" fmla="*/ 69 h 160"/>
                <a:gd name="T70" fmla="*/ 12 w 190"/>
                <a:gd name="T71" fmla="*/ 54 h 160"/>
                <a:gd name="T72" fmla="*/ 19 w 190"/>
                <a:gd name="T73" fmla="*/ 41 h 160"/>
                <a:gd name="T74" fmla="*/ 27 w 190"/>
                <a:gd name="T75" fmla="*/ 31 h 160"/>
                <a:gd name="T76" fmla="*/ 37 w 190"/>
                <a:gd name="T77" fmla="*/ 22 h 160"/>
                <a:gd name="T78" fmla="*/ 49 w 190"/>
                <a:gd name="T79" fmla="*/ 15 h 160"/>
                <a:gd name="T80" fmla="*/ 63 w 190"/>
                <a:gd name="T81" fmla="*/ 10 h 160"/>
                <a:gd name="T82" fmla="*/ 77 w 190"/>
                <a:gd name="T83" fmla="*/ 8 h 160"/>
                <a:gd name="T84" fmla="*/ 91 w 190"/>
                <a:gd name="T85" fmla="*/ 9 h 160"/>
                <a:gd name="T86" fmla="*/ 105 w 190"/>
                <a:gd name="T87" fmla="*/ 13 h 160"/>
                <a:gd name="T88" fmla="*/ 118 w 190"/>
                <a:gd name="T89" fmla="*/ 19 h 160"/>
                <a:gd name="T90" fmla="*/ 129 w 190"/>
                <a:gd name="T91" fmla="*/ 28 h 160"/>
                <a:gd name="T92" fmla="*/ 138 w 190"/>
                <a:gd name="T93" fmla="*/ 38 h 160"/>
                <a:gd name="T94" fmla="*/ 145 w 190"/>
                <a:gd name="T95" fmla="*/ 49 h 160"/>
                <a:gd name="T96" fmla="*/ 149 w 190"/>
                <a:gd name="T97" fmla="*/ 63 h 160"/>
                <a:gd name="T98" fmla="*/ 151 w 190"/>
                <a:gd name="T99" fmla="*/ 77 h 160"/>
                <a:gd name="T100" fmla="*/ 151 w 190"/>
                <a:gd name="T101" fmla="*/ 86 h 160"/>
                <a:gd name="T102" fmla="*/ 123 w 190"/>
                <a:gd name="T103" fmla="*/ 66 h 160"/>
                <a:gd name="T104" fmla="*/ 188 w 190"/>
                <a:gd name="T105" fmla="*/ 6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160">
                  <a:moveTo>
                    <a:pt x="188" y="59"/>
                  </a:moveTo>
                  <a:cubicBezTo>
                    <a:pt x="186" y="58"/>
                    <a:pt x="183" y="58"/>
                    <a:pt x="182" y="60"/>
                  </a:cubicBezTo>
                  <a:cubicBezTo>
                    <a:pt x="159" y="86"/>
                    <a:pt x="159" y="86"/>
                    <a:pt x="159" y="86"/>
                  </a:cubicBezTo>
                  <a:cubicBezTo>
                    <a:pt x="159" y="84"/>
                    <a:pt x="160" y="82"/>
                    <a:pt x="160" y="81"/>
                  </a:cubicBezTo>
                  <a:cubicBezTo>
                    <a:pt x="160" y="80"/>
                    <a:pt x="160" y="80"/>
                    <a:pt x="160" y="80"/>
                  </a:cubicBezTo>
                  <a:cubicBezTo>
                    <a:pt x="160" y="79"/>
                    <a:pt x="159" y="78"/>
                    <a:pt x="159" y="77"/>
                  </a:cubicBezTo>
                  <a:cubicBezTo>
                    <a:pt x="159" y="76"/>
                    <a:pt x="159" y="74"/>
                    <a:pt x="159" y="73"/>
                  </a:cubicBezTo>
                  <a:cubicBezTo>
                    <a:pt x="159" y="71"/>
                    <a:pt x="159" y="70"/>
                    <a:pt x="159" y="69"/>
                  </a:cubicBezTo>
                  <a:cubicBezTo>
                    <a:pt x="159" y="68"/>
                    <a:pt x="158" y="66"/>
                    <a:pt x="158" y="65"/>
                  </a:cubicBezTo>
                  <a:cubicBezTo>
                    <a:pt x="158" y="64"/>
                    <a:pt x="158" y="62"/>
                    <a:pt x="157" y="61"/>
                  </a:cubicBezTo>
                  <a:cubicBezTo>
                    <a:pt x="157" y="60"/>
                    <a:pt x="157" y="59"/>
                    <a:pt x="156" y="57"/>
                  </a:cubicBezTo>
                  <a:cubicBezTo>
                    <a:pt x="156" y="56"/>
                    <a:pt x="155" y="55"/>
                    <a:pt x="155" y="53"/>
                  </a:cubicBezTo>
                  <a:cubicBezTo>
                    <a:pt x="155" y="52"/>
                    <a:pt x="154" y="51"/>
                    <a:pt x="154" y="50"/>
                  </a:cubicBezTo>
                  <a:cubicBezTo>
                    <a:pt x="153" y="49"/>
                    <a:pt x="153" y="47"/>
                    <a:pt x="152" y="46"/>
                  </a:cubicBezTo>
                  <a:cubicBezTo>
                    <a:pt x="152" y="45"/>
                    <a:pt x="151" y="44"/>
                    <a:pt x="150" y="43"/>
                  </a:cubicBezTo>
                  <a:cubicBezTo>
                    <a:pt x="150" y="42"/>
                    <a:pt x="149" y="40"/>
                    <a:pt x="148" y="39"/>
                  </a:cubicBezTo>
                  <a:cubicBezTo>
                    <a:pt x="148" y="38"/>
                    <a:pt x="147" y="37"/>
                    <a:pt x="147" y="36"/>
                  </a:cubicBezTo>
                  <a:cubicBezTo>
                    <a:pt x="146" y="35"/>
                    <a:pt x="145" y="34"/>
                    <a:pt x="144" y="33"/>
                  </a:cubicBezTo>
                  <a:cubicBezTo>
                    <a:pt x="144" y="32"/>
                    <a:pt x="143" y="31"/>
                    <a:pt x="142" y="30"/>
                  </a:cubicBezTo>
                  <a:cubicBezTo>
                    <a:pt x="141" y="29"/>
                    <a:pt x="140" y="28"/>
                    <a:pt x="140" y="27"/>
                  </a:cubicBezTo>
                  <a:cubicBezTo>
                    <a:pt x="139" y="26"/>
                    <a:pt x="138" y="25"/>
                    <a:pt x="137" y="24"/>
                  </a:cubicBezTo>
                  <a:cubicBezTo>
                    <a:pt x="136" y="23"/>
                    <a:pt x="135" y="23"/>
                    <a:pt x="134" y="22"/>
                  </a:cubicBezTo>
                  <a:cubicBezTo>
                    <a:pt x="133" y="21"/>
                    <a:pt x="132" y="20"/>
                    <a:pt x="131" y="19"/>
                  </a:cubicBezTo>
                  <a:cubicBezTo>
                    <a:pt x="130" y="18"/>
                    <a:pt x="129" y="17"/>
                    <a:pt x="129" y="17"/>
                  </a:cubicBezTo>
                  <a:cubicBezTo>
                    <a:pt x="127" y="16"/>
                    <a:pt x="126" y="15"/>
                    <a:pt x="125" y="14"/>
                  </a:cubicBezTo>
                  <a:cubicBezTo>
                    <a:pt x="124" y="14"/>
                    <a:pt x="123" y="13"/>
                    <a:pt x="122" y="12"/>
                  </a:cubicBezTo>
                  <a:cubicBezTo>
                    <a:pt x="121" y="12"/>
                    <a:pt x="120" y="11"/>
                    <a:pt x="119" y="10"/>
                  </a:cubicBezTo>
                  <a:cubicBezTo>
                    <a:pt x="118" y="10"/>
                    <a:pt x="116" y="9"/>
                    <a:pt x="115" y="8"/>
                  </a:cubicBezTo>
                  <a:cubicBezTo>
                    <a:pt x="114" y="8"/>
                    <a:pt x="113" y="7"/>
                    <a:pt x="112" y="7"/>
                  </a:cubicBezTo>
                  <a:cubicBezTo>
                    <a:pt x="110" y="6"/>
                    <a:pt x="109" y="6"/>
                    <a:pt x="108" y="5"/>
                  </a:cubicBezTo>
                  <a:cubicBezTo>
                    <a:pt x="107" y="5"/>
                    <a:pt x="106" y="4"/>
                    <a:pt x="104" y="4"/>
                  </a:cubicBezTo>
                  <a:cubicBezTo>
                    <a:pt x="103" y="3"/>
                    <a:pt x="102" y="3"/>
                    <a:pt x="100" y="3"/>
                  </a:cubicBezTo>
                  <a:cubicBezTo>
                    <a:pt x="99" y="2"/>
                    <a:pt x="98" y="2"/>
                    <a:pt x="97" y="2"/>
                  </a:cubicBezTo>
                  <a:cubicBezTo>
                    <a:pt x="95" y="2"/>
                    <a:pt x="94" y="1"/>
                    <a:pt x="92" y="1"/>
                  </a:cubicBezTo>
                  <a:cubicBezTo>
                    <a:pt x="91" y="1"/>
                    <a:pt x="90" y="1"/>
                    <a:pt x="90" y="1"/>
                  </a:cubicBezTo>
                  <a:cubicBezTo>
                    <a:pt x="89" y="1"/>
                    <a:pt x="89" y="1"/>
                    <a:pt x="89" y="1"/>
                  </a:cubicBezTo>
                  <a:cubicBezTo>
                    <a:pt x="87" y="0"/>
                    <a:pt x="86" y="0"/>
                    <a:pt x="85" y="0"/>
                  </a:cubicBezTo>
                  <a:cubicBezTo>
                    <a:pt x="83" y="0"/>
                    <a:pt x="82" y="0"/>
                    <a:pt x="80" y="0"/>
                  </a:cubicBezTo>
                  <a:cubicBezTo>
                    <a:pt x="80" y="0"/>
                    <a:pt x="80" y="0"/>
                    <a:pt x="80" y="0"/>
                  </a:cubicBezTo>
                  <a:cubicBezTo>
                    <a:pt x="79" y="0"/>
                    <a:pt x="78" y="0"/>
                    <a:pt x="77" y="0"/>
                  </a:cubicBezTo>
                  <a:cubicBezTo>
                    <a:pt x="75" y="0"/>
                    <a:pt x="74" y="0"/>
                    <a:pt x="72" y="0"/>
                  </a:cubicBezTo>
                  <a:cubicBezTo>
                    <a:pt x="71" y="0"/>
                    <a:pt x="70" y="1"/>
                    <a:pt x="69" y="1"/>
                  </a:cubicBezTo>
                  <a:cubicBezTo>
                    <a:pt x="67" y="1"/>
                    <a:pt x="66" y="1"/>
                    <a:pt x="64" y="1"/>
                  </a:cubicBezTo>
                  <a:cubicBezTo>
                    <a:pt x="63" y="2"/>
                    <a:pt x="62" y="2"/>
                    <a:pt x="61" y="2"/>
                  </a:cubicBezTo>
                  <a:cubicBezTo>
                    <a:pt x="60" y="3"/>
                    <a:pt x="58" y="3"/>
                    <a:pt x="57" y="3"/>
                  </a:cubicBezTo>
                  <a:cubicBezTo>
                    <a:pt x="56" y="4"/>
                    <a:pt x="54" y="4"/>
                    <a:pt x="53" y="5"/>
                  </a:cubicBezTo>
                  <a:cubicBezTo>
                    <a:pt x="52" y="5"/>
                    <a:pt x="51" y="5"/>
                    <a:pt x="50" y="6"/>
                  </a:cubicBezTo>
                  <a:cubicBezTo>
                    <a:pt x="48" y="6"/>
                    <a:pt x="47" y="7"/>
                    <a:pt x="46" y="8"/>
                  </a:cubicBezTo>
                  <a:cubicBezTo>
                    <a:pt x="45" y="8"/>
                    <a:pt x="44" y="9"/>
                    <a:pt x="43" y="9"/>
                  </a:cubicBezTo>
                  <a:cubicBezTo>
                    <a:pt x="41" y="10"/>
                    <a:pt x="40" y="10"/>
                    <a:pt x="39" y="11"/>
                  </a:cubicBezTo>
                  <a:cubicBezTo>
                    <a:pt x="38" y="12"/>
                    <a:pt x="37" y="12"/>
                    <a:pt x="36" y="13"/>
                  </a:cubicBezTo>
                  <a:cubicBezTo>
                    <a:pt x="35" y="14"/>
                    <a:pt x="34" y="15"/>
                    <a:pt x="33" y="15"/>
                  </a:cubicBezTo>
                  <a:cubicBezTo>
                    <a:pt x="32" y="16"/>
                    <a:pt x="31" y="17"/>
                    <a:pt x="30" y="17"/>
                  </a:cubicBezTo>
                  <a:cubicBezTo>
                    <a:pt x="29" y="18"/>
                    <a:pt x="28" y="19"/>
                    <a:pt x="27" y="20"/>
                  </a:cubicBezTo>
                  <a:cubicBezTo>
                    <a:pt x="26" y="21"/>
                    <a:pt x="25" y="22"/>
                    <a:pt x="24" y="23"/>
                  </a:cubicBezTo>
                  <a:cubicBezTo>
                    <a:pt x="23" y="23"/>
                    <a:pt x="22" y="24"/>
                    <a:pt x="21" y="25"/>
                  </a:cubicBezTo>
                  <a:cubicBezTo>
                    <a:pt x="20" y="26"/>
                    <a:pt x="20" y="27"/>
                    <a:pt x="19" y="28"/>
                  </a:cubicBezTo>
                  <a:cubicBezTo>
                    <a:pt x="18" y="29"/>
                    <a:pt x="17" y="30"/>
                    <a:pt x="16" y="31"/>
                  </a:cubicBezTo>
                  <a:cubicBezTo>
                    <a:pt x="16" y="32"/>
                    <a:pt x="15" y="33"/>
                    <a:pt x="14" y="34"/>
                  </a:cubicBezTo>
                  <a:cubicBezTo>
                    <a:pt x="13" y="35"/>
                    <a:pt x="13" y="36"/>
                    <a:pt x="12" y="37"/>
                  </a:cubicBezTo>
                  <a:cubicBezTo>
                    <a:pt x="11" y="39"/>
                    <a:pt x="11" y="40"/>
                    <a:pt x="10" y="41"/>
                  </a:cubicBezTo>
                  <a:cubicBezTo>
                    <a:pt x="9" y="42"/>
                    <a:pt x="9" y="43"/>
                    <a:pt x="8" y="44"/>
                  </a:cubicBezTo>
                  <a:cubicBezTo>
                    <a:pt x="8" y="45"/>
                    <a:pt x="7" y="47"/>
                    <a:pt x="6" y="48"/>
                  </a:cubicBezTo>
                  <a:cubicBezTo>
                    <a:pt x="6" y="49"/>
                    <a:pt x="5" y="50"/>
                    <a:pt x="5" y="52"/>
                  </a:cubicBezTo>
                  <a:cubicBezTo>
                    <a:pt x="4" y="53"/>
                    <a:pt x="4" y="54"/>
                    <a:pt x="4" y="55"/>
                  </a:cubicBezTo>
                  <a:cubicBezTo>
                    <a:pt x="3" y="56"/>
                    <a:pt x="3" y="58"/>
                    <a:pt x="2" y="59"/>
                  </a:cubicBezTo>
                  <a:cubicBezTo>
                    <a:pt x="2" y="61"/>
                    <a:pt x="2" y="62"/>
                    <a:pt x="2" y="63"/>
                  </a:cubicBezTo>
                  <a:cubicBezTo>
                    <a:pt x="1" y="64"/>
                    <a:pt x="1" y="66"/>
                    <a:pt x="1" y="67"/>
                  </a:cubicBezTo>
                  <a:cubicBezTo>
                    <a:pt x="1" y="68"/>
                    <a:pt x="0" y="69"/>
                    <a:pt x="0" y="70"/>
                  </a:cubicBezTo>
                  <a:cubicBezTo>
                    <a:pt x="0" y="70"/>
                    <a:pt x="0" y="70"/>
                    <a:pt x="0" y="71"/>
                  </a:cubicBezTo>
                  <a:cubicBezTo>
                    <a:pt x="0" y="72"/>
                    <a:pt x="0" y="74"/>
                    <a:pt x="0" y="75"/>
                  </a:cubicBezTo>
                  <a:cubicBezTo>
                    <a:pt x="0" y="76"/>
                    <a:pt x="0" y="78"/>
                    <a:pt x="0" y="79"/>
                  </a:cubicBezTo>
                  <a:cubicBezTo>
                    <a:pt x="0" y="79"/>
                    <a:pt x="0" y="80"/>
                    <a:pt x="0" y="80"/>
                  </a:cubicBezTo>
                  <a:cubicBezTo>
                    <a:pt x="0" y="81"/>
                    <a:pt x="0" y="82"/>
                    <a:pt x="0" y="82"/>
                  </a:cubicBezTo>
                  <a:cubicBezTo>
                    <a:pt x="0" y="84"/>
                    <a:pt x="0" y="86"/>
                    <a:pt x="0" y="87"/>
                  </a:cubicBezTo>
                  <a:cubicBezTo>
                    <a:pt x="0" y="88"/>
                    <a:pt x="0" y="89"/>
                    <a:pt x="0" y="91"/>
                  </a:cubicBezTo>
                  <a:cubicBezTo>
                    <a:pt x="1" y="92"/>
                    <a:pt x="1" y="94"/>
                    <a:pt x="1" y="95"/>
                  </a:cubicBezTo>
                  <a:cubicBezTo>
                    <a:pt x="1" y="96"/>
                    <a:pt x="2" y="97"/>
                    <a:pt x="2" y="99"/>
                  </a:cubicBezTo>
                  <a:cubicBezTo>
                    <a:pt x="2" y="100"/>
                    <a:pt x="3" y="101"/>
                    <a:pt x="3" y="103"/>
                  </a:cubicBezTo>
                  <a:cubicBezTo>
                    <a:pt x="3" y="104"/>
                    <a:pt x="4" y="105"/>
                    <a:pt x="4" y="106"/>
                  </a:cubicBezTo>
                  <a:cubicBezTo>
                    <a:pt x="5" y="108"/>
                    <a:pt x="5" y="109"/>
                    <a:pt x="6" y="110"/>
                  </a:cubicBezTo>
                  <a:cubicBezTo>
                    <a:pt x="6" y="111"/>
                    <a:pt x="7" y="112"/>
                    <a:pt x="7" y="114"/>
                  </a:cubicBezTo>
                  <a:cubicBezTo>
                    <a:pt x="8" y="115"/>
                    <a:pt x="8" y="116"/>
                    <a:pt x="9" y="117"/>
                  </a:cubicBezTo>
                  <a:cubicBezTo>
                    <a:pt x="9" y="118"/>
                    <a:pt x="10" y="119"/>
                    <a:pt x="11" y="121"/>
                  </a:cubicBezTo>
                  <a:cubicBezTo>
                    <a:pt x="11" y="122"/>
                    <a:pt x="12" y="123"/>
                    <a:pt x="13" y="124"/>
                  </a:cubicBezTo>
                  <a:cubicBezTo>
                    <a:pt x="13" y="125"/>
                    <a:pt x="14" y="126"/>
                    <a:pt x="15" y="127"/>
                  </a:cubicBezTo>
                  <a:cubicBezTo>
                    <a:pt x="16" y="128"/>
                    <a:pt x="16" y="129"/>
                    <a:pt x="17" y="130"/>
                  </a:cubicBezTo>
                  <a:cubicBezTo>
                    <a:pt x="18" y="131"/>
                    <a:pt x="19" y="132"/>
                    <a:pt x="20" y="133"/>
                  </a:cubicBezTo>
                  <a:cubicBezTo>
                    <a:pt x="21" y="134"/>
                    <a:pt x="21" y="135"/>
                    <a:pt x="22" y="136"/>
                  </a:cubicBezTo>
                  <a:cubicBezTo>
                    <a:pt x="23" y="137"/>
                    <a:pt x="24" y="137"/>
                    <a:pt x="25" y="138"/>
                  </a:cubicBezTo>
                  <a:cubicBezTo>
                    <a:pt x="26" y="139"/>
                    <a:pt x="27" y="140"/>
                    <a:pt x="28" y="141"/>
                  </a:cubicBezTo>
                  <a:cubicBezTo>
                    <a:pt x="29" y="142"/>
                    <a:pt x="30" y="142"/>
                    <a:pt x="31" y="143"/>
                  </a:cubicBezTo>
                  <a:cubicBezTo>
                    <a:pt x="32" y="144"/>
                    <a:pt x="33" y="145"/>
                    <a:pt x="34" y="146"/>
                  </a:cubicBezTo>
                  <a:cubicBezTo>
                    <a:pt x="35" y="146"/>
                    <a:pt x="36" y="147"/>
                    <a:pt x="37" y="148"/>
                  </a:cubicBezTo>
                  <a:cubicBezTo>
                    <a:pt x="38" y="148"/>
                    <a:pt x="39" y="149"/>
                    <a:pt x="41" y="150"/>
                  </a:cubicBezTo>
                  <a:cubicBezTo>
                    <a:pt x="42" y="150"/>
                    <a:pt x="43" y="151"/>
                    <a:pt x="44" y="151"/>
                  </a:cubicBezTo>
                  <a:cubicBezTo>
                    <a:pt x="45" y="152"/>
                    <a:pt x="46" y="153"/>
                    <a:pt x="47" y="153"/>
                  </a:cubicBezTo>
                  <a:cubicBezTo>
                    <a:pt x="49" y="154"/>
                    <a:pt x="50" y="154"/>
                    <a:pt x="51" y="155"/>
                  </a:cubicBezTo>
                  <a:cubicBezTo>
                    <a:pt x="52" y="155"/>
                    <a:pt x="54" y="156"/>
                    <a:pt x="55" y="156"/>
                  </a:cubicBezTo>
                  <a:cubicBezTo>
                    <a:pt x="56" y="156"/>
                    <a:pt x="58" y="157"/>
                    <a:pt x="59" y="157"/>
                  </a:cubicBezTo>
                  <a:cubicBezTo>
                    <a:pt x="60" y="157"/>
                    <a:pt x="61" y="158"/>
                    <a:pt x="62" y="158"/>
                  </a:cubicBezTo>
                  <a:cubicBezTo>
                    <a:pt x="64" y="158"/>
                    <a:pt x="65" y="159"/>
                    <a:pt x="67" y="159"/>
                  </a:cubicBezTo>
                  <a:cubicBezTo>
                    <a:pt x="68" y="159"/>
                    <a:pt x="69" y="159"/>
                    <a:pt x="70" y="159"/>
                  </a:cubicBezTo>
                  <a:cubicBezTo>
                    <a:pt x="70" y="159"/>
                    <a:pt x="70" y="159"/>
                    <a:pt x="70" y="159"/>
                  </a:cubicBezTo>
                  <a:cubicBezTo>
                    <a:pt x="73" y="160"/>
                    <a:pt x="76" y="160"/>
                    <a:pt x="80" y="160"/>
                  </a:cubicBezTo>
                  <a:cubicBezTo>
                    <a:pt x="82" y="160"/>
                    <a:pt x="84" y="158"/>
                    <a:pt x="84" y="156"/>
                  </a:cubicBezTo>
                  <a:cubicBezTo>
                    <a:pt x="84" y="154"/>
                    <a:pt x="82" y="152"/>
                    <a:pt x="80" y="152"/>
                  </a:cubicBezTo>
                  <a:cubicBezTo>
                    <a:pt x="76" y="152"/>
                    <a:pt x="72" y="152"/>
                    <a:pt x="68" y="151"/>
                  </a:cubicBezTo>
                  <a:cubicBezTo>
                    <a:pt x="67" y="151"/>
                    <a:pt x="65" y="150"/>
                    <a:pt x="64" y="150"/>
                  </a:cubicBezTo>
                  <a:cubicBezTo>
                    <a:pt x="63" y="150"/>
                    <a:pt x="62" y="150"/>
                    <a:pt x="61" y="149"/>
                  </a:cubicBezTo>
                  <a:cubicBezTo>
                    <a:pt x="60" y="149"/>
                    <a:pt x="59" y="149"/>
                    <a:pt x="57" y="148"/>
                  </a:cubicBezTo>
                  <a:cubicBezTo>
                    <a:pt x="56" y="148"/>
                    <a:pt x="55" y="148"/>
                    <a:pt x="54" y="147"/>
                  </a:cubicBezTo>
                  <a:cubicBezTo>
                    <a:pt x="53" y="147"/>
                    <a:pt x="52" y="146"/>
                    <a:pt x="51" y="146"/>
                  </a:cubicBezTo>
                  <a:cubicBezTo>
                    <a:pt x="50" y="145"/>
                    <a:pt x="48" y="145"/>
                    <a:pt x="47" y="144"/>
                  </a:cubicBezTo>
                  <a:cubicBezTo>
                    <a:pt x="46" y="144"/>
                    <a:pt x="45" y="143"/>
                    <a:pt x="45" y="143"/>
                  </a:cubicBezTo>
                  <a:cubicBezTo>
                    <a:pt x="43" y="142"/>
                    <a:pt x="42" y="141"/>
                    <a:pt x="41" y="141"/>
                  </a:cubicBezTo>
                  <a:cubicBezTo>
                    <a:pt x="40" y="140"/>
                    <a:pt x="39" y="140"/>
                    <a:pt x="39" y="139"/>
                  </a:cubicBezTo>
                  <a:cubicBezTo>
                    <a:pt x="38" y="138"/>
                    <a:pt x="37" y="137"/>
                    <a:pt x="35" y="137"/>
                  </a:cubicBezTo>
                  <a:cubicBezTo>
                    <a:pt x="35" y="136"/>
                    <a:pt x="34" y="135"/>
                    <a:pt x="33" y="135"/>
                  </a:cubicBezTo>
                  <a:cubicBezTo>
                    <a:pt x="32" y="134"/>
                    <a:pt x="31" y="133"/>
                    <a:pt x="30" y="132"/>
                  </a:cubicBezTo>
                  <a:cubicBezTo>
                    <a:pt x="30" y="132"/>
                    <a:pt x="29" y="131"/>
                    <a:pt x="28" y="130"/>
                  </a:cubicBezTo>
                  <a:cubicBezTo>
                    <a:pt x="27" y="129"/>
                    <a:pt x="26" y="128"/>
                    <a:pt x="26" y="127"/>
                  </a:cubicBezTo>
                  <a:cubicBezTo>
                    <a:pt x="25" y="127"/>
                    <a:pt x="24" y="126"/>
                    <a:pt x="23" y="125"/>
                  </a:cubicBezTo>
                  <a:cubicBezTo>
                    <a:pt x="23" y="124"/>
                    <a:pt x="22" y="123"/>
                    <a:pt x="22" y="122"/>
                  </a:cubicBezTo>
                  <a:cubicBezTo>
                    <a:pt x="21" y="121"/>
                    <a:pt x="20" y="120"/>
                    <a:pt x="19" y="119"/>
                  </a:cubicBezTo>
                  <a:cubicBezTo>
                    <a:pt x="19" y="118"/>
                    <a:pt x="18" y="117"/>
                    <a:pt x="18" y="117"/>
                  </a:cubicBezTo>
                  <a:cubicBezTo>
                    <a:pt x="17" y="115"/>
                    <a:pt x="16" y="114"/>
                    <a:pt x="16" y="113"/>
                  </a:cubicBezTo>
                  <a:cubicBezTo>
                    <a:pt x="15" y="112"/>
                    <a:pt x="15" y="111"/>
                    <a:pt x="15" y="111"/>
                  </a:cubicBezTo>
                  <a:cubicBezTo>
                    <a:pt x="14" y="109"/>
                    <a:pt x="13" y="108"/>
                    <a:pt x="13" y="107"/>
                  </a:cubicBezTo>
                  <a:cubicBezTo>
                    <a:pt x="13" y="106"/>
                    <a:pt x="12" y="105"/>
                    <a:pt x="12" y="104"/>
                  </a:cubicBezTo>
                  <a:cubicBezTo>
                    <a:pt x="11" y="103"/>
                    <a:pt x="11" y="102"/>
                    <a:pt x="11" y="100"/>
                  </a:cubicBezTo>
                  <a:cubicBezTo>
                    <a:pt x="10" y="99"/>
                    <a:pt x="10" y="98"/>
                    <a:pt x="10" y="97"/>
                  </a:cubicBezTo>
                  <a:cubicBezTo>
                    <a:pt x="9" y="96"/>
                    <a:pt x="9" y="95"/>
                    <a:pt x="9" y="93"/>
                  </a:cubicBezTo>
                  <a:cubicBezTo>
                    <a:pt x="9" y="92"/>
                    <a:pt x="9" y="91"/>
                    <a:pt x="8" y="90"/>
                  </a:cubicBezTo>
                  <a:cubicBezTo>
                    <a:pt x="8" y="89"/>
                    <a:pt x="8" y="88"/>
                    <a:pt x="8" y="86"/>
                  </a:cubicBezTo>
                  <a:cubicBezTo>
                    <a:pt x="8" y="85"/>
                    <a:pt x="8" y="84"/>
                    <a:pt x="8" y="82"/>
                  </a:cubicBezTo>
                  <a:cubicBezTo>
                    <a:pt x="8" y="81"/>
                    <a:pt x="8" y="80"/>
                    <a:pt x="8" y="79"/>
                  </a:cubicBezTo>
                  <a:cubicBezTo>
                    <a:pt x="8" y="78"/>
                    <a:pt x="8" y="77"/>
                    <a:pt x="8" y="75"/>
                  </a:cubicBezTo>
                  <a:cubicBezTo>
                    <a:pt x="8" y="74"/>
                    <a:pt x="8" y="73"/>
                    <a:pt x="8" y="72"/>
                  </a:cubicBezTo>
                  <a:cubicBezTo>
                    <a:pt x="8" y="71"/>
                    <a:pt x="8" y="70"/>
                    <a:pt x="9" y="69"/>
                  </a:cubicBezTo>
                  <a:cubicBezTo>
                    <a:pt x="9" y="67"/>
                    <a:pt x="9" y="66"/>
                    <a:pt x="9" y="64"/>
                  </a:cubicBezTo>
                  <a:cubicBezTo>
                    <a:pt x="10" y="63"/>
                    <a:pt x="10" y="62"/>
                    <a:pt x="10" y="61"/>
                  </a:cubicBezTo>
                  <a:cubicBezTo>
                    <a:pt x="11" y="60"/>
                    <a:pt x="11" y="59"/>
                    <a:pt x="11" y="58"/>
                  </a:cubicBezTo>
                  <a:cubicBezTo>
                    <a:pt x="12" y="56"/>
                    <a:pt x="12" y="55"/>
                    <a:pt x="12" y="54"/>
                  </a:cubicBezTo>
                  <a:cubicBezTo>
                    <a:pt x="13" y="53"/>
                    <a:pt x="13" y="52"/>
                    <a:pt x="14" y="51"/>
                  </a:cubicBezTo>
                  <a:cubicBezTo>
                    <a:pt x="14" y="50"/>
                    <a:pt x="15" y="49"/>
                    <a:pt x="15" y="48"/>
                  </a:cubicBezTo>
                  <a:cubicBezTo>
                    <a:pt x="16" y="47"/>
                    <a:pt x="16" y="46"/>
                    <a:pt x="17" y="45"/>
                  </a:cubicBezTo>
                  <a:cubicBezTo>
                    <a:pt x="17" y="44"/>
                    <a:pt x="18" y="43"/>
                    <a:pt x="19" y="41"/>
                  </a:cubicBezTo>
                  <a:cubicBezTo>
                    <a:pt x="19" y="41"/>
                    <a:pt x="20" y="40"/>
                    <a:pt x="20" y="39"/>
                  </a:cubicBezTo>
                  <a:cubicBezTo>
                    <a:pt x="21" y="38"/>
                    <a:pt x="22" y="37"/>
                    <a:pt x="23" y="36"/>
                  </a:cubicBezTo>
                  <a:cubicBezTo>
                    <a:pt x="23" y="35"/>
                    <a:pt x="24" y="34"/>
                    <a:pt x="25" y="34"/>
                  </a:cubicBezTo>
                  <a:cubicBezTo>
                    <a:pt x="26" y="33"/>
                    <a:pt x="26" y="32"/>
                    <a:pt x="27" y="31"/>
                  </a:cubicBezTo>
                  <a:cubicBezTo>
                    <a:pt x="28" y="30"/>
                    <a:pt x="29" y="29"/>
                    <a:pt x="29" y="28"/>
                  </a:cubicBezTo>
                  <a:cubicBezTo>
                    <a:pt x="30" y="28"/>
                    <a:pt x="31" y="27"/>
                    <a:pt x="32" y="26"/>
                  </a:cubicBezTo>
                  <a:cubicBezTo>
                    <a:pt x="33" y="25"/>
                    <a:pt x="34" y="24"/>
                    <a:pt x="35" y="24"/>
                  </a:cubicBezTo>
                  <a:cubicBezTo>
                    <a:pt x="36" y="23"/>
                    <a:pt x="36" y="22"/>
                    <a:pt x="37" y="22"/>
                  </a:cubicBezTo>
                  <a:cubicBezTo>
                    <a:pt x="38" y="21"/>
                    <a:pt x="39" y="20"/>
                    <a:pt x="40" y="20"/>
                  </a:cubicBezTo>
                  <a:cubicBezTo>
                    <a:pt x="41" y="19"/>
                    <a:pt x="42" y="19"/>
                    <a:pt x="43" y="18"/>
                  </a:cubicBezTo>
                  <a:cubicBezTo>
                    <a:pt x="44" y="17"/>
                    <a:pt x="45" y="17"/>
                    <a:pt x="46" y="16"/>
                  </a:cubicBezTo>
                  <a:cubicBezTo>
                    <a:pt x="47" y="16"/>
                    <a:pt x="48" y="15"/>
                    <a:pt x="49" y="15"/>
                  </a:cubicBezTo>
                  <a:cubicBezTo>
                    <a:pt x="50" y="14"/>
                    <a:pt x="51" y="14"/>
                    <a:pt x="53" y="13"/>
                  </a:cubicBezTo>
                  <a:cubicBezTo>
                    <a:pt x="54" y="13"/>
                    <a:pt x="55" y="13"/>
                    <a:pt x="56" y="12"/>
                  </a:cubicBezTo>
                  <a:cubicBezTo>
                    <a:pt x="57" y="12"/>
                    <a:pt x="58" y="11"/>
                    <a:pt x="59" y="11"/>
                  </a:cubicBezTo>
                  <a:cubicBezTo>
                    <a:pt x="60" y="11"/>
                    <a:pt x="61" y="10"/>
                    <a:pt x="63" y="10"/>
                  </a:cubicBezTo>
                  <a:cubicBezTo>
                    <a:pt x="64" y="10"/>
                    <a:pt x="65" y="10"/>
                    <a:pt x="66" y="9"/>
                  </a:cubicBezTo>
                  <a:cubicBezTo>
                    <a:pt x="67" y="9"/>
                    <a:pt x="69" y="9"/>
                    <a:pt x="70" y="9"/>
                  </a:cubicBezTo>
                  <a:cubicBezTo>
                    <a:pt x="71" y="9"/>
                    <a:pt x="72" y="8"/>
                    <a:pt x="73" y="8"/>
                  </a:cubicBezTo>
                  <a:cubicBezTo>
                    <a:pt x="74" y="8"/>
                    <a:pt x="76" y="8"/>
                    <a:pt x="77" y="8"/>
                  </a:cubicBezTo>
                  <a:cubicBezTo>
                    <a:pt x="78" y="8"/>
                    <a:pt x="79" y="8"/>
                    <a:pt x="80" y="8"/>
                  </a:cubicBezTo>
                  <a:cubicBezTo>
                    <a:pt x="82" y="8"/>
                    <a:pt x="83" y="8"/>
                    <a:pt x="84" y="8"/>
                  </a:cubicBezTo>
                  <a:cubicBezTo>
                    <a:pt x="85" y="8"/>
                    <a:pt x="87" y="8"/>
                    <a:pt x="88" y="8"/>
                  </a:cubicBezTo>
                  <a:cubicBezTo>
                    <a:pt x="89" y="9"/>
                    <a:pt x="90" y="9"/>
                    <a:pt x="91" y="9"/>
                  </a:cubicBezTo>
                  <a:cubicBezTo>
                    <a:pt x="92" y="9"/>
                    <a:pt x="94" y="9"/>
                    <a:pt x="95" y="10"/>
                  </a:cubicBezTo>
                  <a:cubicBezTo>
                    <a:pt x="96" y="10"/>
                    <a:pt x="97" y="10"/>
                    <a:pt x="98" y="10"/>
                  </a:cubicBezTo>
                  <a:cubicBezTo>
                    <a:pt x="99" y="11"/>
                    <a:pt x="101" y="11"/>
                    <a:pt x="102" y="12"/>
                  </a:cubicBezTo>
                  <a:cubicBezTo>
                    <a:pt x="103" y="12"/>
                    <a:pt x="104" y="12"/>
                    <a:pt x="105" y="13"/>
                  </a:cubicBezTo>
                  <a:cubicBezTo>
                    <a:pt x="106" y="13"/>
                    <a:pt x="107" y="14"/>
                    <a:pt x="108" y="14"/>
                  </a:cubicBezTo>
                  <a:cubicBezTo>
                    <a:pt x="110" y="15"/>
                    <a:pt x="111" y="15"/>
                    <a:pt x="112" y="16"/>
                  </a:cubicBezTo>
                  <a:cubicBezTo>
                    <a:pt x="113" y="16"/>
                    <a:pt x="114" y="17"/>
                    <a:pt x="115" y="17"/>
                  </a:cubicBezTo>
                  <a:cubicBezTo>
                    <a:pt x="116" y="18"/>
                    <a:pt x="117" y="18"/>
                    <a:pt x="118" y="19"/>
                  </a:cubicBezTo>
                  <a:cubicBezTo>
                    <a:pt x="119" y="20"/>
                    <a:pt x="120" y="20"/>
                    <a:pt x="121" y="21"/>
                  </a:cubicBezTo>
                  <a:cubicBezTo>
                    <a:pt x="122" y="22"/>
                    <a:pt x="123" y="22"/>
                    <a:pt x="124" y="23"/>
                  </a:cubicBezTo>
                  <a:cubicBezTo>
                    <a:pt x="125" y="24"/>
                    <a:pt x="125" y="24"/>
                    <a:pt x="126" y="25"/>
                  </a:cubicBezTo>
                  <a:cubicBezTo>
                    <a:pt x="127" y="26"/>
                    <a:pt x="128" y="27"/>
                    <a:pt x="129" y="28"/>
                  </a:cubicBezTo>
                  <a:cubicBezTo>
                    <a:pt x="130" y="28"/>
                    <a:pt x="130" y="29"/>
                    <a:pt x="131" y="30"/>
                  </a:cubicBezTo>
                  <a:cubicBezTo>
                    <a:pt x="132" y="31"/>
                    <a:pt x="133" y="32"/>
                    <a:pt x="134" y="32"/>
                  </a:cubicBezTo>
                  <a:cubicBezTo>
                    <a:pt x="134" y="33"/>
                    <a:pt x="135" y="34"/>
                    <a:pt x="136" y="35"/>
                  </a:cubicBezTo>
                  <a:cubicBezTo>
                    <a:pt x="136" y="36"/>
                    <a:pt x="137" y="37"/>
                    <a:pt x="138" y="38"/>
                  </a:cubicBezTo>
                  <a:cubicBezTo>
                    <a:pt x="138" y="39"/>
                    <a:pt x="139" y="40"/>
                    <a:pt x="140" y="41"/>
                  </a:cubicBezTo>
                  <a:cubicBezTo>
                    <a:pt x="140" y="42"/>
                    <a:pt x="141" y="42"/>
                    <a:pt x="141" y="43"/>
                  </a:cubicBezTo>
                  <a:cubicBezTo>
                    <a:pt x="142" y="44"/>
                    <a:pt x="143" y="46"/>
                    <a:pt x="143" y="47"/>
                  </a:cubicBezTo>
                  <a:cubicBezTo>
                    <a:pt x="144" y="48"/>
                    <a:pt x="144" y="48"/>
                    <a:pt x="145" y="49"/>
                  </a:cubicBezTo>
                  <a:cubicBezTo>
                    <a:pt x="145" y="51"/>
                    <a:pt x="146" y="52"/>
                    <a:pt x="146" y="53"/>
                  </a:cubicBezTo>
                  <a:cubicBezTo>
                    <a:pt x="147" y="54"/>
                    <a:pt x="147" y="55"/>
                    <a:pt x="147" y="56"/>
                  </a:cubicBezTo>
                  <a:cubicBezTo>
                    <a:pt x="148" y="57"/>
                    <a:pt x="148" y="58"/>
                    <a:pt x="149" y="60"/>
                  </a:cubicBezTo>
                  <a:cubicBezTo>
                    <a:pt x="149" y="61"/>
                    <a:pt x="149" y="62"/>
                    <a:pt x="149" y="63"/>
                  </a:cubicBezTo>
                  <a:cubicBezTo>
                    <a:pt x="150" y="64"/>
                    <a:pt x="150" y="65"/>
                    <a:pt x="150" y="66"/>
                  </a:cubicBezTo>
                  <a:cubicBezTo>
                    <a:pt x="151" y="68"/>
                    <a:pt x="151" y="69"/>
                    <a:pt x="151" y="70"/>
                  </a:cubicBezTo>
                  <a:cubicBezTo>
                    <a:pt x="151" y="71"/>
                    <a:pt x="151" y="72"/>
                    <a:pt x="151" y="73"/>
                  </a:cubicBezTo>
                  <a:cubicBezTo>
                    <a:pt x="151" y="75"/>
                    <a:pt x="151" y="76"/>
                    <a:pt x="151" y="77"/>
                  </a:cubicBezTo>
                  <a:cubicBezTo>
                    <a:pt x="152" y="79"/>
                    <a:pt x="152" y="80"/>
                    <a:pt x="152" y="81"/>
                  </a:cubicBezTo>
                  <a:cubicBezTo>
                    <a:pt x="152" y="82"/>
                    <a:pt x="151" y="83"/>
                    <a:pt x="151" y="84"/>
                  </a:cubicBezTo>
                  <a:cubicBezTo>
                    <a:pt x="151" y="84"/>
                    <a:pt x="151" y="84"/>
                    <a:pt x="151" y="84"/>
                  </a:cubicBezTo>
                  <a:cubicBezTo>
                    <a:pt x="151" y="84"/>
                    <a:pt x="151" y="85"/>
                    <a:pt x="151" y="86"/>
                  </a:cubicBezTo>
                  <a:cubicBezTo>
                    <a:pt x="129" y="60"/>
                    <a:pt x="129" y="60"/>
                    <a:pt x="129" y="60"/>
                  </a:cubicBezTo>
                  <a:cubicBezTo>
                    <a:pt x="128" y="58"/>
                    <a:pt x="125" y="58"/>
                    <a:pt x="123" y="59"/>
                  </a:cubicBezTo>
                  <a:cubicBezTo>
                    <a:pt x="122" y="60"/>
                    <a:pt x="121" y="61"/>
                    <a:pt x="121" y="63"/>
                  </a:cubicBezTo>
                  <a:cubicBezTo>
                    <a:pt x="121" y="64"/>
                    <a:pt x="122" y="65"/>
                    <a:pt x="123" y="66"/>
                  </a:cubicBezTo>
                  <a:cubicBezTo>
                    <a:pt x="152" y="100"/>
                    <a:pt x="152" y="100"/>
                    <a:pt x="152" y="100"/>
                  </a:cubicBezTo>
                  <a:cubicBezTo>
                    <a:pt x="153" y="101"/>
                    <a:pt x="154" y="102"/>
                    <a:pt x="155" y="102"/>
                  </a:cubicBezTo>
                  <a:cubicBezTo>
                    <a:pt x="157" y="102"/>
                    <a:pt x="158" y="101"/>
                    <a:pt x="159" y="100"/>
                  </a:cubicBezTo>
                  <a:cubicBezTo>
                    <a:pt x="188" y="66"/>
                    <a:pt x="188" y="66"/>
                    <a:pt x="188" y="66"/>
                  </a:cubicBezTo>
                  <a:cubicBezTo>
                    <a:pt x="189" y="65"/>
                    <a:pt x="190" y="64"/>
                    <a:pt x="190" y="63"/>
                  </a:cubicBezTo>
                  <a:cubicBezTo>
                    <a:pt x="190" y="61"/>
                    <a:pt x="189" y="60"/>
                    <a:pt x="188"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24" name="Freeform 49">
              <a:extLst>
                <a:ext uri="{FF2B5EF4-FFF2-40B4-BE49-F238E27FC236}">
                  <a16:creationId xmlns:a16="http://schemas.microsoft.com/office/drawing/2014/main" id="{2DBD2DD3-B2A6-41D4-9890-798806CFA066}"/>
                </a:ext>
              </a:extLst>
            </p:cNvPr>
            <p:cNvSpPr>
              <a:spLocks/>
            </p:cNvSpPr>
            <p:nvPr/>
          </p:nvSpPr>
          <p:spPr bwMode="auto">
            <a:xfrm>
              <a:off x="469" y="3005"/>
              <a:ext cx="70" cy="152"/>
            </a:xfrm>
            <a:custGeom>
              <a:avLst/>
              <a:gdLst>
                <a:gd name="T0" fmla="*/ 28 w 34"/>
                <a:gd name="T1" fmla="*/ 40 h 73"/>
                <a:gd name="T2" fmla="*/ 28 w 34"/>
                <a:gd name="T3" fmla="*/ 4 h 73"/>
                <a:gd name="T4" fmla="*/ 24 w 34"/>
                <a:gd name="T5" fmla="*/ 0 h 73"/>
                <a:gd name="T6" fmla="*/ 20 w 34"/>
                <a:gd name="T7" fmla="*/ 4 h 73"/>
                <a:gd name="T8" fmla="*/ 20 w 34"/>
                <a:gd name="T9" fmla="*/ 40 h 73"/>
                <a:gd name="T10" fmla="*/ 13 w 34"/>
                <a:gd name="T11" fmla="*/ 50 h 73"/>
                <a:gd name="T12" fmla="*/ 14 w 34"/>
                <a:gd name="T13" fmla="*/ 54 h 73"/>
                <a:gd name="T14" fmla="*/ 2 w 34"/>
                <a:gd name="T15" fmla="*/ 66 h 73"/>
                <a:gd name="T16" fmla="*/ 2 w 34"/>
                <a:gd name="T17" fmla="*/ 72 h 73"/>
                <a:gd name="T18" fmla="*/ 4 w 34"/>
                <a:gd name="T19" fmla="*/ 73 h 73"/>
                <a:gd name="T20" fmla="*/ 7 w 34"/>
                <a:gd name="T21" fmla="*/ 72 h 73"/>
                <a:gd name="T22" fmla="*/ 20 w 34"/>
                <a:gd name="T23" fmla="*/ 60 h 73"/>
                <a:gd name="T24" fmla="*/ 24 w 34"/>
                <a:gd name="T25" fmla="*/ 60 h 73"/>
                <a:gd name="T26" fmla="*/ 34 w 34"/>
                <a:gd name="T27" fmla="*/ 50 h 73"/>
                <a:gd name="T28" fmla="*/ 28 w 34"/>
                <a:gd name="T29"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73">
                  <a:moveTo>
                    <a:pt x="28" y="40"/>
                  </a:moveTo>
                  <a:cubicBezTo>
                    <a:pt x="28" y="4"/>
                    <a:pt x="28" y="4"/>
                    <a:pt x="28" y="4"/>
                  </a:cubicBezTo>
                  <a:cubicBezTo>
                    <a:pt x="28" y="2"/>
                    <a:pt x="26" y="0"/>
                    <a:pt x="24" y="0"/>
                  </a:cubicBezTo>
                  <a:cubicBezTo>
                    <a:pt x="21" y="0"/>
                    <a:pt x="20" y="2"/>
                    <a:pt x="20" y="4"/>
                  </a:cubicBezTo>
                  <a:cubicBezTo>
                    <a:pt x="20" y="40"/>
                    <a:pt x="20" y="40"/>
                    <a:pt x="20" y="40"/>
                  </a:cubicBezTo>
                  <a:cubicBezTo>
                    <a:pt x="16" y="42"/>
                    <a:pt x="13" y="46"/>
                    <a:pt x="13" y="50"/>
                  </a:cubicBezTo>
                  <a:cubicBezTo>
                    <a:pt x="13" y="51"/>
                    <a:pt x="14" y="53"/>
                    <a:pt x="14" y="54"/>
                  </a:cubicBezTo>
                  <a:cubicBezTo>
                    <a:pt x="2" y="66"/>
                    <a:pt x="2" y="66"/>
                    <a:pt x="2" y="66"/>
                  </a:cubicBezTo>
                  <a:cubicBezTo>
                    <a:pt x="0" y="68"/>
                    <a:pt x="0" y="70"/>
                    <a:pt x="2" y="72"/>
                  </a:cubicBezTo>
                  <a:cubicBezTo>
                    <a:pt x="2" y="73"/>
                    <a:pt x="3" y="73"/>
                    <a:pt x="4" y="73"/>
                  </a:cubicBezTo>
                  <a:cubicBezTo>
                    <a:pt x="5" y="73"/>
                    <a:pt x="7" y="73"/>
                    <a:pt x="7" y="72"/>
                  </a:cubicBezTo>
                  <a:cubicBezTo>
                    <a:pt x="20" y="60"/>
                    <a:pt x="20" y="60"/>
                    <a:pt x="20" y="60"/>
                  </a:cubicBezTo>
                  <a:cubicBezTo>
                    <a:pt x="21" y="60"/>
                    <a:pt x="22" y="60"/>
                    <a:pt x="24" y="60"/>
                  </a:cubicBezTo>
                  <a:cubicBezTo>
                    <a:pt x="29" y="60"/>
                    <a:pt x="34" y="56"/>
                    <a:pt x="34" y="50"/>
                  </a:cubicBezTo>
                  <a:cubicBezTo>
                    <a:pt x="34" y="46"/>
                    <a:pt x="31" y="42"/>
                    <a:pt x="28"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grpSp>
      <p:sp>
        <p:nvSpPr>
          <p:cNvPr id="26" name="Freeform 346">
            <a:extLst>
              <a:ext uri="{FF2B5EF4-FFF2-40B4-BE49-F238E27FC236}">
                <a16:creationId xmlns:a16="http://schemas.microsoft.com/office/drawing/2014/main" id="{5B661178-771B-4CE0-8AE7-9D8E72AFA080}"/>
              </a:ext>
            </a:extLst>
          </p:cNvPr>
          <p:cNvSpPr>
            <a:spLocks noEditPoints="1"/>
          </p:cNvSpPr>
          <p:nvPr/>
        </p:nvSpPr>
        <p:spPr bwMode="auto">
          <a:xfrm>
            <a:off x="514019" y="3328581"/>
            <a:ext cx="448505" cy="445859"/>
          </a:xfrm>
          <a:custGeom>
            <a:avLst/>
            <a:gdLst>
              <a:gd name="T0" fmla="*/ 99 w 186"/>
              <a:gd name="T1" fmla="*/ 99 h 185"/>
              <a:gd name="T2" fmla="*/ 99 w 186"/>
              <a:gd name="T3" fmla="*/ 87 h 185"/>
              <a:gd name="T4" fmla="*/ 87 w 186"/>
              <a:gd name="T5" fmla="*/ 87 h 185"/>
              <a:gd name="T6" fmla="*/ 87 w 186"/>
              <a:gd name="T7" fmla="*/ 99 h 185"/>
              <a:gd name="T8" fmla="*/ 99 w 186"/>
              <a:gd name="T9" fmla="*/ 99 h 185"/>
              <a:gd name="T10" fmla="*/ 39 w 186"/>
              <a:gd name="T11" fmla="*/ 146 h 185"/>
              <a:gd name="T12" fmla="*/ 111 w 186"/>
              <a:gd name="T13" fmla="*/ 110 h 185"/>
              <a:gd name="T14" fmla="*/ 147 w 186"/>
              <a:gd name="T15" fmla="*/ 39 h 185"/>
              <a:gd name="T16" fmla="*/ 75 w 186"/>
              <a:gd name="T17" fmla="*/ 75 h 185"/>
              <a:gd name="T18" fmla="*/ 39 w 186"/>
              <a:gd name="T19" fmla="*/ 146 h 185"/>
              <a:gd name="T20" fmla="*/ 129 w 186"/>
              <a:gd name="T21" fmla="*/ 57 h 185"/>
              <a:gd name="T22" fmla="*/ 105 w 186"/>
              <a:gd name="T23" fmla="*/ 105 h 185"/>
              <a:gd name="T24" fmla="*/ 57 w 186"/>
              <a:gd name="T25" fmla="*/ 128 h 185"/>
              <a:gd name="T26" fmla="*/ 81 w 186"/>
              <a:gd name="T27" fmla="*/ 81 h 185"/>
              <a:gd name="T28" fmla="*/ 129 w 186"/>
              <a:gd name="T29" fmla="*/ 57 h 185"/>
              <a:gd name="T30" fmla="*/ 93 w 186"/>
              <a:gd name="T31" fmla="*/ 0 h 185"/>
              <a:gd name="T32" fmla="*/ 0 w 186"/>
              <a:gd name="T33" fmla="*/ 93 h 185"/>
              <a:gd name="T34" fmla="*/ 93 w 186"/>
              <a:gd name="T35" fmla="*/ 185 h 185"/>
              <a:gd name="T36" fmla="*/ 186 w 186"/>
              <a:gd name="T37" fmla="*/ 93 h 185"/>
              <a:gd name="T38" fmla="*/ 93 w 186"/>
              <a:gd name="T39" fmla="*/ 0 h 185"/>
              <a:gd name="T40" fmla="*/ 97 w 186"/>
              <a:gd name="T41" fmla="*/ 177 h 185"/>
              <a:gd name="T42" fmla="*/ 97 w 186"/>
              <a:gd name="T43" fmla="*/ 164 h 185"/>
              <a:gd name="T44" fmla="*/ 93 w 186"/>
              <a:gd name="T45" fmla="*/ 160 h 185"/>
              <a:gd name="T46" fmla="*/ 89 w 186"/>
              <a:gd name="T47" fmla="*/ 164 h 185"/>
              <a:gd name="T48" fmla="*/ 89 w 186"/>
              <a:gd name="T49" fmla="*/ 177 h 185"/>
              <a:gd name="T50" fmla="*/ 9 w 186"/>
              <a:gd name="T51" fmla="*/ 97 h 185"/>
              <a:gd name="T52" fmla="*/ 21 w 186"/>
              <a:gd name="T53" fmla="*/ 97 h 185"/>
              <a:gd name="T54" fmla="*/ 26 w 186"/>
              <a:gd name="T55" fmla="*/ 93 h 185"/>
              <a:gd name="T56" fmla="*/ 21 w 186"/>
              <a:gd name="T57" fmla="*/ 88 h 185"/>
              <a:gd name="T58" fmla="*/ 9 w 186"/>
              <a:gd name="T59" fmla="*/ 88 h 185"/>
              <a:gd name="T60" fmla="*/ 89 w 186"/>
              <a:gd name="T61" fmla="*/ 8 h 185"/>
              <a:gd name="T62" fmla="*/ 89 w 186"/>
              <a:gd name="T63" fmla="*/ 21 h 185"/>
              <a:gd name="T64" fmla="*/ 93 w 186"/>
              <a:gd name="T65" fmla="*/ 25 h 185"/>
              <a:gd name="T66" fmla="*/ 97 w 186"/>
              <a:gd name="T67" fmla="*/ 21 h 185"/>
              <a:gd name="T68" fmla="*/ 97 w 186"/>
              <a:gd name="T69" fmla="*/ 8 h 185"/>
              <a:gd name="T70" fmla="*/ 177 w 186"/>
              <a:gd name="T71" fmla="*/ 88 h 185"/>
              <a:gd name="T72" fmla="*/ 165 w 186"/>
              <a:gd name="T73" fmla="*/ 88 h 185"/>
              <a:gd name="T74" fmla="*/ 161 w 186"/>
              <a:gd name="T75" fmla="*/ 93 h 185"/>
              <a:gd name="T76" fmla="*/ 165 w 186"/>
              <a:gd name="T77" fmla="*/ 97 h 185"/>
              <a:gd name="T78" fmla="*/ 177 w 186"/>
              <a:gd name="T79" fmla="*/ 97 h 185"/>
              <a:gd name="T80" fmla="*/ 97 w 186"/>
              <a:gd name="T81"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85">
                <a:moveTo>
                  <a:pt x="99" y="99"/>
                </a:moveTo>
                <a:cubicBezTo>
                  <a:pt x="102" y="95"/>
                  <a:pt x="102" y="90"/>
                  <a:pt x="99" y="87"/>
                </a:cubicBezTo>
                <a:cubicBezTo>
                  <a:pt x="96" y="83"/>
                  <a:pt x="90" y="83"/>
                  <a:pt x="87" y="87"/>
                </a:cubicBezTo>
                <a:cubicBezTo>
                  <a:pt x="84" y="90"/>
                  <a:pt x="84" y="95"/>
                  <a:pt x="87" y="99"/>
                </a:cubicBezTo>
                <a:cubicBezTo>
                  <a:pt x="90" y="102"/>
                  <a:pt x="96" y="102"/>
                  <a:pt x="99" y="99"/>
                </a:cubicBezTo>
                <a:close/>
                <a:moveTo>
                  <a:pt x="39" y="146"/>
                </a:moveTo>
                <a:cubicBezTo>
                  <a:pt x="111" y="110"/>
                  <a:pt x="111" y="110"/>
                  <a:pt x="111" y="110"/>
                </a:cubicBezTo>
                <a:cubicBezTo>
                  <a:pt x="147" y="39"/>
                  <a:pt x="147" y="39"/>
                  <a:pt x="147" y="39"/>
                </a:cubicBezTo>
                <a:cubicBezTo>
                  <a:pt x="75" y="75"/>
                  <a:pt x="75" y="75"/>
                  <a:pt x="75" y="75"/>
                </a:cubicBezTo>
                <a:lnTo>
                  <a:pt x="39" y="146"/>
                </a:lnTo>
                <a:close/>
                <a:moveTo>
                  <a:pt x="129" y="57"/>
                </a:moveTo>
                <a:cubicBezTo>
                  <a:pt x="105" y="105"/>
                  <a:pt x="105" y="105"/>
                  <a:pt x="105" y="105"/>
                </a:cubicBezTo>
                <a:cubicBezTo>
                  <a:pt x="57" y="128"/>
                  <a:pt x="57" y="128"/>
                  <a:pt x="57" y="128"/>
                </a:cubicBezTo>
                <a:cubicBezTo>
                  <a:pt x="81" y="81"/>
                  <a:pt x="81" y="81"/>
                  <a:pt x="81" y="81"/>
                </a:cubicBezTo>
                <a:lnTo>
                  <a:pt x="129" y="57"/>
                </a:lnTo>
                <a:close/>
                <a:moveTo>
                  <a:pt x="93" y="0"/>
                </a:moveTo>
                <a:cubicBezTo>
                  <a:pt x="42" y="0"/>
                  <a:pt x="0" y="41"/>
                  <a:pt x="0" y="93"/>
                </a:cubicBezTo>
                <a:cubicBezTo>
                  <a:pt x="0" y="144"/>
                  <a:pt x="42" y="185"/>
                  <a:pt x="93" y="185"/>
                </a:cubicBezTo>
                <a:cubicBezTo>
                  <a:pt x="144" y="185"/>
                  <a:pt x="186" y="144"/>
                  <a:pt x="186" y="93"/>
                </a:cubicBezTo>
                <a:cubicBezTo>
                  <a:pt x="186" y="41"/>
                  <a:pt x="144" y="0"/>
                  <a:pt x="93" y="0"/>
                </a:cubicBezTo>
                <a:close/>
                <a:moveTo>
                  <a:pt x="97" y="177"/>
                </a:moveTo>
                <a:cubicBezTo>
                  <a:pt x="97" y="164"/>
                  <a:pt x="97" y="164"/>
                  <a:pt x="97" y="164"/>
                </a:cubicBezTo>
                <a:cubicBezTo>
                  <a:pt x="97" y="162"/>
                  <a:pt x="95" y="160"/>
                  <a:pt x="93" y="160"/>
                </a:cubicBezTo>
                <a:cubicBezTo>
                  <a:pt x="91" y="160"/>
                  <a:pt x="89" y="162"/>
                  <a:pt x="89" y="164"/>
                </a:cubicBezTo>
                <a:cubicBezTo>
                  <a:pt x="89" y="177"/>
                  <a:pt x="89" y="177"/>
                  <a:pt x="89" y="177"/>
                </a:cubicBezTo>
                <a:cubicBezTo>
                  <a:pt x="46" y="175"/>
                  <a:pt x="11" y="140"/>
                  <a:pt x="9" y="97"/>
                </a:cubicBezTo>
                <a:cubicBezTo>
                  <a:pt x="21" y="97"/>
                  <a:pt x="21" y="97"/>
                  <a:pt x="21" y="97"/>
                </a:cubicBezTo>
                <a:cubicBezTo>
                  <a:pt x="24" y="97"/>
                  <a:pt x="26" y="95"/>
                  <a:pt x="26" y="93"/>
                </a:cubicBezTo>
                <a:cubicBezTo>
                  <a:pt x="26" y="90"/>
                  <a:pt x="24" y="88"/>
                  <a:pt x="21" y="88"/>
                </a:cubicBezTo>
                <a:cubicBezTo>
                  <a:pt x="9" y="88"/>
                  <a:pt x="9" y="88"/>
                  <a:pt x="9" y="88"/>
                </a:cubicBezTo>
                <a:cubicBezTo>
                  <a:pt x="11" y="45"/>
                  <a:pt x="46" y="11"/>
                  <a:pt x="89" y="8"/>
                </a:cubicBezTo>
                <a:cubicBezTo>
                  <a:pt x="89" y="21"/>
                  <a:pt x="89" y="21"/>
                  <a:pt x="89" y="21"/>
                </a:cubicBezTo>
                <a:cubicBezTo>
                  <a:pt x="89" y="23"/>
                  <a:pt x="91" y="25"/>
                  <a:pt x="93" y="25"/>
                </a:cubicBezTo>
                <a:cubicBezTo>
                  <a:pt x="95" y="25"/>
                  <a:pt x="97" y="23"/>
                  <a:pt x="97" y="21"/>
                </a:cubicBezTo>
                <a:cubicBezTo>
                  <a:pt x="97" y="8"/>
                  <a:pt x="97" y="8"/>
                  <a:pt x="97" y="8"/>
                </a:cubicBezTo>
                <a:cubicBezTo>
                  <a:pt x="141" y="11"/>
                  <a:pt x="175" y="45"/>
                  <a:pt x="177" y="88"/>
                </a:cubicBezTo>
                <a:cubicBezTo>
                  <a:pt x="165" y="88"/>
                  <a:pt x="165" y="88"/>
                  <a:pt x="165" y="88"/>
                </a:cubicBezTo>
                <a:cubicBezTo>
                  <a:pt x="163" y="88"/>
                  <a:pt x="161" y="90"/>
                  <a:pt x="161" y="93"/>
                </a:cubicBezTo>
                <a:cubicBezTo>
                  <a:pt x="161" y="95"/>
                  <a:pt x="163" y="97"/>
                  <a:pt x="165" y="97"/>
                </a:cubicBezTo>
                <a:cubicBezTo>
                  <a:pt x="177" y="97"/>
                  <a:pt x="177" y="97"/>
                  <a:pt x="177" y="97"/>
                </a:cubicBezTo>
                <a:cubicBezTo>
                  <a:pt x="175" y="140"/>
                  <a:pt x="141" y="175"/>
                  <a:pt x="97" y="1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000835"/>
      </p:ext>
    </p:extLst>
  </p:cSld>
  <p:clrMapOvr>
    <a:masterClrMapping/>
  </p:clrMapOvr>
</p:sld>
</file>

<file path=ppt/theme/theme1.xml><?xml version="1.0" encoding="utf-8"?>
<a:theme xmlns:a="http://schemas.openxmlformats.org/drawingml/2006/main" name="MFS Rebrand">
  <a:themeElements>
    <a:clrScheme name="MFS Refresh">
      <a:dk1>
        <a:srgbClr val="474C55"/>
      </a:dk1>
      <a:lt1>
        <a:srgbClr val="FFFFFF"/>
      </a:lt1>
      <a:dk2>
        <a:srgbClr val="CD163F"/>
      </a:dk2>
      <a:lt2>
        <a:srgbClr val="4B0532"/>
      </a:lt2>
      <a:accent1>
        <a:srgbClr val="005776"/>
      </a:accent1>
      <a:accent2>
        <a:srgbClr val="7E872A"/>
      </a:accent2>
      <a:accent3>
        <a:srgbClr val="743A8D"/>
      </a:accent3>
      <a:accent4>
        <a:srgbClr val="878A8F"/>
      </a:accent4>
      <a:accent5>
        <a:srgbClr val="00AEC7"/>
      </a:accent5>
      <a:accent6>
        <a:srgbClr val="89163E"/>
      </a:accent6>
      <a:hlink>
        <a:srgbClr val="00A2D5"/>
      </a:hlink>
      <a:folHlink>
        <a:srgbClr val="3D95AB"/>
      </a:folHlink>
    </a:clrScheme>
    <a:fontScheme name="MFS Refres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FS">
      <a:dk1>
        <a:srgbClr val="000000"/>
      </a:dk1>
      <a:lt1>
        <a:srgbClr val="FFFFFF"/>
      </a:lt1>
      <a:dk2>
        <a:srgbClr val="1F497D"/>
      </a:dk2>
      <a:lt2>
        <a:srgbClr val="EEECE1"/>
      </a:lt2>
      <a:accent1>
        <a:srgbClr val="1F275A"/>
      </a:accent1>
      <a:accent2>
        <a:srgbClr val="008B95"/>
      </a:accent2>
      <a:accent3>
        <a:srgbClr val="00A58C"/>
      </a:accent3>
      <a:accent4>
        <a:srgbClr val="7AB800"/>
      </a:accent4>
      <a:accent5>
        <a:srgbClr val="EBB700"/>
      </a:accent5>
      <a:accent6>
        <a:srgbClr val="1F2622"/>
      </a:accent6>
      <a:hlink>
        <a:srgbClr val="354646"/>
      </a:hlink>
      <a:folHlink>
        <a:srgbClr val="8FA1A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FS_AUG2019_wide">
  <a:themeElements>
    <a:clrScheme name="MFS 2019">
      <a:dk1>
        <a:srgbClr val="474C55"/>
      </a:dk1>
      <a:lt1>
        <a:srgbClr val="FFFFFF"/>
      </a:lt1>
      <a:dk2>
        <a:srgbClr val="CD163F"/>
      </a:dk2>
      <a:lt2>
        <a:srgbClr val="4B0532"/>
      </a:lt2>
      <a:accent1>
        <a:srgbClr val="005776"/>
      </a:accent1>
      <a:accent2>
        <a:srgbClr val="878A8F"/>
      </a:accent2>
      <a:accent3>
        <a:srgbClr val="85ABBC"/>
      </a:accent3>
      <a:accent4>
        <a:srgbClr val="381460"/>
      </a:accent4>
      <a:accent5>
        <a:srgbClr val="28724F"/>
      </a:accent5>
      <a:accent6>
        <a:srgbClr val="89163E"/>
      </a:accent6>
      <a:hlink>
        <a:srgbClr val="00A2D5"/>
      </a:hlink>
      <a:folHlink>
        <a:srgbClr val="3D95AB"/>
      </a:folHlink>
    </a:clrScheme>
    <a:fontScheme name="MFS Refres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MFS2019_wide" id="{2DD9C97B-64AD-4378-999B-7FEF9468322D}" vid="{7CF0B162-04C7-44A5-93F8-F8315BA486D4}"/>
    </a:ext>
  </a:extLst>
</a:theme>
</file>

<file path=ppt/theme/theme4.xml><?xml version="1.0" encoding="utf-8"?>
<a:theme xmlns:a="http://schemas.openxmlformats.org/drawingml/2006/main" name="1_MFS_AUG2019_wide">
  <a:themeElements>
    <a:clrScheme name="MFS 2019">
      <a:dk1>
        <a:srgbClr val="474C55"/>
      </a:dk1>
      <a:lt1>
        <a:srgbClr val="FFFFFF"/>
      </a:lt1>
      <a:dk2>
        <a:srgbClr val="CD163F"/>
      </a:dk2>
      <a:lt2>
        <a:srgbClr val="4B0532"/>
      </a:lt2>
      <a:accent1>
        <a:srgbClr val="005776"/>
      </a:accent1>
      <a:accent2>
        <a:srgbClr val="878A8F"/>
      </a:accent2>
      <a:accent3>
        <a:srgbClr val="85ABBC"/>
      </a:accent3>
      <a:accent4>
        <a:srgbClr val="381460"/>
      </a:accent4>
      <a:accent5>
        <a:srgbClr val="28724F"/>
      </a:accent5>
      <a:accent6>
        <a:srgbClr val="89163E"/>
      </a:accent6>
      <a:hlink>
        <a:srgbClr val="00A2D5"/>
      </a:hlink>
      <a:folHlink>
        <a:srgbClr val="3D95AB"/>
      </a:folHlink>
    </a:clrScheme>
    <a:fontScheme name="MFS Refres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MFS2019_wide" id="{2DD9C97B-64AD-4378-999B-7FEF9468322D}" vid="{7CF0B162-04C7-44A5-93F8-F8315BA486D4}"/>
    </a:ext>
  </a:extLst>
</a:theme>
</file>

<file path=ppt/theme/theme5.xml><?xml version="1.0" encoding="utf-8"?>
<a:theme xmlns:a="http://schemas.openxmlformats.org/drawingml/2006/main" name="1_Office Theme">
  <a:themeElements>
    <a:clrScheme name="Custom 1">
      <a:dk1>
        <a:srgbClr val="1A2F59"/>
      </a:dk1>
      <a:lt1>
        <a:srgbClr val="FFFFFF"/>
      </a:lt1>
      <a:dk2>
        <a:srgbClr val="F2F2F2"/>
      </a:dk2>
      <a:lt2>
        <a:srgbClr val="A5A5A5"/>
      </a:lt2>
      <a:accent1>
        <a:srgbClr val="1A2F59"/>
      </a:accent1>
      <a:accent2>
        <a:srgbClr val="DA772F"/>
      </a:accent2>
      <a:accent3>
        <a:srgbClr val="F2F2F2"/>
      </a:accent3>
      <a:accent4>
        <a:srgbClr val="248BCB"/>
      </a:accent4>
      <a:accent5>
        <a:srgbClr val="666666"/>
      </a:accent5>
      <a:accent6>
        <a:srgbClr val="014067"/>
      </a:accent6>
      <a:hlink>
        <a:srgbClr val="00194C"/>
      </a:hlink>
      <a:folHlink>
        <a:srgbClr val="248BCB"/>
      </a:folHlink>
    </a:clrScheme>
    <a:fontScheme name="Branded">
      <a:majorFont>
        <a:latin typeface="Clarendon LT Std"/>
        <a:ea typeface=""/>
        <a:cs typeface=""/>
      </a:majorFont>
      <a:minorFont>
        <a:latin typeface="Avenir LT Std 6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ppt4BF5.tmp</Template>
  <TotalTime>37624</TotalTime>
  <Words>9482</Words>
  <Application>Microsoft Office PowerPoint</Application>
  <PresentationFormat>Widescreen</PresentationFormat>
  <Paragraphs>671</Paragraphs>
  <Slides>37</Slides>
  <Notes>37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37</vt:i4>
      </vt:variant>
    </vt:vector>
  </HeadingPairs>
  <TitlesOfParts>
    <vt:vector size="53" baseType="lpstr">
      <vt:lpstr>Arial</vt:lpstr>
      <vt:lpstr>Arial Narrow</vt:lpstr>
      <vt:lpstr>Avenir LT Std 35 Light</vt:lpstr>
      <vt:lpstr>Avenir LT Std 65 Medium</vt:lpstr>
      <vt:lpstr>Avenir Next LT Pro Demi</vt:lpstr>
      <vt:lpstr>Calibri</vt:lpstr>
      <vt:lpstr>Calibri Light</vt:lpstr>
      <vt:lpstr>Clarendon LT Std</vt:lpstr>
      <vt:lpstr>Lato</vt:lpstr>
      <vt:lpstr>Wingdings</vt:lpstr>
      <vt:lpstr>MFS Rebrand</vt:lpstr>
      <vt:lpstr>Office Theme</vt:lpstr>
      <vt:lpstr>MFS_AUG2019_wide</vt:lpstr>
      <vt:lpstr>1_MFS_AUG2019_wide</vt:lpstr>
      <vt:lpstr>1_Office Theme</vt:lpstr>
      <vt:lpstr>3_Office Theme</vt:lpstr>
      <vt:lpstr>PowerPoint Presentation</vt:lpstr>
      <vt:lpstr>PowerPoint Presentation</vt:lpstr>
      <vt:lpstr>Host</vt:lpstr>
      <vt:lpstr>PowerPoint Presentation</vt:lpstr>
      <vt:lpstr>PowerPoint Presentation</vt:lpstr>
      <vt:lpstr>Co-Host</vt:lpstr>
      <vt:lpstr>SAVVY WOMEN, SMART INVESTORS  </vt:lpstr>
      <vt:lpstr>PowerPoint Presentation</vt:lpstr>
      <vt:lpstr>Women Have Choices and Unique Challenges</vt:lpstr>
      <vt:lpstr>What Keeps You Up at Night ? </vt:lpstr>
      <vt:lpstr>That Was Then…</vt:lpstr>
      <vt:lpstr>Things Have Changed for Women</vt:lpstr>
      <vt:lpstr>PowerPoint Presentation</vt:lpstr>
      <vt:lpstr>Care for Your Credit</vt:lpstr>
      <vt:lpstr>Make a Budget </vt:lpstr>
      <vt:lpstr>The Power of Compounding </vt:lpstr>
      <vt:lpstr>Make a Budget </vt:lpstr>
      <vt:lpstr>Brush Up on Benefits   </vt:lpstr>
      <vt:lpstr>PowerPoint Presentation</vt:lpstr>
      <vt:lpstr>Merging Finances After Marriage </vt:lpstr>
      <vt:lpstr>Flying Solo </vt:lpstr>
      <vt:lpstr>The Goal: Optimize Your Savings Potential  </vt:lpstr>
      <vt:lpstr>But Where Does the Money Go?</vt:lpstr>
      <vt:lpstr>The Goal: Optimize Your Savings Potential </vt:lpstr>
      <vt:lpstr>The Rescue: Caregivers Need to Solidify Retirement Saving</vt:lpstr>
      <vt:lpstr>The Return: When Children Come Back to the Nest</vt:lpstr>
      <vt:lpstr>Don’t Be Derailed by the Cost of Long-Term Care</vt:lpstr>
      <vt:lpstr>Caregiving Costs: Financial Support for Loved Ones</vt:lpstr>
      <vt:lpstr>PowerPoint Presentation</vt:lpstr>
      <vt:lpstr>Social Security for Women</vt:lpstr>
      <vt:lpstr>Get More From Social Security</vt:lpstr>
      <vt:lpstr>We Cost More </vt:lpstr>
      <vt:lpstr>You Can Let Life Happen…</vt:lpstr>
      <vt:lpstr>PowerPoint Presentation</vt:lpstr>
      <vt:lpstr>Thank You! 1-800-343-2829</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Erika Yadron</cp:lastModifiedBy>
  <cp:revision>833</cp:revision>
  <cp:lastPrinted>2021-07-30T17:28:59Z</cp:lastPrinted>
  <dcterms:created xsi:type="dcterms:W3CDTF">2019-10-21T12:18:03Z</dcterms:created>
  <dcterms:modified xsi:type="dcterms:W3CDTF">2023-10-25T18:20:15Z</dcterms:modified>
</cp:coreProperties>
</file>