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12.xml" ContentType="application/vnd.openxmlformats-officedocument.presentationml.notesSlide+xml"/>
  <Override PartName="/ppt/ink/ink14.xml" ContentType="application/inkml+xml"/>
  <Override PartName="/ppt/notesSlides/notesSlide13.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notesSlides/notesSlide14.xml" ContentType="application/vnd.openxmlformats-officedocument.presentationml.notesSlide+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15.xml" ContentType="application/vnd.openxmlformats-officedocument.presentationml.notesSlide+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notesSlides/notesSlide16.xml" ContentType="application/vnd.openxmlformats-officedocument.presentationml.notesSlide+xml"/>
  <Override PartName="/ppt/ink/ink47.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48.xml" ContentType="application/inkml+xml"/>
  <Override PartName="/ppt/ink/ink49.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59.xml" ContentType="application/inkml+xml"/>
  <Override PartName="/ppt/ink/ink60.xml" ContentType="application/inkml+xml"/>
  <Override PartName="/ppt/notesSlides/notesSlide25.xml" ContentType="application/vnd.openxmlformats-officedocument.presentationml.notesSlide+xml"/>
  <Override PartName="/ppt/ink/ink61.xml" ContentType="application/inkml+xml"/>
  <Override PartName="/ppt/notesSlides/notesSlide26.xml" ContentType="application/vnd.openxmlformats-officedocument.presentationml.notesSlide+xml"/>
  <Override PartName="/ppt/ink/ink62.xml" ContentType="application/inkml+xml"/>
  <Override PartName="/ppt/notesSlides/notesSlide27.xml" ContentType="application/vnd.openxmlformats-officedocument.presentationml.notesSlide+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72.xml" ContentType="application/inkml+xml"/>
  <Override PartName="/ppt/ink/ink73.xml" ContentType="application/inkml+xml"/>
  <Override PartName="/ppt/ink/ink74.xml" ContentType="application/inkml+xml"/>
  <Override PartName="/ppt/ink/ink75.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732" r:id="rId2"/>
  </p:sldMasterIdLst>
  <p:notesMasterIdLst>
    <p:notesMasterId r:id="rId42"/>
  </p:notesMasterIdLst>
  <p:handoutMasterIdLst>
    <p:handoutMasterId r:id="rId43"/>
  </p:handoutMasterIdLst>
  <p:sldIdLst>
    <p:sldId id="463" r:id="rId3"/>
    <p:sldId id="464" r:id="rId4"/>
    <p:sldId id="329" r:id="rId5"/>
    <p:sldId id="458" r:id="rId6"/>
    <p:sldId id="459" r:id="rId7"/>
    <p:sldId id="471" r:id="rId8"/>
    <p:sldId id="460" r:id="rId9"/>
    <p:sldId id="496" r:id="rId10"/>
    <p:sldId id="476" r:id="rId11"/>
    <p:sldId id="477" r:id="rId12"/>
    <p:sldId id="478" r:id="rId13"/>
    <p:sldId id="479" r:id="rId14"/>
    <p:sldId id="480" r:id="rId15"/>
    <p:sldId id="481" r:id="rId16"/>
    <p:sldId id="483" r:id="rId17"/>
    <p:sldId id="512" r:id="rId18"/>
    <p:sldId id="485" r:id="rId19"/>
    <p:sldId id="486" r:id="rId20"/>
    <p:sldId id="487" r:id="rId21"/>
    <p:sldId id="488" r:id="rId22"/>
    <p:sldId id="511" r:id="rId23"/>
    <p:sldId id="490" r:id="rId24"/>
    <p:sldId id="491" r:id="rId25"/>
    <p:sldId id="493" r:id="rId26"/>
    <p:sldId id="495" r:id="rId27"/>
    <p:sldId id="450" r:id="rId28"/>
    <p:sldId id="498" r:id="rId29"/>
    <p:sldId id="497" r:id="rId30"/>
    <p:sldId id="502" r:id="rId31"/>
    <p:sldId id="510" r:id="rId32"/>
    <p:sldId id="437" r:id="rId33"/>
    <p:sldId id="469" r:id="rId34"/>
    <p:sldId id="470" r:id="rId35"/>
    <p:sldId id="508" r:id="rId36"/>
    <p:sldId id="504" r:id="rId37"/>
    <p:sldId id="507" r:id="rId38"/>
    <p:sldId id="513" r:id="rId39"/>
    <p:sldId id="514" r:id="rId40"/>
    <p:sldId id="515" r:id="rId4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CCE7"/>
    <a:srgbClr val="1A3865"/>
    <a:srgbClr val="F81E03"/>
    <a:srgbClr val="EAED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942" autoAdjust="0"/>
  </p:normalViewPr>
  <p:slideViewPr>
    <p:cSldViewPr snapToGrid="0">
      <p:cViewPr varScale="1">
        <p:scale>
          <a:sx n="80" d="100"/>
          <a:sy n="80" d="100"/>
        </p:scale>
        <p:origin x="1734" y="90"/>
      </p:cViewPr>
      <p:guideLst/>
    </p:cSldViewPr>
  </p:slideViewPr>
  <p:notesTextViewPr>
    <p:cViewPr>
      <p:scale>
        <a:sx n="1" d="1"/>
        <a:sy n="1" d="1"/>
      </p:scale>
      <p:origin x="0" y="0"/>
    </p:cViewPr>
  </p:notesTextViewPr>
  <p:sorterViewPr>
    <p:cViewPr>
      <p:scale>
        <a:sx n="80" d="100"/>
        <a:sy n="80" d="100"/>
      </p:scale>
      <p:origin x="0" y="-39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955FDA-760B-9DF5-D646-97C4E4BE6AEB}"/>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36C77A0-C688-F823-74CB-9B12B4F0B0F9}"/>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9B506C87-3418-4CAD-8D35-C02851CCF23D}" type="datetimeFigureOut">
              <a:rPr lang="en-US" smtClean="0"/>
              <a:t>2/13/2023</a:t>
            </a:fld>
            <a:endParaRPr lang="en-US"/>
          </a:p>
        </p:txBody>
      </p:sp>
      <p:sp>
        <p:nvSpPr>
          <p:cNvPr id="4" name="Footer Placeholder 3">
            <a:extLst>
              <a:ext uri="{FF2B5EF4-FFF2-40B4-BE49-F238E27FC236}">
                <a16:creationId xmlns:a16="http://schemas.microsoft.com/office/drawing/2014/main" id="{F214A587-74FE-B3F9-7A64-47504051FCB3}"/>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F1CACF-376F-F791-F7CE-EDC93CA711B2}"/>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12682B71-6B47-46C5-ACEE-6ECDF9B7B8BB}" type="slidenum">
              <a:rPr lang="en-US" smtClean="0"/>
              <a:t>‹#›</a:t>
            </a:fld>
            <a:endParaRPr lang="en-US"/>
          </a:p>
        </p:txBody>
      </p:sp>
    </p:spTree>
    <p:extLst>
      <p:ext uri="{BB962C8B-B14F-4D97-AF65-F5344CB8AC3E}">
        <p14:creationId xmlns:p14="http://schemas.microsoft.com/office/powerpoint/2010/main" val="6093564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4T17:02:23.07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1651 67,'182'-12,"36"10,151-8,-92-26,-250 30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4T17:05:06.2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169 494,'-1'-6,"-1"0,0 1,-1-1,0 1,0-1,0 1,0 0,-1 0,1 1,-6-6,-4-7,-76-96,86 108,-1-1,1 0,-1 1,2-1,-1 0,1-1,0 1,0 0,0-1,1 1,0-1,0 1,1-1,0 1,1-9,-1-147,1 160,-1 1,0-1,1 1,0 0,-1-1,1 1,0 0,-1 0,1-1,0 1,0 0,0 0,0 0,0 0,1 0,-1 0,0 1,0-1,0 0,1 1,-1-1,0 0,1 1,-1 0,1-1,-1 1,0 0,1 0,-1-1,1 1,1 1,60 0,-41 1,876-2,-649-9,1420 9,-1661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4T17:05:10.6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0,'2'23,"1"0,2 0,0-1,1 1,1-1,1-1,15 28,21 63,-4 38,-34-106,-3 0,-1 0,-4 54,0-10,2-81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4T17:05:16.3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 1,'-2'48,"0"-33,1 0,1 0,0 0,1 0,5 23,-5-37,0 1,-1-1,1 0,0 1,1-1,-1 0,0 0,0 0,0 0,1 0,-1 0,1 0,-1-1,0 1,1 0,-1-1,1 1,0-1,-1 0,1 1,-1-1,1 0,0 0,2 0,51-2,-34 1,53 2,1 4,91 18,-38-8,1-6,146-9,-129-1,92 20,-96-4,120-13,-28-2,500 10,-485-12,-243 3,0-1,0 1,-1 0,1 1,10 3,0 0,-9-3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4T17:05:37.4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15 1,'4'5,"0"0,-1 0,1 1,-1-1,0 1,-1 0,1 0,-1 0,2 10,11 66,-11-51,-2-19,2 30,-5-40,1 0,-1 0,0 0,0 0,0 0,0 0,0 0,0 0,0 0,-1 0,1 0,-1-1,1 1,-1-1,0 1,-3 2,-28 28,31-31,1 0,0 1,0-1,0 0,0 0,0 0,0 1,0-1,1 0,-1 1,0-1,1 1,-1-1,1 1,-1-1,1 1,0-1,-1 1,1-1,0 1,0 0,0-1,1 1,-1-1,0 1,1 1,3-1,1-1,0 1,-1-1,1 0,0 0,0 0,-1-1,1 1,0-1,0-1,0 1,0-1,6-1,9 1,79-1,149 4,41 25,-172-14,-78-7,66 1,-57 2,-41-7,0 0,1 0,0-1,13 1,653-3,-364 19,-25-2,-116 10,-112-21,112-5,-64-3,94 12,-188-9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01:06.34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2,'25'-1,"-8"1,0-1,0 2,0 1,0 0,0 1,26 7,-25-5,0-1,1-1,-1-1,1 0,-1-2,36-2,0 0,-34 2,127-1,193 24,-179-2,-87-11,89-1,-7-1,557 9,-471-19,371-26,-568 25,228-9,383 1,-345 8,-194 3,-6 14,661-12,-391-4,-269 1,122 2,-159 6,30 1,-92-8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4T17:08:29.46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73 8834,'19'78,"19"84,-24 14,-13-130,2 1,16 83,6-13,-6 1,-4 1,-3 222,-13 2124,14-2324,-1-1,-12-68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4T17:08:24.25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49 424,'1'304,"-4"-264,-1 0,-12 55,7-50,-5 64,10 476,6-311,-2 6315,3-6538,2 0,12 53,-8-55,-2 1,1 67,-10 1010,3-653,0-429,10 48,2 42,-13 801,-1-411,2-511,0 0,2 1,-1-1,2-1,7 21,-5-16,0-1,4 31,1 24,-5-37,4 68,-11 154,1-235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4T17:08:24.25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213 189,'-13'106,"3"-33,0-3,4-36,-3 60,9-55,1 10,-2 0,-2 0,-18 89,0-17,5-25,10-50,1-1,3 1,5 68,-1-19,-2 883,-1-956,-2 1,-1 0,0-1,-2 0,-11 29,8-25,1-1,1 2,-4 39,8 246,5-158,-2 1416,-12-1384,0-16,11 936,3-539,-2 1730,0-2272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05:12.20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122 6709,'-2'816,"-2"-747,-19 108,6-61,-5 38,-7 61,19-134,3-33,0 61,8 434,-1-517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05:13.84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2 0,'-1'156,"3"168,-2-318,1 0,-1 0,1 0,1 0,3 10,0-8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4T17:02:26.92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284 88,'130'-2,"-46"-1,793 3,-847-2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05:17.54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1,'0'4916,"0"-4896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05:19.90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267 67,'-9'-6,"-1"-1,0 1,0 1,-1 0,-21-7,19 6,5 3,-1-1,1 1,-1 1,1 0,-1 0,0 0,0 1,0 1,0-1,1 1,-1 1,0 0,0 0,0 1,0 0,-9 4,17-6,0 0,0 0,1 1,-1-1,0 0,1 1,-1-1,0 0,1 1,-1-1,0 1,1-1,-1 1,1 0,-1-1,1 1,-1-1,1 1,0 0,-1-1,1 1,-1 1,1-1,1-1,-1 1,0-1,1 1,-1-1,0 1,1-1,-1 1,0-1,1 1,-1-1,1 1,-1-1,1 0,-1 1,1-1,-1 0,1 1,-1-1,1 0,0 1,44 10,-36-9,48 8,0-3,1-2,110-6,-64-1,-79 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4T17:06:15.7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55 1,'0'26,"-1"32,2 1,2-1,4 0,15 67,-18-102,0 1,1 38,0 0,1 22,-6 121,-3-77,3 667,-2-753,-11 59,0 2,-12 60,15-120,3 2,-3 62,9-92,-1-1,0 0,-6 22,4-23,0 2,2-1,-2 27,5 429,1-487,1 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4T17:06:22.3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94 0,'1'38,"2"-1,9 40,41 244,-31-199,-12-76,-2 1,3 78,-10-37,-3 104,-24 62,24-242,0 0,0 0,-1 0,-8 20,6-20,1 1,0-1,1 1,-1 15,-25 214,4-43,6-79,-2 18,-6 114,15-151,6-66,-1 65,7 641,12-915,28-105,-13 117,13-60,-22 140,-4-1,-3-1,0-85,-12 119,1-3,-10-82,6 107,-1 0,-1 0,-1 1,-1 0,-21-45,29 72,0 0,0 0,0 1,0-1,0 0,0 0,0 0,0 0,0 0,0 0,0 0,0 0,0 0,-1 1,1-1,0 0,0 0,0 0,0 0,0 0,0 0,0 0,0 0,0 0,0 0,0 0,-1 0,1 0,0 0,0 0,0 0,0 0,0 0,0 0,0 0,0 0,-1 0,1 0,0 0,0 0,0 0,0 0,0 0,0 0,0 0,0 0,-1 0,1 0,0 0,0 0,0 0,0 0,0 0,0 0,0 0,0 0,0-1,0 1,0 0,0 0,0 0,-1 0,1 0,0 0,0 0,-1 15,2 18,17 60,-8-51,-2 0,-2 1,0 44,-5-67,2 0,-1-1,12 38,-8-38,-2 1,0-1,-1 1,1 23,-5 1451,-2-1444,-2 1,-12 49,4-24,3-17,-10 89,7-70,9-60,1 1,-3 35,7 107,-1-150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4T17:06:27.5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0,'13'26,"0"-4,-2 2,0-1,-1 1,-1 1,-1 0,8 47,13 124,-24-159,15 60,-12-69,-2 1,-1 0,3 56,-7-58,2 1,1-1,8 31,-6-30,0 1,2 52,-8-57,-1-11,1 0,1 1,0-1,0 0,1 0,1 0,6 16,-5-10,1 1,-2-1,-1 1,0 0,-1 0,-2 0,-2 26,0 22,3 514,-14-456,-6 7,0 5,16-102,-11 44,8-52,2 1,1 0,0 34,-9 114,13-11,0-155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4T17:08:29.4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0,'2'8,"0"-1,1 1,0-1,1 0,-1 0,1 0,0-1,6 7,2 6,130 245,-134-247,-1 0,-1 1,-1 0,0 0,-1 0,-1 1,1 25,9 44,29 123,-25-84,-16-116,-1-136,0 72,0 42,0 14,0 1633,-13-1478,-1 4,16-81,-4 87,-11-115,10-44,0-1,1 1,0 0,0 0,0 13,3 878,-14-646,14 1246,-2-900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4T17:07:07.4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1,'0'1032,"2"-999,1 0,16 60,-6-28,1 18,-13-78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4T17:08:24.2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736 277,'-1'12,"-7"117,-5 68,15-54,-4 205,-4-280,-1 81,5-120,0-1,-8 34,5-33,1 0,0 31,-7 169,11-228,-4 425,6-225,-2 146,-1-482,3-148,11 200,-9 63,0 1,1-39,-3 20,2 0,10-47,-7 48,-1-1,1-54,1-90,-5 142,1-367,-6 214,11-64,-5 187,-4-90,0 147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4T17:08:56.6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165 418,'-1'-6,"0"-1,-1 0,0 1,0-1,-1 1,0-1,0 1,0 0,-1 0,0 1,0-1,0 1,-7-7,-32-14,36 23,1 0,-1 0,1-1,0 0,0 0,0-1,1 0,-1 0,1 0,-8-11,13 12,-1 0,1 0,-1-1,1 1,1 0,-1-1,0 1,1 0,0 0,0 0,0 0,4-8,4-22,-3-12,-3 31,0-1,-2 1,0-25,-1 39,0 1,0-1,-1 0,1 0,0 1,0-1,-1 0,1 1,-1-1,1 1,0-1,-1 0,1 1,-1-1,1 1,-1-1,0 1,1-1,-1 1,1 0,-1-1,0 1,-1-1,4 1,8 0,509 2,-270-3,-183 8,-61-7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4T17:08:58.6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 1,'-1'462,"2"476,34-580,-24-275,-7 21,-4-78,1 0,0-1,7 30,-6-46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4T17:02:26.92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25,'11'-1,"-3"1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4T17:08:59.3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0,'3'5,"-1"0,0 1,0-1,0 0,-1 1,1 0,-1-1,-1 1,1-1,-1 9,1-3,9 318,-10-278,0-40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4T17:09:00.9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0,'10'482,"148"1295,-146-1690,-9-73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4T17:09:07.6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0,'-1'5,"1"-1,0 0,0 0,1 0,-1 0,1 1,0-1,0 0,1 0,-1 0,1-1,0 1,0 0,0 0,0-1,0 0,1 1,0-1,0 0,0 0,0 0,0-1,0 1,1-1,-1 0,1 0,6 3,29 14,-34-18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4T17:09:10.2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29 2354,'-1'0,"0"0,0 0,0-1,0 1,0 0,0 0,0-1,0 1,0 0,0-1,0 1,1-1,-1 1,0-1,0 0,0 1,1-1,-1 0,0 1,1-1,-1 0,1 0,-1 0,0-1,-7-30,11-33,-3 64,8-56,-3 26,2-55,6-112,-7-394,-6-489,0 1062,2 0,-1 0,2 0,1 0,0 1,1 0,1 0,9-18,-10 25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4T17:09:34.2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140 0,'-2'18,"0"0,0-1,-2 1,0-1,-1 0,-1 0,-12 25,-5 16,12-23,2 0,1 0,2 1,-3 38,5 147,4-159,-7 80,-6 44,13 1011,3-1151,14 84,-9-85,4 90,8 115,-4-104,2 13,-6 19,-6-135,-5-32,-13-38,7 10,0-1,2 0,0 0,1-1,1 1,0 0,2-1,0 1,1 0,4-19,-1 7,-2-1,-1 1,-1-1,-4-34,3 63,0 0,0 0,0 0,0 0,-1 0,1 0,-1 0,1 0,-1 0,0 0,0 0,1 0,-1 0,-1 1,1-1,0 0,0 1,-1-1,1 1,-1-1,1 1,-1 0,0 0,1-1,-1 1,0 0,0 1,0-1,0 0,1 0,-1 1,0-1,0 1,-1 0,1 0,0 0,0-1,0 2,0-1,-3 1,-30-7,34 6,0 0,0-1,1 1,-1-1,0 1,1 0,-1-1,0 1,1-1,-1 0,0 1,1-1,-1 1,1-1,0 0,-1 1,1-1,-1 0,1 0,0 1,-1-1,1 0,0 0,0 0,0 1,0-1,0 0,0 0,0 0,0 1,0-1,0 0,0 0,0 0,1 1,-1-1,1-1,14-28,-11 26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06:21.05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1,'4'0,"5"0,5 0,5 0,2 0,3 0,0 0,0 0,5 0,0 0,-3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06:23.74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0,'0'4,"4"1,9 0,7-1,3-1,3-1,4-1,9-1,6 0,0 0,-5 0,-8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06:24.22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06:39.54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1,'519'0,"-495"1,0 2,31 6,2 1,55 12,-76-13,0-3,64 5,-22-11,-57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11:29.2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1,'4'2,"1"-1,-1 1,1-1,-1 0,1 0,0 0,-1-1,1 1,0-1,0-1,-1 1,6-1,5 0,1143 1,-1150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1:57:30.54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319 1,'-6'0,"-5"0,-7 0,-5 0,-3 0,-3 0,-1 0,-1 0,1 0,0 0,0 0,0 0,5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12:04.4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0,'12'35,"-7"18,-3 0,-4 57,0-17,1 10,2 108,3-181,1 0,2 0,1-1,12 29,-7-17,10 44,-3 57,-14-115,14 40,-12-45,-2 0,0 0,3 31,-6 23,-4-54,2 0,0 0,9 41,55 229,-58-233,-6-42,0 0,9 32,-6-93,-2 20,3-36,2 0,18-68,3-2,-2 4,-18 85,-2-1,-2 0,-1 0,-6-72,1 22,0 16,1 34,1 1,6-50,5 34,-6 35,-1-1,2-23,-4 30,0 1,1 0,1-1,10-24,6-25,-14 41,1-1,1 1,13-29,-18 47,-1-1,0 1,0 0,0-1,-1 1,0-1,-1 1,1-1,-1 0,0 1,-1-1,0 1,0-1,0 1,-1-1,0 1,-3-8,-1 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12:04.7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12:10.4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0,'0'17,"0"2,0-1,6 36,-5-48,1 1,0-1,0 1,1-1,0 0,0 0,0 0,1 0,0-1,0 1,8 6,10 10,-1 0,-1 2,-1 0,0 1,27 53,-10-11,-26-53,-2 1,0 1,0 0,-2 0,0 0,0 1,-2-1,5 33,-7 33,-2-50,1-1,11 63,-1-44,0 4,21 59,-17-72,-3 0,-1 1,10 81,-8-20,-6-50,1 70,-9 163,1-882,2 563,2 0,12-54,-4 27,30-136,-36 153,-1-1,-3 0,-4-63,0 18,2 35,11-240,-9 271,-1 12,0-1,1 0,5-17,-6 26,0 0,0-1,1 1,0 0,-1 0,1 0,0 0,1 1,-1-1,0 0,1 1,-1-1,1 1,0 0,0 0,4-2,10-4,-10 5,0-1,0 1,0-1,0-1,-1 1,1-1,-1 0,7-8,-7 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12:13.0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0,'210'11,"-6"-7,-125-5,-66 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12:14.3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12,'77'-6,"-60"3,0 2,0 0,1 0,30 4,1 3,0-3,56-2,-50-2,-38 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12:19.5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0 131,'65'-1,"69"3,-132-2,0 0,0 0,0 1,0-1,-1 1,1 0,0-1,0 1,0 0,-1 0,1 0,0 0,-1 1,1-1,-1 0,1 1,-1-1,0 1,1-1,-1 1,0-1,0 1,0 0,-1 0,1 0,0-1,-1 1,1 0,-1 0,1 2,1 9,-1-1,-1 1,0-1,-1 14,0 21,6-17,1-1,2 0,0-1,21 45,-28-71,-1 1,1-1,0 0,0 0,0 0,1 0,-1 0,0 0,1 0,3 2,4-6,2-15,38-75,-21 42,-2-2,20-57,-28 39,-15 52,2 0,0 0,1 0,11-23,-17 41,0 0,0 0,0 0,0-1,0 1,0 0,1 0,-1 0,0-1,0 1,0 0,0 0,0 0,1 0,-1-1,0 1,0 0,0 0,1 0,-1 0,0 0,0 0,0 0,1 0,-1-1,0 1,0 0,0 0,1 0,-1 0,0 0,0 0,1 0,-1 0,0 0,0 1,1-1,-1 0,0 0,0 0,0 0,1 0,-1 0,9 12,4 21,-13-31,85 290,-77-243,-3 0,-2 1,-6 87,1-29,2 552,7-532,1 6,-7-109,2 0,0-1,13 44,2 15,-14-61,-2-5,1 1,0-1,2 0,7 20,-12-36,0 0,1-1,-1 1,0 0,0-1,1 1,-1 0,0-1,1 1,-1 0,1-1,-1 1,0-1,1 1,0-1,-1 1,1-1,-1 0,1 1,-1-1,1 1,0-1,-1 0,2 1,-1-2,-1 1,1 0,0-1,-1 1,1-1,-1 1,1-1,-1 1,0-1,1 0,-1 1,1-1,-1 1,0-1,0 0,1 1,-1-1,0 0,0 0,7-41,-4-312,-5 187,3 105,11-81,-7 111,1 0,2 0,1 1,17-39,-25 68,-1 1,1-1,-1 1,1 0,-1-1,1 1,0 0,0-1,0 1,0 0,0 0,0 0,0 0,0 0,0 0,1 0,-1 0,0 0,0 1,1-1,-1 0,1 1,-1-1,3 0,-3 2,1-1,0 0,0 1,-1 0,1-1,-1 1,1 0,0 0,-1 0,1 0,-1 0,0 0,1 0,-1 0,0 0,1 1,0 1,5 7,1 1,-2 0,0 0,7 17,52 156,-45-121,0-12,-15-40,0-1,-1 1,0 0,-1 0,0 0,-1 1,2 21,-6 247,15-573,2 197,-10 70,0-1,1-41,-7 39,2 0,1 0,2 0,11-50,30-48,-42 114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4T17:09:59.7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 0,'13'216,"-11"-197,1 0,0 0,2 0,0-1,1 0,11 22,-9-20,-7-16,0-1,1 1,-2 0,1-1,0 1,-1 0,1 0,-1 0,0 0,-1 0,1-1,0 1,-1 0,0 0,0-1,0 1,-1 0,1-1,-1 1,0-1,0 0,0 1,0-1,0 0,-1 0,0 0,1-1,-1 1,0-1,0 1,-1-1,1 0,0 0,-1-1,1 1,-1-1,1 1,-1-1,-5 1,68-7,-50 5,-1 0,1-1,-1 1,1-2,-1 1,0-1,1 0,-1-1,0 0,13-7,-14 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11:29.2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1,'8'23,"2"-11,-2 11,1-12,-1 1,2-1,0 1,-2-12,2 11,0-11,-1-11,-1 11,12-12,10 1,2251 11,-2265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19:25.3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1 971,'0'-5,"1"1,0 0,0 0,0 0,0 0,0 0,1 0,0 0,4-6,27-37,-12 18,13-20,-21 33,-2-1,0 0,14-30,91-196,-95 207,23-57,-25 42,16-38,-28 73,1-2,2 0,-1 1,23-29,-28 41,1 0,-1 0,1 1,0 0,1 0,-1 0,1 0,0 1,0 0,0 0,0 1,0 0,1 0,-1 0,10-1,68-4,104 2,3 2,-190 3,32-3,0 2,63 5,-89-1,-1-1,1 1,-1 0,0 1,0-1,0 1,0 1,-1-1,1 1,-1 0,0 0,5 8,22 18,-19-21,0 1,-1 1,0 0,-1 0,0 1,-1 0,-1 1,14 25,25 47,-28-53,24 56,-29-59,2 0,0-2,2 0,43 49,-27-34,-12-18,1-1,1 0,36 24,29 28,-71-60,1 0,23 13,17 14,-22-16,-24-17,0 0,14 14,-22-17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4T17:10:17.5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1 381,'1'-9,"1"-1,1 0,-1 1,2 0,-1 0,1 0,1 0,6-10,8-19,-13 25,4-12,1 1,26-42,-32 58,0 1,1 1,0-1,0 1,1 0,0 0,0 1,0 0,1 0,-1 0,1 1,13-4,-1 0,0 2,1 0,0 1,0 1,31-1,1 0,-33 2,0 2,38 1,-50 1,0 0,-1 1,1 0,-1 0,1 1,-1 0,0 0,0 0,0 1,0 0,6 6,1 0,0 1,-1 0,-1 1,0 0,0 1,-1 1,-1-1,0 2,13 24,-4 15,-14-45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4T17:02:23.07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1534 80,'204'-13,"-102"-4,10-3,2 5,142 0,9 17,-231-2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23:48.06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2,'163'-2,"171"5,-144 22,-133-15,0-2,66 0,852-10,-570 3,-274 7,-3 1,502-10,-607 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23:50.3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0,'3520'0,"-3487"0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24:19.0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 85,'0'0,"-1"-1,1 1,-1-1,1 1,-1-1,1 1,-1-1,1 1,0-1,-1 1,1-1,0 0,-1 1,1-1,0 0,0 1,0-1,0 0,0 1,-1-1,1 0,0 1,1-1,-1 0,0 1,0-1,0 0,0 1,0-1,1 0,-1 1,0-1,0 0,1 1,-1-1,1 1,-1-1,0 1,1-1,-1 1,1-1,-1 1,1-1,0 1,-1 0,1-1,-1 1,2-1,35-13,24 4,0 2,1 2,86 5,-68 0,1522-1,-783 4,-699 0,121-4,-238 2,1-1,-1 1,1-1,-1 0,1 0,-1 0,1 0,3-2,4-5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24:23.0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0,'3333'0,"-3282"0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24:36.9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22,'5'3,"1"1,0-1,0 0,0 0,0-1,0 0,1 0,-1 0,11 1,13 4,-14-3,1 0,0-1,0 0,1-2,18 0,90-10,2 1,-105 8,29 1,96-11,-121 6,-9 1,0 0,27-8,-24 5,1 0,0 2,-1 1,32-2,91 7,-51 0,-32-4,-36 0,1 2,0 0,42 7,-54-3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24:39.4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4,'42'-1,"-27"-1,0 2,0 0,0 0,-1 1,1 1,0 1,-1 0,22 8,-18-4,0-1,0-1,0 0,27 2,-2 1,-20-2,0 1,25 10,-31-9,-1-2,2 0,-1-2,0 1,25 1,210-5,-115-3,-82 1,-13 0,1 2,72 10,-42 6,-50-10,0-2,1 0,0-2,32 2,739-7,-470 2,-302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24:47.1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91,'0'-3,"0"-3,0 0,0 0,0 0,1 0,0 0,3-10,-3 14,0 0,0 0,0 1,1-1,-1 0,1 1,-1-1,1 0,-1 1,1 0,0-1,0 1,0 0,-1 0,1 0,0 0,0 1,1-1,-1 0,0 1,0-1,2 1,29-4,-1 1,1 2,50 5,2-1,501-3,-567 1,37 6,14 2,712-8,-381-3,235 2,-589 2,72 14,-74-9,80 3,-99-10,24-1,0 2,51 9,-67-6,60-1,-77-3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25:07.9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3410 36,'-94'2,"-101"-4,167-2,-36-9,42 8,0 0,-46-3,-739 7,378 3,-1233-2,1644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25:09.1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30:08.1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32,'1'-1,"-1"0,0 0,1 0,-1 0,1 0,-1 0,1 0,-1 0,1 0,0 0,-1 0,1 1,0-1,0 0,-1 1,1-1,0 0,0 1,0-1,0 1,0-1,0 1,0 0,0-1,0 1,2 0,31-6,-30 5,79-5,116 7,-72 1,288-2,-399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4T17:02:23.07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89,'84'-1,"95"3,-108 12,-53-9,1-1,21 1,327-5,-235-15,-86 8,60-1,64 9,-114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30:36.0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0,'7'0,"14"0,28 0,27 0,18 0,18 0,13 0,4 0,-4 0,-10 0,-16 0,-21 0,-21 0,-18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31:23.2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1 102,'3579'0,"-3498"-4,119-20,-116 11,102-3,-151 15,271-8,175 4,-266 7,-206-2,81 0,146-17,-150 8,0 3,96 8,-55 0,-114-2,529 18,-48-6,-316-14,1742 2,-1907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33:18.4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72,'2630'0,"-2414"-16,-84 3,-113 12,1-1,-1 0,0-2,0 0,33-13,-26 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34:55.6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0,'539'25,"-7"31,-227-22,221 27,-377-50,183-9,-173-4,2083 1,-1809-7,14-1,2615 10,-2816-10,-2 0,5078 8,-2514 2,-2656-9,5-1,1272 10,-1414-1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35:00.5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392 90,'-111'2,"-144"-5,233-2,18 2,14-1,20 1,0 1,39 3,-46 1,0-2,0 0,-1-2,1 0,38-10,-5-6,0 3,63-9,-102 22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35:18.2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154 35,'1'-1,"-1"-1,0 1,1 0,-1-1,0 1,1-1,0 1,-1 0,1-1,0 1,0 0,0 0,-1 0,1 0,0 0,1 0,-1 0,0 0,0 0,0 0,1 0,-1 1,0-1,1 0,-1 1,0-1,1 1,1-1,2 0,1 0,-1 0,1 0,-1 1,1-1,6 2,-11-1,-1 0,0 0,0 0,1 0,-1 0,0 0,0 0,0 0,1 0,-1 0,0 0,0 0,0 1,1-1,-1 0,0 0,0 0,0 0,0 0,1 1,-1-1,0 0,0 0,0 0,0 0,0 1,0-1,0 0,0 0,1 0,-1 1,0-1,0 0,0 0,0 1,0-1,0 0,0 0,0 0,0 1,0-1,0 0,0 0,-1 1,1-1,0 0,0 0,0 0,0 1,0-1,0 0,0 0,-1 0,1 0,0 1,0-1,0 0,0 0,-1 0,1 0,0 0,0 0,0 0,-1 1,1-1,-16 14,13-11,-1 1,0 1,0 0,1 0,0 0,0 0,0 0,0 1,1-1,0 1,0-1,1 1,0 0,0 0,0 0,0 0,1 0,1 9,-2-3,0 0,0 0,-4 13,5-23,0-1,-1 1,0 0,1-1,-1 1,0-1,0 1,0 0,0-1,0 0,0 1,0-1,0 0,0 1,-1-1,1 0,-1 0,1 0,-1 0,1-1,-1 1,1 0,-1 0,0-1,0 1,1-1,-1 0,0 1,0-1,1 0,-1 0,0 0,0 0,1-1,-1 1,0 0,0-1,1 1,-1-1,-1 0,-9-4,1 1,0-1,1-1,-15-10,21 14,2 1,-28-23,30 23,0 1,-1-1,1 1,0-1,-1 1,1-1,0 1,-1-1,1 0,0 1,0-1,0 1,0-1,0 0,0 1,0-1,0 0,0 1,0-1,0 1,0-2,1 1,-1 0,1 0,-1 1,1-1,0 0,0 0,-1 1,1-1,0 0,0 1,0-1,0 1,0-1,0 1,0-1,0 1,1-1,11-4,2-1,0 1,1 1,19-4,-30 7,0 1,1 0,-1 0,0 0,1 0,-1 1,0 0,0 0,1 1,-1-1,0 1,0 0,9 5,-6-2,1-1,1 0,-1 0,1-1,-1 0,1-1,0 0,14 0,13 3,20 8,-38-8,1 0,-1-2,35 2,77-4,174-4,-297 3,0-1,0-1,0 1,9-4,1-2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35:22.0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138 204,'-14'-6,"1"-2,-1 1,2-2,-1 0,1 0,0-1,-17-20,27 28,0 0,0-1,0 1,1-1,-1 1,1-1,0 0,0 1,0-1,0 0,0 0,1 0,-1 0,1 0,0 0,0 0,0 0,0 0,1 0,-1 1,2-6,-1 5,1 1,-1 0,1 0,0-1,-1 1,1 0,0 0,0 1,1-1,-1 0,0 1,0-1,1 1,-1 0,1 0,-1 0,1 0,0 0,-1 1,1-1,0 1,4-1,50-2,83 4,-35 2,-24-2,13 0,105-13,-134 7,78 3,-83 3,-45-1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35:26.8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 1,'-13'2,"21"3,22 3,90-5,-85-4,0 2,56 8,-45-3,0-3,93-4,-49-1,526 2,-598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35:57.5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31,'0'-3,"0"-3,0-5,0 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36:08.3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65 9,'-2'0,"0"0,-3 0,-1 0,-2 1,-2 0,0 1,1-2,3-2,2-3,1-1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1:57:47.15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130 0,'-1'5,"-1"-1,0 0,0 0,0 0,0 0,0 0,-1-1,0 1,0-1,0 1,-6 5,3-4,-23 23,21-23,1 1,1 0,-1 1,1 0,0 0,1 0,0 0,-5 10,10-17,0 0,0 1,0-1,0 0,0 1,0-1,0 0,0 1,0-1,0 0,1 0,-1 1,0-1,0 0,0 1,0-1,1 0,-1 0,0 0,0 1,1-1,-1 0,0 0,0 0,1 1,-1-1,0 0,1 0,-1 0,0 0,1 0,-1 0,0 0,1 0,-1 0,0 0,1 0,-1 0,0 0,0 0,1 0,-1 0,0 0,1 0,-1 0,0 0,1-1,23-2,-18 2,151-26,-130 20,12-3,0 2,1 1,56-2,-9 12,150 25,-102-9,92 0,-112-10,41 10,-91-9,1-3,115-3,-77-17,12-1,386 12,-349 16,-84-6,-30-4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36:08.7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4,'0'-2,"0"1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36:15.6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33 63,'0'-1,"0"-2,-1 0,-1-1,0-1,-1-1,-1 1,0 0,-1-1,2 0,-1 0,1-1,1 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39:51.2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29,'1'0,"0"-1,0 0,0 1,0-1,0 1,0-1,1 1,-1-1,0 1,0 0,0 0,1-1,-1 1,0 0,0 0,3 1,-1-1,529-9,-410 9,51 1,187-3,-274-4,55-1,105 7,-223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39:55.6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0,'3'2,"0"-1,0 0,0 0,0 0,0 0,0-1,1 1,-1-1,0 0,0 0,1 0,4-1,4 1,1035 3,-541-6,139 23,-601-18,-32-2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40:06.3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1,'725'12,"88"-3,-584-9,-75-7,-111 7,-7 1,0-1,67-11,-93 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2:40:18.5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16,'1330'0,"-1321"1,0-2,-1 1,1-1,0 0,-1-1,1 0,9-4,-10 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3T21:57:50.35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237 463,'-3'-5,"1"-1,-1 1,0-1,0 1,0 0,-1 0,0 0,0 1,0-1,-6-4,3 1,-6-4,1 1,-1 1,-24-15,23 16,0 0,1-1,-18-17,27 22,0 1,1-1,-1 0,1 0,0 0,0-1,0 1,1-1,0 0,0 1,1-1,-1 0,0-9,0-123,3 107,0 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4T17:05:00.0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69920" cy="481727"/>
          </a:xfrm>
          <a:prstGeom prst="rect">
            <a:avLst/>
          </a:prstGeom>
        </p:spPr>
        <p:txBody>
          <a:bodyPr vert="horz" lIns="96658" tIns="48329" rIns="96658" bIns="48329" rtlCol="0"/>
          <a:lstStyle>
            <a:lvl1pPr algn="l">
              <a:defRPr sz="1200"/>
            </a:lvl1pPr>
          </a:lstStyle>
          <a:p>
            <a:endParaRPr lang="en-US"/>
          </a:p>
        </p:txBody>
      </p:sp>
      <p:sp>
        <p:nvSpPr>
          <p:cNvPr id="3" name="Date Placeholder 2"/>
          <p:cNvSpPr>
            <a:spLocks noGrp="1"/>
          </p:cNvSpPr>
          <p:nvPr>
            <p:ph type="dt" idx="1"/>
          </p:nvPr>
        </p:nvSpPr>
        <p:spPr>
          <a:xfrm>
            <a:off x="4143587" y="2"/>
            <a:ext cx="3169920" cy="481727"/>
          </a:xfrm>
          <a:prstGeom prst="rect">
            <a:avLst/>
          </a:prstGeom>
        </p:spPr>
        <p:txBody>
          <a:bodyPr vert="horz" lIns="96658" tIns="48329" rIns="96658" bIns="48329" rtlCol="0"/>
          <a:lstStyle>
            <a:lvl1pPr algn="r">
              <a:defRPr sz="1200"/>
            </a:lvl1pPr>
          </a:lstStyle>
          <a:p>
            <a:fld id="{33EE9A9A-D34F-4765-A4B9-202D9AB03512}" type="datetimeFigureOut">
              <a:rPr lang="en-US" smtClean="0"/>
              <a:t>2/13/2023</a:t>
            </a:fld>
            <a:endParaRPr lang="en-US"/>
          </a:p>
        </p:txBody>
      </p:sp>
      <p:sp>
        <p:nvSpPr>
          <p:cNvPr id="4" name="Slide Image Placeholder 3"/>
          <p:cNvSpPr>
            <a:spLocks noGrp="1" noRot="1" noChangeAspect="1"/>
          </p:cNvSpPr>
          <p:nvPr>
            <p:ph type="sldImg" idx="2"/>
          </p:nvPr>
        </p:nvSpPr>
        <p:spPr>
          <a:xfrm>
            <a:off x="776288" y="1200150"/>
            <a:ext cx="5762625" cy="3241675"/>
          </a:xfrm>
          <a:prstGeom prst="rect">
            <a:avLst/>
          </a:prstGeom>
          <a:noFill/>
          <a:ln w="12700">
            <a:solidFill>
              <a:prstClr val="black"/>
            </a:solidFill>
          </a:ln>
        </p:spPr>
        <p:txBody>
          <a:bodyPr vert="horz" lIns="96658" tIns="48329" rIns="96658" bIns="48329" rtlCol="0" anchor="ctr"/>
          <a:lstStyle/>
          <a:p>
            <a:endParaRPr lang="en-US"/>
          </a:p>
        </p:txBody>
      </p:sp>
      <p:sp>
        <p:nvSpPr>
          <p:cNvPr id="5" name="Notes Placeholder 4"/>
          <p:cNvSpPr>
            <a:spLocks noGrp="1"/>
          </p:cNvSpPr>
          <p:nvPr>
            <p:ph type="body" sz="quarter" idx="3"/>
          </p:nvPr>
        </p:nvSpPr>
        <p:spPr>
          <a:xfrm>
            <a:off x="731520" y="4620579"/>
            <a:ext cx="5852160" cy="3780473"/>
          </a:xfrm>
          <a:prstGeom prst="rect">
            <a:avLst/>
          </a:prstGeom>
        </p:spPr>
        <p:txBody>
          <a:bodyPr vert="horz" lIns="96658" tIns="48329" rIns="96658" bIns="48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0" cy="481726"/>
          </a:xfrm>
          <a:prstGeom prst="rect">
            <a:avLst/>
          </a:prstGeom>
        </p:spPr>
        <p:txBody>
          <a:bodyPr vert="horz" lIns="96658" tIns="48329" rIns="96658" bIns="48329"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8" tIns="48329" rIns="96658" bIns="48329" rtlCol="0" anchor="b"/>
          <a:lstStyle>
            <a:lvl1pPr algn="r">
              <a:defRPr sz="1200"/>
            </a:lvl1pPr>
          </a:lstStyle>
          <a:p>
            <a:fld id="{FA41E740-A33C-4EDC-A7FF-54C6BCFC745E}" type="slidenum">
              <a:rPr lang="en-US" smtClean="0"/>
              <a:t>‹#›</a:t>
            </a:fld>
            <a:endParaRPr lang="en-US"/>
          </a:p>
        </p:txBody>
      </p:sp>
    </p:spTree>
    <p:extLst>
      <p:ext uri="{BB962C8B-B14F-4D97-AF65-F5344CB8AC3E}">
        <p14:creationId xmlns:p14="http://schemas.microsoft.com/office/powerpoint/2010/main" val="35605463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oneazwealth@oneazcu.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mailto:oneazwealth@oneazcu.co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mailto:oneazwealth@oneazcu.co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a:extLst>
              <a:ext uri="{FF2B5EF4-FFF2-40B4-BE49-F238E27FC236}">
                <a16:creationId xmlns:a16="http://schemas.microsoft.com/office/drawing/2014/main" id="{48B24E94-7A8B-EA1C-EC9A-A7AABC96B6EC}"/>
              </a:ext>
            </a:extLst>
          </p:cNvPr>
          <p:cNvSpPr>
            <a:spLocks noGrp="1"/>
          </p:cNvSpPr>
          <p:nvPr>
            <p:ph type="sldNum" sz="quarter" idx="5"/>
          </p:nvPr>
        </p:nvSpPr>
        <p:spPr/>
        <p:txBody>
          <a:bodyPr/>
          <a:lstStyle/>
          <a:p>
            <a:fld id="{FA41E740-A33C-4EDC-A7FF-54C6BCFC745E}" type="slidenum">
              <a:rPr lang="en-US" smtClean="0"/>
              <a:t>1</a:t>
            </a:fld>
            <a:endParaRPr lang="en-US"/>
          </a:p>
        </p:txBody>
      </p:sp>
    </p:spTree>
    <p:extLst>
      <p:ext uri="{BB962C8B-B14F-4D97-AF65-F5344CB8AC3E}">
        <p14:creationId xmlns:p14="http://schemas.microsoft.com/office/powerpoint/2010/main" val="1081501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7123" indent="-297123">
              <a:lnSpc>
                <a:spcPct val="107000"/>
              </a:lnSpc>
              <a:spcAft>
                <a:spcPts val="832"/>
              </a:spcAft>
              <a:buFontTx/>
              <a:buChar char="-"/>
            </a:pPr>
            <a:r>
              <a:rPr lang="en-US" sz="1100" dirty="0">
                <a:latin typeface="Calibri" panose="020F0502020204030204" pitchFamily="34" charset="0"/>
                <a:ea typeface="Calibri" panose="020F0502020204030204" pitchFamily="34" charset="0"/>
                <a:cs typeface="Times New Roman" panose="02020603050405020304" pitchFamily="18" charset="0"/>
              </a:rPr>
              <a:t>Over the previous 20 years (2002 – 2021), the average difference between the target price estimates by industry insiders at the beginning of the year and the final price for the index for that same year has been 8.3%, according to a FactSet report.</a:t>
            </a:r>
          </a:p>
          <a:p>
            <a:pPr marL="297123" indent="-297123">
              <a:lnSpc>
                <a:spcPct val="107000"/>
              </a:lnSpc>
              <a:spcAft>
                <a:spcPts val="832"/>
              </a:spcAft>
              <a:buFontTx/>
              <a:buChar char="-"/>
            </a:pPr>
            <a:r>
              <a:rPr lang="en-US" sz="1100" dirty="0">
                <a:latin typeface="Calibri" panose="020F0502020204030204" pitchFamily="34" charset="0"/>
                <a:ea typeface="Calibri" panose="020F0502020204030204" pitchFamily="34" charset="0"/>
                <a:cs typeface="Times New Roman" panose="02020603050405020304" pitchFamily="18" charset="0"/>
              </a:rPr>
              <a:t>Analysts overestimated the final value (that is, the final value finished below the estimate) in 13 of the 20 years and underestimated the final value (the final value finished above the estimate) in the other 7 years.</a:t>
            </a:r>
          </a:p>
          <a:p>
            <a:pPr marL="297123" indent="-297123">
              <a:lnSpc>
                <a:spcPct val="107000"/>
              </a:lnSpc>
              <a:spcAft>
                <a:spcPts val="832"/>
              </a:spcAft>
              <a:buFontTx/>
              <a:buChar char="-"/>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2"/>
              </a:spcAft>
            </a:pPr>
            <a:r>
              <a:rPr lang="en-US" sz="1100" dirty="0">
                <a:latin typeface="Calibri" panose="020F0502020204030204" pitchFamily="34" charset="0"/>
                <a:ea typeface="Calibri" panose="020F0502020204030204" pitchFamily="34" charset="0"/>
                <a:cs typeface="Times New Roman" panose="02020603050405020304" pitchFamily="18" charset="0"/>
              </a:rPr>
              <a:t>Source: https://www.cnn.com/2022/12/28/investing/premarket-stocks-trading/index.html#:~:text=What's%20happening%3A%20Last%20year%2C%20Goldman,closed%20on%20Tuesday%20at%203%2C829</a:t>
            </a:r>
          </a:p>
          <a:p>
            <a:pPr marL="178274" indent="-178274">
              <a:buFontTx/>
              <a:buChar char="-"/>
            </a:pPr>
            <a:endParaRPr lang="en-US" sz="1100" dirty="0"/>
          </a:p>
        </p:txBody>
      </p:sp>
      <p:sp>
        <p:nvSpPr>
          <p:cNvPr id="7" name="Slide Number Placeholder 6">
            <a:extLst>
              <a:ext uri="{FF2B5EF4-FFF2-40B4-BE49-F238E27FC236}">
                <a16:creationId xmlns:a16="http://schemas.microsoft.com/office/drawing/2014/main" id="{BFAA884F-2757-E120-3436-454E4617E58E}"/>
              </a:ext>
            </a:extLst>
          </p:cNvPr>
          <p:cNvSpPr>
            <a:spLocks noGrp="1"/>
          </p:cNvSpPr>
          <p:nvPr>
            <p:ph type="sldNum" sz="quarter" idx="5"/>
          </p:nvPr>
        </p:nvSpPr>
        <p:spPr/>
        <p:txBody>
          <a:bodyPr/>
          <a:lstStyle/>
          <a:p>
            <a:fld id="{FA41E740-A33C-4EDC-A7FF-54C6BCFC745E}" type="slidenum">
              <a:rPr lang="en-US" smtClean="0"/>
              <a:t>10</a:t>
            </a:fld>
            <a:endParaRPr lang="en-US"/>
          </a:p>
        </p:txBody>
      </p:sp>
    </p:spTree>
    <p:extLst>
      <p:ext uri="{BB962C8B-B14F-4D97-AF65-F5344CB8AC3E}">
        <p14:creationId xmlns:p14="http://schemas.microsoft.com/office/powerpoint/2010/main" val="3395579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274" indent="-178274">
              <a:buFontTx/>
              <a:buChar char="-"/>
            </a:pPr>
            <a:r>
              <a:rPr lang="en-US" sz="1100" dirty="0"/>
              <a:t>We can see that the majority of years the markets are positive with Intra-year declines or corrections</a:t>
            </a:r>
          </a:p>
          <a:p>
            <a:pPr marL="178274" indent="-178274">
              <a:buFontTx/>
              <a:buChar char="-"/>
            </a:pPr>
            <a:r>
              <a:rPr lang="en-US" sz="1100" dirty="0"/>
              <a:t>With the exception of ‘20 and COVID, we had been experiencing a lengthy period of growth with few large declines</a:t>
            </a:r>
          </a:p>
        </p:txBody>
      </p:sp>
      <p:sp>
        <p:nvSpPr>
          <p:cNvPr id="7" name="Slide Number Placeholder 6">
            <a:extLst>
              <a:ext uri="{FF2B5EF4-FFF2-40B4-BE49-F238E27FC236}">
                <a16:creationId xmlns:a16="http://schemas.microsoft.com/office/drawing/2014/main" id="{1D57C344-7ECC-76E3-97D9-28373ABF161C}"/>
              </a:ext>
            </a:extLst>
          </p:cNvPr>
          <p:cNvSpPr>
            <a:spLocks noGrp="1"/>
          </p:cNvSpPr>
          <p:nvPr>
            <p:ph type="sldNum" sz="quarter" idx="5"/>
          </p:nvPr>
        </p:nvSpPr>
        <p:spPr/>
        <p:txBody>
          <a:bodyPr/>
          <a:lstStyle/>
          <a:p>
            <a:fld id="{FA41E740-A33C-4EDC-A7FF-54C6BCFC745E}" type="slidenum">
              <a:rPr lang="en-US" smtClean="0"/>
              <a:t>11</a:t>
            </a:fld>
            <a:endParaRPr lang="en-US"/>
          </a:p>
        </p:txBody>
      </p:sp>
    </p:spTree>
    <p:extLst>
      <p:ext uri="{BB962C8B-B14F-4D97-AF65-F5344CB8AC3E}">
        <p14:creationId xmlns:p14="http://schemas.microsoft.com/office/powerpoint/2010/main" val="1604947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274" indent="-178274">
              <a:buFontTx/>
              <a:buChar char="-"/>
            </a:pPr>
            <a:r>
              <a:rPr lang="en-US" sz="1100" dirty="0"/>
              <a:t>This chart illustrates when valuations are above or below the historical average, that the S&amp;P 500 stocks are measured by the average price-to-earnings ratio - or P/E.</a:t>
            </a:r>
          </a:p>
          <a:p>
            <a:pPr marL="178274" indent="-178274">
              <a:buFontTx/>
              <a:buChar char="-"/>
            </a:pPr>
            <a:r>
              <a:rPr lang="en-US" sz="1100" dirty="0"/>
              <a:t>We will be making the comparison between SBUX (Starbucks) to MSFT (Microsoft) with their publicly-known P/E values.</a:t>
            </a:r>
          </a:p>
          <a:p>
            <a:pPr marL="178274" indent="-178274">
              <a:buFontTx/>
              <a:buChar char="-"/>
            </a:pPr>
            <a:r>
              <a:rPr lang="en-US" sz="1100" dirty="0"/>
              <a:t>The long-term average is about 16.5x. Anything higher is expensive. Anything lower is at a lower price.</a:t>
            </a:r>
          </a:p>
          <a:p>
            <a:pPr marL="178274" indent="-178274">
              <a:buFontTx/>
              <a:buChar char="-"/>
            </a:pPr>
            <a:r>
              <a:rPr lang="en-US" sz="1100" dirty="0"/>
              <a:t>“Everything reverts to the mean”.</a:t>
            </a:r>
          </a:p>
        </p:txBody>
      </p:sp>
      <p:sp>
        <p:nvSpPr>
          <p:cNvPr id="7" name="Slide Number Placeholder 6">
            <a:extLst>
              <a:ext uri="{FF2B5EF4-FFF2-40B4-BE49-F238E27FC236}">
                <a16:creationId xmlns:a16="http://schemas.microsoft.com/office/drawing/2014/main" id="{DC8A325B-3E0F-EA3D-2708-CCE0BFEAAE87}"/>
              </a:ext>
            </a:extLst>
          </p:cNvPr>
          <p:cNvSpPr>
            <a:spLocks noGrp="1"/>
          </p:cNvSpPr>
          <p:nvPr>
            <p:ph type="sldNum" sz="quarter" idx="5"/>
          </p:nvPr>
        </p:nvSpPr>
        <p:spPr/>
        <p:txBody>
          <a:bodyPr/>
          <a:lstStyle/>
          <a:p>
            <a:fld id="{FA41E740-A33C-4EDC-A7FF-54C6BCFC745E}" type="slidenum">
              <a:rPr lang="en-US" smtClean="0"/>
              <a:t>12</a:t>
            </a:fld>
            <a:endParaRPr lang="en-US"/>
          </a:p>
        </p:txBody>
      </p:sp>
    </p:spTree>
    <p:extLst>
      <p:ext uri="{BB962C8B-B14F-4D97-AF65-F5344CB8AC3E}">
        <p14:creationId xmlns:p14="http://schemas.microsoft.com/office/powerpoint/2010/main" val="2486571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274" indent="-178274">
              <a:buFontTx/>
              <a:buChar char="-"/>
            </a:pPr>
            <a:r>
              <a:rPr lang="en-US" sz="1100" dirty="0"/>
              <a:t>Bonds last year were not their typical “safe harbor”</a:t>
            </a:r>
          </a:p>
          <a:p>
            <a:pPr marL="178274" indent="-178274">
              <a:buFontTx/>
              <a:buChar char="-"/>
            </a:pPr>
            <a:r>
              <a:rPr lang="en-US" sz="1100" dirty="0"/>
              <a:t>Bonds averages last year, in some areas, rivaled the drops in stocks</a:t>
            </a:r>
          </a:p>
          <a:p>
            <a:pPr marL="178274" indent="-178274">
              <a:buFontTx/>
              <a:buChar char="-"/>
            </a:pPr>
            <a:r>
              <a:rPr lang="en-US" sz="1100" dirty="0"/>
              <a:t>This decline &amp; loss was felt by “conservative” investors that generally invest more in bonds for lower loss potential with higher amounts of income</a:t>
            </a:r>
          </a:p>
          <a:p>
            <a:pPr marL="178274" indent="-178274">
              <a:buFontTx/>
              <a:buChar char="-"/>
            </a:pPr>
            <a:endParaRPr lang="en-US" sz="1100" dirty="0"/>
          </a:p>
          <a:p>
            <a:pPr marL="178274" indent="-178274">
              <a:buFontTx/>
              <a:buChar char="-"/>
            </a:pPr>
            <a:endParaRPr lang="en-US" sz="1100" dirty="0"/>
          </a:p>
        </p:txBody>
      </p:sp>
      <p:sp>
        <p:nvSpPr>
          <p:cNvPr id="7" name="Slide Number Placeholder 6">
            <a:extLst>
              <a:ext uri="{FF2B5EF4-FFF2-40B4-BE49-F238E27FC236}">
                <a16:creationId xmlns:a16="http://schemas.microsoft.com/office/drawing/2014/main" id="{25519542-7A22-A2C9-33F6-E4A7BF313142}"/>
              </a:ext>
            </a:extLst>
          </p:cNvPr>
          <p:cNvSpPr>
            <a:spLocks noGrp="1"/>
          </p:cNvSpPr>
          <p:nvPr>
            <p:ph type="sldNum" sz="quarter" idx="5"/>
          </p:nvPr>
        </p:nvSpPr>
        <p:spPr/>
        <p:txBody>
          <a:bodyPr/>
          <a:lstStyle/>
          <a:p>
            <a:fld id="{FA41E740-A33C-4EDC-A7FF-54C6BCFC745E}" type="slidenum">
              <a:rPr lang="en-US" smtClean="0"/>
              <a:t>13</a:t>
            </a:fld>
            <a:endParaRPr lang="en-US"/>
          </a:p>
        </p:txBody>
      </p:sp>
    </p:spTree>
    <p:extLst>
      <p:ext uri="{BB962C8B-B14F-4D97-AF65-F5344CB8AC3E}">
        <p14:creationId xmlns:p14="http://schemas.microsoft.com/office/powerpoint/2010/main" val="1263499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274" indent="-178274">
              <a:buFontTx/>
              <a:buChar char="-"/>
            </a:pPr>
            <a:r>
              <a:rPr lang="en-US" sz="1100" dirty="0"/>
              <a:t>This illustrates further how bad the average bond fund or index performed</a:t>
            </a:r>
          </a:p>
          <a:p>
            <a:pPr marL="178274" indent="-178274">
              <a:buFontTx/>
              <a:buChar char="-"/>
            </a:pPr>
            <a:r>
              <a:rPr lang="en-US" sz="1100" dirty="0"/>
              <a:t>Not since before President Reagan was elected had we seen inter or full year drops like this year</a:t>
            </a:r>
          </a:p>
          <a:p>
            <a:pPr marL="178274" indent="-178274">
              <a:buFontTx/>
              <a:buChar char="-"/>
            </a:pPr>
            <a:r>
              <a:rPr lang="en-US" sz="1100" dirty="0"/>
              <a:t>That was over 40 years ago and this downturn was more than 2x as bad</a:t>
            </a:r>
          </a:p>
        </p:txBody>
      </p:sp>
      <p:sp>
        <p:nvSpPr>
          <p:cNvPr id="7" name="Slide Number Placeholder 6">
            <a:extLst>
              <a:ext uri="{FF2B5EF4-FFF2-40B4-BE49-F238E27FC236}">
                <a16:creationId xmlns:a16="http://schemas.microsoft.com/office/drawing/2014/main" id="{D1474CF4-7A0C-A03A-FFB1-351A6AFF2AE6}"/>
              </a:ext>
            </a:extLst>
          </p:cNvPr>
          <p:cNvSpPr>
            <a:spLocks noGrp="1"/>
          </p:cNvSpPr>
          <p:nvPr>
            <p:ph type="sldNum" sz="quarter" idx="5"/>
          </p:nvPr>
        </p:nvSpPr>
        <p:spPr/>
        <p:txBody>
          <a:bodyPr/>
          <a:lstStyle/>
          <a:p>
            <a:fld id="{FA41E740-A33C-4EDC-A7FF-54C6BCFC745E}" type="slidenum">
              <a:rPr lang="en-US" smtClean="0"/>
              <a:t>14</a:t>
            </a:fld>
            <a:endParaRPr lang="en-US"/>
          </a:p>
        </p:txBody>
      </p:sp>
    </p:spTree>
    <p:extLst>
      <p:ext uri="{BB962C8B-B14F-4D97-AF65-F5344CB8AC3E}">
        <p14:creationId xmlns:p14="http://schemas.microsoft.com/office/powerpoint/2010/main" val="3315194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274" indent="-178274">
              <a:buFontTx/>
              <a:buChar char="-"/>
            </a:pPr>
            <a:r>
              <a:rPr lang="en-US" sz="1100" dirty="0"/>
              <a:t>Interest rates and yields had been falling since the early ’80s</a:t>
            </a:r>
          </a:p>
          <a:p>
            <a:pPr marL="178274" indent="-178274">
              <a:buFontTx/>
              <a:buChar char="-"/>
            </a:pPr>
            <a:r>
              <a:rPr lang="en-US" sz="1100" dirty="0"/>
              <a:t>Inflation has a dynamic impact on real yields</a:t>
            </a:r>
          </a:p>
          <a:p>
            <a:pPr marL="178274" indent="-178274">
              <a:buFontTx/>
              <a:buChar char="-"/>
            </a:pPr>
            <a:r>
              <a:rPr lang="en-US" sz="1100" dirty="0"/>
              <a:t>Note the grey line shows what you really earned, net of inflation</a:t>
            </a:r>
          </a:p>
          <a:p>
            <a:pPr marL="178274" indent="-178274">
              <a:buFontTx/>
              <a:buChar char="-"/>
            </a:pPr>
            <a:r>
              <a:rPr lang="en-US" sz="1100" dirty="0"/>
              <a:t>People remember back then getting upwards of +15% or more for savings/money market and CD’s</a:t>
            </a:r>
          </a:p>
          <a:p>
            <a:pPr marL="178274" indent="-178274">
              <a:buFontTx/>
              <a:buChar char="-"/>
            </a:pPr>
            <a:r>
              <a:rPr lang="en-US" sz="1100" dirty="0"/>
              <a:t>But after taxes (50% marginal) and inflation, their “value” still was dropping by 5% per year</a:t>
            </a:r>
          </a:p>
          <a:p>
            <a:pPr marL="178274" indent="-178274">
              <a:buFontTx/>
              <a:buChar char="-"/>
            </a:pPr>
            <a:r>
              <a:rPr lang="en-US" sz="1100" dirty="0"/>
              <a:t>It is worse now even with savings rates rising</a:t>
            </a:r>
          </a:p>
        </p:txBody>
      </p:sp>
      <p:sp>
        <p:nvSpPr>
          <p:cNvPr id="7" name="Slide Number Placeholder 6">
            <a:extLst>
              <a:ext uri="{FF2B5EF4-FFF2-40B4-BE49-F238E27FC236}">
                <a16:creationId xmlns:a16="http://schemas.microsoft.com/office/drawing/2014/main" id="{3ED7411F-5D38-BB99-B6BE-9F842CB0EDD6}"/>
              </a:ext>
            </a:extLst>
          </p:cNvPr>
          <p:cNvSpPr>
            <a:spLocks noGrp="1"/>
          </p:cNvSpPr>
          <p:nvPr>
            <p:ph type="sldNum" sz="quarter" idx="5"/>
          </p:nvPr>
        </p:nvSpPr>
        <p:spPr/>
        <p:txBody>
          <a:bodyPr/>
          <a:lstStyle/>
          <a:p>
            <a:fld id="{FA41E740-A33C-4EDC-A7FF-54C6BCFC745E}" type="slidenum">
              <a:rPr lang="en-US" smtClean="0"/>
              <a:t>15</a:t>
            </a:fld>
            <a:endParaRPr lang="en-US"/>
          </a:p>
        </p:txBody>
      </p:sp>
    </p:spTree>
    <p:extLst>
      <p:ext uri="{BB962C8B-B14F-4D97-AF65-F5344CB8AC3E}">
        <p14:creationId xmlns:p14="http://schemas.microsoft.com/office/powerpoint/2010/main" val="3661630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274" indent="-178274">
              <a:buFontTx/>
              <a:buChar char="-"/>
            </a:pPr>
            <a:r>
              <a:rPr lang="en-US" sz="1100" dirty="0"/>
              <a:t>Headline CPI (inflation) excludes more volatile data such as energy, food, and housing. But try living without those</a:t>
            </a:r>
          </a:p>
          <a:p>
            <a:pPr marL="178274" indent="-178274">
              <a:buFontTx/>
              <a:buChar char="-"/>
            </a:pPr>
            <a:r>
              <a:rPr lang="en-US" sz="1100" dirty="0"/>
              <a:t>They track closely except in price dislocations like real estate in ‘08</a:t>
            </a:r>
          </a:p>
          <a:p>
            <a:pPr marL="178274" indent="-178274">
              <a:buFontTx/>
              <a:buChar char="-"/>
            </a:pPr>
            <a:r>
              <a:rPr lang="en-US" sz="1100" dirty="0"/>
              <a:t>AZ because of real estate and gas prices soaring in recent past have been affected more than most</a:t>
            </a:r>
          </a:p>
        </p:txBody>
      </p:sp>
      <p:sp>
        <p:nvSpPr>
          <p:cNvPr id="7" name="Slide Number Placeholder 6">
            <a:extLst>
              <a:ext uri="{FF2B5EF4-FFF2-40B4-BE49-F238E27FC236}">
                <a16:creationId xmlns:a16="http://schemas.microsoft.com/office/drawing/2014/main" id="{2C481DD6-D29B-D3CD-D2E4-16797FB64304}"/>
              </a:ext>
            </a:extLst>
          </p:cNvPr>
          <p:cNvSpPr>
            <a:spLocks noGrp="1"/>
          </p:cNvSpPr>
          <p:nvPr>
            <p:ph type="sldNum" sz="quarter" idx="5"/>
          </p:nvPr>
        </p:nvSpPr>
        <p:spPr/>
        <p:txBody>
          <a:bodyPr/>
          <a:lstStyle/>
          <a:p>
            <a:fld id="{FA41E740-A33C-4EDC-A7FF-54C6BCFC745E}" type="slidenum">
              <a:rPr lang="en-US" smtClean="0"/>
              <a:t>16</a:t>
            </a:fld>
            <a:endParaRPr lang="en-US"/>
          </a:p>
        </p:txBody>
      </p:sp>
    </p:spTree>
    <p:extLst>
      <p:ext uri="{BB962C8B-B14F-4D97-AF65-F5344CB8AC3E}">
        <p14:creationId xmlns:p14="http://schemas.microsoft.com/office/powerpoint/2010/main" val="2071902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274" indent="-178274">
              <a:buFontTx/>
              <a:buChar char="-"/>
            </a:pPr>
            <a:r>
              <a:rPr lang="en-US" sz="1100" dirty="0">
                <a:latin typeface="+mn-lt"/>
              </a:rPr>
              <a:t>This chart is an illustrated way to look at the negative effects of inflation</a:t>
            </a:r>
          </a:p>
          <a:p>
            <a:pPr marL="178274" indent="-178274">
              <a:buFontTx/>
              <a:buChar char="-"/>
            </a:pPr>
            <a:r>
              <a:rPr lang="en-US" sz="1100" dirty="0">
                <a:latin typeface="+mn-lt"/>
              </a:rPr>
              <a:t>Warren Buffet Quote: </a:t>
            </a:r>
            <a:r>
              <a:rPr lang="en-US" sz="1100" dirty="0">
                <a:solidFill>
                  <a:srgbClr val="202124"/>
                </a:solidFill>
                <a:latin typeface="+mn-lt"/>
                <a:ea typeface="Calibri" panose="020F0502020204030204" pitchFamily="34" charset="0"/>
                <a:cs typeface="Times New Roman" panose="02020603050405020304" pitchFamily="18" charset="0"/>
              </a:rPr>
              <a:t>“Today people who hold cash equivalents feel comfortable. They shouldn’t. They have opted for a terrible long-term asset, one that pays virtually nothing and is certain to depreciate in value.”</a:t>
            </a:r>
            <a:endParaRPr lang="en-US" sz="1100" dirty="0">
              <a:latin typeface="+mn-lt"/>
            </a:endParaRPr>
          </a:p>
          <a:p>
            <a:pPr marL="178274" indent="-178274">
              <a:buFontTx/>
              <a:buChar char="-"/>
            </a:pPr>
            <a:r>
              <a:rPr lang="en-US" sz="1100" dirty="0">
                <a:latin typeface="+mn-lt"/>
              </a:rPr>
              <a:t>The downside of “playing it safe” is that actually may cost you in the future by decreasing the buying power of your money</a:t>
            </a:r>
          </a:p>
        </p:txBody>
      </p:sp>
      <p:sp>
        <p:nvSpPr>
          <p:cNvPr id="7" name="Slide Number Placeholder 6">
            <a:extLst>
              <a:ext uri="{FF2B5EF4-FFF2-40B4-BE49-F238E27FC236}">
                <a16:creationId xmlns:a16="http://schemas.microsoft.com/office/drawing/2014/main" id="{A4776E33-A860-7EB8-BB15-129BDEC00DC6}"/>
              </a:ext>
            </a:extLst>
          </p:cNvPr>
          <p:cNvSpPr>
            <a:spLocks noGrp="1"/>
          </p:cNvSpPr>
          <p:nvPr>
            <p:ph type="sldNum" sz="quarter" idx="5"/>
          </p:nvPr>
        </p:nvSpPr>
        <p:spPr/>
        <p:txBody>
          <a:bodyPr/>
          <a:lstStyle/>
          <a:p>
            <a:fld id="{FA41E740-A33C-4EDC-A7FF-54C6BCFC745E}" type="slidenum">
              <a:rPr lang="en-US" smtClean="0"/>
              <a:t>17</a:t>
            </a:fld>
            <a:endParaRPr lang="en-US"/>
          </a:p>
        </p:txBody>
      </p:sp>
    </p:spTree>
    <p:extLst>
      <p:ext uri="{BB962C8B-B14F-4D97-AF65-F5344CB8AC3E}">
        <p14:creationId xmlns:p14="http://schemas.microsoft.com/office/powerpoint/2010/main" val="4240143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274" indent="-178274">
              <a:buFontTx/>
              <a:buChar char="-"/>
            </a:pPr>
            <a:r>
              <a:rPr lang="en-US" sz="1100" dirty="0"/>
              <a:t>Currently, the Fed Funds rate is 4.25% to 4.50%</a:t>
            </a:r>
          </a:p>
          <a:p>
            <a:pPr marL="178274" indent="-178274">
              <a:buFontTx/>
              <a:buChar char="-"/>
            </a:pPr>
            <a:r>
              <a:rPr lang="en-US" sz="1100" dirty="0"/>
              <a:t>This is only the interest rate the Fed pays to retail banks on their deposits</a:t>
            </a:r>
          </a:p>
          <a:p>
            <a:pPr marL="178274" indent="-178274">
              <a:buFontTx/>
              <a:buChar char="-"/>
            </a:pPr>
            <a:r>
              <a:rPr lang="en-US" sz="1100" dirty="0"/>
              <a:t>It affects rates on credit cards, HELOC and auto loans</a:t>
            </a:r>
          </a:p>
          <a:p>
            <a:pPr marL="178274" indent="-178274">
              <a:buFontTx/>
              <a:buChar char="-"/>
            </a:pPr>
            <a:r>
              <a:rPr lang="en-US" sz="1100" dirty="0"/>
              <a:t>The other way to battle inflation is the Fed’s balance sheet – think of it as their bond portfolio</a:t>
            </a:r>
          </a:p>
          <a:p>
            <a:pPr marL="178274" indent="-178274">
              <a:buFontTx/>
              <a:buChar char="-"/>
            </a:pPr>
            <a:r>
              <a:rPr lang="en-US" sz="1100" dirty="0"/>
              <a:t>These numbers, found at the source of FederalReserve.gov, are the Federal Reserve’s Balance Sheet Holdings:</a:t>
            </a:r>
          </a:p>
          <a:p>
            <a:pPr marL="653670" lvl="1" indent="-178274">
              <a:buFontTx/>
              <a:buChar char="-"/>
            </a:pPr>
            <a:r>
              <a:rPr lang="en-US" sz="1100" dirty="0"/>
              <a:t>3/16/22 at 8.954 Trillion dollars</a:t>
            </a:r>
          </a:p>
          <a:p>
            <a:pPr marL="653670" lvl="1" indent="-178274">
              <a:buFontTx/>
              <a:buChar char="-"/>
            </a:pPr>
            <a:r>
              <a:rPr lang="en-US" sz="1100" dirty="0"/>
              <a:t>12/28/22 at 8.551 Trillion dollars</a:t>
            </a:r>
          </a:p>
          <a:p>
            <a:pPr marL="653670" lvl="1" indent="-178274">
              <a:buFontTx/>
              <a:buChar char="-"/>
            </a:pPr>
            <a:r>
              <a:rPr lang="en-US" sz="1100" dirty="0"/>
              <a:t>4.5% Reduction – very small</a:t>
            </a:r>
          </a:p>
        </p:txBody>
      </p:sp>
      <p:sp>
        <p:nvSpPr>
          <p:cNvPr id="7" name="Slide Number Placeholder 6">
            <a:extLst>
              <a:ext uri="{FF2B5EF4-FFF2-40B4-BE49-F238E27FC236}">
                <a16:creationId xmlns:a16="http://schemas.microsoft.com/office/drawing/2014/main" id="{A5622154-BD1C-1D5A-B1D6-45064EADB9DA}"/>
              </a:ext>
            </a:extLst>
          </p:cNvPr>
          <p:cNvSpPr>
            <a:spLocks noGrp="1"/>
          </p:cNvSpPr>
          <p:nvPr>
            <p:ph type="sldNum" sz="quarter" idx="5"/>
          </p:nvPr>
        </p:nvSpPr>
        <p:spPr/>
        <p:txBody>
          <a:bodyPr/>
          <a:lstStyle/>
          <a:p>
            <a:fld id="{FA41E740-A33C-4EDC-A7FF-54C6BCFC745E}" type="slidenum">
              <a:rPr lang="en-US" smtClean="0"/>
              <a:t>18</a:t>
            </a:fld>
            <a:endParaRPr lang="en-US"/>
          </a:p>
        </p:txBody>
      </p:sp>
    </p:spTree>
    <p:extLst>
      <p:ext uri="{BB962C8B-B14F-4D97-AF65-F5344CB8AC3E}">
        <p14:creationId xmlns:p14="http://schemas.microsoft.com/office/powerpoint/2010/main" val="3577799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274" indent="-178274">
              <a:buFontTx/>
              <a:buChar char="-"/>
            </a:pPr>
            <a:r>
              <a:rPr lang="en-US" sz="1100" dirty="0"/>
              <a:t>So what was the major cause of inflation? </a:t>
            </a:r>
          </a:p>
          <a:p>
            <a:pPr marL="178274" indent="-178274">
              <a:buFontTx/>
              <a:buChar char="-"/>
            </a:pPr>
            <a:r>
              <a:rPr lang="en-US" sz="1100" dirty="0"/>
              <a:t>Huge amount of money added during and after COVID. $5T</a:t>
            </a:r>
          </a:p>
          <a:p>
            <a:pPr marL="178274" indent="-178274">
              <a:buFontTx/>
              <a:buChar char="-"/>
            </a:pPr>
            <a:r>
              <a:rPr lang="en-US" sz="1100" dirty="0"/>
              <a:t>Breakdown in the supply chain</a:t>
            </a:r>
          </a:p>
          <a:p>
            <a:pPr marL="178274" indent="-178274">
              <a:buFontTx/>
              <a:buChar char="-"/>
            </a:pPr>
            <a:r>
              <a:rPr lang="en-US" sz="1100" dirty="0"/>
              <a:t>People home spending</a:t>
            </a:r>
          </a:p>
          <a:p>
            <a:pPr marL="178274" indent="-178274">
              <a:buFontTx/>
              <a:buChar char="-"/>
            </a:pPr>
            <a:r>
              <a:rPr lang="en-US" sz="1100" dirty="0"/>
              <a:t>ECON 101</a:t>
            </a:r>
          </a:p>
          <a:p>
            <a:pPr marL="653670" lvl="1" indent="-178274">
              <a:buFontTx/>
              <a:buChar char="-"/>
            </a:pPr>
            <a:r>
              <a:rPr lang="en-US" sz="1100" dirty="0"/>
              <a:t>More $</a:t>
            </a:r>
          </a:p>
          <a:p>
            <a:pPr marL="653670" lvl="1" indent="-178274">
              <a:buFontTx/>
              <a:buChar char="-"/>
            </a:pPr>
            <a:r>
              <a:rPr lang="en-US" sz="1100" dirty="0"/>
              <a:t>More demand</a:t>
            </a:r>
          </a:p>
          <a:p>
            <a:pPr marL="653670" lvl="1" indent="-178274">
              <a:buFontTx/>
              <a:buChar char="-"/>
            </a:pPr>
            <a:r>
              <a:rPr lang="en-US" sz="1100" dirty="0"/>
              <a:t>Less supply </a:t>
            </a:r>
          </a:p>
          <a:p>
            <a:pPr marL="653670" lvl="1" indent="-178274">
              <a:buFontTx/>
              <a:buChar char="-"/>
            </a:pPr>
            <a:r>
              <a:rPr lang="en-US" sz="1100" dirty="0"/>
              <a:t>Prices Go Higher</a:t>
            </a:r>
          </a:p>
        </p:txBody>
      </p:sp>
      <p:sp>
        <p:nvSpPr>
          <p:cNvPr id="7" name="Slide Number Placeholder 6">
            <a:extLst>
              <a:ext uri="{FF2B5EF4-FFF2-40B4-BE49-F238E27FC236}">
                <a16:creationId xmlns:a16="http://schemas.microsoft.com/office/drawing/2014/main" id="{5B8EAEDD-9D44-5377-E3F3-4363A0DF1917}"/>
              </a:ext>
            </a:extLst>
          </p:cNvPr>
          <p:cNvSpPr>
            <a:spLocks noGrp="1"/>
          </p:cNvSpPr>
          <p:nvPr>
            <p:ph type="sldNum" sz="quarter" idx="5"/>
          </p:nvPr>
        </p:nvSpPr>
        <p:spPr/>
        <p:txBody>
          <a:bodyPr/>
          <a:lstStyle/>
          <a:p>
            <a:fld id="{FA41E740-A33C-4EDC-A7FF-54C6BCFC745E}" type="slidenum">
              <a:rPr lang="en-US" smtClean="0"/>
              <a:t>19</a:t>
            </a:fld>
            <a:endParaRPr lang="en-US"/>
          </a:p>
        </p:txBody>
      </p:sp>
    </p:spTree>
    <p:extLst>
      <p:ext uri="{BB962C8B-B14F-4D97-AF65-F5344CB8AC3E}">
        <p14:creationId xmlns:p14="http://schemas.microsoft.com/office/powerpoint/2010/main" val="3486553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a:extLst>
              <a:ext uri="{FF2B5EF4-FFF2-40B4-BE49-F238E27FC236}">
                <a16:creationId xmlns:a16="http://schemas.microsoft.com/office/drawing/2014/main" id="{4466B76B-BE24-59C9-5522-39A9D9BFA720}"/>
              </a:ext>
            </a:extLst>
          </p:cNvPr>
          <p:cNvSpPr>
            <a:spLocks noGrp="1"/>
          </p:cNvSpPr>
          <p:nvPr>
            <p:ph type="sldNum" sz="quarter" idx="5"/>
          </p:nvPr>
        </p:nvSpPr>
        <p:spPr/>
        <p:txBody>
          <a:bodyPr/>
          <a:lstStyle/>
          <a:p>
            <a:fld id="{FA41E740-A33C-4EDC-A7FF-54C6BCFC745E}" type="slidenum">
              <a:rPr lang="en-US" smtClean="0"/>
              <a:t>2</a:t>
            </a:fld>
            <a:endParaRPr lang="en-US"/>
          </a:p>
        </p:txBody>
      </p:sp>
    </p:spTree>
    <p:extLst>
      <p:ext uri="{BB962C8B-B14F-4D97-AF65-F5344CB8AC3E}">
        <p14:creationId xmlns:p14="http://schemas.microsoft.com/office/powerpoint/2010/main" val="2947653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274" indent="-178274">
              <a:buFontTx/>
              <a:buChar char="-"/>
            </a:pPr>
            <a:r>
              <a:rPr lang="en-US" sz="1100" dirty="0"/>
              <a:t>Now let’s begin to talk about the ugly “R” word – Recession</a:t>
            </a:r>
          </a:p>
          <a:p>
            <a:pPr marL="178274" indent="-178274">
              <a:buFontTx/>
              <a:buChar char="-"/>
            </a:pPr>
            <a:r>
              <a:rPr lang="en-US" sz="1100" dirty="0"/>
              <a:t>So predictors of a coming recession</a:t>
            </a:r>
          </a:p>
          <a:p>
            <a:pPr marL="653670" lvl="1" indent="-178274">
              <a:buFontTx/>
              <a:buChar char="-"/>
            </a:pPr>
            <a:r>
              <a:rPr lang="en-US" sz="1100" dirty="0"/>
              <a:t>2 consecutive Qtr. of negative GDP</a:t>
            </a:r>
          </a:p>
          <a:p>
            <a:pPr marL="1129067" lvl="2" indent="-178274">
              <a:buFontTx/>
              <a:buChar char="-"/>
            </a:pPr>
            <a:r>
              <a:rPr lang="en-US" sz="1100" dirty="0"/>
              <a:t>1</a:t>
            </a:r>
            <a:r>
              <a:rPr lang="en-US" sz="1100" baseline="30000" dirty="0"/>
              <a:t>st</a:t>
            </a:r>
            <a:r>
              <a:rPr lang="en-US" sz="1100" dirty="0"/>
              <a:t> and 2</a:t>
            </a:r>
            <a:r>
              <a:rPr lang="en-US" sz="1100" baseline="30000" dirty="0"/>
              <a:t>nd</a:t>
            </a:r>
            <a:r>
              <a:rPr lang="en-US" sz="1100" dirty="0"/>
              <a:t> qtrs. of 2022</a:t>
            </a:r>
          </a:p>
          <a:p>
            <a:pPr marL="653670" lvl="1" indent="-178274">
              <a:buFontTx/>
              <a:buChar char="-"/>
            </a:pPr>
            <a:r>
              <a:rPr lang="en-US" sz="1100" dirty="0"/>
              <a:t>Inverted yield curve</a:t>
            </a:r>
          </a:p>
          <a:p>
            <a:pPr marL="1129067" lvl="2" indent="-178274">
              <a:buFontTx/>
              <a:buChar char="-"/>
            </a:pPr>
            <a:r>
              <a:rPr lang="en-US" sz="1100" dirty="0"/>
              <a:t>See above</a:t>
            </a:r>
          </a:p>
          <a:p>
            <a:pPr marL="653670" lvl="1" indent="-178274">
              <a:buFontTx/>
              <a:buChar char="-"/>
            </a:pPr>
            <a:r>
              <a:rPr lang="en-US" sz="1100" dirty="0"/>
              <a:t>Stock market sell off</a:t>
            </a:r>
          </a:p>
        </p:txBody>
      </p:sp>
      <p:sp>
        <p:nvSpPr>
          <p:cNvPr id="7" name="Slide Number Placeholder 6">
            <a:extLst>
              <a:ext uri="{FF2B5EF4-FFF2-40B4-BE49-F238E27FC236}">
                <a16:creationId xmlns:a16="http://schemas.microsoft.com/office/drawing/2014/main" id="{ECFF9C23-85CC-1788-1827-AAF0BE61ED21}"/>
              </a:ext>
            </a:extLst>
          </p:cNvPr>
          <p:cNvSpPr>
            <a:spLocks noGrp="1"/>
          </p:cNvSpPr>
          <p:nvPr>
            <p:ph type="sldNum" sz="quarter" idx="5"/>
          </p:nvPr>
        </p:nvSpPr>
        <p:spPr/>
        <p:txBody>
          <a:bodyPr/>
          <a:lstStyle/>
          <a:p>
            <a:fld id="{FA41E740-A33C-4EDC-A7FF-54C6BCFC745E}" type="slidenum">
              <a:rPr lang="en-US" smtClean="0"/>
              <a:t>20</a:t>
            </a:fld>
            <a:endParaRPr lang="en-US"/>
          </a:p>
        </p:txBody>
      </p:sp>
    </p:spTree>
    <p:extLst>
      <p:ext uri="{BB962C8B-B14F-4D97-AF65-F5344CB8AC3E}">
        <p14:creationId xmlns:p14="http://schemas.microsoft.com/office/powerpoint/2010/main" val="2277270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274" indent="-178274">
              <a:buFontTx/>
              <a:buChar char="-"/>
            </a:pPr>
            <a:r>
              <a:rPr lang="en-US" sz="1100" dirty="0"/>
              <a:t>The stock market on average sells off 6-9 months before the recession “officially” starts</a:t>
            </a:r>
          </a:p>
          <a:p>
            <a:pPr marL="178274" indent="-178274">
              <a:buFontTx/>
              <a:buChar char="-"/>
            </a:pPr>
            <a:r>
              <a:rPr lang="en-US" sz="1100" dirty="0"/>
              <a:t>The market also begins to recover 6-9 months prior to the recession officially ending</a:t>
            </a:r>
          </a:p>
          <a:p>
            <a:pPr marL="178274" indent="-178274">
              <a:buFontTx/>
              <a:buChar char="-"/>
            </a:pPr>
            <a:r>
              <a:rPr lang="en-US" sz="1100" dirty="0"/>
              <a:t>The “official” begin and end is declared by the National Bureau of Economic Research</a:t>
            </a:r>
          </a:p>
          <a:p>
            <a:pPr marL="178274" indent="-178274">
              <a:buFontTx/>
              <a:buChar char="-"/>
            </a:pPr>
            <a:r>
              <a:rPr lang="en-US" sz="1100" dirty="0"/>
              <a:t>This determination generally comes well after the event is over</a:t>
            </a:r>
          </a:p>
          <a:p>
            <a:endParaRPr lang="en-US" sz="1100" dirty="0"/>
          </a:p>
        </p:txBody>
      </p:sp>
      <p:sp>
        <p:nvSpPr>
          <p:cNvPr id="7" name="Slide Number Placeholder 6">
            <a:extLst>
              <a:ext uri="{FF2B5EF4-FFF2-40B4-BE49-F238E27FC236}">
                <a16:creationId xmlns:a16="http://schemas.microsoft.com/office/drawing/2014/main" id="{E020B34D-4CF9-6EA8-1F23-C63CCBD18080}"/>
              </a:ext>
            </a:extLst>
          </p:cNvPr>
          <p:cNvSpPr>
            <a:spLocks noGrp="1"/>
          </p:cNvSpPr>
          <p:nvPr>
            <p:ph type="sldNum" sz="quarter" idx="5"/>
          </p:nvPr>
        </p:nvSpPr>
        <p:spPr/>
        <p:txBody>
          <a:bodyPr/>
          <a:lstStyle/>
          <a:p>
            <a:fld id="{FA41E740-A33C-4EDC-A7FF-54C6BCFC745E}" type="slidenum">
              <a:rPr lang="en-US" smtClean="0"/>
              <a:t>21</a:t>
            </a:fld>
            <a:endParaRPr lang="en-US"/>
          </a:p>
        </p:txBody>
      </p:sp>
    </p:spTree>
    <p:extLst>
      <p:ext uri="{BB962C8B-B14F-4D97-AF65-F5344CB8AC3E}">
        <p14:creationId xmlns:p14="http://schemas.microsoft.com/office/powerpoint/2010/main" val="399936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274" indent="-178274">
              <a:buFontTx/>
              <a:buChar char="-"/>
            </a:pPr>
            <a:r>
              <a:rPr lang="en-US" sz="1100" dirty="0"/>
              <a:t>These next 2 slides are from </a:t>
            </a:r>
            <a:r>
              <a:rPr lang="en-US" sz="1100" dirty="0" err="1"/>
              <a:t>ClearBridge</a:t>
            </a:r>
            <a:r>
              <a:rPr lang="en-US" sz="1100" dirty="0"/>
              <a:t> Investments</a:t>
            </a:r>
          </a:p>
          <a:p>
            <a:pPr marL="178274" indent="-178274">
              <a:buFontTx/>
              <a:buChar char="-"/>
            </a:pPr>
            <a:r>
              <a:rPr lang="en-US" sz="1100" dirty="0"/>
              <a:t>Slide one shows the rapid and significant decline in most sectors of our economy</a:t>
            </a:r>
          </a:p>
          <a:p>
            <a:pPr marL="178274" indent="-178274">
              <a:buFontTx/>
              <a:buChar char="-"/>
            </a:pPr>
            <a:r>
              <a:rPr lang="en-US" sz="1100" dirty="0"/>
              <a:t>A chart where green is good, yellow is warning, and red is negative</a:t>
            </a:r>
          </a:p>
          <a:p>
            <a:pPr marL="178274" indent="-178274">
              <a:buFontTx/>
              <a:buChar char="-"/>
            </a:pPr>
            <a:r>
              <a:rPr lang="en-US" sz="1100" dirty="0"/>
              <a:t>By November 2022, mainly red with little yellow or green</a:t>
            </a:r>
          </a:p>
          <a:p>
            <a:pPr marL="653670" lvl="1" indent="-178274">
              <a:buFontTx/>
              <a:buChar char="-"/>
            </a:pPr>
            <a:r>
              <a:rPr lang="en-US" sz="1100" dirty="0"/>
              <a:t>Only jobs &amp; trucking positive</a:t>
            </a:r>
          </a:p>
        </p:txBody>
      </p:sp>
      <p:sp>
        <p:nvSpPr>
          <p:cNvPr id="7" name="Slide Number Placeholder 6">
            <a:extLst>
              <a:ext uri="{FF2B5EF4-FFF2-40B4-BE49-F238E27FC236}">
                <a16:creationId xmlns:a16="http://schemas.microsoft.com/office/drawing/2014/main" id="{E026CE03-BF07-7F67-8714-C15C3DFB8031}"/>
              </a:ext>
            </a:extLst>
          </p:cNvPr>
          <p:cNvSpPr>
            <a:spLocks noGrp="1"/>
          </p:cNvSpPr>
          <p:nvPr>
            <p:ph type="sldNum" sz="quarter" idx="5"/>
          </p:nvPr>
        </p:nvSpPr>
        <p:spPr/>
        <p:txBody>
          <a:bodyPr/>
          <a:lstStyle/>
          <a:p>
            <a:fld id="{FA41E740-A33C-4EDC-A7FF-54C6BCFC745E}" type="slidenum">
              <a:rPr lang="en-US" smtClean="0"/>
              <a:t>22</a:t>
            </a:fld>
            <a:endParaRPr lang="en-US"/>
          </a:p>
        </p:txBody>
      </p:sp>
    </p:spTree>
    <p:extLst>
      <p:ext uri="{BB962C8B-B14F-4D97-AF65-F5344CB8AC3E}">
        <p14:creationId xmlns:p14="http://schemas.microsoft.com/office/powerpoint/2010/main" val="1549291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274" indent="-178274">
              <a:buFontTx/>
              <a:buChar char="-"/>
            </a:pPr>
            <a:r>
              <a:rPr lang="en-US" sz="1100" dirty="0"/>
              <a:t>This shows where indicators were before previous recessions</a:t>
            </a:r>
          </a:p>
          <a:p>
            <a:pPr marL="178274" indent="-178274">
              <a:buFontTx/>
              <a:buChar char="-"/>
            </a:pPr>
            <a:r>
              <a:rPr lang="en-US" sz="1100" dirty="0"/>
              <a:t>With the exception of the 2020 COVID recession, we currently look very similar to the start of previous recessions</a:t>
            </a:r>
          </a:p>
          <a:p>
            <a:pPr marL="178274" indent="-178274" defTabSz="950793">
              <a:buFontTx/>
              <a:buChar char="-"/>
              <a:defRPr/>
            </a:pPr>
            <a:r>
              <a:rPr lang="en-US" sz="1100" dirty="0">
                <a:ea typeface="Calibri" panose="020F0502020204030204" pitchFamily="34" charset="0"/>
                <a:cs typeface="Times New Roman" panose="02020603050405020304" pitchFamily="18" charset="0"/>
              </a:rPr>
              <a:t>Jeremy Siegel Quote: </a:t>
            </a:r>
            <a:r>
              <a:rPr lang="en-US" sz="1100" dirty="0">
                <a:solidFill>
                  <a:srgbClr val="202124"/>
                </a:solidFill>
                <a:ea typeface="Calibri" panose="020F0502020204030204" pitchFamily="34" charset="0"/>
                <a:cs typeface="Times New Roman" panose="02020603050405020304" pitchFamily="18" charset="0"/>
              </a:rPr>
              <a:t>“Some people say that this is the most anticipated recession going into next year ever, because so many people are forecasting it. And when too many people forecast something, my feeling is that often, that drives the market below its fundamental values.</a:t>
            </a:r>
            <a:r>
              <a:rPr lang="en-US" sz="1100" dirty="0">
                <a:ea typeface="Calibri" panose="020F0502020204030204" pitchFamily="34" charset="0"/>
                <a:cs typeface="Times New Roman" panose="02020603050405020304" pitchFamily="18" charset="0"/>
              </a:rPr>
              <a:t>”</a:t>
            </a:r>
            <a:endParaRPr lang="en-US" sz="1100" dirty="0"/>
          </a:p>
        </p:txBody>
      </p:sp>
      <p:sp>
        <p:nvSpPr>
          <p:cNvPr id="7" name="Slide Number Placeholder 6">
            <a:extLst>
              <a:ext uri="{FF2B5EF4-FFF2-40B4-BE49-F238E27FC236}">
                <a16:creationId xmlns:a16="http://schemas.microsoft.com/office/drawing/2014/main" id="{3691F212-C22F-E262-3ED0-321FC4F40D00}"/>
              </a:ext>
            </a:extLst>
          </p:cNvPr>
          <p:cNvSpPr>
            <a:spLocks noGrp="1"/>
          </p:cNvSpPr>
          <p:nvPr>
            <p:ph type="sldNum" sz="quarter" idx="5"/>
          </p:nvPr>
        </p:nvSpPr>
        <p:spPr/>
        <p:txBody>
          <a:bodyPr/>
          <a:lstStyle/>
          <a:p>
            <a:fld id="{FA41E740-A33C-4EDC-A7FF-54C6BCFC745E}" type="slidenum">
              <a:rPr lang="en-US" smtClean="0"/>
              <a:t>23</a:t>
            </a:fld>
            <a:endParaRPr lang="en-US"/>
          </a:p>
        </p:txBody>
      </p:sp>
    </p:spTree>
    <p:extLst>
      <p:ext uri="{BB962C8B-B14F-4D97-AF65-F5344CB8AC3E}">
        <p14:creationId xmlns:p14="http://schemas.microsoft.com/office/powerpoint/2010/main" val="198857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709613"/>
            <a:ext cx="6303962" cy="3546475"/>
          </a:xfrm>
        </p:spPr>
      </p:sp>
      <p:sp>
        <p:nvSpPr>
          <p:cNvPr id="3" name="Notes Placeholder 2"/>
          <p:cNvSpPr>
            <a:spLocks noGrp="1"/>
          </p:cNvSpPr>
          <p:nvPr>
            <p:ph type="body" idx="1"/>
          </p:nvPr>
        </p:nvSpPr>
        <p:spPr/>
        <p:txBody>
          <a:bodyPr/>
          <a:lstStyle/>
          <a:p>
            <a:pPr defTabSz="475397">
              <a:defRPr/>
            </a:pPr>
            <a:r>
              <a:rPr lang="en-US" sz="1100" dirty="0"/>
              <a:t>The other major takeaway from the election is that we now have a “mixed government” with Democrats holding the Oval Office and a majority in the Senate, while Republicans have a majority in the House.  Markets have tended to favor a mixed government, since neither party is able to give in to its worst excesses and any legislation that does get passed is subject to compromise.  It may also be that the government that governs best is sometimes the one that governs least, and mixed government has a tendency to create gridlock.</a:t>
            </a:r>
          </a:p>
          <a:p>
            <a:endParaRPr lang="en-US" sz="1100" dirty="0"/>
          </a:p>
        </p:txBody>
      </p:sp>
      <p:sp>
        <p:nvSpPr>
          <p:cNvPr id="7" name="Slide Number Placeholder 6">
            <a:extLst>
              <a:ext uri="{FF2B5EF4-FFF2-40B4-BE49-F238E27FC236}">
                <a16:creationId xmlns:a16="http://schemas.microsoft.com/office/drawing/2014/main" id="{0BA06342-0A49-870F-EB8B-ADA1179A2010}"/>
              </a:ext>
            </a:extLst>
          </p:cNvPr>
          <p:cNvSpPr>
            <a:spLocks noGrp="1"/>
          </p:cNvSpPr>
          <p:nvPr>
            <p:ph type="sldNum" sz="quarter" idx="5"/>
          </p:nvPr>
        </p:nvSpPr>
        <p:spPr/>
        <p:txBody>
          <a:bodyPr/>
          <a:lstStyle/>
          <a:p>
            <a:fld id="{FA41E740-A33C-4EDC-A7FF-54C6BCFC745E}" type="slidenum">
              <a:rPr lang="en-US" smtClean="0"/>
              <a:t>24</a:t>
            </a:fld>
            <a:endParaRPr lang="en-US"/>
          </a:p>
        </p:txBody>
      </p:sp>
    </p:spTree>
    <p:extLst>
      <p:ext uri="{BB962C8B-B14F-4D97-AF65-F5344CB8AC3E}">
        <p14:creationId xmlns:p14="http://schemas.microsoft.com/office/powerpoint/2010/main" val="2792104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709613"/>
            <a:ext cx="6303962" cy="3546475"/>
          </a:xfrm>
        </p:spPr>
      </p:sp>
      <p:sp>
        <p:nvSpPr>
          <p:cNvPr id="3" name="Notes Placeholder 2"/>
          <p:cNvSpPr>
            <a:spLocks noGrp="1"/>
          </p:cNvSpPr>
          <p:nvPr>
            <p:ph type="body" idx="1"/>
          </p:nvPr>
        </p:nvSpPr>
        <p:spPr/>
        <p:txBody>
          <a:bodyPr/>
          <a:lstStyle/>
          <a:p>
            <a:r>
              <a:rPr lang="en-US" sz="1100" dirty="0"/>
              <a:t>Perhaps the most important outcome of the election is simply that we have it behind us.  Historically, midterm years have been volatile for markets, and 2022 has been no exception.  But the third year of the presidential cycle has historically been the strongest and a weak 2022 may help set up that pattern again.  We would add a note of caution, though, that increased fiscal stimulus in anticipation of the presidential election has often supported returns in the third year of the cycle and we are unlikely to see that added tailwind next year.</a:t>
            </a:r>
          </a:p>
          <a:p>
            <a:endParaRPr lang="en-US" sz="1100" dirty="0"/>
          </a:p>
        </p:txBody>
      </p:sp>
      <p:sp>
        <p:nvSpPr>
          <p:cNvPr id="7" name="Slide Number Placeholder 6">
            <a:extLst>
              <a:ext uri="{FF2B5EF4-FFF2-40B4-BE49-F238E27FC236}">
                <a16:creationId xmlns:a16="http://schemas.microsoft.com/office/drawing/2014/main" id="{CD8FF6C3-E3DD-362F-ECCD-BEA63DC4064F}"/>
              </a:ext>
            </a:extLst>
          </p:cNvPr>
          <p:cNvSpPr>
            <a:spLocks noGrp="1"/>
          </p:cNvSpPr>
          <p:nvPr>
            <p:ph type="sldNum" sz="quarter" idx="5"/>
          </p:nvPr>
        </p:nvSpPr>
        <p:spPr/>
        <p:txBody>
          <a:bodyPr/>
          <a:lstStyle/>
          <a:p>
            <a:fld id="{FA41E740-A33C-4EDC-A7FF-54C6BCFC745E}" type="slidenum">
              <a:rPr lang="en-US" smtClean="0"/>
              <a:t>25</a:t>
            </a:fld>
            <a:endParaRPr lang="en-US"/>
          </a:p>
        </p:txBody>
      </p:sp>
    </p:spTree>
    <p:extLst>
      <p:ext uri="{BB962C8B-B14F-4D97-AF65-F5344CB8AC3E}">
        <p14:creationId xmlns:p14="http://schemas.microsoft.com/office/powerpoint/2010/main" val="2796979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274" indent="-178274">
              <a:buFontTx/>
              <a:buChar char="-"/>
            </a:pPr>
            <a:r>
              <a:rPr lang="en-US" sz="1100" dirty="0"/>
              <a:t>Now for some potentially good news</a:t>
            </a:r>
          </a:p>
          <a:p>
            <a:pPr marL="178274" indent="-178274">
              <a:buFontTx/>
              <a:buChar char="-"/>
            </a:pPr>
            <a:r>
              <a:rPr lang="en-US" sz="1100" dirty="0"/>
              <a:t>Bond yields on new issued debt is much higher</a:t>
            </a:r>
          </a:p>
          <a:p>
            <a:pPr marL="178274" indent="-178274">
              <a:buFontTx/>
              <a:buChar char="-"/>
            </a:pPr>
            <a:r>
              <a:rPr lang="en-US" sz="1100" dirty="0"/>
              <a:t>The inverse relationship to current bond prices and interest rates make bonds very attractive for longer-term investors</a:t>
            </a:r>
          </a:p>
        </p:txBody>
      </p:sp>
      <p:sp>
        <p:nvSpPr>
          <p:cNvPr id="7" name="Slide Number Placeholder 6">
            <a:extLst>
              <a:ext uri="{FF2B5EF4-FFF2-40B4-BE49-F238E27FC236}">
                <a16:creationId xmlns:a16="http://schemas.microsoft.com/office/drawing/2014/main" id="{71B28916-29C2-08F4-DDAB-AEF1F35BA1DD}"/>
              </a:ext>
            </a:extLst>
          </p:cNvPr>
          <p:cNvSpPr>
            <a:spLocks noGrp="1"/>
          </p:cNvSpPr>
          <p:nvPr>
            <p:ph type="sldNum" sz="quarter" idx="5"/>
          </p:nvPr>
        </p:nvSpPr>
        <p:spPr/>
        <p:txBody>
          <a:bodyPr/>
          <a:lstStyle/>
          <a:p>
            <a:fld id="{FA41E740-A33C-4EDC-A7FF-54C6BCFC745E}" type="slidenum">
              <a:rPr lang="en-US" smtClean="0"/>
              <a:t>26</a:t>
            </a:fld>
            <a:endParaRPr lang="en-US"/>
          </a:p>
        </p:txBody>
      </p:sp>
    </p:spTree>
    <p:extLst>
      <p:ext uri="{BB962C8B-B14F-4D97-AF65-F5344CB8AC3E}">
        <p14:creationId xmlns:p14="http://schemas.microsoft.com/office/powerpoint/2010/main" val="1372027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274" indent="-178274">
              <a:buFontTx/>
              <a:buChar char="-"/>
            </a:pPr>
            <a:r>
              <a:rPr lang="en-US" sz="1100" dirty="0"/>
              <a:t>Bond prices have dropped as interest rates have climbed</a:t>
            </a:r>
          </a:p>
          <a:p>
            <a:pPr marL="178274" indent="-178274">
              <a:buFontTx/>
              <a:buChar char="-"/>
            </a:pPr>
            <a:r>
              <a:rPr lang="en-US" sz="1100" dirty="0"/>
              <a:t>Most bonds held by MFs/ETF are discounted from this time last year</a:t>
            </a:r>
          </a:p>
          <a:p>
            <a:pPr marL="178274" indent="-178274">
              <a:buFontTx/>
              <a:buChar char="-"/>
            </a:pPr>
            <a:r>
              <a:rPr lang="en-US" sz="1100" dirty="0"/>
              <a:t>This drop in bond prices was sharp and rapid. One reason why “conservative” investors felt this bond market worse than in previous downturns</a:t>
            </a:r>
          </a:p>
          <a:p>
            <a:pPr marL="178274" indent="-178274">
              <a:buFontTx/>
              <a:buChar char="-"/>
            </a:pPr>
            <a:r>
              <a:rPr lang="en-US" sz="1100" dirty="0"/>
              <a:t>This may have created a good opportunity to buy in</a:t>
            </a:r>
          </a:p>
        </p:txBody>
      </p:sp>
      <p:sp>
        <p:nvSpPr>
          <p:cNvPr id="7" name="Slide Number Placeholder 6">
            <a:extLst>
              <a:ext uri="{FF2B5EF4-FFF2-40B4-BE49-F238E27FC236}">
                <a16:creationId xmlns:a16="http://schemas.microsoft.com/office/drawing/2014/main" id="{C048217A-4AA5-70D8-2D15-8550F16C64A3}"/>
              </a:ext>
            </a:extLst>
          </p:cNvPr>
          <p:cNvSpPr>
            <a:spLocks noGrp="1"/>
          </p:cNvSpPr>
          <p:nvPr>
            <p:ph type="sldNum" sz="quarter" idx="5"/>
          </p:nvPr>
        </p:nvSpPr>
        <p:spPr/>
        <p:txBody>
          <a:bodyPr/>
          <a:lstStyle/>
          <a:p>
            <a:fld id="{FA41E740-A33C-4EDC-A7FF-54C6BCFC745E}" type="slidenum">
              <a:rPr lang="en-US" smtClean="0"/>
              <a:t>27</a:t>
            </a:fld>
            <a:endParaRPr lang="en-US"/>
          </a:p>
        </p:txBody>
      </p:sp>
    </p:spTree>
    <p:extLst>
      <p:ext uri="{BB962C8B-B14F-4D97-AF65-F5344CB8AC3E}">
        <p14:creationId xmlns:p14="http://schemas.microsoft.com/office/powerpoint/2010/main" val="1105424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274" indent="-178274">
              <a:buFontTx/>
              <a:buChar char="-"/>
            </a:pPr>
            <a:r>
              <a:rPr lang="en-US" sz="1100" dirty="0"/>
              <a:t>Munis are attractive solutions for some investors</a:t>
            </a:r>
          </a:p>
          <a:p>
            <a:pPr marL="178274" indent="-178274">
              <a:buFontTx/>
              <a:buChar char="-"/>
            </a:pPr>
            <a:r>
              <a:rPr lang="en-US" sz="1100" dirty="0"/>
              <a:t>In AZ we tend to focus on National funds for most investors</a:t>
            </a:r>
          </a:p>
          <a:p>
            <a:pPr marL="178274" indent="-178274">
              <a:buFontTx/>
              <a:buChar char="-"/>
            </a:pPr>
            <a:r>
              <a:rPr lang="en-US" sz="1100" dirty="0"/>
              <a:t>2 reasons:</a:t>
            </a:r>
          </a:p>
          <a:p>
            <a:pPr marL="653670" lvl="1" indent="-178274">
              <a:buFontTx/>
              <a:buChar char="-"/>
            </a:pPr>
            <a:r>
              <a:rPr lang="en-US" sz="1100" dirty="0"/>
              <a:t>AZ tax rate very low, so difference is minimal for most tax brackets</a:t>
            </a:r>
          </a:p>
          <a:p>
            <a:pPr marL="653670" lvl="1" indent="-178274">
              <a:buFontTx/>
              <a:buChar char="-"/>
            </a:pPr>
            <a:r>
              <a:rPr lang="en-US" sz="1100" dirty="0"/>
              <a:t>Football draft/recruiting</a:t>
            </a:r>
          </a:p>
        </p:txBody>
      </p:sp>
      <p:sp>
        <p:nvSpPr>
          <p:cNvPr id="7" name="Slide Number Placeholder 6">
            <a:extLst>
              <a:ext uri="{FF2B5EF4-FFF2-40B4-BE49-F238E27FC236}">
                <a16:creationId xmlns:a16="http://schemas.microsoft.com/office/drawing/2014/main" id="{A7B4D67A-A82B-85E7-3668-6E560DDE0F71}"/>
              </a:ext>
            </a:extLst>
          </p:cNvPr>
          <p:cNvSpPr>
            <a:spLocks noGrp="1"/>
          </p:cNvSpPr>
          <p:nvPr>
            <p:ph type="sldNum" sz="quarter" idx="5"/>
          </p:nvPr>
        </p:nvSpPr>
        <p:spPr/>
        <p:txBody>
          <a:bodyPr/>
          <a:lstStyle/>
          <a:p>
            <a:fld id="{FA41E740-A33C-4EDC-A7FF-54C6BCFC745E}" type="slidenum">
              <a:rPr lang="en-US" smtClean="0"/>
              <a:t>28</a:t>
            </a:fld>
            <a:endParaRPr lang="en-US"/>
          </a:p>
        </p:txBody>
      </p:sp>
    </p:spTree>
    <p:extLst>
      <p:ext uri="{BB962C8B-B14F-4D97-AF65-F5344CB8AC3E}">
        <p14:creationId xmlns:p14="http://schemas.microsoft.com/office/powerpoint/2010/main" val="603521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Here are bond sectors with greater past total returns than other sectors and how they trade relative to the stock market</a:t>
            </a:r>
          </a:p>
        </p:txBody>
      </p:sp>
      <p:sp>
        <p:nvSpPr>
          <p:cNvPr id="7" name="Slide Number Placeholder 6">
            <a:extLst>
              <a:ext uri="{FF2B5EF4-FFF2-40B4-BE49-F238E27FC236}">
                <a16:creationId xmlns:a16="http://schemas.microsoft.com/office/drawing/2014/main" id="{BBBCF753-EAA6-047B-D989-5EB2BB99BD38}"/>
              </a:ext>
            </a:extLst>
          </p:cNvPr>
          <p:cNvSpPr>
            <a:spLocks noGrp="1"/>
          </p:cNvSpPr>
          <p:nvPr>
            <p:ph type="sldNum" sz="quarter" idx="5"/>
          </p:nvPr>
        </p:nvSpPr>
        <p:spPr/>
        <p:txBody>
          <a:bodyPr/>
          <a:lstStyle/>
          <a:p>
            <a:fld id="{FA41E740-A33C-4EDC-A7FF-54C6BCFC745E}" type="slidenum">
              <a:rPr lang="en-US" smtClean="0"/>
              <a:t>29</a:t>
            </a:fld>
            <a:endParaRPr lang="en-US"/>
          </a:p>
        </p:txBody>
      </p:sp>
    </p:spTree>
    <p:extLst>
      <p:ext uri="{BB962C8B-B14F-4D97-AF65-F5344CB8AC3E}">
        <p14:creationId xmlns:p14="http://schemas.microsoft.com/office/powerpoint/2010/main" val="1592987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sz="1100" dirty="0">
                <a:latin typeface="+mn-lt"/>
                <a:ea typeface="Calibri" panose="020F0502020204030204" pitchFamily="34" charset="0"/>
                <a:cs typeface="Times New Roman" panose="02020603050405020304" pitchFamily="18" charset="0"/>
              </a:rPr>
              <a:t>For better audio, the webinar will be in “listen-only mode”…   </a:t>
            </a:r>
          </a:p>
          <a:p>
            <a:pPr defTabSz="950793">
              <a:defRPr/>
            </a:pPr>
            <a:endParaRPr lang="en-US" sz="1100" dirty="0">
              <a:latin typeface="+mn-lt"/>
              <a:ea typeface="Calibri" panose="020F0502020204030204" pitchFamily="34" charset="0"/>
              <a:cs typeface="Times New Roman" panose="02020603050405020304" pitchFamily="18" charset="0"/>
            </a:endParaRPr>
          </a:p>
          <a:p>
            <a:pPr defTabSz="950793">
              <a:defRPr/>
            </a:pPr>
            <a:r>
              <a:rPr lang="en-US" sz="1100" dirty="0">
                <a:latin typeface="+mn-lt"/>
                <a:ea typeface="Calibri" panose="020F0502020204030204" pitchFamily="34" charset="0"/>
                <a:cs typeface="Times New Roman" panose="02020603050405020304" pitchFamily="18" charset="0"/>
              </a:rPr>
              <a:t>We will be fielding your questions at the end of the webinar.  Please, email any questions to:  </a:t>
            </a:r>
            <a:r>
              <a:rPr lang="en-US" sz="1100" u="sng" dirty="0">
                <a:solidFill>
                  <a:srgbClr val="0563C1"/>
                </a:solidFill>
                <a:latin typeface="+mn-lt"/>
                <a:ea typeface="Calibri" panose="020F0502020204030204" pitchFamily="34" charset="0"/>
                <a:cs typeface="Times New Roman" panose="02020603050405020304" pitchFamily="18" charset="0"/>
                <a:hlinkClick r:id="rId3"/>
              </a:rPr>
              <a:t>oneazwealth@oneazcu.com</a:t>
            </a:r>
            <a:r>
              <a:rPr lang="en-US" sz="1100" dirty="0">
                <a:latin typeface="+mn-lt"/>
                <a:ea typeface="Calibri" panose="020F0502020204030204" pitchFamily="34" charset="0"/>
                <a:cs typeface="Times New Roman" panose="02020603050405020304" pitchFamily="18" charset="0"/>
              </a:rPr>
              <a:t>.   We will be compiling your questions and will answer them at the end of today’s presentation.    If we do not get to your question, I promise we will respond to you directly.   </a:t>
            </a:r>
          </a:p>
          <a:p>
            <a:endParaRPr lang="en-US" sz="1100" dirty="0">
              <a:latin typeface="+mn-lt"/>
            </a:endParaRPr>
          </a:p>
          <a:p>
            <a:r>
              <a:rPr lang="en-US" sz="1100" dirty="0">
                <a:latin typeface="+mn-lt"/>
              </a:rPr>
              <a:t>Please send your webinar questions to OneAZWealth@OneAZCU.com. </a:t>
            </a:r>
          </a:p>
          <a:p>
            <a:endParaRPr lang="en-US" sz="1100" dirty="0">
              <a:latin typeface="+mn-lt"/>
            </a:endParaRPr>
          </a:p>
          <a:p>
            <a:r>
              <a:rPr lang="en-US" sz="1100" dirty="0">
                <a:latin typeface="+mn-lt"/>
              </a:rPr>
              <a:t>Last, for more information about </a:t>
            </a:r>
            <a:r>
              <a:rPr lang="en-US" sz="1100" dirty="0" err="1">
                <a:latin typeface="+mn-lt"/>
              </a:rPr>
              <a:t>OneAZ</a:t>
            </a:r>
            <a:r>
              <a:rPr lang="en-US" sz="1100" dirty="0">
                <a:latin typeface="+mn-lt"/>
              </a:rPr>
              <a:t> Wealth Management and our team of wealth advisors, visit OneAZWealth.com or use your mobile device to scan the QR Code on the screen now.</a:t>
            </a:r>
          </a:p>
          <a:p>
            <a:endParaRPr lang="en-US" sz="1100" dirty="0">
              <a:latin typeface="+mn-lt"/>
            </a:endParaRPr>
          </a:p>
          <a:p>
            <a:r>
              <a:rPr lang="en-US" sz="1100" dirty="0">
                <a:latin typeface="+mn-lt"/>
              </a:rPr>
              <a:t>You can also connect with us on social media on Facebook, LinkedIn, and YouTube for more exciting resources and helpful information.</a:t>
            </a:r>
          </a:p>
          <a:p>
            <a:endParaRPr lang="en-US" sz="1100" dirty="0">
              <a:latin typeface="+mn-lt"/>
            </a:endParaRPr>
          </a:p>
          <a:p>
            <a:r>
              <a:rPr lang="en-US" sz="1100" dirty="0">
                <a:latin typeface="+mn-lt"/>
              </a:rPr>
              <a:t>Now, let’s get started!</a:t>
            </a:r>
          </a:p>
        </p:txBody>
      </p:sp>
      <p:sp>
        <p:nvSpPr>
          <p:cNvPr id="7" name="Slide Number Placeholder 6">
            <a:extLst>
              <a:ext uri="{FF2B5EF4-FFF2-40B4-BE49-F238E27FC236}">
                <a16:creationId xmlns:a16="http://schemas.microsoft.com/office/drawing/2014/main" id="{B7858A79-8EF7-A7BA-ADEE-A6CAEF23BC38}"/>
              </a:ext>
            </a:extLst>
          </p:cNvPr>
          <p:cNvSpPr>
            <a:spLocks noGrp="1"/>
          </p:cNvSpPr>
          <p:nvPr>
            <p:ph type="sldNum" sz="quarter" idx="5"/>
          </p:nvPr>
        </p:nvSpPr>
        <p:spPr/>
        <p:txBody>
          <a:bodyPr/>
          <a:lstStyle/>
          <a:p>
            <a:fld id="{FA41E740-A33C-4EDC-A7FF-54C6BCFC745E}" type="slidenum">
              <a:rPr lang="en-US" smtClean="0"/>
              <a:t>3</a:t>
            </a:fld>
            <a:endParaRPr lang="en-US"/>
          </a:p>
        </p:txBody>
      </p:sp>
    </p:spTree>
    <p:extLst>
      <p:ext uri="{BB962C8B-B14F-4D97-AF65-F5344CB8AC3E}">
        <p14:creationId xmlns:p14="http://schemas.microsoft.com/office/powerpoint/2010/main" val="1828976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mn-lt"/>
              </a:rPr>
              <a:t>S&amp;P 500 Estimates</a:t>
            </a:r>
          </a:p>
          <a:p>
            <a:pPr marL="297123" indent="-297123">
              <a:buFont typeface="Arial" panose="020B0604020202020204" pitchFamily="34" charset="0"/>
              <a:buChar char="•"/>
            </a:pPr>
            <a:endParaRPr lang="en-US" sz="1100" dirty="0">
              <a:latin typeface="+mn-lt"/>
            </a:endParaRPr>
          </a:p>
          <a:p>
            <a:pPr marL="297123" indent="-297123">
              <a:buFont typeface="Arial" panose="020B0604020202020204" pitchFamily="34" charset="0"/>
              <a:buChar char="•"/>
            </a:pPr>
            <a:r>
              <a:rPr lang="en-US" sz="1100" dirty="0">
                <a:latin typeface="+mn-lt"/>
              </a:rPr>
              <a:t>To get to that average (see chart), MarketWatch collected estimates from 18 investment banks and brokers.</a:t>
            </a:r>
            <a:endParaRPr lang="en-US" sz="1100" dirty="0">
              <a:latin typeface="+mn-lt"/>
              <a:ea typeface="Calibri" panose="020F0502020204030204" pitchFamily="34" charset="0"/>
              <a:cs typeface="Times New Roman" panose="02020603050405020304" pitchFamily="18" charset="0"/>
            </a:endParaRPr>
          </a:p>
          <a:p>
            <a:pPr marL="178274" indent="-178274" defTabSz="950793">
              <a:buFontTx/>
              <a:buChar char="-"/>
              <a:defRPr/>
            </a:pPr>
            <a:endParaRPr lang="en-US" sz="1100" dirty="0">
              <a:latin typeface="+mn-lt"/>
              <a:ea typeface="Calibri" panose="020F0502020204030204" pitchFamily="34" charset="0"/>
              <a:cs typeface="Times New Roman" panose="02020603050405020304" pitchFamily="18" charset="0"/>
            </a:endParaRPr>
          </a:p>
          <a:p>
            <a:pPr defTabSz="950793">
              <a:defRPr/>
            </a:pPr>
            <a:r>
              <a:rPr lang="en-US" sz="1100" dirty="0">
                <a:latin typeface="+mn-lt"/>
                <a:ea typeface="Calibri" panose="020F0502020204030204" pitchFamily="34" charset="0"/>
                <a:cs typeface="Times New Roman" panose="02020603050405020304" pitchFamily="18" charset="0"/>
              </a:rPr>
              <a:t>Source: https://www.marketwatch.com/story/wall-streets-stock-market-forecasts-for-2022-were-off-by-the-widest-margin-since-2008-will-next-year-be-any-different-11671583416</a:t>
            </a:r>
          </a:p>
          <a:p>
            <a:pPr marL="178274" indent="-178274">
              <a:buFontTx/>
              <a:buChar char="-"/>
            </a:pPr>
            <a:endParaRPr lang="en-US" sz="1100" dirty="0">
              <a:latin typeface="+mn-lt"/>
            </a:endParaRPr>
          </a:p>
        </p:txBody>
      </p:sp>
      <p:sp>
        <p:nvSpPr>
          <p:cNvPr id="7" name="Slide Number Placeholder 6">
            <a:extLst>
              <a:ext uri="{FF2B5EF4-FFF2-40B4-BE49-F238E27FC236}">
                <a16:creationId xmlns:a16="http://schemas.microsoft.com/office/drawing/2014/main" id="{C6D5E69C-9AE0-BB3D-8500-EF4159526DD3}"/>
              </a:ext>
            </a:extLst>
          </p:cNvPr>
          <p:cNvSpPr>
            <a:spLocks noGrp="1"/>
          </p:cNvSpPr>
          <p:nvPr>
            <p:ph type="sldNum" sz="quarter" idx="5"/>
          </p:nvPr>
        </p:nvSpPr>
        <p:spPr/>
        <p:txBody>
          <a:bodyPr/>
          <a:lstStyle/>
          <a:p>
            <a:fld id="{FA41E740-A33C-4EDC-A7FF-54C6BCFC745E}" type="slidenum">
              <a:rPr lang="en-US" smtClean="0"/>
              <a:t>30</a:t>
            </a:fld>
            <a:endParaRPr lang="en-US"/>
          </a:p>
        </p:txBody>
      </p:sp>
    </p:spTree>
    <p:extLst>
      <p:ext uri="{BB962C8B-B14F-4D97-AF65-F5344CB8AC3E}">
        <p14:creationId xmlns:p14="http://schemas.microsoft.com/office/powerpoint/2010/main" val="1626614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274" indent="-178274">
              <a:buFontTx/>
              <a:buChar char="-"/>
            </a:pPr>
            <a:r>
              <a:rPr lang="en-US" sz="1100" dirty="0"/>
              <a:t>What Financial Resolutions did you make and did you keep them?</a:t>
            </a:r>
          </a:p>
          <a:p>
            <a:pPr marL="178274" indent="-178274">
              <a:buFontTx/>
              <a:buChar char="-"/>
            </a:pPr>
            <a:r>
              <a:rPr lang="en-US" sz="1100" dirty="0"/>
              <a:t>Difference between “Resolve” (I pledge to, want to, etc.) and “Resolute” (How resolved you are, the stand you take, final)</a:t>
            </a:r>
          </a:p>
          <a:p>
            <a:pPr marL="178274" indent="-178274">
              <a:buFontTx/>
              <a:buChar char="-"/>
            </a:pPr>
            <a:r>
              <a:rPr lang="en-US" sz="1100" dirty="0"/>
              <a:t>Very choppy for stock with expected earnings to drop</a:t>
            </a:r>
          </a:p>
          <a:p>
            <a:pPr marL="178274" indent="-178274">
              <a:buFontTx/>
              <a:buChar char="-"/>
            </a:pPr>
            <a:r>
              <a:rPr lang="en-US" sz="1100" dirty="0"/>
              <a:t>Worst for bonds may be factored in </a:t>
            </a:r>
          </a:p>
          <a:p>
            <a:pPr marL="178274" indent="-178274">
              <a:buFontTx/>
              <a:buChar char="-"/>
            </a:pPr>
            <a:r>
              <a:rPr lang="en-US" sz="1100" dirty="0"/>
              <a:t>Fed has never gotten it right</a:t>
            </a:r>
          </a:p>
          <a:p>
            <a:pPr marL="178274" indent="-178274">
              <a:buFontTx/>
              <a:buChar char="-"/>
            </a:pPr>
            <a:r>
              <a:rPr lang="en-US" sz="1100" dirty="0"/>
              <a:t>Forecasts look better by the end of the year</a:t>
            </a:r>
          </a:p>
        </p:txBody>
      </p:sp>
      <p:sp>
        <p:nvSpPr>
          <p:cNvPr id="7" name="Slide Number Placeholder 6">
            <a:extLst>
              <a:ext uri="{FF2B5EF4-FFF2-40B4-BE49-F238E27FC236}">
                <a16:creationId xmlns:a16="http://schemas.microsoft.com/office/drawing/2014/main" id="{F93DC062-0BAD-4AA5-EFE2-0A818D3F0084}"/>
              </a:ext>
            </a:extLst>
          </p:cNvPr>
          <p:cNvSpPr>
            <a:spLocks noGrp="1"/>
          </p:cNvSpPr>
          <p:nvPr>
            <p:ph type="sldNum" sz="quarter" idx="5"/>
          </p:nvPr>
        </p:nvSpPr>
        <p:spPr/>
        <p:txBody>
          <a:bodyPr/>
          <a:lstStyle/>
          <a:p>
            <a:fld id="{FA41E740-A33C-4EDC-A7FF-54C6BCFC745E}" type="slidenum">
              <a:rPr lang="en-US" smtClean="0"/>
              <a:t>31</a:t>
            </a:fld>
            <a:endParaRPr lang="en-US"/>
          </a:p>
        </p:txBody>
      </p:sp>
    </p:spTree>
    <p:extLst>
      <p:ext uri="{BB962C8B-B14F-4D97-AF65-F5344CB8AC3E}">
        <p14:creationId xmlns:p14="http://schemas.microsoft.com/office/powerpoint/2010/main" val="40645481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sz="1100" dirty="0">
                <a:latin typeface="+mn-lt"/>
                <a:ea typeface="Calibri" panose="020F0502020204030204" pitchFamily="34" charset="0"/>
                <a:cs typeface="Times New Roman" panose="02020603050405020304" pitchFamily="18" charset="0"/>
              </a:rPr>
              <a:t>For better audio, the webinar will be in “listen-only mode”…   </a:t>
            </a:r>
          </a:p>
          <a:p>
            <a:pPr defTabSz="950793">
              <a:defRPr/>
            </a:pPr>
            <a:endParaRPr lang="en-US" sz="1100" dirty="0">
              <a:latin typeface="+mn-lt"/>
              <a:ea typeface="Calibri" panose="020F0502020204030204" pitchFamily="34" charset="0"/>
              <a:cs typeface="Times New Roman" panose="02020603050405020304" pitchFamily="18" charset="0"/>
            </a:endParaRPr>
          </a:p>
          <a:p>
            <a:pPr defTabSz="950793">
              <a:defRPr/>
            </a:pPr>
            <a:r>
              <a:rPr lang="en-US" sz="1100" dirty="0">
                <a:latin typeface="+mn-lt"/>
                <a:ea typeface="Calibri" panose="020F0502020204030204" pitchFamily="34" charset="0"/>
                <a:cs typeface="Times New Roman" panose="02020603050405020304" pitchFamily="18" charset="0"/>
              </a:rPr>
              <a:t>We will be fielding your questions at the end of the webinar.  Please, email any questions to:  </a:t>
            </a:r>
            <a:r>
              <a:rPr lang="en-US" sz="1100" u="sng" dirty="0">
                <a:solidFill>
                  <a:srgbClr val="0563C1"/>
                </a:solidFill>
                <a:latin typeface="+mn-lt"/>
                <a:ea typeface="Calibri" panose="020F0502020204030204" pitchFamily="34" charset="0"/>
                <a:cs typeface="Times New Roman" panose="02020603050405020304" pitchFamily="18" charset="0"/>
                <a:hlinkClick r:id="rId3"/>
              </a:rPr>
              <a:t>oneazwealth@oneazcu.com</a:t>
            </a:r>
            <a:r>
              <a:rPr lang="en-US" sz="1100" dirty="0">
                <a:latin typeface="+mn-lt"/>
                <a:ea typeface="Calibri" panose="020F0502020204030204" pitchFamily="34" charset="0"/>
                <a:cs typeface="Times New Roman" panose="02020603050405020304" pitchFamily="18" charset="0"/>
              </a:rPr>
              <a:t>.   We will be compiling your questions and will answer them at the end of today’s presentation.    If we do not get to your question, I promise we will respond to you directly.   </a:t>
            </a:r>
          </a:p>
          <a:p>
            <a:endParaRPr lang="en-US" sz="1100" dirty="0">
              <a:latin typeface="+mn-lt"/>
            </a:endParaRPr>
          </a:p>
          <a:p>
            <a:r>
              <a:rPr lang="en-US" sz="1100" dirty="0">
                <a:latin typeface="+mn-lt"/>
              </a:rPr>
              <a:t>Please send your webinar questions to OneAZWealth@OneAZCU.com. </a:t>
            </a:r>
          </a:p>
          <a:p>
            <a:endParaRPr lang="en-US" sz="1100" dirty="0">
              <a:latin typeface="+mn-lt"/>
            </a:endParaRPr>
          </a:p>
          <a:p>
            <a:r>
              <a:rPr lang="en-US" sz="1100" dirty="0">
                <a:latin typeface="+mn-lt"/>
              </a:rPr>
              <a:t>Last, for more information about </a:t>
            </a:r>
            <a:r>
              <a:rPr lang="en-US" sz="1100" dirty="0" err="1">
                <a:latin typeface="+mn-lt"/>
              </a:rPr>
              <a:t>OneAZ</a:t>
            </a:r>
            <a:r>
              <a:rPr lang="en-US" sz="1100" dirty="0">
                <a:latin typeface="+mn-lt"/>
              </a:rPr>
              <a:t> Wealth Management and our team of wealth advisors, visit OneAZWealth.com or use your mobile device to scan the QR Code on the screen now.</a:t>
            </a:r>
          </a:p>
          <a:p>
            <a:endParaRPr lang="en-US" sz="1100" dirty="0">
              <a:latin typeface="+mn-lt"/>
            </a:endParaRPr>
          </a:p>
          <a:p>
            <a:r>
              <a:rPr lang="en-US" sz="1100" dirty="0">
                <a:latin typeface="+mn-lt"/>
              </a:rPr>
              <a:t>You can also connect with us on social media on Facebook, LinkedIn, and YouTube for more exciting resources and helpful information.</a:t>
            </a:r>
          </a:p>
        </p:txBody>
      </p:sp>
      <p:sp>
        <p:nvSpPr>
          <p:cNvPr id="7" name="Slide Number Placeholder 6">
            <a:extLst>
              <a:ext uri="{FF2B5EF4-FFF2-40B4-BE49-F238E27FC236}">
                <a16:creationId xmlns:a16="http://schemas.microsoft.com/office/drawing/2014/main" id="{5FD49895-93EE-492B-A890-91062A9FC854}"/>
              </a:ext>
            </a:extLst>
          </p:cNvPr>
          <p:cNvSpPr>
            <a:spLocks noGrp="1"/>
          </p:cNvSpPr>
          <p:nvPr>
            <p:ph type="sldNum" sz="quarter" idx="5"/>
          </p:nvPr>
        </p:nvSpPr>
        <p:spPr/>
        <p:txBody>
          <a:bodyPr/>
          <a:lstStyle/>
          <a:p>
            <a:fld id="{FA41E740-A33C-4EDC-A7FF-54C6BCFC745E}" type="slidenum">
              <a:rPr lang="en-US" smtClean="0"/>
              <a:t>32</a:t>
            </a:fld>
            <a:endParaRPr lang="en-US"/>
          </a:p>
        </p:txBody>
      </p:sp>
    </p:spTree>
    <p:extLst>
      <p:ext uri="{BB962C8B-B14F-4D97-AF65-F5344CB8AC3E}">
        <p14:creationId xmlns:p14="http://schemas.microsoft.com/office/powerpoint/2010/main" val="3844266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sz="1100" dirty="0">
                <a:latin typeface="+mn-lt"/>
                <a:ea typeface="Calibri" panose="020F0502020204030204" pitchFamily="34" charset="0"/>
                <a:cs typeface="Times New Roman" panose="02020603050405020304" pitchFamily="18" charset="0"/>
              </a:rPr>
              <a:t>For better audio, the webinar will be in “listen-only mode”…   </a:t>
            </a:r>
          </a:p>
          <a:p>
            <a:pPr defTabSz="950793">
              <a:defRPr/>
            </a:pPr>
            <a:endParaRPr lang="en-US" sz="1100" dirty="0">
              <a:latin typeface="+mn-lt"/>
              <a:ea typeface="Calibri" panose="020F0502020204030204" pitchFamily="34" charset="0"/>
              <a:cs typeface="Times New Roman" panose="02020603050405020304" pitchFamily="18" charset="0"/>
            </a:endParaRPr>
          </a:p>
          <a:p>
            <a:pPr defTabSz="950793">
              <a:defRPr/>
            </a:pPr>
            <a:r>
              <a:rPr lang="en-US" sz="1100" dirty="0">
                <a:latin typeface="+mn-lt"/>
                <a:ea typeface="Calibri" panose="020F0502020204030204" pitchFamily="34" charset="0"/>
                <a:cs typeface="Times New Roman" panose="02020603050405020304" pitchFamily="18" charset="0"/>
              </a:rPr>
              <a:t>We will be fielding your questions at the end of the webinar.  Please, email any questions to:  </a:t>
            </a:r>
            <a:r>
              <a:rPr lang="en-US" sz="1100" u="sng" dirty="0">
                <a:solidFill>
                  <a:srgbClr val="0563C1"/>
                </a:solidFill>
                <a:latin typeface="+mn-lt"/>
                <a:ea typeface="Calibri" panose="020F0502020204030204" pitchFamily="34" charset="0"/>
                <a:cs typeface="Times New Roman" panose="02020603050405020304" pitchFamily="18" charset="0"/>
                <a:hlinkClick r:id="rId3"/>
              </a:rPr>
              <a:t>oneazwealth@oneazcu.com</a:t>
            </a:r>
            <a:r>
              <a:rPr lang="en-US" sz="1100" dirty="0">
                <a:latin typeface="+mn-lt"/>
                <a:ea typeface="Calibri" panose="020F0502020204030204" pitchFamily="34" charset="0"/>
                <a:cs typeface="Times New Roman" panose="02020603050405020304" pitchFamily="18" charset="0"/>
              </a:rPr>
              <a:t>.   We will be compiling your questions and will answer them at the end of today’s presentation.    If we do not get to your question, I promise we will respond to you directly.   </a:t>
            </a:r>
          </a:p>
          <a:p>
            <a:endParaRPr lang="en-US" sz="1100" dirty="0">
              <a:latin typeface="+mn-lt"/>
            </a:endParaRPr>
          </a:p>
          <a:p>
            <a:r>
              <a:rPr lang="en-US" sz="1100" dirty="0">
                <a:latin typeface="+mn-lt"/>
              </a:rPr>
              <a:t>Please send your webinar questions to OneAZWealth@OneAZCU.com. </a:t>
            </a:r>
          </a:p>
          <a:p>
            <a:endParaRPr lang="en-US" sz="1100" dirty="0">
              <a:latin typeface="+mn-lt"/>
            </a:endParaRPr>
          </a:p>
          <a:p>
            <a:r>
              <a:rPr lang="en-US" sz="1100" dirty="0">
                <a:latin typeface="+mn-lt"/>
              </a:rPr>
              <a:t>Last, for more information about </a:t>
            </a:r>
            <a:r>
              <a:rPr lang="en-US" sz="1100" dirty="0" err="1">
                <a:latin typeface="+mn-lt"/>
              </a:rPr>
              <a:t>OneAZ</a:t>
            </a:r>
            <a:r>
              <a:rPr lang="en-US" sz="1100" dirty="0">
                <a:latin typeface="+mn-lt"/>
              </a:rPr>
              <a:t> Wealth Management and our team of wealth advisors, visit OneAZWealth.com or use your mobile device to scan the QR Code on the screen now.</a:t>
            </a:r>
          </a:p>
          <a:p>
            <a:endParaRPr lang="en-US" sz="1100" dirty="0">
              <a:latin typeface="+mn-lt"/>
            </a:endParaRPr>
          </a:p>
          <a:p>
            <a:r>
              <a:rPr lang="en-US" sz="1100" dirty="0">
                <a:latin typeface="+mn-lt"/>
              </a:rPr>
              <a:t>You can also connect with us on social media on Facebook, LinkedIn, and YouTube for more exciting resources and helpful information.</a:t>
            </a:r>
          </a:p>
          <a:p>
            <a:endParaRPr lang="en-US" sz="1100" dirty="0">
              <a:latin typeface="+mn-lt"/>
            </a:endParaRPr>
          </a:p>
        </p:txBody>
      </p:sp>
      <p:sp>
        <p:nvSpPr>
          <p:cNvPr id="7" name="Slide Number Placeholder 6">
            <a:extLst>
              <a:ext uri="{FF2B5EF4-FFF2-40B4-BE49-F238E27FC236}">
                <a16:creationId xmlns:a16="http://schemas.microsoft.com/office/drawing/2014/main" id="{42FB991E-6E51-138D-CF02-88417149A619}"/>
              </a:ext>
            </a:extLst>
          </p:cNvPr>
          <p:cNvSpPr>
            <a:spLocks noGrp="1"/>
          </p:cNvSpPr>
          <p:nvPr>
            <p:ph type="sldNum" sz="quarter" idx="5"/>
          </p:nvPr>
        </p:nvSpPr>
        <p:spPr/>
        <p:txBody>
          <a:bodyPr/>
          <a:lstStyle/>
          <a:p>
            <a:fld id="{FA41E740-A33C-4EDC-A7FF-54C6BCFC745E}" type="slidenum">
              <a:rPr lang="en-US" smtClean="0"/>
              <a:t>33</a:t>
            </a:fld>
            <a:endParaRPr lang="en-US"/>
          </a:p>
        </p:txBody>
      </p:sp>
    </p:spTree>
    <p:extLst>
      <p:ext uri="{BB962C8B-B14F-4D97-AF65-F5344CB8AC3E}">
        <p14:creationId xmlns:p14="http://schemas.microsoft.com/office/powerpoint/2010/main" val="2616134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a:extLst>
              <a:ext uri="{FF2B5EF4-FFF2-40B4-BE49-F238E27FC236}">
                <a16:creationId xmlns:a16="http://schemas.microsoft.com/office/drawing/2014/main" id="{20021460-E49C-9C99-6D1D-3E74EDA2932B}"/>
              </a:ext>
            </a:extLst>
          </p:cNvPr>
          <p:cNvSpPr>
            <a:spLocks noGrp="1"/>
          </p:cNvSpPr>
          <p:nvPr>
            <p:ph type="sldNum" sz="quarter" idx="5"/>
          </p:nvPr>
        </p:nvSpPr>
        <p:spPr/>
        <p:txBody>
          <a:bodyPr/>
          <a:lstStyle/>
          <a:p>
            <a:fld id="{FA41E740-A33C-4EDC-A7FF-54C6BCFC745E}" type="slidenum">
              <a:rPr lang="en-US" smtClean="0"/>
              <a:t>34</a:t>
            </a:fld>
            <a:endParaRPr lang="en-US"/>
          </a:p>
        </p:txBody>
      </p:sp>
    </p:spTree>
    <p:extLst>
      <p:ext uri="{BB962C8B-B14F-4D97-AF65-F5344CB8AC3E}">
        <p14:creationId xmlns:p14="http://schemas.microsoft.com/office/powerpoint/2010/main" val="20266073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a:extLst>
              <a:ext uri="{FF2B5EF4-FFF2-40B4-BE49-F238E27FC236}">
                <a16:creationId xmlns:a16="http://schemas.microsoft.com/office/drawing/2014/main" id="{EC79575A-1824-736B-4BD1-697E00198D81}"/>
              </a:ext>
            </a:extLst>
          </p:cNvPr>
          <p:cNvSpPr>
            <a:spLocks noGrp="1"/>
          </p:cNvSpPr>
          <p:nvPr>
            <p:ph type="sldNum" sz="quarter" idx="5"/>
          </p:nvPr>
        </p:nvSpPr>
        <p:spPr/>
        <p:txBody>
          <a:bodyPr/>
          <a:lstStyle/>
          <a:p>
            <a:fld id="{FA41E740-A33C-4EDC-A7FF-54C6BCFC745E}" type="slidenum">
              <a:rPr lang="en-US" smtClean="0"/>
              <a:t>35</a:t>
            </a:fld>
            <a:endParaRPr lang="en-US"/>
          </a:p>
        </p:txBody>
      </p:sp>
    </p:spTree>
    <p:extLst>
      <p:ext uri="{BB962C8B-B14F-4D97-AF65-F5344CB8AC3E}">
        <p14:creationId xmlns:p14="http://schemas.microsoft.com/office/powerpoint/2010/main" val="5006261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a:extLst>
              <a:ext uri="{FF2B5EF4-FFF2-40B4-BE49-F238E27FC236}">
                <a16:creationId xmlns:a16="http://schemas.microsoft.com/office/drawing/2014/main" id="{777CFABD-ADBC-0177-50CF-890926ED2514}"/>
              </a:ext>
            </a:extLst>
          </p:cNvPr>
          <p:cNvSpPr>
            <a:spLocks noGrp="1"/>
          </p:cNvSpPr>
          <p:nvPr>
            <p:ph type="sldNum" sz="quarter" idx="5"/>
          </p:nvPr>
        </p:nvSpPr>
        <p:spPr/>
        <p:txBody>
          <a:bodyPr/>
          <a:lstStyle/>
          <a:p>
            <a:fld id="{FA41E740-A33C-4EDC-A7FF-54C6BCFC745E}" type="slidenum">
              <a:rPr lang="en-US" smtClean="0"/>
              <a:t>36</a:t>
            </a:fld>
            <a:endParaRPr lang="en-US"/>
          </a:p>
        </p:txBody>
      </p:sp>
    </p:spTree>
    <p:extLst>
      <p:ext uri="{BB962C8B-B14F-4D97-AF65-F5344CB8AC3E}">
        <p14:creationId xmlns:p14="http://schemas.microsoft.com/office/powerpoint/2010/main" val="2327163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a:extLst>
              <a:ext uri="{FF2B5EF4-FFF2-40B4-BE49-F238E27FC236}">
                <a16:creationId xmlns:a16="http://schemas.microsoft.com/office/drawing/2014/main" id="{7F21D17A-DF1E-60ED-EEC8-6394DA499693}"/>
              </a:ext>
            </a:extLst>
          </p:cNvPr>
          <p:cNvSpPr>
            <a:spLocks noGrp="1"/>
          </p:cNvSpPr>
          <p:nvPr>
            <p:ph type="sldNum" sz="quarter" idx="5"/>
          </p:nvPr>
        </p:nvSpPr>
        <p:spPr/>
        <p:txBody>
          <a:bodyPr/>
          <a:lstStyle/>
          <a:p>
            <a:fld id="{FA41E740-A33C-4EDC-A7FF-54C6BCFC745E}" type="slidenum">
              <a:rPr lang="en-US" smtClean="0"/>
              <a:t>37</a:t>
            </a:fld>
            <a:endParaRPr lang="en-US"/>
          </a:p>
        </p:txBody>
      </p:sp>
    </p:spTree>
    <p:extLst>
      <p:ext uri="{BB962C8B-B14F-4D97-AF65-F5344CB8AC3E}">
        <p14:creationId xmlns:p14="http://schemas.microsoft.com/office/powerpoint/2010/main" val="10329727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a:extLst>
              <a:ext uri="{FF2B5EF4-FFF2-40B4-BE49-F238E27FC236}">
                <a16:creationId xmlns:a16="http://schemas.microsoft.com/office/drawing/2014/main" id="{CB61568F-B242-F4C6-2E09-E08DC9FF900D}"/>
              </a:ext>
            </a:extLst>
          </p:cNvPr>
          <p:cNvSpPr>
            <a:spLocks noGrp="1"/>
          </p:cNvSpPr>
          <p:nvPr>
            <p:ph type="sldNum" sz="quarter" idx="5"/>
          </p:nvPr>
        </p:nvSpPr>
        <p:spPr/>
        <p:txBody>
          <a:bodyPr/>
          <a:lstStyle/>
          <a:p>
            <a:fld id="{FA41E740-A33C-4EDC-A7FF-54C6BCFC745E}" type="slidenum">
              <a:rPr lang="en-US" smtClean="0"/>
              <a:t>38</a:t>
            </a:fld>
            <a:endParaRPr lang="en-US"/>
          </a:p>
        </p:txBody>
      </p:sp>
    </p:spTree>
    <p:extLst>
      <p:ext uri="{BB962C8B-B14F-4D97-AF65-F5344CB8AC3E}">
        <p14:creationId xmlns:p14="http://schemas.microsoft.com/office/powerpoint/2010/main" val="32966816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a:extLst>
              <a:ext uri="{FF2B5EF4-FFF2-40B4-BE49-F238E27FC236}">
                <a16:creationId xmlns:a16="http://schemas.microsoft.com/office/drawing/2014/main" id="{E68F1E21-1842-AEC4-2811-0985D5568A60}"/>
              </a:ext>
            </a:extLst>
          </p:cNvPr>
          <p:cNvSpPr>
            <a:spLocks noGrp="1"/>
          </p:cNvSpPr>
          <p:nvPr>
            <p:ph type="sldNum" sz="quarter" idx="5"/>
          </p:nvPr>
        </p:nvSpPr>
        <p:spPr/>
        <p:txBody>
          <a:bodyPr/>
          <a:lstStyle/>
          <a:p>
            <a:fld id="{FA41E740-A33C-4EDC-A7FF-54C6BCFC745E}" type="slidenum">
              <a:rPr lang="en-US" smtClean="0"/>
              <a:t>39</a:t>
            </a:fld>
            <a:endParaRPr lang="en-US"/>
          </a:p>
        </p:txBody>
      </p:sp>
    </p:spTree>
    <p:extLst>
      <p:ext uri="{BB962C8B-B14F-4D97-AF65-F5344CB8AC3E}">
        <p14:creationId xmlns:p14="http://schemas.microsoft.com/office/powerpoint/2010/main" val="3373379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Slide Number Placeholder 6">
            <a:extLst>
              <a:ext uri="{FF2B5EF4-FFF2-40B4-BE49-F238E27FC236}">
                <a16:creationId xmlns:a16="http://schemas.microsoft.com/office/drawing/2014/main" id="{1AABFCEE-7EA1-3D56-A9EF-69C0799A958D}"/>
              </a:ext>
            </a:extLst>
          </p:cNvPr>
          <p:cNvSpPr>
            <a:spLocks noGrp="1"/>
          </p:cNvSpPr>
          <p:nvPr>
            <p:ph type="sldNum" sz="quarter" idx="5"/>
          </p:nvPr>
        </p:nvSpPr>
        <p:spPr/>
        <p:txBody>
          <a:bodyPr/>
          <a:lstStyle/>
          <a:p>
            <a:fld id="{FA41E740-A33C-4EDC-A7FF-54C6BCFC745E}" type="slidenum">
              <a:rPr lang="en-US" smtClean="0"/>
              <a:t>4</a:t>
            </a:fld>
            <a:endParaRPr lang="en-US"/>
          </a:p>
        </p:txBody>
      </p:sp>
    </p:spTree>
    <p:extLst>
      <p:ext uri="{BB962C8B-B14F-4D97-AF65-F5344CB8AC3E}">
        <p14:creationId xmlns:p14="http://schemas.microsoft.com/office/powerpoint/2010/main" val="148901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a:extLst>
              <a:ext uri="{FF2B5EF4-FFF2-40B4-BE49-F238E27FC236}">
                <a16:creationId xmlns:a16="http://schemas.microsoft.com/office/drawing/2014/main" id="{83B41FEA-157B-203B-DE66-1CF4BF832A50}"/>
              </a:ext>
            </a:extLst>
          </p:cNvPr>
          <p:cNvSpPr>
            <a:spLocks noGrp="1"/>
          </p:cNvSpPr>
          <p:nvPr>
            <p:ph type="sldNum" sz="quarter" idx="5"/>
          </p:nvPr>
        </p:nvSpPr>
        <p:spPr/>
        <p:txBody>
          <a:bodyPr/>
          <a:lstStyle/>
          <a:p>
            <a:fld id="{FA41E740-A33C-4EDC-A7FF-54C6BCFC745E}" type="slidenum">
              <a:rPr lang="en-US" smtClean="0"/>
              <a:t>5</a:t>
            </a:fld>
            <a:endParaRPr lang="en-US"/>
          </a:p>
        </p:txBody>
      </p:sp>
    </p:spTree>
    <p:extLst>
      <p:ext uri="{BB962C8B-B14F-4D97-AF65-F5344CB8AC3E}">
        <p14:creationId xmlns:p14="http://schemas.microsoft.com/office/powerpoint/2010/main" val="2653304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a:extLst>
              <a:ext uri="{FF2B5EF4-FFF2-40B4-BE49-F238E27FC236}">
                <a16:creationId xmlns:a16="http://schemas.microsoft.com/office/drawing/2014/main" id="{3EA8C985-13C6-F21D-A548-7109183F2777}"/>
              </a:ext>
            </a:extLst>
          </p:cNvPr>
          <p:cNvSpPr>
            <a:spLocks noGrp="1"/>
          </p:cNvSpPr>
          <p:nvPr>
            <p:ph type="sldNum" sz="quarter" idx="5"/>
          </p:nvPr>
        </p:nvSpPr>
        <p:spPr/>
        <p:txBody>
          <a:bodyPr/>
          <a:lstStyle/>
          <a:p>
            <a:fld id="{FA41E740-A33C-4EDC-A7FF-54C6BCFC745E}" type="slidenum">
              <a:rPr lang="en-US" smtClean="0"/>
              <a:t>6</a:t>
            </a:fld>
            <a:endParaRPr lang="en-US"/>
          </a:p>
        </p:txBody>
      </p:sp>
    </p:spTree>
    <p:extLst>
      <p:ext uri="{BB962C8B-B14F-4D97-AF65-F5344CB8AC3E}">
        <p14:creationId xmlns:p14="http://schemas.microsoft.com/office/powerpoint/2010/main" val="403588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Slide Number Placeholder 6">
            <a:extLst>
              <a:ext uri="{FF2B5EF4-FFF2-40B4-BE49-F238E27FC236}">
                <a16:creationId xmlns:a16="http://schemas.microsoft.com/office/drawing/2014/main" id="{8C33696C-A9F6-B70F-EC7B-37279F4B1604}"/>
              </a:ext>
            </a:extLst>
          </p:cNvPr>
          <p:cNvSpPr>
            <a:spLocks noGrp="1"/>
          </p:cNvSpPr>
          <p:nvPr>
            <p:ph type="sldNum" sz="quarter" idx="5"/>
          </p:nvPr>
        </p:nvSpPr>
        <p:spPr/>
        <p:txBody>
          <a:bodyPr/>
          <a:lstStyle/>
          <a:p>
            <a:fld id="{FA41E740-A33C-4EDC-A7FF-54C6BCFC745E}" type="slidenum">
              <a:rPr lang="en-US" smtClean="0"/>
              <a:t>7</a:t>
            </a:fld>
            <a:endParaRPr lang="en-US"/>
          </a:p>
        </p:txBody>
      </p:sp>
    </p:spTree>
    <p:extLst>
      <p:ext uri="{BB962C8B-B14F-4D97-AF65-F5344CB8AC3E}">
        <p14:creationId xmlns:p14="http://schemas.microsoft.com/office/powerpoint/2010/main" val="3784975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274" indent="-178274">
              <a:buFontTx/>
              <a:buChar char="-"/>
            </a:pPr>
            <a:r>
              <a:rPr lang="en-US" sz="1100" dirty="0"/>
              <a:t>Prior to 2022, Treasury yield had been consistently trending lower from the mid 1980’s</a:t>
            </a:r>
          </a:p>
          <a:p>
            <a:pPr marL="178274" indent="-178274">
              <a:buFontTx/>
              <a:buChar char="-"/>
            </a:pPr>
            <a:r>
              <a:rPr lang="en-US" sz="1100" dirty="0"/>
              <a:t>Recently, we’re seeing a significant rise in both short and long-maturity treasuries</a:t>
            </a:r>
          </a:p>
          <a:p>
            <a:pPr marL="178274" indent="-178274">
              <a:buFontTx/>
              <a:buChar char="-"/>
            </a:pPr>
            <a:r>
              <a:rPr lang="en-US" sz="1100" dirty="0"/>
              <a:t>10yr Treasury</a:t>
            </a:r>
          </a:p>
          <a:p>
            <a:pPr marL="653670" lvl="1" indent="-178274">
              <a:buFontTx/>
              <a:buChar char="-"/>
            </a:pPr>
            <a:r>
              <a:rPr lang="en-US" sz="1100" dirty="0"/>
              <a:t>12/31/21 at 1.63%</a:t>
            </a:r>
          </a:p>
          <a:p>
            <a:pPr marL="653670" lvl="1" indent="-178274">
              <a:buFontTx/>
              <a:buChar char="-"/>
            </a:pPr>
            <a:r>
              <a:rPr lang="en-US" sz="1100" dirty="0"/>
              <a:t>12/31/22 at 3.88%</a:t>
            </a:r>
          </a:p>
          <a:p>
            <a:pPr marL="178274" indent="-178274">
              <a:buFontTx/>
              <a:buChar char="-"/>
            </a:pPr>
            <a:r>
              <a:rPr lang="en-US" sz="1100" dirty="0"/>
              <a:t>‘18 – ’20 drop 2.69% to 0.93%</a:t>
            </a:r>
          </a:p>
        </p:txBody>
      </p:sp>
      <p:sp>
        <p:nvSpPr>
          <p:cNvPr id="7" name="Slide Number Placeholder 6">
            <a:extLst>
              <a:ext uri="{FF2B5EF4-FFF2-40B4-BE49-F238E27FC236}">
                <a16:creationId xmlns:a16="http://schemas.microsoft.com/office/drawing/2014/main" id="{CE254915-2E13-713B-C23E-FEAFD70456D2}"/>
              </a:ext>
            </a:extLst>
          </p:cNvPr>
          <p:cNvSpPr>
            <a:spLocks noGrp="1"/>
          </p:cNvSpPr>
          <p:nvPr>
            <p:ph type="sldNum" sz="quarter" idx="5"/>
          </p:nvPr>
        </p:nvSpPr>
        <p:spPr/>
        <p:txBody>
          <a:bodyPr/>
          <a:lstStyle/>
          <a:p>
            <a:fld id="{FA41E740-A33C-4EDC-A7FF-54C6BCFC745E}" type="slidenum">
              <a:rPr lang="en-US" smtClean="0"/>
              <a:t>8</a:t>
            </a:fld>
            <a:endParaRPr lang="en-US"/>
          </a:p>
        </p:txBody>
      </p:sp>
    </p:spTree>
    <p:extLst>
      <p:ext uri="{BB962C8B-B14F-4D97-AF65-F5344CB8AC3E}">
        <p14:creationId xmlns:p14="http://schemas.microsoft.com/office/powerpoint/2010/main" val="4266048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274" indent="-178274">
              <a:buFontTx/>
              <a:buChar char="-"/>
            </a:pPr>
            <a:r>
              <a:rPr lang="en-US" sz="1100" dirty="0"/>
              <a:t>We discussed last year that Mid-Term Election years are traditionally very volatile</a:t>
            </a:r>
          </a:p>
          <a:p>
            <a:pPr marL="178274" indent="-178274">
              <a:buFontTx/>
              <a:buChar char="-"/>
            </a:pPr>
            <a:r>
              <a:rPr lang="en-US" sz="1100" dirty="0"/>
              <a:t>We certainly saw that in ‘22</a:t>
            </a:r>
          </a:p>
          <a:p>
            <a:pPr marL="178274" indent="-178274">
              <a:buFontTx/>
              <a:buChar char="-"/>
            </a:pPr>
            <a:r>
              <a:rPr lang="en-US" sz="1100" dirty="0"/>
              <a:t>Stocks fell from near all-time highs at the beginning of 2022 and hit lows just before the election</a:t>
            </a:r>
          </a:p>
          <a:p>
            <a:pPr marL="178274" indent="-178274">
              <a:buFontTx/>
              <a:buChar char="-"/>
            </a:pPr>
            <a:r>
              <a:rPr lang="en-US" sz="1100" dirty="0"/>
              <a:t>The fourth quarter was positive for stocks but a far cry from the usual rally post-election</a:t>
            </a:r>
          </a:p>
        </p:txBody>
      </p:sp>
      <p:sp>
        <p:nvSpPr>
          <p:cNvPr id="7" name="Slide Number Placeholder 6">
            <a:extLst>
              <a:ext uri="{FF2B5EF4-FFF2-40B4-BE49-F238E27FC236}">
                <a16:creationId xmlns:a16="http://schemas.microsoft.com/office/drawing/2014/main" id="{D718CEC8-BE53-940A-0F5B-BB31DBB77AE3}"/>
              </a:ext>
            </a:extLst>
          </p:cNvPr>
          <p:cNvSpPr>
            <a:spLocks noGrp="1"/>
          </p:cNvSpPr>
          <p:nvPr>
            <p:ph type="sldNum" sz="quarter" idx="5"/>
          </p:nvPr>
        </p:nvSpPr>
        <p:spPr/>
        <p:txBody>
          <a:bodyPr/>
          <a:lstStyle/>
          <a:p>
            <a:fld id="{FA41E740-A33C-4EDC-A7FF-54C6BCFC745E}" type="slidenum">
              <a:rPr lang="en-US" smtClean="0"/>
              <a:t>9</a:t>
            </a:fld>
            <a:endParaRPr lang="en-US"/>
          </a:p>
        </p:txBody>
      </p:sp>
    </p:spTree>
    <p:extLst>
      <p:ext uri="{BB962C8B-B14F-4D97-AF65-F5344CB8AC3E}">
        <p14:creationId xmlns:p14="http://schemas.microsoft.com/office/powerpoint/2010/main" val="2110966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F25525CE-A9CF-4959-BD00-787B8C5EF3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9803" y="5701043"/>
            <a:ext cx="3015788" cy="856484"/>
          </a:xfrm>
          <a:prstGeom prst="rect">
            <a:avLst/>
          </a:prstGeom>
        </p:spPr>
      </p:pic>
      <p:sp>
        <p:nvSpPr>
          <p:cNvPr id="9" name="Rectangle 8">
            <a:extLst>
              <a:ext uri="{FF2B5EF4-FFF2-40B4-BE49-F238E27FC236}">
                <a16:creationId xmlns:a16="http://schemas.microsoft.com/office/drawing/2014/main" id="{5B1DEBFA-04D2-4D8B-A200-D4AD47AE2CC8}"/>
              </a:ext>
            </a:extLst>
          </p:cNvPr>
          <p:cNvSpPr/>
          <p:nvPr userDrawn="1"/>
        </p:nvSpPr>
        <p:spPr>
          <a:xfrm>
            <a:off x="1014151" y="0"/>
            <a:ext cx="756458" cy="6866313"/>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0FF2C7-E8C0-4792-AF1A-5C3A8366A2A5}"/>
              </a:ext>
            </a:extLst>
          </p:cNvPr>
          <p:cNvSpPr/>
          <p:nvPr userDrawn="1"/>
        </p:nvSpPr>
        <p:spPr>
          <a:xfrm>
            <a:off x="1995060" y="498764"/>
            <a:ext cx="756458" cy="6371705"/>
          </a:xfrm>
          <a:prstGeom prst="rect">
            <a:avLst/>
          </a:prstGeom>
          <a:solidFill>
            <a:srgbClr val="6BCC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84CE0D-5FD7-4C87-A6B8-A1C09CC459F8}"/>
              </a:ext>
            </a:extLst>
          </p:cNvPr>
          <p:cNvSpPr/>
          <p:nvPr userDrawn="1"/>
        </p:nvSpPr>
        <p:spPr>
          <a:xfrm>
            <a:off x="0" y="1862051"/>
            <a:ext cx="756458" cy="5012575"/>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48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1EF1E8BB-7E16-44F0-9212-FD6645210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314815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2C74-EE6D-46E6-B8A3-7787852EB9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7FF051-086C-49EC-9378-92B3DAFA9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F38407-2B21-4CEB-9ADC-95A84EC50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396D94D-5DAC-4C79-89DB-609A48CD27A8}"/>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F6A96B01-B66C-4509-9276-206441454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428464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EF13B-93CE-4ED7-A54F-807652047B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640DBF-3071-4357-9080-3402C23B81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E69F44-E5C2-43A0-A2A3-1E3EF80E62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FC5AA1E5-8ED7-46CE-931D-B8796E721906}"/>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128E00C3-5C8B-434A-8AD3-3C89397C0B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97666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4233-F888-454D-801C-E448814728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FD5B9A-FEA2-4682-9FAE-F50969D82D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142D0-66A5-463B-9F1B-42184D6AA42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F3167DC-6AC9-459C-B4F9-0598B1DF9B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1AC87-D9CD-42CA-A292-D0E451A3F8C7}"/>
              </a:ext>
            </a:extLst>
          </p:cNvPr>
          <p:cNvSpPr>
            <a:spLocks noGrp="1"/>
          </p:cNvSpPr>
          <p:nvPr>
            <p:ph type="sldNum" sz="quarter" idx="12"/>
          </p:nvPr>
        </p:nvSpPr>
        <p:spPr/>
        <p:txBody>
          <a:bodyPr/>
          <a:lstStyle/>
          <a:p>
            <a:fld id="{0566D002-17E1-41BB-8809-A3EF77AA80C7}" type="slidenum">
              <a:rPr lang="en-US" smtClean="0"/>
              <a:t>‹#›</a:t>
            </a:fld>
            <a:endParaRPr lang="en-US"/>
          </a:p>
        </p:txBody>
      </p:sp>
    </p:spTree>
    <p:extLst>
      <p:ext uri="{BB962C8B-B14F-4D97-AF65-F5344CB8AC3E}">
        <p14:creationId xmlns:p14="http://schemas.microsoft.com/office/powerpoint/2010/main" val="298862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54205C-E077-407B-8D79-036EEEB354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74AC7A-3414-4D78-B9FB-580A1FB373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121D3-F310-4BC9-B626-71DDF3C74D2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A368EF7-6B58-4E44-A4BF-D3ABEDCED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C8A7E-766E-4145-B07E-0584A265D676}"/>
              </a:ext>
            </a:extLst>
          </p:cNvPr>
          <p:cNvSpPr>
            <a:spLocks noGrp="1"/>
          </p:cNvSpPr>
          <p:nvPr>
            <p:ph type="sldNum" sz="quarter" idx="12"/>
          </p:nvPr>
        </p:nvSpPr>
        <p:spPr/>
        <p:txBody>
          <a:bodyPr/>
          <a:lstStyle/>
          <a:p>
            <a:fld id="{0566D002-17E1-41BB-8809-A3EF77AA80C7}" type="slidenum">
              <a:rPr lang="en-US" smtClean="0"/>
              <a:t>‹#›</a:t>
            </a:fld>
            <a:endParaRPr lang="en-US"/>
          </a:p>
        </p:txBody>
      </p:sp>
    </p:spTree>
    <p:extLst>
      <p:ext uri="{BB962C8B-B14F-4D97-AF65-F5344CB8AC3E}">
        <p14:creationId xmlns:p14="http://schemas.microsoft.com/office/powerpoint/2010/main" val="83343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lvl1pPr>
              <a:defRPr>
                <a:solidFill>
                  <a:schemeClr val="tx1"/>
                </a:solidFill>
              </a:defRPr>
            </a:lvl1pPr>
          </a:lstStyle>
          <a:p>
            <a:endParaRPr lang="en-US" dirty="0"/>
          </a:p>
        </p:txBody>
      </p:sp>
      <p:sp>
        <p:nvSpPr>
          <p:cNvPr id="6" name="Content Placeholder 5">
            <a:extLst>
              <a:ext uri="{FF2B5EF4-FFF2-40B4-BE49-F238E27FC236}">
                <a16:creationId xmlns:a16="http://schemas.microsoft.com/office/drawing/2014/main" id="{49165B36-2C0C-AC4F-A945-E1736947D586}"/>
              </a:ext>
            </a:extLst>
          </p:cNvPr>
          <p:cNvSpPr>
            <a:spLocks noGrp="1"/>
          </p:cNvSpPr>
          <p:nvPr>
            <p:ph sz="quarter" idx="16"/>
          </p:nvPr>
        </p:nvSpPr>
        <p:spPr>
          <a:xfrm>
            <a:off x="711206" y="1068064"/>
            <a:ext cx="10759017" cy="641726"/>
          </a:xfrm>
          <a:prstGeom prst="rect">
            <a:avLst/>
          </a:prstGeom>
        </p:spPr>
        <p:txBody>
          <a:bodyPr/>
          <a:lstStyle>
            <a:lvl1pPr>
              <a:defRPr sz="1920"/>
            </a:lvl1pPr>
          </a:lstStyle>
          <a:p>
            <a:pPr lvl="0"/>
            <a:r>
              <a:rPr lang="en-US" dirty="0"/>
              <a:t>Click to edit Master text styles</a:t>
            </a:r>
          </a:p>
        </p:txBody>
      </p:sp>
      <p:sp>
        <p:nvSpPr>
          <p:cNvPr id="7" name="Title Placeholder 1">
            <a:extLst>
              <a:ext uri="{FF2B5EF4-FFF2-40B4-BE49-F238E27FC236}">
                <a16:creationId xmlns:a16="http://schemas.microsoft.com/office/drawing/2014/main" id="{727176F9-3BED-B34B-A40F-764EEC73D9C0}"/>
              </a:ext>
            </a:extLst>
          </p:cNvPr>
          <p:cNvSpPr>
            <a:spLocks noGrp="1"/>
          </p:cNvSpPr>
          <p:nvPr>
            <p:ph type="title"/>
          </p:nvPr>
        </p:nvSpPr>
        <p:spPr>
          <a:xfrm>
            <a:off x="711206" y="369019"/>
            <a:ext cx="10759017" cy="737292"/>
          </a:xfrm>
          <a:prstGeom prst="rect">
            <a:avLst/>
          </a:prstGeom>
        </p:spPr>
        <p:txBody>
          <a:bodyPr vert="horz" lIns="0" tIns="0" rIns="0" bIns="0" rtlCol="0" anchor="b" anchorCtr="0">
            <a:noAutofit/>
          </a:bodyPr>
          <a:lstStyle/>
          <a:p>
            <a:r>
              <a:rPr lang="en-US" dirty="0"/>
              <a:t>Click to edit Master title style</a:t>
            </a:r>
          </a:p>
        </p:txBody>
      </p:sp>
      <p:sp>
        <p:nvSpPr>
          <p:cNvPr id="8" name="Content Placeholder 2">
            <a:extLst>
              <a:ext uri="{FF2B5EF4-FFF2-40B4-BE49-F238E27FC236}">
                <a16:creationId xmlns:a16="http://schemas.microsoft.com/office/drawing/2014/main" id="{7C597859-38C6-4F41-9EBB-7C5B60DA6065}"/>
              </a:ext>
            </a:extLst>
          </p:cNvPr>
          <p:cNvSpPr>
            <a:spLocks noGrp="1"/>
          </p:cNvSpPr>
          <p:nvPr>
            <p:ph idx="1"/>
          </p:nvPr>
        </p:nvSpPr>
        <p:spPr>
          <a:xfrm>
            <a:off x="707701" y="2076451"/>
            <a:ext cx="10762515" cy="4064000"/>
          </a:xfrm>
          <a:prstGeom prst="rect">
            <a:avLst/>
          </a:prstGeom>
        </p:spPr>
        <p:txBody>
          <a:bodyPr/>
          <a:lstStyle>
            <a:lvl1pPr>
              <a:lnSpc>
                <a:spcPct val="100000"/>
              </a:lnSpc>
              <a:defRPr sz="1680" b="0" i="0">
                <a:latin typeface="Arial" panose="020B0604020202020204" pitchFamily="34" charset="0"/>
                <a:cs typeface="Arial" panose="020B0604020202020204" pitchFamily="34" charset="0"/>
              </a:defRPr>
            </a:lvl1pPr>
            <a:lvl2pPr marL="281940" indent="-281940">
              <a:lnSpc>
                <a:spcPct val="100000"/>
              </a:lnSpc>
              <a:buClr>
                <a:srgbClr val="FF600A"/>
              </a:buClr>
              <a:tabLst/>
              <a:defRPr sz="1680">
                <a:latin typeface="Arial" panose="020B0604020202020204" pitchFamily="34" charset="0"/>
                <a:cs typeface="Arial" panose="020B0604020202020204" pitchFamily="34" charset="0"/>
              </a:defRPr>
            </a:lvl2pPr>
            <a:lvl3pPr marL="554356" indent="-272416">
              <a:lnSpc>
                <a:spcPct val="100000"/>
              </a:lnSpc>
              <a:tabLst/>
              <a:defRPr sz="1680">
                <a:latin typeface="Arial" panose="020B0604020202020204" pitchFamily="34" charset="0"/>
                <a:cs typeface="Arial" panose="020B0604020202020204" pitchFamily="34" charset="0"/>
              </a:defRPr>
            </a:lvl3pPr>
            <a:lvl4pPr marL="826770" indent="-272416">
              <a:lnSpc>
                <a:spcPct val="100000"/>
              </a:lnSpc>
              <a:tabLst/>
              <a:defRPr sz="1680">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809969F7-CA31-BE4B-9C55-D39CC4232045}"/>
              </a:ext>
            </a:extLst>
          </p:cNvPr>
          <p:cNvSpPr/>
          <p:nvPr userDrawn="1"/>
        </p:nvSpPr>
        <p:spPr>
          <a:xfrm>
            <a:off x="0" y="750365"/>
            <a:ext cx="278664" cy="274102"/>
          </a:xfrm>
          <a:prstGeom prst="rect">
            <a:avLst/>
          </a:prstGeom>
          <a:solidFill>
            <a:srgbClr val="FF60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 name="Rectangle 1">
            <a:extLst>
              <a:ext uri="{FF2B5EF4-FFF2-40B4-BE49-F238E27FC236}">
                <a16:creationId xmlns:a16="http://schemas.microsoft.com/office/drawing/2014/main" id="{30D41FCB-2F4C-A789-E008-5058EEF6BADC}"/>
              </a:ext>
            </a:extLst>
          </p:cNvPr>
          <p:cNvSpPr/>
          <p:nvPr userDrawn="1"/>
        </p:nvSpPr>
        <p:spPr>
          <a:xfrm>
            <a:off x="11209078" y="1"/>
            <a:ext cx="992372" cy="893135"/>
          </a:xfrm>
          <a:prstGeom prst="rect">
            <a:avLst/>
          </a:prstGeom>
          <a:blipFill>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40022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1DEBFA-04D2-4D8B-A200-D4AD47AE2CC8}"/>
              </a:ext>
            </a:extLst>
          </p:cNvPr>
          <p:cNvSpPr/>
          <p:nvPr userDrawn="1"/>
        </p:nvSpPr>
        <p:spPr>
          <a:xfrm>
            <a:off x="1014151" y="0"/>
            <a:ext cx="756458" cy="6866313"/>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0FF2C7-E8C0-4792-AF1A-5C3A8366A2A5}"/>
              </a:ext>
            </a:extLst>
          </p:cNvPr>
          <p:cNvSpPr/>
          <p:nvPr userDrawn="1"/>
        </p:nvSpPr>
        <p:spPr>
          <a:xfrm>
            <a:off x="1995060" y="498764"/>
            <a:ext cx="756458" cy="6371705"/>
          </a:xfrm>
          <a:prstGeom prst="rect">
            <a:avLst/>
          </a:prstGeom>
          <a:solidFill>
            <a:srgbClr val="6BCC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84CE0D-5FD7-4C87-A6B8-A1C09CC459F8}"/>
              </a:ext>
            </a:extLst>
          </p:cNvPr>
          <p:cNvSpPr/>
          <p:nvPr userDrawn="1"/>
        </p:nvSpPr>
        <p:spPr>
          <a:xfrm>
            <a:off x="0" y="1862051"/>
            <a:ext cx="756458" cy="5012575"/>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70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F25525CE-A9CF-4959-BD00-787B8C5EF3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9803" y="5701043"/>
            <a:ext cx="3015788" cy="856484"/>
          </a:xfrm>
          <a:prstGeom prst="rect">
            <a:avLst/>
          </a:prstGeom>
        </p:spPr>
      </p:pic>
      <p:sp>
        <p:nvSpPr>
          <p:cNvPr id="11" name="Rectangle 10">
            <a:extLst>
              <a:ext uri="{FF2B5EF4-FFF2-40B4-BE49-F238E27FC236}">
                <a16:creationId xmlns:a16="http://schemas.microsoft.com/office/drawing/2014/main" id="{A084CE0D-5FD7-4C87-A6B8-A1C09CC459F8}"/>
              </a:ext>
            </a:extLst>
          </p:cNvPr>
          <p:cNvSpPr/>
          <p:nvPr userDrawn="1"/>
        </p:nvSpPr>
        <p:spPr>
          <a:xfrm rot="5400000">
            <a:off x="3665912" y="-3250276"/>
            <a:ext cx="756458" cy="8088286"/>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1AF8F6E-1819-49DC-A5C6-87C3DEEE33B7}"/>
              </a:ext>
            </a:extLst>
          </p:cNvPr>
          <p:cNvSpPr>
            <a:spLocks noGrp="1"/>
          </p:cNvSpPr>
          <p:nvPr>
            <p:ph type="title" hasCustomPrompt="1"/>
          </p:nvPr>
        </p:nvSpPr>
        <p:spPr>
          <a:xfrm>
            <a:off x="838200" y="415637"/>
            <a:ext cx="10515600" cy="756459"/>
          </a:xfrm>
        </p:spPr>
        <p:txBody>
          <a:bodyPr/>
          <a:lstStyle>
            <a:lvl1pPr>
              <a:defRPr>
                <a:solidFill>
                  <a:schemeClr val="bg1"/>
                </a:solidFill>
              </a:defRPr>
            </a:lvl1pPr>
          </a:lstStyle>
          <a:p>
            <a:r>
              <a:rPr lang="en-US" dirty="0"/>
              <a:t>Guest Speaker</a:t>
            </a:r>
          </a:p>
        </p:txBody>
      </p:sp>
      <p:sp>
        <p:nvSpPr>
          <p:cNvPr id="3" name="Picture Placeholder 2">
            <a:extLst>
              <a:ext uri="{FF2B5EF4-FFF2-40B4-BE49-F238E27FC236}">
                <a16:creationId xmlns:a16="http://schemas.microsoft.com/office/drawing/2014/main" id="{4D036F40-D3AB-4EF4-851F-AA634055DDC7}"/>
              </a:ext>
            </a:extLst>
          </p:cNvPr>
          <p:cNvSpPr>
            <a:spLocks noGrp="1"/>
          </p:cNvSpPr>
          <p:nvPr>
            <p:ph type="pic" sz="quarter" idx="10"/>
          </p:nvPr>
        </p:nvSpPr>
        <p:spPr>
          <a:xfrm>
            <a:off x="914400" y="1644981"/>
            <a:ext cx="3832225" cy="4056062"/>
          </a:xfrm>
        </p:spPr>
        <p:txBody>
          <a:bodyPr/>
          <a:lstStyle/>
          <a:p>
            <a:endParaRPr lang="en-US"/>
          </a:p>
        </p:txBody>
      </p:sp>
      <p:sp>
        <p:nvSpPr>
          <p:cNvPr id="5" name="Text Placeholder 4">
            <a:extLst>
              <a:ext uri="{FF2B5EF4-FFF2-40B4-BE49-F238E27FC236}">
                <a16:creationId xmlns:a16="http://schemas.microsoft.com/office/drawing/2014/main" id="{92C7B071-51CF-479C-AB80-F30CBC3D110F}"/>
              </a:ext>
            </a:extLst>
          </p:cNvPr>
          <p:cNvSpPr>
            <a:spLocks noGrp="1"/>
          </p:cNvSpPr>
          <p:nvPr>
            <p:ph type="body" sz="quarter" idx="11" hasCustomPrompt="1"/>
          </p:nvPr>
        </p:nvSpPr>
        <p:spPr>
          <a:xfrm>
            <a:off x="5669280" y="1644651"/>
            <a:ext cx="5608320" cy="591474"/>
          </a:xfrm>
        </p:spPr>
        <p:txBody>
          <a:bodyPr/>
          <a:lstStyle>
            <a:lvl1pPr marL="0" indent="0">
              <a:buNone/>
              <a:defRPr>
                <a:latin typeface="Avenir LT Std 65 Medium" panose="020B0603020203020204" pitchFamily="34" charset="0"/>
              </a:defRPr>
            </a:lvl1pPr>
          </a:lstStyle>
          <a:p>
            <a:pPr lvl="0"/>
            <a:r>
              <a:rPr lang="en-US" dirty="0"/>
              <a:t>First Last</a:t>
            </a:r>
          </a:p>
        </p:txBody>
      </p:sp>
      <p:sp>
        <p:nvSpPr>
          <p:cNvPr id="12" name="Text Placeholder 4">
            <a:extLst>
              <a:ext uri="{FF2B5EF4-FFF2-40B4-BE49-F238E27FC236}">
                <a16:creationId xmlns:a16="http://schemas.microsoft.com/office/drawing/2014/main" id="{8D396F27-FB12-48D3-AA62-14D1BC6FE324}"/>
              </a:ext>
            </a:extLst>
          </p:cNvPr>
          <p:cNvSpPr>
            <a:spLocks noGrp="1"/>
          </p:cNvSpPr>
          <p:nvPr>
            <p:ph type="body" sz="quarter" idx="12" hasCustomPrompt="1"/>
          </p:nvPr>
        </p:nvSpPr>
        <p:spPr>
          <a:xfrm>
            <a:off x="5669280" y="2518879"/>
            <a:ext cx="5608320" cy="3182164"/>
          </a:xfrm>
        </p:spPr>
        <p:txBody>
          <a:bodyPr>
            <a:normAutofit/>
          </a:bodyPr>
          <a:lstStyle>
            <a:lvl1pPr marL="457200" indent="-457200">
              <a:buFont typeface="Arial" panose="020B0604020202020204" pitchFamily="34" charset="0"/>
              <a:buChar char="•"/>
              <a:defRPr sz="2400">
                <a:latin typeface="Avenir LT Std 35 Light" panose="020B0402020203020204" pitchFamily="34" charset="0"/>
              </a:defRPr>
            </a:lvl1pPr>
          </a:lstStyle>
          <a:p>
            <a:pPr lvl="0"/>
            <a:r>
              <a:rPr lang="en-US" dirty="0"/>
              <a:t>Bio</a:t>
            </a:r>
          </a:p>
          <a:p>
            <a:pPr lvl="0"/>
            <a:r>
              <a:rPr lang="en-US" dirty="0"/>
              <a:t>Bio</a:t>
            </a:r>
          </a:p>
          <a:p>
            <a:pPr lvl="0"/>
            <a:r>
              <a:rPr lang="en-US" dirty="0"/>
              <a:t>Bio</a:t>
            </a:r>
          </a:p>
        </p:txBody>
      </p:sp>
    </p:spTree>
    <p:extLst>
      <p:ext uri="{BB962C8B-B14F-4D97-AF65-F5344CB8AC3E}">
        <p14:creationId xmlns:p14="http://schemas.microsoft.com/office/powerpoint/2010/main" val="117076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81AF-92AA-4CBE-AEC3-C9761548622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08E06809-A68C-4134-BDF0-DDA3C04084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9CC3CC3E-F31A-4A25-BCA1-1CAE97DD27F3}"/>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33E49408-F51E-4D24-86AA-FA9E180EEE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251329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4732-61E1-466D-A74E-FB4DAFEDD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71674-6C09-4F90-BD10-0E795A431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84E1A4E-7D18-4D82-89B5-276977C51ED1}"/>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A94D29B6-F788-479F-BCAC-F7734A3ED6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303691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48A6-A78C-42F7-A13B-5A3D978BD3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8A9F58-059C-46CC-BF69-7935AD1584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1EE23415-3ACB-4D1C-A90D-59FD6C95E248}"/>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4C48B0F6-2052-4C59-B0F1-73CD037FB7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162222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7930-8D09-4DBC-A567-9BF6EACF9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99DD7D-E09A-4141-BDC5-F3F9FCC236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EE64BC-A0A9-45AD-89D4-2A0F1BD6F0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1A46B201-FB56-469B-93F3-CBF06A11B31B}"/>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AF53594F-8D7F-45AC-94AE-55A08DC7D3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39294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16E1-BCB0-4F67-A0C7-B35ADABB20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1701BE-62B2-4CBF-8EC4-88B0BEDFC7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C93E9E-4709-4004-A501-766576FBD6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7C6151-CA24-4A6E-8028-3FAC92E23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2CE443-BB93-42DD-B526-21837B2FC6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52F9D2BB-3217-45EC-AEAE-F37136809753}"/>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CF9A67ED-3F0D-439D-B86E-EE65CA8C7F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240613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8E4F2-8DA6-4649-9F8F-4A3998A581D2}"/>
              </a:ext>
            </a:extLst>
          </p:cNvPr>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6" name="Rectangle 5">
            <a:extLst>
              <a:ext uri="{FF2B5EF4-FFF2-40B4-BE49-F238E27FC236}">
                <a16:creationId xmlns:a16="http://schemas.microsoft.com/office/drawing/2014/main" id="{6952646D-FC70-445D-94B7-517B33E562C2}"/>
              </a:ext>
            </a:extLst>
          </p:cNvPr>
          <p:cNvSpPr/>
          <p:nvPr userDrawn="1"/>
        </p:nvSpPr>
        <p:spPr>
          <a:xfrm>
            <a:off x="0" y="6039853"/>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CC203E4A-2054-4CFA-8539-C2BBC2DD8A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8327" y="6174500"/>
            <a:ext cx="2034545" cy="525239"/>
          </a:xfrm>
          <a:prstGeom prst="rect">
            <a:avLst/>
          </a:prstGeom>
        </p:spPr>
      </p:pic>
    </p:spTree>
    <p:extLst>
      <p:ext uri="{BB962C8B-B14F-4D97-AF65-F5344CB8AC3E}">
        <p14:creationId xmlns:p14="http://schemas.microsoft.com/office/powerpoint/2010/main" val="349500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595606-8298-4093-BC01-3C9488466F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5C7384-31C9-4369-8C6A-E88289A1C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16DA04-9D70-4D6C-BEF5-CA9A170AA8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0E0FC53-829F-469C-BBD9-3A7B923E6E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09DD76-CD1B-4427-A914-3F6E0EA536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6D002-17E1-41BB-8809-A3EF77AA80C7}" type="slidenum">
              <a:rPr lang="en-US" smtClean="0"/>
              <a:t>‹#›</a:t>
            </a:fld>
            <a:endParaRPr lang="en-US"/>
          </a:p>
        </p:txBody>
      </p:sp>
    </p:spTree>
    <p:extLst>
      <p:ext uri="{BB962C8B-B14F-4D97-AF65-F5344CB8AC3E}">
        <p14:creationId xmlns:p14="http://schemas.microsoft.com/office/powerpoint/2010/main" val="927213978"/>
      </p:ext>
    </p:extLst>
  </p:cSld>
  <p:clrMap bg1="lt1" tx1="dk1" bg2="lt2" tx2="dk2" accent1="accent1" accent2="accent2" accent3="accent3" accent4="accent4" accent5="accent5" accent6="accent6" hlink="hlink" folHlink="folHlink"/>
  <p:sldLayoutIdLst>
    <p:sldLayoutId id="2147483678" r:id="rId1"/>
    <p:sldLayoutId id="2147483689" r:id="rId2"/>
    <p:sldLayoutId id="2147483688" r:id="rId3"/>
    <p:sldLayoutId id="2147483676" r:id="rId4"/>
    <p:sldLayoutId id="2147483677" r:id="rId5"/>
    <p:sldLayoutId id="2147483687"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1206" y="369019"/>
            <a:ext cx="10744201" cy="737292"/>
          </a:xfrm>
          <a:prstGeom prst="rect">
            <a:avLst/>
          </a:prstGeom>
        </p:spPr>
        <p:txBody>
          <a:bodyPr vert="horz" lIns="0" tIns="0" rIns="0" bIns="0" rtlCol="0" anchor="b" anchorCtr="0">
            <a:noAutofit/>
          </a:bodyPr>
          <a:lstStyle/>
          <a:p>
            <a:endParaRPr lang="en-US" dirty="0"/>
          </a:p>
        </p:txBody>
      </p:sp>
      <p:sp>
        <p:nvSpPr>
          <p:cNvPr id="19" name="TextBox 18"/>
          <p:cNvSpPr txBox="1"/>
          <p:nvPr userDrawn="1"/>
        </p:nvSpPr>
        <p:spPr>
          <a:xfrm>
            <a:off x="7348506" y="6513854"/>
            <a:ext cx="4135801" cy="147733"/>
          </a:xfrm>
          <a:prstGeom prst="rect">
            <a:avLst/>
          </a:prstGeom>
          <a:noFill/>
        </p:spPr>
        <p:txBody>
          <a:bodyPr wrap="square" lIns="0" tIns="0" rIns="0" bIns="0" rtlCol="0" anchor="b" anchorCtr="0">
            <a:spAutoFit/>
          </a:bodyPr>
          <a:lstStyle/>
          <a:p>
            <a:pPr algn="r"/>
            <a:r>
              <a:rPr lang="en-US" sz="960" b="0" i="0" dirty="0">
                <a:solidFill>
                  <a:schemeClr val="tx1"/>
                </a:solidFill>
                <a:latin typeface="Arial" panose="020B0604020202020204" pitchFamily="34" charset="0"/>
                <a:cs typeface="Arial" panose="020B0604020202020204" pitchFamily="34" charset="0"/>
              </a:rPr>
              <a:t>LPL Financial  Member FINRA/SIPC</a:t>
            </a:r>
          </a:p>
        </p:txBody>
      </p:sp>
      <p:sp>
        <p:nvSpPr>
          <p:cNvPr id="20" name="TextBox 19"/>
          <p:cNvSpPr txBox="1"/>
          <p:nvPr userDrawn="1"/>
        </p:nvSpPr>
        <p:spPr>
          <a:xfrm>
            <a:off x="11819467" y="6550787"/>
            <a:ext cx="236629" cy="110800"/>
          </a:xfrm>
          <a:prstGeom prst="rect">
            <a:avLst/>
          </a:prstGeom>
          <a:noFill/>
        </p:spPr>
        <p:txBody>
          <a:bodyPr wrap="square" lIns="0" tIns="0" rIns="0" bIns="0" rtlCol="0" anchor="b" anchorCtr="0">
            <a:spAutoFit/>
          </a:bodyPr>
          <a:lstStyle/>
          <a:p>
            <a:pPr algn="l"/>
            <a:fld id="{81B538D4-5135-F849-9941-231A0268C066}" type="slidenum">
              <a:rPr lang="en-US" sz="720" smtClean="0">
                <a:solidFill>
                  <a:schemeClr val="tx1"/>
                </a:solidFill>
                <a:latin typeface="Arial"/>
                <a:cs typeface="Arial"/>
              </a:rPr>
              <a:pPr algn="l"/>
              <a:t>‹#›</a:t>
            </a:fld>
            <a:endParaRPr lang="en-US" sz="720" dirty="0">
              <a:solidFill>
                <a:schemeClr val="tx1"/>
              </a:solidFill>
              <a:latin typeface="Arial"/>
              <a:cs typeface="Arial"/>
            </a:endParaRPr>
          </a:p>
        </p:txBody>
      </p:sp>
      <p:sp>
        <p:nvSpPr>
          <p:cNvPr id="5" name="Footer Placeholder 4"/>
          <p:cNvSpPr>
            <a:spLocks noGrp="1"/>
          </p:cNvSpPr>
          <p:nvPr>
            <p:ph type="ftr" sz="quarter" idx="3"/>
          </p:nvPr>
        </p:nvSpPr>
        <p:spPr>
          <a:xfrm>
            <a:off x="711206" y="6140455"/>
            <a:ext cx="7406217" cy="521132"/>
          </a:xfrm>
          <a:prstGeom prst="rect">
            <a:avLst/>
          </a:prstGeom>
        </p:spPr>
        <p:txBody>
          <a:bodyPr vert="horz" lIns="0" tIns="0" rIns="0" bIns="0" rtlCol="0" anchor="b"/>
          <a:lstStyle>
            <a:lvl1pPr algn="l">
              <a:defRPr sz="960" b="0" i="0">
                <a:solidFill>
                  <a:schemeClr val="tx1"/>
                </a:solidFill>
                <a:latin typeface="Arial" panose="020B0604020202020204" pitchFamily="34" charset="0"/>
                <a:cs typeface="Arial" panose="020B0604020202020204" pitchFamily="34" charset="0"/>
              </a:defRPr>
            </a:lvl1pPr>
          </a:lstStyle>
          <a:p>
            <a:endParaRPr lang="en-US" sz="960" dirty="0"/>
          </a:p>
        </p:txBody>
      </p:sp>
      <p:sp>
        <p:nvSpPr>
          <p:cNvPr id="8" name="Text Placeholder 2">
            <a:extLst>
              <a:ext uri="{FF2B5EF4-FFF2-40B4-BE49-F238E27FC236}">
                <a16:creationId xmlns:a16="http://schemas.microsoft.com/office/drawing/2014/main" id="{22F38F20-6339-C14E-8EDE-2792B3CCF6F7}"/>
              </a:ext>
            </a:extLst>
          </p:cNvPr>
          <p:cNvSpPr>
            <a:spLocks noGrp="1"/>
          </p:cNvSpPr>
          <p:nvPr>
            <p:ph type="body" idx="1"/>
          </p:nvPr>
        </p:nvSpPr>
        <p:spPr>
          <a:xfrm>
            <a:off x="711206" y="2076452"/>
            <a:ext cx="10744201" cy="4064002"/>
          </a:xfrm>
          <a:prstGeom prst="rect">
            <a:avLst/>
          </a:prstGeom>
        </p:spPr>
        <p:txBody>
          <a:bodyPr vert="horz" lIns="0" tIns="0" rIns="0" bIns="45720" rtlCol="0">
            <a:noAutofit/>
          </a:bodyPr>
          <a:lstStyle/>
          <a:p>
            <a:pPr marL="0" marR="0" lvl="0" indent="0" algn="l" defTabSz="548640" rtl="0" eaLnBrk="1" fontAlgn="auto" latinLnBrk="0" hangingPunct="1">
              <a:lnSpc>
                <a:spcPct val="100000"/>
              </a:lnSpc>
              <a:spcBef>
                <a:spcPct val="20000"/>
              </a:spcBef>
              <a:spcAft>
                <a:spcPts val="0"/>
              </a:spcAft>
              <a:buClrTx/>
              <a:buSzTx/>
              <a:buFont typeface="Arial"/>
              <a:buNone/>
              <a:tabLst/>
              <a:defRPr/>
            </a:pPr>
            <a:r>
              <a:rPr kumimoji="0" lang="en-US" sz="1920" b="0" i="0" u="none" strike="noStrike" kern="1200" cap="none" spc="0" normalizeH="0" baseline="0" noProof="0" dirty="0">
                <a:ln>
                  <a:noFill/>
                </a:ln>
                <a:solidFill>
                  <a:prstClr val="white">
                    <a:lumMod val="50000"/>
                  </a:prstClr>
                </a:solidFill>
                <a:effectLst/>
                <a:uLnTx/>
                <a:uFillTx/>
                <a:latin typeface="Arial"/>
                <a:ea typeface="+mn-ea"/>
                <a:cs typeface="Arial"/>
              </a:rPr>
              <a:t>Click to edit Master text styles</a:t>
            </a:r>
          </a:p>
          <a:p>
            <a:pPr marL="272416" marR="0" lvl="1" indent="-272416" algn="l" defTabSz="548640" rtl="0" eaLnBrk="1" fontAlgn="auto" latinLnBrk="0" hangingPunct="1">
              <a:lnSpc>
                <a:spcPct val="100000"/>
              </a:lnSpc>
              <a:spcBef>
                <a:spcPct val="20000"/>
              </a:spcBef>
              <a:spcAft>
                <a:spcPts val="0"/>
              </a:spcAft>
              <a:buClr>
                <a:prstClr val="white">
                  <a:lumMod val="65000"/>
                </a:prstClr>
              </a:buClr>
              <a:buSzTx/>
              <a:buFont typeface="Wingdings" charset="2"/>
              <a:buChar char="§"/>
              <a:tabLst/>
              <a:defRPr/>
            </a:pPr>
            <a:r>
              <a:rPr kumimoji="0" lang="en-US" sz="1680" b="0" i="0" u="none" strike="noStrike" kern="1200" cap="none" spc="0" normalizeH="0" baseline="0" noProof="0" dirty="0">
                <a:ln>
                  <a:noFill/>
                </a:ln>
                <a:solidFill>
                  <a:prstClr val="white">
                    <a:lumMod val="50000"/>
                  </a:prstClr>
                </a:solidFill>
                <a:effectLst/>
                <a:uLnTx/>
                <a:uFillTx/>
                <a:latin typeface="Arial"/>
                <a:ea typeface="+mn-ea"/>
                <a:cs typeface="Arial"/>
              </a:rPr>
              <a:t>Second level</a:t>
            </a:r>
          </a:p>
          <a:p>
            <a:pPr marL="544830" marR="0" lvl="2" indent="-272416" algn="l" defTabSz="548640" rtl="0" eaLnBrk="1" fontAlgn="auto" latinLnBrk="0" hangingPunct="1">
              <a:lnSpc>
                <a:spcPct val="100000"/>
              </a:lnSpc>
              <a:spcBef>
                <a:spcPct val="20000"/>
              </a:spcBef>
              <a:spcAft>
                <a:spcPts val="0"/>
              </a:spcAft>
              <a:buClr>
                <a:prstClr val="white">
                  <a:lumMod val="65000"/>
                </a:prstClr>
              </a:buClr>
              <a:buSzTx/>
              <a:buFont typeface="Arial"/>
              <a:buChar char="•"/>
              <a:tabLst/>
              <a:defRPr/>
            </a:pPr>
            <a:r>
              <a:rPr kumimoji="0" lang="en-US" sz="1680" b="0" i="0" u="none" strike="noStrike" kern="1200" cap="none" spc="0" normalizeH="0" baseline="0" noProof="0" dirty="0">
                <a:ln>
                  <a:noFill/>
                </a:ln>
                <a:solidFill>
                  <a:prstClr val="white">
                    <a:lumMod val="50000"/>
                  </a:prstClr>
                </a:solidFill>
                <a:effectLst/>
                <a:uLnTx/>
                <a:uFillTx/>
                <a:latin typeface="Arial"/>
                <a:ea typeface="+mn-ea"/>
                <a:cs typeface="Arial"/>
              </a:rPr>
              <a:t>Third level</a:t>
            </a:r>
          </a:p>
          <a:p>
            <a:pPr marL="824866" marR="0" lvl="3" indent="-280036" algn="l" defTabSz="548640" rtl="0" eaLnBrk="1" fontAlgn="auto" latinLnBrk="0" hangingPunct="1">
              <a:lnSpc>
                <a:spcPct val="100000"/>
              </a:lnSpc>
              <a:spcBef>
                <a:spcPct val="20000"/>
              </a:spcBef>
              <a:spcAft>
                <a:spcPts val="0"/>
              </a:spcAft>
              <a:buClrTx/>
              <a:buSzTx/>
              <a:buFont typeface="Lucida Grande"/>
              <a:buChar char="–"/>
              <a:tabLst/>
              <a:defRPr/>
            </a:pPr>
            <a:r>
              <a:rPr kumimoji="0" lang="en-US" sz="1680" b="0" i="0" u="none" strike="noStrike" kern="1200" cap="none" spc="0" normalizeH="0" baseline="0" noProof="0" dirty="0">
                <a:ln>
                  <a:noFill/>
                </a:ln>
                <a:solidFill>
                  <a:prstClr val="white">
                    <a:lumMod val="50000"/>
                  </a:prstClr>
                </a:solidFill>
                <a:effectLst/>
                <a:uLnTx/>
                <a:uFillTx/>
                <a:latin typeface="Arial"/>
                <a:ea typeface="+mn-ea"/>
                <a:cs typeface="Arial"/>
              </a:rPr>
              <a:t>Fourth level</a:t>
            </a:r>
          </a:p>
        </p:txBody>
      </p:sp>
    </p:spTree>
    <p:extLst>
      <p:ext uri="{BB962C8B-B14F-4D97-AF65-F5344CB8AC3E}">
        <p14:creationId xmlns:p14="http://schemas.microsoft.com/office/powerpoint/2010/main" val="1139315994"/>
      </p:ext>
    </p:extLst>
  </p:cSld>
  <p:clrMap bg1="lt1" tx1="dk1" bg2="lt2" tx2="dk2" accent1="accent1" accent2="accent2" accent3="accent3" accent4="accent4" accent5="accent5" accent6="accent6" hlink="hlink" folHlink="folHlink"/>
  <p:sldLayoutIdLst>
    <p:sldLayoutId id="2147483650"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lnSpc>
          <a:spcPct val="90000"/>
        </a:lnSpc>
        <a:spcBef>
          <a:spcPct val="0"/>
        </a:spcBef>
        <a:buNone/>
        <a:defRPr sz="2200" b="1" i="0" kern="1200" cap="all" baseline="0">
          <a:solidFill>
            <a:srgbClr val="042E5E"/>
          </a:solidFill>
          <a:latin typeface="Arial" panose="020B0604020202020204" pitchFamily="34" charset="0"/>
          <a:ea typeface="+mj-ea"/>
          <a:cs typeface="Arial" panose="020B0604020202020204" pitchFamily="34" charset="0"/>
        </a:defRPr>
      </a:lvl1pPr>
    </p:titleStyle>
    <p:bodyStyle>
      <a:lvl1pPr marL="0" marR="0" indent="0" algn="l" defTabSz="457200" rtl="0" eaLnBrk="1" fontAlgn="auto" latinLnBrk="0" hangingPunct="1">
        <a:lnSpc>
          <a:spcPts val="2200"/>
        </a:lnSpc>
        <a:spcBef>
          <a:spcPct val="20000"/>
        </a:spcBef>
        <a:spcAft>
          <a:spcPts val="0"/>
        </a:spcAft>
        <a:buClrTx/>
        <a:buSzTx/>
        <a:buFont typeface="Arial"/>
        <a:buNone/>
        <a:tabLst/>
        <a:defRPr sz="1400" b="0" i="0" kern="1200" baseline="0">
          <a:solidFill>
            <a:schemeClr val="tx1"/>
          </a:solidFill>
          <a:latin typeface="Arial" panose="020B0604020202020204" pitchFamily="34" charset="0"/>
          <a:ea typeface="+mn-ea"/>
          <a:cs typeface="Arial" panose="020B0604020202020204" pitchFamily="34" charset="0"/>
        </a:defRPr>
      </a:lvl1pPr>
      <a:lvl2pPr marL="227013" marR="0" indent="-227013" algn="l" defTabSz="457200" rtl="0" eaLnBrk="1" fontAlgn="auto" latinLnBrk="0" hangingPunct="1">
        <a:lnSpc>
          <a:spcPts val="2200"/>
        </a:lnSpc>
        <a:spcBef>
          <a:spcPct val="20000"/>
        </a:spcBef>
        <a:spcAft>
          <a:spcPts val="0"/>
        </a:spcAft>
        <a:buClr>
          <a:srgbClr val="FF600A"/>
        </a:buClr>
        <a:buSzTx/>
        <a:buFont typeface="Wingdings" charset="2"/>
        <a:buChar char="§"/>
        <a:tabLst/>
        <a:defRPr sz="1400" b="0" i="0" kern="1200">
          <a:solidFill>
            <a:schemeClr val="tx1"/>
          </a:solidFill>
          <a:latin typeface="Arial" panose="020B0604020202020204" pitchFamily="34" charset="0"/>
          <a:ea typeface="+mn-ea"/>
          <a:cs typeface="Arial" panose="020B0604020202020204" pitchFamily="34" charset="0"/>
        </a:defRPr>
      </a:lvl2pPr>
      <a:lvl3pPr marL="454025" marR="0" indent="-227013" algn="l" defTabSz="457200" rtl="0" eaLnBrk="1" fontAlgn="auto" latinLnBrk="0" hangingPunct="1">
        <a:lnSpc>
          <a:spcPts val="2200"/>
        </a:lnSpc>
        <a:spcBef>
          <a:spcPct val="20000"/>
        </a:spcBef>
        <a:spcAft>
          <a:spcPts val="0"/>
        </a:spcAft>
        <a:buClr>
          <a:prstClr val="white">
            <a:lumMod val="65000"/>
          </a:prstClr>
        </a:buClr>
        <a:buSzTx/>
        <a:buFont typeface="Arial"/>
        <a:buChar char="•"/>
        <a:tabLst/>
        <a:defRPr sz="1400" b="0" i="0" kern="1200">
          <a:solidFill>
            <a:schemeClr val="tx1"/>
          </a:solidFill>
          <a:latin typeface="Arial" panose="020B0604020202020204" pitchFamily="34" charset="0"/>
          <a:ea typeface="+mn-ea"/>
          <a:cs typeface="Arial" panose="020B0604020202020204" pitchFamily="34" charset="0"/>
        </a:defRPr>
      </a:lvl3pPr>
      <a:lvl4pPr marL="687388" marR="0" indent="-233363" algn="l" defTabSz="457200" rtl="0" eaLnBrk="1" fontAlgn="auto" latinLnBrk="0" hangingPunct="1">
        <a:lnSpc>
          <a:spcPts val="2200"/>
        </a:lnSpc>
        <a:spcBef>
          <a:spcPct val="20000"/>
        </a:spcBef>
        <a:spcAft>
          <a:spcPts val="0"/>
        </a:spcAft>
        <a:buClrTx/>
        <a:buSzTx/>
        <a:buFont typeface="Lucida Grande"/>
        <a:buChar char="–"/>
        <a:tabLst/>
        <a:defRPr sz="1400" b="0" i="0" kern="1200">
          <a:solidFill>
            <a:schemeClr val="tx1"/>
          </a:solidFill>
          <a:latin typeface="Arial" panose="020B0604020202020204" pitchFamily="34" charset="0"/>
          <a:ea typeface="+mn-ea"/>
          <a:cs typeface="Arial" panose="020B0604020202020204" pitchFamily="34" charset="0"/>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48" userDrawn="1">
          <p15:clr>
            <a:srgbClr val="F26B43"/>
          </p15:clr>
        </p15:guide>
        <p15:guide id="4" pos="2557" userDrawn="1">
          <p15:clr>
            <a:srgbClr val="F26B43"/>
          </p15:clr>
        </p15:guide>
        <p15:guide id="5" pos="2780" userDrawn="1">
          <p15:clr>
            <a:srgbClr val="F26B43"/>
          </p15:clr>
        </p15:guide>
        <p15:guide id="6" pos="4885" userDrawn="1">
          <p15:clr>
            <a:srgbClr val="F26B43"/>
          </p15:clr>
        </p15:guide>
        <p15:guide id="7" pos="5109" userDrawn="1">
          <p15:clr>
            <a:srgbClr val="F26B43"/>
          </p15:clr>
        </p15:guide>
        <p15:guide id="8" pos="7216" userDrawn="1">
          <p15:clr>
            <a:srgbClr val="F26B43"/>
          </p15:clr>
        </p15:guide>
        <p15:guide id="9" pos="7439" userDrawn="1">
          <p15:clr>
            <a:srgbClr val="F26B43"/>
          </p15:clr>
        </p15:guide>
        <p15:guide id="10" orient="horz" pos="3008" userDrawn="1">
          <p15:clr>
            <a:srgbClr val="F26B43"/>
          </p15:clr>
        </p15:guide>
        <p15:guide id="11" orient="horz" pos="3868" userDrawn="1">
          <p15:clr>
            <a:srgbClr val="F26B43"/>
          </p15:clr>
        </p15:guide>
        <p15:guide id="12" orient="horz" pos="4175" userDrawn="1">
          <p15:clr>
            <a:srgbClr val="F26B43"/>
          </p15:clr>
        </p15:guide>
        <p15:guide id="13" orient="horz" pos="1308" userDrawn="1">
          <p15:clr>
            <a:srgbClr val="F26B43"/>
          </p15:clr>
        </p15:guide>
        <p15:guide id="14" orient="horz" pos="853" userDrawn="1">
          <p15:clr>
            <a:srgbClr val="F26B43"/>
          </p15:clr>
        </p15:guide>
        <p15:guide id="15" orient="horz" pos="634" userDrawn="1">
          <p15:clr>
            <a:srgbClr val="F26B43"/>
          </p15:clr>
        </p15:guide>
        <p15:guide id="16" orient="horz" pos="45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oneazwealth.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customXml" Target="../ink/ink5.xml"/><Relationship Id="rId18" Type="http://schemas.openxmlformats.org/officeDocument/2006/relationships/image" Target="../media/image200.png"/><Relationship Id="rId26" Type="http://schemas.openxmlformats.org/officeDocument/2006/relationships/image" Target="../media/image24.png"/><Relationship Id="rId3" Type="http://schemas.openxmlformats.org/officeDocument/2006/relationships/image" Target="../media/image1.jp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170.png"/><Relationship Id="rId17" Type="http://schemas.openxmlformats.org/officeDocument/2006/relationships/customXml" Target="../ink/ink7.xml"/><Relationship Id="rId25" Type="http://schemas.openxmlformats.org/officeDocument/2006/relationships/customXml" Target="../ink/ink11.xml"/><Relationship Id="rId2" Type="http://schemas.openxmlformats.org/officeDocument/2006/relationships/notesSlide" Target="../notesSlides/notesSlide11.xml"/><Relationship Id="rId16" Type="http://schemas.openxmlformats.org/officeDocument/2006/relationships/image" Target="../media/image20.png"/><Relationship Id="rId20" Type="http://schemas.openxmlformats.org/officeDocument/2006/relationships/image" Target="../media/image21.png"/><Relationship Id="rId29" Type="http://schemas.openxmlformats.org/officeDocument/2006/relationships/customXml" Target="../ink/ink13.xml"/><Relationship Id="rId1" Type="http://schemas.openxmlformats.org/officeDocument/2006/relationships/slideLayout" Target="../slideLayouts/slideLayout10.xml"/><Relationship Id="rId6" Type="http://schemas.openxmlformats.org/officeDocument/2006/relationships/image" Target="../media/image16.png"/><Relationship Id="rId11" Type="http://schemas.openxmlformats.org/officeDocument/2006/relationships/customXml" Target="../ink/ink4.xml"/><Relationship Id="rId24" Type="http://schemas.openxmlformats.org/officeDocument/2006/relationships/image" Target="../media/image23.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25.png"/><Relationship Id="rId10" Type="http://schemas.openxmlformats.org/officeDocument/2006/relationships/image" Target="../media/image18.png"/><Relationship Id="rId19" Type="http://schemas.openxmlformats.org/officeDocument/2006/relationships/customXml" Target="../ink/ink8.xml"/><Relationship Id="rId4" Type="http://schemas.openxmlformats.org/officeDocument/2006/relationships/image" Target="../media/image13.png"/><Relationship Id="rId9" Type="http://schemas.openxmlformats.org/officeDocument/2006/relationships/customXml" Target="../ink/ink3.xml"/><Relationship Id="rId14" Type="http://schemas.openxmlformats.org/officeDocument/2006/relationships/image" Target="../media/image19.png"/><Relationship Id="rId22" Type="http://schemas.openxmlformats.org/officeDocument/2006/relationships/image" Target="../media/image22.png"/><Relationship Id="rId27" Type="http://schemas.openxmlformats.org/officeDocument/2006/relationships/customXml" Target="../ink/ink12.xml"/><Relationship Id="rId30"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240.png"/><Relationship Id="rId5" Type="http://schemas.openxmlformats.org/officeDocument/2006/relationships/customXml" Target="../ink/ink1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customXml" Target="../ink/ink19.xml"/><Relationship Id="rId18" Type="http://schemas.openxmlformats.org/officeDocument/2006/relationships/image" Target="../media/image320.png"/><Relationship Id="rId26" Type="http://schemas.openxmlformats.org/officeDocument/2006/relationships/image" Target="../media/image36.png"/><Relationship Id="rId39" Type="http://schemas.openxmlformats.org/officeDocument/2006/relationships/customXml" Target="../ink/ink32.xml"/><Relationship Id="rId3" Type="http://schemas.openxmlformats.org/officeDocument/2006/relationships/image" Target="../media/image1.jpg"/><Relationship Id="rId21" Type="http://schemas.openxmlformats.org/officeDocument/2006/relationships/customXml" Target="../ink/ink23.xml"/><Relationship Id="rId34" Type="http://schemas.openxmlformats.org/officeDocument/2006/relationships/image" Target="../media/image40.png"/><Relationship Id="rId42" Type="http://schemas.openxmlformats.org/officeDocument/2006/relationships/image" Target="../media/image44.png"/><Relationship Id="rId7" Type="http://schemas.openxmlformats.org/officeDocument/2006/relationships/customXml" Target="../ink/ink16.xml"/><Relationship Id="rId12" Type="http://schemas.openxmlformats.org/officeDocument/2006/relationships/image" Target="../media/image32.png"/><Relationship Id="rId17" Type="http://schemas.openxmlformats.org/officeDocument/2006/relationships/customXml" Target="../ink/ink21.xml"/><Relationship Id="rId25" Type="http://schemas.openxmlformats.org/officeDocument/2006/relationships/customXml" Target="../ink/ink25.xml"/><Relationship Id="rId33" Type="http://schemas.openxmlformats.org/officeDocument/2006/relationships/customXml" Target="../ink/ink29.xml"/><Relationship Id="rId38" Type="http://schemas.openxmlformats.org/officeDocument/2006/relationships/image" Target="../media/image42.png"/><Relationship Id="rId2" Type="http://schemas.openxmlformats.org/officeDocument/2006/relationships/notesSlide" Target="../notesSlides/notesSlide13.xml"/><Relationship Id="rId16" Type="http://schemas.openxmlformats.org/officeDocument/2006/relationships/image" Target="../media/image310.png"/><Relationship Id="rId20" Type="http://schemas.openxmlformats.org/officeDocument/2006/relationships/image" Target="../media/image33.png"/><Relationship Id="rId29" Type="http://schemas.openxmlformats.org/officeDocument/2006/relationships/customXml" Target="../ink/ink27.xml"/><Relationship Id="rId41" Type="http://schemas.openxmlformats.org/officeDocument/2006/relationships/customXml" Target="../ink/ink33.xml"/><Relationship Id="rId1" Type="http://schemas.openxmlformats.org/officeDocument/2006/relationships/slideLayout" Target="../slideLayouts/slideLayout10.xml"/><Relationship Id="rId6" Type="http://schemas.openxmlformats.org/officeDocument/2006/relationships/image" Target="../media/image29.png"/><Relationship Id="rId11" Type="http://schemas.openxmlformats.org/officeDocument/2006/relationships/customXml" Target="../ink/ink18.xml"/><Relationship Id="rId24" Type="http://schemas.openxmlformats.org/officeDocument/2006/relationships/image" Target="../media/image35.png"/><Relationship Id="rId32" Type="http://schemas.openxmlformats.org/officeDocument/2006/relationships/image" Target="../media/image39.png"/><Relationship Id="rId37" Type="http://schemas.openxmlformats.org/officeDocument/2006/relationships/customXml" Target="../ink/ink31.xml"/><Relationship Id="rId40" Type="http://schemas.openxmlformats.org/officeDocument/2006/relationships/image" Target="../media/image43.png"/><Relationship Id="rId5" Type="http://schemas.openxmlformats.org/officeDocument/2006/relationships/customXml" Target="../ink/ink15.xml"/><Relationship Id="rId15" Type="http://schemas.openxmlformats.org/officeDocument/2006/relationships/customXml" Target="../ink/ink20.xml"/><Relationship Id="rId23" Type="http://schemas.openxmlformats.org/officeDocument/2006/relationships/customXml" Target="../ink/ink24.xml"/><Relationship Id="rId28" Type="http://schemas.openxmlformats.org/officeDocument/2006/relationships/image" Target="../media/image37.png"/><Relationship Id="rId36" Type="http://schemas.openxmlformats.org/officeDocument/2006/relationships/image" Target="../media/image41.png"/><Relationship Id="rId10" Type="http://schemas.openxmlformats.org/officeDocument/2006/relationships/image" Target="../media/image31.png"/><Relationship Id="rId19" Type="http://schemas.openxmlformats.org/officeDocument/2006/relationships/customXml" Target="../ink/ink22.xml"/><Relationship Id="rId31" Type="http://schemas.openxmlformats.org/officeDocument/2006/relationships/customXml" Target="../ink/ink28.xml"/><Relationship Id="rId44" Type="http://schemas.openxmlformats.org/officeDocument/2006/relationships/image" Target="../media/image45.png"/><Relationship Id="rId4" Type="http://schemas.openxmlformats.org/officeDocument/2006/relationships/image" Target="../media/image15.png"/><Relationship Id="rId9" Type="http://schemas.openxmlformats.org/officeDocument/2006/relationships/customXml" Target="../ink/ink17.xml"/><Relationship Id="rId14" Type="http://schemas.openxmlformats.org/officeDocument/2006/relationships/image" Target="../media/image300.png"/><Relationship Id="rId22" Type="http://schemas.openxmlformats.org/officeDocument/2006/relationships/image" Target="../media/image34.png"/><Relationship Id="rId27" Type="http://schemas.openxmlformats.org/officeDocument/2006/relationships/customXml" Target="../ink/ink26.xml"/><Relationship Id="rId30" Type="http://schemas.openxmlformats.org/officeDocument/2006/relationships/image" Target="../media/image38.png"/><Relationship Id="rId35" Type="http://schemas.openxmlformats.org/officeDocument/2006/relationships/customXml" Target="../ink/ink30.xml"/><Relationship Id="rId43" Type="http://schemas.openxmlformats.org/officeDocument/2006/relationships/customXml" Target="../ink/ink34.xml"/></Relationships>
</file>

<file path=ppt/slides/_rels/slide14.xml.rels><?xml version="1.0" encoding="UTF-8" standalone="yes"?>
<Relationships xmlns="http://schemas.openxmlformats.org/package/2006/relationships"><Relationship Id="rId8" Type="http://schemas.openxmlformats.org/officeDocument/2006/relationships/image" Target="../media/image350.png"/><Relationship Id="rId3" Type="http://schemas.openxmlformats.org/officeDocument/2006/relationships/image" Target="../media/image1.jpg"/><Relationship Id="rId7" Type="http://schemas.openxmlformats.org/officeDocument/2006/relationships/customXml" Target="../ink/ink36.xml"/><Relationship Id="rId12" Type="http://schemas.openxmlformats.org/officeDocument/2006/relationships/image" Target="../media/image370.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340.png"/><Relationship Id="rId11" Type="http://schemas.openxmlformats.org/officeDocument/2006/relationships/customXml" Target="../ink/ink38.xml"/><Relationship Id="rId5" Type="http://schemas.openxmlformats.org/officeDocument/2006/relationships/customXml" Target="../ink/ink35.xml"/><Relationship Id="rId10" Type="http://schemas.openxmlformats.org/officeDocument/2006/relationships/image" Target="../media/image360.png"/><Relationship Id="rId4" Type="http://schemas.openxmlformats.org/officeDocument/2006/relationships/image" Target="../media/image27.png"/><Relationship Id="rId9" Type="http://schemas.openxmlformats.org/officeDocument/2006/relationships/customXml" Target="../ink/ink37.xml"/></Relationships>
</file>

<file path=ppt/slides/_rels/slide15.xml.rels><?xml version="1.0" encoding="UTF-8" standalone="yes"?>
<Relationships xmlns="http://schemas.openxmlformats.org/package/2006/relationships"><Relationship Id="rId8" Type="http://schemas.openxmlformats.org/officeDocument/2006/relationships/image" Target="../media/image420.png"/><Relationship Id="rId13" Type="http://schemas.openxmlformats.org/officeDocument/2006/relationships/customXml" Target="../ink/ink43.xml"/><Relationship Id="rId18" Type="http://schemas.openxmlformats.org/officeDocument/2006/relationships/image" Target="../media/image470.png"/><Relationship Id="rId3" Type="http://schemas.openxmlformats.org/officeDocument/2006/relationships/image" Target="../media/image1.jpg"/><Relationship Id="rId7" Type="http://schemas.openxmlformats.org/officeDocument/2006/relationships/customXml" Target="../ink/ink40.xml"/><Relationship Id="rId12" Type="http://schemas.openxmlformats.org/officeDocument/2006/relationships/image" Target="../media/image440.png"/><Relationship Id="rId17" Type="http://schemas.openxmlformats.org/officeDocument/2006/relationships/customXml" Target="../ink/ink45.xml"/><Relationship Id="rId2" Type="http://schemas.openxmlformats.org/officeDocument/2006/relationships/notesSlide" Target="../notesSlides/notesSlide15.xml"/><Relationship Id="rId16" Type="http://schemas.openxmlformats.org/officeDocument/2006/relationships/image" Target="../media/image460.png"/><Relationship Id="rId20" Type="http://schemas.openxmlformats.org/officeDocument/2006/relationships/image" Target="../media/image48.png"/><Relationship Id="rId1" Type="http://schemas.openxmlformats.org/officeDocument/2006/relationships/slideLayout" Target="../slideLayouts/slideLayout10.xml"/><Relationship Id="rId6" Type="http://schemas.openxmlformats.org/officeDocument/2006/relationships/image" Target="../media/image410.png"/><Relationship Id="rId11" Type="http://schemas.openxmlformats.org/officeDocument/2006/relationships/customXml" Target="../ink/ink42.xml"/><Relationship Id="rId5" Type="http://schemas.openxmlformats.org/officeDocument/2006/relationships/customXml" Target="../ink/ink39.xml"/><Relationship Id="rId15" Type="http://schemas.openxmlformats.org/officeDocument/2006/relationships/customXml" Target="../ink/ink44.xml"/><Relationship Id="rId10" Type="http://schemas.openxmlformats.org/officeDocument/2006/relationships/image" Target="../media/image430.png"/><Relationship Id="rId19" Type="http://schemas.openxmlformats.org/officeDocument/2006/relationships/customXml" Target="../ink/ink46.xml"/><Relationship Id="rId4" Type="http://schemas.openxmlformats.org/officeDocument/2006/relationships/image" Target="../media/image28.png"/><Relationship Id="rId9" Type="http://schemas.openxmlformats.org/officeDocument/2006/relationships/customXml" Target="../ink/ink41.xml"/><Relationship Id="rId14" Type="http://schemas.openxmlformats.org/officeDocument/2006/relationships/image" Target="../media/image450.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1.jpg"/><Relationship Id="rId5" Type="http://schemas.openxmlformats.org/officeDocument/2006/relationships/image" Target="../media/image47.png"/><Relationship Id="rId4" Type="http://schemas.openxmlformats.org/officeDocument/2006/relationships/customXml" Target="../ink/ink4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520.png"/><Relationship Id="rId3" Type="http://schemas.openxmlformats.org/officeDocument/2006/relationships/image" Target="../media/image1.jpg"/><Relationship Id="rId7" Type="http://schemas.openxmlformats.org/officeDocument/2006/relationships/customXml" Target="../ink/ink49.xm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510.png"/><Relationship Id="rId5" Type="http://schemas.openxmlformats.org/officeDocument/2006/relationships/customXml" Target="../ink/ink48.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openxmlformats.org/officeDocument/2006/relationships/hyperlink" Target="http://www.oneazwealth.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54.jpg"/></Relationships>
</file>

<file path=ppt/slides/_rels/slide22.xml.rels><?xml version="1.0" encoding="UTF-8" standalone="yes"?>
<Relationships xmlns="http://schemas.openxmlformats.org/package/2006/relationships"><Relationship Id="rId8" Type="http://schemas.openxmlformats.org/officeDocument/2006/relationships/image" Target="../media/image560.PNG"/><Relationship Id="rId13" Type="http://schemas.openxmlformats.org/officeDocument/2006/relationships/customXml" Target="../ink/ink54.xml"/><Relationship Id="rId18" Type="http://schemas.openxmlformats.org/officeDocument/2006/relationships/image" Target="../media/image61.png"/><Relationship Id="rId3" Type="http://schemas.openxmlformats.org/officeDocument/2006/relationships/image" Target="../media/image1.jpg"/><Relationship Id="rId21" Type="http://schemas.openxmlformats.org/officeDocument/2006/relationships/customXml" Target="../ink/ink58.xml"/><Relationship Id="rId7" Type="http://schemas.openxmlformats.org/officeDocument/2006/relationships/customXml" Target="../ink/ink51.xml"/><Relationship Id="rId12" Type="http://schemas.openxmlformats.org/officeDocument/2006/relationships/image" Target="../media/image58.png"/><Relationship Id="rId17" Type="http://schemas.openxmlformats.org/officeDocument/2006/relationships/customXml" Target="../ink/ink56.xml"/><Relationship Id="rId2" Type="http://schemas.openxmlformats.org/officeDocument/2006/relationships/notesSlide" Target="../notesSlides/notesSlide22.xml"/><Relationship Id="rId16" Type="http://schemas.openxmlformats.org/officeDocument/2006/relationships/image" Target="../media/image60.png"/><Relationship Id="rId20" Type="http://schemas.openxmlformats.org/officeDocument/2006/relationships/image" Target="../media/image62.png"/><Relationship Id="rId1" Type="http://schemas.openxmlformats.org/officeDocument/2006/relationships/slideLayout" Target="../slideLayouts/slideLayout10.xml"/><Relationship Id="rId6" Type="http://schemas.openxmlformats.org/officeDocument/2006/relationships/image" Target="../media/image550.PNG"/><Relationship Id="rId11" Type="http://schemas.openxmlformats.org/officeDocument/2006/relationships/customXml" Target="../ink/ink53.xml"/><Relationship Id="rId5" Type="http://schemas.openxmlformats.org/officeDocument/2006/relationships/customXml" Target="../ink/ink50.xml"/><Relationship Id="rId15" Type="http://schemas.openxmlformats.org/officeDocument/2006/relationships/customXml" Target="../ink/ink55.xml"/><Relationship Id="rId10" Type="http://schemas.openxmlformats.org/officeDocument/2006/relationships/image" Target="../media/image57.png"/><Relationship Id="rId19" Type="http://schemas.openxmlformats.org/officeDocument/2006/relationships/customXml" Target="../ink/ink57.xml"/><Relationship Id="rId4" Type="http://schemas.openxmlformats.org/officeDocument/2006/relationships/image" Target="../media/image55.PNG"/><Relationship Id="rId9" Type="http://schemas.openxmlformats.org/officeDocument/2006/relationships/customXml" Target="../ink/ink52.xml"/><Relationship Id="rId14" Type="http://schemas.openxmlformats.org/officeDocument/2006/relationships/image" Target="../media/image59.png"/><Relationship Id="rId22" Type="http://schemas.openxmlformats.org/officeDocument/2006/relationships/image" Target="../media/image430.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63.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png"/><Relationship Id="rId7" Type="http://schemas.openxmlformats.org/officeDocument/2006/relationships/customXml" Target="../ink/ink60.xm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66.png"/><Relationship Id="rId5" Type="http://schemas.openxmlformats.org/officeDocument/2006/relationships/customXml" Target="../ink/ink59.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image" Target="../media/image69.png"/><Relationship Id="rId5" Type="http://schemas.openxmlformats.org/officeDocument/2006/relationships/customXml" Target="../ink/ink61.xm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71.png"/><Relationship Id="rId5" Type="http://schemas.openxmlformats.org/officeDocument/2006/relationships/customXml" Target="../ink/ink62.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8" Type="http://schemas.openxmlformats.org/officeDocument/2006/relationships/customXml" Target="../ink/ink64.xml"/><Relationship Id="rId13" Type="http://schemas.openxmlformats.org/officeDocument/2006/relationships/image" Target="../media/image77.png"/><Relationship Id="rId18" Type="http://schemas.openxmlformats.org/officeDocument/2006/relationships/customXml" Target="../ink/ink69.xml"/><Relationship Id="rId3" Type="http://schemas.openxmlformats.org/officeDocument/2006/relationships/image" Target="../media/image70.PNG"/><Relationship Id="rId21" Type="http://schemas.openxmlformats.org/officeDocument/2006/relationships/image" Target="../media/image81.png"/><Relationship Id="rId7" Type="http://schemas.openxmlformats.org/officeDocument/2006/relationships/image" Target="../media/image74.png"/><Relationship Id="rId12" Type="http://schemas.openxmlformats.org/officeDocument/2006/relationships/customXml" Target="../ink/ink66.xml"/><Relationship Id="rId17" Type="http://schemas.openxmlformats.org/officeDocument/2006/relationships/image" Target="../media/image79.png"/><Relationship Id="rId2" Type="http://schemas.openxmlformats.org/officeDocument/2006/relationships/notesSlide" Target="../notesSlides/notesSlide27.xml"/><Relationship Id="rId16" Type="http://schemas.openxmlformats.org/officeDocument/2006/relationships/customXml" Target="../ink/ink68.xml"/><Relationship Id="rId20" Type="http://schemas.openxmlformats.org/officeDocument/2006/relationships/customXml" Target="../ink/ink70.xml"/><Relationship Id="rId1" Type="http://schemas.openxmlformats.org/officeDocument/2006/relationships/slideLayout" Target="../slideLayouts/slideLayout10.xml"/><Relationship Id="rId6" Type="http://schemas.openxmlformats.org/officeDocument/2006/relationships/customXml" Target="../ink/ink63.xml"/><Relationship Id="rId11" Type="http://schemas.openxmlformats.org/officeDocument/2006/relationships/image" Target="../media/image76.png"/><Relationship Id="rId5" Type="http://schemas.openxmlformats.org/officeDocument/2006/relationships/image" Target="../media/image72.PNG"/><Relationship Id="rId15" Type="http://schemas.openxmlformats.org/officeDocument/2006/relationships/image" Target="../media/image78.png"/><Relationship Id="rId23" Type="http://schemas.openxmlformats.org/officeDocument/2006/relationships/image" Target="../media/image82.png"/><Relationship Id="rId10" Type="http://schemas.openxmlformats.org/officeDocument/2006/relationships/customXml" Target="../ink/ink65.xml"/><Relationship Id="rId19" Type="http://schemas.openxmlformats.org/officeDocument/2006/relationships/image" Target="../media/image80.png"/><Relationship Id="rId4" Type="http://schemas.openxmlformats.org/officeDocument/2006/relationships/image" Target="../media/image1.jpg"/><Relationship Id="rId9" Type="http://schemas.openxmlformats.org/officeDocument/2006/relationships/image" Target="../media/image75.png"/><Relationship Id="rId14" Type="http://schemas.openxmlformats.org/officeDocument/2006/relationships/customXml" Target="../ink/ink67.xml"/><Relationship Id="rId22" Type="http://schemas.openxmlformats.org/officeDocument/2006/relationships/customXml" Target="../ink/ink71.xml"/></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1.jpg"/><Relationship Id="rId7" Type="http://schemas.openxmlformats.org/officeDocument/2006/relationships/customXml" Target="../ink/ink73.xml"/><Relationship Id="rId12" Type="http://schemas.openxmlformats.org/officeDocument/2006/relationships/image" Target="../media/image88.pn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85.png"/><Relationship Id="rId11" Type="http://schemas.openxmlformats.org/officeDocument/2006/relationships/customXml" Target="../ink/ink75.xml"/><Relationship Id="rId5" Type="http://schemas.openxmlformats.org/officeDocument/2006/relationships/customXml" Target="../ink/ink72.xml"/><Relationship Id="rId10" Type="http://schemas.openxmlformats.org/officeDocument/2006/relationships/image" Target="../media/image87.png"/><Relationship Id="rId4" Type="http://schemas.openxmlformats.org/officeDocument/2006/relationships/image" Target="../media/image83.png"/><Relationship Id="rId9" Type="http://schemas.openxmlformats.org/officeDocument/2006/relationships/customXml" Target="../ink/ink7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hyperlink" Target="http://www.oneazwealth.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8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hyperlink" Target="http://www.oneazwealth.com/"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hyperlink" Target="http://www.oneazwealth.com/"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1448BDE0-C9AD-464B-8026-CE714F452439}"/>
              </a:ext>
            </a:extLst>
          </p:cNvPr>
          <p:cNvSpPr>
            <a:spLocks noChangeArrowheads="1"/>
          </p:cNvSpPr>
          <p:nvPr/>
        </p:nvSpPr>
        <p:spPr bwMode="auto">
          <a:xfrm>
            <a:off x="3024554" y="5798961"/>
            <a:ext cx="8870460"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0" algn="just" eaLnBrk="0" fontAlgn="base" hangingPunct="0">
              <a:spcBef>
                <a:spcPct val="0"/>
              </a:spcBef>
              <a:spcAft>
                <a:spcPct val="0"/>
              </a:spcAft>
            </a:pPr>
            <a:r>
              <a:rPr lang="en-US" sz="750" b="1" dirty="0">
                <a:solidFill>
                  <a:schemeClr val="bg2">
                    <a:lumMod val="25000"/>
                  </a:schemeClr>
                </a:solidFill>
                <a:latin typeface="Avenir Next LT Pro Demi" panose="020B0704020202020204" pitchFamily="34" charset="0"/>
              </a:rPr>
              <a:t>Securities and advisory services are offered through LPL Financial (LPL), a registered investment advisor and broker-dealer (member FINRA/SIPC). </a:t>
            </a:r>
            <a:r>
              <a:rPr lang="en-US" sz="750" dirty="0">
                <a:solidFill>
                  <a:schemeClr val="bg2">
                    <a:lumMod val="25000"/>
                  </a:schemeClr>
                </a:solidFill>
                <a:latin typeface="Avenir LT Std 35 Light" panose="020B0402020203020204" pitchFamily="34" charset="0"/>
              </a:rPr>
              <a:t>Insurance products are offered through LPL or its licensed affiliates. OneAZ Credit Union (OneAZ CU) and OneAZ Wealth Management </a:t>
            </a:r>
            <a:r>
              <a:rPr lang="en-US" sz="750" b="1" u="sng" dirty="0">
                <a:solidFill>
                  <a:schemeClr val="bg2">
                    <a:lumMod val="25000"/>
                  </a:schemeClr>
                </a:solidFill>
                <a:latin typeface="Avenir Next LT Pro Demi" panose="020B0704020202020204" pitchFamily="34" charset="0"/>
              </a:rPr>
              <a:t>are not</a:t>
            </a:r>
            <a:r>
              <a:rPr lang="en-US" sz="750" dirty="0">
                <a:solidFill>
                  <a:schemeClr val="bg2">
                    <a:lumMod val="25000"/>
                  </a:schemeClr>
                </a:solidFill>
                <a:latin typeface="Avenir Next LT Pro Demi" panose="020B0704020202020204" pitchFamily="34" charset="0"/>
              </a:rPr>
              <a:t> </a:t>
            </a:r>
            <a:r>
              <a:rPr lang="en-US" sz="750" dirty="0">
                <a:solidFill>
                  <a:schemeClr val="bg2">
                    <a:lumMod val="25000"/>
                  </a:schemeClr>
                </a:solidFill>
                <a:latin typeface="Avenir LT Std 35 Light" panose="020B0402020203020204" pitchFamily="34" charset="0"/>
              </a:rPr>
              <a:t>registered as a broker-dealer or investment advisor. Registered representatives of LPL offer products and services using OneAZ Wealth Management, and may also be employees of OneAZ CU. These products and services are being offered through LPL or its affiliates, which are separate entities from, and not affiliates of, OneAZ CU nor OneAZ Wealth Management. Securities and insurance offered through LPL or its affiliates are: </a:t>
            </a:r>
            <a:endParaRPr lang="en-US" altLang="en-US" sz="750" dirty="0">
              <a:solidFill>
                <a:schemeClr val="bg2">
                  <a:lumMod val="25000"/>
                </a:schemeClr>
              </a:solidFill>
              <a:latin typeface="Avenir LT Std 35 Light" panose="020B0402020203020204" pitchFamily="34" charset="0"/>
            </a:endParaRPr>
          </a:p>
        </p:txBody>
      </p:sp>
      <p:pic>
        <p:nvPicPr>
          <p:cNvPr id="4" name="Picture 3">
            <a:extLst>
              <a:ext uri="{FF2B5EF4-FFF2-40B4-BE49-F238E27FC236}">
                <a16:creationId xmlns:a16="http://schemas.microsoft.com/office/drawing/2014/main" id="{D6D954B9-9D66-4F07-B707-D690AA015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4689" y="885738"/>
            <a:ext cx="4450285" cy="1488706"/>
          </a:xfrm>
          <a:prstGeom prst="rect">
            <a:avLst/>
          </a:prstGeom>
        </p:spPr>
      </p:pic>
      <p:graphicFrame>
        <p:nvGraphicFramePr>
          <p:cNvPr id="5" name="Table 4">
            <a:extLst>
              <a:ext uri="{FF2B5EF4-FFF2-40B4-BE49-F238E27FC236}">
                <a16:creationId xmlns:a16="http://schemas.microsoft.com/office/drawing/2014/main" id="{CBDF1576-7D01-49D1-B2D9-16F462264C25}"/>
              </a:ext>
            </a:extLst>
          </p:cNvPr>
          <p:cNvGraphicFramePr>
            <a:graphicFrameLocks noGrp="1"/>
          </p:cNvGraphicFramePr>
          <p:nvPr>
            <p:extLst>
              <p:ext uri="{D42A27DB-BD31-4B8C-83A1-F6EECF244321}">
                <p14:modId xmlns:p14="http://schemas.microsoft.com/office/powerpoint/2010/main" val="2061527365"/>
              </p:ext>
            </p:extLst>
          </p:nvPr>
        </p:nvGraphicFramePr>
        <p:xfrm>
          <a:off x="3024554" y="6353854"/>
          <a:ext cx="8870461" cy="325120"/>
        </p:xfrm>
        <a:graphic>
          <a:graphicData uri="http://schemas.openxmlformats.org/drawingml/2006/table">
            <a:tbl>
              <a:tblPr firstRow="1" firstCol="1" lastRow="1" lastCol="1" bandRow="1" bandCol="1"/>
              <a:tblGrid>
                <a:gridCol w="2532586">
                  <a:extLst>
                    <a:ext uri="{9D8B030D-6E8A-4147-A177-3AD203B41FA5}">
                      <a16:colId xmlns:a16="http://schemas.microsoft.com/office/drawing/2014/main" val="3236136599"/>
                    </a:ext>
                  </a:extLst>
                </a:gridCol>
                <a:gridCol w="2240712">
                  <a:extLst>
                    <a:ext uri="{9D8B030D-6E8A-4147-A177-3AD203B41FA5}">
                      <a16:colId xmlns:a16="http://schemas.microsoft.com/office/drawing/2014/main" val="677956393"/>
                    </a:ext>
                  </a:extLst>
                </a:gridCol>
                <a:gridCol w="2815540">
                  <a:extLst>
                    <a:ext uri="{9D8B030D-6E8A-4147-A177-3AD203B41FA5}">
                      <a16:colId xmlns:a16="http://schemas.microsoft.com/office/drawing/2014/main" val="180355062"/>
                    </a:ext>
                  </a:extLst>
                </a:gridCol>
                <a:gridCol w="1281623">
                  <a:extLst>
                    <a:ext uri="{9D8B030D-6E8A-4147-A177-3AD203B41FA5}">
                      <a16:colId xmlns:a16="http://schemas.microsoft.com/office/drawing/2014/main" val="330343158"/>
                    </a:ext>
                  </a:extLst>
                </a:gridCol>
              </a:tblGrid>
              <a:tr h="311624">
                <a:tc>
                  <a:txBody>
                    <a:bodyPr/>
                    <a:lstStyle/>
                    <a:p>
                      <a:pPr marL="192405"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Insured by NCUA or</a:t>
                      </a:r>
                    </a:p>
                    <a:p>
                      <a:pPr marL="192405"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Any Other Government Agency</a:t>
                      </a:r>
                      <a:endParaRPr lang="en-US" sz="8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34290" marR="34290" marT="34290" marB="34290"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83515"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Credit Union Guaranteed</a:t>
                      </a:r>
                      <a:endParaRPr lang="en-US" sz="8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34290" marR="34290" marT="34290" marB="34290"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79070"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Credit Union Deposits or Obligations</a:t>
                      </a:r>
                      <a:endParaRPr lang="en-US" sz="8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34290" marR="34290" marT="34290" marB="34290"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79070"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May Lose Value</a:t>
                      </a:r>
                    </a:p>
                  </a:txBody>
                  <a:tcPr marL="34290" marR="34290" marT="34290" marB="34290"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extLst>
                  <a:ext uri="{0D108BD9-81ED-4DB2-BD59-A6C34878D82A}">
                    <a16:rowId xmlns:a16="http://schemas.microsoft.com/office/drawing/2014/main" val="2167034240"/>
                  </a:ext>
                </a:extLst>
              </a:tr>
            </a:tbl>
          </a:graphicData>
        </a:graphic>
      </p:graphicFrame>
      <p:sp>
        <p:nvSpPr>
          <p:cNvPr id="6" name="TextBox 5">
            <a:extLst>
              <a:ext uri="{FF2B5EF4-FFF2-40B4-BE49-F238E27FC236}">
                <a16:creationId xmlns:a16="http://schemas.microsoft.com/office/drawing/2014/main" id="{B710B081-7FF1-44AA-B461-8F3620372D74}"/>
              </a:ext>
            </a:extLst>
          </p:cNvPr>
          <p:cNvSpPr txBox="1"/>
          <p:nvPr/>
        </p:nvSpPr>
        <p:spPr>
          <a:xfrm>
            <a:off x="3024554" y="5512784"/>
            <a:ext cx="8870460" cy="323165"/>
          </a:xfrm>
          <a:prstGeom prst="rect">
            <a:avLst/>
          </a:prstGeom>
          <a:noFill/>
        </p:spPr>
        <p:txBody>
          <a:bodyPr wrap="square" rtlCol="0">
            <a:spAutoFit/>
          </a:bodyPr>
          <a:lstStyle/>
          <a:p>
            <a:r>
              <a:rPr lang="en-US" sz="750" dirty="0">
                <a:solidFill>
                  <a:schemeClr val="bg2">
                    <a:lumMod val="25000"/>
                  </a:schemeClr>
                </a:solidFill>
                <a:latin typeface="Avenir LT Std 35 Light" panose="020B0402020203020204" pitchFamily="34" charset="0"/>
              </a:rPr>
              <a:t>This presentation was created for educational and informational purposes only and is not intended as ERISA, tax, legal or investment advice. If you are seeking investment advice specific to your needs, such advice services must be obtained on your own separate from this educational presentation.</a:t>
            </a:r>
          </a:p>
        </p:txBody>
      </p:sp>
      <p:sp>
        <p:nvSpPr>
          <p:cNvPr id="8" name="TextBox 7">
            <a:extLst>
              <a:ext uri="{FF2B5EF4-FFF2-40B4-BE49-F238E27FC236}">
                <a16:creationId xmlns:a16="http://schemas.microsoft.com/office/drawing/2014/main" id="{1921B723-49B7-D7B5-C6E5-CB3F448E4CCC}"/>
              </a:ext>
            </a:extLst>
          </p:cNvPr>
          <p:cNvSpPr txBox="1"/>
          <p:nvPr/>
        </p:nvSpPr>
        <p:spPr>
          <a:xfrm>
            <a:off x="3024554" y="5101875"/>
            <a:ext cx="8870460" cy="553998"/>
          </a:xfrm>
          <a:prstGeom prst="rect">
            <a:avLst/>
          </a:prstGeom>
          <a:noFill/>
        </p:spPr>
        <p:txBody>
          <a:bodyPr wrap="square" rtlCol="0">
            <a:spAutoFit/>
          </a:bodyPr>
          <a:lstStyle/>
          <a:p>
            <a:r>
              <a:rPr lang="en-US" sz="750" dirty="0">
                <a:solidFill>
                  <a:schemeClr val="bg2">
                    <a:lumMod val="25000"/>
                  </a:schemeClr>
                </a:solidFill>
                <a:latin typeface="Avenir LT Std 35 Light" panose="020B0402020203020204" pitchFamily="34" charset="0"/>
              </a:rPr>
              <a:t>Your Credit Union (“Financial Institution”) provides referrals to financial professionals of LPL Financial LLC (“LPL”) pursuant to an agreement that allows LPL to pay the Financial Institution for these referrals. This creates an incentive for the Financial Institution to make these referrals, resulting in a conflict of interest. The Financial Institution is not a current client of LPL for brokerage or advisory services.</a:t>
            </a:r>
          </a:p>
          <a:p>
            <a:r>
              <a:rPr lang="en-US" sz="750" dirty="0">
                <a:solidFill>
                  <a:schemeClr val="bg2">
                    <a:lumMod val="25000"/>
                  </a:schemeClr>
                </a:solidFill>
                <a:latin typeface="Avenir LT Std 35 Light" panose="020B0402020203020204" pitchFamily="34" charset="0"/>
              </a:rPr>
              <a:t>Please visit https://www.lpl.com/disclosures/is-lpl-relationship-disclosure.html for more detailed information.</a:t>
            </a:r>
          </a:p>
          <a:p>
            <a:r>
              <a:rPr lang="en-US" sz="750" dirty="0">
                <a:solidFill>
                  <a:schemeClr val="bg2">
                    <a:lumMod val="25000"/>
                  </a:schemeClr>
                </a:solidFill>
                <a:latin typeface="Avenir LT Std 35 Light" panose="020B0402020203020204" pitchFamily="34" charset="0"/>
              </a:rPr>
              <a:t> </a:t>
            </a:r>
          </a:p>
        </p:txBody>
      </p:sp>
      <p:sp>
        <p:nvSpPr>
          <p:cNvPr id="2" name="Text Placeholder 4">
            <a:extLst>
              <a:ext uri="{FF2B5EF4-FFF2-40B4-BE49-F238E27FC236}">
                <a16:creationId xmlns:a16="http://schemas.microsoft.com/office/drawing/2014/main" id="{7362E761-6872-4859-C7A8-8B97A72C5CED}"/>
              </a:ext>
            </a:extLst>
          </p:cNvPr>
          <p:cNvSpPr txBox="1">
            <a:spLocks/>
          </p:cNvSpPr>
          <p:nvPr/>
        </p:nvSpPr>
        <p:spPr>
          <a:xfrm>
            <a:off x="4918897" y="3374784"/>
            <a:ext cx="5608320" cy="9187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The presentation will begin shortly.</a:t>
            </a:r>
          </a:p>
        </p:txBody>
      </p:sp>
      <p:sp>
        <p:nvSpPr>
          <p:cNvPr id="7" name="TextBox 6">
            <a:extLst>
              <a:ext uri="{FF2B5EF4-FFF2-40B4-BE49-F238E27FC236}">
                <a16:creationId xmlns:a16="http://schemas.microsoft.com/office/drawing/2014/main" id="{6BC2F25F-5188-5840-961A-7512D5237E7C}"/>
              </a:ext>
            </a:extLst>
          </p:cNvPr>
          <p:cNvSpPr txBox="1"/>
          <p:nvPr/>
        </p:nvSpPr>
        <p:spPr>
          <a:xfrm>
            <a:off x="4446182" y="6665187"/>
            <a:ext cx="6027204" cy="215444"/>
          </a:xfrm>
          <a:prstGeom prst="rect">
            <a:avLst/>
          </a:prstGeom>
          <a:noFill/>
        </p:spPr>
        <p:txBody>
          <a:bodyPr wrap="square" rtlCol="0">
            <a:spAutoFit/>
          </a:bodyPr>
          <a:lstStyle/>
          <a:p>
            <a:r>
              <a:rPr lang="en-US" sz="800" b="1" dirty="0">
                <a:solidFill>
                  <a:schemeClr val="bg2">
                    <a:lumMod val="25000"/>
                  </a:schemeClr>
                </a:solidFill>
                <a:latin typeface="Avenir LT Std 35 Light" panose="020B0402020203020204" pitchFamily="34" charset="0"/>
              </a:rPr>
              <a:t>OneAZ Wealth Management | (877) 566-0517 | </a:t>
            </a:r>
            <a:r>
              <a:rPr lang="en-US" sz="800" b="1" dirty="0">
                <a:solidFill>
                  <a:schemeClr val="bg2">
                    <a:lumMod val="25000"/>
                  </a:schemeClr>
                </a:solidFill>
                <a:latin typeface="Avenir LT Std 35 Light" panose="020B0402020203020204" pitchFamily="34" charset="0"/>
                <a:hlinkClick r:id="rId4"/>
              </a:rPr>
              <a:t>www.OneAZWealth.com</a:t>
            </a:r>
            <a:r>
              <a:rPr lang="en-US" sz="800" b="1" dirty="0">
                <a:solidFill>
                  <a:schemeClr val="bg2">
                    <a:lumMod val="25000"/>
                  </a:schemeClr>
                </a:solidFill>
                <a:latin typeface="Avenir LT Std 35 Light" panose="020B0402020203020204" pitchFamily="34" charset="0"/>
              </a:rPr>
              <a:t> | Safe For Public Distribution.</a:t>
            </a:r>
          </a:p>
        </p:txBody>
      </p:sp>
    </p:spTree>
    <p:extLst>
      <p:ext uri="{BB962C8B-B14F-4D97-AF65-F5344CB8AC3E}">
        <p14:creationId xmlns:p14="http://schemas.microsoft.com/office/powerpoint/2010/main" val="48931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F04629AF-EE14-4E57-B7C2-386D56C65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2143" y="6196291"/>
            <a:ext cx="2027463" cy="575800"/>
          </a:xfrm>
          <a:prstGeom prst="rect">
            <a:avLst/>
          </a:prstGeom>
        </p:spPr>
      </p:pic>
      <p:sp>
        <p:nvSpPr>
          <p:cNvPr id="2" name="Title 1">
            <a:extLst>
              <a:ext uri="{FF2B5EF4-FFF2-40B4-BE49-F238E27FC236}">
                <a16:creationId xmlns:a16="http://schemas.microsoft.com/office/drawing/2014/main" id="{6E43ED8C-B13F-E73B-A2EC-B5BE908EBE56}"/>
              </a:ext>
            </a:extLst>
          </p:cNvPr>
          <p:cNvSpPr txBox="1">
            <a:spLocks/>
          </p:cNvSpPr>
          <p:nvPr/>
        </p:nvSpPr>
        <p:spPr>
          <a:xfrm>
            <a:off x="291981" y="319295"/>
            <a:ext cx="6544234" cy="617836"/>
          </a:xfrm>
          <a:prstGeom prst="rect">
            <a:avLst/>
          </a:prstGeom>
        </p:spPr>
        <p:txBody>
          <a:bodyPr vert="horz" lIns="0" tIns="0" rIns="0" bIns="0" rtlCol="0" anchor="b" anchorCtr="0">
            <a:noAutofit/>
          </a:bodyPr>
          <a:lstStyle>
            <a:lvl1pPr algn="l" defTabSz="646508" rtl="0" eaLnBrk="1" latinLnBrk="0" hangingPunct="1">
              <a:lnSpc>
                <a:spcPct val="90000"/>
              </a:lnSpc>
              <a:spcBef>
                <a:spcPct val="0"/>
              </a:spcBef>
              <a:buNone/>
              <a:defRPr sz="2000" b="1" kern="1200">
                <a:solidFill>
                  <a:schemeClr val="tx1"/>
                </a:solidFill>
                <a:latin typeface="JPM AM Pro" panose="020B0503040102020003" pitchFamily="34" charset="0"/>
                <a:ea typeface="+mj-ea"/>
                <a:cs typeface="+mj-cs"/>
              </a:defRPr>
            </a:lvl1pPr>
          </a:lstStyle>
          <a:p>
            <a:pPr marL="0" marR="0" lvl="0" indent="0" algn="l" defTabSz="646508"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JPM AM Pro" panose="020B0503040102020003" pitchFamily="34" charset="0"/>
                <a:ea typeface="+mj-ea"/>
                <a:cs typeface="+mj-cs"/>
              </a:rPr>
              <a:t>Forecasts By The Numbers</a:t>
            </a:r>
          </a:p>
        </p:txBody>
      </p:sp>
      <p:sp>
        <p:nvSpPr>
          <p:cNvPr id="5" name="TextBox 4">
            <a:extLst>
              <a:ext uri="{FF2B5EF4-FFF2-40B4-BE49-F238E27FC236}">
                <a16:creationId xmlns:a16="http://schemas.microsoft.com/office/drawing/2014/main" id="{BE26BB9F-D199-1F81-5055-A24354781969}"/>
              </a:ext>
            </a:extLst>
          </p:cNvPr>
          <p:cNvSpPr txBox="1"/>
          <p:nvPr/>
        </p:nvSpPr>
        <p:spPr>
          <a:xfrm>
            <a:off x="603607" y="1358876"/>
            <a:ext cx="11375999" cy="3139321"/>
          </a:xfrm>
          <a:prstGeom prst="rect">
            <a:avLst/>
          </a:prstGeom>
          <a:noFill/>
        </p:spPr>
        <p:txBody>
          <a:bodyPr wrap="square">
            <a:spAutoFit/>
          </a:bodyPr>
          <a:lstStyle/>
          <a:p>
            <a:pPr marL="285750" indent="-285750">
              <a:buFont typeface="Arial" panose="020B0604020202020204" pitchFamily="34" charset="0"/>
              <a:buChar char="•"/>
            </a:pPr>
            <a:r>
              <a:rPr lang="en-US" dirty="0"/>
              <a:t>Forecasts for where the S&amp;P 500 will finish in 2023 vary greatly. Below is a roundup of estimates made by five major banks, reported in notes and year-end reports. You can see that they’re largely hovering around 4,000</a:t>
            </a:r>
          </a:p>
          <a:p>
            <a:endParaRPr lang="en-US" dirty="0"/>
          </a:p>
          <a:p>
            <a:r>
              <a:rPr lang="en-US" b="1" dirty="0"/>
              <a:t>Barclays: 3,725</a:t>
            </a:r>
          </a:p>
          <a:p>
            <a:r>
              <a:rPr lang="en-US" b="1" dirty="0"/>
              <a:t>Citi: 3,900</a:t>
            </a:r>
          </a:p>
          <a:p>
            <a:r>
              <a:rPr lang="en-US" b="1" dirty="0"/>
              <a:t>Bank of America: 4,000</a:t>
            </a:r>
          </a:p>
          <a:p>
            <a:r>
              <a:rPr lang="en-US" b="1" dirty="0"/>
              <a:t>Goldman Sachs: 4,000</a:t>
            </a:r>
          </a:p>
          <a:p>
            <a:r>
              <a:rPr lang="en-US" b="1" dirty="0"/>
              <a:t>JPMorgan: 4,200</a:t>
            </a:r>
          </a:p>
          <a:p>
            <a:endParaRPr lang="en-US" b="1" dirty="0"/>
          </a:p>
          <a:p>
            <a:r>
              <a:rPr lang="en-US" b="1" dirty="0"/>
              <a:t>The bottom line: Take these predictions with a grain of salt.</a:t>
            </a:r>
          </a:p>
        </p:txBody>
      </p:sp>
      <p:sp>
        <p:nvSpPr>
          <p:cNvPr id="6" name="Footer Placeholder 4">
            <a:extLst>
              <a:ext uri="{FF2B5EF4-FFF2-40B4-BE49-F238E27FC236}">
                <a16:creationId xmlns:a16="http://schemas.microsoft.com/office/drawing/2014/main" id="{07A835E6-FC74-C7EF-4414-89491769E4CC}"/>
              </a:ext>
            </a:extLst>
          </p:cNvPr>
          <p:cNvSpPr txBox="1">
            <a:spLocks/>
          </p:cNvSpPr>
          <p:nvPr/>
        </p:nvSpPr>
        <p:spPr>
          <a:xfrm>
            <a:off x="291981" y="5986410"/>
            <a:ext cx="9036953" cy="734857"/>
          </a:xfrm>
          <a:prstGeom prst="rect">
            <a:avLst/>
          </a:prstGeom>
        </p:spPr>
        <p:txBody>
          <a:bodyPr vert="horz" lIns="0" tIns="0" rIns="0" bIns="0" rtlCol="0" anchor="b"/>
          <a:lstStyle>
            <a:defPPr>
              <a:defRPr lang="en-US"/>
            </a:defPPr>
            <a:lvl1pPr marL="0" algn="l" defTabSz="457200" rtl="0" eaLnBrk="1" latinLnBrk="0" hangingPunct="1">
              <a:defRPr sz="1000" b="0" i="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nSpc>
                <a:spcPct val="107000"/>
              </a:lnSpc>
              <a:spcBef>
                <a:spcPts val="0"/>
              </a:spcBef>
              <a:spcAft>
                <a:spcPts val="800"/>
              </a:spcAft>
              <a:buFontTx/>
              <a:buNone/>
            </a:pPr>
            <a:r>
              <a:rPr lang="en-US" sz="1000" dirty="0">
                <a:effectLst/>
                <a:latin typeface="Calibri" panose="020F0502020204030204" pitchFamily="34" charset="0"/>
                <a:ea typeface="Calibri" panose="020F0502020204030204" pitchFamily="34" charset="0"/>
                <a:cs typeface="Times New Roman" panose="02020603050405020304" pitchFamily="18" charset="0"/>
              </a:rPr>
              <a:t>Source: https://www.cnn.com/2022/12/28/investing/premarket-stocks-trading/index.html#:~:text=What's%20happening%3A%20Last%20year%2C%20Goldman,closed%20on%20Tuesday%20at%203%2C829</a:t>
            </a:r>
          </a:p>
        </p:txBody>
      </p:sp>
    </p:spTree>
    <p:extLst>
      <p:ext uri="{BB962C8B-B14F-4D97-AF65-F5344CB8AC3E}">
        <p14:creationId xmlns:p14="http://schemas.microsoft.com/office/powerpoint/2010/main" val="57458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F04629AF-EE14-4E57-B7C2-386D56C65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2143" y="6196291"/>
            <a:ext cx="2027463" cy="575800"/>
          </a:xfrm>
          <a:prstGeom prst="rect">
            <a:avLst/>
          </a:prstGeom>
        </p:spPr>
      </p:pic>
      <p:sp>
        <p:nvSpPr>
          <p:cNvPr id="3" name="Title 1">
            <a:extLst>
              <a:ext uri="{FF2B5EF4-FFF2-40B4-BE49-F238E27FC236}">
                <a16:creationId xmlns:a16="http://schemas.microsoft.com/office/drawing/2014/main" id="{ED4DE697-D283-AED1-CBEE-77F9DAA50A5F}"/>
              </a:ext>
            </a:extLst>
          </p:cNvPr>
          <p:cNvSpPr txBox="1">
            <a:spLocks/>
          </p:cNvSpPr>
          <p:nvPr/>
        </p:nvSpPr>
        <p:spPr>
          <a:xfrm>
            <a:off x="291982" y="136733"/>
            <a:ext cx="6544234" cy="617836"/>
          </a:xfrm>
          <a:prstGeom prst="rect">
            <a:avLst/>
          </a:prstGeom>
        </p:spPr>
        <p:txBody>
          <a:bodyPr vert="horz" lIns="0" tIns="0" rIns="0" bIns="0" rtlCol="0" anchor="b" anchorCtr="0">
            <a:noAutofit/>
          </a:bodyPr>
          <a:lstStyle>
            <a:lvl1pPr algn="l" defTabSz="646508" rtl="0" eaLnBrk="1" latinLnBrk="0" hangingPunct="1">
              <a:lnSpc>
                <a:spcPct val="90000"/>
              </a:lnSpc>
              <a:spcBef>
                <a:spcPct val="0"/>
              </a:spcBef>
              <a:buNone/>
              <a:defRPr sz="2000" b="1" kern="1200">
                <a:solidFill>
                  <a:schemeClr val="tx1"/>
                </a:solidFill>
                <a:latin typeface="JPM AM Pro" panose="020B0503040102020003" pitchFamily="34" charset="0"/>
                <a:ea typeface="+mj-ea"/>
                <a:cs typeface="+mj-cs"/>
              </a:defRPr>
            </a:lvl1pPr>
          </a:lstStyle>
          <a:p>
            <a:pPr marL="0" marR="0" lvl="0" indent="0" algn="l" defTabSz="646508"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JPM AM Pro" panose="020B0503040102020003" pitchFamily="34" charset="0"/>
                <a:ea typeface="+mj-ea"/>
                <a:cs typeface="+mj-cs"/>
              </a:rPr>
              <a:t>Annual returns and intra-year declines</a:t>
            </a:r>
          </a:p>
        </p:txBody>
      </p:sp>
      <p:pic>
        <p:nvPicPr>
          <p:cNvPr id="7" name="Picture 6">
            <a:extLst>
              <a:ext uri="{FF2B5EF4-FFF2-40B4-BE49-F238E27FC236}">
                <a16:creationId xmlns:a16="http://schemas.microsoft.com/office/drawing/2014/main" id="{46233263-A8A3-2E27-5D8D-0EF5BF3A88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6429" y="846053"/>
            <a:ext cx="8758827" cy="5917944"/>
          </a:xfrm>
          <a:prstGeom prst="rect">
            <a:avLst/>
          </a:prstGeom>
        </p:spPr>
      </p:pic>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FAC9B671-2D6D-8DE4-D013-E629863E4E54}"/>
                  </a:ext>
                </a:extLst>
              </p14:cNvPr>
              <p14:cNvContentPartPr/>
              <p14:nvPr/>
            </p14:nvContentPartPr>
            <p14:xfrm>
              <a:off x="8718546" y="3375166"/>
              <a:ext cx="386640" cy="24120"/>
            </p14:xfrm>
          </p:contentPart>
        </mc:Choice>
        <mc:Fallback xmlns="">
          <p:pic>
            <p:nvPicPr>
              <p:cNvPr id="17" name="Ink 16">
                <a:extLst>
                  <a:ext uri="{FF2B5EF4-FFF2-40B4-BE49-F238E27FC236}">
                    <a16:creationId xmlns:a16="http://schemas.microsoft.com/office/drawing/2014/main" id="{FAC9B671-2D6D-8DE4-D013-E629863E4E54}"/>
                  </a:ext>
                </a:extLst>
              </p:cNvPr>
              <p:cNvPicPr/>
              <p:nvPr/>
            </p:nvPicPr>
            <p:blipFill>
              <a:blip r:embed="rId6"/>
              <a:stretch>
                <a:fillRect/>
              </a:stretch>
            </p:blipFill>
            <p:spPr>
              <a:xfrm>
                <a:off x="8628546" y="3195166"/>
                <a:ext cx="56628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D980C258-61F2-9499-38CE-56D8F5D405B4}"/>
                  </a:ext>
                </a:extLst>
              </p14:cNvPr>
              <p14:cNvContentPartPr/>
              <p14:nvPr/>
            </p14:nvContentPartPr>
            <p14:xfrm>
              <a:off x="8226066" y="3403966"/>
              <a:ext cx="403920" cy="2520"/>
            </p14:xfrm>
          </p:contentPart>
        </mc:Choice>
        <mc:Fallback xmlns="">
          <p:pic>
            <p:nvPicPr>
              <p:cNvPr id="20" name="Ink 19">
                <a:extLst>
                  <a:ext uri="{FF2B5EF4-FFF2-40B4-BE49-F238E27FC236}">
                    <a16:creationId xmlns:a16="http://schemas.microsoft.com/office/drawing/2014/main" id="{D980C258-61F2-9499-38CE-56D8F5D405B4}"/>
                  </a:ext>
                </a:extLst>
              </p:cNvPr>
              <p:cNvPicPr/>
              <p:nvPr/>
            </p:nvPicPr>
            <p:blipFill>
              <a:blip r:embed="rId8"/>
              <a:stretch>
                <a:fillRect/>
              </a:stretch>
            </p:blipFill>
            <p:spPr>
              <a:xfrm>
                <a:off x="8136426" y="3223966"/>
                <a:ext cx="58356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41BC91DC-A824-611C-38BF-12656F81F3CD}"/>
                  </a:ext>
                </a:extLst>
              </p14:cNvPr>
              <p14:cNvContentPartPr/>
              <p14:nvPr/>
            </p14:nvContentPartPr>
            <p14:xfrm>
              <a:off x="8124186" y="3383446"/>
              <a:ext cx="7200" cy="720"/>
            </p14:xfrm>
          </p:contentPart>
        </mc:Choice>
        <mc:Fallback xmlns="">
          <p:pic>
            <p:nvPicPr>
              <p:cNvPr id="19" name="Ink 18">
                <a:extLst>
                  <a:ext uri="{FF2B5EF4-FFF2-40B4-BE49-F238E27FC236}">
                    <a16:creationId xmlns:a16="http://schemas.microsoft.com/office/drawing/2014/main" id="{41BC91DC-A824-611C-38BF-12656F81F3CD}"/>
                  </a:ext>
                </a:extLst>
              </p:cNvPr>
              <p:cNvPicPr/>
              <p:nvPr/>
            </p:nvPicPr>
            <p:blipFill>
              <a:blip r:embed="rId10"/>
              <a:stretch>
                <a:fillRect/>
              </a:stretch>
            </p:blipFill>
            <p:spPr>
              <a:xfrm>
                <a:off x="8034186" y="3203446"/>
                <a:ext cx="18684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1722A40F-2D06-D621-7DBF-8C9151426A00}"/>
                  </a:ext>
                </a:extLst>
              </p14:cNvPr>
              <p14:cNvContentPartPr/>
              <p14:nvPr/>
            </p14:nvContentPartPr>
            <p14:xfrm>
              <a:off x="8125266" y="3688726"/>
              <a:ext cx="114840" cy="360"/>
            </p14:xfrm>
          </p:contentPart>
        </mc:Choice>
        <mc:Fallback xmlns="">
          <p:pic>
            <p:nvPicPr>
              <p:cNvPr id="5" name="Ink 4">
                <a:extLst>
                  <a:ext uri="{FF2B5EF4-FFF2-40B4-BE49-F238E27FC236}">
                    <a16:creationId xmlns:a16="http://schemas.microsoft.com/office/drawing/2014/main" id="{1722A40F-2D06-D621-7DBF-8C9151426A00}"/>
                  </a:ext>
                </a:extLst>
              </p:cNvPr>
              <p:cNvPicPr/>
              <p:nvPr/>
            </p:nvPicPr>
            <p:blipFill>
              <a:blip r:embed="rId12"/>
              <a:stretch>
                <a:fillRect/>
              </a:stretch>
            </p:blipFill>
            <p:spPr>
              <a:xfrm>
                <a:off x="8035266" y="3509086"/>
                <a:ext cx="29448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0A8AE13B-7E98-F4B4-9CBD-4C270A3D8BC2}"/>
                  </a:ext>
                </a:extLst>
              </p14:cNvPr>
              <p14:cNvContentPartPr/>
              <p14:nvPr/>
            </p14:nvContentPartPr>
            <p14:xfrm>
              <a:off x="8718546" y="3646246"/>
              <a:ext cx="391320" cy="29160"/>
            </p14:xfrm>
          </p:contentPart>
        </mc:Choice>
        <mc:Fallback xmlns="">
          <p:pic>
            <p:nvPicPr>
              <p:cNvPr id="15" name="Ink 14">
                <a:extLst>
                  <a:ext uri="{FF2B5EF4-FFF2-40B4-BE49-F238E27FC236}">
                    <a16:creationId xmlns:a16="http://schemas.microsoft.com/office/drawing/2014/main" id="{0A8AE13B-7E98-F4B4-9CBD-4C270A3D8BC2}"/>
                  </a:ext>
                </a:extLst>
              </p:cNvPr>
              <p:cNvPicPr/>
              <p:nvPr/>
            </p:nvPicPr>
            <p:blipFill>
              <a:blip r:embed="rId14"/>
              <a:stretch>
                <a:fillRect/>
              </a:stretch>
            </p:blipFill>
            <p:spPr>
              <a:xfrm>
                <a:off x="8628629" y="3466246"/>
                <a:ext cx="570795"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EDE791A2-2F93-D077-BAE3-681F3A5DE036}"/>
                  </a:ext>
                </a:extLst>
              </p14:cNvPr>
              <p14:cNvContentPartPr/>
              <p14:nvPr/>
            </p14:nvContentPartPr>
            <p14:xfrm>
              <a:off x="8166306" y="3677926"/>
              <a:ext cx="463680" cy="11160"/>
            </p14:xfrm>
          </p:contentPart>
        </mc:Choice>
        <mc:Fallback xmlns="">
          <p:pic>
            <p:nvPicPr>
              <p:cNvPr id="14" name="Ink 13">
                <a:extLst>
                  <a:ext uri="{FF2B5EF4-FFF2-40B4-BE49-F238E27FC236}">
                    <a16:creationId xmlns:a16="http://schemas.microsoft.com/office/drawing/2014/main" id="{EDE791A2-2F93-D077-BAE3-681F3A5DE036}"/>
                  </a:ext>
                </a:extLst>
              </p:cNvPr>
              <p:cNvPicPr/>
              <p:nvPr/>
            </p:nvPicPr>
            <p:blipFill>
              <a:blip r:embed="rId16"/>
              <a:stretch>
                <a:fillRect/>
              </a:stretch>
            </p:blipFill>
            <p:spPr>
              <a:xfrm>
                <a:off x="8076376" y="3497926"/>
                <a:ext cx="643181"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k 8">
                <a:extLst>
                  <a:ext uri="{FF2B5EF4-FFF2-40B4-BE49-F238E27FC236}">
                    <a16:creationId xmlns:a16="http://schemas.microsoft.com/office/drawing/2014/main" id="{0C1FF63D-314B-4886-0BAD-0A3EE26BB49B}"/>
                  </a:ext>
                </a:extLst>
              </p14:cNvPr>
              <p14:cNvContentPartPr/>
              <p14:nvPr/>
            </p14:nvContentPartPr>
            <p14:xfrm>
              <a:off x="8098626" y="3867286"/>
              <a:ext cx="969120" cy="74520"/>
            </p14:xfrm>
          </p:contentPart>
        </mc:Choice>
        <mc:Fallback xmlns="">
          <p:pic>
            <p:nvPicPr>
              <p:cNvPr id="9" name="Ink 8">
                <a:extLst>
                  <a:ext uri="{FF2B5EF4-FFF2-40B4-BE49-F238E27FC236}">
                    <a16:creationId xmlns:a16="http://schemas.microsoft.com/office/drawing/2014/main" id="{0C1FF63D-314B-4886-0BAD-0A3EE26BB49B}"/>
                  </a:ext>
                </a:extLst>
              </p:cNvPr>
              <p:cNvPicPr/>
              <p:nvPr/>
            </p:nvPicPr>
            <p:blipFill>
              <a:blip r:embed="rId18"/>
              <a:stretch>
                <a:fillRect/>
              </a:stretch>
            </p:blipFill>
            <p:spPr>
              <a:xfrm>
                <a:off x="8008986" y="3687286"/>
                <a:ext cx="114876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k 9">
                <a:extLst>
                  <a:ext uri="{FF2B5EF4-FFF2-40B4-BE49-F238E27FC236}">
                    <a16:creationId xmlns:a16="http://schemas.microsoft.com/office/drawing/2014/main" id="{B2D956BA-CD89-3889-E3B4-4E146A96120E}"/>
                  </a:ext>
                </a:extLst>
              </p14:cNvPr>
              <p14:cNvContentPartPr/>
              <p14:nvPr/>
            </p14:nvContentPartPr>
            <p14:xfrm>
              <a:off x="8112666" y="3543286"/>
              <a:ext cx="85320" cy="167040"/>
            </p14:xfrm>
          </p:contentPart>
        </mc:Choice>
        <mc:Fallback xmlns="">
          <p:pic>
            <p:nvPicPr>
              <p:cNvPr id="10" name="Ink 9">
                <a:extLst>
                  <a:ext uri="{FF2B5EF4-FFF2-40B4-BE49-F238E27FC236}">
                    <a16:creationId xmlns:a16="http://schemas.microsoft.com/office/drawing/2014/main" id="{B2D956BA-CD89-3889-E3B4-4E146A96120E}"/>
                  </a:ext>
                </a:extLst>
              </p:cNvPr>
              <p:cNvPicPr/>
              <p:nvPr/>
            </p:nvPicPr>
            <p:blipFill>
              <a:blip r:embed="rId20"/>
              <a:stretch>
                <a:fillRect/>
              </a:stretch>
            </p:blipFill>
            <p:spPr>
              <a:xfrm>
                <a:off x="8022666" y="3363646"/>
                <a:ext cx="264960" cy="526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k 20">
                <a:extLst>
                  <a:ext uri="{FF2B5EF4-FFF2-40B4-BE49-F238E27FC236}">
                    <a16:creationId xmlns:a16="http://schemas.microsoft.com/office/drawing/2014/main" id="{638EAE00-9D0A-5D81-9BA2-F4ADDD444D7B}"/>
                  </a:ext>
                </a:extLst>
              </p14:cNvPr>
              <p14:cNvContentPartPr/>
              <p14:nvPr/>
            </p14:nvContentPartPr>
            <p14:xfrm>
              <a:off x="8134180" y="3346235"/>
              <a:ext cx="360" cy="360"/>
            </p14:xfrm>
          </p:contentPart>
        </mc:Choice>
        <mc:Fallback xmlns="">
          <p:pic>
            <p:nvPicPr>
              <p:cNvPr id="21" name="Ink 20">
                <a:extLst>
                  <a:ext uri="{FF2B5EF4-FFF2-40B4-BE49-F238E27FC236}">
                    <a16:creationId xmlns:a16="http://schemas.microsoft.com/office/drawing/2014/main" id="{638EAE00-9D0A-5D81-9BA2-F4ADDD444D7B}"/>
                  </a:ext>
                </a:extLst>
              </p:cNvPr>
              <p:cNvPicPr/>
              <p:nvPr/>
            </p:nvPicPr>
            <p:blipFill>
              <a:blip r:embed="rId22"/>
              <a:stretch>
                <a:fillRect/>
              </a:stretch>
            </p:blipFill>
            <p:spPr>
              <a:xfrm>
                <a:off x="8080180" y="323823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Ink 21">
                <a:extLst>
                  <a:ext uri="{FF2B5EF4-FFF2-40B4-BE49-F238E27FC236}">
                    <a16:creationId xmlns:a16="http://schemas.microsoft.com/office/drawing/2014/main" id="{C1311F20-5837-4285-1830-08E981D9B935}"/>
                  </a:ext>
                </a:extLst>
              </p14:cNvPr>
              <p14:cNvContentPartPr/>
              <p14:nvPr/>
            </p14:nvContentPartPr>
            <p14:xfrm>
              <a:off x="8070100" y="3247955"/>
              <a:ext cx="1060920" cy="178200"/>
            </p14:xfrm>
          </p:contentPart>
        </mc:Choice>
        <mc:Fallback xmlns="">
          <p:pic>
            <p:nvPicPr>
              <p:cNvPr id="22" name="Ink 21">
                <a:extLst>
                  <a:ext uri="{FF2B5EF4-FFF2-40B4-BE49-F238E27FC236}">
                    <a16:creationId xmlns:a16="http://schemas.microsoft.com/office/drawing/2014/main" id="{C1311F20-5837-4285-1830-08E981D9B935}"/>
                  </a:ext>
                </a:extLst>
              </p:cNvPr>
              <p:cNvPicPr/>
              <p:nvPr/>
            </p:nvPicPr>
            <p:blipFill>
              <a:blip r:embed="rId24"/>
              <a:stretch>
                <a:fillRect/>
              </a:stretch>
            </p:blipFill>
            <p:spPr>
              <a:xfrm>
                <a:off x="8016460" y="3139955"/>
                <a:ext cx="116856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id="{1C34A8C5-55FF-2563-E924-3007725EDD24}"/>
                  </a:ext>
                </a:extLst>
              </p14:cNvPr>
              <p14:cNvContentPartPr/>
              <p14:nvPr/>
            </p14:nvContentPartPr>
            <p14:xfrm>
              <a:off x="9096100" y="3730355"/>
              <a:ext cx="56160" cy="285840"/>
            </p14:xfrm>
          </p:contentPart>
        </mc:Choice>
        <mc:Fallback xmlns="">
          <p:pic>
            <p:nvPicPr>
              <p:cNvPr id="23" name="Ink 22">
                <a:extLst>
                  <a:ext uri="{FF2B5EF4-FFF2-40B4-BE49-F238E27FC236}">
                    <a16:creationId xmlns:a16="http://schemas.microsoft.com/office/drawing/2014/main" id="{1C34A8C5-55FF-2563-E924-3007725EDD24}"/>
                  </a:ext>
                </a:extLst>
              </p:cNvPr>
              <p:cNvPicPr/>
              <p:nvPr/>
            </p:nvPicPr>
            <p:blipFill>
              <a:blip r:embed="rId26"/>
              <a:stretch>
                <a:fillRect/>
              </a:stretch>
            </p:blipFill>
            <p:spPr>
              <a:xfrm>
                <a:off x="9042460" y="3622355"/>
                <a:ext cx="16380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Ink 23">
                <a:extLst>
                  <a:ext uri="{FF2B5EF4-FFF2-40B4-BE49-F238E27FC236}">
                    <a16:creationId xmlns:a16="http://schemas.microsoft.com/office/drawing/2014/main" id="{0F056CFC-51A5-06E3-1C0B-5107050040C8}"/>
                  </a:ext>
                </a:extLst>
              </p14:cNvPr>
              <p14:cNvContentPartPr/>
              <p14:nvPr/>
            </p14:nvContentPartPr>
            <p14:xfrm>
              <a:off x="8065420" y="3987395"/>
              <a:ext cx="1094400" cy="104760"/>
            </p14:xfrm>
          </p:contentPart>
        </mc:Choice>
        <mc:Fallback xmlns="">
          <p:pic>
            <p:nvPicPr>
              <p:cNvPr id="24" name="Ink 23">
                <a:extLst>
                  <a:ext uri="{FF2B5EF4-FFF2-40B4-BE49-F238E27FC236}">
                    <a16:creationId xmlns:a16="http://schemas.microsoft.com/office/drawing/2014/main" id="{0F056CFC-51A5-06E3-1C0B-5107050040C8}"/>
                  </a:ext>
                </a:extLst>
              </p:cNvPr>
              <p:cNvPicPr/>
              <p:nvPr/>
            </p:nvPicPr>
            <p:blipFill>
              <a:blip r:embed="rId28"/>
              <a:stretch>
                <a:fillRect/>
              </a:stretch>
            </p:blipFill>
            <p:spPr>
              <a:xfrm>
                <a:off x="8011780" y="3879755"/>
                <a:ext cx="120204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Ink 25">
                <a:extLst>
                  <a:ext uri="{FF2B5EF4-FFF2-40B4-BE49-F238E27FC236}">
                    <a16:creationId xmlns:a16="http://schemas.microsoft.com/office/drawing/2014/main" id="{5A50F756-F242-0DFB-0013-051095AFB726}"/>
                  </a:ext>
                </a:extLst>
              </p14:cNvPr>
              <p14:cNvContentPartPr/>
              <p14:nvPr/>
            </p14:nvContentPartPr>
            <p14:xfrm>
              <a:off x="8068660" y="4006475"/>
              <a:ext cx="1105200" cy="174960"/>
            </p14:xfrm>
          </p:contentPart>
        </mc:Choice>
        <mc:Fallback xmlns="">
          <p:pic>
            <p:nvPicPr>
              <p:cNvPr id="26" name="Ink 25">
                <a:extLst>
                  <a:ext uri="{FF2B5EF4-FFF2-40B4-BE49-F238E27FC236}">
                    <a16:creationId xmlns:a16="http://schemas.microsoft.com/office/drawing/2014/main" id="{5A50F756-F242-0DFB-0013-051095AFB726}"/>
                  </a:ext>
                </a:extLst>
              </p:cNvPr>
              <p:cNvPicPr/>
              <p:nvPr/>
            </p:nvPicPr>
            <p:blipFill>
              <a:blip r:embed="rId30"/>
              <a:stretch>
                <a:fillRect/>
              </a:stretch>
            </p:blipFill>
            <p:spPr>
              <a:xfrm>
                <a:off x="8014660" y="3898835"/>
                <a:ext cx="1212840" cy="390600"/>
              </a:xfrm>
              <a:prstGeom prst="rect">
                <a:avLst/>
              </a:prstGeom>
            </p:spPr>
          </p:pic>
        </mc:Fallback>
      </mc:AlternateContent>
    </p:spTree>
    <p:extLst>
      <p:ext uri="{BB962C8B-B14F-4D97-AF65-F5344CB8AC3E}">
        <p14:creationId xmlns:p14="http://schemas.microsoft.com/office/powerpoint/2010/main" val="374966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F04629AF-EE14-4E57-B7C2-386D56C65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2143" y="6196291"/>
            <a:ext cx="2027463" cy="575800"/>
          </a:xfrm>
          <a:prstGeom prst="rect">
            <a:avLst/>
          </a:prstGeom>
        </p:spPr>
      </p:pic>
      <p:sp>
        <p:nvSpPr>
          <p:cNvPr id="3" name="Title 1">
            <a:extLst>
              <a:ext uri="{FF2B5EF4-FFF2-40B4-BE49-F238E27FC236}">
                <a16:creationId xmlns:a16="http://schemas.microsoft.com/office/drawing/2014/main" id="{ED4DE697-D283-AED1-CBEE-77F9DAA50A5F}"/>
              </a:ext>
            </a:extLst>
          </p:cNvPr>
          <p:cNvSpPr txBox="1">
            <a:spLocks/>
          </p:cNvSpPr>
          <p:nvPr/>
        </p:nvSpPr>
        <p:spPr>
          <a:xfrm>
            <a:off x="291982" y="136733"/>
            <a:ext cx="6544234" cy="617836"/>
          </a:xfrm>
          <a:prstGeom prst="rect">
            <a:avLst/>
          </a:prstGeom>
        </p:spPr>
        <p:txBody>
          <a:bodyPr vert="horz" lIns="0" tIns="0" rIns="0" bIns="0" rtlCol="0" anchor="b" anchorCtr="0">
            <a:noAutofit/>
          </a:bodyPr>
          <a:lstStyle>
            <a:lvl1pPr algn="l" defTabSz="646508" rtl="0" eaLnBrk="1" latinLnBrk="0" hangingPunct="1">
              <a:lnSpc>
                <a:spcPct val="90000"/>
              </a:lnSpc>
              <a:spcBef>
                <a:spcPct val="0"/>
              </a:spcBef>
              <a:buNone/>
              <a:defRPr sz="2000" b="1" kern="1200">
                <a:solidFill>
                  <a:schemeClr val="tx1"/>
                </a:solidFill>
                <a:latin typeface="JPM AM Pro" panose="020B0503040102020003" pitchFamily="34" charset="0"/>
                <a:ea typeface="+mj-ea"/>
                <a:cs typeface="+mj-cs"/>
              </a:defRPr>
            </a:lvl1pPr>
          </a:lstStyle>
          <a:p>
            <a:pPr marL="0" marR="0" lvl="0" indent="0" algn="l" defTabSz="646508" rtl="0" eaLnBrk="1" fontAlgn="auto" latinLnBrk="0" hangingPunct="1">
              <a:lnSpc>
                <a:spcPct val="90000"/>
              </a:lnSpc>
              <a:spcBef>
                <a:spcPct val="0"/>
              </a:spcBef>
              <a:spcAft>
                <a:spcPts val="0"/>
              </a:spcAft>
              <a:buClrTx/>
              <a:buSzTx/>
              <a:buFontTx/>
              <a:buNone/>
              <a:tabLst/>
              <a:defRPr/>
            </a:pPr>
            <a:r>
              <a:rPr lang="en-US" sz="3200" dirty="0">
                <a:latin typeface="JPM AM Pro" panose="020B0503040102020003" pitchFamily="34" charset="0"/>
              </a:rPr>
              <a:t>S&amp;P 500 valuation measures</a:t>
            </a:r>
            <a:endParaRPr kumimoji="0" lang="en-US" sz="3200" b="1" i="0" u="none" strike="noStrike" kern="1200" cap="none" spc="0" normalizeH="0" baseline="0" noProof="0" dirty="0">
              <a:ln>
                <a:noFill/>
              </a:ln>
              <a:solidFill>
                <a:srgbClr val="000000"/>
              </a:solidFill>
              <a:effectLst/>
              <a:uLnTx/>
              <a:uFillTx/>
              <a:latin typeface="JPM AM Pro" panose="020B0503040102020003" pitchFamily="34" charset="0"/>
              <a:ea typeface="+mj-ea"/>
              <a:cs typeface="+mj-cs"/>
            </a:endParaRPr>
          </a:p>
        </p:txBody>
      </p:sp>
      <p:pic>
        <p:nvPicPr>
          <p:cNvPr id="7" name="Picture 6">
            <a:extLst>
              <a:ext uri="{FF2B5EF4-FFF2-40B4-BE49-F238E27FC236}">
                <a16:creationId xmlns:a16="http://schemas.microsoft.com/office/drawing/2014/main" id="{46233263-A8A3-2E27-5D8D-0EF5BF3A88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59092" y="846053"/>
            <a:ext cx="8873502" cy="5917944"/>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38A46246-4095-DF25-776F-4FC7E202C146}"/>
                  </a:ext>
                </a:extLst>
              </p14:cNvPr>
              <p14:cNvContentPartPr/>
              <p14:nvPr/>
            </p14:nvContentPartPr>
            <p14:xfrm>
              <a:off x="3647120" y="3286080"/>
              <a:ext cx="2240280" cy="42120"/>
            </p14:xfrm>
          </p:contentPart>
        </mc:Choice>
        <mc:Fallback xmlns="">
          <p:pic>
            <p:nvPicPr>
              <p:cNvPr id="5" name="Ink 4">
                <a:extLst>
                  <a:ext uri="{FF2B5EF4-FFF2-40B4-BE49-F238E27FC236}">
                    <a16:creationId xmlns:a16="http://schemas.microsoft.com/office/drawing/2014/main" id="{38A46246-4095-DF25-776F-4FC7E202C146}"/>
                  </a:ext>
                </a:extLst>
              </p:cNvPr>
              <p:cNvPicPr/>
              <p:nvPr/>
            </p:nvPicPr>
            <p:blipFill>
              <a:blip r:embed="rId6"/>
              <a:stretch>
                <a:fillRect/>
              </a:stretch>
            </p:blipFill>
            <p:spPr>
              <a:xfrm>
                <a:off x="3557480" y="3106080"/>
                <a:ext cx="2419920" cy="401760"/>
              </a:xfrm>
              <a:prstGeom prst="rect">
                <a:avLst/>
              </a:prstGeom>
            </p:spPr>
          </p:pic>
        </mc:Fallback>
      </mc:AlternateContent>
    </p:spTree>
    <p:extLst>
      <p:ext uri="{BB962C8B-B14F-4D97-AF65-F5344CB8AC3E}">
        <p14:creationId xmlns:p14="http://schemas.microsoft.com/office/powerpoint/2010/main" val="11192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F04629AF-EE14-4E57-B7C2-386D56C65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2143" y="6196291"/>
            <a:ext cx="2027463" cy="575800"/>
          </a:xfrm>
          <a:prstGeom prst="rect">
            <a:avLst/>
          </a:prstGeom>
        </p:spPr>
      </p:pic>
      <p:sp>
        <p:nvSpPr>
          <p:cNvPr id="3" name="Title 1">
            <a:extLst>
              <a:ext uri="{FF2B5EF4-FFF2-40B4-BE49-F238E27FC236}">
                <a16:creationId xmlns:a16="http://schemas.microsoft.com/office/drawing/2014/main" id="{ED4DE697-D283-AED1-CBEE-77F9DAA50A5F}"/>
              </a:ext>
            </a:extLst>
          </p:cNvPr>
          <p:cNvSpPr txBox="1">
            <a:spLocks/>
          </p:cNvSpPr>
          <p:nvPr/>
        </p:nvSpPr>
        <p:spPr>
          <a:xfrm>
            <a:off x="291982" y="136733"/>
            <a:ext cx="6544234" cy="617836"/>
          </a:xfrm>
          <a:prstGeom prst="rect">
            <a:avLst/>
          </a:prstGeom>
        </p:spPr>
        <p:txBody>
          <a:bodyPr vert="horz" lIns="0" tIns="0" rIns="0" bIns="0" rtlCol="0" anchor="b" anchorCtr="0">
            <a:noAutofit/>
          </a:bodyPr>
          <a:lstStyle>
            <a:lvl1pPr algn="l" defTabSz="646508" rtl="0" eaLnBrk="1" latinLnBrk="0" hangingPunct="1">
              <a:lnSpc>
                <a:spcPct val="90000"/>
              </a:lnSpc>
              <a:spcBef>
                <a:spcPct val="0"/>
              </a:spcBef>
              <a:buNone/>
              <a:defRPr sz="2000" b="1" kern="1200">
                <a:solidFill>
                  <a:schemeClr val="tx1"/>
                </a:solidFill>
                <a:latin typeface="JPM AM Pro" panose="020B0503040102020003" pitchFamily="34" charset="0"/>
                <a:ea typeface="+mj-ea"/>
                <a:cs typeface="+mj-cs"/>
              </a:defRPr>
            </a:lvl1pPr>
          </a:lstStyle>
          <a:p>
            <a:pPr marL="0" marR="0" lvl="0" indent="0" algn="l" defTabSz="646508" rtl="0" eaLnBrk="1" fontAlgn="auto" latinLnBrk="0" hangingPunct="1">
              <a:lnSpc>
                <a:spcPct val="90000"/>
              </a:lnSpc>
              <a:spcBef>
                <a:spcPct val="0"/>
              </a:spcBef>
              <a:spcAft>
                <a:spcPts val="0"/>
              </a:spcAft>
              <a:buClrTx/>
              <a:buSzTx/>
              <a:buFontTx/>
              <a:buNone/>
              <a:tabLst/>
              <a:defRPr/>
            </a:pPr>
            <a:r>
              <a:rPr lang="en-US" sz="3200" dirty="0">
                <a:latin typeface="JPM AM Pro" panose="020B0503040102020003" pitchFamily="34" charset="0"/>
              </a:rPr>
              <a:t>Fixed income market dynamics</a:t>
            </a:r>
            <a:endParaRPr kumimoji="0" lang="en-US" sz="3200" b="1" i="0" u="none" strike="noStrike" kern="1200" cap="none" spc="0" normalizeH="0" baseline="0" noProof="0" dirty="0">
              <a:ln>
                <a:noFill/>
              </a:ln>
              <a:solidFill>
                <a:srgbClr val="000000"/>
              </a:solidFill>
              <a:effectLst/>
              <a:uLnTx/>
              <a:uFillTx/>
              <a:latin typeface="JPM AM Pro" panose="020B0503040102020003" pitchFamily="34" charset="0"/>
              <a:ea typeface="+mj-ea"/>
              <a:cs typeface="+mj-cs"/>
            </a:endParaRPr>
          </a:p>
        </p:txBody>
      </p:sp>
      <p:pic>
        <p:nvPicPr>
          <p:cNvPr id="7" name="Picture 6">
            <a:extLst>
              <a:ext uri="{FF2B5EF4-FFF2-40B4-BE49-F238E27FC236}">
                <a16:creationId xmlns:a16="http://schemas.microsoft.com/office/drawing/2014/main" id="{46233263-A8A3-2E27-5D8D-0EF5BF3A88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69275" y="846053"/>
            <a:ext cx="8853135" cy="5917944"/>
          </a:xfrm>
          <a:prstGeom prst="rect">
            <a:avLst/>
          </a:prstGeom>
        </p:spPr>
      </p:pic>
      <mc:AlternateContent xmlns:mc="http://schemas.openxmlformats.org/markup-compatibility/2006" xmlns:p14="http://schemas.microsoft.com/office/powerpoint/2010/main">
        <mc:Choice Requires="p14">
          <p:contentPart p14:bwMode="auto" r:id="rId5">
            <p14:nvContentPartPr>
              <p14:cNvPr id="42" name="Ink 41">
                <a:extLst>
                  <a:ext uri="{FF2B5EF4-FFF2-40B4-BE49-F238E27FC236}">
                    <a16:creationId xmlns:a16="http://schemas.microsoft.com/office/drawing/2014/main" id="{A48B3BBE-8511-0260-63D2-35B0CE11D23E}"/>
                  </a:ext>
                </a:extLst>
              </p14:cNvPr>
              <p14:cNvContentPartPr/>
              <p14:nvPr/>
            </p14:nvContentPartPr>
            <p14:xfrm>
              <a:off x="3166067" y="4153467"/>
              <a:ext cx="68760" cy="1495080"/>
            </p14:xfrm>
          </p:contentPart>
        </mc:Choice>
        <mc:Fallback xmlns="">
          <p:pic>
            <p:nvPicPr>
              <p:cNvPr id="42" name="Ink 41">
                <a:extLst>
                  <a:ext uri="{FF2B5EF4-FFF2-40B4-BE49-F238E27FC236}">
                    <a16:creationId xmlns:a16="http://schemas.microsoft.com/office/drawing/2014/main" id="{A48B3BBE-8511-0260-63D2-35B0CE11D23E}"/>
                  </a:ext>
                </a:extLst>
              </p:cNvPr>
              <p:cNvPicPr/>
              <p:nvPr/>
            </p:nvPicPr>
            <p:blipFill>
              <a:blip r:embed="rId6"/>
              <a:stretch>
                <a:fillRect/>
              </a:stretch>
            </p:blipFill>
            <p:spPr>
              <a:xfrm>
                <a:off x="3075593" y="3973827"/>
                <a:ext cx="249345" cy="1854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0" name="Ink 39">
                <a:extLst>
                  <a:ext uri="{FF2B5EF4-FFF2-40B4-BE49-F238E27FC236}">
                    <a16:creationId xmlns:a16="http://schemas.microsoft.com/office/drawing/2014/main" id="{18428A90-B88B-5AC6-0767-A01380EB57B3}"/>
                  </a:ext>
                </a:extLst>
              </p14:cNvPr>
              <p14:cNvContentPartPr/>
              <p14:nvPr/>
            </p14:nvContentPartPr>
            <p14:xfrm>
              <a:off x="3080747" y="1123707"/>
              <a:ext cx="52560" cy="4505400"/>
            </p14:xfrm>
          </p:contentPart>
        </mc:Choice>
        <mc:Fallback xmlns="">
          <p:pic>
            <p:nvPicPr>
              <p:cNvPr id="40" name="Ink 39">
                <a:extLst>
                  <a:ext uri="{FF2B5EF4-FFF2-40B4-BE49-F238E27FC236}">
                    <a16:creationId xmlns:a16="http://schemas.microsoft.com/office/drawing/2014/main" id="{18428A90-B88B-5AC6-0767-A01380EB57B3}"/>
                  </a:ext>
                </a:extLst>
              </p:cNvPr>
              <p:cNvPicPr/>
              <p:nvPr/>
            </p:nvPicPr>
            <p:blipFill>
              <a:blip r:embed="rId8"/>
              <a:stretch>
                <a:fillRect/>
              </a:stretch>
            </p:blipFill>
            <p:spPr>
              <a:xfrm>
                <a:off x="2990747" y="943707"/>
                <a:ext cx="232200" cy="4865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9" name="Ink 38">
                <a:extLst>
                  <a:ext uri="{FF2B5EF4-FFF2-40B4-BE49-F238E27FC236}">
                    <a16:creationId xmlns:a16="http://schemas.microsoft.com/office/drawing/2014/main" id="{BC1D221D-3057-4F6E-12C4-9751C8D5F9C4}"/>
                  </a:ext>
                </a:extLst>
              </p14:cNvPr>
              <p14:cNvContentPartPr/>
              <p14:nvPr/>
            </p14:nvContentPartPr>
            <p14:xfrm>
              <a:off x="3165347" y="1061787"/>
              <a:ext cx="77040" cy="3216960"/>
            </p14:xfrm>
          </p:contentPart>
        </mc:Choice>
        <mc:Fallback xmlns="">
          <p:pic>
            <p:nvPicPr>
              <p:cNvPr id="39" name="Ink 38">
                <a:extLst>
                  <a:ext uri="{FF2B5EF4-FFF2-40B4-BE49-F238E27FC236}">
                    <a16:creationId xmlns:a16="http://schemas.microsoft.com/office/drawing/2014/main" id="{BC1D221D-3057-4F6E-12C4-9751C8D5F9C4}"/>
                  </a:ext>
                </a:extLst>
              </p:cNvPr>
              <p:cNvPicPr/>
              <p:nvPr/>
            </p:nvPicPr>
            <p:blipFill>
              <a:blip r:embed="rId10"/>
              <a:stretch>
                <a:fillRect/>
              </a:stretch>
            </p:blipFill>
            <p:spPr>
              <a:xfrm>
                <a:off x="3075347" y="881807"/>
                <a:ext cx="256680" cy="3576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 name="Ink 24">
                <a:extLst>
                  <a:ext uri="{FF2B5EF4-FFF2-40B4-BE49-F238E27FC236}">
                    <a16:creationId xmlns:a16="http://schemas.microsoft.com/office/drawing/2014/main" id="{C3836DC1-14C6-3A8F-CA54-DD44CC977C76}"/>
                  </a:ext>
                </a:extLst>
              </p14:cNvPr>
              <p14:cNvContentPartPr/>
              <p14:nvPr/>
            </p14:nvContentPartPr>
            <p14:xfrm>
              <a:off x="3216827" y="3379827"/>
              <a:ext cx="43560" cy="847800"/>
            </p14:xfrm>
          </p:contentPart>
        </mc:Choice>
        <mc:Fallback xmlns="">
          <p:pic>
            <p:nvPicPr>
              <p:cNvPr id="25" name="Ink 24">
                <a:extLst>
                  <a:ext uri="{FF2B5EF4-FFF2-40B4-BE49-F238E27FC236}">
                    <a16:creationId xmlns:a16="http://schemas.microsoft.com/office/drawing/2014/main" id="{C3836DC1-14C6-3A8F-CA54-DD44CC977C76}"/>
                  </a:ext>
                </a:extLst>
              </p:cNvPr>
              <p:cNvPicPr/>
              <p:nvPr/>
            </p:nvPicPr>
            <p:blipFill>
              <a:blip r:embed="rId12"/>
              <a:stretch>
                <a:fillRect/>
              </a:stretch>
            </p:blipFill>
            <p:spPr>
              <a:xfrm>
                <a:off x="3127565" y="3200187"/>
                <a:ext cx="221728" cy="1207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A8FF6A57-3DE0-1868-BCC3-F99F631B2039}"/>
                  </a:ext>
                </a:extLst>
              </p14:cNvPr>
              <p14:cNvContentPartPr/>
              <p14:nvPr/>
            </p14:nvContentPartPr>
            <p14:xfrm>
              <a:off x="3233387" y="3945387"/>
              <a:ext cx="6120" cy="192600"/>
            </p14:xfrm>
          </p:contentPart>
        </mc:Choice>
        <mc:Fallback xmlns="">
          <p:pic>
            <p:nvPicPr>
              <p:cNvPr id="11" name="Ink 10">
                <a:extLst>
                  <a:ext uri="{FF2B5EF4-FFF2-40B4-BE49-F238E27FC236}">
                    <a16:creationId xmlns:a16="http://schemas.microsoft.com/office/drawing/2014/main" id="{A8FF6A57-3DE0-1868-BCC3-F99F631B2039}"/>
                  </a:ext>
                </a:extLst>
              </p:cNvPr>
              <p:cNvPicPr/>
              <p:nvPr/>
            </p:nvPicPr>
            <p:blipFill>
              <a:blip r:embed="rId14"/>
              <a:stretch>
                <a:fillRect/>
              </a:stretch>
            </p:blipFill>
            <p:spPr>
              <a:xfrm>
                <a:off x="3143747" y="3765387"/>
                <a:ext cx="185760" cy="552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1C4DCC94-61EA-3B26-5D32-2291B0BD796A}"/>
                  </a:ext>
                </a:extLst>
              </p14:cNvPr>
              <p14:cNvContentPartPr/>
              <p14:nvPr/>
            </p14:nvContentPartPr>
            <p14:xfrm>
              <a:off x="3267587" y="3852147"/>
              <a:ext cx="360" cy="1777680"/>
            </p14:xfrm>
          </p:contentPart>
        </mc:Choice>
        <mc:Fallback xmlns="">
          <p:pic>
            <p:nvPicPr>
              <p:cNvPr id="12" name="Ink 11">
                <a:extLst>
                  <a:ext uri="{FF2B5EF4-FFF2-40B4-BE49-F238E27FC236}">
                    <a16:creationId xmlns:a16="http://schemas.microsoft.com/office/drawing/2014/main" id="{1C4DCC94-61EA-3B26-5D32-2291B0BD796A}"/>
                  </a:ext>
                </a:extLst>
              </p:cNvPr>
              <p:cNvPicPr/>
              <p:nvPr/>
            </p:nvPicPr>
            <p:blipFill>
              <a:blip r:embed="rId16"/>
              <a:stretch>
                <a:fillRect/>
              </a:stretch>
            </p:blipFill>
            <p:spPr>
              <a:xfrm>
                <a:off x="3177947" y="3672507"/>
                <a:ext cx="180000" cy="2137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1FCB49A1-7E82-07F1-8093-3E34C7A2757B}"/>
                  </a:ext>
                </a:extLst>
              </p14:cNvPr>
              <p14:cNvContentPartPr/>
              <p14:nvPr/>
            </p14:nvContentPartPr>
            <p14:xfrm>
              <a:off x="3087227" y="5622987"/>
              <a:ext cx="192240" cy="25200"/>
            </p14:xfrm>
          </p:contentPart>
        </mc:Choice>
        <mc:Fallback xmlns="">
          <p:pic>
            <p:nvPicPr>
              <p:cNvPr id="13" name="Ink 12">
                <a:extLst>
                  <a:ext uri="{FF2B5EF4-FFF2-40B4-BE49-F238E27FC236}">
                    <a16:creationId xmlns:a16="http://schemas.microsoft.com/office/drawing/2014/main" id="{1FCB49A1-7E82-07F1-8093-3E34C7A2757B}"/>
                  </a:ext>
                </a:extLst>
              </p:cNvPr>
              <p:cNvPicPr/>
              <p:nvPr/>
            </p:nvPicPr>
            <p:blipFill>
              <a:blip r:embed="rId18"/>
              <a:stretch>
                <a:fillRect/>
              </a:stretch>
            </p:blipFill>
            <p:spPr>
              <a:xfrm>
                <a:off x="2997227" y="5442987"/>
                <a:ext cx="37188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 name="Ink 1">
                <a:extLst>
                  <a:ext uri="{FF2B5EF4-FFF2-40B4-BE49-F238E27FC236}">
                    <a16:creationId xmlns:a16="http://schemas.microsoft.com/office/drawing/2014/main" id="{D574FDF9-2F5E-7165-8CFB-A8F0A431B75F}"/>
                  </a:ext>
                </a:extLst>
              </p14:cNvPr>
              <p14:cNvContentPartPr/>
              <p14:nvPr/>
            </p14:nvContentPartPr>
            <p14:xfrm>
              <a:off x="3275805" y="1142745"/>
              <a:ext cx="39960" cy="1081800"/>
            </p14:xfrm>
          </p:contentPart>
        </mc:Choice>
        <mc:Fallback xmlns="">
          <p:pic>
            <p:nvPicPr>
              <p:cNvPr id="2" name="Ink 1">
                <a:extLst>
                  <a:ext uri="{FF2B5EF4-FFF2-40B4-BE49-F238E27FC236}">
                    <a16:creationId xmlns:a16="http://schemas.microsoft.com/office/drawing/2014/main" id="{D574FDF9-2F5E-7165-8CFB-A8F0A431B75F}"/>
                  </a:ext>
                </a:extLst>
              </p:cNvPr>
              <p:cNvPicPr/>
              <p:nvPr/>
            </p:nvPicPr>
            <p:blipFill>
              <a:blip r:embed="rId20"/>
              <a:stretch>
                <a:fillRect/>
              </a:stretch>
            </p:blipFill>
            <p:spPr>
              <a:xfrm>
                <a:off x="3222165" y="1035105"/>
                <a:ext cx="147600" cy="1297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 name="Ink 4">
                <a:extLst>
                  <a:ext uri="{FF2B5EF4-FFF2-40B4-BE49-F238E27FC236}">
                    <a16:creationId xmlns:a16="http://schemas.microsoft.com/office/drawing/2014/main" id="{E8AC50C6-7F0E-8E68-832F-6CF0ACCE20AB}"/>
                  </a:ext>
                </a:extLst>
              </p14:cNvPr>
              <p14:cNvContentPartPr/>
              <p14:nvPr/>
            </p14:nvContentPartPr>
            <p14:xfrm>
              <a:off x="3280845" y="1571505"/>
              <a:ext cx="77400" cy="1671480"/>
            </p14:xfrm>
          </p:contentPart>
        </mc:Choice>
        <mc:Fallback xmlns="">
          <p:pic>
            <p:nvPicPr>
              <p:cNvPr id="5" name="Ink 4">
                <a:extLst>
                  <a:ext uri="{FF2B5EF4-FFF2-40B4-BE49-F238E27FC236}">
                    <a16:creationId xmlns:a16="http://schemas.microsoft.com/office/drawing/2014/main" id="{E8AC50C6-7F0E-8E68-832F-6CF0ACCE20AB}"/>
                  </a:ext>
                </a:extLst>
              </p:cNvPr>
              <p:cNvPicPr/>
              <p:nvPr/>
            </p:nvPicPr>
            <p:blipFill>
              <a:blip r:embed="rId22"/>
              <a:stretch>
                <a:fillRect/>
              </a:stretch>
            </p:blipFill>
            <p:spPr>
              <a:xfrm>
                <a:off x="3227205" y="1463505"/>
                <a:ext cx="185040" cy="1887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Ink 13">
                <a:extLst>
                  <a:ext uri="{FF2B5EF4-FFF2-40B4-BE49-F238E27FC236}">
                    <a16:creationId xmlns:a16="http://schemas.microsoft.com/office/drawing/2014/main" id="{69F3E23D-BFE9-DD36-52C9-F8E2E626CC36}"/>
                  </a:ext>
                </a:extLst>
              </p14:cNvPr>
              <p14:cNvContentPartPr/>
              <p14:nvPr/>
            </p14:nvContentPartPr>
            <p14:xfrm>
              <a:off x="3271485" y="2724045"/>
              <a:ext cx="88560" cy="1085760"/>
            </p14:xfrm>
          </p:contentPart>
        </mc:Choice>
        <mc:Fallback xmlns="">
          <p:pic>
            <p:nvPicPr>
              <p:cNvPr id="14" name="Ink 13">
                <a:extLst>
                  <a:ext uri="{FF2B5EF4-FFF2-40B4-BE49-F238E27FC236}">
                    <a16:creationId xmlns:a16="http://schemas.microsoft.com/office/drawing/2014/main" id="{69F3E23D-BFE9-DD36-52C9-F8E2E626CC36}"/>
                  </a:ext>
                </a:extLst>
              </p:cNvPr>
              <p:cNvPicPr/>
              <p:nvPr/>
            </p:nvPicPr>
            <p:blipFill>
              <a:blip r:embed="rId24"/>
              <a:stretch>
                <a:fillRect/>
              </a:stretch>
            </p:blipFill>
            <p:spPr>
              <a:xfrm>
                <a:off x="3217845" y="2616045"/>
                <a:ext cx="196200" cy="1301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 name="Ink 40">
                <a:extLst>
                  <a:ext uri="{FF2B5EF4-FFF2-40B4-BE49-F238E27FC236}">
                    <a16:creationId xmlns:a16="http://schemas.microsoft.com/office/drawing/2014/main" id="{81DF0124-F42B-D29C-4D7C-5E1A6DC1F582}"/>
                  </a:ext>
                </a:extLst>
              </p14:cNvPr>
              <p14:cNvContentPartPr/>
              <p14:nvPr/>
            </p14:nvContentPartPr>
            <p14:xfrm>
              <a:off x="3252765" y="3362145"/>
              <a:ext cx="109800" cy="2286720"/>
            </p14:xfrm>
          </p:contentPart>
        </mc:Choice>
        <mc:Fallback xmlns="">
          <p:pic>
            <p:nvPicPr>
              <p:cNvPr id="41" name="Ink 40">
                <a:extLst>
                  <a:ext uri="{FF2B5EF4-FFF2-40B4-BE49-F238E27FC236}">
                    <a16:creationId xmlns:a16="http://schemas.microsoft.com/office/drawing/2014/main" id="{81DF0124-F42B-D29C-4D7C-5E1A6DC1F582}"/>
                  </a:ext>
                </a:extLst>
              </p:cNvPr>
              <p:cNvPicPr/>
              <p:nvPr/>
            </p:nvPicPr>
            <p:blipFill>
              <a:blip r:embed="rId26"/>
              <a:stretch>
                <a:fillRect/>
              </a:stretch>
            </p:blipFill>
            <p:spPr>
              <a:xfrm>
                <a:off x="3198765" y="3254145"/>
                <a:ext cx="217440" cy="2502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6475A7AC-47D5-E91B-C6DD-257599D2E606}"/>
                  </a:ext>
                </a:extLst>
              </p14:cNvPr>
              <p14:cNvContentPartPr/>
              <p14:nvPr/>
            </p14:nvContentPartPr>
            <p14:xfrm>
              <a:off x="3324045" y="4100145"/>
              <a:ext cx="19440" cy="484200"/>
            </p14:xfrm>
          </p:contentPart>
        </mc:Choice>
        <mc:Fallback xmlns="">
          <p:pic>
            <p:nvPicPr>
              <p:cNvPr id="20" name="Ink 19">
                <a:extLst>
                  <a:ext uri="{FF2B5EF4-FFF2-40B4-BE49-F238E27FC236}">
                    <a16:creationId xmlns:a16="http://schemas.microsoft.com/office/drawing/2014/main" id="{6475A7AC-47D5-E91B-C6DD-257599D2E606}"/>
                  </a:ext>
                </a:extLst>
              </p:cNvPr>
              <p:cNvPicPr/>
              <p:nvPr/>
            </p:nvPicPr>
            <p:blipFill>
              <a:blip r:embed="rId28"/>
              <a:stretch>
                <a:fillRect/>
              </a:stretch>
            </p:blipFill>
            <p:spPr>
              <a:xfrm>
                <a:off x="3270045" y="3992505"/>
                <a:ext cx="127080" cy="699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8" name="Ink 37">
                <a:extLst>
                  <a:ext uri="{FF2B5EF4-FFF2-40B4-BE49-F238E27FC236}">
                    <a16:creationId xmlns:a16="http://schemas.microsoft.com/office/drawing/2014/main" id="{0A084540-EC49-81A9-C1E9-262862003151}"/>
                  </a:ext>
                </a:extLst>
              </p14:cNvPr>
              <p14:cNvContentPartPr/>
              <p14:nvPr/>
            </p14:nvContentPartPr>
            <p14:xfrm>
              <a:off x="3322605" y="1056885"/>
              <a:ext cx="34560" cy="895680"/>
            </p14:xfrm>
          </p:contentPart>
        </mc:Choice>
        <mc:Fallback xmlns="">
          <p:pic>
            <p:nvPicPr>
              <p:cNvPr id="38" name="Ink 37">
                <a:extLst>
                  <a:ext uri="{FF2B5EF4-FFF2-40B4-BE49-F238E27FC236}">
                    <a16:creationId xmlns:a16="http://schemas.microsoft.com/office/drawing/2014/main" id="{0A084540-EC49-81A9-C1E9-262862003151}"/>
                  </a:ext>
                </a:extLst>
              </p:cNvPr>
              <p:cNvPicPr/>
              <p:nvPr/>
            </p:nvPicPr>
            <p:blipFill>
              <a:blip r:embed="rId30"/>
              <a:stretch>
                <a:fillRect/>
              </a:stretch>
            </p:blipFill>
            <p:spPr>
              <a:xfrm>
                <a:off x="3268965" y="948885"/>
                <a:ext cx="142200" cy="1111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4" name="Ink 43">
                <a:extLst>
                  <a:ext uri="{FF2B5EF4-FFF2-40B4-BE49-F238E27FC236}">
                    <a16:creationId xmlns:a16="http://schemas.microsoft.com/office/drawing/2014/main" id="{E3C3A092-CA0B-5489-8121-7CA0C78C732B}"/>
                  </a:ext>
                </a:extLst>
              </p14:cNvPr>
              <p14:cNvContentPartPr/>
              <p14:nvPr/>
            </p14:nvContentPartPr>
            <p14:xfrm>
              <a:off x="3043200" y="997069"/>
              <a:ext cx="314280" cy="150840"/>
            </p14:xfrm>
          </p:contentPart>
        </mc:Choice>
        <mc:Fallback xmlns="">
          <p:pic>
            <p:nvPicPr>
              <p:cNvPr id="44" name="Ink 43">
                <a:extLst>
                  <a:ext uri="{FF2B5EF4-FFF2-40B4-BE49-F238E27FC236}">
                    <a16:creationId xmlns:a16="http://schemas.microsoft.com/office/drawing/2014/main" id="{E3C3A092-CA0B-5489-8121-7CA0C78C732B}"/>
                  </a:ext>
                </a:extLst>
              </p:cNvPr>
              <p:cNvPicPr/>
              <p:nvPr/>
            </p:nvPicPr>
            <p:blipFill>
              <a:blip r:embed="rId32"/>
              <a:stretch>
                <a:fillRect/>
              </a:stretch>
            </p:blipFill>
            <p:spPr>
              <a:xfrm>
                <a:off x="2989200" y="889429"/>
                <a:ext cx="42192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5" name="Ink 44">
                <a:extLst>
                  <a:ext uri="{FF2B5EF4-FFF2-40B4-BE49-F238E27FC236}">
                    <a16:creationId xmlns:a16="http://schemas.microsoft.com/office/drawing/2014/main" id="{A291E404-74E2-1386-2610-08CEF05DE229}"/>
                  </a:ext>
                </a:extLst>
              </p14:cNvPr>
              <p14:cNvContentPartPr/>
              <p14:nvPr/>
            </p14:nvContentPartPr>
            <p14:xfrm>
              <a:off x="3254520" y="2619139"/>
              <a:ext cx="23040" cy="751320"/>
            </p14:xfrm>
          </p:contentPart>
        </mc:Choice>
        <mc:Fallback xmlns="">
          <p:pic>
            <p:nvPicPr>
              <p:cNvPr id="45" name="Ink 44">
                <a:extLst>
                  <a:ext uri="{FF2B5EF4-FFF2-40B4-BE49-F238E27FC236}">
                    <a16:creationId xmlns:a16="http://schemas.microsoft.com/office/drawing/2014/main" id="{A291E404-74E2-1386-2610-08CEF05DE229}"/>
                  </a:ext>
                </a:extLst>
              </p:cNvPr>
              <p:cNvPicPr/>
              <p:nvPr/>
            </p:nvPicPr>
            <p:blipFill>
              <a:blip r:embed="rId34"/>
              <a:stretch>
                <a:fillRect/>
              </a:stretch>
            </p:blipFill>
            <p:spPr>
              <a:xfrm>
                <a:off x="3200880" y="2511499"/>
                <a:ext cx="130680" cy="966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6" name="Ink 45">
                <a:extLst>
                  <a:ext uri="{FF2B5EF4-FFF2-40B4-BE49-F238E27FC236}">
                    <a16:creationId xmlns:a16="http://schemas.microsoft.com/office/drawing/2014/main" id="{37AB43C4-EDCA-49EA-57BF-6F91A29A991C}"/>
                  </a:ext>
                </a:extLst>
              </p14:cNvPr>
              <p14:cNvContentPartPr/>
              <p14:nvPr/>
            </p14:nvContentPartPr>
            <p14:xfrm>
              <a:off x="3221400" y="3252739"/>
              <a:ext cx="10080" cy="169560"/>
            </p14:xfrm>
          </p:contentPart>
        </mc:Choice>
        <mc:Fallback xmlns="">
          <p:pic>
            <p:nvPicPr>
              <p:cNvPr id="46" name="Ink 45">
                <a:extLst>
                  <a:ext uri="{FF2B5EF4-FFF2-40B4-BE49-F238E27FC236}">
                    <a16:creationId xmlns:a16="http://schemas.microsoft.com/office/drawing/2014/main" id="{37AB43C4-EDCA-49EA-57BF-6F91A29A991C}"/>
                  </a:ext>
                </a:extLst>
              </p:cNvPr>
              <p:cNvPicPr/>
              <p:nvPr/>
            </p:nvPicPr>
            <p:blipFill>
              <a:blip r:embed="rId36"/>
              <a:stretch>
                <a:fillRect/>
              </a:stretch>
            </p:blipFill>
            <p:spPr>
              <a:xfrm>
                <a:off x="3167760" y="3144739"/>
                <a:ext cx="11772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7" name="Ink 46">
                <a:extLst>
                  <a:ext uri="{FF2B5EF4-FFF2-40B4-BE49-F238E27FC236}">
                    <a16:creationId xmlns:a16="http://schemas.microsoft.com/office/drawing/2014/main" id="{5A23D098-EC3A-9434-5711-AFDF05E4E738}"/>
                  </a:ext>
                </a:extLst>
              </p14:cNvPr>
              <p14:cNvContentPartPr/>
              <p14:nvPr/>
            </p14:nvContentPartPr>
            <p14:xfrm>
              <a:off x="3228600" y="3547939"/>
              <a:ext cx="66240" cy="849600"/>
            </p14:xfrm>
          </p:contentPart>
        </mc:Choice>
        <mc:Fallback xmlns="">
          <p:pic>
            <p:nvPicPr>
              <p:cNvPr id="47" name="Ink 46">
                <a:extLst>
                  <a:ext uri="{FF2B5EF4-FFF2-40B4-BE49-F238E27FC236}">
                    <a16:creationId xmlns:a16="http://schemas.microsoft.com/office/drawing/2014/main" id="{5A23D098-EC3A-9434-5711-AFDF05E4E738}"/>
                  </a:ext>
                </a:extLst>
              </p:cNvPr>
              <p:cNvPicPr/>
              <p:nvPr/>
            </p:nvPicPr>
            <p:blipFill>
              <a:blip r:embed="rId38"/>
              <a:stretch>
                <a:fillRect/>
              </a:stretch>
            </p:blipFill>
            <p:spPr>
              <a:xfrm>
                <a:off x="3174960" y="3439939"/>
                <a:ext cx="173880" cy="1065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9" name="Ink 48">
                <a:extLst>
                  <a:ext uri="{FF2B5EF4-FFF2-40B4-BE49-F238E27FC236}">
                    <a16:creationId xmlns:a16="http://schemas.microsoft.com/office/drawing/2014/main" id="{3596D3E1-D58E-CD50-CB76-CCE96DCAB152}"/>
                  </a:ext>
                </a:extLst>
              </p14:cNvPr>
              <p14:cNvContentPartPr/>
              <p14:nvPr/>
            </p14:nvContentPartPr>
            <p14:xfrm>
              <a:off x="3304920" y="5664829"/>
              <a:ext cx="38160" cy="43200"/>
            </p14:xfrm>
          </p:contentPart>
        </mc:Choice>
        <mc:Fallback xmlns="">
          <p:pic>
            <p:nvPicPr>
              <p:cNvPr id="49" name="Ink 48">
                <a:extLst>
                  <a:ext uri="{FF2B5EF4-FFF2-40B4-BE49-F238E27FC236}">
                    <a16:creationId xmlns:a16="http://schemas.microsoft.com/office/drawing/2014/main" id="{3596D3E1-D58E-CD50-CB76-CCE96DCAB152}"/>
                  </a:ext>
                </a:extLst>
              </p:cNvPr>
              <p:cNvPicPr/>
              <p:nvPr/>
            </p:nvPicPr>
            <p:blipFill>
              <a:blip r:embed="rId40"/>
              <a:stretch>
                <a:fillRect/>
              </a:stretch>
            </p:blipFill>
            <p:spPr>
              <a:xfrm>
                <a:off x="3250920" y="5556829"/>
                <a:ext cx="1458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0" name="Ink 49">
                <a:extLst>
                  <a:ext uri="{FF2B5EF4-FFF2-40B4-BE49-F238E27FC236}">
                    <a16:creationId xmlns:a16="http://schemas.microsoft.com/office/drawing/2014/main" id="{8F39FD4D-A26A-E647-F90B-091C47B6CAA0}"/>
                  </a:ext>
                </a:extLst>
              </p14:cNvPr>
              <p14:cNvContentPartPr/>
              <p14:nvPr/>
            </p14:nvContentPartPr>
            <p14:xfrm>
              <a:off x="3044640" y="4641349"/>
              <a:ext cx="31680" cy="847440"/>
            </p14:xfrm>
          </p:contentPart>
        </mc:Choice>
        <mc:Fallback xmlns="">
          <p:pic>
            <p:nvPicPr>
              <p:cNvPr id="50" name="Ink 49">
                <a:extLst>
                  <a:ext uri="{FF2B5EF4-FFF2-40B4-BE49-F238E27FC236}">
                    <a16:creationId xmlns:a16="http://schemas.microsoft.com/office/drawing/2014/main" id="{8F39FD4D-A26A-E647-F90B-091C47B6CAA0}"/>
                  </a:ext>
                </a:extLst>
              </p:cNvPr>
              <p:cNvPicPr/>
              <p:nvPr/>
            </p:nvPicPr>
            <p:blipFill>
              <a:blip r:embed="rId42"/>
              <a:stretch>
                <a:fillRect/>
              </a:stretch>
            </p:blipFill>
            <p:spPr>
              <a:xfrm>
                <a:off x="2990640" y="4533709"/>
                <a:ext cx="139320" cy="1063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4" name="Ink 53">
                <a:extLst>
                  <a:ext uri="{FF2B5EF4-FFF2-40B4-BE49-F238E27FC236}">
                    <a16:creationId xmlns:a16="http://schemas.microsoft.com/office/drawing/2014/main" id="{A753AE19-6350-38E3-97F7-A18D9A3D45E1}"/>
                  </a:ext>
                </a:extLst>
              </p14:cNvPr>
              <p14:cNvContentPartPr/>
              <p14:nvPr/>
            </p14:nvContentPartPr>
            <p14:xfrm>
              <a:off x="3033480" y="4183789"/>
              <a:ext cx="50400" cy="1220040"/>
            </p14:xfrm>
          </p:contentPart>
        </mc:Choice>
        <mc:Fallback xmlns="">
          <p:pic>
            <p:nvPicPr>
              <p:cNvPr id="54" name="Ink 53">
                <a:extLst>
                  <a:ext uri="{FF2B5EF4-FFF2-40B4-BE49-F238E27FC236}">
                    <a16:creationId xmlns:a16="http://schemas.microsoft.com/office/drawing/2014/main" id="{A753AE19-6350-38E3-97F7-A18D9A3D45E1}"/>
                  </a:ext>
                </a:extLst>
              </p:cNvPr>
              <p:cNvPicPr/>
              <p:nvPr/>
            </p:nvPicPr>
            <p:blipFill>
              <a:blip r:embed="rId44"/>
              <a:stretch>
                <a:fillRect/>
              </a:stretch>
            </p:blipFill>
            <p:spPr>
              <a:xfrm>
                <a:off x="2979840" y="4075789"/>
                <a:ext cx="158040" cy="1435680"/>
              </a:xfrm>
              <a:prstGeom prst="rect">
                <a:avLst/>
              </a:prstGeom>
            </p:spPr>
          </p:pic>
        </mc:Fallback>
      </mc:AlternateContent>
    </p:spTree>
    <p:extLst>
      <p:ext uri="{BB962C8B-B14F-4D97-AF65-F5344CB8AC3E}">
        <p14:creationId xmlns:p14="http://schemas.microsoft.com/office/powerpoint/2010/main" val="411678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F04629AF-EE14-4E57-B7C2-386D56C65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2143" y="6196291"/>
            <a:ext cx="2027463" cy="575800"/>
          </a:xfrm>
          <a:prstGeom prst="rect">
            <a:avLst/>
          </a:prstGeom>
        </p:spPr>
      </p:pic>
      <p:sp>
        <p:nvSpPr>
          <p:cNvPr id="3" name="Title 1">
            <a:extLst>
              <a:ext uri="{FF2B5EF4-FFF2-40B4-BE49-F238E27FC236}">
                <a16:creationId xmlns:a16="http://schemas.microsoft.com/office/drawing/2014/main" id="{ED4DE697-D283-AED1-CBEE-77F9DAA50A5F}"/>
              </a:ext>
            </a:extLst>
          </p:cNvPr>
          <p:cNvSpPr txBox="1">
            <a:spLocks/>
          </p:cNvSpPr>
          <p:nvPr/>
        </p:nvSpPr>
        <p:spPr>
          <a:xfrm>
            <a:off x="291982" y="136733"/>
            <a:ext cx="11399276" cy="617836"/>
          </a:xfrm>
          <a:prstGeom prst="rect">
            <a:avLst/>
          </a:prstGeom>
        </p:spPr>
        <p:txBody>
          <a:bodyPr vert="horz" lIns="0" tIns="0" rIns="0" bIns="0" rtlCol="0" anchor="b" anchorCtr="0">
            <a:noAutofit/>
          </a:bodyPr>
          <a:lstStyle>
            <a:lvl1pPr algn="l" defTabSz="646508" rtl="0" eaLnBrk="1" latinLnBrk="0" hangingPunct="1">
              <a:lnSpc>
                <a:spcPct val="90000"/>
              </a:lnSpc>
              <a:spcBef>
                <a:spcPct val="0"/>
              </a:spcBef>
              <a:buNone/>
              <a:defRPr sz="2000" b="1" kern="1200">
                <a:solidFill>
                  <a:schemeClr val="tx1"/>
                </a:solidFill>
                <a:latin typeface="JPM AM Pro" panose="020B0503040102020003" pitchFamily="34" charset="0"/>
                <a:ea typeface="+mj-ea"/>
                <a:cs typeface="+mj-cs"/>
              </a:defRPr>
            </a:lvl1pPr>
          </a:lstStyle>
          <a:p>
            <a:pPr marL="0" marR="0" lvl="0" indent="0" algn="l" defTabSz="646508" rtl="0" eaLnBrk="1" fontAlgn="auto" latinLnBrk="0" hangingPunct="1">
              <a:lnSpc>
                <a:spcPct val="90000"/>
              </a:lnSpc>
              <a:spcBef>
                <a:spcPct val="0"/>
              </a:spcBef>
              <a:spcAft>
                <a:spcPts val="0"/>
              </a:spcAft>
              <a:buClrTx/>
              <a:buSzTx/>
              <a:buFontTx/>
              <a:buNone/>
              <a:tabLst/>
              <a:defRPr/>
            </a:pPr>
            <a:r>
              <a:rPr lang="en-US" sz="3200" dirty="0"/>
              <a:t>Bloomberg U.S. Agg. annual returns and intra-year declines</a:t>
            </a:r>
            <a:endParaRPr kumimoji="0" lang="en-US" sz="3200" b="1" i="0" u="none" strike="noStrike" kern="1200" cap="none" spc="0" normalizeH="0" baseline="0" noProof="0" dirty="0">
              <a:ln>
                <a:noFill/>
              </a:ln>
              <a:solidFill>
                <a:srgbClr val="000000"/>
              </a:solidFill>
              <a:effectLst/>
              <a:uLnTx/>
              <a:uFillTx/>
              <a:latin typeface="JPM AM Pro" panose="020B0503040102020003" pitchFamily="34" charset="0"/>
              <a:ea typeface="+mj-ea"/>
              <a:cs typeface="+mj-cs"/>
            </a:endParaRPr>
          </a:p>
        </p:txBody>
      </p:sp>
      <p:pic>
        <p:nvPicPr>
          <p:cNvPr id="7" name="Picture 6">
            <a:extLst>
              <a:ext uri="{FF2B5EF4-FFF2-40B4-BE49-F238E27FC236}">
                <a16:creationId xmlns:a16="http://schemas.microsoft.com/office/drawing/2014/main" id="{46233263-A8A3-2E27-5D8D-0EF5BF3A88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57385" y="857451"/>
            <a:ext cx="8876916" cy="5895147"/>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7AE5C0A8-753F-5B91-0027-9633618CF534}"/>
                  </a:ext>
                </a:extLst>
              </p14:cNvPr>
              <p14:cNvContentPartPr/>
              <p14:nvPr/>
            </p14:nvContentPartPr>
            <p14:xfrm>
              <a:off x="1743707" y="4774800"/>
              <a:ext cx="80640" cy="360"/>
            </p14:xfrm>
          </p:contentPart>
        </mc:Choice>
        <mc:Fallback xmlns="">
          <p:pic>
            <p:nvPicPr>
              <p:cNvPr id="2" name="Ink 1">
                <a:extLst>
                  <a:ext uri="{FF2B5EF4-FFF2-40B4-BE49-F238E27FC236}">
                    <a16:creationId xmlns:a16="http://schemas.microsoft.com/office/drawing/2014/main" id="{7AE5C0A8-753F-5B91-0027-9633618CF534}"/>
                  </a:ext>
                </a:extLst>
              </p:cNvPr>
              <p:cNvPicPr/>
              <p:nvPr/>
            </p:nvPicPr>
            <p:blipFill>
              <a:blip r:embed="rId6"/>
              <a:stretch>
                <a:fillRect/>
              </a:stretch>
            </p:blipFill>
            <p:spPr>
              <a:xfrm>
                <a:off x="1654067" y="4595160"/>
                <a:ext cx="26028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D3E19EBC-B535-F32A-5EE9-C2BE0CF17160}"/>
                  </a:ext>
                </a:extLst>
              </p14:cNvPr>
              <p14:cNvContentPartPr/>
              <p14:nvPr/>
            </p14:nvContentPartPr>
            <p14:xfrm>
              <a:off x="1904987" y="4927440"/>
              <a:ext cx="114480" cy="9000"/>
            </p14:xfrm>
          </p:contentPart>
        </mc:Choice>
        <mc:Fallback xmlns="">
          <p:pic>
            <p:nvPicPr>
              <p:cNvPr id="5" name="Ink 4">
                <a:extLst>
                  <a:ext uri="{FF2B5EF4-FFF2-40B4-BE49-F238E27FC236}">
                    <a16:creationId xmlns:a16="http://schemas.microsoft.com/office/drawing/2014/main" id="{D3E19EBC-B535-F32A-5EE9-C2BE0CF17160}"/>
                  </a:ext>
                </a:extLst>
              </p:cNvPr>
              <p:cNvPicPr/>
              <p:nvPr/>
            </p:nvPicPr>
            <p:blipFill>
              <a:blip r:embed="rId8"/>
              <a:stretch>
                <a:fillRect/>
              </a:stretch>
            </p:blipFill>
            <p:spPr>
              <a:xfrm>
                <a:off x="1814987" y="4747440"/>
                <a:ext cx="29412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51FFCD7B-939D-0C45-7ECB-9174D6B05E5A}"/>
                  </a:ext>
                </a:extLst>
              </p14:cNvPr>
              <p14:cNvContentPartPr/>
              <p14:nvPr/>
            </p14:nvContentPartPr>
            <p14:xfrm>
              <a:off x="2031707" y="4935720"/>
              <a:ext cx="360" cy="360"/>
            </p14:xfrm>
          </p:contentPart>
        </mc:Choice>
        <mc:Fallback xmlns="">
          <p:pic>
            <p:nvPicPr>
              <p:cNvPr id="6" name="Ink 5">
                <a:extLst>
                  <a:ext uri="{FF2B5EF4-FFF2-40B4-BE49-F238E27FC236}">
                    <a16:creationId xmlns:a16="http://schemas.microsoft.com/office/drawing/2014/main" id="{51FFCD7B-939D-0C45-7ECB-9174D6B05E5A}"/>
                  </a:ext>
                </a:extLst>
              </p:cNvPr>
              <p:cNvPicPr/>
              <p:nvPr/>
            </p:nvPicPr>
            <p:blipFill>
              <a:blip r:embed="rId10"/>
              <a:stretch>
                <a:fillRect/>
              </a:stretch>
            </p:blipFill>
            <p:spPr>
              <a:xfrm>
                <a:off x="1941707" y="475572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8B2F5D91-5E28-15A0-0238-93334F2F2E73}"/>
                  </a:ext>
                </a:extLst>
              </p14:cNvPr>
              <p14:cNvContentPartPr/>
              <p14:nvPr/>
            </p14:nvContentPartPr>
            <p14:xfrm>
              <a:off x="9160427" y="5333520"/>
              <a:ext cx="382680" cy="25920"/>
            </p14:xfrm>
          </p:contentPart>
        </mc:Choice>
        <mc:Fallback xmlns="">
          <p:pic>
            <p:nvPicPr>
              <p:cNvPr id="8" name="Ink 7">
                <a:extLst>
                  <a:ext uri="{FF2B5EF4-FFF2-40B4-BE49-F238E27FC236}">
                    <a16:creationId xmlns:a16="http://schemas.microsoft.com/office/drawing/2014/main" id="{8B2F5D91-5E28-15A0-0238-93334F2F2E73}"/>
                  </a:ext>
                </a:extLst>
              </p:cNvPr>
              <p:cNvPicPr/>
              <p:nvPr/>
            </p:nvPicPr>
            <p:blipFill>
              <a:blip r:embed="rId12"/>
              <a:stretch>
                <a:fillRect/>
              </a:stretch>
            </p:blipFill>
            <p:spPr>
              <a:xfrm>
                <a:off x="9070787" y="5153880"/>
                <a:ext cx="562320" cy="385560"/>
              </a:xfrm>
              <a:prstGeom prst="rect">
                <a:avLst/>
              </a:prstGeom>
            </p:spPr>
          </p:pic>
        </mc:Fallback>
      </mc:AlternateContent>
    </p:spTree>
    <p:extLst>
      <p:ext uri="{BB962C8B-B14F-4D97-AF65-F5344CB8AC3E}">
        <p14:creationId xmlns:p14="http://schemas.microsoft.com/office/powerpoint/2010/main" val="21115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F04629AF-EE14-4E57-B7C2-386D56C65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2143" y="6196291"/>
            <a:ext cx="2027463" cy="575800"/>
          </a:xfrm>
          <a:prstGeom prst="rect">
            <a:avLst/>
          </a:prstGeom>
        </p:spPr>
      </p:pic>
      <p:pic>
        <p:nvPicPr>
          <p:cNvPr id="7" name="Picture 6">
            <a:extLst>
              <a:ext uri="{FF2B5EF4-FFF2-40B4-BE49-F238E27FC236}">
                <a16:creationId xmlns:a16="http://schemas.microsoft.com/office/drawing/2014/main" id="{46233263-A8A3-2E27-5D8D-0EF5BF3A88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1881" y="855572"/>
            <a:ext cx="8827923" cy="5898906"/>
          </a:xfrm>
          <a:prstGeom prst="rect">
            <a:avLst/>
          </a:prstGeom>
        </p:spPr>
      </p:pic>
      <p:sp>
        <p:nvSpPr>
          <p:cNvPr id="2" name="Title 1">
            <a:extLst>
              <a:ext uri="{FF2B5EF4-FFF2-40B4-BE49-F238E27FC236}">
                <a16:creationId xmlns:a16="http://schemas.microsoft.com/office/drawing/2014/main" id="{1FFA9ABF-1D1F-4F31-B416-4ADA4BBBFB6D}"/>
              </a:ext>
            </a:extLst>
          </p:cNvPr>
          <p:cNvSpPr txBox="1">
            <a:spLocks/>
          </p:cNvSpPr>
          <p:nvPr/>
        </p:nvSpPr>
        <p:spPr>
          <a:xfrm>
            <a:off x="291982" y="136733"/>
            <a:ext cx="11399276" cy="617836"/>
          </a:xfrm>
          <a:prstGeom prst="rect">
            <a:avLst/>
          </a:prstGeom>
        </p:spPr>
        <p:txBody>
          <a:bodyPr vert="horz" lIns="0" tIns="0" rIns="0" bIns="0" rtlCol="0" anchor="b" anchorCtr="0">
            <a:noAutofit/>
          </a:bodyPr>
          <a:lstStyle>
            <a:lvl1pPr algn="l" defTabSz="646508" rtl="0" eaLnBrk="1" latinLnBrk="0" hangingPunct="1">
              <a:lnSpc>
                <a:spcPct val="90000"/>
              </a:lnSpc>
              <a:spcBef>
                <a:spcPct val="0"/>
              </a:spcBef>
              <a:buNone/>
              <a:defRPr sz="2000" b="1" kern="1200">
                <a:solidFill>
                  <a:schemeClr val="tx1"/>
                </a:solidFill>
                <a:latin typeface="JPM AM Pro" panose="020B0503040102020003" pitchFamily="34" charset="0"/>
                <a:ea typeface="+mj-ea"/>
                <a:cs typeface="+mj-cs"/>
              </a:defRPr>
            </a:lvl1pPr>
          </a:lstStyle>
          <a:p>
            <a:pPr marL="0" marR="0" lvl="0" indent="0" algn="l" defTabSz="646508" rtl="0" eaLnBrk="1" fontAlgn="auto" latinLnBrk="0" hangingPunct="1">
              <a:lnSpc>
                <a:spcPct val="90000"/>
              </a:lnSpc>
              <a:spcBef>
                <a:spcPct val="0"/>
              </a:spcBef>
              <a:spcAft>
                <a:spcPts val="0"/>
              </a:spcAft>
              <a:buClrTx/>
              <a:buSzTx/>
              <a:buFontTx/>
              <a:buNone/>
              <a:tabLst/>
              <a:defRPr/>
            </a:pPr>
            <a:r>
              <a:rPr lang="en-US" sz="3200" dirty="0"/>
              <a:t>Interest rates and inflation</a:t>
            </a:r>
            <a:endParaRPr kumimoji="0" lang="en-US" sz="3200" b="1" i="0" u="none" strike="noStrike" kern="1200" cap="none" spc="0" normalizeH="0" baseline="0" noProof="0" dirty="0">
              <a:ln>
                <a:noFill/>
              </a:ln>
              <a:solidFill>
                <a:srgbClr val="000000"/>
              </a:solidFill>
              <a:effectLst/>
              <a:uLnTx/>
              <a:uFillTx/>
              <a:latin typeface="JPM AM Pro" panose="020B0503040102020003" pitchFamily="34" charset="0"/>
              <a:ea typeface="+mj-ea"/>
              <a:cs typeface="+mj-cs"/>
            </a:endParaRPr>
          </a:p>
        </p:txBody>
      </p:sp>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F21E8A16-A950-B9E6-51B1-8A10CB37DFEE}"/>
                  </a:ext>
                </a:extLst>
              </p14:cNvPr>
              <p14:cNvContentPartPr/>
              <p14:nvPr/>
            </p14:nvContentPartPr>
            <p14:xfrm>
              <a:off x="8193980" y="2331420"/>
              <a:ext cx="448920" cy="3960"/>
            </p14:xfrm>
          </p:contentPart>
        </mc:Choice>
        <mc:Fallback xmlns="">
          <p:pic>
            <p:nvPicPr>
              <p:cNvPr id="6" name="Ink 5">
                <a:extLst>
                  <a:ext uri="{FF2B5EF4-FFF2-40B4-BE49-F238E27FC236}">
                    <a16:creationId xmlns:a16="http://schemas.microsoft.com/office/drawing/2014/main" id="{F21E8A16-A950-B9E6-51B1-8A10CB37DFEE}"/>
                  </a:ext>
                </a:extLst>
              </p:cNvPr>
              <p:cNvPicPr/>
              <p:nvPr/>
            </p:nvPicPr>
            <p:blipFill>
              <a:blip r:embed="rId6"/>
              <a:stretch>
                <a:fillRect/>
              </a:stretch>
            </p:blipFill>
            <p:spPr>
              <a:xfrm>
                <a:off x="8139980" y="2223780"/>
                <a:ext cx="5565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DF692BD9-62BF-FAEE-283F-03D8A2312C62}"/>
                  </a:ext>
                </a:extLst>
              </p14:cNvPr>
              <p14:cNvContentPartPr/>
              <p14:nvPr/>
            </p14:nvContentPartPr>
            <p14:xfrm>
              <a:off x="3291560" y="4739560"/>
              <a:ext cx="183960" cy="704160"/>
            </p14:xfrm>
          </p:contentPart>
        </mc:Choice>
        <mc:Fallback xmlns="">
          <p:pic>
            <p:nvPicPr>
              <p:cNvPr id="8" name="Ink 7">
                <a:extLst>
                  <a:ext uri="{FF2B5EF4-FFF2-40B4-BE49-F238E27FC236}">
                    <a16:creationId xmlns:a16="http://schemas.microsoft.com/office/drawing/2014/main" id="{DF692BD9-62BF-FAEE-283F-03D8A2312C62}"/>
                  </a:ext>
                </a:extLst>
              </p:cNvPr>
              <p:cNvPicPr/>
              <p:nvPr/>
            </p:nvPicPr>
            <p:blipFill>
              <a:blip r:embed="rId8"/>
              <a:stretch>
                <a:fillRect/>
              </a:stretch>
            </p:blipFill>
            <p:spPr>
              <a:xfrm>
                <a:off x="3237560" y="4631560"/>
                <a:ext cx="291600" cy="919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CD889B3C-3AD4-F50C-4D18-88A77B453666}"/>
                  </a:ext>
                </a:extLst>
              </p14:cNvPr>
              <p14:cNvContentPartPr/>
              <p14:nvPr/>
            </p14:nvContentPartPr>
            <p14:xfrm>
              <a:off x="3454280" y="4779880"/>
              <a:ext cx="360" cy="360"/>
            </p14:xfrm>
          </p:contentPart>
        </mc:Choice>
        <mc:Fallback xmlns="">
          <p:pic>
            <p:nvPicPr>
              <p:cNvPr id="9" name="Ink 8">
                <a:extLst>
                  <a:ext uri="{FF2B5EF4-FFF2-40B4-BE49-F238E27FC236}">
                    <a16:creationId xmlns:a16="http://schemas.microsoft.com/office/drawing/2014/main" id="{CD889B3C-3AD4-F50C-4D18-88A77B453666}"/>
                  </a:ext>
                </a:extLst>
              </p:cNvPr>
              <p:cNvPicPr/>
              <p:nvPr/>
            </p:nvPicPr>
            <p:blipFill>
              <a:blip r:embed="rId10"/>
              <a:stretch>
                <a:fillRect/>
              </a:stretch>
            </p:blipFill>
            <p:spPr>
              <a:xfrm>
                <a:off x="3400280" y="467224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7FD392C9-603A-A461-6E79-F991E63172A2}"/>
                  </a:ext>
                </a:extLst>
              </p14:cNvPr>
              <p14:cNvContentPartPr/>
              <p14:nvPr/>
            </p14:nvContentPartPr>
            <p14:xfrm>
              <a:off x="3880520" y="4744600"/>
              <a:ext cx="249120" cy="681480"/>
            </p14:xfrm>
          </p:contentPart>
        </mc:Choice>
        <mc:Fallback xmlns="">
          <p:pic>
            <p:nvPicPr>
              <p:cNvPr id="10" name="Ink 9">
                <a:extLst>
                  <a:ext uri="{FF2B5EF4-FFF2-40B4-BE49-F238E27FC236}">
                    <a16:creationId xmlns:a16="http://schemas.microsoft.com/office/drawing/2014/main" id="{7FD392C9-603A-A461-6E79-F991E63172A2}"/>
                  </a:ext>
                </a:extLst>
              </p:cNvPr>
              <p:cNvPicPr/>
              <p:nvPr/>
            </p:nvPicPr>
            <p:blipFill>
              <a:blip r:embed="rId12"/>
              <a:stretch>
                <a:fillRect/>
              </a:stretch>
            </p:blipFill>
            <p:spPr>
              <a:xfrm>
                <a:off x="3826880" y="4636600"/>
                <a:ext cx="356760" cy="897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6A33DCC0-2117-68B3-E33B-797D91034792}"/>
                  </a:ext>
                </a:extLst>
              </p14:cNvPr>
              <p14:cNvContentPartPr/>
              <p14:nvPr/>
            </p14:nvContentPartPr>
            <p14:xfrm>
              <a:off x="8015840" y="4795360"/>
              <a:ext cx="182880" cy="5760"/>
            </p14:xfrm>
          </p:contentPart>
        </mc:Choice>
        <mc:Fallback xmlns="">
          <p:pic>
            <p:nvPicPr>
              <p:cNvPr id="11" name="Ink 10">
                <a:extLst>
                  <a:ext uri="{FF2B5EF4-FFF2-40B4-BE49-F238E27FC236}">
                    <a16:creationId xmlns:a16="http://schemas.microsoft.com/office/drawing/2014/main" id="{6A33DCC0-2117-68B3-E33B-797D91034792}"/>
                  </a:ext>
                </a:extLst>
              </p:cNvPr>
              <p:cNvPicPr/>
              <p:nvPr/>
            </p:nvPicPr>
            <p:blipFill>
              <a:blip r:embed="rId14"/>
              <a:stretch>
                <a:fillRect/>
              </a:stretch>
            </p:blipFill>
            <p:spPr>
              <a:xfrm>
                <a:off x="7962200" y="4687360"/>
                <a:ext cx="2905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95DD73CD-791E-ABD2-B0C5-A02F53B5DF1A}"/>
                  </a:ext>
                </a:extLst>
              </p14:cNvPr>
              <p14:cNvContentPartPr/>
              <p14:nvPr/>
            </p14:nvContentPartPr>
            <p14:xfrm>
              <a:off x="8529200" y="4796080"/>
              <a:ext cx="169200" cy="5040"/>
            </p14:xfrm>
          </p:contentPart>
        </mc:Choice>
        <mc:Fallback xmlns="">
          <p:pic>
            <p:nvPicPr>
              <p:cNvPr id="12" name="Ink 11">
                <a:extLst>
                  <a:ext uri="{FF2B5EF4-FFF2-40B4-BE49-F238E27FC236}">
                    <a16:creationId xmlns:a16="http://schemas.microsoft.com/office/drawing/2014/main" id="{95DD73CD-791E-ABD2-B0C5-A02F53B5DF1A}"/>
                  </a:ext>
                </a:extLst>
              </p:cNvPr>
              <p:cNvPicPr/>
              <p:nvPr/>
            </p:nvPicPr>
            <p:blipFill>
              <a:blip r:embed="rId16"/>
              <a:stretch>
                <a:fillRect/>
              </a:stretch>
            </p:blipFill>
            <p:spPr>
              <a:xfrm>
                <a:off x="8475200" y="4688080"/>
                <a:ext cx="2768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0588D544-1601-3203-6697-34D17333555C}"/>
                  </a:ext>
                </a:extLst>
              </p14:cNvPr>
              <p14:cNvContentPartPr/>
              <p14:nvPr/>
            </p14:nvContentPartPr>
            <p14:xfrm>
              <a:off x="8971280" y="4738120"/>
              <a:ext cx="426960" cy="727920"/>
            </p14:xfrm>
          </p:contentPart>
        </mc:Choice>
        <mc:Fallback xmlns="">
          <p:pic>
            <p:nvPicPr>
              <p:cNvPr id="13" name="Ink 12">
                <a:extLst>
                  <a:ext uri="{FF2B5EF4-FFF2-40B4-BE49-F238E27FC236}">
                    <a16:creationId xmlns:a16="http://schemas.microsoft.com/office/drawing/2014/main" id="{0588D544-1601-3203-6697-34D17333555C}"/>
                  </a:ext>
                </a:extLst>
              </p:cNvPr>
              <p:cNvPicPr/>
              <p:nvPr/>
            </p:nvPicPr>
            <p:blipFill>
              <a:blip r:embed="rId18"/>
              <a:stretch>
                <a:fillRect/>
              </a:stretch>
            </p:blipFill>
            <p:spPr>
              <a:xfrm>
                <a:off x="8917280" y="4630120"/>
                <a:ext cx="534600" cy="943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 name="Ink 2">
                <a:extLst>
                  <a:ext uri="{FF2B5EF4-FFF2-40B4-BE49-F238E27FC236}">
                    <a16:creationId xmlns:a16="http://schemas.microsoft.com/office/drawing/2014/main" id="{A9CA943D-F247-634E-49F3-89178FCA15EE}"/>
                  </a:ext>
                </a:extLst>
              </p14:cNvPr>
              <p14:cNvContentPartPr/>
              <p14:nvPr/>
            </p14:nvContentPartPr>
            <p14:xfrm>
              <a:off x="9294701" y="5298169"/>
              <a:ext cx="61920" cy="183960"/>
            </p14:xfrm>
          </p:contentPart>
        </mc:Choice>
        <mc:Fallback xmlns="">
          <p:pic>
            <p:nvPicPr>
              <p:cNvPr id="3" name="Ink 2">
                <a:extLst>
                  <a:ext uri="{FF2B5EF4-FFF2-40B4-BE49-F238E27FC236}">
                    <a16:creationId xmlns:a16="http://schemas.microsoft.com/office/drawing/2014/main" id="{A9CA943D-F247-634E-49F3-89178FCA15EE}"/>
                  </a:ext>
                </a:extLst>
              </p:cNvPr>
              <p:cNvPicPr/>
              <p:nvPr/>
            </p:nvPicPr>
            <p:blipFill>
              <a:blip r:embed="rId20"/>
              <a:stretch>
                <a:fillRect/>
              </a:stretch>
            </p:blipFill>
            <p:spPr>
              <a:xfrm>
                <a:off x="9240701" y="5190169"/>
                <a:ext cx="169560" cy="399600"/>
              </a:xfrm>
              <a:prstGeom prst="rect">
                <a:avLst/>
              </a:prstGeom>
            </p:spPr>
          </p:pic>
        </mc:Fallback>
      </mc:AlternateContent>
    </p:spTree>
    <p:extLst>
      <p:ext uri="{BB962C8B-B14F-4D97-AF65-F5344CB8AC3E}">
        <p14:creationId xmlns:p14="http://schemas.microsoft.com/office/powerpoint/2010/main" val="134800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233263-A8A3-2E27-5D8D-0EF5BF3A88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5100" y="716916"/>
            <a:ext cx="9357044" cy="5272993"/>
          </a:xfrm>
          <a:prstGeom prst="rect">
            <a:avLst/>
          </a:prstGeom>
        </p:spPr>
      </p:pic>
      <p:sp>
        <p:nvSpPr>
          <p:cNvPr id="2" name="Title 1">
            <a:extLst>
              <a:ext uri="{FF2B5EF4-FFF2-40B4-BE49-F238E27FC236}">
                <a16:creationId xmlns:a16="http://schemas.microsoft.com/office/drawing/2014/main" id="{1FFA9ABF-1D1F-4F31-B416-4ADA4BBBFB6D}"/>
              </a:ext>
            </a:extLst>
          </p:cNvPr>
          <p:cNvSpPr txBox="1">
            <a:spLocks/>
          </p:cNvSpPr>
          <p:nvPr/>
        </p:nvSpPr>
        <p:spPr>
          <a:xfrm>
            <a:off x="291982" y="136733"/>
            <a:ext cx="11399276" cy="617836"/>
          </a:xfrm>
          <a:prstGeom prst="rect">
            <a:avLst/>
          </a:prstGeom>
        </p:spPr>
        <p:txBody>
          <a:bodyPr vert="horz" lIns="0" tIns="0" rIns="0" bIns="0" rtlCol="0" anchor="b" anchorCtr="0">
            <a:noAutofit/>
          </a:bodyPr>
          <a:lstStyle>
            <a:lvl1pPr algn="l" defTabSz="646508" rtl="0" eaLnBrk="1" latinLnBrk="0" hangingPunct="1">
              <a:lnSpc>
                <a:spcPct val="90000"/>
              </a:lnSpc>
              <a:spcBef>
                <a:spcPct val="0"/>
              </a:spcBef>
              <a:buNone/>
              <a:defRPr sz="2000" b="1" kern="1200">
                <a:solidFill>
                  <a:schemeClr val="tx1"/>
                </a:solidFill>
                <a:latin typeface="JPM AM Pro" panose="020B0503040102020003" pitchFamily="34" charset="0"/>
                <a:ea typeface="+mj-ea"/>
                <a:cs typeface="+mj-cs"/>
              </a:defRPr>
            </a:lvl1pPr>
          </a:lstStyle>
          <a:p>
            <a:pPr marL="0" marR="0" lvl="0" indent="0" algn="l" defTabSz="646508" rtl="0" eaLnBrk="1" fontAlgn="auto" latinLnBrk="0" hangingPunct="1">
              <a:lnSpc>
                <a:spcPct val="90000"/>
              </a:lnSpc>
              <a:spcBef>
                <a:spcPct val="0"/>
              </a:spcBef>
              <a:spcAft>
                <a:spcPts val="0"/>
              </a:spcAft>
              <a:buClrTx/>
              <a:buSzTx/>
              <a:buFontTx/>
              <a:buNone/>
              <a:tabLst/>
              <a:defRPr/>
            </a:pPr>
            <a:r>
              <a:rPr lang="en-US" sz="3200" dirty="0"/>
              <a:t>Inflation</a:t>
            </a:r>
            <a:endParaRPr kumimoji="0" lang="en-US" sz="3200" b="1" i="0" u="none" strike="noStrike" kern="1200" cap="none" spc="0" normalizeH="0" baseline="0" noProof="0" dirty="0">
              <a:ln>
                <a:noFill/>
              </a:ln>
              <a:solidFill>
                <a:srgbClr val="000000"/>
              </a:solidFill>
              <a:effectLst/>
              <a:uLnTx/>
              <a:uFillTx/>
              <a:latin typeface="JPM AM Pro" panose="020B0503040102020003" pitchFamily="34" charset="0"/>
              <a:ea typeface="+mj-ea"/>
              <a:cs typeface="+mj-cs"/>
            </a:endParaRP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F21E8A16-A950-B9E6-51B1-8A10CB37DFEE}"/>
                  </a:ext>
                </a:extLst>
              </p14:cNvPr>
              <p14:cNvContentPartPr/>
              <p14:nvPr/>
            </p14:nvContentPartPr>
            <p14:xfrm>
              <a:off x="5384345" y="1600302"/>
              <a:ext cx="884349" cy="45719"/>
            </p14:xfrm>
          </p:contentPart>
        </mc:Choice>
        <mc:Fallback xmlns="">
          <p:pic>
            <p:nvPicPr>
              <p:cNvPr id="6" name="Ink 5">
                <a:extLst>
                  <a:ext uri="{FF2B5EF4-FFF2-40B4-BE49-F238E27FC236}">
                    <a16:creationId xmlns:a16="http://schemas.microsoft.com/office/drawing/2014/main" id="{F21E8A16-A950-B9E6-51B1-8A10CB37DFEE}"/>
                  </a:ext>
                </a:extLst>
              </p:cNvPr>
              <p:cNvPicPr/>
              <p:nvPr/>
            </p:nvPicPr>
            <p:blipFill>
              <a:blip r:embed="rId5"/>
              <a:stretch>
                <a:fillRect/>
              </a:stretch>
            </p:blipFill>
            <p:spPr>
              <a:xfrm>
                <a:off x="5330333" y="1482063"/>
                <a:ext cx="992012" cy="281802"/>
              </a:xfrm>
              <a:prstGeom prst="rect">
                <a:avLst/>
              </a:prstGeom>
            </p:spPr>
          </p:pic>
        </mc:Fallback>
      </mc:AlternateContent>
      <p:pic>
        <p:nvPicPr>
          <p:cNvPr id="4" name="Picture 3" descr="Logo, company name&#10;&#10;Description automatically generated">
            <a:extLst>
              <a:ext uri="{FF2B5EF4-FFF2-40B4-BE49-F238E27FC236}">
                <a16:creationId xmlns:a16="http://schemas.microsoft.com/office/drawing/2014/main" id="{F04629AF-EE14-4E57-B7C2-386D56C656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2143" y="6196291"/>
            <a:ext cx="2027463" cy="575800"/>
          </a:xfrm>
          <a:prstGeom prst="rect">
            <a:avLst/>
          </a:prstGeom>
        </p:spPr>
      </p:pic>
      <p:pic>
        <p:nvPicPr>
          <p:cNvPr id="8" name="Picture 7">
            <a:extLst>
              <a:ext uri="{FF2B5EF4-FFF2-40B4-BE49-F238E27FC236}">
                <a16:creationId xmlns:a16="http://schemas.microsoft.com/office/drawing/2014/main" id="{C6D88094-1D59-CAFF-15D9-5363B8123B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100" y="5952256"/>
            <a:ext cx="9237269" cy="877074"/>
          </a:xfrm>
          <a:prstGeom prst="rect">
            <a:avLst/>
          </a:prstGeom>
        </p:spPr>
      </p:pic>
    </p:spTree>
    <p:extLst>
      <p:ext uri="{BB962C8B-B14F-4D97-AF65-F5344CB8AC3E}">
        <p14:creationId xmlns:p14="http://schemas.microsoft.com/office/powerpoint/2010/main" val="56382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F04629AF-EE14-4E57-B7C2-386D56C65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2143" y="6196291"/>
            <a:ext cx="2027463" cy="575800"/>
          </a:xfrm>
          <a:prstGeom prst="rect">
            <a:avLst/>
          </a:prstGeom>
        </p:spPr>
      </p:pic>
      <p:pic>
        <p:nvPicPr>
          <p:cNvPr id="2" name="Picture 1">
            <a:extLst>
              <a:ext uri="{FF2B5EF4-FFF2-40B4-BE49-F238E27FC236}">
                <a16:creationId xmlns:a16="http://schemas.microsoft.com/office/drawing/2014/main" id="{AAAEC07F-0149-D9EA-BF85-3B9E7FDED714}"/>
              </a:ext>
            </a:extLst>
          </p:cNvPr>
          <p:cNvPicPr>
            <a:picLocks noChangeAspect="1"/>
          </p:cNvPicPr>
          <p:nvPr/>
        </p:nvPicPr>
        <p:blipFill>
          <a:blip r:embed="rId4"/>
          <a:stretch>
            <a:fillRect/>
          </a:stretch>
        </p:blipFill>
        <p:spPr>
          <a:xfrm>
            <a:off x="951100" y="169885"/>
            <a:ext cx="9249427" cy="5896983"/>
          </a:xfrm>
          <a:prstGeom prst="rect">
            <a:avLst/>
          </a:prstGeom>
        </p:spPr>
      </p:pic>
      <p:sp>
        <p:nvSpPr>
          <p:cNvPr id="6" name="TextBox 5">
            <a:extLst>
              <a:ext uri="{FF2B5EF4-FFF2-40B4-BE49-F238E27FC236}">
                <a16:creationId xmlns:a16="http://schemas.microsoft.com/office/drawing/2014/main" id="{7EED4146-FBE4-1AF2-973D-89A29EA8DE2E}"/>
              </a:ext>
            </a:extLst>
          </p:cNvPr>
          <p:cNvSpPr txBox="1"/>
          <p:nvPr/>
        </p:nvSpPr>
        <p:spPr>
          <a:xfrm>
            <a:off x="951100" y="6102255"/>
            <a:ext cx="9064548" cy="707886"/>
          </a:xfrm>
          <a:prstGeom prst="rect">
            <a:avLst/>
          </a:prstGeom>
          <a:noFill/>
        </p:spPr>
        <p:txBody>
          <a:bodyPr wrap="square">
            <a:spAutoFit/>
          </a:bodyPr>
          <a:lstStyle/>
          <a:p>
            <a:pPr algn="l"/>
            <a:r>
              <a:rPr lang="en-US" sz="800" dirty="0"/>
              <a:t>CDs are insured by the FDIC, offer a fixed rate of return, and are generally designed for short-term savings needs. The principal value and investment return of investment securities (including mutual funds) are subject to risk, will fluctuate with changes in market conditions, are generally considered long-term investments, and may not be in the best interest of all investors.</a:t>
            </a:r>
          </a:p>
          <a:p>
            <a:pPr algn="l"/>
            <a:r>
              <a:rPr lang="en-US" sz="600" dirty="0"/>
              <a:t>1</a:t>
            </a:r>
            <a:r>
              <a:rPr lang="en-US" sz="800" dirty="0"/>
              <a:t> Data Sources: Federal Reserve, BankRate.com, and Hartford Funds, 2/22. CD rate for 2021 as of 12/31/21. </a:t>
            </a:r>
          </a:p>
          <a:p>
            <a:pPr algn="l"/>
            <a:r>
              <a:rPr lang="en-US" sz="600" dirty="0"/>
              <a:t>2</a:t>
            </a:r>
            <a:r>
              <a:rPr lang="en-US" sz="800" dirty="0"/>
              <a:t> Sources: cjponyparts.com and USnews.com, retrieved 5/21. </a:t>
            </a:r>
          </a:p>
          <a:p>
            <a:pPr algn="l"/>
            <a:r>
              <a:rPr lang="en-US" sz="600" dirty="0"/>
              <a:t>3</a:t>
            </a:r>
            <a:r>
              <a:rPr lang="en-US" sz="800" dirty="0"/>
              <a:t> Data Source: aaa.com, retrieved 5/25/21. Hartford Funds Distributors, LLC. CCWP012_0222 227403</a:t>
            </a:r>
            <a:endParaRPr lang="en-US" sz="800" b="0" i="0" dirty="0">
              <a:solidFill>
                <a:srgbClr val="4C4E56"/>
              </a:solidFill>
              <a:effectLst/>
              <a:latin typeface="OpenSans-Regular"/>
            </a:endParaRPr>
          </a:p>
        </p:txBody>
      </p:sp>
    </p:spTree>
    <p:extLst>
      <p:ext uri="{BB962C8B-B14F-4D97-AF65-F5344CB8AC3E}">
        <p14:creationId xmlns:p14="http://schemas.microsoft.com/office/powerpoint/2010/main" val="11599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F04629AF-EE14-4E57-B7C2-386D56C65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2143" y="6196291"/>
            <a:ext cx="2027463" cy="575800"/>
          </a:xfrm>
          <a:prstGeom prst="rect">
            <a:avLst/>
          </a:prstGeom>
        </p:spPr>
      </p:pic>
      <p:sp>
        <p:nvSpPr>
          <p:cNvPr id="3" name="Title 1">
            <a:extLst>
              <a:ext uri="{FF2B5EF4-FFF2-40B4-BE49-F238E27FC236}">
                <a16:creationId xmlns:a16="http://schemas.microsoft.com/office/drawing/2014/main" id="{ED4DE697-D283-AED1-CBEE-77F9DAA50A5F}"/>
              </a:ext>
            </a:extLst>
          </p:cNvPr>
          <p:cNvSpPr txBox="1">
            <a:spLocks/>
          </p:cNvSpPr>
          <p:nvPr/>
        </p:nvSpPr>
        <p:spPr>
          <a:xfrm>
            <a:off x="291982" y="136733"/>
            <a:ext cx="11399276" cy="617836"/>
          </a:xfrm>
          <a:prstGeom prst="rect">
            <a:avLst/>
          </a:prstGeom>
        </p:spPr>
        <p:txBody>
          <a:bodyPr vert="horz" lIns="0" tIns="0" rIns="0" bIns="0" rtlCol="0" anchor="b" anchorCtr="0">
            <a:noAutofit/>
          </a:bodyPr>
          <a:lstStyle>
            <a:lvl1pPr algn="l" defTabSz="646508" rtl="0" eaLnBrk="1" latinLnBrk="0" hangingPunct="1">
              <a:lnSpc>
                <a:spcPct val="90000"/>
              </a:lnSpc>
              <a:spcBef>
                <a:spcPct val="0"/>
              </a:spcBef>
              <a:buNone/>
              <a:defRPr sz="2000" b="1" kern="1200">
                <a:solidFill>
                  <a:schemeClr val="tx1"/>
                </a:solidFill>
                <a:latin typeface="JPM AM Pro" panose="020B0503040102020003" pitchFamily="34" charset="0"/>
                <a:ea typeface="+mj-ea"/>
                <a:cs typeface="+mj-cs"/>
              </a:defRPr>
            </a:lvl1pPr>
          </a:lstStyle>
          <a:p>
            <a:pPr marL="0" marR="0" lvl="0" indent="0" algn="l" defTabSz="646508" rtl="0" eaLnBrk="1" fontAlgn="auto" latinLnBrk="0" hangingPunct="1">
              <a:lnSpc>
                <a:spcPct val="90000"/>
              </a:lnSpc>
              <a:spcBef>
                <a:spcPct val="0"/>
              </a:spcBef>
              <a:spcAft>
                <a:spcPts val="0"/>
              </a:spcAft>
              <a:buClrTx/>
              <a:buSzTx/>
              <a:buFontTx/>
              <a:buNone/>
              <a:tabLst/>
              <a:defRPr/>
            </a:pPr>
            <a:r>
              <a:rPr lang="en-US" sz="3200" dirty="0">
                <a:latin typeface="JPM AM Pro" panose="020B0503040102020003" pitchFamily="34" charset="0"/>
              </a:rPr>
              <a:t>The Fed and interest rates</a:t>
            </a:r>
            <a:endParaRPr kumimoji="0" lang="en-US" sz="3200" b="1" i="0" u="none" strike="noStrike" kern="1200" cap="none" spc="0" normalizeH="0" baseline="0" noProof="0" dirty="0">
              <a:ln>
                <a:noFill/>
              </a:ln>
              <a:solidFill>
                <a:srgbClr val="000000"/>
              </a:solidFill>
              <a:effectLst/>
              <a:uLnTx/>
              <a:uFillTx/>
              <a:latin typeface="JPM AM Pro" panose="020B0503040102020003" pitchFamily="34" charset="0"/>
              <a:ea typeface="+mj-ea"/>
              <a:cs typeface="+mj-cs"/>
            </a:endParaRPr>
          </a:p>
        </p:txBody>
      </p:sp>
      <p:pic>
        <p:nvPicPr>
          <p:cNvPr id="7" name="Picture 6">
            <a:extLst>
              <a:ext uri="{FF2B5EF4-FFF2-40B4-BE49-F238E27FC236}">
                <a16:creationId xmlns:a16="http://schemas.microsoft.com/office/drawing/2014/main" id="{46233263-A8A3-2E27-5D8D-0EF5BF3A88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57385" y="876804"/>
            <a:ext cx="8876916" cy="5856441"/>
          </a:xfrm>
          <a:prstGeom prst="rect">
            <a:avLst/>
          </a:prstGeom>
        </p:spPr>
      </p:pic>
    </p:spTree>
    <p:extLst>
      <p:ext uri="{BB962C8B-B14F-4D97-AF65-F5344CB8AC3E}">
        <p14:creationId xmlns:p14="http://schemas.microsoft.com/office/powerpoint/2010/main" val="365765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F04629AF-EE14-4E57-B7C2-386D56C65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2143" y="6196291"/>
            <a:ext cx="2027463" cy="575800"/>
          </a:xfrm>
          <a:prstGeom prst="rect">
            <a:avLst/>
          </a:prstGeom>
        </p:spPr>
      </p:pic>
      <p:sp>
        <p:nvSpPr>
          <p:cNvPr id="3" name="Title 1">
            <a:extLst>
              <a:ext uri="{FF2B5EF4-FFF2-40B4-BE49-F238E27FC236}">
                <a16:creationId xmlns:a16="http://schemas.microsoft.com/office/drawing/2014/main" id="{ED4DE697-D283-AED1-CBEE-77F9DAA50A5F}"/>
              </a:ext>
            </a:extLst>
          </p:cNvPr>
          <p:cNvSpPr txBox="1">
            <a:spLocks/>
          </p:cNvSpPr>
          <p:nvPr/>
        </p:nvSpPr>
        <p:spPr>
          <a:xfrm>
            <a:off x="291982" y="136733"/>
            <a:ext cx="11399276" cy="617836"/>
          </a:xfrm>
          <a:prstGeom prst="rect">
            <a:avLst/>
          </a:prstGeom>
        </p:spPr>
        <p:txBody>
          <a:bodyPr vert="horz" lIns="0" tIns="0" rIns="0" bIns="0" rtlCol="0" anchor="b" anchorCtr="0">
            <a:noAutofit/>
          </a:bodyPr>
          <a:lstStyle>
            <a:lvl1pPr algn="l" defTabSz="646508" rtl="0" eaLnBrk="1" latinLnBrk="0" hangingPunct="1">
              <a:lnSpc>
                <a:spcPct val="90000"/>
              </a:lnSpc>
              <a:spcBef>
                <a:spcPct val="0"/>
              </a:spcBef>
              <a:buNone/>
              <a:defRPr sz="2000" b="1" kern="1200">
                <a:solidFill>
                  <a:schemeClr val="tx1"/>
                </a:solidFill>
                <a:latin typeface="JPM AM Pro" panose="020B0503040102020003" pitchFamily="34" charset="0"/>
                <a:ea typeface="+mj-ea"/>
                <a:cs typeface="+mj-cs"/>
              </a:defRPr>
            </a:lvl1pPr>
          </a:lstStyle>
          <a:p>
            <a:pPr marL="0" marR="0" lvl="0" indent="0" algn="l" defTabSz="646508" rtl="0" eaLnBrk="1" fontAlgn="auto" latinLnBrk="0" hangingPunct="1">
              <a:lnSpc>
                <a:spcPct val="90000"/>
              </a:lnSpc>
              <a:spcBef>
                <a:spcPct val="0"/>
              </a:spcBef>
              <a:spcAft>
                <a:spcPts val="0"/>
              </a:spcAft>
              <a:buClrTx/>
              <a:buSzTx/>
              <a:buFontTx/>
              <a:buNone/>
              <a:tabLst/>
              <a:defRPr/>
            </a:pPr>
            <a:r>
              <a:rPr lang="en-US" sz="3200" dirty="0">
                <a:latin typeface="JPM AM Pro" panose="020B0503040102020003" pitchFamily="34" charset="0"/>
              </a:rPr>
              <a:t>The Federal Reserve balance sheet</a:t>
            </a:r>
            <a:endParaRPr kumimoji="0" lang="en-US" sz="3200" b="1" i="0" u="none" strike="noStrike" kern="1200" cap="none" spc="0" normalizeH="0" baseline="0" noProof="0" dirty="0">
              <a:ln>
                <a:noFill/>
              </a:ln>
              <a:solidFill>
                <a:srgbClr val="000000"/>
              </a:solidFill>
              <a:effectLst/>
              <a:uLnTx/>
              <a:uFillTx/>
              <a:latin typeface="JPM AM Pro" panose="020B0503040102020003" pitchFamily="34" charset="0"/>
              <a:ea typeface="+mj-ea"/>
              <a:cs typeface="+mj-cs"/>
            </a:endParaRPr>
          </a:p>
        </p:txBody>
      </p:sp>
      <p:pic>
        <p:nvPicPr>
          <p:cNvPr id="7" name="Picture 6">
            <a:extLst>
              <a:ext uri="{FF2B5EF4-FFF2-40B4-BE49-F238E27FC236}">
                <a16:creationId xmlns:a16="http://schemas.microsoft.com/office/drawing/2014/main" id="{46233263-A8A3-2E27-5D8D-0EF5BF3A88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9987" y="876804"/>
            <a:ext cx="8811712" cy="5856441"/>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08FDC757-81DC-8E52-CABD-5360720FEF83}"/>
                  </a:ext>
                </a:extLst>
              </p14:cNvPr>
              <p14:cNvContentPartPr/>
              <p14:nvPr/>
            </p14:nvContentPartPr>
            <p14:xfrm>
              <a:off x="7891420" y="1824740"/>
              <a:ext cx="777600" cy="379440"/>
            </p14:xfrm>
          </p:contentPart>
        </mc:Choice>
        <mc:Fallback xmlns="">
          <p:pic>
            <p:nvPicPr>
              <p:cNvPr id="2" name="Ink 1">
                <a:extLst>
                  <a:ext uri="{FF2B5EF4-FFF2-40B4-BE49-F238E27FC236}">
                    <a16:creationId xmlns:a16="http://schemas.microsoft.com/office/drawing/2014/main" id="{08FDC757-81DC-8E52-CABD-5360720FEF83}"/>
                  </a:ext>
                </a:extLst>
              </p:cNvPr>
              <p:cNvPicPr/>
              <p:nvPr/>
            </p:nvPicPr>
            <p:blipFill>
              <a:blip r:embed="rId6"/>
              <a:stretch>
                <a:fillRect/>
              </a:stretch>
            </p:blipFill>
            <p:spPr>
              <a:xfrm>
                <a:off x="7837780" y="1717100"/>
                <a:ext cx="885240" cy="595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2E2DF31F-14DC-A85A-015B-C0A60B8AD430}"/>
                  </a:ext>
                </a:extLst>
              </p14:cNvPr>
              <p14:cNvContentPartPr/>
              <p14:nvPr/>
            </p14:nvContentPartPr>
            <p14:xfrm>
              <a:off x="8067465" y="1720043"/>
              <a:ext cx="279000" cy="137160"/>
            </p14:xfrm>
          </p:contentPart>
        </mc:Choice>
        <mc:Fallback xmlns="">
          <p:pic>
            <p:nvPicPr>
              <p:cNvPr id="6" name="Ink 5">
                <a:extLst>
                  <a:ext uri="{FF2B5EF4-FFF2-40B4-BE49-F238E27FC236}">
                    <a16:creationId xmlns:a16="http://schemas.microsoft.com/office/drawing/2014/main" id="{2E2DF31F-14DC-A85A-015B-C0A60B8AD430}"/>
                  </a:ext>
                </a:extLst>
              </p:cNvPr>
              <p:cNvPicPr/>
              <p:nvPr/>
            </p:nvPicPr>
            <p:blipFill>
              <a:blip r:embed="rId8"/>
              <a:stretch>
                <a:fillRect/>
              </a:stretch>
            </p:blipFill>
            <p:spPr>
              <a:xfrm>
                <a:off x="8013465" y="1612403"/>
                <a:ext cx="386640" cy="352800"/>
              </a:xfrm>
              <a:prstGeom prst="rect">
                <a:avLst/>
              </a:prstGeom>
            </p:spPr>
          </p:pic>
        </mc:Fallback>
      </mc:AlternateContent>
    </p:spTree>
    <p:extLst>
      <p:ext uri="{BB962C8B-B14F-4D97-AF65-F5344CB8AC3E}">
        <p14:creationId xmlns:p14="http://schemas.microsoft.com/office/powerpoint/2010/main" val="145025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1448BDE0-C9AD-464B-8026-CE714F452439}"/>
              </a:ext>
            </a:extLst>
          </p:cNvPr>
          <p:cNvSpPr>
            <a:spLocks noChangeArrowheads="1"/>
          </p:cNvSpPr>
          <p:nvPr/>
        </p:nvSpPr>
        <p:spPr bwMode="auto">
          <a:xfrm>
            <a:off x="3024554" y="5798961"/>
            <a:ext cx="8870460"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0" algn="just" eaLnBrk="0" fontAlgn="base" hangingPunct="0">
              <a:spcBef>
                <a:spcPct val="0"/>
              </a:spcBef>
              <a:spcAft>
                <a:spcPct val="0"/>
              </a:spcAft>
            </a:pPr>
            <a:r>
              <a:rPr lang="en-US" sz="750" b="1" dirty="0">
                <a:solidFill>
                  <a:schemeClr val="bg2">
                    <a:lumMod val="25000"/>
                  </a:schemeClr>
                </a:solidFill>
                <a:latin typeface="Avenir Next LT Pro Demi" panose="020B0704020202020204" pitchFamily="34" charset="0"/>
              </a:rPr>
              <a:t>Securities and advisory services are offered through LPL Financial (LPL), a registered investment advisor and broker-dealer (member FINRA/SIPC). </a:t>
            </a:r>
            <a:r>
              <a:rPr lang="en-US" sz="750" dirty="0">
                <a:solidFill>
                  <a:schemeClr val="bg2">
                    <a:lumMod val="25000"/>
                  </a:schemeClr>
                </a:solidFill>
                <a:latin typeface="Avenir LT Std 35 Light" panose="020B0402020203020204" pitchFamily="34" charset="0"/>
              </a:rPr>
              <a:t>Insurance products are offered through LPL or its licensed affiliates. OneAZ Credit Union (OneAZ CU) and OneAZ Wealth Management </a:t>
            </a:r>
            <a:r>
              <a:rPr lang="en-US" sz="750" b="1" u="sng" dirty="0">
                <a:solidFill>
                  <a:schemeClr val="bg2">
                    <a:lumMod val="25000"/>
                  </a:schemeClr>
                </a:solidFill>
                <a:latin typeface="Avenir Next LT Pro Demi" panose="020B0704020202020204" pitchFamily="34" charset="0"/>
              </a:rPr>
              <a:t>are not</a:t>
            </a:r>
            <a:r>
              <a:rPr lang="en-US" sz="750" dirty="0">
                <a:solidFill>
                  <a:schemeClr val="bg2">
                    <a:lumMod val="25000"/>
                  </a:schemeClr>
                </a:solidFill>
                <a:latin typeface="Avenir Next LT Pro Demi" panose="020B0704020202020204" pitchFamily="34" charset="0"/>
              </a:rPr>
              <a:t> </a:t>
            </a:r>
            <a:r>
              <a:rPr lang="en-US" sz="750" dirty="0">
                <a:solidFill>
                  <a:schemeClr val="bg2">
                    <a:lumMod val="25000"/>
                  </a:schemeClr>
                </a:solidFill>
                <a:latin typeface="Avenir LT Std 35 Light" panose="020B0402020203020204" pitchFamily="34" charset="0"/>
              </a:rPr>
              <a:t>registered as a broker-dealer or investment advisor. Registered representatives of LPL offer products and services using OneAZ Wealth Management, and may also be employees of OneAZ CU. These products and services are being offered through LPL or its affiliates, which are separate entities from, and not affiliates of, OneAZ CU nor OneAZ Wealth Management. Securities and insurance offered through LPL or its affiliates are: </a:t>
            </a:r>
            <a:endParaRPr lang="en-US" altLang="en-US" sz="750" dirty="0">
              <a:solidFill>
                <a:schemeClr val="bg2">
                  <a:lumMod val="25000"/>
                </a:schemeClr>
              </a:solidFill>
              <a:latin typeface="Avenir LT Std 35 Light" panose="020B0402020203020204" pitchFamily="34" charset="0"/>
            </a:endParaRPr>
          </a:p>
        </p:txBody>
      </p:sp>
      <p:pic>
        <p:nvPicPr>
          <p:cNvPr id="4" name="Picture 3">
            <a:extLst>
              <a:ext uri="{FF2B5EF4-FFF2-40B4-BE49-F238E27FC236}">
                <a16:creationId xmlns:a16="http://schemas.microsoft.com/office/drawing/2014/main" id="{D6D954B9-9D66-4F07-B707-D690AA015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554" y="754579"/>
            <a:ext cx="4099994" cy="1371527"/>
          </a:xfrm>
          <a:prstGeom prst="rect">
            <a:avLst/>
          </a:prstGeom>
        </p:spPr>
      </p:pic>
      <p:graphicFrame>
        <p:nvGraphicFramePr>
          <p:cNvPr id="5" name="Table 4">
            <a:extLst>
              <a:ext uri="{FF2B5EF4-FFF2-40B4-BE49-F238E27FC236}">
                <a16:creationId xmlns:a16="http://schemas.microsoft.com/office/drawing/2014/main" id="{CBDF1576-7D01-49D1-B2D9-16F462264C25}"/>
              </a:ext>
            </a:extLst>
          </p:cNvPr>
          <p:cNvGraphicFramePr>
            <a:graphicFrameLocks noGrp="1"/>
          </p:cNvGraphicFramePr>
          <p:nvPr/>
        </p:nvGraphicFramePr>
        <p:xfrm>
          <a:off x="3024554" y="6353854"/>
          <a:ext cx="8870461" cy="325120"/>
        </p:xfrm>
        <a:graphic>
          <a:graphicData uri="http://schemas.openxmlformats.org/drawingml/2006/table">
            <a:tbl>
              <a:tblPr firstRow="1" firstCol="1" lastRow="1" lastCol="1" bandRow="1" bandCol="1"/>
              <a:tblGrid>
                <a:gridCol w="2532586">
                  <a:extLst>
                    <a:ext uri="{9D8B030D-6E8A-4147-A177-3AD203B41FA5}">
                      <a16:colId xmlns:a16="http://schemas.microsoft.com/office/drawing/2014/main" val="3236136599"/>
                    </a:ext>
                  </a:extLst>
                </a:gridCol>
                <a:gridCol w="2240712">
                  <a:extLst>
                    <a:ext uri="{9D8B030D-6E8A-4147-A177-3AD203B41FA5}">
                      <a16:colId xmlns:a16="http://schemas.microsoft.com/office/drawing/2014/main" val="677956393"/>
                    </a:ext>
                  </a:extLst>
                </a:gridCol>
                <a:gridCol w="2815540">
                  <a:extLst>
                    <a:ext uri="{9D8B030D-6E8A-4147-A177-3AD203B41FA5}">
                      <a16:colId xmlns:a16="http://schemas.microsoft.com/office/drawing/2014/main" val="180355062"/>
                    </a:ext>
                  </a:extLst>
                </a:gridCol>
                <a:gridCol w="1281623">
                  <a:extLst>
                    <a:ext uri="{9D8B030D-6E8A-4147-A177-3AD203B41FA5}">
                      <a16:colId xmlns:a16="http://schemas.microsoft.com/office/drawing/2014/main" val="330343158"/>
                    </a:ext>
                  </a:extLst>
                </a:gridCol>
              </a:tblGrid>
              <a:tr h="311624">
                <a:tc>
                  <a:txBody>
                    <a:bodyPr/>
                    <a:lstStyle/>
                    <a:p>
                      <a:pPr marL="192405"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Insured by NCUA or</a:t>
                      </a:r>
                    </a:p>
                    <a:p>
                      <a:pPr marL="192405"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Any Other Government Agency</a:t>
                      </a:r>
                      <a:endParaRPr lang="en-US" sz="8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34290" marR="34290" marT="34290" marB="34290"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83515"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Credit Union Guaranteed</a:t>
                      </a:r>
                      <a:endParaRPr lang="en-US" sz="8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34290" marR="34290" marT="34290" marB="34290"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79070"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Not Credit Union Deposits or Obligations</a:t>
                      </a:r>
                      <a:endParaRPr lang="en-US" sz="800"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endParaRPr>
                    </a:p>
                  </a:txBody>
                  <a:tcPr marL="34290" marR="34290" marT="34290" marB="34290"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79070" marR="0" algn="ctr">
                        <a:spcBef>
                          <a:spcPts val="90"/>
                        </a:spcBef>
                        <a:spcAft>
                          <a:spcPts val="0"/>
                        </a:spcAft>
                      </a:pPr>
                      <a:r>
                        <a:rPr lang="en-US" sz="800" b="1" dirty="0">
                          <a:solidFill>
                            <a:schemeClr val="bg2">
                              <a:lumMod val="25000"/>
                            </a:schemeClr>
                          </a:solidFill>
                          <a:effectLst/>
                          <a:latin typeface="Avenir Next LT Pro Demi" panose="020B0704020202020204" pitchFamily="34" charset="0"/>
                          <a:ea typeface="Lucida Sans" panose="020B0602030504020204" pitchFamily="34" charset="0"/>
                          <a:cs typeface="Lucida Sans" panose="020B0602030504020204" pitchFamily="34" charset="0"/>
                        </a:rPr>
                        <a:t>May Lose Value</a:t>
                      </a:r>
                    </a:p>
                  </a:txBody>
                  <a:tcPr marL="34290" marR="34290" marT="34290" marB="34290"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extLst>
                  <a:ext uri="{0D108BD9-81ED-4DB2-BD59-A6C34878D82A}">
                    <a16:rowId xmlns:a16="http://schemas.microsoft.com/office/drawing/2014/main" val="2167034240"/>
                  </a:ext>
                </a:extLst>
              </a:tr>
            </a:tbl>
          </a:graphicData>
        </a:graphic>
      </p:graphicFrame>
      <p:sp>
        <p:nvSpPr>
          <p:cNvPr id="6" name="TextBox 5">
            <a:extLst>
              <a:ext uri="{FF2B5EF4-FFF2-40B4-BE49-F238E27FC236}">
                <a16:creationId xmlns:a16="http://schemas.microsoft.com/office/drawing/2014/main" id="{B710B081-7FF1-44AA-B461-8F3620372D74}"/>
              </a:ext>
            </a:extLst>
          </p:cNvPr>
          <p:cNvSpPr txBox="1"/>
          <p:nvPr/>
        </p:nvSpPr>
        <p:spPr>
          <a:xfrm>
            <a:off x="3024554" y="5512784"/>
            <a:ext cx="8870460" cy="323165"/>
          </a:xfrm>
          <a:prstGeom prst="rect">
            <a:avLst/>
          </a:prstGeom>
          <a:noFill/>
        </p:spPr>
        <p:txBody>
          <a:bodyPr wrap="square" rtlCol="0">
            <a:spAutoFit/>
          </a:bodyPr>
          <a:lstStyle/>
          <a:p>
            <a:r>
              <a:rPr lang="en-US" sz="750" dirty="0">
                <a:solidFill>
                  <a:schemeClr val="bg2">
                    <a:lumMod val="25000"/>
                  </a:schemeClr>
                </a:solidFill>
                <a:latin typeface="Avenir LT Std 35 Light" panose="020B0402020203020204" pitchFamily="34" charset="0"/>
              </a:rPr>
              <a:t>This presentation was created for educational and informational purposes only and is not intended as ERISA, tax, legal or investment advice. If you are seeking investment advice specific to your needs, such advice services must be obtained on your own separate from this educational presentation.</a:t>
            </a:r>
          </a:p>
        </p:txBody>
      </p:sp>
      <p:sp>
        <p:nvSpPr>
          <p:cNvPr id="8" name="TextBox 7">
            <a:extLst>
              <a:ext uri="{FF2B5EF4-FFF2-40B4-BE49-F238E27FC236}">
                <a16:creationId xmlns:a16="http://schemas.microsoft.com/office/drawing/2014/main" id="{2E954106-638F-463C-BE6F-882381B114E5}"/>
              </a:ext>
            </a:extLst>
          </p:cNvPr>
          <p:cNvSpPr txBox="1"/>
          <p:nvPr/>
        </p:nvSpPr>
        <p:spPr>
          <a:xfrm>
            <a:off x="3104453" y="2485539"/>
            <a:ext cx="4279669" cy="2339102"/>
          </a:xfrm>
          <a:prstGeom prst="rect">
            <a:avLst/>
          </a:prstGeom>
          <a:noFill/>
        </p:spPr>
        <p:txBody>
          <a:bodyPr wrap="square">
            <a:spAutoFit/>
          </a:bodyPr>
          <a:lstStyle/>
          <a:p>
            <a:r>
              <a:rPr lang="en-US" sz="1600" b="1" dirty="0"/>
              <a:t>Website: </a:t>
            </a:r>
            <a:r>
              <a:rPr lang="en-US" sz="1600" dirty="0"/>
              <a:t>OneAZWealth.com</a:t>
            </a:r>
          </a:p>
          <a:p>
            <a:endParaRPr lang="en-US" sz="1600" b="1" dirty="0"/>
          </a:p>
          <a:p>
            <a:r>
              <a:rPr lang="en-US" sz="1600" b="1" dirty="0"/>
              <a:t>Email: </a:t>
            </a:r>
            <a:r>
              <a:rPr lang="en-US" sz="1600" dirty="0"/>
              <a:t>OneAZWealth@OneAZCU.com</a:t>
            </a:r>
          </a:p>
          <a:p>
            <a:endParaRPr lang="en-US" sz="1600" dirty="0"/>
          </a:p>
          <a:p>
            <a:r>
              <a:rPr lang="en-US" sz="1600" b="1" dirty="0"/>
              <a:t>24/7 Online Appointment Scheduler:</a:t>
            </a:r>
          </a:p>
          <a:p>
            <a:r>
              <a:rPr lang="en-US" sz="1600" dirty="0"/>
              <a:t>OneAZWealth.com</a:t>
            </a:r>
          </a:p>
          <a:p>
            <a:endParaRPr lang="en-US" sz="1600" dirty="0"/>
          </a:p>
          <a:p>
            <a:r>
              <a:rPr lang="en-US" sz="1600" b="1" dirty="0"/>
              <a:t>Phone: (</a:t>
            </a:r>
            <a:r>
              <a:rPr lang="en-US" sz="1600" dirty="0"/>
              <a:t>877) 566-0517</a:t>
            </a:r>
          </a:p>
          <a:p>
            <a:r>
              <a:rPr lang="en-US" sz="1600" dirty="0"/>
              <a:t>Call Monday-Friday, 9:00 am – 5:00 pm</a:t>
            </a:r>
          </a:p>
        </p:txBody>
      </p:sp>
      <p:grpSp>
        <p:nvGrpSpPr>
          <p:cNvPr id="14" name="Group 13">
            <a:extLst>
              <a:ext uri="{FF2B5EF4-FFF2-40B4-BE49-F238E27FC236}">
                <a16:creationId xmlns:a16="http://schemas.microsoft.com/office/drawing/2014/main" id="{599A1A4F-510B-4D14-B9E8-20221A349DBE}"/>
              </a:ext>
            </a:extLst>
          </p:cNvPr>
          <p:cNvGrpSpPr/>
          <p:nvPr/>
        </p:nvGrpSpPr>
        <p:grpSpPr>
          <a:xfrm>
            <a:off x="8797573" y="4205136"/>
            <a:ext cx="1887964" cy="416220"/>
            <a:chOff x="8691938" y="3996192"/>
            <a:chExt cx="1887964" cy="416220"/>
          </a:xfrm>
        </p:grpSpPr>
        <p:pic>
          <p:nvPicPr>
            <p:cNvPr id="9" name="Picture 8" descr="Icon&#10;&#10;Description automatically generated">
              <a:extLst>
                <a:ext uri="{FF2B5EF4-FFF2-40B4-BE49-F238E27FC236}">
                  <a16:creationId xmlns:a16="http://schemas.microsoft.com/office/drawing/2014/main" id="{9A81D6F6-B5C5-49D9-A059-F99A5CA0CE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7810" y="3996192"/>
              <a:ext cx="416220" cy="416220"/>
            </a:xfrm>
            <a:prstGeom prst="rect">
              <a:avLst/>
            </a:prstGeom>
          </p:spPr>
        </p:pic>
        <p:pic>
          <p:nvPicPr>
            <p:cNvPr id="10" name="Picture 9" descr="Logo, icon&#10;&#10;Description automatically generated">
              <a:extLst>
                <a:ext uri="{FF2B5EF4-FFF2-40B4-BE49-F238E27FC236}">
                  <a16:creationId xmlns:a16="http://schemas.microsoft.com/office/drawing/2014/main" id="{89F46013-7FF8-4F18-B920-D5D75A400E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1938" y="3996192"/>
              <a:ext cx="416220" cy="416220"/>
            </a:xfrm>
            <a:prstGeom prst="rect">
              <a:avLst/>
            </a:prstGeom>
          </p:spPr>
        </p:pic>
        <p:pic>
          <p:nvPicPr>
            <p:cNvPr id="11" name="Picture 10" descr="Logo, icon&#10;&#10;Description automatically generated">
              <a:extLst>
                <a:ext uri="{FF2B5EF4-FFF2-40B4-BE49-F238E27FC236}">
                  <a16:creationId xmlns:a16="http://schemas.microsoft.com/office/drawing/2014/main" id="{5971C798-F879-4F4E-AE01-68CA1C9E6C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3682" y="3996192"/>
              <a:ext cx="416220" cy="416220"/>
            </a:xfrm>
            <a:prstGeom prst="rect">
              <a:avLst/>
            </a:prstGeom>
          </p:spPr>
        </p:pic>
      </p:grpSp>
      <p:grpSp>
        <p:nvGrpSpPr>
          <p:cNvPr id="13" name="Group 12">
            <a:extLst>
              <a:ext uri="{FF2B5EF4-FFF2-40B4-BE49-F238E27FC236}">
                <a16:creationId xmlns:a16="http://schemas.microsoft.com/office/drawing/2014/main" id="{E83D5C93-69F5-4275-8153-66B674FC7868}"/>
              </a:ext>
            </a:extLst>
          </p:cNvPr>
          <p:cNvGrpSpPr/>
          <p:nvPr/>
        </p:nvGrpSpPr>
        <p:grpSpPr>
          <a:xfrm>
            <a:off x="8531725" y="1074312"/>
            <a:ext cx="2419661" cy="2612919"/>
            <a:chOff x="3438365" y="2491954"/>
            <a:chExt cx="2666007" cy="2878941"/>
          </a:xfrm>
        </p:grpSpPr>
        <p:pic>
          <p:nvPicPr>
            <p:cNvPr id="7" name="Picture 6" descr="Qr code&#10;&#10;Description automatically generated">
              <a:extLst>
                <a:ext uri="{FF2B5EF4-FFF2-40B4-BE49-F238E27FC236}">
                  <a16:creationId xmlns:a16="http://schemas.microsoft.com/office/drawing/2014/main" id="{5E1E2F7A-EA34-4BD8-AFD7-2026C9D24B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5442" y="2491954"/>
              <a:ext cx="2392760" cy="2392760"/>
            </a:xfrm>
            <a:prstGeom prst="rect">
              <a:avLst/>
            </a:prstGeom>
          </p:spPr>
        </p:pic>
        <p:sp>
          <p:nvSpPr>
            <p:cNvPr id="12" name="TextBox 11">
              <a:extLst>
                <a:ext uri="{FF2B5EF4-FFF2-40B4-BE49-F238E27FC236}">
                  <a16:creationId xmlns:a16="http://schemas.microsoft.com/office/drawing/2014/main" id="{908AAE13-ED4A-40E6-811E-637DD4D73CC1}"/>
                </a:ext>
              </a:extLst>
            </p:cNvPr>
            <p:cNvSpPr txBox="1"/>
            <p:nvPr/>
          </p:nvSpPr>
          <p:spPr>
            <a:xfrm>
              <a:off x="3438365" y="4847675"/>
              <a:ext cx="2666007" cy="523220"/>
            </a:xfrm>
            <a:prstGeom prst="rect">
              <a:avLst/>
            </a:prstGeom>
            <a:noFill/>
          </p:spPr>
          <p:txBody>
            <a:bodyPr wrap="square">
              <a:spAutoFit/>
            </a:bodyPr>
            <a:lstStyle/>
            <a:p>
              <a:pPr algn="ctr"/>
              <a:r>
                <a:rPr lang="en-US" sz="1400" b="1" dirty="0"/>
                <a:t>Scan to visit OneAZWealth.com</a:t>
              </a:r>
              <a:endParaRPr lang="en-US" sz="1400" dirty="0"/>
            </a:p>
          </p:txBody>
        </p:sp>
      </p:grpSp>
      <p:sp>
        <p:nvSpPr>
          <p:cNvPr id="2" name="TextBox 1">
            <a:extLst>
              <a:ext uri="{FF2B5EF4-FFF2-40B4-BE49-F238E27FC236}">
                <a16:creationId xmlns:a16="http://schemas.microsoft.com/office/drawing/2014/main" id="{FDAABFE2-7A1F-3333-D700-6356BD0DD804}"/>
              </a:ext>
            </a:extLst>
          </p:cNvPr>
          <p:cNvSpPr txBox="1"/>
          <p:nvPr/>
        </p:nvSpPr>
        <p:spPr>
          <a:xfrm>
            <a:off x="3024554" y="5101875"/>
            <a:ext cx="8870460" cy="553998"/>
          </a:xfrm>
          <a:prstGeom prst="rect">
            <a:avLst/>
          </a:prstGeom>
          <a:noFill/>
        </p:spPr>
        <p:txBody>
          <a:bodyPr wrap="square" rtlCol="0">
            <a:spAutoFit/>
          </a:bodyPr>
          <a:lstStyle/>
          <a:p>
            <a:r>
              <a:rPr lang="en-US" sz="750" dirty="0">
                <a:solidFill>
                  <a:schemeClr val="bg2">
                    <a:lumMod val="25000"/>
                  </a:schemeClr>
                </a:solidFill>
                <a:latin typeface="Avenir LT Std 35 Light" panose="020B0402020203020204" pitchFamily="34" charset="0"/>
              </a:rPr>
              <a:t>Your Credit Union (“Financial Institution”) provides referrals to financial professionals of LPL Financial LLC (“LPL”) pursuant to an agreement that allows LPL to pay the Financial Institution for these referrals. This creates an incentive for the Financial Institution to make these referrals, resulting in a conflict of interest. The Financial Institution is not a current client of LPL for brokerage or advisory services.</a:t>
            </a:r>
          </a:p>
          <a:p>
            <a:r>
              <a:rPr lang="en-US" sz="750" dirty="0">
                <a:solidFill>
                  <a:schemeClr val="bg2">
                    <a:lumMod val="25000"/>
                  </a:schemeClr>
                </a:solidFill>
                <a:latin typeface="Avenir LT Std 35 Light" panose="020B0402020203020204" pitchFamily="34" charset="0"/>
              </a:rPr>
              <a:t>Please visit https://www.lpl.com/disclosures/is-lpl-relationship-disclosure.html for more detailed information.</a:t>
            </a:r>
          </a:p>
          <a:p>
            <a:r>
              <a:rPr lang="en-US" sz="750" dirty="0">
                <a:solidFill>
                  <a:schemeClr val="bg2">
                    <a:lumMod val="25000"/>
                  </a:schemeClr>
                </a:solidFill>
                <a:latin typeface="Avenir LT Std 35 Light" panose="020B0402020203020204" pitchFamily="34" charset="0"/>
              </a:rPr>
              <a:t> </a:t>
            </a:r>
          </a:p>
        </p:txBody>
      </p:sp>
      <p:sp>
        <p:nvSpPr>
          <p:cNvPr id="15" name="TextBox 14">
            <a:extLst>
              <a:ext uri="{FF2B5EF4-FFF2-40B4-BE49-F238E27FC236}">
                <a16:creationId xmlns:a16="http://schemas.microsoft.com/office/drawing/2014/main" id="{DD53653E-25BC-EE72-8743-EDCD0D06A1FB}"/>
              </a:ext>
            </a:extLst>
          </p:cNvPr>
          <p:cNvSpPr txBox="1"/>
          <p:nvPr/>
        </p:nvSpPr>
        <p:spPr>
          <a:xfrm>
            <a:off x="4446182" y="6665187"/>
            <a:ext cx="6027204" cy="215444"/>
          </a:xfrm>
          <a:prstGeom prst="rect">
            <a:avLst/>
          </a:prstGeom>
          <a:noFill/>
        </p:spPr>
        <p:txBody>
          <a:bodyPr wrap="square" rtlCol="0">
            <a:spAutoFit/>
          </a:bodyPr>
          <a:lstStyle/>
          <a:p>
            <a:r>
              <a:rPr lang="en-US" sz="800" b="1" dirty="0">
                <a:solidFill>
                  <a:schemeClr val="bg2">
                    <a:lumMod val="25000"/>
                  </a:schemeClr>
                </a:solidFill>
                <a:latin typeface="Avenir LT Std 35 Light" panose="020B0402020203020204" pitchFamily="34" charset="0"/>
              </a:rPr>
              <a:t>OneAZ Wealth Management | (877) 566-0517 | </a:t>
            </a:r>
            <a:r>
              <a:rPr lang="en-US" sz="800" b="1" dirty="0">
                <a:solidFill>
                  <a:schemeClr val="bg2">
                    <a:lumMod val="25000"/>
                  </a:schemeClr>
                </a:solidFill>
                <a:latin typeface="Avenir LT Std 35 Light" panose="020B0402020203020204" pitchFamily="34" charset="0"/>
                <a:hlinkClick r:id="rId8"/>
              </a:rPr>
              <a:t>www.OneAZWealth.com</a:t>
            </a:r>
            <a:r>
              <a:rPr lang="en-US" sz="800" b="1" dirty="0">
                <a:solidFill>
                  <a:schemeClr val="bg2">
                    <a:lumMod val="25000"/>
                  </a:schemeClr>
                </a:solidFill>
                <a:latin typeface="Avenir LT Std 35 Light" panose="020B0402020203020204" pitchFamily="34" charset="0"/>
              </a:rPr>
              <a:t> | Safe For Public Distribution.</a:t>
            </a:r>
          </a:p>
        </p:txBody>
      </p:sp>
    </p:spTree>
    <p:extLst>
      <p:ext uri="{BB962C8B-B14F-4D97-AF65-F5344CB8AC3E}">
        <p14:creationId xmlns:p14="http://schemas.microsoft.com/office/powerpoint/2010/main" val="8319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F04629AF-EE14-4E57-B7C2-386D56C65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2143" y="6196291"/>
            <a:ext cx="2027463" cy="575800"/>
          </a:xfrm>
          <a:prstGeom prst="rect">
            <a:avLst/>
          </a:prstGeom>
        </p:spPr>
      </p:pic>
      <p:sp>
        <p:nvSpPr>
          <p:cNvPr id="3" name="Title 1">
            <a:extLst>
              <a:ext uri="{FF2B5EF4-FFF2-40B4-BE49-F238E27FC236}">
                <a16:creationId xmlns:a16="http://schemas.microsoft.com/office/drawing/2014/main" id="{ED4DE697-D283-AED1-CBEE-77F9DAA50A5F}"/>
              </a:ext>
            </a:extLst>
          </p:cNvPr>
          <p:cNvSpPr txBox="1">
            <a:spLocks/>
          </p:cNvSpPr>
          <p:nvPr/>
        </p:nvSpPr>
        <p:spPr>
          <a:xfrm>
            <a:off x="291982" y="136733"/>
            <a:ext cx="11399276" cy="617836"/>
          </a:xfrm>
          <a:prstGeom prst="rect">
            <a:avLst/>
          </a:prstGeom>
        </p:spPr>
        <p:txBody>
          <a:bodyPr vert="horz" lIns="0" tIns="0" rIns="0" bIns="0" rtlCol="0" anchor="b" anchorCtr="0">
            <a:noAutofit/>
          </a:bodyPr>
          <a:lstStyle>
            <a:lvl1pPr algn="l" defTabSz="646508" rtl="0" eaLnBrk="1" latinLnBrk="0" hangingPunct="1">
              <a:lnSpc>
                <a:spcPct val="90000"/>
              </a:lnSpc>
              <a:spcBef>
                <a:spcPct val="0"/>
              </a:spcBef>
              <a:buNone/>
              <a:defRPr sz="2000" b="1" kern="1200">
                <a:solidFill>
                  <a:schemeClr val="tx1"/>
                </a:solidFill>
                <a:latin typeface="JPM AM Pro" panose="020B0503040102020003" pitchFamily="34" charset="0"/>
                <a:ea typeface="+mj-ea"/>
                <a:cs typeface="+mj-cs"/>
              </a:defRPr>
            </a:lvl1pPr>
          </a:lstStyle>
          <a:p>
            <a:pPr marL="0" marR="0" lvl="0" indent="0" algn="l" defTabSz="646508" rtl="0" eaLnBrk="1" fontAlgn="auto" latinLnBrk="0" hangingPunct="1">
              <a:lnSpc>
                <a:spcPct val="90000"/>
              </a:lnSpc>
              <a:spcBef>
                <a:spcPct val="0"/>
              </a:spcBef>
              <a:spcAft>
                <a:spcPts val="0"/>
              </a:spcAft>
              <a:buClrTx/>
              <a:buSzTx/>
              <a:buFontTx/>
              <a:buNone/>
              <a:tabLst/>
              <a:defRPr/>
            </a:pPr>
            <a:r>
              <a:rPr lang="en-US" sz="3200" dirty="0">
                <a:latin typeface="JPM AM Pro" panose="020B0503040102020003" pitchFamily="34" charset="0"/>
              </a:rPr>
              <a:t>Yield curve</a:t>
            </a:r>
            <a:endParaRPr kumimoji="0" lang="en-US" sz="3200" b="1" i="0" u="none" strike="noStrike" kern="1200" cap="none" spc="0" normalizeH="0" baseline="0" noProof="0" dirty="0">
              <a:ln>
                <a:noFill/>
              </a:ln>
              <a:solidFill>
                <a:srgbClr val="000000"/>
              </a:solidFill>
              <a:effectLst/>
              <a:uLnTx/>
              <a:uFillTx/>
              <a:latin typeface="JPM AM Pro" panose="020B0503040102020003" pitchFamily="34" charset="0"/>
              <a:ea typeface="+mj-ea"/>
              <a:cs typeface="+mj-cs"/>
            </a:endParaRPr>
          </a:p>
        </p:txBody>
      </p:sp>
      <p:pic>
        <p:nvPicPr>
          <p:cNvPr id="7" name="Picture 6">
            <a:extLst>
              <a:ext uri="{FF2B5EF4-FFF2-40B4-BE49-F238E27FC236}">
                <a16:creationId xmlns:a16="http://schemas.microsoft.com/office/drawing/2014/main" id="{46233263-A8A3-2E27-5D8D-0EF5BF3A88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96750" y="876804"/>
            <a:ext cx="8798186" cy="5856441"/>
          </a:xfrm>
          <a:prstGeom prst="rect">
            <a:avLst/>
          </a:prstGeom>
        </p:spPr>
      </p:pic>
    </p:spTree>
    <p:extLst>
      <p:ext uri="{BB962C8B-B14F-4D97-AF65-F5344CB8AC3E}">
        <p14:creationId xmlns:p14="http://schemas.microsoft.com/office/powerpoint/2010/main" val="92474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F04629AF-EE14-4E57-B7C2-386D56C65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2143" y="6196291"/>
            <a:ext cx="2027463" cy="575800"/>
          </a:xfrm>
          <a:prstGeom prst="rect">
            <a:avLst/>
          </a:prstGeom>
        </p:spPr>
      </p:pic>
      <p:pic>
        <p:nvPicPr>
          <p:cNvPr id="2" name="Picture 1">
            <a:extLst>
              <a:ext uri="{FF2B5EF4-FFF2-40B4-BE49-F238E27FC236}">
                <a16:creationId xmlns:a16="http://schemas.microsoft.com/office/drawing/2014/main" id="{CBA27C4B-BC79-3208-2016-DC6A18EA000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6476" y="206783"/>
            <a:ext cx="11021284" cy="5989508"/>
          </a:xfrm>
          <a:prstGeom prst="rect">
            <a:avLst/>
          </a:prstGeom>
        </p:spPr>
      </p:pic>
    </p:spTree>
    <p:extLst>
      <p:ext uri="{BB962C8B-B14F-4D97-AF65-F5344CB8AC3E}">
        <p14:creationId xmlns:p14="http://schemas.microsoft.com/office/powerpoint/2010/main" val="21911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F04629AF-EE14-4E57-B7C2-386D56C65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2143" y="6196291"/>
            <a:ext cx="2027463" cy="575800"/>
          </a:xfrm>
          <a:prstGeom prst="rect">
            <a:avLst/>
          </a:prstGeom>
        </p:spPr>
      </p:pic>
      <p:pic>
        <p:nvPicPr>
          <p:cNvPr id="6" name="Picture 5" descr="Table&#10;&#10;Description automatically generated">
            <a:extLst>
              <a:ext uri="{FF2B5EF4-FFF2-40B4-BE49-F238E27FC236}">
                <a16:creationId xmlns:a16="http://schemas.microsoft.com/office/drawing/2014/main" id="{5FCD20B5-00A0-C8AE-469E-F202FDB23C90}"/>
              </a:ext>
            </a:extLst>
          </p:cNvPr>
          <p:cNvPicPr>
            <a:picLocks noChangeAspect="1"/>
          </p:cNvPicPr>
          <p:nvPr/>
        </p:nvPicPr>
        <p:blipFill rotWithShape="1">
          <a:blip r:embed="rId4">
            <a:extLst>
              <a:ext uri="{28A0092B-C50C-407E-A947-70E740481C1C}">
                <a14:useLocalDpi xmlns:a14="http://schemas.microsoft.com/office/drawing/2010/main" val="0"/>
              </a:ext>
            </a:extLst>
          </a:blip>
          <a:srcRect b="12925"/>
          <a:stretch/>
        </p:blipFill>
        <p:spPr>
          <a:xfrm>
            <a:off x="746449" y="79718"/>
            <a:ext cx="8825178" cy="6185461"/>
          </a:xfrm>
          <a:prstGeom prst="rect">
            <a:avLst/>
          </a:prstGeom>
        </p:spPr>
      </p:pic>
      <p:pic>
        <p:nvPicPr>
          <p:cNvPr id="7" name="Picture 6" descr="Table&#10;&#10;Description automatically generated">
            <a:extLst>
              <a:ext uri="{FF2B5EF4-FFF2-40B4-BE49-F238E27FC236}">
                <a16:creationId xmlns:a16="http://schemas.microsoft.com/office/drawing/2014/main" id="{5B434BE1-4DAA-3D17-CB8B-4C2C1CA31E8C}"/>
              </a:ext>
            </a:extLst>
          </p:cNvPr>
          <p:cNvPicPr>
            <a:picLocks noChangeAspect="1"/>
          </p:cNvPicPr>
          <p:nvPr/>
        </p:nvPicPr>
        <p:blipFill rotWithShape="1">
          <a:blip r:embed="rId4">
            <a:extLst>
              <a:ext uri="{28A0092B-C50C-407E-A947-70E740481C1C}">
                <a14:useLocalDpi xmlns:a14="http://schemas.microsoft.com/office/drawing/2010/main" val="0"/>
              </a:ext>
            </a:extLst>
          </a:blip>
          <a:srcRect t="91604"/>
          <a:stretch/>
        </p:blipFill>
        <p:spPr>
          <a:xfrm>
            <a:off x="1051590" y="6282200"/>
            <a:ext cx="8520037" cy="575800"/>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6F6C5705-686D-AAEA-A1CA-111525536597}"/>
                  </a:ext>
                </a:extLst>
              </p14:cNvPr>
              <p14:cNvContentPartPr/>
              <p14:nvPr/>
            </p14:nvContentPartPr>
            <p14:xfrm>
              <a:off x="3255000" y="2004816"/>
              <a:ext cx="1158120" cy="25560"/>
            </p14:xfrm>
          </p:contentPart>
        </mc:Choice>
        <mc:Fallback xmlns="">
          <p:pic>
            <p:nvPicPr>
              <p:cNvPr id="2" name="Ink 1">
                <a:extLst>
                  <a:ext uri="{FF2B5EF4-FFF2-40B4-BE49-F238E27FC236}">
                    <a16:creationId xmlns:a16="http://schemas.microsoft.com/office/drawing/2014/main" id="{6F6C5705-686D-AAEA-A1CA-111525536597}"/>
                  </a:ext>
                </a:extLst>
              </p:cNvPr>
              <p:cNvPicPr/>
              <p:nvPr/>
            </p:nvPicPr>
            <p:blipFill>
              <a:blip r:embed="rId6"/>
              <a:stretch>
                <a:fillRect/>
              </a:stretch>
            </p:blipFill>
            <p:spPr>
              <a:xfrm>
                <a:off x="3201360" y="1896816"/>
                <a:ext cx="12657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C8A3AE38-08C5-8AB5-D8F2-7A267055C3F2}"/>
                  </a:ext>
                </a:extLst>
              </p14:cNvPr>
              <p14:cNvContentPartPr/>
              <p14:nvPr/>
            </p14:nvContentPartPr>
            <p14:xfrm>
              <a:off x="8113560" y="2066376"/>
              <a:ext cx="1279080" cy="360"/>
            </p14:xfrm>
          </p:contentPart>
        </mc:Choice>
        <mc:Fallback xmlns="">
          <p:pic>
            <p:nvPicPr>
              <p:cNvPr id="3" name="Ink 2">
                <a:extLst>
                  <a:ext uri="{FF2B5EF4-FFF2-40B4-BE49-F238E27FC236}">
                    <a16:creationId xmlns:a16="http://schemas.microsoft.com/office/drawing/2014/main" id="{C8A3AE38-08C5-8AB5-D8F2-7A267055C3F2}"/>
                  </a:ext>
                </a:extLst>
              </p:cNvPr>
              <p:cNvPicPr/>
              <p:nvPr/>
            </p:nvPicPr>
            <p:blipFill>
              <a:blip r:embed="rId8"/>
              <a:stretch>
                <a:fillRect/>
              </a:stretch>
            </p:blipFill>
            <p:spPr>
              <a:xfrm>
                <a:off x="8059560" y="1958376"/>
                <a:ext cx="13867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098C1CCD-73BA-E852-51E0-D80796A1A124}"/>
                  </a:ext>
                </a:extLst>
              </p14:cNvPr>
              <p14:cNvContentPartPr/>
              <p14:nvPr/>
            </p14:nvContentPartPr>
            <p14:xfrm>
              <a:off x="1704120" y="2864856"/>
              <a:ext cx="1183680" cy="30960"/>
            </p14:xfrm>
          </p:contentPart>
        </mc:Choice>
        <mc:Fallback xmlns="">
          <p:pic>
            <p:nvPicPr>
              <p:cNvPr id="8" name="Ink 7">
                <a:extLst>
                  <a:ext uri="{FF2B5EF4-FFF2-40B4-BE49-F238E27FC236}">
                    <a16:creationId xmlns:a16="http://schemas.microsoft.com/office/drawing/2014/main" id="{098C1CCD-73BA-E852-51E0-D80796A1A124}"/>
                  </a:ext>
                </a:extLst>
              </p:cNvPr>
              <p:cNvPicPr/>
              <p:nvPr/>
            </p:nvPicPr>
            <p:blipFill>
              <a:blip r:embed="rId10"/>
              <a:stretch>
                <a:fillRect/>
              </a:stretch>
            </p:blipFill>
            <p:spPr>
              <a:xfrm>
                <a:off x="1650120" y="2756856"/>
                <a:ext cx="12913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8F57C97C-A204-8EE7-80C8-D133AD4913E0}"/>
                  </a:ext>
                </a:extLst>
              </p14:cNvPr>
              <p14:cNvContentPartPr/>
              <p14:nvPr/>
            </p14:nvContentPartPr>
            <p14:xfrm>
              <a:off x="1731120" y="4626552"/>
              <a:ext cx="1218600" cy="360"/>
            </p14:xfrm>
          </p:contentPart>
        </mc:Choice>
        <mc:Fallback xmlns="">
          <p:pic>
            <p:nvPicPr>
              <p:cNvPr id="9" name="Ink 8">
                <a:extLst>
                  <a:ext uri="{FF2B5EF4-FFF2-40B4-BE49-F238E27FC236}">
                    <a16:creationId xmlns:a16="http://schemas.microsoft.com/office/drawing/2014/main" id="{8F57C97C-A204-8EE7-80C8-D133AD4913E0}"/>
                  </a:ext>
                </a:extLst>
              </p:cNvPr>
              <p:cNvPicPr/>
              <p:nvPr/>
            </p:nvPicPr>
            <p:blipFill>
              <a:blip r:embed="rId12"/>
              <a:stretch>
                <a:fillRect/>
              </a:stretch>
            </p:blipFill>
            <p:spPr>
              <a:xfrm>
                <a:off x="1677120" y="4518552"/>
                <a:ext cx="13262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1700BD23-10D8-C850-D3B3-5571216E3B25}"/>
                  </a:ext>
                </a:extLst>
              </p14:cNvPr>
              <p14:cNvContentPartPr/>
              <p14:nvPr/>
            </p14:nvContentPartPr>
            <p14:xfrm>
              <a:off x="3230520" y="2028072"/>
              <a:ext cx="505800" cy="25920"/>
            </p14:xfrm>
          </p:contentPart>
        </mc:Choice>
        <mc:Fallback xmlns="">
          <p:pic>
            <p:nvPicPr>
              <p:cNvPr id="11" name="Ink 10">
                <a:extLst>
                  <a:ext uri="{FF2B5EF4-FFF2-40B4-BE49-F238E27FC236}">
                    <a16:creationId xmlns:a16="http://schemas.microsoft.com/office/drawing/2014/main" id="{1700BD23-10D8-C850-D3B3-5571216E3B25}"/>
                  </a:ext>
                </a:extLst>
              </p:cNvPr>
              <p:cNvPicPr/>
              <p:nvPr/>
            </p:nvPicPr>
            <p:blipFill>
              <a:blip r:embed="rId14"/>
              <a:stretch>
                <a:fillRect/>
              </a:stretch>
            </p:blipFill>
            <p:spPr>
              <a:xfrm>
                <a:off x="3176880" y="1920432"/>
                <a:ext cx="6134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8977D469-4229-ABE8-0E4A-B4464A7B9339}"/>
                  </a:ext>
                </a:extLst>
              </p14:cNvPr>
              <p14:cNvContentPartPr/>
              <p14:nvPr/>
            </p14:nvContentPartPr>
            <p14:xfrm>
              <a:off x="3510960" y="2034552"/>
              <a:ext cx="931680" cy="63000"/>
            </p14:xfrm>
          </p:contentPart>
        </mc:Choice>
        <mc:Fallback xmlns="">
          <p:pic>
            <p:nvPicPr>
              <p:cNvPr id="12" name="Ink 11">
                <a:extLst>
                  <a:ext uri="{FF2B5EF4-FFF2-40B4-BE49-F238E27FC236}">
                    <a16:creationId xmlns:a16="http://schemas.microsoft.com/office/drawing/2014/main" id="{8977D469-4229-ABE8-0E4A-B4464A7B9339}"/>
                  </a:ext>
                </a:extLst>
              </p:cNvPr>
              <p:cNvPicPr/>
              <p:nvPr/>
            </p:nvPicPr>
            <p:blipFill>
              <a:blip r:embed="rId16"/>
              <a:stretch>
                <a:fillRect/>
              </a:stretch>
            </p:blipFill>
            <p:spPr>
              <a:xfrm>
                <a:off x="3457320" y="1926912"/>
                <a:ext cx="10393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D99E0446-6600-701E-C36E-E73BE5C43794}"/>
                  </a:ext>
                </a:extLst>
              </p14:cNvPr>
              <p14:cNvContentPartPr/>
              <p14:nvPr/>
            </p14:nvContentPartPr>
            <p14:xfrm>
              <a:off x="8107080" y="1984872"/>
              <a:ext cx="1285920" cy="33120"/>
            </p14:xfrm>
          </p:contentPart>
        </mc:Choice>
        <mc:Fallback xmlns="">
          <p:pic>
            <p:nvPicPr>
              <p:cNvPr id="13" name="Ink 12">
                <a:extLst>
                  <a:ext uri="{FF2B5EF4-FFF2-40B4-BE49-F238E27FC236}">
                    <a16:creationId xmlns:a16="http://schemas.microsoft.com/office/drawing/2014/main" id="{D99E0446-6600-701E-C36E-E73BE5C43794}"/>
                  </a:ext>
                </a:extLst>
              </p:cNvPr>
              <p:cNvPicPr/>
              <p:nvPr/>
            </p:nvPicPr>
            <p:blipFill>
              <a:blip r:embed="rId18"/>
              <a:stretch>
                <a:fillRect/>
              </a:stretch>
            </p:blipFill>
            <p:spPr>
              <a:xfrm>
                <a:off x="8053440" y="1876872"/>
                <a:ext cx="13935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D8704188-5110-27B5-F546-C12100C6A228}"/>
                  </a:ext>
                </a:extLst>
              </p14:cNvPr>
              <p14:cNvContentPartPr/>
              <p14:nvPr/>
            </p14:nvContentPartPr>
            <p14:xfrm>
              <a:off x="3228360" y="1955712"/>
              <a:ext cx="1227960" cy="14040"/>
            </p14:xfrm>
          </p:contentPart>
        </mc:Choice>
        <mc:Fallback xmlns="">
          <p:pic>
            <p:nvPicPr>
              <p:cNvPr id="15" name="Ink 14">
                <a:extLst>
                  <a:ext uri="{FF2B5EF4-FFF2-40B4-BE49-F238E27FC236}">
                    <a16:creationId xmlns:a16="http://schemas.microsoft.com/office/drawing/2014/main" id="{D8704188-5110-27B5-F546-C12100C6A228}"/>
                  </a:ext>
                </a:extLst>
              </p:cNvPr>
              <p:cNvPicPr/>
              <p:nvPr/>
            </p:nvPicPr>
            <p:blipFill>
              <a:blip r:embed="rId20"/>
              <a:stretch>
                <a:fillRect/>
              </a:stretch>
            </p:blipFill>
            <p:spPr>
              <a:xfrm>
                <a:off x="3174720" y="1847712"/>
                <a:ext cx="13356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58D09ECC-0559-5498-5C93-342BF36231AB}"/>
                  </a:ext>
                </a:extLst>
              </p14:cNvPr>
              <p14:cNvContentPartPr/>
              <p14:nvPr/>
            </p14:nvContentPartPr>
            <p14:xfrm>
              <a:off x="3236640" y="2047872"/>
              <a:ext cx="360" cy="360"/>
            </p14:xfrm>
          </p:contentPart>
        </mc:Choice>
        <mc:Fallback xmlns="">
          <p:pic>
            <p:nvPicPr>
              <p:cNvPr id="16" name="Ink 15">
                <a:extLst>
                  <a:ext uri="{FF2B5EF4-FFF2-40B4-BE49-F238E27FC236}">
                    <a16:creationId xmlns:a16="http://schemas.microsoft.com/office/drawing/2014/main" id="{58D09ECC-0559-5498-5C93-342BF36231AB}"/>
                  </a:ext>
                </a:extLst>
              </p:cNvPr>
              <p:cNvPicPr/>
              <p:nvPr/>
            </p:nvPicPr>
            <p:blipFill>
              <a:blip r:embed="rId22"/>
              <a:stretch>
                <a:fillRect/>
              </a:stretch>
            </p:blipFill>
            <p:spPr>
              <a:xfrm>
                <a:off x="3182640" y="1940232"/>
                <a:ext cx="108000" cy="216000"/>
              </a:xfrm>
              <a:prstGeom prst="rect">
                <a:avLst/>
              </a:prstGeom>
            </p:spPr>
          </p:pic>
        </mc:Fallback>
      </mc:AlternateContent>
    </p:spTree>
    <p:extLst>
      <p:ext uri="{BB962C8B-B14F-4D97-AF65-F5344CB8AC3E}">
        <p14:creationId xmlns:p14="http://schemas.microsoft.com/office/powerpoint/2010/main" val="365162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F04629AF-EE14-4E57-B7C2-386D56C65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2143" y="6196291"/>
            <a:ext cx="2027463" cy="575800"/>
          </a:xfrm>
          <a:prstGeom prst="rect">
            <a:avLst/>
          </a:prstGeom>
        </p:spPr>
      </p:pic>
      <p:pic>
        <p:nvPicPr>
          <p:cNvPr id="6" name="Picture 5">
            <a:extLst>
              <a:ext uri="{FF2B5EF4-FFF2-40B4-BE49-F238E27FC236}">
                <a16:creationId xmlns:a16="http://schemas.microsoft.com/office/drawing/2014/main" id="{5FCD20B5-00A0-C8AE-469E-F202FDB23C90}"/>
              </a:ext>
            </a:extLst>
          </p:cNvPr>
          <p:cNvPicPr>
            <a:picLocks noChangeAspect="1"/>
          </p:cNvPicPr>
          <p:nvPr/>
        </p:nvPicPr>
        <p:blipFill>
          <a:blip r:embed="rId4">
            <a:extLst>
              <a:ext uri="{28A0092B-C50C-407E-A947-70E740481C1C}">
                <a14:useLocalDpi xmlns:a14="http://schemas.microsoft.com/office/drawing/2010/main" val="0"/>
              </a:ext>
            </a:extLst>
          </a:blip>
          <a:srcRect t="287" b="287"/>
          <a:stretch/>
        </p:blipFill>
        <p:spPr>
          <a:xfrm>
            <a:off x="746449" y="79718"/>
            <a:ext cx="8825178" cy="6185461"/>
          </a:xfrm>
          <a:prstGeom prst="rect">
            <a:avLst/>
          </a:prstGeom>
        </p:spPr>
      </p:pic>
      <p:pic>
        <p:nvPicPr>
          <p:cNvPr id="7" name="Picture 6">
            <a:extLst>
              <a:ext uri="{FF2B5EF4-FFF2-40B4-BE49-F238E27FC236}">
                <a16:creationId xmlns:a16="http://schemas.microsoft.com/office/drawing/2014/main" id="{5B434BE1-4DAA-3D17-CB8B-4C2C1CA31E8C}"/>
              </a:ext>
            </a:extLst>
          </p:cNvPr>
          <p:cNvPicPr>
            <a:picLocks noChangeAspect="1"/>
          </p:cNvPicPr>
          <p:nvPr/>
        </p:nvPicPr>
        <p:blipFill>
          <a:blip r:embed="rId5">
            <a:extLst>
              <a:ext uri="{28A0092B-C50C-407E-A947-70E740481C1C}">
                <a14:useLocalDpi xmlns:a14="http://schemas.microsoft.com/office/drawing/2010/main" val="0"/>
              </a:ext>
            </a:extLst>
          </a:blip>
          <a:srcRect t="1771" b="1771"/>
          <a:stretch/>
        </p:blipFill>
        <p:spPr>
          <a:xfrm>
            <a:off x="1051590" y="6244876"/>
            <a:ext cx="8520037" cy="575800"/>
          </a:xfrm>
          <a:prstGeom prst="rect">
            <a:avLst/>
          </a:prstGeom>
        </p:spPr>
      </p:pic>
    </p:spTree>
    <p:extLst>
      <p:ext uri="{BB962C8B-B14F-4D97-AF65-F5344CB8AC3E}">
        <p14:creationId xmlns:p14="http://schemas.microsoft.com/office/powerpoint/2010/main" val="371812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hart, bar chart&#10;&#10;Description automatically generated">
            <a:extLst>
              <a:ext uri="{FF2B5EF4-FFF2-40B4-BE49-F238E27FC236}">
                <a16:creationId xmlns:a16="http://schemas.microsoft.com/office/drawing/2014/main" id="{85661517-B43E-7881-C8CB-865131585051}"/>
              </a:ext>
            </a:extLst>
          </p:cNvPr>
          <p:cNvPicPr>
            <a:picLocks noChangeAspect="1"/>
          </p:cNvPicPr>
          <p:nvPr/>
        </p:nvPicPr>
        <p:blipFill rotWithShape="1">
          <a:blip r:embed="rId3"/>
          <a:srcRect l="1343" t="15496" b="19767"/>
          <a:stretch/>
        </p:blipFill>
        <p:spPr>
          <a:xfrm>
            <a:off x="1237474" y="1981323"/>
            <a:ext cx="8527639" cy="3785710"/>
          </a:xfrm>
          <a:prstGeom prst="rect">
            <a:avLst/>
          </a:prstGeom>
        </p:spPr>
      </p:pic>
      <p:sp>
        <p:nvSpPr>
          <p:cNvPr id="4" name="Title 3"/>
          <p:cNvSpPr>
            <a:spLocks noGrp="1"/>
          </p:cNvSpPr>
          <p:nvPr>
            <p:ph type="title"/>
          </p:nvPr>
        </p:nvSpPr>
        <p:spPr>
          <a:xfrm>
            <a:off x="1237474" y="-123904"/>
            <a:ext cx="8233363" cy="1590789"/>
          </a:xfrm>
        </p:spPr>
        <p:txBody>
          <a:bodyPr/>
          <a:lstStyle>
            <a:defPPr>
              <a:defRPr lang="en-US"/>
            </a:defPPr>
            <a:lvl1pPr marL="0" algn="l" defTabSz="586130" rtl="0" eaLnBrk="1" latinLnBrk="0" hangingPunct="1">
              <a:defRPr sz="2308" kern="1200">
                <a:solidFill>
                  <a:schemeClr val="tx1"/>
                </a:solidFill>
                <a:latin typeface="+mn-lt"/>
                <a:ea typeface="+mn-ea"/>
                <a:cs typeface="+mn-cs"/>
              </a:defRPr>
            </a:lvl1pPr>
            <a:lvl2pPr marL="586130" algn="l" defTabSz="586130" rtl="0" eaLnBrk="1" latinLnBrk="0" hangingPunct="1">
              <a:defRPr sz="2308" kern="1200">
                <a:solidFill>
                  <a:schemeClr val="tx1"/>
                </a:solidFill>
                <a:latin typeface="+mn-lt"/>
                <a:ea typeface="+mn-ea"/>
                <a:cs typeface="+mn-cs"/>
              </a:defRPr>
            </a:lvl2pPr>
            <a:lvl3pPr marL="1172261" algn="l" defTabSz="586130" rtl="0" eaLnBrk="1" latinLnBrk="0" hangingPunct="1">
              <a:defRPr sz="2308" kern="1200">
                <a:solidFill>
                  <a:schemeClr val="tx1"/>
                </a:solidFill>
                <a:latin typeface="+mn-lt"/>
                <a:ea typeface="+mn-ea"/>
                <a:cs typeface="+mn-cs"/>
              </a:defRPr>
            </a:lvl3pPr>
            <a:lvl4pPr marL="1758391" algn="l" defTabSz="586130" rtl="0" eaLnBrk="1" latinLnBrk="0" hangingPunct="1">
              <a:defRPr sz="2308" kern="1200">
                <a:solidFill>
                  <a:schemeClr val="tx1"/>
                </a:solidFill>
                <a:latin typeface="+mn-lt"/>
                <a:ea typeface="+mn-ea"/>
                <a:cs typeface="+mn-cs"/>
              </a:defRPr>
            </a:lvl4pPr>
            <a:lvl5pPr marL="2344522" algn="l" defTabSz="586130" rtl="0" eaLnBrk="1" latinLnBrk="0" hangingPunct="1">
              <a:defRPr sz="2308" kern="1200">
                <a:solidFill>
                  <a:schemeClr val="tx1"/>
                </a:solidFill>
                <a:latin typeface="+mn-lt"/>
                <a:ea typeface="+mn-ea"/>
                <a:cs typeface="+mn-cs"/>
              </a:defRPr>
            </a:lvl5pPr>
            <a:lvl6pPr marL="2930652" algn="l" defTabSz="586130" rtl="0" eaLnBrk="1" latinLnBrk="0" hangingPunct="1">
              <a:defRPr sz="2308" kern="1200">
                <a:solidFill>
                  <a:schemeClr val="tx1"/>
                </a:solidFill>
                <a:latin typeface="+mn-lt"/>
                <a:ea typeface="+mn-ea"/>
                <a:cs typeface="+mn-cs"/>
              </a:defRPr>
            </a:lvl6pPr>
            <a:lvl7pPr marL="3516782" algn="l" defTabSz="586130" rtl="0" eaLnBrk="1" latinLnBrk="0" hangingPunct="1">
              <a:defRPr sz="2308" kern="1200">
                <a:solidFill>
                  <a:schemeClr val="tx1"/>
                </a:solidFill>
                <a:latin typeface="+mn-lt"/>
                <a:ea typeface="+mn-ea"/>
                <a:cs typeface="+mn-cs"/>
              </a:defRPr>
            </a:lvl7pPr>
            <a:lvl8pPr marL="4102913" algn="l" defTabSz="586130" rtl="0" eaLnBrk="1" latinLnBrk="0" hangingPunct="1">
              <a:defRPr sz="2308" kern="1200">
                <a:solidFill>
                  <a:schemeClr val="tx1"/>
                </a:solidFill>
                <a:latin typeface="+mn-lt"/>
                <a:ea typeface="+mn-ea"/>
                <a:cs typeface="+mn-cs"/>
              </a:defRPr>
            </a:lvl8pPr>
            <a:lvl9pPr marL="4689043" algn="l" defTabSz="586130" rtl="0" eaLnBrk="1" latinLnBrk="0" hangingPunct="1">
              <a:defRPr sz="2308" kern="1200">
                <a:solidFill>
                  <a:schemeClr val="tx1"/>
                </a:solidFill>
                <a:latin typeface="+mn-lt"/>
                <a:ea typeface="+mn-ea"/>
                <a:cs typeface="+mn-cs"/>
              </a:defRPr>
            </a:lvl9pPr>
          </a:lstStyle>
          <a:p>
            <a:r>
              <a:rPr lang="en-US" sz="2400" dirty="0"/>
              <a:t>DEMOCRATIC President with a Republican </a:t>
            </a:r>
            <a:br>
              <a:rPr lang="en-US" sz="2400" dirty="0"/>
            </a:br>
            <a:r>
              <a:rPr lang="en-US" sz="2400" dirty="0"/>
              <a:t>or Split Congress Has Been a Strong Combination for Stocks</a:t>
            </a:r>
          </a:p>
        </p:txBody>
      </p:sp>
      <p:grpSp>
        <p:nvGrpSpPr>
          <p:cNvPr id="2" name="Group 1">
            <a:extLst>
              <a:ext uri="{FF2B5EF4-FFF2-40B4-BE49-F238E27FC236}">
                <a16:creationId xmlns:a16="http://schemas.microsoft.com/office/drawing/2014/main" id="{2CFE1B0E-3450-A7B0-26B1-F5DF03833190}"/>
              </a:ext>
            </a:extLst>
          </p:cNvPr>
          <p:cNvGrpSpPr/>
          <p:nvPr/>
        </p:nvGrpSpPr>
        <p:grpSpPr>
          <a:xfrm>
            <a:off x="1259200" y="1566435"/>
            <a:ext cx="2033927" cy="352961"/>
            <a:chOff x="541333" y="1305362"/>
            <a:chExt cx="1736855" cy="276999"/>
          </a:xfrm>
        </p:grpSpPr>
        <p:sp>
          <p:nvSpPr>
            <p:cNvPr id="6" name="Rectangle 5">
              <a:extLst>
                <a:ext uri="{FF2B5EF4-FFF2-40B4-BE49-F238E27FC236}">
                  <a16:creationId xmlns:a16="http://schemas.microsoft.com/office/drawing/2014/main" id="{608438FC-3880-185D-F1B7-2B520E200900}"/>
                </a:ext>
              </a:extLst>
            </p:cNvPr>
            <p:cNvSpPr/>
            <p:nvPr/>
          </p:nvSpPr>
          <p:spPr>
            <a:xfrm>
              <a:off x="626774" y="1305362"/>
              <a:ext cx="1651414" cy="276999"/>
            </a:xfrm>
            <a:prstGeom prst="rect">
              <a:avLst/>
            </a:prstGeom>
          </p:spPr>
          <p:txBody>
            <a:bodyPr wrap="none">
              <a:spAutoFit/>
            </a:bodyPr>
            <a:lstStyle>
              <a:defPPr>
                <a:defRPr lang="en-US"/>
              </a:defPPr>
              <a:lvl1pPr marL="0" algn="l" defTabSz="586130" rtl="0" eaLnBrk="1" latinLnBrk="0" hangingPunct="1">
                <a:defRPr sz="2308" kern="1200">
                  <a:solidFill>
                    <a:schemeClr val="tx1"/>
                  </a:solidFill>
                  <a:latin typeface="+mn-lt"/>
                  <a:ea typeface="+mn-ea"/>
                  <a:cs typeface="+mn-cs"/>
                </a:defRPr>
              </a:lvl1pPr>
              <a:lvl2pPr marL="586130" algn="l" defTabSz="586130" rtl="0" eaLnBrk="1" latinLnBrk="0" hangingPunct="1">
                <a:defRPr sz="2308" kern="1200">
                  <a:solidFill>
                    <a:schemeClr val="tx1"/>
                  </a:solidFill>
                  <a:latin typeface="+mn-lt"/>
                  <a:ea typeface="+mn-ea"/>
                  <a:cs typeface="+mn-cs"/>
                </a:defRPr>
              </a:lvl2pPr>
              <a:lvl3pPr marL="1172261" algn="l" defTabSz="586130" rtl="0" eaLnBrk="1" latinLnBrk="0" hangingPunct="1">
                <a:defRPr sz="2308" kern="1200">
                  <a:solidFill>
                    <a:schemeClr val="tx1"/>
                  </a:solidFill>
                  <a:latin typeface="+mn-lt"/>
                  <a:ea typeface="+mn-ea"/>
                  <a:cs typeface="+mn-cs"/>
                </a:defRPr>
              </a:lvl3pPr>
              <a:lvl4pPr marL="1758391" algn="l" defTabSz="586130" rtl="0" eaLnBrk="1" latinLnBrk="0" hangingPunct="1">
                <a:defRPr sz="2308" kern="1200">
                  <a:solidFill>
                    <a:schemeClr val="tx1"/>
                  </a:solidFill>
                  <a:latin typeface="+mn-lt"/>
                  <a:ea typeface="+mn-ea"/>
                  <a:cs typeface="+mn-cs"/>
                </a:defRPr>
              </a:lvl4pPr>
              <a:lvl5pPr marL="2344522" algn="l" defTabSz="586130" rtl="0" eaLnBrk="1" latinLnBrk="0" hangingPunct="1">
                <a:defRPr sz="2308" kern="1200">
                  <a:solidFill>
                    <a:schemeClr val="tx1"/>
                  </a:solidFill>
                  <a:latin typeface="+mn-lt"/>
                  <a:ea typeface="+mn-ea"/>
                  <a:cs typeface="+mn-cs"/>
                </a:defRPr>
              </a:lvl5pPr>
              <a:lvl6pPr marL="2930652" algn="l" defTabSz="586130" rtl="0" eaLnBrk="1" latinLnBrk="0" hangingPunct="1">
                <a:defRPr sz="2308" kern="1200">
                  <a:solidFill>
                    <a:schemeClr val="tx1"/>
                  </a:solidFill>
                  <a:latin typeface="+mn-lt"/>
                  <a:ea typeface="+mn-ea"/>
                  <a:cs typeface="+mn-cs"/>
                </a:defRPr>
              </a:lvl6pPr>
              <a:lvl7pPr marL="3516782" algn="l" defTabSz="586130" rtl="0" eaLnBrk="1" latinLnBrk="0" hangingPunct="1">
                <a:defRPr sz="2308" kern="1200">
                  <a:solidFill>
                    <a:schemeClr val="tx1"/>
                  </a:solidFill>
                  <a:latin typeface="+mn-lt"/>
                  <a:ea typeface="+mn-ea"/>
                  <a:cs typeface="+mn-cs"/>
                </a:defRPr>
              </a:lvl7pPr>
              <a:lvl8pPr marL="4102913" algn="l" defTabSz="586130" rtl="0" eaLnBrk="1" latinLnBrk="0" hangingPunct="1">
                <a:defRPr sz="2308" kern="1200">
                  <a:solidFill>
                    <a:schemeClr val="tx1"/>
                  </a:solidFill>
                  <a:latin typeface="+mn-lt"/>
                  <a:ea typeface="+mn-ea"/>
                  <a:cs typeface="+mn-cs"/>
                </a:defRPr>
              </a:lvl8pPr>
              <a:lvl9pPr marL="4689043" algn="l" defTabSz="586130" rtl="0" eaLnBrk="1" latinLnBrk="0" hangingPunct="1">
                <a:defRPr sz="2308" kern="1200">
                  <a:solidFill>
                    <a:schemeClr val="tx1"/>
                  </a:solidFill>
                  <a:latin typeface="+mn-lt"/>
                  <a:ea typeface="+mn-ea"/>
                  <a:cs typeface="+mn-cs"/>
                </a:defRPr>
              </a:lvl9pPr>
            </a:lstStyle>
            <a:p>
              <a:r>
                <a:rPr lang="en-US" sz="1440" dirty="0">
                  <a:latin typeface="Arial" panose="020B0604020202020204" pitchFamily="34" charset="0"/>
                  <a:cs typeface="Arial" panose="020B0604020202020204" pitchFamily="34" charset="0"/>
                </a:rPr>
                <a:t>Democratic President</a:t>
              </a:r>
            </a:p>
          </p:txBody>
        </p:sp>
        <p:sp>
          <p:nvSpPr>
            <p:cNvPr id="7" name="Oval 6">
              <a:extLst>
                <a:ext uri="{FF2B5EF4-FFF2-40B4-BE49-F238E27FC236}">
                  <a16:creationId xmlns:a16="http://schemas.microsoft.com/office/drawing/2014/main" id="{E5BC7516-B536-053D-0A2E-84F8C245C8DF}"/>
                </a:ext>
              </a:extLst>
            </p:cNvPr>
            <p:cNvSpPr/>
            <p:nvPr/>
          </p:nvSpPr>
          <p:spPr>
            <a:xfrm>
              <a:off x="541333" y="1373073"/>
              <a:ext cx="131162" cy="131162"/>
            </a:xfrm>
            <a:prstGeom prst="ellipse">
              <a:avLst/>
            </a:prstGeom>
            <a:solidFill>
              <a:srgbClr val="2C97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586130" rtl="0" eaLnBrk="1" latinLnBrk="0" hangingPunct="1">
                <a:defRPr sz="2308" kern="1200">
                  <a:solidFill>
                    <a:schemeClr val="tx1"/>
                  </a:solidFill>
                  <a:latin typeface="+mn-lt"/>
                  <a:ea typeface="+mn-ea"/>
                  <a:cs typeface="+mn-cs"/>
                </a:defRPr>
              </a:lvl1pPr>
              <a:lvl2pPr marL="586130" algn="l" defTabSz="586130" rtl="0" eaLnBrk="1" latinLnBrk="0" hangingPunct="1">
                <a:defRPr sz="2308" kern="1200">
                  <a:solidFill>
                    <a:schemeClr val="tx1"/>
                  </a:solidFill>
                  <a:latin typeface="+mn-lt"/>
                  <a:ea typeface="+mn-ea"/>
                  <a:cs typeface="+mn-cs"/>
                </a:defRPr>
              </a:lvl2pPr>
              <a:lvl3pPr marL="1172261" algn="l" defTabSz="586130" rtl="0" eaLnBrk="1" latinLnBrk="0" hangingPunct="1">
                <a:defRPr sz="2308" kern="1200">
                  <a:solidFill>
                    <a:schemeClr val="tx1"/>
                  </a:solidFill>
                  <a:latin typeface="+mn-lt"/>
                  <a:ea typeface="+mn-ea"/>
                  <a:cs typeface="+mn-cs"/>
                </a:defRPr>
              </a:lvl3pPr>
              <a:lvl4pPr marL="1758391" algn="l" defTabSz="586130" rtl="0" eaLnBrk="1" latinLnBrk="0" hangingPunct="1">
                <a:defRPr sz="2308" kern="1200">
                  <a:solidFill>
                    <a:schemeClr val="tx1"/>
                  </a:solidFill>
                  <a:latin typeface="+mn-lt"/>
                  <a:ea typeface="+mn-ea"/>
                  <a:cs typeface="+mn-cs"/>
                </a:defRPr>
              </a:lvl4pPr>
              <a:lvl5pPr marL="2344522" algn="l" defTabSz="586130" rtl="0" eaLnBrk="1" latinLnBrk="0" hangingPunct="1">
                <a:defRPr sz="2308" kern="1200">
                  <a:solidFill>
                    <a:schemeClr val="tx1"/>
                  </a:solidFill>
                  <a:latin typeface="+mn-lt"/>
                  <a:ea typeface="+mn-ea"/>
                  <a:cs typeface="+mn-cs"/>
                </a:defRPr>
              </a:lvl5pPr>
              <a:lvl6pPr marL="2930652" algn="l" defTabSz="586130" rtl="0" eaLnBrk="1" latinLnBrk="0" hangingPunct="1">
                <a:defRPr sz="2308" kern="1200">
                  <a:solidFill>
                    <a:schemeClr val="tx1"/>
                  </a:solidFill>
                  <a:latin typeface="+mn-lt"/>
                  <a:ea typeface="+mn-ea"/>
                  <a:cs typeface="+mn-cs"/>
                </a:defRPr>
              </a:lvl6pPr>
              <a:lvl7pPr marL="3516782" algn="l" defTabSz="586130" rtl="0" eaLnBrk="1" latinLnBrk="0" hangingPunct="1">
                <a:defRPr sz="2308" kern="1200">
                  <a:solidFill>
                    <a:schemeClr val="tx1"/>
                  </a:solidFill>
                  <a:latin typeface="+mn-lt"/>
                  <a:ea typeface="+mn-ea"/>
                  <a:cs typeface="+mn-cs"/>
                </a:defRPr>
              </a:lvl7pPr>
              <a:lvl8pPr marL="4102913" algn="l" defTabSz="586130" rtl="0" eaLnBrk="1" latinLnBrk="0" hangingPunct="1">
                <a:defRPr sz="2308" kern="1200">
                  <a:solidFill>
                    <a:schemeClr val="tx1"/>
                  </a:solidFill>
                  <a:latin typeface="+mn-lt"/>
                  <a:ea typeface="+mn-ea"/>
                  <a:cs typeface="+mn-cs"/>
                </a:defRPr>
              </a:lvl8pPr>
              <a:lvl9pPr marL="4689043" algn="l" defTabSz="586130" rtl="0" eaLnBrk="1" latinLnBrk="0" hangingPunct="1">
                <a:defRPr sz="2308" kern="1200">
                  <a:solidFill>
                    <a:schemeClr val="tx1"/>
                  </a:solidFill>
                  <a:latin typeface="+mn-lt"/>
                  <a:ea typeface="+mn-ea"/>
                  <a:cs typeface="+mn-cs"/>
                </a:defRPr>
              </a:lvl9pPr>
            </a:lstStyle>
            <a:p>
              <a:pPr algn="ctr"/>
              <a:endParaRPr lang="en-US" sz="2770"/>
            </a:p>
          </p:txBody>
        </p:sp>
      </p:grpSp>
      <p:grpSp>
        <p:nvGrpSpPr>
          <p:cNvPr id="8" name="Group 7">
            <a:extLst>
              <a:ext uri="{FF2B5EF4-FFF2-40B4-BE49-F238E27FC236}">
                <a16:creationId xmlns:a16="http://schemas.microsoft.com/office/drawing/2014/main" id="{0E2D9F96-519C-925B-775B-AF463346130A}"/>
              </a:ext>
            </a:extLst>
          </p:cNvPr>
          <p:cNvGrpSpPr/>
          <p:nvPr/>
        </p:nvGrpSpPr>
        <p:grpSpPr>
          <a:xfrm>
            <a:off x="3601673" y="1566435"/>
            <a:ext cx="2018330" cy="352961"/>
            <a:chOff x="3379535" y="1305362"/>
            <a:chExt cx="1723536" cy="276999"/>
          </a:xfrm>
        </p:grpSpPr>
        <p:sp>
          <p:nvSpPr>
            <p:cNvPr id="9" name="Rectangle 8">
              <a:extLst>
                <a:ext uri="{FF2B5EF4-FFF2-40B4-BE49-F238E27FC236}">
                  <a16:creationId xmlns:a16="http://schemas.microsoft.com/office/drawing/2014/main" id="{B0293433-F9EE-7CDF-A135-6572B6DBD18A}"/>
                </a:ext>
              </a:extLst>
            </p:cNvPr>
            <p:cNvSpPr/>
            <p:nvPr/>
          </p:nvSpPr>
          <p:spPr>
            <a:xfrm>
              <a:off x="3462878" y="1305362"/>
              <a:ext cx="1640193" cy="276999"/>
            </a:xfrm>
            <a:prstGeom prst="rect">
              <a:avLst/>
            </a:prstGeom>
          </p:spPr>
          <p:txBody>
            <a:bodyPr wrap="none">
              <a:spAutoFit/>
            </a:bodyPr>
            <a:lstStyle>
              <a:defPPr>
                <a:defRPr lang="en-US"/>
              </a:defPPr>
              <a:lvl1pPr marL="0" algn="l" defTabSz="586130" rtl="0" eaLnBrk="1" latinLnBrk="0" hangingPunct="1">
                <a:defRPr sz="2308" kern="1200">
                  <a:solidFill>
                    <a:schemeClr val="tx1"/>
                  </a:solidFill>
                  <a:latin typeface="+mn-lt"/>
                  <a:ea typeface="+mn-ea"/>
                  <a:cs typeface="+mn-cs"/>
                </a:defRPr>
              </a:lvl1pPr>
              <a:lvl2pPr marL="586130" algn="l" defTabSz="586130" rtl="0" eaLnBrk="1" latinLnBrk="0" hangingPunct="1">
                <a:defRPr sz="2308" kern="1200">
                  <a:solidFill>
                    <a:schemeClr val="tx1"/>
                  </a:solidFill>
                  <a:latin typeface="+mn-lt"/>
                  <a:ea typeface="+mn-ea"/>
                  <a:cs typeface="+mn-cs"/>
                </a:defRPr>
              </a:lvl2pPr>
              <a:lvl3pPr marL="1172261" algn="l" defTabSz="586130" rtl="0" eaLnBrk="1" latinLnBrk="0" hangingPunct="1">
                <a:defRPr sz="2308" kern="1200">
                  <a:solidFill>
                    <a:schemeClr val="tx1"/>
                  </a:solidFill>
                  <a:latin typeface="+mn-lt"/>
                  <a:ea typeface="+mn-ea"/>
                  <a:cs typeface="+mn-cs"/>
                </a:defRPr>
              </a:lvl3pPr>
              <a:lvl4pPr marL="1758391" algn="l" defTabSz="586130" rtl="0" eaLnBrk="1" latinLnBrk="0" hangingPunct="1">
                <a:defRPr sz="2308" kern="1200">
                  <a:solidFill>
                    <a:schemeClr val="tx1"/>
                  </a:solidFill>
                  <a:latin typeface="+mn-lt"/>
                  <a:ea typeface="+mn-ea"/>
                  <a:cs typeface="+mn-cs"/>
                </a:defRPr>
              </a:lvl4pPr>
              <a:lvl5pPr marL="2344522" algn="l" defTabSz="586130" rtl="0" eaLnBrk="1" latinLnBrk="0" hangingPunct="1">
                <a:defRPr sz="2308" kern="1200">
                  <a:solidFill>
                    <a:schemeClr val="tx1"/>
                  </a:solidFill>
                  <a:latin typeface="+mn-lt"/>
                  <a:ea typeface="+mn-ea"/>
                  <a:cs typeface="+mn-cs"/>
                </a:defRPr>
              </a:lvl5pPr>
              <a:lvl6pPr marL="2930652" algn="l" defTabSz="586130" rtl="0" eaLnBrk="1" latinLnBrk="0" hangingPunct="1">
                <a:defRPr sz="2308" kern="1200">
                  <a:solidFill>
                    <a:schemeClr val="tx1"/>
                  </a:solidFill>
                  <a:latin typeface="+mn-lt"/>
                  <a:ea typeface="+mn-ea"/>
                  <a:cs typeface="+mn-cs"/>
                </a:defRPr>
              </a:lvl6pPr>
              <a:lvl7pPr marL="3516782" algn="l" defTabSz="586130" rtl="0" eaLnBrk="1" latinLnBrk="0" hangingPunct="1">
                <a:defRPr sz="2308" kern="1200">
                  <a:solidFill>
                    <a:schemeClr val="tx1"/>
                  </a:solidFill>
                  <a:latin typeface="+mn-lt"/>
                  <a:ea typeface="+mn-ea"/>
                  <a:cs typeface="+mn-cs"/>
                </a:defRPr>
              </a:lvl7pPr>
              <a:lvl8pPr marL="4102913" algn="l" defTabSz="586130" rtl="0" eaLnBrk="1" latinLnBrk="0" hangingPunct="1">
                <a:defRPr sz="2308" kern="1200">
                  <a:solidFill>
                    <a:schemeClr val="tx1"/>
                  </a:solidFill>
                  <a:latin typeface="+mn-lt"/>
                  <a:ea typeface="+mn-ea"/>
                  <a:cs typeface="+mn-cs"/>
                </a:defRPr>
              </a:lvl8pPr>
              <a:lvl9pPr marL="4689043" algn="l" defTabSz="586130" rtl="0" eaLnBrk="1" latinLnBrk="0" hangingPunct="1">
                <a:defRPr sz="2308" kern="1200">
                  <a:solidFill>
                    <a:schemeClr val="tx1"/>
                  </a:solidFill>
                  <a:latin typeface="+mn-lt"/>
                  <a:ea typeface="+mn-ea"/>
                  <a:cs typeface="+mn-cs"/>
                </a:defRPr>
              </a:lvl9pPr>
            </a:lstStyle>
            <a:p>
              <a:r>
                <a:rPr lang="en-US" sz="1440" dirty="0">
                  <a:latin typeface="Arial" panose="020B0604020202020204" pitchFamily="34" charset="0"/>
                  <a:cs typeface="Arial" panose="020B0604020202020204" pitchFamily="34" charset="0"/>
                </a:rPr>
                <a:t>Republican President</a:t>
              </a:r>
            </a:p>
          </p:txBody>
        </p:sp>
        <p:sp>
          <p:nvSpPr>
            <p:cNvPr id="11" name="Oval 10">
              <a:extLst>
                <a:ext uri="{FF2B5EF4-FFF2-40B4-BE49-F238E27FC236}">
                  <a16:creationId xmlns:a16="http://schemas.microsoft.com/office/drawing/2014/main" id="{1B9DF09C-27FA-B18E-7CBA-8779ED774A16}"/>
                </a:ext>
              </a:extLst>
            </p:cNvPr>
            <p:cNvSpPr/>
            <p:nvPr/>
          </p:nvSpPr>
          <p:spPr>
            <a:xfrm>
              <a:off x="3379535" y="1374103"/>
              <a:ext cx="131162" cy="1311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586130" rtl="0" eaLnBrk="1" latinLnBrk="0" hangingPunct="1">
                <a:defRPr sz="2308" kern="1200">
                  <a:solidFill>
                    <a:schemeClr val="tx1"/>
                  </a:solidFill>
                  <a:latin typeface="+mn-lt"/>
                  <a:ea typeface="+mn-ea"/>
                  <a:cs typeface="+mn-cs"/>
                </a:defRPr>
              </a:lvl1pPr>
              <a:lvl2pPr marL="586130" algn="l" defTabSz="586130" rtl="0" eaLnBrk="1" latinLnBrk="0" hangingPunct="1">
                <a:defRPr sz="2308" kern="1200">
                  <a:solidFill>
                    <a:schemeClr val="tx1"/>
                  </a:solidFill>
                  <a:latin typeface="+mn-lt"/>
                  <a:ea typeface="+mn-ea"/>
                  <a:cs typeface="+mn-cs"/>
                </a:defRPr>
              </a:lvl2pPr>
              <a:lvl3pPr marL="1172261" algn="l" defTabSz="586130" rtl="0" eaLnBrk="1" latinLnBrk="0" hangingPunct="1">
                <a:defRPr sz="2308" kern="1200">
                  <a:solidFill>
                    <a:schemeClr val="tx1"/>
                  </a:solidFill>
                  <a:latin typeface="+mn-lt"/>
                  <a:ea typeface="+mn-ea"/>
                  <a:cs typeface="+mn-cs"/>
                </a:defRPr>
              </a:lvl3pPr>
              <a:lvl4pPr marL="1758391" algn="l" defTabSz="586130" rtl="0" eaLnBrk="1" latinLnBrk="0" hangingPunct="1">
                <a:defRPr sz="2308" kern="1200">
                  <a:solidFill>
                    <a:schemeClr val="tx1"/>
                  </a:solidFill>
                  <a:latin typeface="+mn-lt"/>
                  <a:ea typeface="+mn-ea"/>
                  <a:cs typeface="+mn-cs"/>
                </a:defRPr>
              </a:lvl4pPr>
              <a:lvl5pPr marL="2344522" algn="l" defTabSz="586130" rtl="0" eaLnBrk="1" latinLnBrk="0" hangingPunct="1">
                <a:defRPr sz="2308" kern="1200">
                  <a:solidFill>
                    <a:schemeClr val="tx1"/>
                  </a:solidFill>
                  <a:latin typeface="+mn-lt"/>
                  <a:ea typeface="+mn-ea"/>
                  <a:cs typeface="+mn-cs"/>
                </a:defRPr>
              </a:lvl5pPr>
              <a:lvl6pPr marL="2930652" algn="l" defTabSz="586130" rtl="0" eaLnBrk="1" latinLnBrk="0" hangingPunct="1">
                <a:defRPr sz="2308" kern="1200">
                  <a:solidFill>
                    <a:schemeClr val="tx1"/>
                  </a:solidFill>
                  <a:latin typeface="+mn-lt"/>
                  <a:ea typeface="+mn-ea"/>
                  <a:cs typeface="+mn-cs"/>
                </a:defRPr>
              </a:lvl6pPr>
              <a:lvl7pPr marL="3516782" algn="l" defTabSz="586130" rtl="0" eaLnBrk="1" latinLnBrk="0" hangingPunct="1">
                <a:defRPr sz="2308" kern="1200">
                  <a:solidFill>
                    <a:schemeClr val="tx1"/>
                  </a:solidFill>
                  <a:latin typeface="+mn-lt"/>
                  <a:ea typeface="+mn-ea"/>
                  <a:cs typeface="+mn-cs"/>
                </a:defRPr>
              </a:lvl7pPr>
              <a:lvl8pPr marL="4102913" algn="l" defTabSz="586130" rtl="0" eaLnBrk="1" latinLnBrk="0" hangingPunct="1">
                <a:defRPr sz="2308" kern="1200">
                  <a:solidFill>
                    <a:schemeClr val="tx1"/>
                  </a:solidFill>
                  <a:latin typeface="+mn-lt"/>
                  <a:ea typeface="+mn-ea"/>
                  <a:cs typeface="+mn-cs"/>
                </a:defRPr>
              </a:lvl8pPr>
              <a:lvl9pPr marL="4689043" algn="l" defTabSz="586130" rtl="0" eaLnBrk="1" latinLnBrk="0" hangingPunct="1">
                <a:defRPr sz="2308" kern="1200">
                  <a:solidFill>
                    <a:schemeClr val="tx1"/>
                  </a:solidFill>
                  <a:latin typeface="+mn-lt"/>
                  <a:ea typeface="+mn-ea"/>
                  <a:cs typeface="+mn-cs"/>
                </a:defRPr>
              </a:lvl9pPr>
            </a:lstStyle>
            <a:p>
              <a:pPr algn="ctr"/>
              <a:endParaRPr lang="en-US" sz="2770"/>
            </a:p>
          </p:txBody>
        </p:sp>
      </p:grpSp>
      <p:sp>
        <p:nvSpPr>
          <p:cNvPr id="5" name="Footer Placeholder 4">
            <a:extLst>
              <a:ext uri="{FF2B5EF4-FFF2-40B4-BE49-F238E27FC236}">
                <a16:creationId xmlns:a16="http://schemas.microsoft.com/office/drawing/2014/main" id="{813F9C26-3873-4F8F-C3FA-D4E550F90954}"/>
              </a:ext>
            </a:extLst>
          </p:cNvPr>
          <p:cNvSpPr txBox="1">
            <a:spLocks/>
          </p:cNvSpPr>
          <p:nvPr/>
        </p:nvSpPr>
        <p:spPr>
          <a:xfrm>
            <a:off x="1259201" y="5727587"/>
            <a:ext cx="7874526" cy="734857"/>
          </a:xfrm>
          <a:prstGeom prst="rect">
            <a:avLst/>
          </a:prstGeom>
        </p:spPr>
        <p:txBody>
          <a:bodyPr vert="horz" lIns="0" tIns="0" rIns="0" bIns="0" rtlCol="0" anchor="b"/>
          <a:lstStyle>
            <a:defPPr>
              <a:defRPr lang="en-US"/>
            </a:defPPr>
            <a:lvl1pPr marL="0" algn="l" defTabSz="457200" rtl="0" eaLnBrk="1" latinLnBrk="0" hangingPunct="1">
              <a:defRPr sz="1000" b="0" i="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Source: LPL Research, FactSet  11/13/22</a:t>
            </a:r>
          </a:p>
          <a:p>
            <a:r>
              <a:rPr lang="en-US" dirty="0"/>
              <a:t>All indexes are unmanaged and cannot be invested into directly. </a:t>
            </a:r>
          </a:p>
          <a:p>
            <a:r>
              <a:rPr lang="en-US" dirty="0"/>
              <a:t>Past performance is no guarantee of future results. The modern design of the S&amp;P 500 Index was first launched in 1957. </a:t>
            </a:r>
          </a:p>
          <a:p>
            <a:r>
              <a:rPr lang="en-US" dirty="0"/>
              <a:t>Performance before then incorporates the performance of its predecessor index, the S&amp;P 90.</a:t>
            </a:r>
          </a:p>
        </p:txBody>
      </p:sp>
      <p:pic>
        <p:nvPicPr>
          <p:cNvPr id="12" name="Picture 11" descr="Logo, company name&#10;&#10;Description automatically generated">
            <a:extLst>
              <a:ext uri="{FF2B5EF4-FFF2-40B4-BE49-F238E27FC236}">
                <a16:creationId xmlns:a16="http://schemas.microsoft.com/office/drawing/2014/main" id="{0CBB435C-5113-050C-E43A-3A5C68041A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5113" y="5826838"/>
            <a:ext cx="2027463" cy="575800"/>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D0721EF7-8EC4-3EAE-CA5B-18D7A4C3DBDB}"/>
                  </a:ext>
                </a:extLst>
              </p14:cNvPr>
              <p14:cNvContentPartPr/>
              <p14:nvPr/>
            </p14:nvContentPartPr>
            <p14:xfrm>
              <a:off x="4713920" y="2833280"/>
              <a:ext cx="324000" cy="11520"/>
            </p14:xfrm>
          </p:contentPart>
        </mc:Choice>
        <mc:Fallback xmlns="">
          <p:pic>
            <p:nvPicPr>
              <p:cNvPr id="3" name="Ink 2">
                <a:extLst>
                  <a:ext uri="{FF2B5EF4-FFF2-40B4-BE49-F238E27FC236}">
                    <a16:creationId xmlns:a16="http://schemas.microsoft.com/office/drawing/2014/main" id="{D0721EF7-8EC4-3EAE-CA5B-18D7A4C3DBDB}"/>
                  </a:ext>
                </a:extLst>
              </p:cNvPr>
              <p:cNvPicPr/>
              <p:nvPr/>
            </p:nvPicPr>
            <p:blipFill>
              <a:blip r:embed="rId6"/>
              <a:stretch>
                <a:fillRect/>
              </a:stretch>
            </p:blipFill>
            <p:spPr>
              <a:xfrm>
                <a:off x="4659920" y="2725280"/>
                <a:ext cx="4316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C1EA993A-67CE-9B62-43D8-5FCBC136E454}"/>
                  </a:ext>
                </a:extLst>
              </p14:cNvPr>
              <p14:cNvContentPartPr/>
              <p14:nvPr/>
            </p14:nvContentPartPr>
            <p14:xfrm>
              <a:off x="4663160" y="5602920"/>
              <a:ext cx="405720" cy="360"/>
            </p14:xfrm>
          </p:contentPart>
        </mc:Choice>
        <mc:Fallback xmlns="">
          <p:pic>
            <p:nvPicPr>
              <p:cNvPr id="16" name="Ink 15">
                <a:extLst>
                  <a:ext uri="{FF2B5EF4-FFF2-40B4-BE49-F238E27FC236}">
                    <a16:creationId xmlns:a16="http://schemas.microsoft.com/office/drawing/2014/main" id="{C1EA993A-67CE-9B62-43D8-5FCBC136E454}"/>
                  </a:ext>
                </a:extLst>
              </p:cNvPr>
              <p:cNvPicPr/>
              <p:nvPr/>
            </p:nvPicPr>
            <p:blipFill>
              <a:blip r:embed="rId8"/>
              <a:stretch>
                <a:fillRect/>
              </a:stretch>
            </p:blipFill>
            <p:spPr>
              <a:xfrm>
                <a:off x="4609520" y="5494920"/>
                <a:ext cx="513360" cy="216000"/>
              </a:xfrm>
              <a:prstGeom prst="rect">
                <a:avLst/>
              </a:prstGeom>
            </p:spPr>
          </p:pic>
        </mc:Fallback>
      </mc:AlternateContent>
    </p:spTree>
    <p:extLst>
      <p:ext uri="{BB962C8B-B14F-4D97-AF65-F5344CB8AC3E}">
        <p14:creationId xmlns:p14="http://schemas.microsoft.com/office/powerpoint/2010/main" val="411483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hart, bar chart&#10;&#10;Description automatically generated">
            <a:extLst>
              <a:ext uri="{FF2B5EF4-FFF2-40B4-BE49-F238E27FC236}">
                <a16:creationId xmlns:a16="http://schemas.microsoft.com/office/drawing/2014/main" id="{EEF227B4-A90A-6EA8-F6B6-C6E6309618D4}"/>
              </a:ext>
            </a:extLst>
          </p:cNvPr>
          <p:cNvPicPr>
            <a:picLocks noChangeAspect="1"/>
          </p:cNvPicPr>
          <p:nvPr/>
        </p:nvPicPr>
        <p:blipFill rotWithShape="1">
          <a:blip r:embed="rId3"/>
          <a:srcRect l="1739" t="15676" r="2702" b="22288"/>
          <a:stretch/>
        </p:blipFill>
        <p:spPr>
          <a:xfrm>
            <a:off x="1229521" y="1964671"/>
            <a:ext cx="8462516" cy="3576059"/>
          </a:xfrm>
          <a:prstGeom prst="rect">
            <a:avLst/>
          </a:prstGeom>
        </p:spPr>
      </p:pic>
      <p:sp>
        <p:nvSpPr>
          <p:cNvPr id="3" name="Content Placeholder 2">
            <a:extLst>
              <a:ext uri="{FF2B5EF4-FFF2-40B4-BE49-F238E27FC236}">
                <a16:creationId xmlns:a16="http://schemas.microsoft.com/office/drawing/2014/main" id="{A8EB2DC9-2000-4B4E-8580-7003FB6BCC4D}"/>
              </a:ext>
            </a:extLst>
          </p:cNvPr>
          <p:cNvSpPr>
            <a:spLocks noGrp="1"/>
          </p:cNvSpPr>
          <p:nvPr>
            <p:ph sz="quarter" idx="16"/>
          </p:nvPr>
        </p:nvSpPr>
        <p:spPr>
          <a:xfrm>
            <a:off x="1249685" y="1098829"/>
            <a:ext cx="9683116" cy="641726"/>
          </a:xfrm>
        </p:spPr>
        <p:txBody>
          <a:bodyPr/>
          <a:lstStyle>
            <a:defPPr>
              <a:defRPr lang="en-US"/>
            </a:defPPr>
            <a:lvl1pPr marL="0" algn="l" defTabSz="586130" rtl="0" eaLnBrk="1" latinLnBrk="0" hangingPunct="1">
              <a:defRPr sz="2308" kern="1200">
                <a:solidFill>
                  <a:schemeClr val="tx1"/>
                </a:solidFill>
                <a:latin typeface="+mn-lt"/>
                <a:ea typeface="+mn-ea"/>
                <a:cs typeface="+mn-cs"/>
              </a:defRPr>
            </a:lvl1pPr>
            <a:lvl2pPr marL="586130" algn="l" defTabSz="586130" rtl="0" eaLnBrk="1" latinLnBrk="0" hangingPunct="1">
              <a:defRPr sz="2308" kern="1200">
                <a:solidFill>
                  <a:schemeClr val="tx1"/>
                </a:solidFill>
                <a:latin typeface="+mn-lt"/>
                <a:ea typeface="+mn-ea"/>
                <a:cs typeface="+mn-cs"/>
              </a:defRPr>
            </a:lvl2pPr>
            <a:lvl3pPr marL="1172261" algn="l" defTabSz="586130" rtl="0" eaLnBrk="1" latinLnBrk="0" hangingPunct="1">
              <a:defRPr sz="2308" kern="1200">
                <a:solidFill>
                  <a:schemeClr val="tx1"/>
                </a:solidFill>
                <a:latin typeface="+mn-lt"/>
                <a:ea typeface="+mn-ea"/>
                <a:cs typeface="+mn-cs"/>
              </a:defRPr>
            </a:lvl3pPr>
            <a:lvl4pPr marL="1758391" algn="l" defTabSz="586130" rtl="0" eaLnBrk="1" latinLnBrk="0" hangingPunct="1">
              <a:defRPr sz="2308" kern="1200">
                <a:solidFill>
                  <a:schemeClr val="tx1"/>
                </a:solidFill>
                <a:latin typeface="+mn-lt"/>
                <a:ea typeface="+mn-ea"/>
                <a:cs typeface="+mn-cs"/>
              </a:defRPr>
            </a:lvl4pPr>
            <a:lvl5pPr marL="2344522" algn="l" defTabSz="586130" rtl="0" eaLnBrk="1" latinLnBrk="0" hangingPunct="1">
              <a:defRPr sz="2308" kern="1200">
                <a:solidFill>
                  <a:schemeClr val="tx1"/>
                </a:solidFill>
                <a:latin typeface="+mn-lt"/>
                <a:ea typeface="+mn-ea"/>
                <a:cs typeface="+mn-cs"/>
              </a:defRPr>
            </a:lvl5pPr>
            <a:lvl6pPr marL="2930652" algn="l" defTabSz="586130" rtl="0" eaLnBrk="1" latinLnBrk="0" hangingPunct="1">
              <a:defRPr sz="2308" kern="1200">
                <a:solidFill>
                  <a:schemeClr val="tx1"/>
                </a:solidFill>
                <a:latin typeface="+mn-lt"/>
                <a:ea typeface="+mn-ea"/>
                <a:cs typeface="+mn-cs"/>
              </a:defRPr>
            </a:lvl6pPr>
            <a:lvl7pPr marL="3516782" algn="l" defTabSz="586130" rtl="0" eaLnBrk="1" latinLnBrk="0" hangingPunct="1">
              <a:defRPr sz="2308" kern="1200">
                <a:solidFill>
                  <a:schemeClr val="tx1"/>
                </a:solidFill>
                <a:latin typeface="+mn-lt"/>
                <a:ea typeface="+mn-ea"/>
                <a:cs typeface="+mn-cs"/>
              </a:defRPr>
            </a:lvl7pPr>
            <a:lvl8pPr marL="4102913" algn="l" defTabSz="586130" rtl="0" eaLnBrk="1" latinLnBrk="0" hangingPunct="1">
              <a:defRPr sz="2308" kern="1200">
                <a:solidFill>
                  <a:schemeClr val="tx1"/>
                </a:solidFill>
                <a:latin typeface="+mn-lt"/>
                <a:ea typeface="+mn-ea"/>
                <a:cs typeface="+mn-cs"/>
              </a:defRPr>
            </a:lvl8pPr>
            <a:lvl9pPr marL="4689043" algn="l" defTabSz="586130" rtl="0" eaLnBrk="1" latinLnBrk="0" hangingPunct="1">
              <a:defRPr sz="2308" kern="1200">
                <a:solidFill>
                  <a:schemeClr val="tx1"/>
                </a:solidFill>
                <a:latin typeface="+mn-lt"/>
                <a:ea typeface="+mn-ea"/>
                <a:cs typeface="+mn-cs"/>
              </a:defRPr>
            </a:lvl9pPr>
          </a:lstStyle>
          <a:p>
            <a:r>
              <a:rPr lang="en-US" dirty="0">
                <a:solidFill>
                  <a:srgbClr val="022E5D"/>
                </a:solidFill>
              </a:rPr>
              <a:t>S&amp;P 500 Index Returns 1 Year After Midterm Elections (1950 to Current) </a:t>
            </a:r>
          </a:p>
        </p:txBody>
      </p:sp>
      <p:sp>
        <p:nvSpPr>
          <p:cNvPr id="4" name="Title 3"/>
          <p:cNvSpPr>
            <a:spLocks noGrp="1"/>
          </p:cNvSpPr>
          <p:nvPr>
            <p:ph type="title"/>
          </p:nvPr>
        </p:nvSpPr>
        <p:spPr>
          <a:xfrm>
            <a:off x="1249685" y="351130"/>
            <a:ext cx="9683116" cy="737292"/>
          </a:xfrm>
        </p:spPr>
        <p:txBody>
          <a:bodyPr/>
          <a:lstStyle>
            <a:defPPr>
              <a:defRPr lang="en-US"/>
            </a:defPPr>
            <a:lvl1pPr marL="0" algn="l" defTabSz="586130" rtl="0" eaLnBrk="1" latinLnBrk="0" hangingPunct="1">
              <a:defRPr sz="2308" kern="1200">
                <a:solidFill>
                  <a:schemeClr val="tx1"/>
                </a:solidFill>
                <a:latin typeface="+mn-lt"/>
                <a:ea typeface="+mn-ea"/>
                <a:cs typeface="+mn-cs"/>
              </a:defRPr>
            </a:lvl1pPr>
            <a:lvl2pPr marL="586130" algn="l" defTabSz="586130" rtl="0" eaLnBrk="1" latinLnBrk="0" hangingPunct="1">
              <a:defRPr sz="2308" kern="1200">
                <a:solidFill>
                  <a:schemeClr val="tx1"/>
                </a:solidFill>
                <a:latin typeface="+mn-lt"/>
                <a:ea typeface="+mn-ea"/>
                <a:cs typeface="+mn-cs"/>
              </a:defRPr>
            </a:lvl2pPr>
            <a:lvl3pPr marL="1172261" algn="l" defTabSz="586130" rtl="0" eaLnBrk="1" latinLnBrk="0" hangingPunct="1">
              <a:defRPr sz="2308" kern="1200">
                <a:solidFill>
                  <a:schemeClr val="tx1"/>
                </a:solidFill>
                <a:latin typeface="+mn-lt"/>
                <a:ea typeface="+mn-ea"/>
                <a:cs typeface="+mn-cs"/>
              </a:defRPr>
            </a:lvl3pPr>
            <a:lvl4pPr marL="1758391" algn="l" defTabSz="586130" rtl="0" eaLnBrk="1" latinLnBrk="0" hangingPunct="1">
              <a:defRPr sz="2308" kern="1200">
                <a:solidFill>
                  <a:schemeClr val="tx1"/>
                </a:solidFill>
                <a:latin typeface="+mn-lt"/>
                <a:ea typeface="+mn-ea"/>
                <a:cs typeface="+mn-cs"/>
              </a:defRPr>
            </a:lvl4pPr>
            <a:lvl5pPr marL="2344522" algn="l" defTabSz="586130" rtl="0" eaLnBrk="1" latinLnBrk="0" hangingPunct="1">
              <a:defRPr sz="2308" kern="1200">
                <a:solidFill>
                  <a:schemeClr val="tx1"/>
                </a:solidFill>
                <a:latin typeface="+mn-lt"/>
                <a:ea typeface="+mn-ea"/>
                <a:cs typeface="+mn-cs"/>
              </a:defRPr>
            </a:lvl5pPr>
            <a:lvl6pPr marL="2930652" algn="l" defTabSz="586130" rtl="0" eaLnBrk="1" latinLnBrk="0" hangingPunct="1">
              <a:defRPr sz="2308" kern="1200">
                <a:solidFill>
                  <a:schemeClr val="tx1"/>
                </a:solidFill>
                <a:latin typeface="+mn-lt"/>
                <a:ea typeface="+mn-ea"/>
                <a:cs typeface="+mn-cs"/>
              </a:defRPr>
            </a:lvl6pPr>
            <a:lvl7pPr marL="3516782" algn="l" defTabSz="586130" rtl="0" eaLnBrk="1" latinLnBrk="0" hangingPunct="1">
              <a:defRPr sz="2308" kern="1200">
                <a:solidFill>
                  <a:schemeClr val="tx1"/>
                </a:solidFill>
                <a:latin typeface="+mn-lt"/>
                <a:ea typeface="+mn-ea"/>
                <a:cs typeface="+mn-cs"/>
              </a:defRPr>
            </a:lvl7pPr>
            <a:lvl8pPr marL="4102913" algn="l" defTabSz="586130" rtl="0" eaLnBrk="1" latinLnBrk="0" hangingPunct="1">
              <a:defRPr sz="2308" kern="1200">
                <a:solidFill>
                  <a:schemeClr val="tx1"/>
                </a:solidFill>
                <a:latin typeface="+mn-lt"/>
                <a:ea typeface="+mn-ea"/>
                <a:cs typeface="+mn-cs"/>
              </a:defRPr>
            </a:lvl8pPr>
            <a:lvl9pPr marL="4689043" algn="l" defTabSz="586130" rtl="0" eaLnBrk="1" latinLnBrk="0" hangingPunct="1">
              <a:defRPr sz="2308" kern="1200">
                <a:solidFill>
                  <a:schemeClr val="tx1"/>
                </a:solidFill>
                <a:latin typeface="+mn-lt"/>
                <a:ea typeface="+mn-ea"/>
                <a:cs typeface="+mn-cs"/>
              </a:defRPr>
            </a:lvl9pPr>
          </a:lstStyle>
          <a:p>
            <a:r>
              <a:rPr lang="en-US" dirty="0"/>
              <a:t>Stocks Have Always Gained a Year After </a:t>
            </a:r>
            <a:br>
              <a:rPr lang="en-US" dirty="0"/>
            </a:br>
            <a:r>
              <a:rPr lang="en-US" dirty="0"/>
              <a:t>Midterms (No Matter Who's in Office)</a:t>
            </a:r>
          </a:p>
        </p:txBody>
      </p:sp>
      <p:grpSp>
        <p:nvGrpSpPr>
          <p:cNvPr id="2" name="Group 1">
            <a:extLst>
              <a:ext uri="{FF2B5EF4-FFF2-40B4-BE49-F238E27FC236}">
                <a16:creationId xmlns:a16="http://schemas.microsoft.com/office/drawing/2014/main" id="{2CFE1B0E-3450-A7B0-26B1-F5DF03833190}"/>
              </a:ext>
            </a:extLst>
          </p:cNvPr>
          <p:cNvGrpSpPr/>
          <p:nvPr/>
        </p:nvGrpSpPr>
        <p:grpSpPr>
          <a:xfrm>
            <a:off x="1259200" y="1566435"/>
            <a:ext cx="3587099" cy="332399"/>
            <a:chOff x="541333" y="1305362"/>
            <a:chExt cx="2989249" cy="276999"/>
          </a:xfrm>
        </p:grpSpPr>
        <p:sp>
          <p:nvSpPr>
            <p:cNvPr id="6" name="Rectangle 5">
              <a:extLst>
                <a:ext uri="{FF2B5EF4-FFF2-40B4-BE49-F238E27FC236}">
                  <a16:creationId xmlns:a16="http://schemas.microsoft.com/office/drawing/2014/main" id="{608438FC-3880-185D-F1B7-2B520E200900}"/>
                </a:ext>
              </a:extLst>
            </p:cNvPr>
            <p:cNvSpPr/>
            <p:nvPr/>
          </p:nvSpPr>
          <p:spPr>
            <a:xfrm>
              <a:off x="626774" y="1305362"/>
              <a:ext cx="2903808" cy="276999"/>
            </a:xfrm>
            <a:prstGeom prst="rect">
              <a:avLst/>
            </a:prstGeom>
          </p:spPr>
          <p:txBody>
            <a:bodyPr wrap="none">
              <a:spAutoFit/>
            </a:bodyPr>
            <a:lstStyle>
              <a:defPPr>
                <a:defRPr lang="en-US"/>
              </a:defPPr>
              <a:lvl1pPr marL="0" algn="l" defTabSz="586130" rtl="0" eaLnBrk="1" latinLnBrk="0" hangingPunct="1">
                <a:defRPr sz="2308" kern="1200">
                  <a:solidFill>
                    <a:schemeClr val="tx1"/>
                  </a:solidFill>
                  <a:latin typeface="+mn-lt"/>
                  <a:ea typeface="+mn-ea"/>
                  <a:cs typeface="+mn-cs"/>
                </a:defRPr>
              </a:lvl1pPr>
              <a:lvl2pPr marL="586130" algn="l" defTabSz="586130" rtl="0" eaLnBrk="1" latinLnBrk="0" hangingPunct="1">
                <a:defRPr sz="2308" kern="1200">
                  <a:solidFill>
                    <a:schemeClr val="tx1"/>
                  </a:solidFill>
                  <a:latin typeface="+mn-lt"/>
                  <a:ea typeface="+mn-ea"/>
                  <a:cs typeface="+mn-cs"/>
                </a:defRPr>
              </a:lvl2pPr>
              <a:lvl3pPr marL="1172261" algn="l" defTabSz="586130" rtl="0" eaLnBrk="1" latinLnBrk="0" hangingPunct="1">
                <a:defRPr sz="2308" kern="1200">
                  <a:solidFill>
                    <a:schemeClr val="tx1"/>
                  </a:solidFill>
                  <a:latin typeface="+mn-lt"/>
                  <a:ea typeface="+mn-ea"/>
                  <a:cs typeface="+mn-cs"/>
                </a:defRPr>
              </a:lvl3pPr>
              <a:lvl4pPr marL="1758391" algn="l" defTabSz="586130" rtl="0" eaLnBrk="1" latinLnBrk="0" hangingPunct="1">
                <a:defRPr sz="2308" kern="1200">
                  <a:solidFill>
                    <a:schemeClr val="tx1"/>
                  </a:solidFill>
                  <a:latin typeface="+mn-lt"/>
                  <a:ea typeface="+mn-ea"/>
                  <a:cs typeface="+mn-cs"/>
                </a:defRPr>
              </a:lvl4pPr>
              <a:lvl5pPr marL="2344522" algn="l" defTabSz="586130" rtl="0" eaLnBrk="1" latinLnBrk="0" hangingPunct="1">
                <a:defRPr sz="2308" kern="1200">
                  <a:solidFill>
                    <a:schemeClr val="tx1"/>
                  </a:solidFill>
                  <a:latin typeface="+mn-lt"/>
                  <a:ea typeface="+mn-ea"/>
                  <a:cs typeface="+mn-cs"/>
                </a:defRPr>
              </a:lvl5pPr>
              <a:lvl6pPr marL="2930652" algn="l" defTabSz="586130" rtl="0" eaLnBrk="1" latinLnBrk="0" hangingPunct="1">
                <a:defRPr sz="2308" kern="1200">
                  <a:solidFill>
                    <a:schemeClr val="tx1"/>
                  </a:solidFill>
                  <a:latin typeface="+mn-lt"/>
                  <a:ea typeface="+mn-ea"/>
                  <a:cs typeface="+mn-cs"/>
                </a:defRPr>
              </a:lvl6pPr>
              <a:lvl7pPr marL="3516782" algn="l" defTabSz="586130" rtl="0" eaLnBrk="1" latinLnBrk="0" hangingPunct="1">
                <a:defRPr sz="2308" kern="1200">
                  <a:solidFill>
                    <a:schemeClr val="tx1"/>
                  </a:solidFill>
                  <a:latin typeface="+mn-lt"/>
                  <a:ea typeface="+mn-ea"/>
                  <a:cs typeface="+mn-cs"/>
                </a:defRPr>
              </a:lvl7pPr>
              <a:lvl8pPr marL="4102913" algn="l" defTabSz="586130" rtl="0" eaLnBrk="1" latinLnBrk="0" hangingPunct="1">
                <a:defRPr sz="2308" kern="1200">
                  <a:solidFill>
                    <a:schemeClr val="tx1"/>
                  </a:solidFill>
                  <a:latin typeface="+mn-lt"/>
                  <a:ea typeface="+mn-ea"/>
                  <a:cs typeface="+mn-cs"/>
                </a:defRPr>
              </a:lvl8pPr>
              <a:lvl9pPr marL="4689043" algn="l" defTabSz="586130" rtl="0" eaLnBrk="1" latinLnBrk="0" hangingPunct="1">
                <a:defRPr sz="2308" kern="1200">
                  <a:solidFill>
                    <a:schemeClr val="tx1"/>
                  </a:solidFill>
                  <a:latin typeface="+mn-lt"/>
                  <a:ea typeface="+mn-ea"/>
                  <a:cs typeface="+mn-cs"/>
                </a:defRPr>
              </a:lvl9pPr>
            </a:lstStyle>
            <a:p>
              <a:r>
                <a:rPr lang="en-US" sz="1440" dirty="0">
                  <a:latin typeface="Arial" panose="020B0604020202020204" pitchFamily="34" charset="0"/>
                  <a:cs typeface="Arial" panose="020B0604020202020204" pitchFamily="34" charset="0"/>
                </a:rPr>
                <a:t>Average if Democratic President: 14.5%</a:t>
              </a:r>
            </a:p>
          </p:txBody>
        </p:sp>
        <p:sp>
          <p:nvSpPr>
            <p:cNvPr id="7" name="Oval 6">
              <a:extLst>
                <a:ext uri="{FF2B5EF4-FFF2-40B4-BE49-F238E27FC236}">
                  <a16:creationId xmlns:a16="http://schemas.microsoft.com/office/drawing/2014/main" id="{E5BC7516-B536-053D-0A2E-84F8C245C8DF}"/>
                </a:ext>
              </a:extLst>
            </p:cNvPr>
            <p:cNvSpPr/>
            <p:nvPr/>
          </p:nvSpPr>
          <p:spPr>
            <a:xfrm>
              <a:off x="541333" y="1373073"/>
              <a:ext cx="131162" cy="131162"/>
            </a:xfrm>
            <a:prstGeom prst="ellipse">
              <a:avLst/>
            </a:prstGeom>
            <a:solidFill>
              <a:srgbClr val="2C97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586130" rtl="0" eaLnBrk="1" latinLnBrk="0" hangingPunct="1">
                <a:defRPr sz="2308" kern="1200">
                  <a:solidFill>
                    <a:schemeClr val="tx1"/>
                  </a:solidFill>
                  <a:latin typeface="+mn-lt"/>
                  <a:ea typeface="+mn-ea"/>
                  <a:cs typeface="+mn-cs"/>
                </a:defRPr>
              </a:lvl1pPr>
              <a:lvl2pPr marL="586130" algn="l" defTabSz="586130" rtl="0" eaLnBrk="1" latinLnBrk="0" hangingPunct="1">
                <a:defRPr sz="2308" kern="1200">
                  <a:solidFill>
                    <a:schemeClr val="tx1"/>
                  </a:solidFill>
                  <a:latin typeface="+mn-lt"/>
                  <a:ea typeface="+mn-ea"/>
                  <a:cs typeface="+mn-cs"/>
                </a:defRPr>
              </a:lvl2pPr>
              <a:lvl3pPr marL="1172261" algn="l" defTabSz="586130" rtl="0" eaLnBrk="1" latinLnBrk="0" hangingPunct="1">
                <a:defRPr sz="2308" kern="1200">
                  <a:solidFill>
                    <a:schemeClr val="tx1"/>
                  </a:solidFill>
                  <a:latin typeface="+mn-lt"/>
                  <a:ea typeface="+mn-ea"/>
                  <a:cs typeface="+mn-cs"/>
                </a:defRPr>
              </a:lvl3pPr>
              <a:lvl4pPr marL="1758391" algn="l" defTabSz="586130" rtl="0" eaLnBrk="1" latinLnBrk="0" hangingPunct="1">
                <a:defRPr sz="2308" kern="1200">
                  <a:solidFill>
                    <a:schemeClr val="tx1"/>
                  </a:solidFill>
                  <a:latin typeface="+mn-lt"/>
                  <a:ea typeface="+mn-ea"/>
                  <a:cs typeface="+mn-cs"/>
                </a:defRPr>
              </a:lvl4pPr>
              <a:lvl5pPr marL="2344522" algn="l" defTabSz="586130" rtl="0" eaLnBrk="1" latinLnBrk="0" hangingPunct="1">
                <a:defRPr sz="2308" kern="1200">
                  <a:solidFill>
                    <a:schemeClr val="tx1"/>
                  </a:solidFill>
                  <a:latin typeface="+mn-lt"/>
                  <a:ea typeface="+mn-ea"/>
                  <a:cs typeface="+mn-cs"/>
                </a:defRPr>
              </a:lvl5pPr>
              <a:lvl6pPr marL="2930652" algn="l" defTabSz="586130" rtl="0" eaLnBrk="1" latinLnBrk="0" hangingPunct="1">
                <a:defRPr sz="2308" kern="1200">
                  <a:solidFill>
                    <a:schemeClr val="tx1"/>
                  </a:solidFill>
                  <a:latin typeface="+mn-lt"/>
                  <a:ea typeface="+mn-ea"/>
                  <a:cs typeface="+mn-cs"/>
                </a:defRPr>
              </a:lvl6pPr>
              <a:lvl7pPr marL="3516782" algn="l" defTabSz="586130" rtl="0" eaLnBrk="1" latinLnBrk="0" hangingPunct="1">
                <a:defRPr sz="2308" kern="1200">
                  <a:solidFill>
                    <a:schemeClr val="tx1"/>
                  </a:solidFill>
                  <a:latin typeface="+mn-lt"/>
                  <a:ea typeface="+mn-ea"/>
                  <a:cs typeface="+mn-cs"/>
                </a:defRPr>
              </a:lvl7pPr>
              <a:lvl8pPr marL="4102913" algn="l" defTabSz="586130" rtl="0" eaLnBrk="1" latinLnBrk="0" hangingPunct="1">
                <a:defRPr sz="2308" kern="1200">
                  <a:solidFill>
                    <a:schemeClr val="tx1"/>
                  </a:solidFill>
                  <a:latin typeface="+mn-lt"/>
                  <a:ea typeface="+mn-ea"/>
                  <a:cs typeface="+mn-cs"/>
                </a:defRPr>
              </a:lvl8pPr>
              <a:lvl9pPr marL="4689043" algn="l" defTabSz="586130" rtl="0" eaLnBrk="1" latinLnBrk="0" hangingPunct="1">
                <a:defRPr sz="2308" kern="1200">
                  <a:solidFill>
                    <a:schemeClr val="tx1"/>
                  </a:solidFill>
                  <a:latin typeface="+mn-lt"/>
                  <a:ea typeface="+mn-ea"/>
                  <a:cs typeface="+mn-cs"/>
                </a:defRPr>
              </a:lvl9pPr>
            </a:lstStyle>
            <a:p>
              <a:pPr algn="ctr"/>
              <a:endParaRPr lang="en-US" sz="2770"/>
            </a:p>
          </p:txBody>
        </p:sp>
      </p:grpSp>
      <p:grpSp>
        <p:nvGrpSpPr>
          <p:cNvPr id="8" name="Group 7">
            <a:extLst>
              <a:ext uri="{FF2B5EF4-FFF2-40B4-BE49-F238E27FC236}">
                <a16:creationId xmlns:a16="http://schemas.microsoft.com/office/drawing/2014/main" id="{0E2D9F96-519C-925B-775B-AF463346130A}"/>
              </a:ext>
            </a:extLst>
          </p:cNvPr>
          <p:cNvGrpSpPr/>
          <p:nvPr/>
        </p:nvGrpSpPr>
        <p:grpSpPr>
          <a:xfrm>
            <a:off x="4948828" y="1566435"/>
            <a:ext cx="3571116" cy="332399"/>
            <a:chOff x="3379535" y="1305362"/>
            <a:chExt cx="2975930" cy="276999"/>
          </a:xfrm>
        </p:grpSpPr>
        <p:sp>
          <p:nvSpPr>
            <p:cNvPr id="9" name="Rectangle 8">
              <a:extLst>
                <a:ext uri="{FF2B5EF4-FFF2-40B4-BE49-F238E27FC236}">
                  <a16:creationId xmlns:a16="http://schemas.microsoft.com/office/drawing/2014/main" id="{B0293433-F9EE-7CDF-A135-6572B6DBD18A}"/>
                </a:ext>
              </a:extLst>
            </p:cNvPr>
            <p:cNvSpPr/>
            <p:nvPr/>
          </p:nvSpPr>
          <p:spPr>
            <a:xfrm>
              <a:off x="3462878" y="1305362"/>
              <a:ext cx="2892587" cy="276999"/>
            </a:xfrm>
            <a:prstGeom prst="rect">
              <a:avLst/>
            </a:prstGeom>
          </p:spPr>
          <p:txBody>
            <a:bodyPr wrap="none">
              <a:spAutoFit/>
            </a:bodyPr>
            <a:lstStyle>
              <a:defPPr>
                <a:defRPr lang="en-US"/>
              </a:defPPr>
              <a:lvl1pPr marL="0" algn="l" defTabSz="586130" rtl="0" eaLnBrk="1" latinLnBrk="0" hangingPunct="1">
                <a:defRPr sz="2308" kern="1200">
                  <a:solidFill>
                    <a:schemeClr val="tx1"/>
                  </a:solidFill>
                  <a:latin typeface="+mn-lt"/>
                  <a:ea typeface="+mn-ea"/>
                  <a:cs typeface="+mn-cs"/>
                </a:defRPr>
              </a:lvl1pPr>
              <a:lvl2pPr marL="586130" algn="l" defTabSz="586130" rtl="0" eaLnBrk="1" latinLnBrk="0" hangingPunct="1">
                <a:defRPr sz="2308" kern="1200">
                  <a:solidFill>
                    <a:schemeClr val="tx1"/>
                  </a:solidFill>
                  <a:latin typeface="+mn-lt"/>
                  <a:ea typeface="+mn-ea"/>
                  <a:cs typeface="+mn-cs"/>
                </a:defRPr>
              </a:lvl2pPr>
              <a:lvl3pPr marL="1172261" algn="l" defTabSz="586130" rtl="0" eaLnBrk="1" latinLnBrk="0" hangingPunct="1">
                <a:defRPr sz="2308" kern="1200">
                  <a:solidFill>
                    <a:schemeClr val="tx1"/>
                  </a:solidFill>
                  <a:latin typeface="+mn-lt"/>
                  <a:ea typeface="+mn-ea"/>
                  <a:cs typeface="+mn-cs"/>
                </a:defRPr>
              </a:lvl3pPr>
              <a:lvl4pPr marL="1758391" algn="l" defTabSz="586130" rtl="0" eaLnBrk="1" latinLnBrk="0" hangingPunct="1">
                <a:defRPr sz="2308" kern="1200">
                  <a:solidFill>
                    <a:schemeClr val="tx1"/>
                  </a:solidFill>
                  <a:latin typeface="+mn-lt"/>
                  <a:ea typeface="+mn-ea"/>
                  <a:cs typeface="+mn-cs"/>
                </a:defRPr>
              </a:lvl4pPr>
              <a:lvl5pPr marL="2344522" algn="l" defTabSz="586130" rtl="0" eaLnBrk="1" latinLnBrk="0" hangingPunct="1">
                <a:defRPr sz="2308" kern="1200">
                  <a:solidFill>
                    <a:schemeClr val="tx1"/>
                  </a:solidFill>
                  <a:latin typeface="+mn-lt"/>
                  <a:ea typeface="+mn-ea"/>
                  <a:cs typeface="+mn-cs"/>
                </a:defRPr>
              </a:lvl5pPr>
              <a:lvl6pPr marL="2930652" algn="l" defTabSz="586130" rtl="0" eaLnBrk="1" latinLnBrk="0" hangingPunct="1">
                <a:defRPr sz="2308" kern="1200">
                  <a:solidFill>
                    <a:schemeClr val="tx1"/>
                  </a:solidFill>
                  <a:latin typeface="+mn-lt"/>
                  <a:ea typeface="+mn-ea"/>
                  <a:cs typeface="+mn-cs"/>
                </a:defRPr>
              </a:lvl6pPr>
              <a:lvl7pPr marL="3516782" algn="l" defTabSz="586130" rtl="0" eaLnBrk="1" latinLnBrk="0" hangingPunct="1">
                <a:defRPr sz="2308" kern="1200">
                  <a:solidFill>
                    <a:schemeClr val="tx1"/>
                  </a:solidFill>
                  <a:latin typeface="+mn-lt"/>
                  <a:ea typeface="+mn-ea"/>
                  <a:cs typeface="+mn-cs"/>
                </a:defRPr>
              </a:lvl7pPr>
              <a:lvl8pPr marL="4102913" algn="l" defTabSz="586130" rtl="0" eaLnBrk="1" latinLnBrk="0" hangingPunct="1">
                <a:defRPr sz="2308" kern="1200">
                  <a:solidFill>
                    <a:schemeClr val="tx1"/>
                  </a:solidFill>
                  <a:latin typeface="+mn-lt"/>
                  <a:ea typeface="+mn-ea"/>
                  <a:cs typeface="+mn-cs"/>
                </a:defRPr>
              </a:lvl8pPr>
              <a:lvl9pPr marL="4689043" algn="l" defTabSz="586130" rtl="0" eaLnBrk="1" latinLnBrk="0" hangingPunct="1">
                <a:defRPr sz="2308" kern="1200">
                  <a:solidFill>
                    <a:schemeClr val="tx1"/>
                  </a:solidFill>
                  <a:latin typeface="+mn-lt"/>
                  <a:ea typeface="+mn-ea"/>
                  <a:cs typeface="+mn-cs"/>
                </a:defRPr>
              </a:lvl9pPr>
            </a:lstStyle>
            <a:p>
              <a:r>
                <a:rPr lang="en-US" sz="1440" dirty="0">
                  <a:latin typeface="Arial" panose="020B0604020202020204" pitchFamily="34" charset="0"/>
                  <a:cs typeface="Arial" panose="020B0604020202020204" pitchFamily="34" charset="0"/>
                </a:rPr>
                <a:t>Average if Republican President: 14.8%</a:t>
              </a:r>
            </a:p>
          </p:txBody>
        </p:sp>
        <p:sp>
          <p:nvSpPr>
            <p:cNvPr id="11" name="Oval 10">
              <a:extLst>
                <a:ext uri="{FF2B5EF4-FFF2-40B4-BE49-F238E27FC236}">
                  <a16:creationId xmlns:a16="http://schemas.microsoft.com/office/drawing/2014/main" id="{1B9DF09C-27FA-B18E-7CBA-8779ED774A16}"/>
                </a:ext>
              </a:extLst>
            </p:cNvPr>
            <p:cNvSpPr/>
            <p:nvPr/>
          </p:nvSpPr>
          <p:spPr>
            <a:xfrm>
              <a:off x="3379535" y="1374103"/>
              <a:ext cx="131162" cy="1311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586130" rtl="0" eaLnBrk="1" latinLnBrk="0" hangingPunct="1">
                <a:defRPr sz="2308" kern="1200">
                  <a:solidFill>
                    <a:schemeClr val="tx1"/>
                  </a:solidFill>
                  <a:latin typeface="+mn-lt"/>
                  <a:ea typeface="+mn-ea"/>
                  <a:cs typeface="+mn-cs"/>
                </a:defRPr>
              </a:lvl1pPr>
              <a:lvl2pPr marL="586130" algn="l" defTabSz="586130" rtl="0" eaLnBrk="1" latinLnBrk="0" hangingPunct="1">
                <a:defRPr sz="2308" kern="1200">
                  <a:solidFill>
                    <a:schemeClr val="tx1"/>
                  </a:solidFill>
                  <a:latin typeface="+mn-lt"/>
                  <a:ea typeface="+mn-ea"/>
                  <a:cs typeface="+mn-cs"/>
                </a:defRPr>
              </a:lvl2pPr>
              <a:lvl3pPr marL="1172261" algn="l" defTabSz="586130" rtl="0" eaLnBrk="1" latinLnBrk="0" hangingPunct="1">
                <a:defRPr sz="2308" kern="1200">
                  <a:solidFill>
                    <a:schemeClr val="tx1"/>
                  </a:solidFill>
                  <a:latin typeface="+mn-lt"/>
                  <a:ea typeface="+mn-ea"/>
                  <a:cs typeface="+mn-cs"/>
                </a:defRPr>
              </a:lvl3pPr>
              <a:lvl4pPr marL="1758391" algn="l" defTabSz="586130" rtl="0" eaLnBrk="1" latinLnBrk="0" hangingPunct="1">
                <a:defRPr sz="2308" kern="1200">
                  <a:solidFill>
                    <a:schemeClr val="tx1"/>
                  </a:solidFill>
                  <a:latin typeface="+mn-lt"/>
                  <a:ea typeface="+mn-ea"/>
                  <a:cs typeface="+mn-cs"/>
                </a:defRPr>
              </a:lvl4pPr>
              <a:lvl5pPr marL="2344522" algn="l" defTabSz="586130" rtl="0" eaLnBrk="1" latinLnBrk="0" hangingPunct="1">
                <a:defRPr sz="2308" kern="1200">
                  <a:solidFill>
                    <a:schemeClr val="tx1"/>
                  </a:solidFill>
                  <a:latin typeface="+mn-lt"/>
                  <a:ea typeface="+mn-ea"/>
                  <a:cs typeface="+mn-cs"/>
                </a:defRPr>
              </a:lvl5pPr>
              <a:lvl6pPr marL="2930652" algn="l" defTabSz="586130" rtl="0" eaLnBrk="1" latinLnBrk="0" hangingPunct="1">
                <a:defRPr sz="2308" kern="1200">
                  <a:solidFill>
                    <a:schemeClr val="tx1"/>
                  </a:solidFill>
                  <a:latin typeface="+mn-lt"/>
                  <a:ea typeface="+mn-ea"/>
                  <a:cs typeface="+mn-cs"/>
                </a:defRPr>
              </a:lvl6pPr>
              <a:lvl7pPr marL="3516782" algn="l" defTabSz="586130" rtl="0" eaLnBrk="1" latinLnBrk="0" hangingPunct="1">
                <a:defRPr sz="2308" kern="1200">
                  <a:solidFill>
                    <a:schemeClr val="tx1"/>
                  </a:solidFill>
                  <a:latin typeface="+mn-lt"/>
                  <a:ea typeface="+mn-ea"/>
                  <a:cs typeface="+mn-cs"/>
                </a:defRPr>
              </a:lvl7pPr>
              <a:lvl8pPr marL="4102913" algn="l" defTabSz="586130" rtl="0" eaLnBrk="1" latinLnBrk="0" hangingPunct="1">
                <a:defRPr sz="2308" kern="1200">
                  <a:solidFill>
                    <a:schemeClr val="tx1"/>
                  </a:solidFill>
                  <a:latin typeface="+mn-lt"/>
                  <a:ea typeface="+mn-ea"/>
                  <a:cs typeface="+mn-cs"/>
                </a:defRPr>
              </a:lvl8pPr>
              <a:lvl9pPr marL="4689043" algn="l" defTabSz="586130" rtl="0" eaLnBrk="1" latinLnBrk="0" hangingPunct="1">
                <a:defRPr sz="2308" kern="1200">
                  <a:solidFill>
                    <a:schemeClr val="tx1"/>
                  </a:solidFill>
                  <a:latin typeface="+mn-lt"/>
                  <a:ea typeface="+mn-ea"/>
                  <a:cs typeface="+mn-cs"/>
                </a:defRPr>
              </a:lvl9pPr>
            </a:lstStyle>
            <a:p>
              <a:pPr algn="ctr"/>
              <a:endParaRPr lang="en-US" sz="2770"/>
            </a:p>
          </p:txBody>
        </p:sp>
      </p:grpSp>
      <p:grpSp>
        <p:nvGrpSpPr>
          <p:cNvPr id="12" name="Group 11">
            <a:extLst>
              <a:ext uri="{FF2B5EF4-FFF2-40B4-BE49-F238E27FC236}">
                <a16:creationId xmlns:a16="http://schemas.microsoft.com/office/drawing/2014/main" id="{B4DF37F9-DDB4-934C-9E34-A21BE6CEDCF7}"/>
              </a:ext>
            </a:extLst>
          </p:cNvPr>
          <p:cNvGrpSpPr/>
          <p:nvPr/>
        </p:nvGrpSpPr>
        <p:grpSpPr>
          <a:xfrm>
            <a:off x="8761490" y="1566435"/>
            <a:ext cx="2068782" cy="332399"/>
            <a:chOff x="3379535" y="1305362"/>
            <a:chExt cx="1723985" cy="276999"/>
          </a:xfrm>
        </p:grpSpPr>
        <p:sp>
          <p:nvSpPr>
            <p:cNvPr id="13" name="Rectangle 12">
              <a:extLst>
                <a:ext uri="{FF2B5EF4-FFF2-40B4-BE49-F238E27FC236}">
                  <a16:creationId xmlns:a16="http://schemas.microsoft.com/office/drawing/2014/main" id="{3FF4A1D0-4720-ED3D-A0EF-957F522E07DD}"/>
                </a:ext>
              </a:extLst>
            </p:cNvPr>
            <p:cNvSpPr/>
            <p:nvPr/>
          </p:nvSpPr>
          <p:spPr>
            <a:xfrm>
              <a:off x="3462878" y="1305362"/>
              <a:ext cx="1640642" cy="276999"/>
            </a:xfrm>
            <a:prstGeom prst="rect">
              <a:avLst/>
            </a:prstGeom>
          </p:spPr>
          <p:txBody>
            <a:bodyPr wrap="none">
              <a:spAutoFit/>
            </a:bodyPr>
            <a:lstStyle>
              <a:defPPr>
                <a:defRPr lang="en-US"/>
              </a:defPPr>
              <a:lvl1pPr marL="0" algn="l" defTabSz="586130" rtl="0" eaLnBrk="1" latinLnBrk="0" hangingPunct="1">
                <a:defRPr sz="2308" kern="1200">
                  <a:solidFill>
                    <a:schemeClr val="tx1"/>
                  </a:solidFill>
                  <a:latin typeface="+mn-lt"/>
                  <a:ea typeface="+mn-ea"/>
                  <a:cs typeface="+mn-cs"/>
                </a:defRPr>
              </a:lvl1pPr>
              <a:lvl2pPr marL="586130" algn="l" defTabSz="586130" rtl="0" eaLnBrk="1" latinLnBrk="0" hangingPunct="1">
                <a:defRPr sz="2308" kern="1200">
                  <a:solidFill>
                    <a:schemeClr val="tx1"/>
                  </a:solidFill>
                  <a:latin typeface="+mn-lt"/>
                  <a:ea typeface="+mn-ea"/>
                  <a:cs typeface="+mn-cs"/>
                </a:defRPr>
              </a:lvl2pPr>
              <a:lvl3pPr marL="1172261" algn="l" defTabSz="586130" rtl="0" eaLnBrk="1" latinLnBrk="0" hangingPunct="1">
                <a:defRPr sz="2308" kern="1200">
                  <a:solidFill>
                    <a:schemeClr val="tx1"/>
                  </a:solidFill>
                  <a:latin typeface="+mn-lt"/>
                  <a:ea typeface="+mn-ea"/>
                  <a:cs typeface="+mn-cs"/>
                </a:defRPr>
              </a:lvl3pPr>
              <a:lvl4pPr marL="1758391" algn="l" defTabSz="586130" rtl="0" eaLnBrk="1" latinLnBrk="0" hangingPunct="1">
                <a:defRPr sz="2308" kern="1200">
                  <a:solidFill>
                    <a:schemeClr val="tx1"/>
                  </a:solidFill>
                  <a:latin typeface="+mn-lt"/>
                  <a:ea typeface="+mn-ea"/>
                  <a:cs typeface="+mn-cs"/>
                </a:defRPr>
              </a:lvl4pPr>
              <a:lvl5pPr marL="2344522" algn="l" defTabSz="586130" rtl="0" eaLnBrk="1" latinLnBrk="0" hangingPunct="1">
                <a:defRPr sz="2308" kern="1200">
                  <a:solidFill>
                    <a:schemeClr val="tx1"/>
                  </a:solidFill>
                  <a:latin typeface="+mn-lt"/>
                  <a:ea typeface="+mn-ea"/>
                  <a:cs typeface="+mn-cs"/>
                </a:defRPr>
              </a:lvl5pPr>
              <a:lvl6pPr marL="2930652" algn="l" defTabSz="586130" rtl="0" eaLnBrk="1" latinLnBrk="0" hangingPunct="1">
                <a:defRPr sz="2308" kern="1200">
                  <a:solidFill>
                    <a:schemeClr val="tx1"/>
                  </a:solidFill>
                  <a:latin typeface="+mn-lt"/>
                  <a:ea typeface="+mn-ea"/>
                  <a:cs typeface="+mn-cs"/>
                </a:defRPr>
              </a:lvl6pPr>
              <a:lvl7pPr marL="3516782" algn="l" defTabSz="586130" rtl="0" eaLnBrk="1" latinLnBrk="0" hangingPunct="1">
                <a:defRPr sz="2308" kern="1200">
                  <a:solidFill>
                    <a:schemeClr val="tx1"/>
                  </a:solidFill>
                  <a:latin typeface="+mn-lt"/>
                  <a:ea typeface="+mn-ea"/>
                  <a:cs typeface="+mn-cs"/>
                </a:defRPr>
              </a:lvl7pPr>
              <a:lvl8pPr marL="4102913" algn="l" defTabSz="586130" rtl="0" eaLnBrk="1" latinLnBrk="0" hangingPunct="1">
                <a:defRPr sz="2308" kern="1200">
                  <a:solidFill>
                    <a:schemeClr val="tx1"/>
                  </a:solidFill>
                  <a:latin typeface="+mn-lt"/>
                  <a:ea typeface="+mn-ea"/>
                  <a:cs typeface="+mn-cs"/>
                </a:defRPr>
              </a:lvl8pPr>
              <a:lvl9pPr marL="4689043" algn="l" defTabSz="586130" rtl="0" eaLnBrk="1" latinLnBrk="0" hangingPunct="1">
                <a:defRPr sz="2308" kern="1200">
                  <a:solidFill>
                    <a:schemeClr val="tx1"/>
                  </a:solidFill>
                  <a:latin typeface="+mn-lt"/>
                  <a:ea typeface="+mn-ea"/>
                  <a:cs typeface="+mn-cs"/>
                </a:defRPr>
              </a:lvl9pPr>
            </a:lstStyle>
            <a:p>
              <a:r>
                <a:rPr lang="en-US" sz="1440" dirty="0">
                  <a:latin typeface="Arial" panose="020B0604020202020204" pitchFamily="34" charset="0"/>
                  <a:cs typeface="Arial" panose="020B0604020202020204" pitchFamily="34" charset="0"/>
                </a:rPr>
                <a:t>Average Gain: 14.7%</a:t>
              </a:r>
            </a:p>
          </p:txBody>
        </p:sp>
        <p:sp>
          <p:nvSpPr>
            <p:cNvPr id="14" name="Oval 13">
              <a:extLst>
                <a:ext uri="{FF2B5EF4-FFF2-40B4-BE49-F238E27FC236}">
                  <a16:creationId xmlns:a16="http://schemas.microsoft.com/office/drawing/2014/main" id="{1D257F5B-D387-30E5-A914-938A56B26307}"/>
                </a:ext>
              </a:extLst>
            </p:cNvPr>
            <p:cNvSpPr/>
            <p:nvPr/>
          </p:nvSpPr>
          <p:spPr>
            <a:xfrm>
              <a:off x="3379535" y="1374103"/>
              <a:ext cx="131162" cy="131162"/>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586130" rtl="0" eaLnBrk="1" latinLnBrk="0" hangingPunct="1">
                <a:defRPr sz="2308" kern="1200">
                  <a:solidFill>
                    <a:schemeClr val="tx1"/>
                  </a:solidFill>
                  <a:latin typeface="+mn-lt"/>
                  <a:ea typeface="+mn-ea"/>
                  <a:cs typeface="+mn-cs"/>
                </a:defRPr>
              </a:lvl1pPr>
              <a:lvl2pPr marL="586130" algn="l" defTabSz="586130" rtl="0" eaLnBrk="1" latinLnBrk="0" hangingPunct="1">
                <a:defRPr sz="2308" kern="1200">
                  <a:solidFill>
                    <a:schemeClr val="tx1"/>
                  </a:solidFill>
                  <a:latin typeface="+mn-lt"/>
                  <a:ea typeface="+mn-ea"/>
                  <a:cs typeface="+mn-cs"/>
                </a:defRPr>
              </a:lvl2pPr>
              <a:lvl3pPr marL="1172261" algn="l" defTabSz="586130" rtl="0" eaLnBrk="1" latinLnBrk="0" hangingPunct="1">
                <a:defRPr sz="2308" kern="1200">
                  <a:solidFill>
                    <a:schemeClr val="tx1"/>
                  </a:solidFill>
                  <a:latin typeface="+mn-lt"/>
                  <a:ea typeface="+mn-ea"/>
                  <a:cs typeface="+mn-cs"/>
                </a:defRPr>
              </a:lvl3pPr>
              <a:lvl4pPr marL="1758391" algn="l" defTabSz="586130" rtl="0" eaLnBrk="1" latinLnBrk="0" hangingPunct="1">
                <a:defRPr sz="2308" kern="1200">
                  <a:solidFill>
                    <a:schemeClr val="tx1"/>
                  </a:solidFill>
                  <a:latin typeface="+mn-lt"/>
                  <a:ea typeface="+mn-ea"/>
                  <a:cs typeface="+mn-cs"/>
                </a:defRPr>
              </a:lvl4pPr>
              <a:lvl5pPr marL="2344522" algn="l" defTabSz="586130" rtl="0" eaLnBrk="1" latinLnBrk="0" hangingPunct="1">
                <a:defRPr sz="2308" kern="1200">
                  <a:solidFill>
                    <a:schemeClr val="tx1"/>
                  </a:solidFill>
                  <a:latin typeface="+mn-lt"/>
                  <a:ea typeface="+mn-ea"/>
                  <a:cs typeface="+mn-cs"/>
                </a:defRPr>
              </a:lvl5pPr>
              <a:lvl6pPr marL="2930652" algn="l" defTabSz="586130" rtl="0" eaLnBrk="1" latinLnBrk="0" hangingPunct="1">
                <a:defRPr sz="2308" kern="1200">
                  <a:solidFill>
                    <a:schemeClr val="tx1"/>
                  </a:solidFill>
                  <a:latin typeface="+mn-lt"/>
                  <a:ea typeface="+mn-ea"/>
                  <a:cs typeface="+mn-cs"/>
                </a:defRPr>
              </a:lvl6pPr>
              <a:lvl7pPr marL="3516782" algn="l" defTabSz="586130" rtl="0" eaLnBrk="1" latinLnBrk="0" hangingPunct="1">
                <a:defRPr sz="2308" kern="1200">
                  <a:solidFill>
                    <a:schemeClr val="tx1"/>
                  </a:solidFill>
                  <a:latin typeface="+mn-lt"/>
                  <a:ea typeface="+mn-ea"/>
                  <a:cs typeface="+mn-cs"/>
                </a:defRPr>
              </a:lvl7pPr>
              <a:lvl8pPr marL="4102913" algn="l" defTabSz="586130" rtl="0" eaLnBrk="1" latinLnBrk="0" hangingPunct="1">
                <a:defRPr sz="2308" kern="1200">
                  <a:solidFill>
                    <a:schemeClr val="tx1"/>
                  </a:solidFill>
                  <a:latin typeface="+mn-lt"/>
                  <a:ea typeface="+mn-ea"/>
                  <a:cs typeface="+mn-cs"/>
                </a:defRPr>
              </a:lvl8pPr>
              <a:lvl9pPr marL="4689043" algn="l" defTabSz="586130" rtl="0" eaLnBrk="1" latinLnBrk="0" hangingPunct="1">
                <a:defRPr sz="2308" kern="1200">
                  <a:solidFill>
                    <a:schemeClr val="tx1"/>
                  </a:solidFill>
                  <a:latin typeface="+mn-lt"/>
                  <a:ea typeface="+mn-ea"/>
                  <a:cs typeface="+mn-cs"/>
                </a:defRPr>
              </a:lvl9pPr>
            </a:lstStyle>
            <a:p>
              <a:pPr algn="ctr"/>
              <a:endParaRPr lang="en-US" sz="2770"/>
            </a:p>
          </p:txBody>
        </p:sp>
      </p:grpSp>
      <p:sp>
        <p:nvSpPr>
          <p:cNvPr id="5" name="Footer Placeholder 4">
            <a:extLst>
              <a:ext uri="{FF2B5EF4-FFF2-40B4-BE49-F238E27FC236}">
                <a16:creationId xmlns:a16="http://schemas.microsoft.com/office/drawing/2014/main" id="{26D56367-69DF-86A3-2E3B-499FCE996C66}"/>
              </a:ext>
            </a:extLst>
          </p:cNvPr>
          <p:cNvSpPr txBox="1">
            <a:spLocks/>
          </p:cNvSpPr>
          <p:nvPr/>
        </p:nvSpPr>
        <p:spPr>
          <a:xfrm>
            <a:off x="1259201" y="5727587"/>
            <a:ext cx="7874526" cy="734857"/>
          </a:xfrm>
          <a:prstGeom prst="rect">
            <a:avLst/>
          </a:prstGeom>
        </p:spPr>
        <p:txBody>
          <a:bodyPr vert="horz" lIns="0" tIns="0" rIns="0" bIns="0" rtlCol="0" anchor="b"/>
          <a:lstStyle>
            <a:defPPr>
              <a:defRPr lang="en-US"/>
            </a:defPPr>
            <a:lvl1pPr marL="0" algn="l" defTabSz="457200" rtl="0" eaLnBrk="1" latinLnBrk="0" hangingPunct="1">
              <a:defRPr sz="1000" b="0" i="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Source: LPL Research, Brookings Institute  11/15/22</a:t>
            </a:r>
          </a:p>
          <a:p>
            <a:r>
              <a:rPr lang="en-US" dirty="0"/>
              <a:t>Past performance is no guarantee of future results. Indexes are unmanaged and cannot be invested into directly. </a:t>
            </a:r>
          </a:p>
          <a:p>
            <a:r>
              <a:rPr lang="en-US" dirty="0"/>
              <a:t>The modern design of the S&amp;P 500 Index was first launched in 1957. Performance before then incorporates the </a:t>
            </a:r>
            <a:br>
              <a:rPr lang="en-US" dirty="0"/>
            </a:br>
            <a:r>
              <a:rPr lang="en-US" dirty="0"/>
              <a:t>performance of its predecessor index, the S&amp;P 90. </a:t>
            </a:r>
          </a:p>
        </p:txBody>
      </p:sp>
      <p:pic>
        <p:nvPicPr>
          <p:cNvPr id="15" name="Picture 14" descr="Logo, company name&#10;&#10;Description automatically generated">
            <a:extLst>
              <a:ext uri="{FF2B5EF4-FFF2-40B4-BE49-F238E27FC236}">
                <a16:creationId xmlns:a16="http://schemas.microsoft.com/office/drawing/2014/main" id="{2CA17CE7-175E-B89E-70C9-60A730949D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5113" y="5826838"/>
            <a:ext cx="2027463" cy="575800"/>
          </a:xfrm>
          <a:prstGeom prst="rect">
            <a:avLst/>
          </a:prstGeom>
        </p:spPr>
      </p:pic>
      <mc:AlternateContent xmlns:mc="http://schemas.openxmlformats.org/markup-compatibility/2006" xmlns:p14="http://schemas.microsoft.com/office/powerpoint/2010/main">
        <mc:Choice Requires="p14">
          <p:contentPart p14:bwMode="auto" r:id="rId5">
            <p14:nvContentPartPr>
              <p14:cNvPr id="18" name="Ink 17">
                <a:extLst>
                  <a:ext uri="{FF2B5EF4-FFF2-40B4-BE49-F238E27FC236}">
                    <a16:creationId xmlns:a16="http://schemas.microsoft.com/office/drawing/2014/main" id="{3545EA6E-E552-A6F3-2F3A-F952015CAE9B}"/>
                  </a:ext>
                </a:extLst>
              </p14:cNvPr>
              <p14:cNvContentPartPr/>
              <p14:nvPr/>
            </p14:nvContentPartPr>
            <p14:xfrm>
              <a:off x="1452560" y="1700400"/>
              <a:ext cx="3291840" cy="37080"/>
            </p14:xfrm>
          </p:contentPart>
        </mc:Choice>
        <mc:Fallback xmlns="">
          <p:pic>
            <p:nvPicPr>
              <p:cNvPr id="18" name="Ink 17">
                <a:extLst>
                  <a:ext uri="{FF2B5EF4-FFF2-40B4-BE49-F238E27FC236}">
                    <a16:creationId xmlns:a16="http://schemas.microsoft.com/office/drawing/2014/main" id="{3545EA6E-E552-A6F3-2F3A-F952015CAE9B}"/>
                  </a:ext>
                </a:extLst>
              </p:cNvPr>
              <p:cNvPicPr/>
              <p:nvPr/>
            </p:nvPicPr>
            <p:blipFill>
              <a:blip r:embed="rId6"/>
              <a:stretch>
                <a:fillRect/>
              </a:stretch>
            </p:blipFill>
            <p:spPr>
              <a:xfrm>
                <a:off x="1398920" y="1592400"/>
                <a:ext cx="3399480" cy="252720"/>
              </a:xfrm>
              <a:prstGeom prst="rect">
                <a:avLst/>
              </a:prstGeom>
            </p:spPr>
          </p:pic>
        </mc:Fallback>
      </mc:AlternateContent>
    </p:spTree>
    <p:extLst>
      <p:ext uri="{BB962C8B-B14F-4D97-AF65-F5344CB8AC3E}">
        <p14:creationId xmlns:p14="http://schemas.microsoft.com/office/powerpoint/2010/main" val="336983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37D0E6C4-5D70-4335-4311-77EF2E7A28F4}"/>
              </a:ext>
            </a:extLst>
          </p:cNvPr>
          <p:cNvPicPr>
            <a:picLocks noChangeAspect="1"/>
          </p:cNvPicPr>
          <p:nvPr/>
        </p:nvPicPr>
        <p:blipFill rotWithShape="1">
          <a:blip r:embed="rId3">
            <a:extLst>
              <a:ext uri="{28A0092B-C50C-407E-A947-70E740481C1C}">
                <a14:useLocalDpi xmlns:a14="http://schemas.microsoft.com/office/drawing/2010/main" val="0"/>
              </a:ext>
            </a:extLst>
          </a:blip>
          <a:srcRect l="1800"/>
          <a:stretch/>
        </p:blipFill>
        <p:spPr>
          <a:xfrm>
            <a:off x="212394" y="85909"/>
            <a:ext cx="11587257" cy="6473584"/>
          </a:xfrm>
          <a:prstGeom prst="rect">
            <a:avLst/>
          </a:prstGeom>
        </p:spPr>
      </p:pic>
      <p:pic>
        <p:nvPicPr>
          <p:cNvPr id="3" name="Picture 2" descr="Logo, company name&#10;&#10;Description automatically generated">
            <a:extLst>
              <a:ext uri="{FF2B5EF4-FFF2-40B4-BE49-F238E27FC236}">
                <a16:creationId xmlns:a16="http://schemas.microsoft.com/office/drawing/2014/main" id="{00786307-9A92-1BC6-EB48-ABEB7AF052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2143" y="6196291"/>
            <a:ext cx="2027463" cy="575800"/>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32E51A65-693A-E322-535C-EC9D35F9380A}"/>
                  </a:ext>
                </a:extLst>
              </p14:cNvPr>
              <p14:cNvContentPartPr/>
              <p14:nvPr/>
            </p14:nvContentPartPr>
            <p14:xfrm>
              <a:off x="7291959" y="1617544"/>
              <a:ext cx="1135080" cy="25920"/>
            </p14:xfrm>
          </p:contentPart>
        </mc:Choice>
        <mc:Fallback xmlns="">
          <p:pic>
            <p:nvPicPr>
              <p:cNvPr id="7" name="Ink 6">
                <a:extLst>
                  <a:ext uri="{FF2B5EF4-FFF2-40B4-BE49-F238E27FC236}">
                    <a16:creationId xmlns:a16="http://schemas.microsoft.com/office/drawing/2014/main" id="{32E51A65-693A-E322-535C-EC9D35F9380A}"/>
                  </a:ext>
                </a:extLst>
              </p:cNvPr>
              <p:cNvPicPr/>
              <p:nvPr/>
            </p:nvPicPr>
            <p:blipFill>
              <a:blip r:embed="rId6"/>
              <a:stretch>
                <a:fillRect/>
              </a:stretch>
            </p:blipFill>
            <p:spPr>
              <a:xfrm>
                <a:off x="7237959" y="1509904"/>
                <a:ext cx="1242720" cy="241560"/>
              </a:xfrm>
              <a:prstGeom prst="rect">
                <a:avLst/>
              </a:prstGeom>
            </p:spPr>
          </p:pic>
        </mc:Fallback>
      </mc:AlternateContent>
    </p:spTree>
    <p:extLst>
      <p:ext uri="{BB962C8B-B14F-4D97-AF65-F5344CB8AC3E}">
        <p14:creationId xmlns:p14="http://schemas.microsoft.com/office/powerpoint/2010/main" val="193364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bar chart&#10;&#10;Description automatically generated">
            <a:extLst>
              <a:ext uri="{FF2B5EF4-FFF2-40B4-BE49-F238E27FC236}">
                <a16:creationId xmlns:a16="http://schemas.microsoft.com/office/drawing/2014/main" id="{D56702CF-B548-ACDE-755E-7DE3C29D0EBB}"/>
              </a:ext>
            </a:extLst>
          </p:cNvPr>
          <p:cNvPicPr>
            <a:picLocks noChangeAspect="1"/>
          </p:cNvPicPr>
          <p:nvPr/>
        </p:nvPicPr>
        <p:blipFill rotWithShape="1">
          <a:blip r:embed="rId3">
            <a:extLst>
              <a:ext uri="{28A0092B-C50C-407E-A947-70E740481C1C}">
                <a14:useLocalDpi xmlns:a14="http://schemas.microsoft.com/office/drawing/2010/main" val="0"/>
              </a:ext>
            </a:extLst>
          </a:blip>
          <a:srcRect t="15186"/>
          <a:stretch/>
        </p:blipFill>
        <p:spPr>
          <a:xfrm>
            <a:off x="389107" y="505839"/>
            <a:ext cx="10116767" cy="4913247"/>
          </a:xfrm>
          <a:prstGeom prst="rect">
            <a:avLst/>
          </a:prstGeom>
        </p:spPr>
      </p:pic>
      <p:pic>
        <p:nvPicPr>
          <p:cNvPr id="4" name="Picture 3" descr="Chart, bar chart&#10;&#10;Description automatically generated">
            <a:extLst>
              <a:ext uri="{FF2B5EF4-FFF2-40B4-BE49-F238E27FC236}">
                <a16:creationId xmlns:a16="http://schemas.microsoft.com/office/drawing/2014/main" id="{89E92D15-960B-43E5-4FB5-14707C7588A1}"/>
              </a:ext>
            </a:extLst>
          </p:cNvPr>
          <p:cNvPicPr>
            <a:picLocks noChangeAspect="1"/>
          </p:cNvPicPr>
          <p:nvPr/>
        </p:nvPicPr>
        <p:blipFill rotWithShape="1">
          <a:blip r:embed="rId3">
            <a:extLst>
              <a:ext uri="{28A0092B-C50C-407E-A947-70E740481C1C}">
                <a14:useLocalDpi xmlns:a14="http://schemas.microsoft.com/office/drawing/2010/main" val="0"/>
              </a:ext>
            </a:extLst>
          </a:blip>
          <a:srcRect t="1084" b="89423"/>
          <a:stretch/>
        </p:blipFill>
        <p:spPr>
          <a:xfrm>
            <a:off x="0" y="0"/>
            <a:ext cx="10332465" cy="505839"/>
          </a:xfrm>
          <a:prstGeom prst="rect">
            <a:avLst/>
          </a:prstGeom>
        </p:spPr>
      </p:pic>
      <p:pic>
        <p:nvPicPr>
          <p:cNvPr id="3" name="Picture 2" descr="Logo, company name&#10;&#10;Description automatically generated">
            <a:extLst>
              <a:ext uri="{FF2B5EF4-FFF2-40B4-BE49-F238E27FC236}">
                <a16:creationId xmlns:a16="http://schemas.microsoft.com/office/drawing/2014/main" id="{00786307-9A92-1BC6-EB48-ABEB7AF052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2143" y="6196291"/>
            <a:ext cx="2027463" cy="575800"/>
          </a:xfrm>
          <a:prstGeom prst="rect">
            <a:avLst/>
          </a:prstGeom>
        </p:spPr>
      </p:pic>
      <p:pic>
        <p:nvPicPr>
          <p:cNvPr id="13" name="Picture 12" descr="Text&#10;&#10;Description automatically generated">
            <a:extLst>
              <a:ext uri="{FF2B5EF4-FFF2-40B4-BE49-F238E27FC236}">
                <a16:creationId xmlns:a16="http://schemas.microsoft.com/office/drawing/2014/main" id="{EB483D2F-487F-0FFF-C858-5DCD394F3B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238" y="5419086"/>
            <a:ext cx="5784221" cy="1438914"/>
          </a:xfrm>
          <a:prstGeom prst="rect">
            <a:avLst/>
          </a:prstGeom>
        </p:spPr>
      </p:pic>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DF1628A-424B-1933-44F0-DBA9AC502732}"/>
                  </a:ext>
                </a:extLst>
              </p14:cNvPr>
              <p14:cNvContentPartPr/>
              <p14:nvPr/>
            </p14:nvContentPartPr>
            <p14:xfrm>
              <a:off x="2029824" y="1974984"/>
              <a:ext cx="6876000" cy="68400"/>
            </p14:xfrm>
          </p:contentPart>
        </mc:Choice>
        <mc:Fallback xmlns="">
          <p:pic>
            <p:nvPicPr>
              <p:cNvPr id="7" name="Ink 6">
                <a:extLst>
                  <a:ext uri="{FF2B5EF4-FFF2-40B4-BE49-F238E27FC236}">
                    <a16:creationId xmlns:a16="http://schemas.microsoft.com/office/drawing/2014/main" id="{FDF1628A-424B-1933-44F0-DBA9AC502732}"/>
                  </a:ext>
                </a:extLst>
              </p:cNvPr>
              <p:cNvPicPr/>
              <p:nvPr/>
            </p:nvPicPr>
            <p:blipFill>
              <a:blip r:embed="rId7"/>
              <a:stretch>
                <a:fillRect/>
              </a:stretch>
            </p:blipFill>
            <p:spPr>
              <a:xfrm>
                <a:off x="1975824" y="1866984"/>
                <a:ext cx="69836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4DF5653E-6000-44CD-6C7F-337280CFAA69}"/>
                  </a:ext>
                </a:extLst>
              </p14:cNvPr>
              <p14:cNvContentPartPr/>
              <p14:nvPr/>
            </p14:nvContentPartPr>
            <p14:xfrm>
              <a:off x="2028744" y="2015664"/>
              <a:ext cx="202320" cy="33120"/>
            </p14:xfrm>
          </p:contentPart>
        </mc:Choice>
        <mc:Fallback xmlns="">
          <p:pic>
            <p:nvPicPr>
              <p:cNvPr id="8" name="Ink 7">
                <a:extLst>
                  <a:ext uri="{FF2B5EF4-FFF2-40B4-BE49-F238E27FC236}">
                    <a16:creationId xmlns:a16="http://schemas.microsoft.com/office/drawing/2014/main" id="{4DF5653E-6000-44CD-6C7F-337280CFAA69}"/>
                  </a:ext>
                </a:extLst>
              </p:cNvPr>
              <p:cNvPicPr/>
              <p:nvPr/>
            </p:nvPicPr>
            <p:blipFill>
              <a:blip r:embed="rId9"/>
              <a:stretch>
                <a:fillRect/>
              </a:stretch>
            </p:blipFill>
            <p:spPr>
              <a:xfrm>
                <a:off x="1974744" y="1907664"/>
                <a:ext cx="3099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C0322941-834F-3D45-414B-836C3DAC1771}"/>
                  </a:ext>
                </a:extLst>
              </p14:cNvPr>
              <p14:cNvContentPartPr/>
              <p14:nvPr/>
            </p14:nvContentPartPr>
            <p14:xfrm>
              <a:off x="2010744" y="2029344"/>
              <a:ext cx="360360" cy="82440"/>
            </p14:xfrm>
          </p:contentPart>
        </mc:Choice>
        <mc:Fallback xmlns="">
          <p:pic>
            <p:nvPicPr>
              <p:cNvPr id="10" name="Ink 9">
                <a:extLst>
                  <a:ext uri="{FF2B5EF4-FFF2-40B4-BE49-F238E27FC236}">
                    <a16:creationId xmlns:a16="http://schemas.microsoft.com/office/drawing/2014/main" id="{C0322941-834F-3D45-414B-836C3DAC1771}"/>
                  </a:ext>
                </a:extLst>
              </p:cNvPr>
              <p:cNvPicPr/>
              <p:nvPr/>
            </p:nvPicPr>
            <p:blipFill>
              <a:blip r:embed="rId11"/>
              <a:stretch>
                <a:fillRect/>
              </a:stretch>
            </p:blipFill>
            <p:spPr>
              <a:xfrm>
                <a:off x="1957104" y="1921344"/>
                <a:ext cx="46800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967C175-5702-8150-5146-A39B60F5E2C5}"/>
                  </a:ext>
                </a:extLst>
              </p14:cNvPr>
              <p14:cNvContentPartPr/>
              <p14:nvPr/>
            </p14:nvContentPartPr>
            <p14:xfrm>
              <a:off x="2016504" y="1956264"/>
              <a:ext cx="366480" cy="73440"/>
            </p14:xfrm>
          </p:contentPart>
        </mc:Choice>
        <mc:Fallback xmlns="">
          <p:pic>
            <p:nvPicPr>
              <p:cNvPr id="11" name="Ink 10">
                <a:extLst>
                  <a:ext uri="{FF2B5EF4-FFF2-40B4-BE49-F238E27FC236}">
                    <a16:creationId xmlns:a16="http://schemas.microsoft.com/office/drawing/2014/main" id="{2967C175-5702-8150-5146-A39B60F5E2C5}"/>
                  </a:ext>
                </a:extLst>
              </p:cNvPr>
              <p:cNvPicPr/>
              <p:nvPr/>
            </p:nvPicPr>
            <p:blipFill>
              <a:blip r:embed="rId13"/>
              <a:stretch>
                <a:fillRect/>
              </a:stretch>
            </p:blipFill>
            <p:spPr>
              <a:xfrm>
                <a:off x="1962864" y="1848624"/>
                <a:ext cx="4741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4B6CB007-B2A2-C3FF-24CE-782C904298DC}"/>
                  </a:ext>
                </a:extLst>
              </p14:cNvPr>
              <p14:cNvContentPartPr/>
              <p14:nvPr/>
            </p14:nvContentPartPr>
            <p14:xfrm>
              <a:off x="2043504" y="2108904"/>
              <a:ext cx="459000" cy="13680"/>
            </p14:xfrm>
          </p:contentPart>
        </mc:Choice>
        <mc:Fallback xmlns="">
          <p:pic>
            <p:nvPicPr>
              <p:cNvPr id="12" name="Ink 11">
                <a:extLst>
                  <a:ext uri="{FF2B5EF4-FFF2-40B4-BE49-F238E27FC236}">
                    <a16:creationId xmlns:a16="http://schemas.microsoft.com/office/drawing/2014/main" id="{4B6CB007-B2A2-C3FF-24CE-782C904298DC}"/>
                  </a:ext>
                </a:extLst>
              </p:cNvPr>
              <p:cNvPicPr/>
              <p:nvPr/>
            </p:nvPicPr>
            <p:blipFill>
              <a:blip r:embed="rId15"/>
              <a:stretch>
                <a:fillRect/>
              </a:stretch>
            </p:blipFill>
            <p:spPr>
              <a:xfrm>
                <a:off x="1989504" y="2001264"/>
                <a:ext cx="5666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FA783D57-C16E-A9B9-1E7C-8A454F26A4CB}"/>
                  </a:ext>
                </a:extLst>
              </p14:cNvPr>
              <p14:cNvContentPartPr/>
              <p14:nvPr/>
            </p14:nvContentPartPr>
            <p14:xfrm>
              <a:off x="2456520" y="1969872"/>
              <a:ext cx="360" cy="11520"/>
            </p14:xfrm>
          </p:contentPart>
        </mc:Choice>
        <mc:Fallback xmlns="">
          <p:pic>
            <p:nvPicPr>
              <p:cNvPr id="14" name="Ink 13">
                <a:extLst>
                  <a:ext uri="{FF2B5EF4-FFF2-40B4-BE49-F238E27FC236}">
                    <a16:creationId xmlns:a16="http://schemas.microsoft.com/office/drawing/2014/main" id="{FA783D57-C16E-A9B9-1E7C-8A454F26A4CB}"/>
                  </a:ext>
                </a:extLst>
              </p:cNvPr>
              <p:cNvPicPr/>
              <p:nvPr/>
            </p:nvPicPr>
            <p:blipFill>
              <a:blip r:embed="rId17"/>
              <a:stretch>
                <a:fillRect/>
              </a:stretch>
            </p:blipFill>
            <p:spPr>
              <a:xfrm>
                <a:off x="2402520" y="1862232"/>
                <a:ext cx="1080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AEB5CC84-CA76-B1B1-93DA-7CF51AD9D569}"/>
                  </a:ext>
                </a:extLst>
              </p14:cNvPr>
              <p14:cNvContentPartPr/>
              <p14:nvPr/>
            </p14:nvContentPartPr>
            <p14:xfrm>
              <a:off x="2437920" y="2008540"/>
              <a:ext cx="23400" cy="4680"/>
            </p14:xfrm>
          </p:contentPart>
        </mc:Choice>
        <mc:Fallback xmlns="">
          <p:pic>
            <p:nvPicPr>
              <p:cNvPr id="16" name="Ink 15">
                <a:extLst>
                  <a:ext uri="{FF2B5EF4-FFF2-40B4-BE49-F238E27FC236}">
                    <a16:creationId xmlns:a16="http://schemas.microsoft.com/office/drawing/2014/main" id="{AEB5CC84-CA76-B1B1-93DA-7CF51AD9D569}"/>
                  </a:ext>
                </a:extLst>
              </p:cNvPr>
              <p:cNvPicPr/>
              <p:nvPr/>
            </p:nvPicPr>
            <p:blipFill>
              <a:blip r:embed="rId19"/>
              <a:stretch>
                <a:fillRect/>
              </a:stretch>
            </p:blipFill>
            <p:spPr>
              <a:xfrm>
                <a:off x="2383920" y="1900540"/>
                <a:ext cx="1310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2E6A163E-13EA-BF60-6368-43FD44A1E7E3}"/>
                  </a:ext>
                </a:extLst>
              </p14:cNvPr>
              <p14:cNvContentPartPr/>
              <p14:nvPr/>
            </p14:nvContentPartPr>
            <p14:xfrm>
              <a:off x="2438280" y="2002780"/>
              <a:ext cx="360" cy="1440"/>
            </p14:xfrm>
          </p:contentPart>
        </mc:Choice>
        <mc:Fallback xmlns="">
          <p:pic>
            <p:nvPicPr>
              <p:cNvPr id="17" name="Ink 16">
                <a:extLst>
                  <a:ext uri="{FF2B5EF4-FFF2-40B4-BE49-F238E27FC236}">
                    <a16:creationId xmlns:a16="http://schemas.microsoft.com/office/drawing/2014/main" id="{2E6A163E-13EA-BF60-6368-43FD44A1E7E3}"/>
                  </a:ext>
                </a:extLst>
              </p:cNvPr>
              <p:cNvPicPr/>
              <p:nvPr/>
            </p:nvPicPr>
            <p:blipFill>
              <a:blip r:embed="rId21"/>
              <a:stretch>
                <a:fillRect/>
              </a:stretch>
            </p:blipFill>
            <p:spPr>
              <a:xfrm>
                <a:off x="2384280" y="1895140"/>
                <a:ext cx="1080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E83CAC45-1AA0-430E-B0D2-108DDC4A2000}"/>
                  </a:ext>
                </a:extLst>
              </p14:cNvPr>
              <p14:cNvContentPartPr/>
              <p14:nvPr/>
            </p14:nvContentPartPr>
            <p14:xfrm>
              <a:off x="2467080" y="1958500"/>
              <a:ext cx="12240" cy="22680"/>
            </p14:xfrm>
          </p:contentPart>
        </mc:Choice>
        <mc:Fallback xmlns="">
          <p:pic>
            <p:nvPicPr>
              <p:cNvPr id="19" name="Ink 18">
                <a:extLst>
                  <a:ext uri="{FF2B5EF4-FFF2-40B4-BE49-F238E27FC236}">
                    <a16:creationId xmlns:a16="http://schemas.microsoft.com/office/drawing/2014/main" id="{E83CAC45-1AA0-430E-B0D2-108DDC4A2000}"/>
                  </a:ext>
                </a:extLst>
              </p:cNvPr>
              <p:cNvPicPr/>
              <p:nvPr/>
            </p:nvPicPr>
            <p:blipFill>
              <a:blip r:embed="rId23"/>
              <a:stretch>
                <a:fillRect/>
              </a:stretch>
            </p:blipFill>
            <p:spPr>
              <a:xfrm>
                <a:off x="2413080" y="1850860"/>
                <a:ext cx="119880" cy="238320"/>
              </a:xfrm>
              <a:prstGeom prst="rect">
                <a:avLst/>
              </a:prstGeom>
            </p:spPr>
          </p:pic>
        </mc:Fallback>
      </mc:AlternateContent>
    </p:spTree>
    <p:extLst>
      <p:ext uri="{BB962C8B-B14F-4D97-AF65-F5344CB8AC3E}">
        <p14:creationId xmlns:p14="http://schemas.microsoft.com/office/powerpoint/2010/main" val="381904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10;&#10;Description automatically generated">
            <a:extLst>
              <a:ext uri="{FF2B5EF4-FFF2-40B4-BE49-F238E27FC236}">
                <a16:creationId xmlns:a16="http://schemas.microsoft.com/office/drawing/2014/main" id="{E3FA7588-E27E-3BA0-DBC3-9C3F8AED89F7}"/>
              </a:ext>
            </a:extLst>
          </p:cNvPr>
          <p:cNvPicPr>
            <a:picLocks noChangeAspect="1"/>
          </p:cNvPicPr>
          <p:nvPr/>
        </p:nvPicPr>
        <p:blipFill rotWithShape="1">
          <a:blip r:embed="rId3">
            <a:extLst>
              <a:ext uri="{28A0092B-C50C-407E-A947-70E740481C1C}">
                <a14:useLocalDpi xmlns:a14="http://schemas.microsoft.com/office/drawing/2010/main" val="0"/>
              </a:ext>
            </a:extLst>
          </a:blip>
          <a:srcRect b="87918"/>
          <a:stretch/>
        </p:blipFill>
        <p:spPr>
          <a:xfrm>
            <a:off x="1061335" y="95415"/>
            <a:ext cx="10069330" cy="826416"/>
          </a:xfrm>
          <a:prstGeom prst="rect">
            <a:avLst/>
          </a:prstGeom>
        </p:spPr>
      </p:pic>
      <p:pic>
        <p:nvPicPr>
          <p:cNvPr id="3" name="Picture 2" descr="Logo, company name&#10;&#10;Description automatically generated">
            <a:extLst>
              <a:ext uri="{FF2B5EF4-FFF2-40B4-BE49-F238E27FC236}">
                <a16:creationId xmlns:a16="http://schemas.microsoft.com/office/drawing/2014/main" id="{00786307-9A92-1BC6-EB48-ABEB7AF052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2143" y="6196291"/>
            <a:ext cx="2027463" cy="575800"/>
          </a:xfrm>
          <a:prstGeom prst="rect">
            <a:avLst/>
          </a:prstGeom>
        </p:spPr>
      </p:pic>
      <p:pic>
        <p:nvPicPr>
          <p:cNvPr id="5" name="Picture 4" descr="Chart&#10;&#10;Description automatically generated">
            <a:extLst>
              <a:ext uri="{FF2B5EF4-FFF2-40B4-BE49-F238E27FC236}">
                <a16:creationId xmlns:a16="http://schemas.microsoft.com/office/drawing/2014/main" id="{60CF2F17-EF2C-FC26-F615-99A35E80F871}"/>
              </a:ext>
            </a:extLst>
          </p:cNvPr>
          <p:cNvPicPr>
            <a:picLocks noChangeAspect="1"/>
          </p:cNvPicPr>
          <p:nvPr/>
        </p:nvPicPr>
        <p:blipFill rotWithShape="1">
          <a:blip r:embed="rId3">
            <a:extLst>
              <a:ext uri="{28A0092B-C50C-407E-A947-70E740481C1C}">
                <a14:useLocalDpi xmlns:a14="http://schemas.microsoft.com/office/drawing/2010/main" val="0"/>
              </a:ext>
            </a:extLst>
          </a:blip>
          <a:srcRect l="31830" t="15538" b="199"/>
          <a:stretch/>
        </p:blipFill>
        <p:spPr>
          <a:xfrm>
            <a:off x="2306320" y="910575"/>
            <a:ext cx="6969760" cy="5852010"/>
          </a:xfrm>
          <a:prstGeom prst="rect">
            <a:avLst/>
          </a:prstGeom>
        </p:spPr>
      </p:pic>
    </p:spTree>
    <p:extLst>
      <p:ext uri="{BB962C8B-B14F-4D97-AF65-F5344CB8AC3E}">
        <p14:creationId xmlns:p14="http://schemas.microsoft.com/office/powerpoint/2010/main" val="127300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F04629AF-EE14-4E57-B7C2-386D56C65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2143" y="6196291"/>
            <a:ext cx="2027463" cy="575800"/>
          </a:xfrm>
          <a:prstGeom prst="rect">
            <a:avLst/>
          </a:prstGeom>
        </p:spPr>
      </p:pic>
      <p:sp>
        <p:nvSpPr>
          <p:cNvPr id="3" name="Title 1">
            <a:extLst>
              <a:ext uri="{FF2B5EF4-FFF2-40B4-BE49-F238E27FC236}">
                <a16:creationId xmlns:a16="http://schemas.microsoft.com/office/drawing/2014/main" id="{ED4DE697-D283-AED1-CBEE-77F9DAA50A5F}"/>
              </a:ext>
            </a:extLst>
          </p:cNvPr>
          <p:cNvSpPr txBox="1">
            <a:spLocks/>
          </p:cNvSpPr>
          <p:nvPr/>
        </p:nvSpPr>
        <p:spPr>
          <a:xfrm>
            <a:off x="291982" y="136733"/>
            <a:ext cx="6544234" cy="617836"/>
          </a:xfrm>
          <a:prstGeom prst="rect">
            <a:avLst/>
          </a:prstGeom>
        </p:spPr>
        <p:txBody>
          <a:bodyPr vert="horz" lIns="0" tIns="0" rIns="0" bIns="0" rtlCol="0" anchor="b" anchorCtr="0">
            <a:noAutofit/>
          </a:bodyPr>
          <a:lstStyle>
            <a:lvl1pPr algn="l" defTabSz="646508" rtl="0" eaLnBrk="1" latinLnBrk="0" hangingPunct="1">
              <a:lnSpc>
                <a:spcPct val="90000"/>
              </a:lnSpc>
              <a:spcBef>
                <a:spcPct val="0"/>
              </a:spcBef>
              <a:buNone/>
              <a:defRPr sz="2000" b="1" kern="1200">
                <a:solidFill>
                  <a:schemeClr val="tx1"/>
                </a:solidFill>
                <a:latin typeface="JPM AM Pro" panose="020B0503040102020003" pitchFamily="34" charset="0"/>
                <a:ea typeface="+mj-ea"/>
                <a:cs typeface="+mj-cs"/>
              </a:defRPr>
            </a:lvl1pPr>
          </a:lstStyle>
          <a:p>
            <a:pPr marL="0" marR="0" lvl="0" indent="0" algn="l" defTabSz="646508" rtl="0" eaLnBrk="1" fontAlgn="auto" latinLnBrk="0" hangingPunct="1">
              <a:lnSpc>
                <a:spcPct val="90000"/>
              </a:lnSpc>
              <a:spcBef>
                <a:spcPct val="0"/>
              </a:spcBef>
              <a:spcAft>
                <a:spcPts val="0"/>
              </a:spcAft>
              <a:buClrTx/>
              <a:buSzTx/>
              <a:buFontTx/>
              <a:buNone/>
              <a:tabLst/>
              <a:defRPr/>
            </a:pPr>
            <a:r>
              <a:rPr lang="en-US" sz="3200" dirty="0">
                <a:latin typeface="JPM AM Pro" panose="020B0503040102020003" pitchFamily="34" charset="0"/>
              </a:rPr>
              <a:t>Equity market correlations and yields</a:t>
            </a:r>
            <a:endParaRPr kumimoji="0" lang="en-US" sz="3200" b="1" i="0" u="none" strike="noStrike" kern="1200" cap="none" spc="0" normalizeH="0" baseline="0" noProof="0" dirty="0">
              <a:ln>
                <a:noFill/>
              </a:ln>
              <a:solidFill>
                <a:srgbClr val="000000"/>
              </a:solidFill>
              <a:effectLst/>
              <a:uLnTx/>
              <a:uFillTx/>
              <a:latin typeface="JPM AM Pro" panose="020B0503040102020003" pitchFamily="34" charset="0"/>
              <a:ea typeface="+mj-ea"/>
              <a:cs typeface="+mj-cs"/>
            </a:endParaRPr>
          </a:p>
        </p:txBody>
      </p:sp>
      <p:pic>
        <p:nvPicPr>
          <p:cNvPr id="7" name="Picture 6">
            <a:extLst>
              <a:ext uri="{FF2B5EF4-FFF2-40B4-BE49-F238E27FC236}">
                <a16:creationId xmlns:a16="http://schemas.microsoft.com/office/drawing/2014/main" id="{46233263-A8A3-2E27-5D8D-0EF5BF3A88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59092" y="851727"/>
            <a:ext cx="8873502" cy="5906595"/>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506229B0-0ACE-4589-18DA-141642F9C2E7}"/>
                  </a:ext>
                </a:extLst>
              </p14:cNvPr>
              <p14:cNvContentPartPr/>
              <p14:nvPr/>
            </p14:nvContentPartPr>
            <p14:xfrm>
              <a:off x="8457980" y="2719940"/>
              <a:ext cx="615240" cy="10800"/>
            </p14:xfrm>
          </p:contentPart>
        </mc:Choice>
        <mc:Fallback xmlns="">
          <p:pic>
            <p:nvPicPr>
              <p:cNvPr id="5" name="Ink 4">
                <a:extLst>
                  <a:ext uri="{FF2B5EF4-FFF2-40B4-BE49-F238E27FC236}">
                    <a16:creationId xmlns:a16="http://schemas.microsoft.com/office/drawing/2014/main" id="{506229B0-0ACE-4589-18DA-141642F9C2E7}"/>
                  </a:ext>
                </a:extLst>
              </p:cNvPr>
              <p:cNvPicPr/>
              <p:nvPr/>
            </p:nvPicPr>
            <p:blipFill>
              <a:blip r:embed="rId6"/>
              <a:stretch>
                <a:fillRect/>
              </a:stretch>
            </p:blipFill>
            <p:spPr>
              <a:xfrm>
                <a:off x="8404340" y="2612300"/>
                <a:ext cx="7228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142A2D5A-789E-E34A-2B03-1086001F5B61}"/>
                  </a:ext>
                </a:extLst>
              </p14:cNvPr>
              <p14:cNvContentPartPr/>
              <p14:nvPr/>
            </p14:nvContentPartPr>
            <p14:xfrm>
              <a:off x="8150540" y="1793060"/>
              <a:ext cx="832680" cy="10800"/>
            </p14:xfrm>
          </p:contentPart>
        </mc:Choice>
        <mc:Fallback xmlns="">
          <p:pic>
            <p:nvPicPr>
              <p:cNvPr id="6" name="Ink 5">
                <a:extLst>
                  <a:ext uri="{FF2B5EF4-FFF2-40B4-BE49-F238E27FC236}">
                    <a16:creationId xmlns:a16="http://schemas.microsoft.com/office/drawing/2014/main" id="{142A2D5A-789E-E34A-2B03-1086001F5B61}"/>
                  </a:ext>
                </a:extLst>
              </p:cNvPr>
              <p:cNvPicPr/>
              <p:nvPr/>
            </p:nvPicPr>
            <p:blipFill>
              <a:blip r:embed="rId8"/>
              <a:stretch>
                <a:fillRect/>
              </a:stretch>
            </p:blipFill>
            <p:spPr>
              <a:xfrm>
                <a:off x="8096900" y="1685060"/>
                <a:ext cx="9403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5C4E78B2-C905-E64D-8A01-9E41A3F7A1BB}"/>
                  </a:ext>
                </a:extLst>
              </p14:cNvPr>
              <p14:cNvContentPartPr/>
              <p14:nvPr/>
            </p14:nvContentPartPr>
            <p14:xfrm>
              <a:off x="6609020" y="4040900"/>
              <a:ext cx="774000" cy="8280"/>
            </p14:xfrm>
          </p:contentPart>
        </mc:Choice>
        <mc:Fallback xmlns="">
          <p:pic>
            <p:nvPicPr>
              <p:cNvPr id="8" name="Ink 7">
                <a:extLst>
                  <a:ext uri="{FF2B5EF4-FFF2-40B4-BE49-F238E27FC236}">
                    <a16:creationId xmlns:a16="http://schemas.microsoft.com/office/drawing/2014/main" id="{5C4E78B2-C905-E64D-8A01-9E41A3F7A1BB}"/>
                  </a:ext>
                </a:extLst>
              </p:cNvPr>
              <p:cNvPicPr/>
              <p:nvPr/>
            </p:nvPicPr>
            <p:blipFill>
              <a:blip r:embed="rId10"/>
              <a:stretch>
                <a:fillRect/>
              </a:stretch>
            </p:blipFill>
            <p:spPr>
              <a:xfrm>
                <a:off x="6555020" y="3933260"/>
                <a:ext cx="8816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72C4D087-7C4A-B41C-3156-F7FC9ADCADFD}"/>
                  </a:ext>
                </a:extLst>
              </p14:cNvPr>
              <p14:cNvContentPartPr/>
              <p14:nvPr/>
            </p14:nvContentPartPr>
            <p14:xfrm>
              <a:off x="5549500" y="4665140"/>
              <a:ext cx="510480" cy="6120"/>
            </p14:xfrm>
          </p:contentPart>
        </mc:Choice>
        <mc:Fallback xmlns="">
          <p:pic>
            <p:nvPicPr>
              <p:cNvPr id="10" name="Ink 9">
                <a:extLst>
                  <a:ext uri="{FF2B5EF4-FFF2-40B4-BE49-F238E27FC236}">
                    <a16:creationId xmlns:a16="http://schemas.microsoft.com/office/drawing/2014/main" id="{72C4D087-7C4A-B41C-3156-F7FC9ADCADFD}"/>
                  </a:ext>
                </a:extLst>
              </p:cNvPr>
              <p:cNvPicPr/>
              <p:nvPr/>
            </p:nvPicPr>
            <p:blipFill>
              <a:blip r:embed="rId12"/>
              <a:stretch>
                <a:fillRect/>
              </a:stretch>
            </p:blipFill>
            <p:spPr>
              <a:xfrm>
                <a:off x="5495860" y="4557500"/>
                <a:ext cx="618120" cy="221760"/>
              </a:xfrm>
              <a:prstGeom prst="rect">
                <a:avLst/>
              </a:prstGeom>
            </p:spPr>
          </p:pic>
        </mc:Fallback>
      </mc:AlternateContent>
    </p:spTree>
    <p:extLst>
      <p:ext uri="{BB962C8B-B14F-4D97-AF65-F5344CB8AC3E}">
        <p14:creationId xmlns:p14="http://schemas.microsoft.com/office/powerpoint/2010/main" val="324528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r code&#10;&#10;Description automatically generated">
            <a:extLst>
              <a:ext uri="{FF2B5EF4-FFF2-40B4-BE49-F238E27FC236}">
                <a16:creationId xmlns:a16="http://schemas.microsoft.com/office/drawing/2014/main" id="{4961726A-A3EA-4DBA-8143-2F34869A9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899" y="1775854"/>
            <a:ext cx="2913738" cy="2913738"/>
          </a:xfrm>
          <a:prstGeom prst="rect">
            <a:avLst/>
          </a:prstGeom>
        </p:spPr>
      </p:pic>
      <p:sp>
        <p:nvSpPr>
          <p:cNvPr id="13" name="TextBox 12">
            <a:extLst>
              <a:ext uri="{FF2B5EF4-FFF2-40B4-BE49-F238E27FC236}">
                <a16:creationId xmlns:a16="http://schemas.microsoft.com/office/drawing/2014/main" id="{3F322AE8-097D-403D-9D25-8FF1454C4D1F}"/>
              </a:ext>
            </a:extLst>
          </p:cNvPr>
          <p:cNvSpPr txBox="1"/>
          <p:nvPr/>
        </p:nvSpPr>
        <p:spPr>
          <a:xfrm>
            <a:off x="6980514" y="1940484"/>
            <a:ext cx="5211486" cy="2862322"/>
          </a:xfrm>
          <a:prstGeom prst="rect">
            <a:avLst/>
          </a:prstGeom>
          <a:noFill/>
        </p:spPr>
        <p:txBody>
          <a:bodyPr wrap="square">
            <a:spAutoFit/>
          </a:bodyPr>
          <a:lstStyle/>
          <a:p>
            <a:r>
              <a:rPr lang="en-US" sz="2000" b="1" dirty="0"/>
              <a:t>Website: </a:t>
            </a:r>
            <a:r>
              <a:rPr lang="en-US" sz="2000" dirty="0"/>
              <a:t>OneAZWealth.com</a:t>
            </a:r>
          </a:p>
          <a:p>
            <a:endParaRPr lang="en-US" sz="2000" b="1" dirty="0"/>
          </a:p>
          <a:p>
            <a:r>
              <a:rPr lang="en-US" sz="2000" b="1" dirty="0"/>
              <a:t>Email: </a:t>
            </a:r>
            <a:r>
              <a:rPr lang="en-US" sz="2000" dirty="0"/>
              <a:t>OneAZWealth@OneAZCU.com</a:t>
            </a:r>
          </a:p>
          <a:p>
            <a:endParaRPr lang="en-US" sz="2000" dirty="0"/>
          </a:p>
          <a:p>
            <a:r>
              <a:rPr lang="en-US" sz="2000" b="1" dirty="0"/>
              <a:t>24/7 Online Appointment Scheduler:</a:t>
            </a:r>
          </a:p>
          <a:p>
            <a:r>
              <a:rPr lang="en-US" sz="2000" dirty="0"/>
              <a:t>OneAZWealth.com</a:t>
            </a:r>
          </a:p>
          <a:p>
            <a:endParaRPr lang="en-US" sz="2000" dirty="0"/>
          </a:p>
          <a:p>
            <a:r>
              <a:rPr lang="en-US" sz="2000" b="1" dirty="0"/>
              <a:t>Phone: </a:t>
            </a:r>
            <a:r>
              <a:rPr lang="en-US" sz="2000" dirty="0"/>
              <a:t>(877) 566-0517</a:t>
            </a:r>
          </a:p>
          <a:p>
            <a:r>
              <a:rPr lang="en-US" sz="2000" dirty="0"/>
              <a:t>Call Monday-Friday, 9:00 am – 5:00 pm</a:t>
            </a:r>
          </a:p>
        </p:txBody>
      </p:sp>
      <p:pic>
        <p:nvPicPr>
          <p:cNvPr id="15" name="Picture 14" descr="Icon&#10;&#10;Description automatically generated">
            <a:extLst>
              <a:ext uri="{FF2B5EF4-FFF2-40B4-BE49-F238E27FC236}">
                <a16:creationId xmlns:a16="http://schemas.microsoft.com/office/drawing/2014/main" id="{2BE4CA34-8C49-4B03-B76B-8E3B7C053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655" y="5737395"/>
            <a:ext cx="612349" cy="612349"/>
          </a:xfrm>
          <a:prstGeom prst="rect">
            <a:avLst/>
          </a:prstGeom>
        </p:spPr>
      </p:pic>
      <p:pic>
        <p:nvPicPr>
          <p:cNvPr id="16" name="Picture 15" descr="Logo, icon&#10;&#10;Description automatically generated">
            <a:extLst>
              <a:ext uri="{FF2B5EF4-FFF2-40B4-BE49-F238E27FC236}">
                <a16:creationId xmlns:a16="http://schemas.microsoft.com/office/drawing/2014/main" id="{A457E42C-5771-4C6B-9717-0974DECE2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4406" y="5737395"/>
            <a:ext cx="612349" cy="612349"/>
          </a:xfrm>
          <a:prstGeom prst="rect">
            <a:avLst/>
          </a:prstGeom>
        </p:spPr>
      </p:pic>
      <p:pic>
        <p:nvPicPr>
          <p:cNvPr id="17" name="Picture 16" descr="Logo, icon&#10;&#10;Description automatically generated">
            <a:extLst>
              <a:ext uri="{FF2B5EF4-FFF2-40B4-BE49-F238E27FC236}">
                <a16:creationId xmlns:a16="http://schemas.microsoft.com/office/drawing/2014/main" id="{ABB3418B-8F77-4144-835E-418DD3F828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6904" y="5737395"/>
            <a:ext cx="612349" cy="612349"/>
          </a:xfrm>
          <a:prstGeom prst="rect">
            <a:avLst/>
          </a:prstGeom>
        </p:spPr>
      </p:pic>
      <p:sp>
        <p:nvSpPr>
          <p:cNvPr id="20" name="Title 1">
            <a:extLst>
              <a:ext uri="{FF2B5EF4-FFF2-40B4-BE49-F238E27FC236}">
                <a16:creationId xmlns:a16="http://schemas.microsoft.com/office/drawing/2014/main" id="{F841E73F-5EF2-41ED-83AE-8581E22BD3FD}"/>
              </a:ext>
            </a:extLst>
          </p:cNvPr>
          <p:cNvSpPr txBox="1">
            <a:spLocks/>
          </p:cNvSpPr>
          <p:nvPr/>
        </p:nvSpPr>
        <p:spPr>
          <a:xfrm>
            <a:off x="3152504" y="508266"/>
            <a:ext cx="7656021" cy="808079"/>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t>Connect With Us!</a:t>
            </a:r>
          </a:p>
        </p:txBody>
      </p:sp>
      <p:sp>
        <p:nvSpPr>
          <p:cNvPr id="21" name="TextBox 20">
            <a:extLst>
              <a:ext uri="{FF2B5EF4-FFF2-40B4-BE49-F238E27FC236}">
                <a16:creationId xmlns:a16="http://schemas.microsoft.com/office/drawing/2014/main" id="{C286157C-D2D4-4B56-8098-C8EAAD6771A8}"/>
              </a:ext>
            </a:extLst>
          </p:cNvPr>
          <p:cNvSpPr txBox="1"/>
          <p:nvPr/>
        </p:nvSpPr>
        <p:spPr>
          <a:xfrm>
            <a:off x="3355528" y="4675472"/>
            <a:ext cx="3246480" cy="338554"/>
          </a:xfrm>
          <a:prstGeom prst="rect">
            <a:avLst/>
          </a:prstGeom>
          <a:noFill/>
        </p:spPr>
        <p:txBody>
          <a:bodyPr wrap="square">
            <a:spAutoFit/>
          </a:bodyPr>
          <a:lstStyle/>
          <a:p>
            <a:pPr algn="ctr"/>
            <a:r>
              <a:rPr lang="en-US" sz="1600" b="1" dirty="0"/>
              <a:t>Scan to visit OneAZWealth.com</a:t>
            </a:r>
            <a:endParaRPr lang="en-US" sz="1600" dirty="0"/>
          </a:p>
        </p:txBody>
      </p:sp>
      <p:sp>
        <p:nvSpPr>
          <p:cNvPr id="2" name="TextBox 1">
            <a:extLst>
              <a:ext uri="{FF2B5EF4-FFF2-40B4-BE49-F238E27FC236}">
                <a16:creationId xmlns:a16="http://schemas.microsoft.com/office/drawing/2014/main" id="{9EA5A44D-0BF5-532C-9260-8728F9C40645}"/>
              </a:ext>
            </a:extLst>
          </p:cNvPr>
          <p:cNvSpPr txBox="1"/>
          <p:nvPr/>
        </p:nvSpPr>
        <p:spPr>
          <a:xfrm>
            <a:off x="4446182" y="6665187"/>
            <a:ext cx="6027204" cy="215444"/>
          </a:xfrm>
          <a:prstGeom prst="rect">
            <a:avLst/>
          </a:prstGeom>
          <a:noFill/>
        </p:spPr>
        <p:txBody>
          <a:bodyPr wrap="square" rtlCol="0">
            <a:spAutoFit/>
          </a:bodyPr>
          <a:lstStyle/>
          <a:p>
            <a:r>
              <a:rPr lang="en-US" sz="800" b="1" dirty="0">
                <a:solidFill>
                  <a:schemeClr val="bg2">
                    <a:lumMod val="25000"/>
                  </a:schemeClr>
                </a:solidFill>
                <a:latin typeface="Avenir LT Std 35 Light" panose="020B0402020203020204" pitchFamily="34" charset="0"/>
              </a:rPr>
              <a:t>OneAZ Wealth Management | (877) 566-0517 | </a:t>
            </a:r>
            <a:r>
              <a:rPr lang="en-US" sz="800" b="1" dirty="0">
                <a:solidFill>
                  <a:schemeClr val="bg2">
                    <a:lumMod val="25000"/>
                  </a:schemeClr>
                </a:solidFill>
                <a:latin typeface="Avenir LT Std 35 Light" panose="020B0402020203020204" pitchFamily="34" charset="0"/>
                <a:hlinkClick r:id="rId7"/>
              </a:rPr>
              <a:t>www.OneAZWealth.com</a:t>
            </a:r>
            <a:r>
              <a:rPr lang="en-US" sz="800" b="1" dirty="0">
                <a:solidFill>
                  <a:schemeClr val="bg2">
                    <a:lumMod val="25000"/>
                  </a:schemeClr>
                </a:solidFill>
                <a:latin typeface="Avenir LT Std 35 Light" panose="020B0402020203020204" pitchFamily="34" charset="0"/>
              </a:rPr>
              <a:t> | Safe For Public Distribution.</a:t>
            </a:r>
          </a:p>
        </p:txBody>
      </p:sp>
    </p:spTree>
    <p:extLst>
      <p:ext uri="{BB962C8B-B14F-4D97-AF65-F5344CB8AC3E}">
        <p14:creationId xmlns:p14="http://schemas.microsoft.com/office/powerpoint/2010/main" val="238635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F04629AF-EE14-4E57-B7C2-386D56C65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2143" y="6196291"/>
            <a:ext cx="2027463" cy="575800"/>
          </a:xfrm>
          <a:prstGeom prst="rect">
            <a:avLst/>
          </a:prstGeom>
        </p:spPr>
      </p:pic>
      <p:sp>
        <p:nvSpPr>
          <p:cNvPr id="2" name="Title 1">
            <a:extLst>
              <a:ext uri="{FF2B5EF4-FFF2-40B4-BE49-F238E27FC236}">
                <a16:creationId xmlns:a16="http://schemas.microsoft.com/office/drawing/2014/main" id="{DB256FDA-7F19-9FB2-E0F9-167000E9B72D}"/>
              </a:ext>
            </a:extLst>
          </p:cNvPr>
          <p:cNvSpPr txBox="1">
            <a:spLocks/>
          </p:cNvSpPr>
          <p:nvPr/>
        </p:nvSpPr>
        <p:spPr>
          <a:xfrm>
            <a:off x="291981" y="195244"/>
            <a:ext cx="6544234" cy="617836"/>
          </a:xfrm>
          <a:prstGeom prst="rect">
            <a:avLst/>
          </a:prstGeom>
        </p:spPr>
        <p:txBody>
          <a:bodyPr vert="horz" lIns="0" tIns="0" rIns="0" bIns="0" rtlCol="0" anchor="b" anchorCtr="0">
            <a:noAutofit/>
          </a:bodyPr>
          <a:lstStyle>
            <a:lvl1pPr algn="l" defTabSz="646508" rtl="0" eaLnBrk="1" latinLnBrk="0" hangingPunct="1">
              <a:lnSpc>
                <a:spcPct val="90000"/>
              </a:lnSpc>
              <a:spcBef>
                <a:spcPct val="0"/>
              </a:spcBef>
              <a:buNone/>
              <a:defRPr sz="2000" b="1" kern="1200">
                <a:solidFill>
                  <a:schemeClr val="tx1"/>
                </a:solidFill>
                <a:latin typeface="JPM AM Pro" panose="020B0503040102020003" pitchFamily="34" charset="0"/>
                <a:ea typeface="+mj-ea"/>
                <a:cs typeface="+mj-cs"/>
              </a:defRPr>
            </a:lvl1pPr>
          </a:lstStyle>
          <a:p>
            <a:pPr marL="0" marR="0" lvl="0" indent="0" algn="l" defTabSz="646508"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JPM AM Pro" panose="020B0503040102020003" pitchFamily="34" charset="0"/>
                <a:ea typeface="+mj-ea"/>
                <a:cs typeface="+mj-cs"/>
              </a:rPr>
              <a:t>2023 Forecasts</a:t>
            </a:r>
          </a:p>
        </p:txBody>
      </p:sp>
      <p:sp>
        <p:nvSpPr>
          <p:cNvPr id="3" name="Footer Placeholder 4">
            <a:extLst>
              <a:ext uri="{FF2B5EF4-FFF2-40B4-BE49-F238E27FC236}">
                <a16:creationId xmlns:a16="http://schemas.microsoft.com/office/drawing/2014/main" id="{4A60F227-903B-BBD0-2FB9-E595AF245F70}"/>
              </a:ext>
            </a:extLst>
          </p:cNvPr>
          <p:cNvSpPr txBox="1">
            <a:spLocks/>
          </p:cNvSpPr>
          <p:nvPr/>
        </p:nvSpPr>
        <p:spPr>
          <a:xfrm>
            <a:off x="291981" y="5986410"/>
            <a:ext cx="9807516" cy="734857"/>
          </a:xfrm>
          <a:prstGeom prst="rect">
            <a:avLst/>
          </a:prstGeom>
        </p:spPr>
        <p:txBody>
          <a:bodyPr vert="horz" lIns="0" tIns="0" rIns="0" bIns="0" rtlCol="0" anchor="b"/>
          <a:lstStyle>
            <a:defPPr>
              <a:defRPr lang="en-US"/>
            </a:defPPr>
            <a:lvl1pPr marL="0" algn="l" defTabSz="457200" rtl="0" eaLnBrk="1" latinLnBrk="0" hangingPunct="1">
              <a:defRPr sz="1000" b="0" i="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nSpc>
                <a:spcPct val="107000"/>
              </a:lnSpc>
              <a:spcBef>
                <a:spcPts val="0"/>
              </a:spcBef>
              <a:spcAft>
                <a:spcPts val="800"/>
              </a:spcAft>
              <a:buFontTx/>
              <a:buNone/>
            </a:pPr>
            <a:r>
              <a:rPr lang="en-US" sz="1000" dirty="0">
                <a:effectLst/>
                <a:latin typeface="Calibri" panose="020F0502020204030204" pitchFamily="34" charset="0"/>
                <a:ea typeface="Calibri" panose="020F0502020204030204" pitchFamily="34" charset="0"/>
                <a:cs typeface="Times New Roman" panose="02020603050405020304" pitchFamily="18" charset="0"/>
              </a:rPr>
              <a:t>Source: https://www.marketwatch.com/story/wall-streets-stock-market-forecasts-for-2022-were-off-by-the-widest-margin-since-2008-will-next-year-be-any-different-11671583416</a:t>
            </a:r>
          </a:p>
        </p:txBody>
      </p:sp>
      <p:pic>
        <p:nvPicPr>
          <p:cNvPr id="6" name="Picture 5" descr="Table&#10;&#10;Description automatically generated">
            <a:extLst>
              <a:ext uri="{FF2B5EF4-FFF2-40B4-BE49-F238E27FC236}">
                <a16:creationId xmlns:a16="http://schemas.microsoft.com/office/drawing/2014/main" id="{54DBE70B-DD86-3E54-A649-133E22B237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7909" y="616303"/>
            <a:ext cx="6544234" cy="5737535"/>
          </a:xfrm>
          <a:prstGeom prst="rect">
            <a:avLst/>
          </a:prstGeom>
        </p:spPr>
      </p:pic>
      <p:sp>
        <p:nvSpPr>
          <p:cNvPr id="7" name="TextBox 6">
            <a:extLst>
              <a:ext uri="{FF2B5EF4-FFF2-40B4-BE49-F238E27FC236}">
                <a16:creationId xmlns:a16="http://schemas.microsoft.com/office/drawing/2014/main" id="{FC8CB821-92CC-DB3F-A4B8-87E7F7328368}"/>
              </a:ext>
            </a:extLst>
          </p:cNvPr>
          <p:cNvSpPr txBox="1"/>
          <p:nvPr/>
        </p:nvSpPr>
        <p:spPr>
          <a:xfrm>
            <a:off x="220062" y="1134272"/>
            <a:ext cx="3115928" cy="3693319"/>
          </a:xfrm>
          <a:prstGeom prst="rect">
            <a:avLst/>
          </a:prstGeom>
          <a:noFill/>
        </p:spPr>
        <p:txBody>
          <a:bodyPr wrap="square">
            <a:spAutoFit/>
          </a:bodyPr>
          <a:lstStyle/>
          <a:p>
            <a:r>
              <a:rPr lang="en-US" b="1" dirty="0"/>
              <a:t>S&amp;P 500 Estimates</a:t>
            </a:r>
          </a:p>
          <a:p>
            <a:endParaRPr lang="en-US" b="1" dirty="0"/>
          </a:p>
          <a:p>
            <a:endParaRPr lang="en-US" b="1" dirty="0"/>
          </a:p>
          <a:p>
            <a:pPr marL="285750" indent="-285750">
              <a:buFont typeface="Arial" panose="020B0604020202020204" pitchFamily="34" charset="0"/>
              <a:buChar char="•"/>
            </a:pPr>
            <a:r>
              <a:rPr lang="en-US" dirty="0"/>
              <a:t>A recent survey of top Wall Street forecasters by MarketWatch put the average S&amp;P 500 estimate at 4,031 for the end of 2023, an advance of only about 6% from Tuesday’s close of 3,821.62. </a:t>
            </a:r>
          </a:p>
          <a:p>
            <a:endParaRPr lang="en-US" dirty="0"/>
          </a:p>
        </p:txBody>
      </p:sp>
    </p:spTree>
    <p:extLst>
      <p:ext uri="{BB962C8B-B14F-4D97-AF65-F5344CB8AC3E}">
        <p14:creationId xmlns:p14="http://schemas.microsoft.com/office/powerpoint/2010/main" val="287409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C3305633-D341-839E-8117-BA7831DA810F}"/>
              </a:ext>
            </a:extLst>
          </p:cNvPr>
          <p:cNvSpPr txBox="1">
            <a:spLocks/>
          </p:cNvSpPr>
          <p:nvPr/>
        </p:nvSpPr>
        <p:spPr>
          <a:xfrm>
            <a:off x="716491" y="332576"/>
            <a:ext cx="10759017" cy="73729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t>Closing Thoughts</a:t>
            </a:r>
          </a:p>
        </p:txBody>
      </p:sp>
      <p:sp>
        <p:nvSpPr>
          <p:cNvPr id="2" name="TextBox 1">
            <a:extLst>
              <a:ext uri="{FF2B5EF4-FFF2-40B4-BE49-F238E27FC236}">
                <a16:creationId xmlns:a16="http://schemas.microsoft.com/office/drawing/2014/main" id="{A51FAB65-8F68-8E62-F505-3D94DF06C653}"/>
              </a:ext>
            </a:extLst>
          </p:cNvPr>
          <p:cNvSpPr txBox="1"/>
          <p:nvPr/>
        </p:nvSpPr>
        <p:spPr>
          <a:xfrm>
            <a:off x="716491" y="1069868"/>
            <a:ext cx="10759017" cy="4839338"/>
          </a:xfrm>
          <a:prstGeom prst="rect">
            <a:avLst/>
          </a:prstGeom>
          <a:noFill/>
        </p:spPr>
        <p:txBody>
          <a:bodyPr wrap="square" rtlCol="0">
            <a:spAutoFit/>
          </a:bodyPr>
          <a:lstStyle/>
          <a:p>
            <a:pPr algn="ctr"/>
            <a:r>
              <a:rPr lang="en-US" sz="2400" dirty="0"/>
              <a:t>What are your 2023 </a:t>
            </a:r>
            <a:r>
              <a:rPr lang="en-US" sz="2400" b="1" dirty="0"/>
              <a:t>Financial Resolutions?</a:t>
            </a:r>
          </a:p>
          <a:p>
            <a:pPr marL="285750" indent="-285750" algn="ctr">
              <a:buFont typeface="Arial" panose="020B0604020202020204" pitchFamily="34" charset="0"/>
              <a:buChar char="•"/>
            </a:pPr>
            <a:endParaRPr lang="en-US" sz="2400" dirty="0"/>
          </a:p>
          <a:p>
            <a:pPr algn="ctr"/>
            <a:r>
              <a:rPr lang="en-US" sz="2400" u="sng" dirty="0"/>
              <a:t>5 Key Takeaways</a:t>
            </a:r>
          </a:p>
          <a:p>
            <a:pPr algn="ctr"/>
            <a:endParaRPr lang="en-US" sz="2400" dirty="0"/>
          </a:p>
          <a:p>
            <a:pPr algn="ctr">
              <a:lnSpc>
                <a:spcPct val="150000"/>
              </a:lnSpc>
            </a:pPr>
            <a:r>
              <a:rPr lang="en-US" sz="2400" b="1" dirty="0"/>
              <a:t>1. </a:t>
            </a:r>
            <a:r>
              <a:rPr lang="en-US" sz="2400" dirty="0"/>
              <a:t>Based on our research, we believe that the first half of 2023 could be choppy and corporate earnings could drop</a:t>
            </a:r>
          </a:p>
          <a:p>
            <a:pPr algn="ctr">
              <a:lnSpc>
                <a:spcPct val="150000"/>
              </a:lnSpc>
            </a:pPr>
            <a:r>
              <a:rPr lang="en-US" sz="2400" b="1" dirty="0"/>
              <a:t>2. </a:t>
            </a:r>
            <a:r>
              <a:rPr lang="en-US" sz="2400" dirty="0"/>
              <a:t>In our opinion, the worst of the bond market losses have been realized</a:t>
            </a:r>
          </a:p>
          <a:p>
            <a:pPr algn="ctr">
              <a:lnSpc>
                <a:spcPct val="150000"/>
              </a:lnSpc>
            </a:pPr>
            <a:r>
              <a:rPr lang="en-US" sz="2400" b="1" dirty="0"/>
              <a:t>3. </a:t>
            </a:r>
            <a:r>
              <a:rPr lang="en-US" sz="2400" dirty="0"/>
              <a:t>Hopes of a soft landing may disappoint</a:t>
            </a:r>
          </a:p>
          <a:p>
            <a:pPr algn="ctr">
              <a:lnSpc>
                <a:spcPct val="150000"/>
              </a:lnSpc>
            </a:pPr>
            <a:r>
              <a:rPr lang="en-US" sz="2400" b="1" dirty="0"/>
              <a:t>4. </a:t>
            </a:r>
            <a:r>
              <a:rPr lang="en-US" sz="2400" dirty="0"/>
              <a:t>Fixed-rate insurance solutions can avoid market risk</a:t>
            </a:r>
          </a:p>
          <a:p>
            <a:pPr algn="ctr">
              <a:lnSpc>
                <a:spcPct val="150000"/>
              </a:lnSpc>
            </a:pPr>
            <a:r>
              <a:rPr lang="en-US" sz="2400" b="1" dirty="0"/>
              <a:t>5. </a:t>
            </a:r>
            <a:r>
              <a:rPr lang="en-US" sz="2400" b="1" dirty="0">
                <a:solidFill>
                  <a:schemeClr val="bg2">
                    <a:lumMod val="75000"/>
                  </a:schemeClr>
                </a:solidFill>
              </a:rPr>
              <a:t>Silver-lining: </a:t>
            </a:r>
            <a:r>
              <a:rPr lang="en-US" sz="2400" dirty="0"/>
              <a:t>We anticipate things to be better in the second half of 2023</a:t>
            </a:r>
          </a:p>
        </p:txBody>
      </p:sp>
    </p:spTree>
    <p:extLst>
      <p:ext uri="{BB962C8B-B14F-4D97-AF65-F5344CB8AC3E}">
        <p14:creationId xmlns:p14="http://schemas.microsoft.com/office/powerpoint/2010/main" val="128290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r code&#10;&#10;Description automatically generated">
            <a:extLst>
              <a:ext uri="{FF2B5EF4-FFF2-40B4-BE49-F238E27FC236}">
                <a16:creationId xmlns:a16="http://schemas.microsoft.com/office/drawing/2014/main" id="{4961726A-A3EA-4DBA-8143-2F34869A9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899" y="1775854"/>
            <a:ext cx="2913738" cy="2913738"/>
          </a:xfrm>
          <a:prstGeom prst="rect">
            <a:avLst/>
          </a:prstGeom>
        </p:spPr>
      </p:pic>
      <p:sp>
        <p:nvSpPr>
          <p:cNvPr id="13" name="TextBox 12">
            <a:extLst>
              <a:ext uri="{FF2B5EF4-FFF2-40B4-BE49-F238E27FC236}">
                <a16:creationId xmlns:a16="http://schemas.microsoft.com/office/drawing/2014/main" id="{3F322AE8-097D-403D-9D25-8FF1454C4D1F}"/>
              </a:ext>
            </a:extLst>
          </p:cNvPr>
          <p:cNvSpPr txBox="1"/>
          <p:nvPr/>
        </p:nvSpPr>
        <p:spPr>
          <a:xfrm>
            <a:off x="6980514" y="1940484"/>
            <a:ext cx="5211486" cy="2862322"/>
          </a:xfrm>
          <a:prstGeom prst="rect">
            <a:avLst/>
          </a:prstGeom>
          <a:noFill/>
        </p:spPr>
        <p:txBody>
          <a:bodyPr wrap="square">
            <a:spAutoFit/>
          </a:bodyPr>
          <a:lstStyle/>
          <a:p>
            <a:r>
              <a:rPr lang="en-US" sz="2000" b="1" dirty="0"/>
              <a:t>Website: </a:t>
            </a:r>
            <a:r>
              <a:rPr lang="en-US" sz="2000" dirty="0"/>
              <a:t>OneAZWealth.com</a:t>
            </a:r>
          </a:p>
          <a:p>
            <a:endParaRPr lang="en-US" sz="2000" b="1" dirty="0"/>
          </a:p>
          <a:p>
            <a:r>
              <a:rPr lang="en-US" sz="2000" b="1" dirty="0"/>
              <a:t>Email: </a:t>
            </a:r>
            <a:r>
              <a:rPr lang="en-US" sz="2000" dirty="0"/>
              <a:t>OneAZWealth@OneAZCU.com</a:t>
            </a:r>
          </a:p>
          <a:p>
            <a:endParaRPr lang="en-US" sz="2000" dirty="0"/>
          </a:p>
          <a:p>
            <a:r>
              <a:rPr lang="en-US" sz="2000" b="1" dirty="0"/>
              <a:t>24/7 Online Appointment Scheduler:</a:t>
            </a:r>
          </a:p>
          <a:p>
            <a:r>
              <a:rPr lang="en-US" sz="2000" dirty="0"/>
              <a:t>OneAZWealth.com</a:t>
            </a:r>
          </a:p>
          <a:p>
            <a:endParaRPr lang="en-US" sz="2000" dirty="0"/>
          </a:p>
          <a:p>
            <a:r>
              <a:rPr lang="en-US" sz="2000" b="1" dirty="0"/>
              <a:t>Phone: </a:t>
            </a:r>
            <a:r>
              <a:rPr lang="en-US" sz="2000" dirty="0"/>
              <a:t>(877) 566-0517</a:t>
            </a:r>
          </a:p>
          <a:p>
            <a:r>
              <a:rPr lang="en-US" sz="2000" dirty="0"/>
              <a:t>Call Monday-Friday, 9:00 am – 5:00 pm</a:t>
            </a:r>
          </a:p>
        </p:txBody>
      </p:sp>
      <p:pic>
        <p:nvPicPr>
          <p:cNvPr id="15" name="Picture 14" descr="Icon&#10;&#10;Description automatically generated">
            <a:extLst>
              <a:ext uri="{FF2B5EF4-FFF2-40B4-BE49-F238E27FC236}">
                <a16:creationId xmlns:a16="http://schemas.microsoft.com/office/drawing/2014/main" id="{2BE4CA34-8C49-4B03-B76B-8E3B7C053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655" y="5737395"/>
            <a:ext cx="612349" cy="612349"/>
          </a:xfrm>
          <a:prstGeom prst="rect">
            <a:avLst/>
          </a:prstGeom>
        </p:spPr>
      </p:pic>
      <p:pic>
        <p:nvPicPr>
          <p:cNvPr id="16" name="Picture 15" descr="Logo, icon&#10;&#10;Description automatically generated">
            <a:extLst>
              <a:ext uri="{FF2B5EF4-FFF2-40B4-BE49-F238E27FC236}">
                <a16:creationId xmlns:a16="http://schemas.microsoft.com/office/drawing/2014/main" id="{A457E42C-5771-4C6B-9717-0974DECE2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4406" y="5737395"/>
            <a:ext cx="612349" cy="612349"/>
          </a:xfrm>
          <a:prstGeom prst="rect">
            <a:avLst/>
          </a:prstGeom>
        </p:spPr>
      </p:pic>
      <p:pic>
        <p:nvPicPr>
          <p:cNvPr id="17" name="Picture 16" descr="Logo, icon&#10;&#10;Description automatically generated">
            <a:extLst>
              <a:ext uri="{FF2B5EF4-FFF2-40B4-BE49-F238E27FC236}">
                <a16:creationId xmlns:a16="http://schemas.microsoft.com/office/drawing/2014/main" id="{ABB3418B-8F77-4144-835E-418DD3F828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6904" y="5737395"/>
            <a:ext cx="612349" cy="612349"/>
          </a:xfrm>
          <a:prstGeom prst="rect">
            <a:avLst/>
          </a:prstGeom>
        </p:spPr>
      </p:pic>
      <p:sp>
        <p:nvSpPr>
          <p:cNvPr id="20" name="Title 1">
            <a:extLst>
              <a:ext uri="{FF2B5EF4-FFF2-40B4-BE49-F238E27FC236}">
                <a16:creationId xmlns:a16="http://schemas.microsoft.com/office/drawing/2014/main" id="{F841E73F-5EF2-41ED-83AE-8581E22BD3FD}"/>
              </a:ext>
            </a:extLst>
          </p:cNvPr>
          <p:cNvSpPr txBox="1">
            <a:spLocks/>
          </p:cNvSpPr>
          <p:nvPr/>
        </p:nvSpPr>
        <p:spPr>
          <a:xfrm>
            <a:off x="3152504" y="508266"/>
            <a:ext cx="7656021" cy="808079"/>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t>Question &amp; Answers</a:t>
            </a:r>
          </a:p>
        </p:txBody>
      </p:sp>
      <p:sp>
        <p:nvSpPr>
          <p:cNvPr id="21" name="TextBox 20">
            <a:extLst>
              <a:ext uri="{FF2B5EF4-FFF2-40B4-BE49-F238E27FC236}">
                <a16:creationId xmlns:a16="http://schemas.microsoft.com/office/drawing/2014/main" id="{C286157C-D2D4-4B56-8098-C8EAAD6771A8}"/>
              </a:ext>
            </a:extLst>
          </p:cNvPr>
          <p:cNvSpPr txBox="1"/>
          <p:nvPr/>
        </p:nvSpPr>
        <p:spPr>
          <a:xfrm>
            <a:off x="3355528" y="4675472"/>
            <a:ext cx="3246480" cy="338554"/>
          </a:xfrm>
          <a:prstGeom prst="rect">
            <a:avLst/>
          </a:prstGeom>
          <a:noFill/>
        </p:spPr>
        <p:txBody>
          <a:bodyPr wrap="square">
            <a:spAutoFit/>
          </a:bodyPr>
          <a:lstStyle/>
          <a:p>
            <a:pPr algn="ctr"/>
            <a:r>
              <a:rPr lang="en-US" sz="1600" b="1" dirty="0"/>
              <a:t>Scan to visit OneAZWealth.com</a:t>
            </a:r>
            <a:endParaRPr lang="en-US" sz="1600" dirty="0"/>
          </a:p>
        </p:txBody>
      </p:sp>
      <p:sp>
        <p:nvSpPr>
          <p:cNvPr id="2" name="TextBox 1">
            <a:extLst>
              <a:ext uri="{FF2B5EF4-FFF2-40B4-BE49-F238E27FC236}">
                <a16:creationId xmlns:a16="http://schemas.microsoft.com/office/drawing/2014/main" id="{CB643FB7-2104-EC31-8C66-9D79955C90B5}"/>
              </a:ext>
            </a:extLst>
          </p:cNvPr>
          <p:cNvSpPr txBox="1"/>
          <p:nvPr/>
        </p:nvSpPr>
        <p:spPr>
          <a:xfrm>
            <a:off x="4446182" y="6665187"/>
            <a:ext cx="6027204" cy="215444"/>
          </a:xfrm>
          <a:prstGeom prst="rect">
            <a:avLst/>
          </a:prstGeom>
          <a:noFill/>
        </p:spPr>
        <p:txBody>
          <a:bodyPr wrap="square" rtlCol="0">
            <a:spAutoFit/>
          </a:bodyPr>
          <a:lstStyle/>
          <a:p>
            <a:r>
              <a:rPr lang="en-US" sz="800" b="1" dirty="0">
                <a:solidFill>
                  <a:schemeClr val="bg2">
                    <a:lumMod val="25000"/>
                  </a:schemeClr>
                </a:solidFill>
                <a:latin typeface="Avenir LT Std 35 Light" panose="020B0402020203020204" pitchFamily="34" charset="0"/>
              </a:rPr>
              <a:t>OneAZ Wealth Management | (877) 566-0517 | </a:t>
            </a:r>
            <a:r>
              <a:rPr lang="en-US" sz="800" b="1" dirty="0">
                <a:solidFill>
                  <a:schemeClr val="bg2">
                    <a:lumMod val="25000"/>
                  </a:schemeClr>
                </a:solidFill>
                <a:latin typeface="Avenir LT Std 35 Light" panose="020B0402020203020204" pitchFamily="34" charset="0"/>
                <a:hlinkClick r:id="rId7"/>
              </a:rPr>
              <a:t>www.OneAZWealth.com</a:t>
            </a:r>
            <a:r>
              <a:rPr lang="en-US" sz="800" b="1" dirty="0">
                <a:solidFill>
                  <a:schemeClr val="bg2">
                    <a:lumMod val="25000"/>
                  </a:schemeClr>
                </a:solidFill>
                <a:latin typeface="Avenir LT Std 35 Light" panose="020B0402020203020204" pitchFamily="34" charset="0"/>
              </a:rPr>
              <a:t> | Safe For Public Distribution.</a:t>
            </a:r>
          </a:p>
        </p:txBody>
      </p:sp>
    </p:spTree>
    <p:extLst>
      <p:ext uri="{BB962C8B-B14F-4D97-AF65-F5344CB8AC3E}">
        <p14:creationId xmlns:p14="http://schemas.microsoft.com/office/powerpoint/2010/main" val="58931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r code&#10;&#10;Description automatically generated">
            <a:extLst>
              <a:ext uri="{FF2B5EF4-FFF2-40B4-BE49-F238E27FC236}">
                <a16:creationId xmlns:a16="http://schemas.microsoft.com/office/drawing/2014/main" id="{4961726A-A3EA-4DBA-8143-2F34869A9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899" y="1775854"/>
            <a:ext cx="2913738" cy="2913738"/>
          </a:xfrm>
          <a:prstGeom prst="rect">
            <a:avLst/>
          </a:prstGeom>
        </p:spPr>
      </p:pic>
      <p:sp>
        <p:nvSpPr>
          <p:cNvPr id="13" name="TextBox 12">
            <a:extLst>
              <a:ext uri="{FF2B5EF4-FFF2-40B4-BE49-F238E27FC236}">
                <a16:creationId xmlns:a16="http://schemas.microsoft.com/office/drawing/2014/main" id="{3F322AE8-097D-403D-9D25-8FF1454C4D1F}"/>
              </a:ext>
            </a:extLst>
          </p:cNvPr>
          <p:cNvSpPr txBox="1"/>
          <p:nvPr/>
        </p:nvSpPr>
        <p:spPr>
          <a:xfrm>
            <a:off x="6980514" y="1940484"/>
            <a:ext cx="5211486" cy="2862322"/>
          </a:xfrm>
          <a:prstGeom prst="rect">
            <a:avLst/>
          </a:prstGeom>
          <a:noFill/>
        </p:spPr>
        <p:txBody>
          <a:bodyPr wrap="square">
            <a:spAutoFit/>
          </a:bodyPr>
          <a:lstStyle/>
          <a:p>
            <a:r>
              <a:rPr lang="en-US" sz="2000" b="1" dirty="0"/>
              <a:t>Website: </a:t>
            </a:r>
            <a:r>
              <a:rPr lang="en-US" sz="2000" dirty="0"/>
              <a:t>OneAZWealth.com</a:t>
            </a:r>
          </a:p>
          <a:p>
            <a:endParaRPr lang="en-US" sz="2000" b="1" dirty="0"/>
          </a:p>
          <a:p>
            <a:r>
              <a:rPr lang="en-US" sz="2000" b="1" dirty="0"/>
              <a:t>Email: </a:t>
            </a:r>
            <a:r>
              <a:rPr lang="en-US" sz="2000" dirty="0"/>
              <a:t>OneAZWealth@OneAZCU.com</a:t>
            </a:r>
          </a:p>
          <a:p>
            <a:endParaRPr lang="en-US" sz="2000" dirty="0"/>
          </a:p>
          <a:p>
            <a:r>
              <a:rPr lang="en-US" sz="2000" b="1" dirty="0"/>
              <a:t>24/7 Online Appointment Scheduler:</a:t>
            </a:r>
          </a:p>
          <a:p>
            <a:r>
              <a:rPr lang="en-US" sz="2000" dirty="0"/>
              <a:t>OneAZWealth.com</a:t>
            </a:r>
          </a:p>
          <a:p>
            <a:endParaRPr lang="en-US" sz="2000" dirty="0"/>
          </a:p>
          <a:p>
            <a:r>
              <a:rPr lang="en-US" sz="2000" b="1" dirty="0"/>
              <a:t>Phone: </a:t>
            </a:r>
            <a:r>
              <a:rPr lang="en-US" sz="2000" dirty="0"/>
              <a:t>(877) 566-0517</a:t>
            </a:r>
          </a:p>
          <a:p>
            <a:r>
              <a:rPr lang="en-US" sz="2000" dirty="0"/>
              <a:t>Call Monday-Friday, 9:00 am – 5:00 pm</a:t>
            </a:r>
          </a:p>
        </p:txBody>
      </p:sp>
      <p:pic>
        <p:nvPicPr>
          <p:cNvPr id="15" name="Picture 14" descr="Icon&#10;&#10;Description automatically generated">
            <a:extLst>
              <a:ext uri="{FF2B5EF4-FFF2-40B4-BE49-F238E27FC236}">
                <a16:creationId xmlns:a16="http://schemas.microsoft.com/office/drawing/2014/main" id="{2BE4CA34-8C49-4B03-B76B-8E3B7C053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655" y="5737395"/>
            <a:ext cx="612349" cy="612349"/>
          </a:xfrm>
          <a:prstGeom prst="rect">
            <a:avLst/>
          </a:prstGeom>
        </p:spPr>
      </p:pic>
      <p:pic>
        <p:nvPicPr>
          <p:cNvPr id="16" name="Picture 15" descr="Logo, icon&#10;&#10;Description automatically generated">
            <a:extLst>
              <a:ext uri="{FF2B5EF4-FFF2-40B4-BE49-F238E27FC236}">
                <a16:creationId xmlns:a16="http://schemas.microsoft.com/office/drawing/2014/main" id="{A457E42C-5771-4C6B-9717-0974DECE2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4406" y="5737395"/>
            <a:ext cx="612349" cy="612349"/>
          </a:xfrm>
          <a:prstGeom prst="rect">
            <a:avLst/>
          </a:prstGeom>
        </p:spPr>
      </p:pic>
      <p:pic>
        <p:nvPicPr>
          <p:cNvPr id="17" name="Picture 16" descr="Logo, icon&#10;&#10;Description automatically generated">
            <a:extLst>
              <a:ext uri="{FF2B5EF4-FFF2-40B4-BE49-F238E27FC236}">
                <a16:creationId xmlns:a16="http://schemas.microsoft.com/office/drawing/2014/main" id="{ABB3418B-8F77-4144-835E-418DD3F828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6904" y="5737395"/>
            <a:ext cx="612349" cy="612349"/>
          </a:xfrm>
          <a:prstGeom prst="rect">
            <a:avLst/>
          </a:prstGeom>
        </p:spPr>
      </p:pic>
      <p:sp>
        <p:nvSpPr>
          <p:cNvPr id="20" name="Title 1">
            <a:extLst>
              <a:ext uri="{FF2B5EF4-FFF2-40B4-BE49-F238E27FC236}">
                <a16:creationId xmlns:a16="http://schemas.microsoft.com/office/drawing/2014/main" id="{F841E73F-5EF2-41ED-83AE-8581E22BD3FD}"/>
              </a:ext>
            </a:extLst>
          </p:cNvPr>
          <p:cNvSpPr txBox="1">
            <a:spLocks/>
          </p:cNvSpPr>
          <p:nvPr/>
        </p:nvSpPr>
        <p:spPr>
          <a:xfrm>
            <a:off x="3152504" y="508266"/>
            <a:ext cx="7656021" cy="808079"/>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t>Thank you!</a:t>
            </a:r>
          </a:p>
        </p:txBody>
      </p:sp>
      <p:sp>
        <p:nvSpPr>
          <p:cNvPr id="21" name="TextBox 20">
            <a:extLst>
              <a:ext uri="{FF2B5EF4-FFF2-40B4-BE49-F238E27FC236}">
                <a16:creationId xmlns:a16="http://schemas.microsoft.com/office/drawing/2014/main" id="{C286157C-D2D4-4B56-8098-C8EAAD6771A8}"/>
              </a:ext>
            </a:extLst>
          </p:cNvPr>
          <p:cNvSpPr txBox="1"/>
          <p:nvPr/>
        </p:nvSpPr>
        <p:spPr>
          <a:xfrm>
            <a:off x="3355528" y="4675472"/>
            <a:ext cx="3246480" cy="338554"/>
          </a:xfrm>
          <a:prstGeom prst="rect">
            <a:avLst/>
          </a:prstGeom>
          <a:noFill/>
        </p:spPr>
        <p:txBody>
          <a:bodyPr wrap="square">
            <a:spAutoFit/>
          </a:bodyPr>
          <a:lstStyle/>
          <a:p>
            <a:pPr algn="ctr"/>
            <a:r>
              <a:rPr lang="en-US" sz="1600" b="1" dirty="0"/>
              <a:t>Scan to visit OneAZWealth.com</a:t>
            </a:r>
            <a:endParaRPr lang="en-US" sz="1600" dirty="0"/>
          </a:p>
        </p:txBody>
      </p:sp>
      <p:sp>
        <p:nvSpPr>
          <p:cNvPr id="2" name="TextBox 1">
            <a:extLst>
              <a:ext uri="{FF2B5EF4-FFF2-40B4-BE49-F238E27FC236}">
                <a16:creationId xmlns:a16="http://schemas.microsoft.com/office/drawing/2014/main" id="{C5E0756B-3669-F56F-6414-0E337E20AFDB}"/>
              </a:ext>
            </a:extLst>
          </p:cNvPr>
          <p:cNvSpPr txBox="1"/>
          <p:nvPr/>
        </p:nvSpPr>
        <p:spPr>
          <a:xfrm>
            <a:off x="4446182" y="6665187"/>
            <a:ext cx="6027204" cy="215444"/>
          </a:xfrm>
          <a:prstGeom prst="rect">
            <a:avLst/>
          </a:prstGeom>
          <a:noFill/>
        </p:spPr>
        <p:txBody>
          <a:bodyPr wrap="square" rtlCol="0">
            <a:spAutoFit/>
          </a:bodyPr>
          <a:lstStyle/>
          <a:p>
            <a:r>
              <a:rPr lang="en-US" sz="800" b="1" dirty="0">
                <a:solidFill>
                  <a:schemeClr val="bg2">
                    <a:lumMod val="25000"/>
                  </a:schemeClr>
                </a:solidFill>
                <a:latin typeface="Avenir LT Std 35 Light" panose="020B0402020203020204" pitchFamily="34" charset="0"/>
              </a:rPr>
              <a:t>OneAZ Wealth Management | (877) 566-0517 | </a:t>
            </a:r>
            <a:r>
              <a:rPr lang="en-US" sz="800" b="1" dirty="0">
                <a:solidFill>
                  <a:schemeClr val="bg2">
                    <a:lumMod val="25000"/>
                  </a:schemeClr>
                </a:solidFill>
                <a:latin typeface="Avenir LT Std 35 Light" panose="020B0402020203020204" pitchFamily="34" charset="0"/>
                <a:hlinkClick r:id="rId7"/>
              </a:rPr>
              <a:t>www.OneAZWealth.com</a:t>
            </a:r>
            <a:r>
              <a:rPr lang="en-US" sz="800" b="1" dirty="0">
                <a:solidFill>
                  <a:schemeClr val="bg2">
                    <a:lumMod val="25000"/>
                  </a:schemeClr>
                </a:solidFill>
                <a:latin typeface="Avenir LT Std 35 Light" panose="020B0402020203020204" pitchFamily="34" charset="0"/>
              </a:rPr>
              <a:t> | Safe For Public Distribution.</a:t>
            </a:r>
          </a:p>
        </p:txBody>
      </p:sp>
    </p:spTree>
    <p:extLst>
      <p:ext uri="{BB962C8B-B14F-4D97-AF65-F5344CB8AC3E}">
        <p14:creationId xmlns:p14="http://schemas.microsoft.com/office/powerpoint/2010/main" val="228279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8E6B882-19F9-6B9A-6E44-58898A186F7D}"/>
              </a:ext>
            </a:extLst>
          </p:cNvPr>
          <p:cNvPicPr>
            <a:picLocks noChangeAspect="1"/>
          </p:cNvPicPr>
          <p:nvPr/>
        </p:nvPicPr>
        <p:blipFill>
          <a:blip r:embed="rId3"/>
          <a:stretch>
            <a:fillRect/>
          </a:stretch>
        </p:blipFill>
        <p:spPr>
          <a:xfrm>
            <a:off x="2124812" y="830709"/>
            <a:ext cx="7942374" cy="5196582"/>
          </a:xfrm>
          <a:prstGeom prst="rect">
            <a:avLst/>
          </a:prstGeom>
        </p:spPr>
      </p:pic>
      <p:sp>
        <p:nvSpPr>
          <p:cNvPr id="3" name="Title 3">
            <a:extLst>
              <a:ext uri="{FF2B5EF4-FFF2-40B4-BE49-F238E27FC236}">
                <a16:creationId xmlns:a16="http://schemas.microsoft.com/office/drawing/2014/main" id="{1948C8C1-4AA2-7CD9-F4E9-5F2B40E39C42}"/>
              </a:ext>
            </a:extLst>
          </p:cNvPr>
          <p:cNvSpPr txBox="1">
            <a:spLocks/>
          </p:cNvSpPr>
          <p:nvPr/>
        </p:nvSpPr>
        <p:spPr>
          <a:xfrm>
            <a:off x="716491" y="180176"/>
            <a:ext cx="10759017" cy="73729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t>Important Disclosures</a:t>
            </a:r>
          </a:p>
        </p:txBody>
      </p:sp>
    </p:spTree>
    <p:extLst>
      <p:ext uri="{BB962C8B-B14F-4D97-AF65-F5344CB8AC3E}">
        <p14:creationId xmlns:p14="http://schemas.microsoft.com/office/powerpoint/2010/main" val="69221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8E6B882-19F9-6B9A-6E44-58898A186F7D}"/>
              </a:ext>
            </a:extLst>
          </p:cNvPr>
          <p:cNvPicPr>
            <a:picLocks noChangeAspect="1"/>
          </p:cNvPicPr>
          <p:nvPr/>
        </p:nvPicPr>
        <p:blipFill rotWithShape="1">
          <a:blip r:embed="rId3">
            <a:extLst>
              <a:ext uri="{28A0092B-C50C-407E-A947-70E740481C1C}">
                <a14:useLocalDpi xmlns:a14="http://schemas.microsoft.com/office/drawing/2010/main" val="0"/>
              </a:ext>
            </a:extLst>
          </a:blip>
          <a:srcRect b="1208"/>
          <a:stretch/>
        </p:blipFill>
        <p:spPr>
          <a:xfrm>
            <a:off x="546925" y="29184"/>
            <a:ext cx="11098150" cy="5963055"/>
          </a:xfrm>
          <a:prstGeom prst="rect">
            <a:avLst/>
          </a:prstGeom>
        </p:spPr>
      </p:pic>
    </p:spTree>
    <p:extLst>
      <p:ext uri="{BB962C8B-B14F-4D97-AF65-F5344CB8AC3E}">
        <p14:creationId xmlns:p14="http://schemas.microsoft.com/office/powerpoint/2010/main" val="424693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5C8306-EB4D-E68A-397B-9CFDA7DB193F}"/>
              </a:ext>
            </a:extLst>
          </p:cNvPr>
          <p:cNvPicPr>
            <a:picLocks noChangeAspect="1"/>
          </p:cNvPicPr>
          <p:nvPr/>
        </p:nvPicPr>
        <p:blipFill rotWithShape="1">
          <a:blip r:embed="rId3"/>
          <a:srcRect b="1114"/>
          <a:stretch/>
        </p:blipFill>
        <p:spPr>
          <a:xfrm>
            <a:off x="2023424" y="0"/>
            <a:ext cx="8048316" cy="6011693"/>
          </a:xfrm>
          <a:prstGeom prst="rect">
            <a:avLst/>
          </a:prstGeom>
        </p:spPr>
      </p:pic>
    </p:spTree>
    <p:extLst>
      <p:ext uri="{BB962C8B-B14F-4D97-AF65-F5344CB8AC3E}">
        <p14:creationId xmlns:p14="http://schemas.microsoft.com/office/powerpoint/2010/main" val="165950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EC1A791-1AD8-210C-BBB0-FD1289181A10}"/>
              </a:ext>
            </a:extLst>
          </p:cNvPr>
          <p:cNvSpPr txBox="1">
            <a:spLocks/>
          </p:cNvSpPr>
          <p:nvPr/>
        </p:nvSpPr>
        <p:spPr>
          <a:xfrm>
            <a:off x="711206" y="369019"/>
            <a:ext cx="10759017" cy="737292"/>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t>Important Disclosures</a:t>
            </a:r>
            <a:endParaRPr lang="en-US" dirty="0"/>
          </a:p>
        </p:txBody>
      </p:sp>
      <p:sp>
        <p:nvSpPr>
          <p:cNvPr id="4" name="Content Placeholder 2">
            <a:extLst>
              <a:ext uri="{FF2B5EF4-FFF2-40B4-BE49-F238E27FC236}">
                <a16:creationId xmlns:a16="http://schemas.microsoft.com/office/drawing/2014/main" id="{895E747F-D415-DC74-0F20-AA6B0A3BFB07}"/>
              </a:ext>
            </a:extLst>
          </p:cNvPr>
          <p:cNvSpPr txBox="1">
            <a:spLocks/>
          </p:cNvSpPr>
          <p:nvPr/>
        </p:nvSpPr>
        <p:spPr>
          <a:xfrm>
            <a:off x="1250486" y="1802103"/>
            <a:ext cx="9713074" cy="4342735"/>
          </a:xfrm>
          <a:prstGeom prst="rect">
            <a:avLst/>
          </a:prstGeom>
        </p:spPr>
        <p:txBody>
          <a:bodyPr vert="horz" lIns="0" tIns="0" rIns="0" bIns="54864" rtlCol="0">
            <a:noAutofit/>
          </a:bodyPr>
          <a:lstStyle>
            <a:lvl1pPr marL="0" marR="0" indent="0" algn="l" defTabSz="380976" rtl="0" eaLnBrk="1" fontAlgn="auto" latinLnBrk="0" hangingPunct="1">
              <a:lnSpc>
                <a:spcPct val="100000"/>
              </a:lnSpc>
              <a:spcBef>
                <a:spcPts val="458"/>
              </a:spcBef>
              <a:spcAft>
                <a:spcPts val="458"/>
              </a:spcAft>
              <a:buClrTx/>
              <a:buSzTx/>
              <a:buFont typeface="Arial"/>
              <a:buNone/>
              <a:tabLst/>
              <a:defRPr sz="917" b="0" i="0" kern="1200" baseline="0">
                <a:solidFill>
                  <a:schemeClr val="accent5">
                    <a:lumMod val="50000"/>
                  </a:schemeClr>
                </a:solidFill>
                <a:latin typeface="Arial" panose="020B0604020202020204" pitchFamily="34" charset="0"/>
                <a:ea typeface="+mn-ea"/>
                <a:cs typeface="Arial" panose="020B0604020202020204" pitchFamily="34" charset="0"/>
              </a:defRPr>
            </a:lvl1pPr>
            <a:lvl2pPr marL="142869" marR="0" indent="-142869" algn="l" defTabSz="380976" rtl="0" eaLnBrk="1" fontAlgn="auto" latinLnBrk="0" hangingPunct="1">
              <a:lnSpc>
                <a:spcPct val="100000"/>
              </a:lnSpc>
              <a:spcBef>
                <a:spcPts val="0"/>
              </a:spcBef>
              <a:spcAft>
                <a:spcPts val="0"/>
              </a:spcAft>
              <a:buClr>
                <a:srgbClr val="FF600A"/>
              </a:buClr>
              <a:buSzTx/>
              <a:buFont typeface="Wingdings" charset="2"/>
              <a:buChar char="§"/>
              <a:tabLst/>
              <a:defRPr sz="917" b="0" i="0" kern="1200">
                <a:solidFill>
                  <a:schemeClr val="accent5">
                    <a:lumMod val="50000"/>
                  </a:schemeClr>
                </a:solidFill>
                <a:latin typeface="Arial" panose="020B0604020202020204" pitchFamily="34" charset="0"/>
                <a:ea typeface="+mn-ea"/>
                <a:cs typeface="Arial" panose="020B0604020202020204" pitchFamily="34" charset="0"/>
              </a:defRPr>
            </a:lvl2pPr>
            <a:lvl3pPr marL="287062" marR="0" indent="-144193" algn="l" defTabSz="380976" rtl="0" eaLnBrk="1" fontAlgn="auto" latinLnBrk="0" hangingPunct="1">
              <a:lnSpc>
                <a:spcPct val="100000"/>
              </a:lnSpc>
              <a:spcBef>
                <a:spcPts val="0"/>
              </a:spcBef>
              <a:spcAft>
                <a:spcPts val="0"/>
              </a:spcAft>
              <a:buClr>
                <a:prstClr val="white">
                  <a:lumMod val="65000"/>
                </a:prstClr>
              </a:buClr>
              <a:buSzTx/>
              <a:buFont typeface="Arial"/>
              <a:buChar char="•"/>
              <a:tabLst/>
              <a:defRPr sz="917" b="0" i="0" kern="1200">
                <a:solidFill>
                  <a:schemeClr val="accent5">
                    <a:lumMod val="50000"/>
                  </a:schemeClr>
                </a:solidFill>
                <a:latin typeface="Arial" panose="020B0604020202020204" pitchFamily="34" charset="0"/>
                <a:ea typeface="+mn-ea"/>
                <a:cs typeface="Arial" panose="020B0604020202020204" pitchFamily="34" charset="0"/>
              </a:defRPr>
            </a:lvl3pPr>
            <a:lvl4pPr marL="429931" marR="0" indent="-142869" algn="l" defTabSz="380976" rtl="0" eaLnBrk="1" fontAlgn="auto" latinLnBrk="0" hangingPunct="1">
              <a:lnSpc>
                <a:spcPct val="100000"/>
              </a:lnSpc>
              <a:spcBef>
                <a:spcPts val="0"/>
              </a:spcBef>
              <a:spcAft>
                <a:spcPts val="0"/>
              </a:spcAft>
              <a:buClrTx/>
              <a:buSzTx/>
              <a:buFont typeface="Lucida Grande"/>
              <a:buChar char="–"/>
              <a:tabLst/>
              <a:defRPr sz="917" b="0" i="0" kern="1200">
                <a:solidFill>
                  <a:schemeClr val="accent5">
                    <a:lumMod val="50000"/>
                  </a:schemeClr>
                </a:solidFill>
                <a:latin typeface="Arial" panose="020B0604020202020204" pitchFamily="34" charset="0"/>
                <a:ea typeface="+mn-ea"/>
                <a:cs typeface="Arial" panose="020B0604020202020204" pitchFamily="34" charset="0"/>
              </a:defRPr>
            </a:lvl4pPr>
            <a:lvl5pPr marL="1523901" indent="-904817" algn="l" defTabSz="380976" rtl="0" eaLnBrk="1" latinLnBrk="0" hangingPunct="1">
              <a:spcBef>
                <a:spcPct val="20000"/>
              </a:spcBef>
              <a:buFont typeface="Arial"/>
              <a:buNone/>
              <a:defRPr sz="1167" kern="1200">
                <a:solidFill>
                  <a:schemeClr val="bg1">
                    <a:lumMod val="50000"/>
                  </a:schemeClr>
                </a:solidFill>
                <a:latin typeface="Arial"/>
                <a:ea typeface="+mn-ea"/>
                <a:cs typeface="Arial"/>
              </a:defRPr>
            </a:lvl5pPr>
            <a:lvl6pPr marL="2095364" indent="-190487" algn="l" defTabSz="380976" rtl="0" eaLnBrk="1" latinLnBrk="0" hangingPunct="1">
              <a:spcBef>
                <a:spcPct val="20000"/>
              </a:spcBef>
              <a:buFont typeface="Arial"/>
              <a:buChar char="•"/>
              <a:defRPr sz="1667" kern="1200">
                <a:solidFill>
                  <a:schemeClr val="tx1"/>
                </a:solidFill>
                <a:latin typeface="+mn-lt"/>
                <a:ea typeface="+mn-ea"/>
                <a:cs typeface="+mn-cs"/>
              </a:defRPr>
            </a:lvl6pPr>
            <a:lvl7pPr marL="2476339" indent="-190487" algn="l" defTabSz="380976" rtl="0" eaLnBrk="1" latinLnBrk="0" hangingPunct="1">
              <a:spcBef>
                <a:spcPct val="20000"/>
              </a:spcBef>
              <a:buFont typeface="Arial"/>
              <a:buChar char="•"/>
              <a:defRPr sz="1667" kern="1200">
                <a:solidFill>
                  <a:schemeClr val="tx1"/>
                </a:solidFill>
                <a:latin typeface="+mn-lt"/>
                <a:ea typeface="+mn-ea"/>
                <a:cs typeface="+mn-cs"/>
              </a:defRPr>
            </a:lvl7pPr>
            <a:lvl8pPr marL="2857314" indent="-190487" algn="l" defTabSz="380976" rtl="0" eaLnBrk="1" latinLnBrk="0" hangingPunct="1">
              <a:spcBef>
                <a:spcPct val="20000"/>
              </a:spcBef>
              <a:buFont typeface="Arial"/>
              <a:buChar char="•"/>
              <a:defRPr sz="1667" kern="1200">
                <a:solidFill>
                  <a:schemeClr val="tx1"/>
                </a:solidFill>
                <a:latin typeface="+mn-lt"/>
                <a:ea typeface="+mn-ea"/>
                <a:cs typeface="+mn-cs"/>
              </a:defRPr>
            </a:lvl8pPr>
            <a:lvl9pPr marL="3238290" indent="-190487" algn="l" defTabSz="380976" rtl="0" eaLnBrk="1" latinLnBrk="0" hangingPunct="1">
              <a:spcBef>
                <a:spcPct val="20000"/>
              </a:spcBef>
              <a:buFont typeface="Arial"/>
              <a:buChar char="•"/>
              <a:defRPr sz="1667" kern="1200">
                <a:solidFill>
                  <a:schemeClr val="tx1"/>
                </a:solidFill>
                <a:latin typeface="+mn-lt"/>
                <a:ea typeface="+mn-ea"/>
                <a:cs typeface="+mn-cs"/>
              </a:defRPr>
            </a:lvl9pPr>
          </a:lstStyle>
          <a:p>
            <a:pPr>
              <a:spcBef>
                <a:spcPts val="0"/>
              </a:spcBef>
              <a:spcAft>
                <a:spcPts val="720"/>
              </a:spcAft>
            </a:pPr>
            <a:r>
              <a:rPr lang="en-US" sz="960" b="1" dirty="0">
                <a:solidFill>
                  <a:schemeClr val="bg1">
                    <a:lumMod val="50000"/>
                  </a:schemeClr>
                </a:solidFill>
              </a:rPr>
              <a:t>The PE ratio (price-to-earnings ratio)</a:t>
            </a:r>
            <a:r>
              <a:rPr lang="en-US" sz="960" dirty="0">
                <a:solidFill>
                  <a:schemeClr val="bg1">
                    <a:lumMod val="50000"/>
                  </a:schemeClr>
                </a:solidFill>
              </a:rPr>
              <a:t> is a measure of the price paid for a share relative to the annual net income or profit earned by the firm per share. It is a financial ratio used for valuation: a higher PE ratio means that investors are paying more for each unit of net income, so the stock is more expensive compared to one with lower PE ratio.</a:t>
            </a:r>
          </a:p>
          <a:p>
            <a:pPr>
              <a:spcBef>
                <a:spcPts val="0"/>
              </a:spcBef>
              <a:spcAft>
                <a:spcPts val="720"/>
              </a:spcAft>
            </a:pPr>
            <a:r>
              <a:rPr lang="en-US" sz="960" b="1" dirty="0">
                <a:solidFill>
                  <a:schemeClr val="bg1">
                    <a:lumMod val="50000"/>
                  </a:schemeClr>
                </a:solidFill>
              </a:rPr>
              <a:t>Earnings per share (EPS)</a:t>
            </a:r>
            <a:r>
              <a:rPr lang="en-US" sz="960" dirty="0">
                <a:solidFill>
                  <a:schemeClr val="bg1">
                    <a:lumMod val="50000"/>
                  </a:schemeClr>
                </a:solidFill>
              </a:rPr>
              <a:t> is the portion of a company’s profit allocated to each outstanding share of common stock. EPS serves as an indicator of a company’s profitability. Earnings per share is generally considered to be the single most important variable in determining a share’s price. It is also a major component used to calculate the price-to-earnings valuation ratio. </a:t>
            </a:r>
          </a:p>
          <a:p>
            <a:pPr>
              <a:spcBef>
                <a:spcPts val="0"/>
              </a:spcBef>
              <a:spcAft>
                <a:spcPts val="720"/>
              </a:spcAft>
            </a:pPr>
            <a:r>
              <a:rPr lang="en-US" sz="960" b="1" dirty="0">
                <a:solidFill>
                  <a:schemeClr val="bg1">
                    <a:lumMod val="50000"/>
                  </a:schemeClr>
                </a:solidFill>
              </a:rPr>
              <a:t>The Standard &amp; Poor’s 500 Index </a:t>
            </a:r>
            <a:r>
              <a:rPr lang="en-US" sz="960" dirty="0">
                <a:solidFill>
                  <a:schemeClr val="bg1">
                    <a:lumMod val="50000"/>
                  </a:schemeClr>
                </a:solidFill>
              </a:rPr>
              <a:t>is a capitalization-weighted index of 500 stocks designed to measure performance of the broad domestic economy through changes in the aggregate market value of 500 stocks representing all major industries.</a:t>
            </a:r>
          </a:p>
          <a:p>
            <a:pPr>
              <a:spcBef>
                <a:spcPts val="0"/>
              </a:spcBef>
              <a:spcAft>
                <a:spcPts val="720"/>
              </a:spcAft>
            </a:pPr>
            <a:r>
              <a:rPr lang="en-US" sz="960" b="1" dirty="0">
                <a:solidFill>
                  <a:schemeClr val="bg1">
                    <a:lumMod val="50000"/>
                  </a:schemeClr>
                </a:solidFill>
              </a:rPr>
              <a:t>The Bloomberg U.S. Aggregate Bond Index</a:t>
            </a:r>
            <a:r>
              <a:rPr lang="en-US" sz="960" dirty="0">
                <a:solidFill>
                  <a:schemeClr val="bg1">
                    <a:lumMod val="50000"/>
                  </a:schemeClr>
                </a:solidFill>
              </a:rPr>
              <a:t> is an index of the U.S. investment-grade fixed-rate bond market, including both government and corporate bonds.</a:t>
            </a:r>
          </a:p>
          <a:p>
            <a:pPr>
              <a:spcBef>
                <a:spcPts val="0"/>
              </a:spcBef>
              <a:spcAft>
                <a:spcPts val="720"/>
              </a:spcAft>
            </a:pPr>
            <a:r>
              <a:rPr lang="en-US" sz="960" b="1" dirty="0">
                <a:solidFill>
                  <a:schemeClr val="bg1">
                    <a:lumMod val="50000"/>
                  </a:schemeClr>
                </a:solidFill>
              </a:rPr>
              <a:t>Equity Risk:</a:t>
            </a:r>
            <a:endParaRPr lang="en-US" sz="960" dirty="0">
              <a:solidFill>
                <a:schemeClr val="bg1">
                  <a:lumMod val="50000"/>
                </a:schemeClr>
              </a:solidFill>
            </a:endParaRPr>
          </a:p>
          <a:p>
            <a:pPr>
              <a:spcBef>
                <a:spcPts val="0"/>
              </a:spcBef>
              <a:spcAft>
                <a:spcPts val="720"/>
              </a:spcAft>
            </a:pPr>
            <a:r>
              <a:rPr lang="en-US" sz="960" dirty="0">
                <a:solidFill>
                  <a:schemeClr val="bg1">
                    <a:lumMod val="50000"/>
                  </a:schemeClr>
                </a:solidFill>
              </a:rPr>
              <a:t>Investing in stock includes numerous specific risks including the fluctuation of dividend, loss of principal and potential illiquidity of the investment in a falling market. Because of their narrow focus, sector investing will be subject to greater volatility than investing more broadly across many sectors and companies. Value investments can perform differently from the market as a whole. They can remain undervalued by the market for long periods of time. The prices of small and mid-cap stocks are generally more volatile than large </a:t>
            </a:r>
            <a:br>
              <a:rPr lang="en-US" sz="960" dirty="0">
                <a:solidFill>
                  <a:schemeClr val="bg1">
                    <a:lumMod val="50000"/>
                  </a:schemeClr>
                </a:solidFill>
              </a:rPr>
            </a:br>
            <a:r>
              <a:rPr lang="en-US" sz="960" dirty="0">
                <a:solidFill>
                  <a:schemeClr val="bg1">
                    <a:lumMod val="50000"/>
                  </a:schemeClr>
                </a:solidFill>
              </a:rPr>
              <a:t>cap stocks. </a:t>
            </a:r>
          </a:p>
          <a:p>
            <a:pPr>
              <a:spcBef>
                <a:spcPts val="0"/>
              </a:spcBef>
              <a:spcAft>
                <a:spcPts val="720"/>
              </a:spcAft>
            </a:pPr>
            <a:r>
              <a:rPr lang="en-US" sz="960" b="1" dirty="0">
                <a:solidFill>
                  <a:schemeClr val="bg1">
                    <a:lumMod val="50000"/>
                  </a:schemeClr>
                </a:solidFill>
              </a:rPr>
              <a:t>Equity Definitions:</a:t>
            </a:r>
            <a:endParaRPr lang="en-US" sz="960" dirty="0">
              <a:solidFill>
                <a:schemeClr val="bg1">
                  <a:lumMod val="50000"/>
                </a:schemeClr>
              </a:solidFill>
            </a:endParaRPr>
          </a:p>
          <a:p>
            <a:pPr>
              <a:spcBef>
                <a:spcPts val="0"/>
              </a:spcBef>
              <a:spcAft>
                <a:spcPts val="720"/>
              </a:spcAft>
            </a:pPr>
            <a:r>
              <a:rPr lang="en-US" sz="960" b="1" dirty="0">
                <a:solidFill>
                  <a:schemeClr val="bg1">
                    <a:lumMod val="50000"/>
                  </a:schemeClr>
                </a:solidFill>
              </a:rPr>
              <a:t>Cyclical stocks </a:t>
            </a:r>
            <a:r>
              <a:rPr lang="en-US" sz="960" dirty="0">
                <a:solidFill>
                  <a:schemeClr val="bg1">
                    <a:lumMod val="50000"/>
                  </a:schemeClr>
                </a:solidFill>
              </a:rPr>
              <a:t>typically relate to equity securities of companies whose price is affected by ups and downs in the overall economy and that sell discretionary items that consumers may buy more of during an economic expansion but cut back on during a recession. Counter-cyclical stocks tend to move in the opposite direction from the overall economy and with consumer staples which people continue to demand even during a downturn.</a:t>
            </a:r>
          </a:p>
          <a:p>
            <a:pPr>
              <a:spcBef>
                <a:spcPts val="0"/>
              </a:spcBef>
              <a:spcAft>
                <a:spcPts val="720"/>
              </a:spcAft>
            </a:pPr>
            <a:r>
              <a:rPr lang="en-US" sz="960" b="1" dirty="0">
                <a:solidFill>
                  <a:schemeClr val="bg1">
                    <a:lumMod val="50000"/>
                  </a:schemeClr>
                </a:solidFill>
              </a:rPr>
              <a:t>A growth stock</a:t>
            </a:r>
            <a:r>
              <a:rPr lang="en-US" sz="960" dirty="0">
                <a:solidFill>
                  <a:schemeClr val="bg1">
                    <a:lumMod val="50000"/>
                  </a:schemeClr>
                </a:solidFill>
              </a:rPr>
              <a:t> is a share in a company that is anticipated to grow at a rate significantly above the average for the market due to capital appreciation. </a:t>
            </a:r>
          </a:p>
          <a:p>
            <a:pPr>
              <a:spcBef>
                <a:spcPts val="0"/>
              </a:spcBef>
              <a:spcAft>
                <a:spcPts val="720"/>
              </a:spcAft>
            </a:pPr>
            <a:r>
              <a:rPr lang="en-US" sz="960" b="1" dirty="0">
                <a:solidFill>
                  <a:schemeClr val="bg1">
                    <a:lumMod val="50000"/>
                  </a:schemeClr>
                </a:solidFill>
              </a:rPr>
              <a:t>A Value stock </a:t>
            </a:r>
            <a:r>
              <a:rPr lang="en-US" sz="960" dirty="0">
                <a:solidFill>
                  <a:schemeClr val="bg1">
                    <a:lumMod val="50000"/>
                  </a:schemeClr>
                </a:solidFill>
              </a:rPr>
              <a:t>is anticipated to grow above the average for the market due to trading at a lower price relative to its fundamentals, such as dividends, earnings, or sales. </a:t>
            </a:r>
          </a:p>
          <a:p>
            <a:pPr>
              <a:spcBef>
                <a:spcPts val="0"/>
              </a:spcBef>
              <a:spcAft>
                <a:spcPts val="720"/>
              </a:spcAft>
            </a:pPr>
            <a:r>
              <a:rPr lang="en-US" sz="960" b="1" dirty="0">
                <a:solidFill>
                  <a:schemeClr val="bg1">
                    <a:lumMod val="50000"/>
                  </a:schemeClr>
                </a:solidFill>
              </a:rPr>
              <a:t>Large-cap stocks</a:t>
            </a:r>
            <a:r>
              <a:rPr lang="en-US" sz="960" dirty="0">
                <a:solidFill>
                  <a:schemeClr val="bg1">
                    <a:lumMod val="50000"/>
                  </a:schemeClr>
                </a:solidFill>
              </a:rPr>
              <a:t> are issued by corporations with a market capitalization of $10 billion or more, and small-cap stocks are issued by corporations with a market capitalization between $250 million and $2 billion.</a:t>
            </a:r>
          </a:p>
        </p:txBody>
      </p:sp>
    </p:spTree>
    <p:extLst>
      <p:ext uri="{BB962C8B-B14F-4D97-AF65-F5344CB8AC3E}">
        <p14:creationId xmlns:p14="http://schemas.microsoft.com/office/powerpoint/2010/main" val="116716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EC1A791-1AD8-210C-BBB0-FD1289181A10}"/>
              </a:ext>
            </a:extLst>
          </p:cNvPr>
          <p:cNvSpPr txBox="1">
            <a:spLocks/>
          </p:cNvSpPr>
          <p:nvPr/>
        </p:nvSpPr>
        <p:spPr>
          <a:xfrm>
            <a:off x="711206" y="369019"/>
            <a:ext cx="10759017" cy="737292"/>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t>Important Disclosures</a:t>
            </a:r>
            <a:endParaRPr lang="en-US" dirty="0"/>
          </a:p>
        </p:txBody>
      </p:sp>
      <p:sp>
        <p:nvSpPr>
          <p:cNvPr id="4" name="Content Placeholder 2">
            <a:extLst>
              <a:ext uri="{FF2B5EF4-FFF2-40B4-BE49-F238E27FC236}">
                <a16:creationId xmlns:a16="http://schemas.microsoft.com/office/drawing/2014/main" id="{895E747F-D415-DC74-0F20-AA6B0A3BFB07}"/>
              </a:ext>
            </a:extLst>
          </p:cNvPr>
          <p:cNvSpPr txBox="1">
            <a:spLocks/>
          </p:cNvSpPr>
          <p:nvPr/>
        </p:nvSpPr>
        <p:spPr>
          <a:xfrm>
            <a:off x="1250486" y="1802103"/>
            <a:ext cx="9713074" cy="4342735"/>
          </a:xfrm>
          <a:prstGeom prst="rect">
            <a:avLst/>
          </a:prstGeom>
        </p:spPr>
        <p:txBody>
          <a:bodyPr vert="horz" lIns="0" tIns="0" rIns="0" bIns="54864" rtlCol="0">
            <a:noAutofit/>
          </a:bodyPr>
          <a:lstStyle>
            <a:lvl1pPr marL="0" marR="0" indent="0" algn="l" defTabSz="380976" rtl="0" eaLnBrk="1" fontAlgn="auto" latinLnBrk="0" hangingPunct="1">
              <a:lnSpc>
                <a:spcPct val="100000"/>
              </a:lnSpc>
              <a:spcBef>
                <a:spcPts val="458"/>
              </a:spcBef>
              <a:spcAft>
                <a:spcPts val="458"/>
              </a:spcAft>
              <a:buClrTx/>
              <a:buSzTx/>
              <a:buFont typeface="Arial"/>
              <a:buNone/>
              <a:tabLst/>
              <a:defRPr sz="917" b="0" i="0" kern="1200" baseline="0">
                <a:solidFill>
                  <a:schemeClr val="accent5">
                    <a:lumMod val="50000"/>
                  </a:schemeClr>
                </a:solidFill>
                <a:latin typeface="Arial" panose="020B0604020202020204" pitchFamily="34" charset="0"/>
                <a:ea typeface="+mn-ea"/>
                <a:cs typeface="Arial" panose="020B0604020202020204" pitchFamily="34" charset="0"/>
              </a:defRPr>
            </a:lvl1pPr>
            <a:lvl2pPr marL="142869" marR="0" indent="-142869" algn="l" defTabSz="380976" rtl="0" eaLnBrk="1" fontAlgn="auto" latinLnBrk="0" hangingPunct="1">
              <a:lnSpc>
                <a:spcPct val="100000"/>
              </a:lnSpc>
              <a:spcBef>
                <a:spcPts val="0"/>
              </a:spcBef>
              <a:spcAft>
                <a:spcPts val="0"/>
              </a:spcAft>
              <a:buClr>
                <a:srgbClr val="FF600A"/>
              </a:buClr>
              <a:buSzTx/>
              <a:buFont typeface="Wingdings" charset="2"/>
              <a:buChar char="§"/>
              <a:tabLst/>
              <a:defRPr sz="917" b="0" i="0" kern="1200">
                <a:solidFill>
                  <a:schemeClr val="accent5">
                    <a:lumMod val="50000"/>
                  </a:schemeClr>
                </a:solidFill>
                <a:latin typeface="Arial" panose="020B0604020202020204" pitchFamily="34" charset="0"/>
                <a:ea typeface="+mn-ea"/>
                <a:cs typeface="Arial" panose="020B0604020202020204" pitchFamily="34" charset="0"/>
              </a:defRPr>
            </a:lvl2pPr>
            <a:lvl3pPr marL="287062" marR="0" indent="-144193" algn="l" defTabSz="380976" rtl="0" eaLnBrk="1" fontAlgn="auto" latinLnBrk="0" hangingPunct="1">
              <a:lnSpc>
                <a:spcPct val="100000"/>
              </a:lnSpc>
              <a:spcBef>
                <a:spcPts val="0"/>
              </a:spcBef>
              <a:spcAft>
                <a:spcPts val="0"/>
              </a:spcAft>
              <a:buClr>
                <a:prstClr val="white">
                  <a:lumMod val="65000"/>
                </a:prstClr>
              </a:buClr>
              <a:buSzTx/>
              <a:buFont typeface="Arial"/>
              <a:buChar char="•"/>
              <a:tabLst/>
              <a:defRPr sz="917" b="0" i="0" kern="1200">
                <a:solidFill>
                  <a:schemeClr val="accent5">
                    <a:lumMod val="50000"/>
                  </a:schemeClr>
                </a:solidFill>
                <a:latin typeface="Arial" panose="020B0604020202020204" pitchFamily="34" charset="0"/>
                <a:ea typeface="+mn-ea"/>
                <a:cs typeface="Arial" panose="020B0604020202020204" pitchFamily="34" charset="0"/>
              </a:defRPr>
            </a:lvl3pPr>
            <a:lvl4pPr marL="429931" marR="0" indent="-142869" algn="l" defTabSz="380976" rtl="0" eaLnBrk="1" fontAlgn="auto" latinLnBrk="0" hangingPunct="1">
              <a:lnSpc>
                <a:spcPct val="100000"/>
              </a:lnSpc>
              <a:spcBef>
                <a:spcPts val="0"/>
              </a:spcBef>
              <a:spcAft>
                <a:spcPts val="0"/>
              </a:spcAft>
              <a:buClrTx/>
              <a:buSzTx/>
              <a:buFont typeface="Lucida Grande"/>
              <a:buChar char="–"/>
              <a:tabLst/>
              <a:defRPr sz="917" b="0" i="0" kern="1200">
                <a:solidFill>
                  <a:schemeClr val="accent5">
                    <a:lumMod val="50000"/>
                  </a:schemeClr>
                </a:solidFill>
                <a:latin typeface="Arial" panose="020B0604020202020204" pitchFamily="34" charset="0"/>
                <a:ea typeface="+mn-ea"/>
                <a:cs typeface="Arial" panose="020B0604020202020204" pitchFamily="34" charset="0"/>
              </a:defRPr>
            </a:lvl4pPr>
            <a:lvl5pPr marL="1523901" indent="-904817" algn="l" defTabSz="380976" rtl="0" eaLnBrk="1" latinLnBrk="0" hangingPunct="1">
              <a:spcBef>
                <a:spcPct val="20000"/>
              </a:spcBef>
              <a:buFont typeface="Arial"/>
              <a:buNone/>
              <a:defRPr sz="1167" kern="1200">
                <a:solidFill>
                  <a:schemeClr val="bg1">
                    <a:lumMod val="50000"/>
                  </a:schemeClr>
                </a:solidFill>
                <a:latin typeface="Arial"/>
                <a:ea typeface="+mn-ea"/>
                <a:cs typeface="Arial"/>
              </a:defRPr>
            </a:lvl5pPr>
            <a:lvl6pPr marL="2095364" indent="-190487" algn="l" defTabSz="380976" rtl="0" eaLnBrk="1" latinLnBrk="0" hangingPunct="1">
              <a:spcBef>
                <a:spcPct val="20000"/>
              </a:spcBef>
              <a:buFont typeface="Arial"/>
              <a:buChar char="•"/>
              <a:defRPr sz="1667" kern="1200">
                <a:solidFill>
                  <a:schemeClr val="tx1"/>
                </a:solidFill>
                <a:latin typeface="+mn-lt"/>
                <a:ea typeface="+mn-ea"/>
                <a:cs typeface="+mn-cs"/>
              </a:defRPr>
            </a:lvl6pPr>
            <a:lvl7pPr marL="2476339" indent="-190487" algn="l" defTabSz="380976" rtl="0" eaLnBrk="1" latinLnBrk="0" hangingPunct="1">
              <a:spcBef>
                <a:spcPct val="20000"/>
              </a:spcBef>
              <a:buFont typeface="Arial"/>
              <a:buChar char="•"/>
              <a:defRPr sz="1667" kern="1200">
                <a:solidFill>
                  <a:schemeClr val="tx1"/>
                </a:solidFill>
                <a:latin typeface="+mn-lt"/>
                <a:ea typeface="+mn-ea"/>
                <a:cs typeface="+mn-cs"/>
              </a:defRPr>
            </a:lvl7pPr>
            <a:lvl8pPr marL="2857314" indent="-190487" algn="l" defTabSz="380976" rtl="0" eaLnBrk="1" latinLnBrk="0" hangingPunct="1">
              <a:spcBef>
                <a:spcPct val="20000"/>
              </a:spcBef>
              <a:buFont typeface="Arial"/>
              <a:buChar char="•"/>
              <a:defRPr sz="1667" kern="1200">
                <a:solidFill>
                  <a:schemeClr val="tx1"/>
                </a:solidFill>
                <a:latin typeface="+mn-lt"/>
                <a:ea typeface="+mn-ea"/>
                <a:cs typeface="+mn-cs"/>
              </a:defRPr>
            </a:lvl8pPr>
            <a:lvl9pPr marL="3238290" indent="-190487" algn="l" defTabSz="380976" rtl="0" eaLnBrk="1" latinLnBrk="0" hangingPunct="1">
              <a:spcBef>
                <a:spcPct val="20000"/>
              </a:spcBef>
              <a:buFont typeface="Arial"/>
              <a:buChar char="•"/>
              <a:defRPr sz="1667" kern="1200">
                <a:solidFill>
                  <a:schemeClr val="tx1"/>
                </a:solidFill>
                <a:latin typeface="+mn-lt"/>
                <a:ea typeface="+mn-ea"/>
                <a:cs typeface="+mn-cs"/>
              </a:defRPr>
            </a:lvl9pPr>
          </a:lstStyle>
          <a:p>
            <a:pPr>
              <a:spcBef>
                <a:spcPts val="0"/>
              </a:spcBef>
              <a:spcAft>
                <a:spcPts val="720"/>
              </a:spcAft>
            </a:pPr>
            <a:r>
              <a:rPr lang="en-US" sz="960" b="1" dirty="0">
                <a:solidFill>
                  <a:schemeClr val="bg1">
                    <a:lumMod val="50000"/>
                  </a:schemeClr>
                </a:solidFill>
              </a:rPr>
              <a:t>Fixed Income Risks:</a:t>
            </a:r>
            <a:endParaRPr lang="en-US" sz="960" dirty="0">
              <a:solidFill>
                <a:schemeClr val="bg1">
                  <a:lumMod val="50000"/>
                </a:schemeClr>
              </a:solidFill>
            </a:endParaRPr>
          </a:p>
          <a:p>
            <a:pPr>
              <a:spcBef>
                <a:spcPts val="0"/>
              </a:spcBef>
              <a:spcAft>
                <a:spcPts val="720"/>
              </a:spcAft>
            </a:pPr>
            <a:r>
              <a:rPr lang="en-US" sz="960" dirty="0">
                <a:solidFill>
                  <a:schemeClr val="bg1">
                    <a:lumMod val="50000"/>
                  </a:schemeClr>
                </a:solidFill>
              </a:rPr>
              <a:t>Bonds are subject to market and interest rate risk if sold prior to maturity. Bond values will decline as interest rates rise and bonds are subject to availability and change in price. Bond yields are subject to change. Certain call or special redemption features may exist which could impact yield. Government bonds and Treasury bills are guaranteed by the US government as to the timely payment of principal and interest and, if held to maturity, offer a fixed rate of return and fixed principal value. Corporate bonds are considered higher risk than government bonds but normally offer a higher yield and are subject to market, interest rate, and credit risk, as well as additional risks based on the quality of issuer coupon rate, price, yield, maturity, and redemption features. Mortgage-backed securities are subject to credit, default, prepayment, extension, market and interest rate risk. </a:t>
            </a:r>
          </a:p>
          <a:p>
            <a:pPr>
              <a:spcBef>
                <a:spcPts val="0"/>
              </a:spcBef>
              <a:spcAft>
                <a:spcPts val="720"/>
              </a:spcAft>
            </a:pPr>
            <a:r>
              <a:rPr lang="en-US" sz="960" b="1" dirty="0">
                <a:solidFill>
                  <a:schemeClr val="bg1">
                    <a:lumMod val="50000"/>
                  </a:schemeClr>
                </a:solidFill>
              </a:rPr>
              <a:t>Fixed Income definitions:</a:t>
            </a:r>
            <a:endParaRPr lang="en-US" sz="960" dirty="0">
              <a:solidFill>
                <a:schemeClr val="bg1">
                  <a:lumMod val="50000"/>
                </a:schemeClr>
              </a:solidFill>
            </a:endParaRPr>
          </a:p>
          <a:p>
            <a:pPr>
              <a:spcBef>
                <a:spcPts val="0"/>
              </a:spcBef>
              <a:spcAft>
                <a:spcPts val="720"/>
              </a:spcAft>
            </a:pPr>
            <a:r>
              <a:rPr lang="en-US" sz="960" b="1" dirty="0">
                <a:solidFill>
                  <a:schemeClr val="bg1">
                    <a:lumMod val="50000"/>
                  </a:schemeClr>
                </a:solidFill>
              </a:rPr>
              <a:t>Credit Quality </a:t>
            </a:r>
            <a:r>
              <a:rPr lang="en-US" sz="960" dirty="0">
                <a:solidFill>
                  <a:schemeClr val="bg1">
                    <a:lumMod val="50000"/>
                  </a:schemeClr>
                </a:solidFill>
              </a:rPr>
              <a:t>is one of the principal criteria for judging the investment quality of a bond or bond mutual fund. As the term implies, credit quality informs investors of a bond or bond portfolio’s credit worthiness, or risk of default. Credit ratings are published rankings based on detailed financial analyses by a credit bureau specifically as it relates to the bond issue’s ability to meet debt obligations. The highest rating is AAA, and the lowest is D. Securities with credit ratings of BBB and above are considered investment grade. The credit spread is the yield the corporate bonds less the yield on comparable maturity Treasury debt. This is a market-based estimate of the amount of fear in the bond market. Base-rated bonds are the lowest quality bonds that are considered investment-grade, rather than high-yield. They best reflect the stresses across the quality spectrum.</a:t>
            </a:r>
          </a:p>
          <a:p>
            <a:pPr>
              <a:spcBef>
                <a:spcPts val="0"/>
              </a:spcBef>
              <a:spcAft>
                <a:spcPts val="720"/>
              </a:spcAft>
            </a:pPr>
            <a:r>
              <a:rPr lang="en-US" sz="960" b="1" dirty="0">
                <a:solidFill>
                  <a:schemeClr val="bg1">
                    <a:lumMod val="50000"/>
                  </a:schemeClr>
                </a:solidFill>
              </a:rPr>
              <a:t>The Bloomberg Aggregate U.S. Bond Index</a:t>
            </a:r>
            <a:r>
              <a:rPr lang="en-US" sz="960" dirty="0">
                <a:solidFill>
                  <a:schemeClr val="bg1">
                    <a:lumMod val="50000"/>
                  </a:schemeClr>
                </a:solidFill>
              </a:rPr>
              <a:t> represents securities that are SEC-registered, taxable, and dollar denominated. The index covers the U.S. investment-grade fixed rate bond market, with index components for government and corporate securities, mortgage pass-through securities, and asset-backed securities.</a:t>
            </a:r>
          </a:p>
          <a:p>
            <a:pPr>
              <a:spcBef>
                <a:spcPts val="0"/>
              </a:spcBef>
              <a:spcAft>
                <a:spcPts val="720"/>
              </a:spcAft>
            </a:pPr>
            <a:r>
              <a:rPr lang="en-US" sz="960" b="1" dirty="0">
                <a:solidFill>
                  <a:schemeClr val="bg1">
                    <a:lumMod val="50000"/>
                  </a:schemeClr>
                </a:solidFill>
              </a:rPr>
              <a:t>High yield/junk bonds</a:t>
            </a:r>
            <a:r>
              <a:rPr lang="en-US" sz="960" dirty="0">
                <a:solidFill>
                  <a:schemeClr val="bg1">
                    <a:lumMod val="50000"/>
                  </a:schemeClr>
                </a:solidFill>
              </a:rPr>
              <a:t> (grade BB or below) are not investment grade securities, and are subject to higher interest rate, credit, and liquidity risks than those graded BBB and above. They generally should be part of a diversified portfolio for sophisticated investors.</a:t>
            </a:r>
          </a:p>
          <a:p>
            <a:pPr>
              <a:spcBef>
                <a:spcPts val="0"/>
              </a:spcBef>
              <a:spcAft>
                <a:spcPts val="720"/>
              </a:spcAft>
            </a:pPr>
            <a:r>
              <a:rPr lang="en-US" sz="960" b="1" dirty="0">
                <a:solidFill>
                  <a:schemeClr val="bg1">
                    <a:lumMod val="50000"/>
                  </a:schemeClr>
                </a:solidFill>
              </a:rPr>
              <a:t>Municipal bonds </a:t>
            </a:r>
            <a:r>
              <a:rPr lang="en-US" sz="960" dirty="0">
                <a:solidFill>
                  <a:schemeClr val="bg1">
                    <a:lumMod val="50000"/>
                  </a:schemeClr>
                </a:solidFill>
              </a:rPr>
              <a:t>are subject to availability and change in price. They are subject to market and interest rate risk if sold prior to maturity. Bond values will decline as interest rates rise. Interest income may be subject to the alternative minimum tax. Municipal bonds are federally tax-free but other state and local taxes may apply. If sold prior to maturity, capital gains tax could apply.</a:t>
            </a:r>
          </a:p>
        </p:txBody>
      </p:sp>
    </p:spTree>
    <p:extLst>
      <p:ext uri="{BB962C8B-B14F-4D97-AF65-F5344CB8AC3E}">
        <p14:creationId xmlns:p14="http://schemas.microsoft.com/office/powerpoint/2010/main" val="24048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EC1A791-1AD8-210C-BBB0-FD1289181A10}"/>
              </a:ext>
            </a:extLst>
          </p:cNvPr>
          <p:cNvSpPr txBox="1">
            <a:spLocks/>
          </p:cNvSpPr>
          <p:nvPr/>
        </p:nvSpPr>
        <p:spPr>
          <a:xfrm>
            <a:off x="711206" y="369019"/>
            <a:ext cx="10759017" cy="737292"/>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t>Important Disclosures</a:t>
            </a:r>
            <a:endParaRPr lang="en-US" dirty="0"/>
          </a:p>
        </p:txBody>
      </p:sp>
      <p:sp>
        <p:nvSpPr>
          <p:cNvPr id="5" name="Rectangle 4">
            <a:extLst>
              <a:ext uri="{FF2B5EF4-FFF2-40B4-BE49-F238E27FC236}">
                <a16:creationId xmlns:a16="http://schemas.microsoft.com/office/drawing/2014/main" id="{9EAB124C-8225-D793-7D1B-CFDC2EDF3DF8}"/>
              </a:ext>
            </a:extLst>
          </p:cNvPr>
          <p:cNvSpPr/>
          <p:nvPr/>
        </p:nvSpPr>
        <p:spPr>
          <a:xfrm>
            <a:off x="1361658" y="2220360"/>
            <a:ext cx="9794874" cy="2198038"/>
          </a:xfrm>
          <a:prstGeom prst="rect">
            <a:avLst/>
          </a:prstGeom>
        </p:spPr>
        <p:txBody>
          <a:bodyPr wrap="square">
            <a:spAutoFit/>
          </a:bodyPr>
          <a:lstStyle/>
          <a:p>
            <a:pPr>
              <a:spcAft>
                <a:spcPts val="720"/>
              </a:spcAft>
            </a:pPr>
            <a:endParaRPr lang="en-US" sz="960" dirty="0">
              <a:solidFill>
                <a:srgbClr val="151B49"/>
              </a:solidFill>
              <a:latin typeface="Arial" panose="020B0604020202020204" pitchFamily="34" charset="0"/>
              <a:cs typeface="Arial" panose="020B0604020202020204" pitchFamily="34" charset="0"/>
            </a:endParaRPr>
          </a:p>
          <a:p>
            <a:pPr>
              <a:spcAft>
                <a:spcPts val="720"/>
              </a:spcAft>
            </a:pPr>
            <a:r>
              <a:rPr lang="en-US" sz="960" dirty="0">
                <a:solidFill>
                  <a:srgbClr val="151B49"/>
                </a:solidFill>
                <a:latin typeface="Arial" panose="020B0604020202020204" pitchFamily="34" charset="0"/>
                <a:cs typeface="Arial" panose="020B0604020202020204" pitchFamily="34" charset="0"/>
              </a:rPr>
              <a:t>For a list of descriptions of the indexes and economic terms referenced in this publication, please visit our website at </a:t>
            </a:r>
            <a:r>
              <a:rPr lang="en-US" sz="960" dirty="0" err="1">
                <a:solidFill>
                  <a:srgbClr val="151B49"/>
                </a:solidFill>
                <a:latin typeface="Arial" panose="020B0604020202020204" pitchFamily="34" charset="0"/>
                <a:cs typeface="Arial" panose="020B0604020202020204" pitchFamily="34" charset="0"/>
              </a:rPr>
              <a:t>lplresearch.com</a:t>
            </a:r>
            <a:r>
              <a:rPr lang="en-US" sz="960" dirty="0">
                <a:solidFill>
                  <a:srgbClr val="151B49"/>
                </a:solidFill>
                <a:latin typeface="Arial" panose="020B0604020202020204" pitchFamily="34" charset="0"/>
                <a:cs typeface="Arial" panose="020B0604020202020204" pitchFamily="34" charset="0"/>
              </a:rPr>
              <a:t>/definitions.</a:t>
            </a:r>
          </a:p>
          <a:p>
            <a:pPr>
              <a:spcAft>
                <a:spcPts val="720"/>
              </a:spcAft>
            </a:pPr>
            <a:r>
              <a:rPr lang="en-US" sz="960" dirty="0">
                <a:solidFill>
                  <a:srgbClr val="151B49"/>
                </a:solidFill>
                <a:latin typeface="Arial" panose="020B0604020202020204" pitchFamily="34" charset="0"/>
                <a:cs typeface="Arial" panose="020B0604020202020204" pitchFamily="34" charset="0"/>
              </a:rPr>
              <a:t>This research material has been prepared by LPL Financial LLC. </a:t>
            </a:r>
          </a:p>
          <a:p>
            <a:pPr>
              <a:spcAft>
                <a:spcPts val="720"/>
              </a:spcAft>
            </a:pPr>
            <a:r>
              <a:rPr lang="en-US" sz="960" b="1" dirty="0">
                <a:solidFill>
                  <a:srgbClr val="151B49"/>
                </a:solidFill>
                <a:latin typeface="Arial" panose="020B0604020202020204" pitchFamily="34" charset="0"/>
                <a:cs typeface="Arial" panose="020B0604020202020204" pitchFamily="34" charset="0"/>
              </a:rPr>
              <a:t>Securities and advisory services offered through LPL Financial (LPL), a registered investment advisor and broker-dealer (member FINRA/SIPC). Insurance products are offered through LPL or its licensed affiliates.</a:t>
            </a:r>
            <a:r>
              <a:rPr lang="en-US" sz="960" dirty="0">
                <a:solidFill>
                  <a:srgbClr val="151B49"/>
                </a:solidFill>
                <a:latin typeface="Arial" panose="020B0604020202020204" pitchFamily="34" charset="0"/>
                <a:cs typeface="Arial" panose="020B0604020202020204" pitchFamily="34" charset="0"/>
              </a:rPr>
              <a:t> To the extent you are receiving investment advice from a separately registered independent investment advisor that is not an LPL affiliate, please note LPL makes no representation with respect to such entity. </a:t>
            </a:r>
          </a:p>
          <a:p>
            <a:pPr>
              <a:spcAft>
                <a:spcPts val="720"/>
              </a:spcAft>
            </a:pPr>
            <a:endParaRPr lang="en-US" sz="960" dirty="0">
              <a:solidFill>
                <a:srgbClr val="151B49"/>
              </a:solidFill>
              <a:latin typeface="Arial" panose="020B0604020202020204" pitchFamily="34" charset="0"/>
              <a:cs typeface="Arial" panose="020B0604020202020204" pitchFamily="34" charset="0"/>
            </a:endParaRPr>
          </a:p>
          <a:p>
            <a:pPr>
              <a:spcAft>
                <a:spcPts val="720"/>
              </a:spcAft>
            </a:pPr>
            <a:endParaRPr lang="en-US" sz="960" dirty="0">
              <a:solidFill>
                <a:srgbClr val="151B49"/>
              </a:solidFill>
              <a:latin typeface="Arial" panose="020B0604020202020204" pitchFamily="34" charset="0"/>
              <a:cs typeface="Arial" panose="020B0604020202020204" pitchFamily="34" charset="0"/>
            </a:endParaRPr>
          </a:p>
          <a:p>
            <a:pPr>
              <a:spcAft>
                <a:spcPts val="720"/>
              </a:spcAft>
            </a:pPr>
            <a:endParaRPr lang="en-US" sz="960" dirty="0">
              <a:solidFill>
                <a:srgbClr val="151B49"/>
              </a:solidFill>
              <a:latin typeface="Arial" panose="020B0604020202020204" pitchFamily="34" charset="0"/>
              <a:cs typeface="Arial" panose="020B0604020202020204" pitchFamily="34" charset="0"/>
            </a:endParaRPr>
          </a:p>
          <a:p>
            <a:pPr>
              <a:spcAft>
                <a:spcPts val="720"/>
              </a:spcAft>
            </a:pPr>
            <a:endParaRPr lang="en-US" sz="960" dirty="0">
              <a:solidFill>
                <a:srgbClr val="151B49"/>
              </a:solidFill>
              <a:latin typeface="Arial" panose="020B0604020202020204" pitchFamily="34" charset="0"/>
              <a:cs typeface="Arial" panose="020B0604020202020204" pitchFamily="34" charset="0"/>
            </a:endParaRPr>
          </a:p>
        </p:txBody>
      </p:sp>
      <p:graphicFrame>
        <p:nvGraphicFramePr>
          <p:cNvPr id="6" name="Content Placeholder 3">
            <a:extLst>
              <a:ext uri="{FF2B5EF4-FFF2-40B4-BE49-F238E27FC236}">
                <a16:creationId xmlns:a16="http://schemas.microsoft.com/office/drawing/2014/main" id="{461DF126-3EB4-8FF1-9BAE-174E9A05B373}"/>
              </a:ext>
            </a:extLst>
          </p:cNvPr>
          <p:cNvGraphicFramePr>
            <a:graphicFrameLocks/>
          </p:cNvGraphicFramePr>
          <p:nvPr>
            <p:extLst>
              <p:ext uri="{D42A27DB-BD31-4B8C-83A1-F6EECF244321}">
                <p14:modId xmlns:p14="http://schemas.microsoft.com/office/powerpoint/2010/main" val="3204593304"/>
              </p:ext>
            </p:extLst>
          </p:nvPr>
        </p:nvGraphicFramePr>
        <p:xfrm>
          <a:off x="1482941" y="3874384"/>
          <a:ext cx="9660256" cy="410908"/>
        </p:xfrm>
        <a:graphic>
          <a:graphicData uri="http://schemas.openxmlformats.org/drawingml/2006/table">
            <a:tbl>
              <a:tblPr/>
              <a:tblGrid>
                <a:gridCol w="3093454">
                  <a:extLst>
                    <a:ext uri="{9D8B030D-6E8A-4147-A177-3AD203B41FA5}">
                      <a16:colId xmlns:a16="http://schemas.microsoft.com/office/drawing/2014/main" val="2553445275"/>
                    </a:ext>
                  </a:extLst>
                </a:gridCol>
                <a:gridCol w="2405934">
                  <a:extLst>
                    <a:ext uri="{9D8B030D-6E8A-4147-A177-3AD203B41FA5}">
                      <a16:colId xmlns:a16="http://schemas.microsoft.com/office/drawing/2014/main" val="1174299810"/>
                    </a:ext>
                  </a:extLst>
                </a:gridCol>
                <a:gridCol w="2395448">
                  <a:extLst>
                    <a:ext uri="{9D8B030D-6E8A-4147-A177-3AD203B41FA5}">
                      <a16:colId xmlns:a16="http://schemas.microsoft.com/office/drawing/2014/main" val="2541721028"/>
                    </a:ext>
                  </a:extLst>
                </a:gridCol>
                <a:gridCol w="1765420">
                  <a:extLst>
                    <a:ext uri="{9D8B030D-6E8A-4147-A177-3AD203B41FA5}">
                      <a16:colId xmlns:a16="http://schemas.microsoft.com/office/drawing/2014/main" val="798645648"/>
                    </a:ext>
                  </a:extLst>
                </a:gridCol>
              </a:tblGrid>
              <a:tr h="410908">
                <a:tc>
                  <a:txBody>
                    <a:bodyPr/>
                    <a:lstStyle/>
                    <a:p>
                      <a:pPr algn="ctr"/>
                      <a:r>
                        <a:rPr lang="en-US" sz="1200" b="1" i="0" dirty="0">
                          <a:effectLst/>
                          <a:latin typeface="Arial" panose="020B0604020202020204" pitchFamily="34" charset="0"/>
                          <a:cs typeface="Arial" panose="020B0604020202020204" pitchFamily="34" charset="0"/>
                        </a:rPr>
                        <a:t>Not Insured by FDIC/NCUA </a:t>
                      </a:r>
                      <a:br>
                        <a:rPr lang="en-US" sz="1200" b="1" i="0" dirty="0">
                          <a:effectLst/>
                          <a:latin typeface="Arial" panose="020B0604020202020204" pitchFamily="34" charset="0"/>
                          <a:cs typeface="Arial" panose="020B0604020202020204" pitchFamily="34" charset="0"/>
                        </a:rPr>
                      </a:br>
                      <a:r>
                        <a:rPr lang="en-US" sz="1200" b="1" i="0" dirty="0">
                          <a:effectLst/>
                          <a:latin typeface="Arial" panose="020B0604020202020204" pitchFamily="34" charset="0"/>
                          <a:cs typeface="Arial" panose="020B0604020202020204" pitchFamily="34" charset="0"/>
                        </a:rPr>
                        <a:t>or Any Other Government Agency</a:t>
                      </a:r>
                    </a:p>
                  </a:txBody>
                  <a:tcPr marL="45148" marR="0" marT="0" marB="45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i="0" dirty="0">
                          <a:effectLst/>
                          <a:latin typeface="Arial" panose="020B0604020202020204" pitchFamily="34" charset="0"/>
                          <a:cs typeface="Arial" panose="020B0604020202020204" pitchFamily="34" charset="0"/>
                        </a:rPr>
                        <a:t>Not Bank/Credit Union</a:t>
                      </a:r>
                      <a:br>
                        <a:rPr lang="en-US" sz="1200" b="1" i="0" dirty="0">
                          <a:effectLst/>
                          <a:latin typeface="Arial" panose="020B0604020202020204" pitchFamily="34" charset="0"/>
                          <a:cs typeface="Arial" panose="020B0604020202020204" pitchFamily="34" charset="0"/>
                        </a:rPr>
                      </a:br>
                      <a:r>
                        <a:rPr lang="en-US" sz="1200" b="1" i="0" dirty="0">
                          <a:effectLst/>
                          <a:latin typeface="Arial" panose="020B0604020202020204" pitchFamily="34" charset="0"/>
                          <a:cs typeface="Arial" panose="020B0604020202020204" pitchFamily="34" charset="0"/>
                        </a:rPr>
                        <a:t>Guaranteed</a:t>
                      </a:r>
                    </a:p>
                  </a:txBody>
                  <a:tcPr marL="45148" marR="0" marT="0" marB="45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i="0" dirty="0">
                          <a:effectLst/>
                          <a:latin typeface="Arial" panose="020B0604020202020204" pitchFamily="34" charset="0"/>
                          <a:cs typeface="Arial" panose="020B0604020202020204" pitchFamily="34" charset="0"/>
                        </a:rPr>
                        <a:t>Not Bank/Credit Union </a:t>
                      </a:r>
                      <a:br>
                        <a:rPr lang="en-US" sz="1200" b="1" i="0" dirty="0">
                          <a:effectLst/>
                          <a:latin typeface="Arial" panose="020B0604020202020204" pitchFamily="34" charset="0"/>
                          <a:cs typeface="Arial" panose="020B0604020202020204" pitchFamily="34" charset="0"/>
                        </a:rPr>
                      </a:br>
                      <a:r>
                        <a:rPr lang="en-US" sz="1200" b="1" i="0" dirty="0">
                          <a:effectLst/>
                          <a:latin typeface="Arial" panose="020B0604020202020204" pitchFamily="34" charset="0"/>
                          <a:cs typeface="Arial" panose="020B0604020202020204" pitchFamily="34" charset="0"/>
                        </a:rPr>
                        <a:t>Deposits or Obligations</a:t>
                      </a:r>
                    </a:p>
                  </a:txBody>
                  <a:tcPr marL="45148" marR="0" marT="0" marB="45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i="0" dirty="0">
                          <a:effectLst/>
                          <a:latin typeface="Arial" panose="020B0604020202020204" pitchFamily="34" charset="0"/>
                          <a:cs typeface="Arial" panose="020B0604020202020204" pitchFamily="34" charset="0"/>
                        </a:rPr>
                        <a:t>May Lose Value</a:t>
                      </a:r>
                    </a:p>
                  </a:txBody>
                  <a:tcPr marL="45148" marR="0" marT="0" marB="45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4324977"/>
                  </a:ext>
                </a:extLst>
              </a:tr>
            </a:tbl>
          </a:graphicData>
        </a:graphic>
      </p:graphicFrame>
    </p:spTree>
    <p:extLst>
      <p:ext uri="{BB962C8B-B14F-4D97-AF65-F5344CB8AC3E}">
        <p14:creationId xmlns:p14="http://schemas.microsoft.com/office/powerpoint/2010/main" val="348830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7299-E887-460D-B12E-458524CED0C7}"/>
              </a:ext>
            </a:extLst>
          </p:cNvPr>
          <p:cNvSpPr txBox="1">
            <a:spLocks/>
          </p:cNvSpPr>
          <p:nvPr/>
        </p:nvSpPr>
        <p:spPr>
          <a:xfrm>
            <a:off x="3254894" y="1189463"/>
            <a:ext cx="8526528" cy="2380123"/>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2023 Market Outlook</a:t>
            </a:r>
          </a:p>
        </p:txBody>
      </p:sp>
    </p:spTree>
    <p:extLst>
      <p:ext uri="{BB962C8B-B14F-4D97-AF65-F5344CB8AC3E}">
        <p14:creationId xmlns:p14="http://schemas.microsoft.com/office/powerpoint/2010/main" val="148830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4D52-8EF2-4679-B552-C104896CD436}"/>
              </a:ext>
            </a:extLst>
          </p:cNvPr>
          <p:cNvSpPr>
            <a:spLocks noGrp="1"/>
          </p:cNvSpPr>
          <p:nvPr>
            <p:ph type="title"/>
          </p:nvPr>
        </p:nvSpPr>
        <p:spPr/>
        <p:txBody>
          <a:bodyPr/>
          <a:lstStyle/>
          <a:p>
            <a:r>
              <a:rPr lang="en-US" dirty="0"/>
              <a:t>Guest Speaker</a:t>
            </a:r>
          </a:p>
        </p:txBody>
      </p:sp>
      <p:pic>
        <p:nvPicPr>
          <p:cNvPr id="7" name="Picture Placeholder 6" descr="A person wearing glasses and a tie&#10;&#10;Description automatically generated with medium confidence">
            <a:extLst>
              <a:ext uri="{FF2B5EF4-FFF2-40B4-BE49-F238E27FC236}">
                <a16:creationId xmlns:a16="http://schemas.microsoft.com/office/drawing/2014/main" id="{E5BFACCF-7F56-43FD-9A05-553CA3991C05}"/>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 t="2781" r="11137" b="25448"/>
          <a:stretch/>
        </p:blipFill>
        <p:spPr>
          <a:xfrm>
            <a:off x="2679872" y="1718222"/>
            <a:ext cx="2623570" cy="3178518"/>
          </a:xfrm>
        </p:spPr>
      </p:pic>
      <p:sp>
        <p:nvSpPr>
          <p:cNvPr id="4" name="Text Placeholder 3">
            <a:extLst>
              <a:ext uri="{FF2B5EF4-FFF2-40B4-BE49-F238E27FC236}">
                <a16:creationId xmlns:a16="http://schemas.microsoft.com/office/drawing/2014/main" id="{6162AB6F-2BD7-4D87-B714-8EF08311C7C0}"/>
              </a:ext>
            </a:extLst>
          </p:cNvPr>
          <p:cNvSpPr>
            <a:spLocks noGrp="1"/>
          </p:cNvSpPr>
          <p:nvPr>
            <p:ph type="body" sz="quarter" idx="11"/>
          </p:nvPr>
        </p:nvSpPr>
        <p:spPr>
          <a:xfrm>
            <a:off x="5995856" y="2383876"/>
            <a:ext cx="5608320" cy="591474"/>
          </a:xfrm>
        </p:spPr>
        <p:txBody>
          <a:bodyPr/>
          <a:lstStyle/>
          <a:p>
            <a:r>
              <a:rPr lang="en-US" dirty="0"/>
              <a:t>Thomas E. Mitchell, CFP</a:t>
            </a:r>
            <a:r>
              <a:rPr lang="en-US" sz="2800" dirty="0">
                <a:solidFill>
                  <a:srgbClr val="333333"/>
                </a:solidFill>
                <a:effectLst/>
                <a:latin typeface="Calibri" panose="020F0502020204030204" pitchFamily="34" charset="0"/>
                <a:ea typeface="Calibri" panose="020F0502020204030204" pitchFamily="34" charset="0"/>
              </a:rPr>
              <a:t>®</a:t>
            </a:r>
            <a:endParaRPr lang="en-US" dirty="0"/>
          </a:p>
        </p:txBody>
      </p:sp>
      <p:sp>
        <p:nvSpPr>
          <p:cNvPr id="5" name="Text Placeholder 4">
            <a:extLst>
              <a:ext uri="{FF2B5EF4-FFF2-40B4-BE49-F238E27FC236}">
                <a16:creationId xmlns:a16="http://schemas.microsoft.com/office/drawing/2014/main" id="{293AC0C4-9E18-4F15-9252-0F03C5FDAAC8}"/>
              </a:ext>
            </a:extLst>
          </p:cNvPr>
          <p:cNvSpPr>
            <a:spLocks noGrp="1"/>
          </p:cNvSpPr>
          <p:nvPr>
            <p:ph type="body" sz="quarter" idx="12"/>
          </p:nvPr>
        </p:nvSpPr>
        <p:spPr>
          <a:xfrm>
            <a:off x="5995856" y="2963917"/>
            <a:ext cx="5608320" cy="918734"/>
          </a:xfrm>
        </p:spPr>
        <p:txBody>
          <a:bodyPr/>
          <a:lstStyle/>
          <a:p>
            <a:pPr marL="0" indent="0">
              <a:buNone/>
            </a:pPr>
            <a:r>
              <a:rPr lang="en-US" i="1" dirty="0"/>
              <a:t>Senior Vice President</a:t>
            </a:r>
          </a:p>
          <a:p>
            <a:pPr marL="0" indent="0">
              <a:buNone/>
            </a:pPr>
            <a:r>
              <a:rPr lang="en-US" dirty="0"/>
              <a:t>TMitchell@OneAZcu.com</a:t>
            </a:r>
          </a:p>
        </p:txBody>
      </p:sp>
      <p:pic>
        <p:nvPicPr>
          <p:cNvPr id="3" name="Picture 2" descr="Icon&#10;&#10;Description automatically generated">
            <a:extLst>
              <a:ext uri="{FF2B5EF4-FFF2-40B4-BE49-F238E27FC236}">
                <a16:creationId xmlns:a16="http://schemas.microsoft.com/office/drawing/2014/main" id="{DB2AE26F-5EEB-29CF-8D9B-3E2B75F482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4280" y="3926616"/>
            <a:ext cx="423390" cy="423390"/>
          </a:xfrm>
          <a:prstGeom prst="rect">
            <a:avLst/>
          </a:prstGeom>
        </p:spPr>
      </p:pic>
    </p:spTree>
    <p:extLst>
      <p:ext uri="{BB962C8B-B14F-4D97-AF65-F5344CB8AC3E}">
        <p14:creationId xmlns:p14="http://schemas.microsoft.com/office/powerpoint/2010/main" val="37858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4D52-8EF2-4679-B552-C104896CD436}"/>
              </a:ext>
            </a:extLst>
          </p:cNvPr>
          <p:cNvSpPr>
            <a:spLocks noGrp="1"/>
          </p:cNvSpPr>
          <p:nvPr>
            <p:ph type="title"/>
          </p:nvPr>
        </p:nvSpPr>
        <p:spPr/>
        <p:txBody>
          <a:bodyPr/>
          <a:lstStyle/>
          <a:p>
            <a:r>
              <a:rPr lang="en-US" dirty="0"/>
              <a:t>Guest Speaker</a:t>
            </a:r>
          </a:p>
        </p:txBody>
      </p:sp>
      <p:sp>
        <p:nvSpPr>
          <p:cNvPr id="4" name="Text Placeholder 3">
            <a:extLst>
              <a:ext uri="{FF2B5EF4-FFF2-40B4-BE49-F238E27FC236}">
                <a16:creationId xmlns:a16="http://schemas.microsoft.com/office/drawing/2014/main" id="{6162AB6F-2BD7-4D87-B714-8EF08311C7C0}"/>
              </a:ext>
            </a:extLst>
          </p:cNvPr>
          <p:cNvSpPr>
            <a:spLocks noGrp="1"/>
          </p:cNvSpPr>
          <p:nvPr>
            <p:ph type="body" sz="quarter" idx="11"/>
          </p:nvPr>
        </p:nvSpPr>
        <p:spPr>
          <a:xfrm>
            <a:off x="6063344" y="2383875"/>
            <a:ext cx="5798219" cy="756459"/>
          </a:xfrm>
        </p:spPr>
        <p:txBody>
          <a:bodyPr>
            <a:normAutofit/>
          </a:bodyPr>
          <a:lstStyle/>
          <a:p>
            <a:r>
              <a:rPr lang="en-US" dirty="0"/>
              <a:t>Robert Nichols, AIF®, CPFA™</a:t>
            </a:r>
          </a:p>
        </p:txBody>
      </p:sp>
      <p:sp>
        <p:nvSpPr>
          <p:cNvPr id="5" name="Text Placeholder 4">
            <a:extLst>
              <a:ext uri="{FF2B5EF4-FFF2-40B4-BE49-F238E27FC236}">
                <a16:creationId xmlns:a16="http://schemas.microsoft.com/office/drawing/2014/main" id="{293AC0C4-9E18-4F15-9252-0F03C5FDAAC8}"/>
              </a:ext>
            </a:extLst>
          </p:cNvPr>
          <p:cNvSpPr>
            <a:spLocks noGrp="1"/>
          </p:cNvSpPr>
          <p:nvPr>
            <p:ph type="body" sz="quarter" idx="12"/>
          </p:nvPr>
        </p:nvSpPr>
        <p:spPr>
          <a:xfrm>
            <a:off x="6063344" y="2963917"/>
            <a:ext cx="5892222" cy="962700"/>
          </a:xfrm>
        </p:spPr>
        <p:txBody>
          <a:bodyPr>
            <a:normAutofit/>
          </a:bodyPr>
          <a:lstStyle/>
          <a:p>
            <a:pPr marL="0" indent="0">
              <a:buNone/>
            </a:pPr>
            <a:r>
              <a:rPr lang="en-US" i="1" dirty="0"/>
              <a:t>Wealth Advisor</a:t>
            </a:r>
          </a:p>
          <a:p>
            <a:pPr marL="0" indent="0">
              <a:buNone/>
            </a:pPr>
            <a:r>
              <a:rPr lang="en-US" dirty="0"/>
              <a:t>RNichols@OneAZcu.com</a:t>
            </a:r>
          </a:p>
        </p:txBody>
      </p:sp>
      <p:pic>
        <p:nvPicPr>
          <p:cNvPr id="9" name="Picture 8" descr="Icon&#10;&#10;Description automatically generated">
            <a:extLst>
              <a:ext uri="{FF2B5EF4-FFF2-40B4-BE49-F238E27FC236}">
                <a16:creationId xmlns:a16="http://schemas.microsoft.com/office/drawing/2014/main" id="{C21C49DE-52E9-4FAD-B853-F72C26D94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4280" y="3926616"/>
            <a:ext cx="423390" cy="423390"/>
          </a:xfrm>
          <a:prstGeom prst="rect">
            <a:avLst/>
          </a:prstGeom>
        </p:spPr>
      </p:pic>
      <p:pic>
        <p:nvPicPr>
          <p:cNvPr id="3" name="Picture Placeholder 6">
            <a:extLst>
              <a:ext uri="{FF2B5EF4-FFF2-40B4-BE49-F238E27FC236}">
                <a16:creationId xmlns:a16="http://schemas.microsoft.com/office/drawing/2014/main" id="{CBD2DD4C-D5FD-C69B-9792-35B450DF7ECB}"/>
              </a:ext>
            </a:extLst>
          </p:cNvPr>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l="14947" t="14979" r="11534" b="25725"/>
          <a:stretch/>
        </p:blipFill>
        <p:spPr>
          <a:xfrm>
            <a:off x="2679872" y="1718222"/>
            <a:ext cx="2623570" cy="3178518"/>
          </a:xfrm>
        </p:spPr>
      </p:pic>
    </p:spTree>
    <p:extLst>
      <p:ext uri="{BB962C8B-B14F-4D97-AF65-F5344CB8AC3E}">
        <p14:creationId xmlns:p14="http://schemas.microsoft.com/office/powerpoint/2010/main" val="145443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4D52-8EF2-4679-B552-C104896CD436}"/>
              </a:ext>
            </a:extLst>
          </p:cNvPr>
          <p:cNvSpPr>
            <a:spLocks noGrp="1"/>
          </p:cNvSpPr>
          <p:nvPr>
            <p:ph type="title"/>
          </p:nvPr>
        </p:nvSpPr>
        <p:spPr/>
        <p:txBody>
          <a:bodyPr/>
          <a:lstStyle/>
          <a:p>
            <a:r>
              <a:rPr lang="en-US" dirty="0"/>
              <a:t>Agenda</a:t>
            </a:r>
          </a:p>
        </p:txBody>
      </p:sp>
      <p:sp>
        <p:nvSpPr>
          <p:cNvPr id="5" name="Text Placeholder 4">
            <a:extLst>
              <a:ext uri="{FF2B5EF4-FFF2-40B4-BE49-F238E27FC236}">
                <a16:creationId xmlns:a16="http://schemas.microsoft.com/office/drawing/2014/main" id="{293AC0C4-9E18-4F15-9252-0F03C5FDAAC8}"/>
              </a:ext>
            </a:extLst>
          </p:cNvPr>
          <p:cNvSpPr>
            <a:spLocks noGrp="1"/>
          </p:cNvSpPr>
          <p:nvPr>
            <p:ph type="body" sz="quarter" idx="12"/>
          </p:nvPr>
        </p:nvSpPr>
        <p:spPr>
          <a:xfrm>
            <a:off x="961292" y="1813169"/>
            <a:ext cx="10269415" cy="4125176"/>
          </a:xfrm>
        </p:spPr>
        <p:txBody>
          <a:bodyPr>
            <a:normAutofit/>
          </a:bodyPr>
          <a:lstStyle/>
          <a:p>
            <a:r>
              <a:rPr lang="en-US" b="1" dirty="0">
                <a:latin typeface="+mn-lt"/>
              </a:rPr>
              <a:t>Introduction</a:t>
            </a:r>
          </a:p>
          <a:p>
            <a:r>
              <a:rPr lang="en-US" b="1" dirty="0">
                <a:latin typeface="+mn-lt"/>
              </a:rPr>
              <a:t>2022 Market Recap</a:t>
            </a:r>
          </a:p>
          <a:p>
            <a:pPr lvl="1"/>
            <a:r>
              <a:rPr lang="en-US" b="1" dirty="0">
                <a:latin typeface="+mn-lt"/>
              </a:rPr>
              <a:t>Stocks and Bonds</a:t>
            </a:r>
          </a:p>
          <a:p>
            <a:r>
              <a:rPr lang="en-US" b="1" dirty="0">
                <a:latin typeface="+mn-lt"/>
              </a:rPr>
              <a:t>U.S. Economy Overview</a:t>
            </a:r>
          </a:p>
          <a:p>
            <a:r>
              <a:rPr lang="en-US" b="1" dirty="0">
                <a:latin typeface="+mn-lt"/>
              </a:rPr>
              <a:t>Interest Rates &amp; Inflation </a:t>
            </a:r>
          </a:p>
          <a:p>
            <a:r>
              <a:rPr lang="en-US" b="1" dirty="0">
                <a:latin typeface="+mn-lt"/>
              </a:rPr>
              <a:t>Recession – </a:t>
            </a:r>
            <a:r>
              <a:rPr lang="en-US" b="1" i="1" dirty="0">
                <a:latin typeface="+mn-lt"/>
              </a:rPr>
              <a:t>how deep?</a:t>
            </a:r>
          </a:p>
          <a:p>
            <a:r>
              <a:rPr lang="en-US" b="1" dirty="0">
                <a:latin typeface="+mn-lt"/>
              </a:rPr>
              <a:t>2023 Outlook</a:t>
            </a:r>
          </a:p>
          <a:p>
            <a:r>
              <a:rPr lang="en-US" b="1" dirty="0">
                <a:latin typeface="+mn-lt"/>
              </a:rPr>
              <a:t>Q &amp; A</a:t>
            </a:r>
          </a:p>
        </p:txBody>
      </p:sp>
    </p:spTree>
    <p:extLst>
      <p:ext uri="{BB962C8B-B14F-4D97-AF65-F5344CB8AC3E}">
        <p14:creationId xmlns:p14="http://schemas.microsoft.com/office/powerpoint/2010/main" val="400539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line chart&#10;&#10;Description automatically generated">
            <a:extLst>
              <a:ext uri="{FF2B5EF4-FFF2-40B4-BE49-F238E27FC236}">
                <a16:creationId xmlns:a16="http://schemas.microsoft.com/office/drawing/2014/main" id="{F53A941C-B640-1978-2AB6-41794356E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640" y="291931"/>
            <a:ext cx="11872719" cy="6274138"/>
          </a:xfrm>
          <a:prstGeom prst="rect">
            <a:avLst/>
          </a:prstGeom>
        </p:spPr>
      </p:pic>
      <p:pic>
        <p:nvPicPr>
          <p:cNvPr id="4" name="Picture 3" descr="Logo, company name&#10;&#10;Description automatically generated">
            <a:extLst>
              <a:ext uri="{FF2B5EF4-FFF2-40B4-BE49-F238E27FC236}">
                <a16:creationId xmlns:a16="http://schemas.microsoft.com/office/drawing/2014/main" id="{F04629AF-EE14-4E57-B7C2-386D56C656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2143" y="6196291"/>
            <a:ext cx="2027463" cy="575800"/>
          </a:xfrm>
          <a:prstGeom prst="rect">
            <a:avLst/>
          </a:prstGeom>
        </p:spPr>
      </p:pic>
    </p:spTree>
    <p:extLst>
      <p:ext uri="{BB962C8B-B14F-4D97-AF65-F5344CB8AC3E}">
        <p14:creationId xmlns:p14="http://schemas.microsoft.com/office/powerpoint/2010/main" val="305199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F04629AF-EE14-4E57-B7C2-386D56C65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2143" y="6196291"/>
            <a:ext cx="2027463" cy="575800"/>
          </a:xfrm>
          <a:prstGeom prst="rect">
            <a:avLst/>
          </a:prstGeom>
        </p:spPr>
      </p:pic>
      <p:pic>
        <p:nvPicPr>
          <p:cNvPr id="3" name="Picture 2" descr="Chart, bar chart&#10;&#10;Description automatically generated">
            <a:extLst>
              <a:ext uri="{FF2B5EF4-FFF2-40B4-BE49-F238E27FC236}">
                <a16:creationId xmlns:a16="http://schemas.microsoft.com/office/drawing/2014/main" id="{0A81FE02-C0D7-365C-B70A-FE724C17A0C5}"/>
              </a:ext>
            </a:extLst>
          </p:cNvPr>
          <p:cNvPicPr>
            <a:picLocks noChangeAspect="1"/>
          </p:cNvPicPr>
          <p:nvPr/>
        </p:nvPicPr>
        <p:blipFill rotWithShape="1">
          <a:blip r:embed="rId4">
            <a:extLst>
              <a:ext uri="{28A0092B-C50C-407E-A947-70E740481C1C}">
                <a14:useLocalDpi xmlns:a14="http://schemas.microsoft.com/office/drawing/2010/main" val="0"/>
              </a:ext>
            </a:extLst>
          </a:blip>
          <a:srcRect t="12925"/>
          <a:stretch/>
        </p:blipFill>
        <p:spPr>
          <a:xfrm>
            <a:off x="1129947" y="802433"/>
            <a:ext cx="8524353" cy="6037316"/>
          </a:xfrm>
          <a:prstGeom prst="rect">
            <a:avLst/>
          </a:prstGeom>
        </p:spPr>
      </p:pic>
      <p:pic>
        <p:nvPicPr>
          <p:cNvPr id="5" name="Picture 4" descr="Chart, bar chart&#10;&#10;Description automatically generated">
            <a:extLst>
              <a:ext uri="{FF2B5EF4-FFF2-40B4-BE49-F238E27FC236}">
                <a16:creationId xmlns:a16="http://schemas.microsoft.com/office/drawing/2014/main" id="{5956E024-2DB3-E458-388E-A1A1D52F72A9}"/>
              </a:ext>
            </a:extLst>
          </p:cNvPr>
          <p:cNvPicPr>
            <a:picLocks noChangeAspect="1"/>
          </p:cNvPicPr>
          <p:nvPr/>
        </p:nvPicPr>
        <p:blipFill rotWithShape="1">
          <a:blip r:embed="rId4">
            <a:extLst>
              <a:ext uri="{28A0092B-C50C-407E-A947-70E740481C1C}">
                <a14:useLocalDpi xmlns:a14="http://schemas.microsoft.com/office/drawing/2010/main" val="0"/>
              </a:ext>
            </a:extLst>
          </a:blip>
          <a:srcRect b="93379"/>
          <a:stretch/>
        </p:blipFill>
        <p:spPr>
          <a:xfrm>
            <a:off x="0" y="292358"/>
            <a:ext cx="10691450" cy="575799"/>
          </a:xfrm>
          <a:prstGeom prst="rect">
            <a:avLst/>
          </a:prstGeom>
        </p:spPr>
      </p:pic>
    </p:spTree>
    <p:extLst>
      <p:ext uri="{BB962C8B-B14F-4D97-AF65-F5344CB8AC3E}">
        <p14:creationId xmlns:p14="http://schemas.microsoft.com/office/powerpoint/2010/main" val="12255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ustom 1">
      <a:dk1>
        <a:srgbClr val="1A2F59"/>
      </a:dk1>
      <a:lt1>
        <a:srgbClr val="FFFFFF"/>
      </a:lt1>
      <a:dk2>
        <a:srgbClr val="F2F2F2"/>
      </a:dk2>
      <a:lt2>
        <a:srgbClr val="A5A5A5"/>
      </a:lt2>
      <a:accent1>
        <a:srgbClr val="1A2F59"/>
      </a:accent1>
      <a:accent2>
        <a:srgbClr val="DA772F"/>
      </a:accent2>
      <a:accent3>
        <a:srgbClr val="F2F2F2"/>
      </a:accent3>
      <a:accent4>
        <a:srgbClr val="248BCB"/>
      </a:accent4>
      <a:accent5>
        <a:srgbClr val="666666"/>
      </a:accent5>
      <a:accent6>
        <a:srgbClr val="014067"/>
      </a:accent6>
      <a:hlink>
        <a:srgbClr val="00194C"/>
      </a:hlink>
      <a:folHlink>
        <a:srgbClr val="248BCB"/>
      </a:folHlink>
    </a:clrScheme>
    <a:fontScheme name="Branded">
      <a:majorFont>
        <a:latin typeface="Clarendon LT Std"/>
        <a:ea typeface=""/>
        <a:cs typeface=""/>
      </a:majorFont>
      <a:minorFont>
        <a:latin typeface="Avenir LT Std 65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LPL Master Theme">
      <a:dk1>
        <a:srgbClr val="081D4D"/>
      </a:dk1>
      <a:lt1>
        <a:srgbClr val="FFFFFF"/>
      </a:lt1>
      <a:dk2>
        <a:srgbClr val="091C4D"/>
      </a:dk2>
      <a:lt2>
        <a:srgbClr val="FFFFFF"/>
      </a:lt2>
      <a:accent1>
        <a:srgbClr val="EA7603"/>
      </a:accent1>
      <a:accent2>
        <a:srgbClr val="F7BF0A"/>
      </a:accent2>
      <a:accent3>
        <a:srgbClr val="003968"/>
      </a:accent3>
      <a:accent4>
        <a:srgbClr val="0077CD"/>
      </a:accent4>
      <a:accent5>
        <a:srgbClr val="757982"/>
      </a:accent5>
      <a:accent6>
        <a:srgbClr val="A7A9B4"/>
      </a:accent6>
      <a:hlink>
        <a:srgbClr val="333799"/>
      </a:hlink>
      <a:folHlink>
        <a:srgbClr val="0098D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spcBef>
            <a:spcPct val="20000"/>
          </a:spcBef>
          <a:defRPr sz="1400" dirty="0" smtClean="0">
            <a:solidFill>
              <a:srgbClr val="081D4D"/>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LPL-PRESENTATION-TEMPLATE 2-18-2021" id="{F74CA7C4-36C7-1544-92CC-3ED13C806E3F}" vid="{4E42681A-9701-ED42-8DBC-364F6E6FCE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18146</TotalTime>
  <Words>4645</Words>
  <Application>Microsoft Office PowerPoint</Application>
  <PresentationFormat>Widescreen</PresentationFormat>
  <Paragraphs>343</Paragraphs>
  <Slides>39</Slides>
  <Notes>39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39</vt:i4>
      </vt:variant>
    </vt:vector>
  </HeadingPairs>
  <TitlesOfParts>
    <vt:vector size="51" baseType="lpstr">
      <vt:lpstr>Arial</vt:lpstr>
      <vt:lpstr>Avenir LT Std 35 Light</vt:lpstr>
      <vt:lpstr>Avenir LT Std 65 Medium</vt:lpstr>
      <vt:lpstr>Avenir Next LT Pro Demi</vt:lpstr>
      <vt:lpstr>Calibri</vt:lpstr>
      <vt:lpstr>Clarendon LT Std</vt:lpstr>
      <vt:lpstr>JPM AM Pro</vt:lpstr>
      <vt:lpstr>Lucida Grande</vt:lpstr>
      <vt:lpstr>OpenSans-Regular</vt:lpstr>
      <vt:lpstr>Wingdings</vt:lpstr>
      <vt:lpstr>1_Office Theme</vt:lpstr>
      <vt:lpstr>Office Theme</vt:lpstr>
      <vt:lpstr>PowerPoint Presentation</vt:lpstr>
      <vt:lpstr>PowerPoint Presentation</vt:lpstr>
      <vt:lpstr>PowerPoint Presentation</vt:lpstr>
      <vt:lpstr>PowerPoint Presentation</vt:lpstr>
      <vt:lpstr>Guest Speaker</vt:lpstr>
      <vt:lpstr>Guest Speaker</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DEMOCRATIC President with a Republican  or Split Congress Has Been a Strong Combination for Stocks</vt:lpstr>
      <vt:lpstr>Stocks Have Always Gained a Year After  Midterms (No Matter Who's in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Outlook Webinar</dc:title>
  <dc:creator>Erika Yadron</dc:creator>
  <cp:lastModifiedBy>Erika Yadron</cp:lastModifiedBy>
  <cp:revision>143</cp:revision>
  <cp:lastPrinted>2023-01-18T19:33:46Z</cp:lastPrinted>
  <dcterms:created xsi:type="dcterms:W3CDTF">2021-12-13T23:54:26Z</dcterms:created>
  <dcterms:modified xsi:type="dcterms:W3CDTF">2023-02-13T19:02:34Z</dcterms:modified>
</cp:coreProperties>
</file>