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2.xml" ContentType="application/vnd.openxmlformats-officedocument.presentationml.notesSlide+xml"/>
  <Override PartName="/ppt/ink/ink4.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4"/>
  </p:notesMasterIdLst>
  <p:sldIdLst>
    <p:sldId id="463" r:id="rId2"/>
    <p:sldId id="464" r:id="rId3"/>
    <p:sldId id="329" r:id="rId4"/>
    <p:sldId id="458" r:id="rId5"/>
    <p:sldId id="459" r:id="rId6"/>
    <p:sldId id="460" r:id="rId7"/>
    <p:sldId id="445" r:id="rId8"/>
    <p:sldId id="456" r:id="rId9"/>
    <p:sldId id="403" r:id="rId10"/>
    <p:sldId id="467" r:id="rId11"/>
    <p:sldId id="438" r:id="rId12"/>
    <p:sldId id="450" r:id="rId13"/>
    <p:sldId id="437" r:id="rId14"/>
    <p:sldId id="452" r:id="rId15"/>
    <p:sldId id="449" r:id="rId16"/>
    <p:sldId id="474" r:id="rId17"/>
    <p:sldId id="447" r:id="rId18"/>
    <p:sldId id="439" r:id="rId19"/>
    <p:sldId id="465" r:id="rId20"/>
    <p:sldId id="440" r:id="rId21"/>
    <p:sldId id="451" r:id="rId22"/>
    <p:sldId id="475" r:id="rId23"/>
    <p:sldId id="453" r:id="rId24"/>
    <p:sldId id="441" r:id="rId25"/>
    <p:sldId id="468" r:id="rId26"/>
    <p:sldId id="442" r:id="rId27"/>
    <p:sldId id="472" r:id="rId28"/>
    <p:sldId id="454" r:id="rId29"/>
    <p:sldId id="473" r:id="rId30"/>
    <p:sldId id="461" r:id="rId31"/>
    <p:sldId id="469" r:id="rId32"/>
    <p:sldId id="470" r:id="rId33"/>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CCE7"/>
    <a:srgbClr val="1A3865"/>
    <a:srgbClr val="F81E03"/>
    <a:srgbClr val="EA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11" autoAdjust="0"/>
    <p:restoredTop sz="73969" autoAdjust="0"/>
  </p:normalViewPr>
  <p:slideViewPr>
    <p:cSldViewPr snapToGrid="0">
      <p:cViewPr varScale="1">
        <p:scale>
          <a:sx n="62" d="100"/>
          <a:sy n="62" d="100"/>
        </p:scale>
        <p:origin x="936" y="43"/>
      </p:cViewPr>
      <p:guideLst/>
    </p:cSldViewPr>
  </p:slideViewPr>
  <p:notesTextViewPr>
    <p:cViewPr>
      <p:scale>
        <a:sx n="1" d="1"/>
        <a:sy n="1" d="1"/>
      </p:scale>
      <p:origin x="0" y="0"/>
    </p:cViewPr>
  </p:notesTextViewPr>
  <p:sorterViewPr>
    <p:cViewPr>
      <p:scale>
        <a:sx n="80" d="100"/>
        <a:sy n="80" d="100"/>
      </p:scale>
      <p:origin x="0" y="-39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FB18B-351F-47B0-96AB-463970AAD1B8}" type="doc">
      <dgm:prSet loTypeId="urn:microsoft.com/office/officeart/2005/8/layout/pyramid1" loCatId="pyramid" qsTypeId="urn:microsoft.com/office/officeart/2005/8/quickstyle/simple3" qsCatId="simple" csTypeId="urn:microsoft.com/office/officeart/2005/8/colors/accent1_3" csCatId="accent1" phldr="1"/>
      <dgm:spPr/>
    </dgm:pt>
    <dgm:pt modelId="{6D4CFD01-AD1D-4B3E-82B7-DE70D771B05E}">
      <dgm:prSet phldrT="[Text]"/>
      <dgm:spPr/>
      <dgm:t>
        <a:bodyPr/>
        <a:lstStyle/>
        <a:p>
          <a:r>
            <a:rPr lang="en-US" dirty="0"/>
            <a:t>Speculative</a:t>
          </a:r>
        </a:p>
      </dgm:t>
    </dgm:pt>
    <dgm:pt modelId="{D2CD635C-C3AE-4A19-A5C9-161F42663035}" type="parTrans" cxnId="{FCE39B06-5B09-46FF-8B92-89090B96296B}">
      <dgm:prSet/>
      <dgm:spPr/>
      <dgm:t>
        <a:bodyPr/>
        <a:lstStyle/>
        <a:p>
          <a:endParaRPr lang="en-US"/>
        </a:p>
      </dgm:t>
    </dgm:pt>
    <dgm:pt modelId="{7D640A47-F5EC-41C0-AF19-106745FEC745}" type="sibTrans" cxnId="{FCE39B06-5B09-46FF-8B92-89090B96296B}">
      <dgm:prSet/>
      <dgm:spPr/>
      <dgm:t>
        <a:bodyPr/>
        <a:lstStyle/>
        <a:p>
          <a:endParaRPr lang="en-US"/>
        </a:p>
      </dgm:t>
    </dgm:pt>
    <dgm:pt modelId="{168F337C-DB7E-4CF1-BDE6-7DCF6DA961AD}">
      <dgm:prSet phldrT="[Text]"/>
      <dgm:spPr/>
      <dgm:t>
        <a:bodyPr/>
        <a:lstStyle/>
        <a:p>
          <a:r>
            <a:rPr lang="en-US"/>
            <a:t>Conservative</a:t>
          </a:r>
          <a:endParaRPr lang="en-US" dirty="0"/>
        </a:p>
      </dgm:t>
    </dgm:pt>
    <dgm:pt modelId="{EAB4F8BB-43F3-4E7B-B2A5-7082DFD9A4AF}" type="parTrans" cxnId="{2A006248-C600-48D6-94FE-CA3C6A9427A3}">
      <dgm:prSet/>
      <dgm:spPr/>
      <dgm:t>
        <a:bodyPr/>
        <a:lstStyle/>
        <a:p>
          <a:endParaRPr lang="en-US"/>
        </a:p>
      </dgm:t>
    </dgm:pt>
    <dgm:pt modelId="{D1156155-6A72-4AEF-B67A-7A2A17AF4E28}" type="sibTrans" cxnId="{2A006248-C600-48D6-94FE-CA3C6A9427A3}">
      <dgm:prSet/>
      <dgm:spPr/>
      <dgm:t>
        <a:bodyPr/>
        <a:lstStyle/>
        <a:p>
          <a:endParaRPr lang="en-US"/>
        </a:p>
      </dgm:t>
    </dgm:pt>
    <dgm:pt modelId="{BADB389D-F581-424C-85D5-7B658D0D8D8A}">
      <dgm:prSet phldrT="[Text]"/>
      <dgm:spPr/>
      <dgm:t>
        <a:bodyPr/>
        <a:lstStyle/>
        <a:p>
          <a:r>
            <a:rPr lang="en-US" dirty="0"/>
            <a:t>Foundation</a:t>
          </a:r>
        </a:p>
      </dgm:t>
    </dgm:pt>
    <dgm:pt modelId="{CC04DF79-B3D1-4511-A365-4A38A33DC021}" type="parTrans" cxnId="{55B35AE7-839C-4298-8C40-3195F79D9E80}">
      <dgm:prSet/>
      <dgm:spPr/>
      <dgm:t>
        <a:bodyPr/>
        <a:lstStyle/>
        <a:p>
          <a:endParaRPr lang="en-US"/>
        </a:p>
      </dgm:t>
    </dgm:pt>
    <dgm:pt modelId="{E0A83AD6-027C-444B-BF93-7FE9AD5E4E0C}" type="sibTrans" cxnId="{55B35AE7-839C-4298-8C40-3195F79D9E80}">
      <dgm:prSet/>
      <dgm:spPr/>
      <dgm:t>
        <a:bodyPr/>
        <a:lstStyle/>
        <a:p>
          <a:endParaRPr lang="en-US"/>
        </a:p>
      </dgm:t>
    </dgm:pt>
    <dgm:pt modelId="{312B314E-9512-42AC-8BDF-FBBA1028FBF4}">
      <dgm:prSet phldrT="[Text]"/>
      <dgm:spPr/>
      <dgm:t>
        <a:bodyPr/>
        <a:lstStyle/>
        <a:p>
          <a:r>
            <a:rPr lang="en-US"/>
            <a:t>Growth</a:t>
          </a:r>
          <a:endParaRPr lang="en-US" dirty="0"/>
        </a:p>
      </dgm:t>
    </dgm:pt>
    <dgm:pt modelId="{2C1B5135-32B7-4E6A-B5BF-6AABDC9A204D}" type="parTrans" cxnId="{B84EB89E-7D81-49E2-AF30-DC1A308C7537}">
      <dgm:prSet/>
      <dgm:spPr/>
      <dgm:t>
        <a:bodyPr/>
        <a:lstStyle/>
        <a:p>
          <a:endParaRPr lang="en-US"/>
        </a:p>
      </dgm:t>
    </dgm:pt>
    <dgm:pt modelId="{632319C1-5B91-455B-906D-288C7B6AB861}" type="sibTrans" cxnId="{B84EB89E-7D81-49E2-AF30-DC1A308C7537}">
      <dgm:prSet/>
      <dgm:spPr/>
      <dgm:t>
        <a:bodyPr/>
        <a:lstStyle/>
        <a:p>
          <a:endParaRPr lang="en-US"/>
        </a:p>
      </dgm:t>
    </dgm:pt>
    <dgm:pt modelId="{3BB1B22B-7D60-4479-B657-813BB1CE71D4}" type="pres">
      <dgm:prSet presAssocID="{42AFB18B-351F-47B0-96AB-463970AAD1B8}" presName="Name0" presStyleCnt="0">
        <dgm:presLayoutVars>
          <dgm:dir/>
          <dgm:animLvl val="lvl"/>
          <dgm:resizeHandles val="exact"/>
        </dgm:presLayoutVars>
      </dgm:prSet>
      <dgm:spPr/>
    </dgm:pt>
    <dgm:pt modelId="{FD8372AD-6D5E-4321-AD42-2011D3462F01}" type="pres">
      <dgm:prSet presAssocID="{6D4CFD01-AD1D-4B3E-82B7-DE70D771B05E}" presName="Name8" presStyleCnt="0"/>
      <dgm:spPr/>
    </dgm:pt>
    <dgm:pt modelId="{A01F0104-D2F8-4083-A38A-A0661CD92966}" type="pres">
      <dgm:prSet presAssocID="{6D4CFD01-AD1D-4B3E-82B7-DE70D771B05E}" presName="level" presStyleLbl="node1" presStyleIdx="0" presStyleCnt="4">
        <dgm:presLayoutVars>
          <dgm:chMax val="1"/>
          <dgm:bulletEnabled val="1"/>
        </dgm:presLayoutVars>
      </dgm:prSet>
      <dgm:spPr/>
    </dgm:pt>
    <dgm:pt modelId="{3AED65B4-CEE8-4B02-AA68-5590B686AA0F}" type="pres">
      <dgm:prSet presAssocID="{6D4CFD01-AD1D-4B3E-82B7-DE70D771B05E}" presName="levelTx" presStyleLbl="revTx" presStyleIdx="0" presStyleCnt="0">
        <dgm:presLayoutVars>
          <dgm:chMax val="1"/>
          <dgm:bulletEnabled val="1"/>
        </dgm:presLayoutVars>
      </dgm:prSet>
      <dgm:spPr/>
    </dgm:pt>
    <dgm:pt modelId="{408F0F85-BEF8-40FA-A1EF-69EB4EF30652}" type="pres">
      <dgm:prSet presAssocID="{312B314E-9512-42AC-8BDF-FBBA1028FBF4}" presName="Name8" presStyleCnt="0"/>
      <dgm:spPr/>
    </dgm:pt>
    <dgm:pt modelId="{C0B33F33-82AC-4E2C-93E8-1BE0F8226CD6}" type="pres">
      <dgm:prSet presAssocID="{312B314E-9512-42AC-8BDF-FBBA1028FBF4}" presName="level" presStyleLbl="node1" presStyleIdx="1" presStyleCnt="4">
        <dgm:presLayoutVars>
          <dgm:chMax val="1"/>
          <dgm:bulletEnabled val="1"/>
        </dgm:presLayoutVars>
      </dgm:prSet>
      <dgm:spPr/>
    </dgm:pt>
    <dgm:pt modelId="{5604C519-7A02-4994-9F3C-AEFBAE0FE266}" type="pres">
      <dgm:prSet presAssocID="{312B314E-9512-42AC-8BDF-FBBA1028FBF4}" presName="levelTx" presStyleLbl="revTx" presStyleIdx="0" presStyleCnt="0">
        <dgm:presLayoutVars>
          <dgm:chMax val="1"/>
          <dgm:bulletEnabled val="1"/>
        </dgm:presLayoutVars>
      </dgm:prSet>
      <dgm:spPr/>
    </dgm:pt>
    <dgm:pt modelId="{A7B323EE-D1FA-483F-9514-0B71D122C891}" type="pres">
      <dgm:prSet presAssocID="{168F337C-DB7E-4CF1-BDE6-7DCF6DA961AD}" presName="Name8" presStyleCnt="0"/>
      <dgm:spPr/>
    </dgm:pt>
    <dgm:pt modelId="{593FCB5C-7BCC-4CA4-A9F4-6B7974FCB04A}" type="pres">
      <dgm:prSet presAssocID="{168F337C-DB7E-4CF1-BDE6-7DCF6DA961AD}" presName="level" presStyleLbl="node1" presStyleIdx="2" presStyleCnt="4">
        <dgm:presLayoutVars>
          <dgm:chMax val="1"/>
          <dgm:bulletEnabled val="1"/>
        </dgm:presLayoutVars>
      </dgm:prSet>
      <dgm:spPr/>
    </dgm:pt>
    <dgm:pt modelId="{34E00596-F81C-4ED1-8AA2-F1AA2EFAB726}" type="pres">
      <dgm:prSet presAssocID="{168F337C-DB7E-4CF1-BDE6-7DCF6DA961AD}" presName="levelTx" presStyleLbl="revTx" presStyleIdx="0" presStyleCnt="0">
        <dgm:presLayoutVars>
          <dgm:chMax val="1"/>
          <dgm:bulletEnabled val="1"/>
        </dgm:presLayoutVars>
      </dgm:prSet>
      <dgm:spPr/>
    </dgm:pt>
    <dgm:pt modelId="{FDAF774F-7D77-41CB-9354-C7E65E9C0DE5}" type="pres">
      <dgm:prSet presAssocID="{BADB389D-F581-424C-85D5-7B658D0D8D8A}" presName="Name8" presStyleCnt="0"/>
      <dgm:spPr/>
    </dgm:pt>
    <dgm:pt modelId="{C7AA7D3F-E2C6-4305-9893-78465A554C8F}" type="pres">
      <dgm:prSet presAssocID="{BADB389D-F581-424C-85D5-7B658D0D8D8A}" presName="level" presStyleLbl="node1" presStyleIdx="3" presStyleCnt="4">
        <dgm:presLayoutVars>
          <dgm:chMax val="1"/>
          <dgm:bulletEnabled val="1"/>
        </dgm:presLayoutVars>
      </dgm:prSet>
      <dgm:spPr/>
    </dgm:pt>
    <dgm:pt modelId="{BFC2EBFC-376A-4B5C-8DB4-AB9EF30F5DB9}" type="pres">
      <dgm:prSet presAssocID="{BADB389D-F581-424C-85D5-7B658D0D8D8A}" presName="levelTx" presStyleLbl="revTx" presStyleIdx="0" presStyleCnt="0">
        <dgm:presLayoutVars>
          <dgm:chMax val="1"/>
          <dgm:bulletEnabled val="1"/>
        </dgm:presLayoutVars>
      </dgm:prSet>
      <dgm:spPr/>
    </dgm:pt>
  </dgm:ptLst>
  <dgm:cxnLst>
    <dgm:cxn modelId="{FCE39B06-5B09-46FF-8B92-89090B96296B}" srcId="{42AFB18B-351F-47B0-96AB-463970AAD1B8}" destId="{6D4CFD01-AD1D-4B3E-82B7-DE70D771B05E}" srcOrd="0" destOrd="0" parTransId="{D2CD635C-C3AE-4A19-A5C9-161F42663035}" sibTransId="{7D640A47-F5EC-41C0-AF19-106745FEC745}"/>
    <dgm:cxn modelId="{3B75EB16-07EC-4DC3-BCF3-CFD92D1B40F2}" type="presOf" srcId="{312B314E-9512-42AC-8BDF-FBBA1028FBF4}" destId="{5604C519-7A02-4994-9F3C-AEFBAE0FE266}" srcOrd="1" destOrd="0" presId="urn:microsoft.com/office/officeart/2005/8/layout/pyramid1"/>
    <dgm:cxn modelId="{12B79924-D738-4D0B-9A52-C200C1E423AE}" type="presOf" srcId="{6D4CFD01-AD1D-4B3E-82B7-DE70D771B05E}" destId="{3AED65B4-CEE8-4B02-AA68-5590B686AA0F}" srcOrd="1" destOrd="0" presId="urn:microsoft.com/office/officeart/2005/8/layout/pyramid1"/>
    <dgm:cxn modelId="{F535EB26-A6D0-4B99-86E2-56E96AD5FA7D}" type="presOf" srcId="{168F337C-DB7E-4CF1-BDE6-7DCF6DA961AD}" destId="{593FCB5C-7BCC-4CA4-A9F4-6B7974FCB04A}" srcOrd="0" destOrd="0" presId="urn:microsoft.com/office/officeart/2005/8/layout/pyramid1"/>
    <dgm:cxn modelId="{D7CEB266-36F7-4CFA-B82C-92BB919A538E}" type="presOf" srcId="{6D4CFD01-AD1D-4B3E-82B7-DE70D771B05E}" destId="{A01F0104-D2F8-4083-A38A-A0661CD92966}" srcOrd="0" destOrd="0" presId="urn:microsoft.com/office/officeart/2005/8/layout/pyramid1"/>
    <dgm:cxn modelId="{2A006248-C600-48D6-94FE-CA3C6A9427A3}" srcId="{42AFB18B-351F-47B0-96AB-463970AAD1B8}" destId="{168F337C-DB7E-4CF1-BDE6-7DCF6DA961AD}" srcOrd="2" destOrd="0" parTransId="{EAB4F8BB-43F3-4E7B-B2A5-7082DFD9A4AF}" sibTransId="{D1156155-6A72-4AEF-B67A-7A2A17AF4E28}"/>
    <dgm:cxn modelId="{7478BB83-CA50-41D9-958D-57EA2438A0A1}" type="presOf" srcId="{42AFB18B-351F-47B0-96AB-463970AAD1B8}" destId="{3BB1B22B-7D60-4479-B657-813BB1CE71D4}" srcOrd="0" destOrd="0" presId="urn:microsoft.com/office/officeart/2005/8/layout/pyramid1"/>
    <dgm:cxn modelId="{5646EC8D-BE02-48B6-B160-2150C086A708}" type="presOf" srcId="{312B314E-9512-42AC-8BDF-FBBA1028FBF4}" destId="{C0B33F33-82AC-4E2C-93E8-1BE0F8226CD6}" srcOrd="0" destOrd="0" presId="urn:microsoft.com/office/officeart/2005/8/layout/pyramid1"/>
    <dgm:cxn modelId="{B84EB89E-7D81-49E2-AF30-DC1A308C7537}" srcId="{42AFB18B-351F-47B0-96AB-463970AAD1B8}" destId="{312B314E-9512-42AC-8BDF-FBBA1028FBF4}" srcOrd="1" destOrd="0" parTransId="{2C1B5135-32B7-4E6A-B5BF-6AABDC9A204D}" sibTransId="{632319C1-5B91-455B-906D-288C7B6AB861}"/>
    <dgm:cxn modelId="{98B72AA3-F24F-4983-A8D8-62043349552D}" type="presOf" srcId="{168F337C-DB7E-4CF1-BDE6-7DCF6DA961AD}" destId="{34E00596-F81C-4ED1-8AA2-F1AA2EFAB726}" srcOrd="1" destOrd="0" presId="urn:microsoft.com/office/officeart/2005/8/layout/pyramid1"/>
    <dgm:cxn modelId="{55B35AE7-839C-4298-8C40-3195F79D9E80}" srcId="{42AFB18B-351F-47B0-96AB-463970AAD1B8}" destId="{BADB389D-F581-424C-85D5-7B658D0D8D8A}" srcOrd="3" destOrd="0" parTransId="{CC04DF79-B3D1-4511-A365-4A38A33DC021}" sibTransId="{E0A83AD6-027C-444B-BF93-7FE9AD5E4E0C}"/>
    <dgm:cxn modelId="{2D3CD8EB-0B3A-40DE-97C9-1D90D6623E74}" type="presOf" srcId="{BADB389D-F581-424C-85D5-7B658D0D8D8A}" destId="{BFC2EBFC-376A-4B5C-8DB4-AB9EF30F5DB9}" srcOrd="1" destOrd="0" presId="urn:microsoft.com/office/officeart/2005/8/layout/pyramid1"/>
    <dgm:cxn modelId="{8646DEF5-3C59-482B-8AFC-C8319FC37F66}" type="presOf" srcId="{BADB389D-F581-424C-85D5-7B658D0D8D8A}" destId="{C7AA7D3F-E2C6-4305-9893-78465A554C8F}" srcOrd="0" destOrd="0" presId="urn:microsoft.com/office/officeart/2005/8/layout/pyramid1"/>
    <dgm:cxn modelId="{83970722-6E36-402A-B7B8-E05F82D55AE4}" type="presParOf" srcId="{3BB1B22B-7D60-4479-B657-813BB1CE71D4}" destId="{FD8372AD-6D5E-4321-AD42-2011D3462F01}" srcOrd="0" destOrd="0" presId="urn:microsoft.com/office/officeart/2005/8/layout/pyramid1"/>
    <dgm:cxn modelId="{A63BF68B-DBAA-4A1C-A1A1-AB7BFDA008C5}" type="presParOf" srcId="{FD8372AD-6D5E-4321-AD42-2011D3462F01}" destId="{A01F0104-D2F8-4083-A38A-A0661CD92966}" srcOrd="0" destOrd="0" presId="urn:microsoft.com/office/officeart/2005/8/layout/pyramid1"/>
    <dgm:cxn modelId="{4BBC5559-A2CE-402C-B7BF-BE6B7C95A5AB}" type="presParOf" srcId="{FD8372AD-6D5E-4321-AD42-2011D3462F01}" destId="{3AED65B4-CEE8-4B02-AA68-5590B686AA0F}" srcOrd="1" destOrd="0" presId="urn:microsoft.com/office/officeart/2005/8/layout/pyramid1"/>
    <dgm:cxn modelId="{4675CF84-C3F6-48CB-AF2B-4A237B808444}" type="presParOf" srcId="{3BB1B22B-7D60-4479-B657-813BB1CE71D4}" destId="{408F0F85-BEF8-40FA-A1EF-69EB4EF30652}" srcOrd="1" destOrd="0" presId="urn:microsoft.com/office/officeart/2005/8/layout/pyramid1"/>
    <dgm:cxn modelId="{8C4E2041-6893-41A3-8E31-2723B637D70C}" type="presParOf" srcId="{408F0F85-BEF8-40FA-A1EF-69EB4EF30652}" destId="{C0B33F33-82AC-4E2C-93E8-1BE0F8226CD6}" srcOrd="0" destOrd="0" presId="urn:microsoft.com/office/officeart/2005/8/layout/pyramid1"/>
    <dgm:cxn modelId="{4558E8A5-29A8-4D88-A5BD-9904B1F70928}" type="presParOf" srcId="{408F0F85-BEF8-40FA-A1EF-69EB4EF30652}" destId="{5604C519-7A02-4994-9F3C-AEFBAE0FE266}" srcOrd="1" destOrd="0" presId="urn:microsoft.com/office/officeart/2005/8/layout/pyramid1"/>
    <dgm:cxn modelId="{1DDC3711-A68E-441F-9E56-18664468F713}" type="presParOf" srcId="{3BB1B22B-7D60-4479-B657-813BB1CE71D4}" destId="{A7B323EE-D1FA-483F-9514-0B71D122C891}" srcOrd="2" destOrd="0" presId="urn:microsoft.com/office/officeart/2005/8/layout/pyramid1"/>
    <dgm:cxn modelId="{4A0471CD-F7F7-4DB8-9672-2C41AFC0A3B0}" type="presParOf" srcId="{A7B323EE-D1FA-483F-9514-0B71D122C891}" destId="{593FCB5C-7BCC-4CA4-A9F4-6B7974FCB04A}" srcOrd="0" destOrd="0" presId="urn:microsoft.com/office/officeart/2005/8/layout/pyramid1"/>
    <dgm:cxn modelId="{A807058D-54BC-4ACA-9BD2-BBDC7ECE9525}" type="presParOf" srcId="{A7B323EE-D1FA-483F-9514-0B71D122C891}" destId="{34E00596-F81C-4ED1-8AA2-F1AA2EFAB726}" srcOrd="1" destOrd="0" presId="urn:microsoft.com/office/officeart/2005/8/layout/pyramid1"/>
    <dgm:cxn modelId="{FFB80F03-1BA0-4179-93E7-36BB0597136E}" type="presParOf" srcId="{3BB1B22B-7D60-4479-B657-813BB1CE71D4}" destId="{FDAF774F-7D77-41CB-9354-C7E65E9C0DE5}" srcOrd="3" destOrd="0" presId="urn:microsoft.com/office/officeart/2005/8/layout/pyramid1"/>
    <dgm:cxn modelId="{7EA35168-4075-4750-B759-69CE7EBDDBDE}" type="presParOf" srcId="{FDAF774F-7D77-41CB-9354-C7E65E9C0DE5}" destId="{C7AA7D3F-E2C6-4305-9893-78465A554C8F}" srcOrd="0" destOrd="0" presId="urn:microsoft.com/office/officeart/2005/8/layout/pyramid1"/>
    <dgm:cxn modelId="{ACBB3248-FB82-4548-9AD4-6ED9879A0A9E}" type="presParOf" srcId="{FDAF774F-7D77-41CB-9354-C7E65E9C0DE5}" destId="{BFC2EBFC-376A-4B5C-8DB4-AB9EF30F5DB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45BD2C-138B-468E-BBCB-88E2BC6DB2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E22E134-82A7-4653-9A6F-16717A4756FB}">
      <dgm:prSet phldrT="[Text]" custT="1">
        <dgm:style>
          <a:lnRef idx="0">
            <a:scrgbClr r="0" g="0" b="0"/>
          </a:lnRef>
          <a:fillRef idx="0">
            <a:scrgbClr r="0" g="0" b="0"/>
          </a:fillRef>
          <a:effectRef idx="0">
            <a:scrgbClr r="0" g="0" b="0"/>
          </a:effectRef>
          <a:fontRef idx="minor">
            <a:schemeClr val="lt1"/>
          </a:fontRef>
        </dgm:style>
      </dgm:prSet>
      <dgm:spPr>
        <a:solidFill>
          <a:srgbClr val="1A3865"/>
        </a:solidFill>
        <a:ln>
          <a:noFill/>
        </a:ln>
      </dgm:spPr>
      <dgm:t>
        <a:bodyPr/>
        <a:lstStyle/>
        <a:p>
          <a:r>
            <a:rPr lang="en-US" sz="2800" dirty="0"/>
            <a:t>Capital Accumulation</a:t>
          </a:r>
        </a:p>
      </dgm:t>
    </dgm:pt>
    <dgm:pt modelId="{E44FDF8A-3F2C-4A7E-AB3A-F2E04DDE2DD1}" type="parTrans" cxnId="{01655F24-DECC-4CB4-A130-E3C966DC79CB}">
      <dgm:prSet/>
      <dgm:spPr/>
      <dgm:t>
        <a:bodyPr/>
        <a:lstStyle/>
        <a:p>
          <a:endParaRPr lang="en-US"/>
        </a:p>
      </dgm:t>
    </dgm:pt>
    <dgm:pt modelId="{9D93F4A0-4B49-462D-B938-99CB949F7A69}" type="sibTrans" cxnId="{01655F24-DECC-4CB4-A130-E3C966DC79CB}">
      <dgm:prSet/>
      <dgm:spPr/>
      <dgm:t>
        <a:bodyPr/>
        <a:lstStyle/>
        <a:p>
          <a:endParaRPr lang="en-US"/>
        </a:p>
      </dgm:t>
    </dgm:pt>
    <dgm:pt modelId="{081D0722-15AC-4E8F-BED4-BDE191453771}">
      <dgm:prSet phldrT="[Text]" custT="1">
        <dgm:style>
          <a:lnRef idx="0">
            <a:scrgbClr r="0" g="0" b="0"/>
          </a:lnRef>
          <a:fillRef idx="0">
            <a:scrgbClr r="0" g="0" b="0"/>
          </a:fillRef>
          <a:effectRef idx="0">
            <a:scrgbClr r="0" g="0" b="0"/>
          </a:effectRef>
          <a:fontRef idx="minor">
            <a:schemeClr val="lt1"/>
          </a:fontRef>
        </dgm:style>
      </dgm:prSet>
      <dgm:spPr>
        <a:solidFill>
          <a:srgbClr val="1A3865"/>
        </a:solidFill>
        <a:ln>
          <a:noFill/>
        </a:ln>
      </dgm:spPr>
      <dgm:t>
        <a:bodyPr/>
        <a:lstStyle/>
        <a:p>
          <a:r>
            <a:rPr lang="en-US" sz="2800" dirty="0"/>
            <a:t>Risk Management</a:t>
          </a:r>
        </a:p>
      </dgm:t>
    </dgm:pt>
    <dgm:pt modelId="{4AA49E64-A4ED-4F99-972E-5AC97F056DB0}" type="parTrans" cxnId="{46FD4242-8145-427D-81EE-E546AB844C8E}">
      <dgm:prSet/>
      <dgm:spPr/>
      <dgm:t>
        <a:bodyPr/>
        <a:lstStyle/>
        <a:p>
          <a:endParaRPr lang="en-US"/>
        </a:p>
      </dgm:t>
    </dgm:pt>
    <dgm:pt modelId="{9FA1A20A-21BF-41B3-8F5A-6A8B394E59B7}" type="sibTrans" cxnId="{46FD4242-8145-427D-81EE-E546AB844C8E}">
      <dgm:prSet/>
      <dgm:spPr/>
      <dgm:t>
        <a:bodyPr/>
        <a:lstStyle/>
        <a:p>
          <a:endParaRPr lang="en-US"/>
        </a:p>
      </dgm:t>
    </dgm:pt>
    <dgm:pt modelId="{BC07C4E5-56C6-41A1-9103-E2027FC19C61}">
      <dgm:prSet phldrT="[Text]" custT="1">
        <dgm:style>
          <a:lnRef idx="0">
            <a:scrgbClr r="0" g="0" b="0"/>
          </a:lnRef>
          <a:fillRef idx="0">
            <a:scrgbClr r="0" g="0" b="0"/>
          </a:fillRef>
          <a:effectRef idx="0">
            <a:scrgbClr r="0" g="0" b="0"/>
          </a:effectRef>
          <a:fontRef idx="minor">
            <a:schemeClr val="lt1"/>
          </a:fontRef>
        </dgm:style>
      </dgm:prSet>
      <dgm:spPr>
        <a:solidFill>
          <a:srgbClr val="1A3865"/>
        </a:solidFill>
        <a:ln>
          <a:noFill/>
        </a:ln>
      </dgm:spPr>
      <dgm:t>
        <a:bodyPr/>
        <a:lstStyle/>
        <a:p>
          <a:r>
            <a:rPr lang="en-US" sz="2800" dirty="0"/>
            <a:t>Retirement Planning</a:t>
          </a:r>
        </a:p>
      </dgm:t>
    </dgm:pt>
    <dgm:pt modelId="{92F7AA72-81D3-43F7-BC6B-5557B931A1E4}" type="parTrans" cxnId="{DA42A567-31A7-4552-AA74-AC52C0B56DB3}">
      <dgm:prSet/>
      <dgm:spPr/>
      <dgm:t>
        <a:bodyPr/>
        <a:lstStyle/>
        <a:p>
          <a:endParaRPr lang="en-US"/>
        </a:p>
      </dgm:t>
    </dgm:pt>
    <dgm:pt modelId="{371126AB-5547-452C-A0C0-A08143143B3A}" type="sibTrans" cxnId="{DA42A567-31A7-4552-AA74-AC52C0B56DB3}">
      <dgm:prSet/>
      <dgm:spPr/>
      <dgm:t>
        <a:bodyPr/>
        <a:lstStyle/>
        <a:p>
          <a:endParaRPr lang="en-US"/>
        </a:p>
      </dgm:t>
    </dgm:pt>
    <dgm:pt modelId="{CF7ADDEB-98B1-4941-BB69-AC4EC26AD085}">
      <dgm:prSet phldrT="[Text]" custT="1">
        <dgm:style>
          <a:lnRef idx="0">
            <a:scrgbClr r="0" g="0" b="0"/>
          </a:lnRef>
          <a:fillRef idx="0">
            <a:scrgbClr r="0" g="0" b="0"/>
          </a:fillRef>
          <a:effectRef idx="0">
            <a:scrgbClr r="0" g="0" b="0"/>
          </a:effectRef>
          <a:fontRef idx="minor">
            <a:schemeClr val="lt1"/>
          </a:fontRef>
        </dgm:style>
      </dgm:prSet>
      <dgm:spPr>
        <a:solidFill>
          <a:srgbClr val="1A3865"/>
        </a:solidFill>
        <a:ln>
          <a:noFill/>
        </a:ln>
      </dgm:spPr>
      <dgm:t>
        <a:bodyPr/>
        <a:lstStyle/>
        <a:p>
          <a:r>
            <a:rPr lang="en-US" sz="2800" dirty="0"/>
            <a:t>Tax Planning</a:t>
          </a:r>
        </a:p>
      </dgm:t>
    </dgm:pt>
    <dgm:pt modelId="{94A60E7C-B400-449F-A75A-D10FAFFB4F02}" type="parTrans" cxnId="{7A0C4B3B-A184-46A1-869C-A52593AE1756}">
      <dgm:prSet/>
      <dgm:spPr/>
      <dgm:t>
        <a:bodyPr/>
        <a:lstStyle/>
        <a:p>
          <a:endParaRPr lang="en-US"/>
        </a:p>
      </dgm:t>
    </dgm:pt>
    <dgm:pt modelId="{229D9F80-5611-42F5-BDDE-EF050BB35DCD}" type="sibTrans" cxnId="{7A0C4B3B-A184-46A1-869C-A52593AE1756}">
      <dgm:prSet/>
      <dgm:spPr/>
      <dgm:t>
        <a:bodyPr/>
        <a:lstStyle/>
        <a:p>
          <a:endParaRPr lang="en-US"/>
        </a:p>
      </dgm:t>
    </dgm:pt>
    <dgm:pt modelId="{9CFF954F-0496-4A29-A2C6-704526778C14}">
      <dgm:prSet phldrT="[Text]" custT="1">
        <dgm:style>
          <a:lnRef idx="0">
            <a:scrgbClr r="0" g="0" b="0"/>
          </a:lnRef>
          <a:fillRef idx="0">
            <a:scrgbClr r="0" g="0" b="0"/>
          </a:fillRef>
          <a:effectRef idx="0">
            <a:scrgbClr r="0" g="0" b="0"/>
          </a:effectRef>
          <a:fontRef idx="minor">
            <a:schemeClr val="lt1"/>
          </a:fontRef>
        </dgm:style>
      </dgm:prSet>
      <dgm:spPr>
        <a:solidFill>
          <a:srgbClr val="1A3865"/>
        </a:solidFill>
        <a:ln>
          <a:noFill/>
        </a:ln>
      </dgm:spPr>
      <dgm:t>
        <a:bodyPr/>
        <a:lstStyle/>
        <a:p>
          <a:r>
            <a:rPr lang="en-US" sz="2800" dirty="0"/>
            <a:t>Legacy Planning</a:t>
          </a:r>
        </a:p>
      </dgm:t>
    </dgm:pt>
    <dgm:pt modelId="{E28750F6-5F5E-40CE-B9F2-D4197A772391}" type="parTrans" cxnId="{E665B418-4017-49C7-BA89-7424AD27EC75}">
      <dgm:prSet/>
      <dgm:spPr/>
      <dgm:t>
        <a:bodyPr/>
        <a:lstStyle/>
        <a:p>
          <a:endParaRPr lang="en-US"/>
        </a:p>
      </dgm:t>
    </dgm:pt>
    <dgm:pt modelId="{BD145C40-F16C-4883-885C-ED1D93037962}" type="sibTrans" cxnId="{E665B418-4017-49C7-BA89-7424AD27EC75}">
      <dgm:prSet/>
      <dgm:spPr/>
      <dgm:t>
        <a:bodyPr/>
        <a:lstStyle/>
        <a:p>
          <a:endParaRPr lang="en-US"/>
        </a:p>
      </dgm:t>
    </dgm:pt>
    <dgm:pt modelId="{45F71DE1-50E4-44A0-A074-2EAE027EEE40}" type="pres">
      <dgm:prSet presAssocID="{3845BD2C-138B-468E-BBCB-88E2BC6DB2F4}" presName="diagram" presStyleCnt="0">
        <dgm:presLayoutVars>
          <dgm:dir/>
          <dgm:resizeHandles val="exact"/>
        </dgm:presLayoutVars>
      </dgm:prSet>
      <dgm:spPr/>
    </dgm:pt>
    <dgm:pt modelId="{2A7EAC7E-6DC5-4CA0-87DB-44A2EEB76BF6}" type="pres">
      <dgm:prSet presAssocID="{EE22E134-82A7-4653-9A6F-16717A4756FB}" presName="node" presStyleLbl="node1" presStyleIdx="0" presStyleCnt="5">
        <dgm:presLayoutVars>
          <dgm:bulletEnabled val="1"/>
        </dgm:presLayoutVars>
      </dgm:prSet>
      <dgm:spPr/>
    </dgm:pt>
    <dgm:pt modelId="{780CF196-C243-4F69-84CE-B6628F4D1B9B}" type="pres">
      <dgm:prSet presAssocID="{9D93F4A0-4B49-462D-B938-99CB949F7A69}" presName="sibTrans" presStyleCnt="0"/>
      <dgm:spPr/>
    </dgm:pt>
    <dgm:pt modelId="{F8753419-F3AB-4409-8DE1-C93FCB7ADD01}" type="pres">
      <dgm:prSet presAssocID="{081D0722-15AC-4E8F-BED4-BDE191453771}" presName="node" presStyleLbl="node1" presStyleIdx="1" presStyleCnt="5">
        <dgm:presLayoutVars>
          <dgm:bulletEnabled val="1"/>
        </dgm:presLayoutVars>
      </dgm:prSet>
      <dgm:spPr/>
    </dgm:pt>
    <dgm:pt modelId="{2C2931BF-36B7-4936-8397-9FC07D979A53}" type="pres">
      <dgm:prSet presAssocID="{9FA1A20A-21BF-41B3-8F5A-6A8B394E59B7}" presName="sibTrans" presStyleCnt="0"/>
      <dgm:spPr/>
    </dgm:pt>
    <dgm:pt modelId="{78D5F316-D5EA-439A-BC2D-BAEB6DEA9EE4}" type="pres">
      <dgm:prSet presAssocID="{BC07C4E5-56C6-41A1-9103-E2027FC19C61}" presName="node" presStyleLbl="node1" presStyleIdx="2" presStyleCnt="5">
        <dgm:presLayoutVars>
          <dgm:bulletEnabled val="1"/>
        </dgm:presLayoutVars>
      </dgm:prSet>
      <dgm:spPr/>
    </dgm:pt>
    <dgm:pt modelId="{42FA1008-B4E4-4DAB-A135-68371DE535CC}" type="pres">
      <dgm:prSet presAssocID="{371126AB-5547-452C-A0C0-A08143143B3A}" presName="sibTrans" presStyleCnt="0"/>
      <dgm:spPr/>
    </dgm:pt>
    <dgm:pt modelId="{E74A591A-63D9-4631-8E57-AE67CF3095D9}" type="pres">
      <dgm:prSet presAssocID="{CF7ADDEB-98B1-4941-BB69-AC4EC26AD085}" presName="node" presStyleLbl="node1" presStyleIdx="3" presStyleCnt="5">
        <dgm:presLayoutVars>
          <dgm:bulletEnabled val="1"/>
        </dgm:presLayoutVars>
      </dgm:prSet>
      <dgm:spPr/>
    </dgm:pt>
    <dgm:pt modelId="{CEACFDE8-7ABB-4740-907B-BBD2953D8138}" type="pres">
      <dgm:prSet presAssocID="{229D9F80-5611-42F5-BDDE-EF050BB35DCD}" presName="sibTrans" presStyleCnt="0"/>
      <dgm:spPr/>
    </dgm:pt>
    <dgm:pt modelId="{32F67174-68F3-4091-8DBC-CDC544BA729E}" type="pres">
      <dgm:prSet presAssocID="{9CFF954F-0496-4A29-A2C6-704526778C14}" presName="node" presStyleLbl="node1" presStyleIdx="4" presStyleCnt="5">
        <dgm:presLayoutVars>
          <dgm:bulletEnabled val="1"/>
        </dgm:presLayoutVars>
      </dgm:prSet>
      <dgm:spPr/>
    </dgm:pt>
  </dgm:ptLst>
  <dgm:cxnLst>
    <dgm:cxn modelId="{BA00CE01-93A0-45A6-BD0A-46034A5439ED}" type="presOf" srcId="{BC07C4E5-56C6-41A1-9103-E2027FC19C61}" destId="{78D5F316-D5EA-439A-BC2D-BAEB6DEA9EE4}" srcOrd="0" destOrd="0" presId="urn:microsoft.com/office/officeart/2005/8/layout/default"/>
    <dgm:cxn modelId="{BD92BA17-E879-4941-8DED-68EBCC020EC5}" type="presOf" srcId="{CF7ADDEB-98B1-4941-BB69-AC4EC26AD085}" destId="{E74A591A-63D9-4631-8E57-AE67CF3095D9}" srcOrd="0" destOrd="0" presId="urn:microsoft.com/office/officeart/2005/8/layout/default"/>
    <dgm:cxn modelId="{E665B418-4017-49C7-BA89-7424AD27EC75}" srcId="{3845BD2C-138B-468E-BBCB-88E2BC6DB2F4}" destId="{9CFF954F-0496-4A29-A2C6-704526778C14}" srcOrd="4" destOrd="0" parTransId="{E28750F6-5F5E-40CE-B9F2-D4197A772391}" sibTransId="{BD145C40-F16C-4883-885C-ED1D93037962}"/>
    <dgm:cxn modelId="{01655F24-DECC-4CB4-A130-E3C966DC79CB}" srcId="{3845BD2C-138B-468E-BBCB-88E2BC6DB2F4}" destId="{EE22E134-82A7-4653-9A6F-16717A4756FB}" srcOrd="0" destOrd="0" parTransId="{E44FDF8A-3F2C-4A7E-AB3A-F2E04DDE2DD1}" sibTransId="{9D93F4A0-4B49-462D-B938-99CB949F7A69}"/>
    <dgm:cxn modelId="{8CB6CF2D-596F-4F85-8104-C8BE5025B998}" type="presOf" srcId="{081D0722-15AC-4E8F-BED4-BDE191453771}" destId="{F8753419-F3AB-4409-8DE1-C93FCB7ADD01}" srcOrd="0" destOrd="0" presId="urn:microsoft.com/office/officeart/2005/8/layout/default"/>
    <dgm:cxn modelId="{7A0C4B3B-A184-46A1-869C-A52593AE1756}" srcId="{3845BD2C-138B-468E-BBCB-88E2BC6DB2F4}" destId="{CF7ADDEB-98B1-4941-BB69-AC4EC26AD085}" srcOrd="3" destOrd="0" parTransId="{94A60E7C-B400-449F-A75A-D10FAFFB4F02}" sibTransId="{229D9F80-5611-42F5-BDDE-EF050BB35DCD}"/>
    <dgm:cxn modelId="{46FD4242-8145-427D-81EE-E546AB844C8E}" srcId="{3845BD2C-138B-468E-BBCB-88E2BC6DB2F4}" destId="{081D0722-15AC-4E8F-BED4-BDE191453771}" srcOrd="1" destOrd="0" parTransId="{4AA49E64-A4ED-4F99-972E-5AC97F056DB0}" sibTransId="{9FA1A20A-21BF-41B3-8F5A-6A8B394E59B7}"/>
    <dgm:cxn modelId="{DA42A567-31A7-4552-AA74-AC52C0B56DB3}" srcId="{3845BD2C-138B-468E-BBCB-88E2BC6DB2F4}" destId="{BC07C4E5-56C6-41A1-9103-E2027FC19C61}" srcOrd="2" destOrd="0" parTransId="{92F7AA72-81D3-43F7-BC6B-5557B931A1E4}" sibTransId="{371126AB-5547-452C-A0C0-A08143143B3A}"/>
    <dgm:cxn modelId="{C7C39FD0-01FB-4028-8D31-5ABB9D52A613}" type="presOf" srcId="{EE22E134-82A7-4653-9A6F-16717A4756FB}" destId="{2A7EAC7E-6DC5-4CA0-87DB-44A2EEB76BF6}" srcOrd="0" destOrd="0" presId="urn:microsoft.com/office/officeart/2005/8/layout/default"/>
    <dgm:cxn modelId="{DFC2AFF0-9EAA-44B8-9B67-826342CF6BCA}" type="presOf" srcId="{3845BD2C-138B-468E-BBCB-88E2BC6DB2F4}" destId="{45F71DE1-50E4-44A0-A074-2EAE027EEE40}" srcOrd="0" destOrd="0" presId="urn:microsoft.com/office/officeart/2005/8/layout/default"/>
    <dgm:cxn modelId="{160FEBF0-15FF-464F-AB9D-8D85108278D3}" type="presOf" srcId="{9CFF954F-0496-4A29-A2C6-704526778C14}" destId="{32F67174-68F3-4091-8DBC-CDC544BA729E}" srcOrd="0" destOrd="0" presId="urn:microsoft.com/office/officeart/2005/8/layout/default"/>
    <dgm:cxn modelId="{381B315F-CE85-4FFB-88FF-46EB3DBEBC7B}" type="presParOf" srcId="{45F71DE1-50E4-44A0-A074-2EAE027EEE40}" destId="{2A7EAC7E-6DC5-4CA0-87DB-44A2EEB76BF6}" srcOrd="0" destOrd="0" presId="urn:microsoft.com/office/officeart/2005/8/layout/default"/>
    <dgm:cxn modelId="{8AD7EB64-875C-4791-862F-43260C7B6B45}" type="presParOf" srcId="{45F71DE1-50E4-44A0-A074-2EAE027EEE40}" destId="{780CF196-C243-4F69-84CE-B6628F4D1B9B}" srcOrd="1" destOrd="0" presId="urn:microsoft.com/office/officeart/2005/8/layout/default"/>
    <dgm:cxn modelId="{1C862310-9CB9-4F13-B729-329324F34DEF}" type="presParOf" srcId="{45F71DE1-50E4-44A0-A074-2EAE027EEE40}" destId="{F8753419-F3AB-4409-8DE1-C93FCB7ADD01}" srcOrd="2" destOrd="0" presId="urn:microsoft.com/office/officeart/2005/8/layout/default"/>
    <dgm:cxn modelId="{C4B2BFC3-0306-4E19-85CA-9BF1E1B0D504}" type="presParOf" srcId="{45F71DE1-50E4-44A0-A074-2EAE027EEE40}" destId="{2C2931BF-36B7-4936-8397-9FC07D979A53}" srcOrd="3" destOrd="0" presId="urn:microsoft.com/office/officeart/2005/8/layout/default"/>
    <dgm:cxn modelId="{4859AF54-73FC-48C2-9183-255CB4B46640}" type="presParOf" srcId="{45F71DE1-50E4-44A0-A074-2EAE027EEE40}" destId="{78D5F316-D5EA-439A-BC2D-BAEB6DEA9EE4}" srcOrd="4" destOrd="0" presId="urn:microsoft.com/office/officeart/2005/8/layout/default"/>
    <dgm:cxn modelId="{1960F4AE-A667-4B1F-AB76-1B31D8BD20AA}" type="presParOf" srcId="{45F71DE1-50E4-44A0-A074-2EAE027EEE40}" destId="{42FA1008-B4E4-4DAB-A135-68371DE535CC}" srcOrd="5" destOrd="0" presId="urn:microsoft.com/office/officeart/2005/8/layout/default"/>
    <dgm:cxn modelId="{7BD3409B-7D4A-4827-B63C-CF3F71C2D9C5}" type="presParOf" srcId="{45F71DE1-50E4-44A0-A074-2EAE027EEE40}" destId="{E74A591A-63D9-4631-8E57-AE67CF3095D9}" srcOrd="6" destOrd="0" presId="urn:microsoft.com/office/officeart/2005/8/layout/default"/>
    <dgm:cxn modelId="{FC605EF9-0A0C-4713-8CC1-782CCC02D7E8}" type="presParOf" srcId="{45F71DE1-50E4-44A0-A074-2EAE027EEE40}" destId="{CEACFDE8-7ABB-4740-907B-BBD2953D8138}" srcOrd="7" destOrd="0" presId="urn:microsoft.com/office/officeart/2005/8/layout/default"/>
    <dgm:cxn modelId="{6B81EB6D-5B3B-4237-8694-604FE8B86217}" type="presParOf" srcId="{45F71DE1-50E4-44A0-A074-2EAE027EEE40}" destId="{32F67174-68F3-4091-8DBC-CDC544BA729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F0104-D2F8-4083-A38A-A0661CD92966}">
      <dsp:nvSpPr>
        <dsp:cNvPr id="0" name=""/>
        <dsp:cNvSpPr/>
      </dsp:nvSpPr>
      <dsp:spPr>
        <a:xfrm>
          <a:off x="2670297" y="0"/>
          <a:ext cx="1780198" cy="1186798"/>
        </a:xfrm>
        <a:prstGeom prst="trapezoid">
          <a:avLst>
            <a:gd name="adj" fmla="val 75000"/>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Speculative</a:t>
          </a:r>
        </a:p>
      </dsp:txBody>
      <dsp:txXfrm>
        <a:off x="2670297" y="0"/>
        <a:ext cx="1780198" cy="1186798"/>
      </dsp:txXfrm>
    </dsp:sp>
    <dsp:sp modelId="{C0B33F33-82AC-4E2C-93E8-1BE0F8226CD6}">
      <dsp:nvSpPr>
        <dsp:cNvPr id="0" name=""/>
        <dsp:cNvSpPr/>
      </dsp:nvSpPr>
      <dsp:spPr>
        <a:xfrm>
          <a:off x="1780198" y="1186798"/>
          <a:ext cx="3560396" cy="1186798"/>
        </a:xfrm>
        <a:prstGeom prst="trapezoid">
          <a:avLst>
            <a:gd name="adj" fmla="val 75000"/>
          </a:avLst>
        </a:prstGeom>
        <a:gradFill rotWithShape="0">
          <a:gsLst>
            <a:gs pos="0">
              <a:schemeClr val="accent1">
                <a:shade val="80000"/>
                <a:hueOff val="146804"/>
                <a:satOff val="-16455"/>
                <a:lumOff val="13853"/>
                <a:alphaOff val="0"/>
                <a:lumMod val="110000"/>
                <a:satMod val="105000"/>
                <a:tint val="67000"/>
              </a:schemeClr>
            </a:gs>
            <a:gs pos="50000">
              <a:schemeClr val="accent1">
                <a:shade val="80000"/>
                <a:hueOff val="146804"/>
                <a:satOff val="-16455"/>
                <a:lumOff val="13853"/>
                <a:alphaOff val="0"/>
                <a:lumMod val="105000"/>
                <a:satMod val="103000"/>
                <a:tint val="73000"/>
              </a:schemeClr>
            </a:gs>
            <a:gs pos="100000">
              <a:schemeClr val="accent1">
                <a:shade val="80000"/>
                <a:hueOff val="146804"/>
                <a:satOff val="-16455"/>
                <a:lumOff val="138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Growth</a:t>
          </a:r>
          <a:endParaRPr lang="en-US" sz="2600" kern="1200" dirty="0"/>
        </a:p>
      </dsp:txBody>
      <dsp:txXfrm>
        <a:off x="2403267" y="1186798"/>
        <a:ext cx="2314257" cy="1186798"/>
      </dsp:txXfrm>
    </dsp:sp>
    <dsp:sp modelId="{593FCB5C-7BCC-4CA4-A9F4-6B7974FCB04A}">
      <dsp:nvSpPr>
        <dsp:cNvPr id="0" name=""/>
        <dsp:cNvSpPr/>
      </dsp:nvSpPr>
      <dsp:spPr>
        <a:xfrm>
          <a:off x="890099" y="2373597"/>
          <a:ext cx="5340594" cy="1186798"/>
        </a:xfrm>
        <a:prstGeom prst="trapezoid">
          <a:avLst>
            <a:gd name="adj" fmla="val 75000"/>
          </a:avLst>
        </a:prstGeom>
        <a:gradFill rotWithShape="0">
          <a:gsLst>
            <a:gs pos="0">
              <a:schemeClr val="accent1">
                <a:shade val="80000"/>
                <a:hueOff val="293608"/>
                <a:satOff val="-32910"/>
                <a:lumOff val="27706"/>
                <a:alphaOff val="0"/>
                <a:lumMod val="110000"/>
                <a:satMod val="105000"/>
                <a:tint val="67000"/>
              </a:schemeClr>
            </a:gs>
            <a:gs pos="50000">
              <a:schemeClr val="accent1">
                <a:shade val="80000"/>
                <a:hueOff val="293608"/>
                <a:satOff val="-32910"/>
                <a:lumOff val="27706"/>
                <a:alphaOff val="0"/>
                <a:lumMod val="105000"/>
                <a:satMod val="103000"/>
                <a:tint val="73000"/>
              </a:schemeClr>
            </a:gs>
            <a:gs pos="100000">
              <a:schemeClr val="accent1">
                <a:shade val="80000"/>
                <a:hueOff val="293608"/>
                <a:satOff val="-32910"/>
                <a:lumOff val="27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a:t>Conservative</a:t>
          </a:r>
          <a:endParaRPr lang="en-US" sz="2600" kern="1200" dirty="0"/>
        </a:p>
      </dsp:txBody>
      <dsp:txXfrm>
        <a:off x="1824702" y="2373597"/>
        <a:ext cx="3471386" cy="1186798"/>
      </dsp:txXfrm>
    </dsp:sp>
    <dsp:sp modelId="{C7AA7D3F-E2C6-4305-9893-78465A554C8F}">
      <dsp:nvSpPr>
        <dsp:cNvPr id="0" name=""/>
        <dsp:cNvSpPr/>
      </dsp:nvSpPr>
      <dsp:spPr>
        <a:xfrm>
          <a:off x="0" y="3560396"/>
          <a:ext cx="7120792" cy="1186798"/>
        </a:xfrm>
        <a:prstGeom prst="trapezoid">
          <a:avLst>
            <a:gd name="adj" fmla="val 75000"/>
          </a:avLst>
        </a:prstGeom>
        <a:gradFill rotWithShape="0">
          <a:gsLst>
            <a:gs pos="0">
              <a:schemeClr val="accent1">
                <a:shade val="80000"/>
                <a:hueOff val="440413"/>
                <a:satOff val="-49365"/>
                <a:lumOff val="41559"/>
                <a:alphaOff val="0"/>
                <a:lumMod val="110000"/>
                <a:satMod val="105000"/>
                <a:tint val="67000"/>
              </a:schemeClr>
            </a:gs>
            <a:gs pos="50000">
              <a:schemeClr val="accent1">
                <a:shade val="80000"/>
                <a:hueOff val="440413"/>
                <a:satOff val="-49365"/>
                <a:lumOff val="41559"/>
                <a:alphaOff val="0"/>
                <a:lumMod val="105000"/>
                <a:satMod val="103000"/>
                <a:tint val="73000"/>
              </a:schemeClr>
            </a:gs>
            <a:gs pos="100000">
              <a:schemeClr val="accent1">
                <a:shade val="80000"/>
                <a:hueOff val="440413"/>
                <a:satOff val="-49365"/>
                <a:lumOff val="415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Foundation</a:t>
          </a:r>
        </a:p>
      </dsp:txBody>
      <dsp:txXfrm>
        <a:off x="1246138" y="3560396"/>
        <a:ext cx="4628514" cy="11867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EAC7E-6DC5-4CA0-87DB-44A2EEB76BF6}">
      <dsp:nvSpPr>
        <dsp:cNvPr id="0" name=""/>
        <dsp:cNvSpPr/>
      </dsp:nvSpPr>
      <dsp:spPr>
        <a:xfrm>
          <a:off x="0" y="31427"/>
          <a:ext cx="2651620" cy="1590972"/>
        </a:xfrm>
        <a:prstGeom prst="rect">
          <a:avLst/>
        </a:prstGeom>
        <a:solidFill>
          <a:srgbClr val="1A3865"/>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Capital Accumulation</a:t>
          </a:r>
        </a:p>
      </dsp:txBody>
      <dsp:txXfrm>
        <a:off x="0" y="31427"/>
        <a:ext cx="2651620" cy="1590972"/>
      </dsp:txXfrm>
    </dsp:sp>
    <dsp:sp modelId="{F8753419-F3AB-4409-8DE1-C93FCB7ADD01}">
      <dsp:nvSpPr>
        <dsp:cNvPr id="0" name=""/>
        <dsp:cNvSpPr/>
      </dsp:nvSpPr>
      <dsp:spPr>
        <a:xfrm>
          <a:off x="2916783" y="31427"/>
          <a:ext cx="2651620" cy="1590972"/>
        </a:xfrm>
        <a:prstGeom prst="rect">
          <a:avLst/>
        </a:prstGeom>
        <a:solidFill>
          <a:srgbClr val="1A3865"/>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Risk Management</a:t>
          </a:r>
        </a:p>
      </dsp:txBody>
      <dsp:txXfrm>
        <a:off x="2916783" y="31427"/>
        <a:ext cx="2651620" cy="1590972"/>
      </dsp:txXfrm>
    </dsp:sp>
    <dsp:sp modelId="{78D5F316-D5EA-439A-BC2D-BAEB6DEA9EE4}">
      <dsp:nvSpPr>
        <dsp:cNvPr id="0" name=""/>
        <dsp:cNvSpPr/>
      </dsp:nvSpPr>
      <dsp:spPr>
        <a:xfrm>
          <a:off x="5833566" y="31427"/>
          <a:ext cx="2651620" cy="1590972"/>
        </a:xfrm>
        <a:prstGeom prst="rect">
          <a:avLst/>
        </a:prstGeom>
        <a:solidFill>
          <a:srgbClr val="1A3865"/>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Retirement Planning</a:t>
          </a:r>
        </a:p>
      </dsp:txBody>
      <dsp:txXfrm>
        <a:off x="5833566" y="31427"/>
        <a:ext cx="2651620" cy="1590972"/>
      </dsp:txXfrm>
    </dsp:sp>
    <dsp:sp modelId="{E74A591A-63D9-4631-8E57-AE67CF3095D9}">
      <dsp:nvSpPr>
        <dsp:cNvPr id="0" name=""/>
        <dsp:cNvSpPr/>
      </dsp:nvSpPr>
      <dsp:spPr>
        <a:xfrm>
          <a:off x="1458391" y="1887562"/>
          <a:ext cx="2651620" cy="1590972"/>
        </a:xfrm>
        <a:prstGeom prst="rect">
          <a:avLst/>
        </a:prstGeom>
        <a:solidFill>
          <a:srgbClr val="1A3865"/>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Tax Planning</a:t>
          </a:r>
        </a:p>
      </dsp:txBody>
      <dsp:txXfrm>
        <a:off x="1458391" y="1887562"/>
        <a:ext cx="2651620" cy="1590972"/>
      </dsp:txXfrm>
    </dsp:sp>
    <dsp:sp modelId="{32F67174-68F3-4091-8DBC-CDC544BA729E}">
      <dsp:nvSpPr>
        <dsp:cNvPr id="0" name=""/>
        <dsp:cNvSpPr/>
      </dsp:nvSpPr>
      <dsp:spPr>
        <a:xfrm>
          <a:off x="4375174" y="1887562"/>
          <a:ext cx="2651620" cy="1590972"/>
        </a:xfrm>
        <a:prstGeom prst="rect">
          <a:avLst/>
        </a:prstGeom>
        <a:solidFill>
          <a:srgbClr val="1A3865"/>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Legacy Planning</a:t>
          </a:r>
        </a:p>
      </dsp:txBody>
      <dsp:txXfrm>
        <a:off x="4375174" y="1887562"/>
        <a:ext cx="2651620" cy="159097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23:01:10.925"/>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23:01:37.495"/>
    </inkml:context>
    <inkml:brush xml:id="br0">
      <inkml:brushProperty name="width" value="0.35" units="cm"/>
      <inkml:brushProperty name="height" value="0.35" units="cm"/>
      <inkml:brushProperty name="color" value="#FFFFFF"/>
    </inkml:brush>
  </inkml:definitions>
  <inkml:trace contextRef="#ctx0" brushRef="#br0">116 1 24575,'6'4'0,"0"-1"0,1 0 0,-1 0 0,1-1 0,0 1 0,0-1 0,0-1 0,0 1 0,0-1 0,0-1 0,0 1 0,11-1 0,-3 0 0,225 4 0,-189-5 0,-101 1 0,-15-1 0,0 2 0,0 3 0,-71 14 0,129-16 0,1-1 0,-1 1 0,1 0 0,-1 1 0,1-1 0,0 1 0,0 1 0,0-1 0,0 1 0,1 0 0,-1 0 0,1 0 0,0 1 0,0 0 0,1 0 0,0 0 0,-1 1 0,2-1 0,-6 11 0,4-3 0,0-1 0,1 1 0,1 0 0,0 1 0,1-1 0,0 0 0,1 1 0,2 25 0,-2-6 0,0-20 0,1 0 0,1 1 0,-1-1 0,5 19 0,-4-29 0,0 0 0,0 0 0,0-1 0,0 1 0,0 0 0,0-1 0,0 1 0,1-1 0,0 0 0,-1 0 0,1 1 0,0-1 0,0 0 0,0 0 0,0 0 0,1-1 0,-1 1 0,0-1 0,1 1 0,-1-1 0,1 0 0,-1 1 0,1-1 0,0-1 0,-1 1 0,4 0 0,16 2 0,0 0 0,0-2 0,0-1 0,41-5 0,88-23 0,-95 16 0,60-6 0,-100 15 0,-1 0 0,1-1 0,-1 0 0,25-11 0,-26 9 0,1 1 0,0 0 0,1 1 0,-1 0 0,18-1 0,382 2 0,-204 6 0,847-3 0,-885 14 0,-3 0 0,-99-13 0,-6-2 0,0 3 0,0 3 0,69 15 0,164 32 0,-291-51 0,0 0 0,-1 0 0,1-1 0,0 0 0,0-1 0,-1 1 0,1-1 0,0 0 0,-1-1 0,8-2 0,-12 3 0,0 0 0,0 0 0,0-1 0,0 1 0,0 0 0,0-1 0,-1 0 0,1 1 0,-1-1 0,1 0 0,-1 0 0,0 0 0,1 0 0,-1 0 0,0 0 0,0 0 0,-1 0 0,1 0 0,0 0 0,-1-1 0,1 1 0,-1 0 0,0 0 0,1-1 0,-1 1 0,0 0 0,-1-1 0,1 1 0,0 0 0,-1-1 0,1 1 0,-1 0 0,-1-3 0,-1-5 0,0-1 0,-1 1 0,0 1 0,-1-1 0,0 1 0,0-1 0,-1 2 0,0-1 0,-1 0 0,0 1 0,0 1 0,-1-1 0,0 1 0,0 0 0,-1 1 0,0 0 0,0 0 0,0 1 0,-1 0 0,1 1 0,-13-4 0,1 1 0,1 2 0,-1 0 0,1 1 0,-1 1 0,0 1 0,0 1 0,-1 1 0,1 0 0,-37 7 0,-54 7 0,0-6 0,-167-8 0,114-2 0,-147-15 0,163 6 0,-77-17 0,145 15 0,-129-3 0,50 2 0,2 1 0,-233 14-1365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23:01:38.349"/>
    </inkml:context>
    <inkml:brush xml:id="br0">
      <inkml:brushProperty name="width" value="0.35" units="cm"/>
      <inkml:brushProperty name="height" value="0.35" units="cm"/>
      <inkml:brushProperty name="color" value="#FFFFFF"/>
    </inkml:brush>
  </inkml:definitions>
  <inkml:trace contextRef="#ctx0" brushRef="#br0">1 69 24575,'87'0'0,"152"-3"0,-187 0 0,0-3 0,80-20 0,-107 19 0,0 0 0,0 1 0,0 2 0,1 1 0,0 0 0,-1 2 0,36 3 0,7 6-1365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6T23:01:10.925"/>
    </inkml:context>
    <inkml:brush xml:id="br0">
      <inkml:brushProperty name="width" value="0.35" units="cm"/>
      <inkml:brushProperty name="height" value="0.35" units="cm"/>
      <inkml:brushProperty name="color" value="#FFFFFF"/>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33EE9A9A-D34F-4765-A4B9-202D9AB03512}" type="datetimeFigureOut">
              <a:rPr lang="en-US" smtClean="0"/>
              <a:t>4/17/2023</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FA41E740-A33C-4EDC-A7FF-54C6BCFC745E}" type="slidenum">
              <a:rPr lang="en-US" smtClean="0"/>
              <a:t>‹#›</a:t>
            </a:fld>
            <a:endParaRPr lang="en-US"/>
          </a:p>
        </p:txBody>
      </p:sp>
    </p:spTree>
    <p:extLst>
      <p:ext uri="{BB962C8B-B14F-4D97-AF65-F5344CB8AC3E}">
        <p14:creationId xmlns:p14="http://schemas.microsoft.com/office/powerpoint/2010/main" val="3560546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slide on display at opening of meeting. </a:t>
            </a:r>
          </a:p>
          <a:p>
            <a:endParaRPr lang="en-US" dirty="0"/>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fld id="{FA41E740-A33C-4EDC-A7FF-54C6BCFC745E}" type="slidenum">
              <a:rPr lang="en-US" smtClean="0"/>
              <a:t>1</a:t>
            </a:fld>
            <a:endParaRPr lang="en-US"/>
          </a:p>
        </p:txBody>
      </p:sp>
    </p:spTree>
    <p:extLst>
      <p:ext uri="{BB962C8B-B14F-4D97-AF65-F5344CB8AC3E}">
        <p14:creationId xmlns:p14="http://schemas.microsoft.com/office/powerpoint/2010/main" val="108150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look at Casey for example.   Here is Casey’s needs and desires.  Once we know theses, it is important to align up the financial assets to these three pockets.  </a:t>
            </a:r>
          </a:p>
          <a:p>
            <a:r>
              <a:rPr lang="en-US" dirty="0"/>
              <a:t>It is great way to see visually when you need something, and where the financial dollars come from to meet those needs and desires.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10</a:t>
            </a:fld>
            <a:endParaRPr lang="en-US"/>
          </a:p>
        </p:txBody>
      </p:sp>
    </p:spTree>
    <p:extLst>
      <p:ext uri="{BB962C8B-B14F-4D97-AF65-F5344CB8AC3E}">
        <p14:creationId xmlns:p14="http://schemas.microsoft.com/office/powerpoint/2010/main" val="193180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review the 5 key components of a good Wealth Plan…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11</a:t>
            </a:fld>
            <a:endParaRPr lang="en-US"/>
          </a:p>
        </p:txBody>
      </p:sp>
    </p:spTree>
    <p:extLst>
      <p:ext uri="{BB962C8B-B14F-4D97-AF65-F5344CB8AC3E}">
        <p14:creationId xmlns:p14="http://schemas.microsoft.com/office/powerpoint/2010/main" val="3397315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five areas are:   </a:t>
            </a:r>
          </a:p>
          <a:p>
            <a:pPr marL="171450" indent="-171450">
              <a:buFont typeface="Arial" panose="020B0604020202020204" pitchFamily="34" charset="0"/>
              <a:buChar char="•"/>
            </a:pPr>
            <a:r>
              <a:rPr lang="en-US" b="1" dirty="0"/>
              <a:t>Capital Accumulation</a:t>
            </a:r>
          </a:p>
          <a:p>
            <a:pPr marL="171450" indent="-171450">
              <a:buFont typeface="Arial" panose="020B0604020202020204" pitchFamily="34" charset="0"/>
              <a:buChar char="•"/>
            </a:pPr>
            <a:r>
              <a:rPr lang="en-US" b="1" dirty="0"/>
              <a:t>Risk Management </a:t>
            </a:r>
          </a:p>
          <a:p>
            <a:pPr marL="171450" indent="-171450">
              <a:buFont typeface="Arial" panose="020B0604020202020204" pitchFamily="34" charset="0"/>
              <a:buChar char="•"/>
            </a:pPr>
            <a:r>
              <a:rPr lang="en-US" b="1" dirty="0"/>
              <a:t>Retirement Planning</a:t>
            </a:r>
          </a:p>
          <a:p>
            <a:pPr marL="171450" indent="-171450">
              <a:buFont typeface="Arial" panose="020B0604020202020204" pitchFamily="34" charset="0"/>
              <a:buChar char="•"/>
            </a:pPr>
            <a:r>
              <a:rPr lang="en-US" b="1" dirty="0"/>
              <a:t>Tax Planning </a:t>
            </a:r>
          </a:p>
          <a:p>
            <a:pPr marL="171450" indent="-171450">
              <a:buFont typeface="Arial" panose="020B0604020202020204" pitchFamily="34" charset="0"/>
              <a:buChar char="•"/>
            </a:pPr>
            <a:r>
              <a:rPr lang="en-US" b="1" dirty="0"/>
              <a:t>And Legacy Planning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12</a:t>
            </a:fld>
            <a:endParaRPr lang="en-US"/>
          </a:p>
        </p:txBody>
      </p:sp>
    </p:spTree>
    <p:extLst>
      <p:ext uri="{BB962C8B-B14F-4D97-AF65-F5344CB8AC3E}">
        <p14:creationId xmlns:p14="http://schemas.microsoft.com/office/powerpoint/2010/main" val="386230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do highlight Capital Accumulation… it is a fancy phrase for investing.</a:t>
            </a:r>
          </a:p>
          <a:p>
            <a:r>
              <a:rPr lang="en-US" dirty="0"/>
              <a:t>You need to consider the following as you begin your investing plans: </a:t>
            </a:r>
          </a:p>
          <a:p>
            <a:pPr marL="171450" indent="-171450">
              <a:buFont typeface="Arial" panose="020B0604020202020204" pitchFamily="34" charset="0"/>
              <a:buChar char="•"/>
            </a:pPr>
            <a:r>
              <a:rPr lang="en-US" b="1" dirty="0"/>
              <a:t>Investment Strategies and Selection</a:t>
            </a:r>
          </a:p>
          <a:p>
            <a:pPr marL="171450" indent="-171450">
              <a:buFont typeface="Arial" panose="020B0604020202020204" pitchFamily="34" charset="0"/>
              <a:buChar char="•"/>
            </a:pPr>
            <a:r>
              <a:rPr lang="en-US" b="1" dirty="0"/>
              <a:t>Asset Allocation and Risk Tolerance</a:t>
            </a:r>
          </a:p>
          <a:p>
            <a:pPr marL="171450" indent="-171450">
              <a:buFont typeface="Arial" panose="020B0604020202020204" pitchFamily="34" charset="0"/>
              <a:buChar char="•"/>
            </a:pPr>
            <a:r>
              <a:rPr lang="en-US" b="1" dirty="0"/>
              <a:t>Monitoring and Rebalancing</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13</a:t>
            </a:fld>
            <a:endParaRPr lang="en-US"/>
          </a:p>
        </p:txBody>
      </p:sp>
    </p:spTree>
    <p:extLst>
      <p:ext uri="{BB962C8B-B14F-4D97-AF65-F5344CB8AC3E}">
        <p14:creationId xmlns:p14="http://schemas.microsoft.com/office/powerpoint/2010/main" val="3257842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often asked what is the best investment to buy…  Well, it is nearly impossible to pick or guess what is going to be the best investment category next.  </a:t>
            </a:r>
          </a:p>
          <a:p>
            <a:r>
              <a:rPr lang="en-US" dirty="0"/>
              <a:t>Take a look at this chart… I call it the Jelly Bean chart, because it has so many colors, each color illustrating an investment category.   </a:t>
            </a:r>
          </a:p>
          <a:p>
            <a:r>
              <a:rPr lang="en-US" dirty="0"/>
              <a:t>They are ranked by their actual performance during the given year.  And you can see there is a lot of volatility or change from one year to the next with these individual categories.  </a:t>
            </a:r>
          </a:p>
          <a:p>
            <a:r>
              <a:rPr lang="en-US" dirty="0"/>
              <a:t>One prudent method of investing is asset allocating your investment portfolio across multiple categories, so you can possibly generate a solid average with less major volatility.   The Dark Gray box is what a Diversified Portfolio would have returned year over year.  You can see it has performed with less volatility over the last 20 years.   So how diversified is your portfolio?</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14</a:t>
            </a:fld>
            <a:endParaRPr lang="en-US"/>
          </a:p>
        </p:txBody>
      </p:sp>
    </p:spTree>
    <p:extLst>
      <p:ext uri="{BB962C8B-B14F-4D97-AF65-F5344CB8AC3E}">
        <p14:creationId xmlns:p14="http://schemas.microsoft.com/office/powerpoint/2010/main" val="47102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is a nice illustration of risk tolerance and aligning it with some investment categories.   </a:t>
            </a:r>
          </a:p>
          <a:p>
            <a:r>
              <a:rPr lang="en-US" i="1" dirty="0"/>
              <a:t>&lt;READ the call out bubbles&gt;</a:t>
            </a:r>
          </a:p>
          <a:p>
            <a:r>
              <a:rPr lang="en-US" dirty="0"/>
              <a:t>Review the chart from the Left --no growth, most conservative-- to the right, being the high growth with high risk.</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15</a:t>
            </a:fld>
            <a:endParaRPr lang="en-US"/>
          </a:p>
        </p:txBody>
      </p:sp>
    </p:spTree>
    <p:extLst>
      <p:ext uri="{BB962C8B-B14F-4D97-AF65-F5344CB8AC3E}">
        <p14:creationId xmlns:p14="http://schemas.microsoft.com/office/powerpoint/2010/main" val="1186845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prior chart… are you more inclined to be a Saver or an Investor?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16</a:t>
            </a:fld>
            <a:endParaRPr lang="en-US"/>
          </a:p>
        </p:txBody>
      </p:sp>
    </p:spTree>
    <p:extLst>
      <p:ext uri="{BB962C8B-B14F-4D97-AF65-F5344CB8AC3E}">
        <p14:creationId xmlns:p14="http://schemas.microsoft.com/office/powerpoint/2010/main" val="2418217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great easy way to compare the different investment choices you may be considering… Every investment can have its own “STYLE”… or S. T. Y. L. E.</a:t>
            </a:r>
          </a:p>
          <a:p>
            <a:r>
              <a:rPr lang="en-US" dirty="0"/>
              <a:t>When you evaluate your investment choices and vehicles, think about and compare them using the STYLE overview.</a:t>
            </a:r>
          </a:p>
          <a:p>
            <a:pPr marL="0" indent="0">
              <a:buFont typeface="Arial" panose="020B0604020202020204" pitchFamily="34" charset="0"/>
              <a:buNone/>
            </a:pPr>
            <a:r>
              <a:rPr lang="en-US" b="1" dirty="0"/>
              <a:t>Each letter stands for a characteristic or feature…</a:t>
            </a:r>
          </a:p>
          <a:p>
            <a:pPr marL="171450" indent="-171450">
              <a:buFont typeface="Arial" panose="020B0604020202020204" pitchFamily="34" charset="0"/>
              <a:buChar char="•"/>
            </a:pPr>
            <a:r>
              <a:rPr lang="en-US" b="1" dirty="0"/>
              <a:t>S – Safety level</a:t>
            </a:r>
          </a:p>
          <a:p>
            <a:pPr marL="171450" indent="-171450">
              <a:buFont typeface="Arial" panose="020B0604020202020204" pitchFamily="34" charset="0"/>
              <a:buChar char="•"/>
            </a:pPr>
            <a:r>
              <a:rPr lang="en-US" b="1" dirty="0"/>
              <a:t>T – Taxation concerns and levels </a:t>
            </a:r>
          </a:p>
          <a:p>
            <a:pPr marL="171450" indent="-171450">
              <a:buFont typeface="Arial" panose="020B0604020202020204" pitchFamily="34" charset="0"/>
              <a:buChar char="•"/>
            </a:pPr>
            <a:r>
              <a:rPr lang="en-US" b="1" dirty="0"/>
              <a:t>Y – Yield or growth potential</a:t>
            </a:r>
          </a:p>
          <a:p>
            <a:pPr marL="171450" indent="-171450">
              <a:buFont typeface="Arial" panose="020B0604020202020204" pitchFamily="34" charset="0"/>
              <a:buChar char="•"/>
            </a:pPr>
            <a:r>
              <a:rPr lang="en-US" b="1" dirty="0"/>
              <a:t>L – Liquidity options </a:t>
            </a:r>
          </a:p>
          <a:p>
            <a:pPr marL="171450" indent="-171450">
              <a:buFont typeface="Arial" panose="020B0604020202020204" pitchFamily="34" charset="0"/>
              <a:buChar char="•"/>
            </a:pPr>
            <a:r>
              <a:rPr lang="en-US" b="1" dirty="0"/>
              <a:t>E – How will or can it affect my Estate plan and desires</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17</a:t>
            </a:fld>
            <a:endParaRPr lang="en-US"/>
          </a:p>
        </p:txBody>
      </p:sp>
    </p:spTree>
    <p:extLst>
      <p:ext uri="{BB962C8B-B14F-4D97-AF65-F5344CB8AC3E}">
        <p14:creationId xmlns:p14="http://schemas.microsoft.com/office/powerpoint/2010/main" val="1408554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area of a Wealth Plan need to address Risk Management.  Not talking about investment risk, but real-life risks.  </a:t>
            </a:r>
          </a:p>
          <a:p>
            <a:r>
              <a:rPr lang="en-US" dirty="0"/>
              <a:t>Have you prepared yourself and your family if one or more of these four life risk categories occurred… </a:t>
            </a:r>
          </a:p>
          <a:p>
            <a:r>
              <a:rPr lang="en-US" b="1" dirty="0"/>
              <a:t>The four are:  </a:t>
            </a:r>
          </a:p>
          <a:p>
            <a:pPr marL="171450" indent="-171450">
              <a:buFont typeface="Arial" panose="020B0604020202020204" pitchFamily="34" charset="0"/>
              <a:buChar char="•"/>
            </a:pPr>
            <a:r>
              <a:rPr lang="en-US" b="1" dirty="0"/>
              <a:t>Disability Risks</a:t>
            </a:r>
          </a:p>
          <a:p>
            <a:pPr marL="171450" indent="-171450">
              <a:buFont typeface="Arial" panose="020B0604020202020204" pitchFamily="34" charset="0"/>
              <a:buChar char="•"/>
            </a:pPr>
            <a:r>
              <a:rPr lang="en-US" b="1" dirty="0"/>
              <a:t>Premature Death Risks</a:t>
            </a:r>
          </a:p>
          <a:p>
            <a:pPr marL="171450" indent="-171450">
              <a:buFont typeface="Arial" panose="020B0604020202020204" pitchFamily="34" charset="0"/>
              <a:buChar char="•"/>
            </a:pPr>
            <a:r>
              <a:rPr lang="en-US" b="1" dirty="0"/>
              <a:t>Property Losses</a:t>
            </a:r>
          </a:p>
          <a:p>
            <a:pPr marL="171450" indent="-171450">
              <a:buFont typeface="Arial" panose="020B0604020202020204" pitchFamily="34" charset="0"/>
              <a:buChar char="•"/>
            </a:pPr>
            <a:r>
              <a:rPr lang="en-US" b="1" dirty="0"/>
              <a:t>Health &amp; Long-Term Care Risks</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18</a:t>
            </a:fld>
            <a:endParaRPr lang="en-US"/>
          </a:p>
        </p:txBody>
      </p:sp>
    </p:spTree>
    <p:extLst>
      <p:ext uri="{BB962C8B-B14F-4D97-AF65-F5344CB8AC3E}">
        <p14:creationId xmlns:p14="http://schemas.microsoft.com/office/powerpoint/2010/main" val="2457856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 data on just the risk of becoming disabled…. </a:t>
            </a:r>
          </a:p>
          <a:p>
            <a:r>
              <a:rPr lang="en-US" i="1" dirty="0"/>
              <a:t>&lt;review chart&gt;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19</a:t>
            </a:fld>
            <a:endParaRPr lang="en-US"/>
          </a:p>
        </p:txBody>
      </p:sp>
    </p:spTree>
    <p:extLst>
      <p:ext uri="{BB962C8B-B14F-4D97-AF65-F5344CB8AC3E}">
        <p14:creationId xmlns:p14="http://schemas.microsoft.com/office/powerpoint/2010/main" val="272065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items listed: Website, Email, Appt. scheduler and Office phone number with hours. </a:t>
            </a:r>
          </a:p>
          <a:p>
            <a:r>
              <a:rPr lang="en-US" dirty="0"/>
              <a:t>Also, reference and review our presentation disclosure at the bottom of the slide. </a:t>
            </a:r>
          </a:p>
          <a:p>
            <a:endParaRPr lang="en-US" dirty="0"/>
          </a:p>
        </p:txBody>
      </p:sp>
      <p:sp>
        <p:nvSpPr>
          <p:cNvPr id="7" name="Slide Number Placeholder 6">
            <a:extLst>
              <a:ext uri="{FF2B5EF4-FFF2-40B4-BE49-F238E27FC236}">
                <a16:creationId xmlns:a16="http://schemas.microsoft.com/office/drawing/2014/main" id="{4466B76B-BE24-59C9-5522-39A9D9BFA720}"/>
              </a:ext>
            </a:extLst>
          </p:cNvPr>
          <p:cNvSpPr>
            <a:spLocks noGrp="1"/>
          </p:cNvSpPr>
          <p:nvPr>
            <p:ph type="sldNum" sz="quarter" idx="5"/>
          </p:nvPr>
        </p:nvSpPr>
        <p:spPr/>
        <p:txBody>
          <a:bodyPr/>
          <a:lstStyle/>
          <a:p>
            <a:fld id="{FA41E740-A33C-4EDC-A7FF-54C6BCFC745E}" type="slidenum">
              <a:rPr lang="en-US" smtClean="0"/>
              <a:t>2</a:t>
            </a:fld>
            <a:endParaRPr lang="en-US"/>
          </a:p>
        </p:txBody>
      </p:sp>
    </p:spTree>
    <p:extLst>
      <p:ext uri="{BB962C8B-B14F-4D97-AF65-F5344CB8AC3E}">
        <p14:creationId xmlns:p14="http://schemas.microsoft.com/office/powerpoint/2010/main" val="2947653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area of a good Wealth Plan is: Retirement Planning</a:t>
            </a:r>
          </a:p>
          <a:p>
            <a:r>
              <a:rPr lang="en-US" dirty="0"/>
              <a:t>Most have their hopes and dreams set on a successful and enjoyable Retirement… but have you done the planning and forecasting yet?</a:t>
            </a:r>
          </a:p>
          <a:p>
            <a:r>
              <a:rPr lang="en-US" dirty="0"/>
              <a:t>Stop the worry and fear by sitting down and investing in the areas in greater detail…</a:t>
            </a:r>
          </a:p>
          <a:p>
            <a:pPr marL="457200" indent="-457200" algn="l">
              <a:buFont typeface="Arial" panose="020B0604020202020204" pitchFamily="34" charset="0"/>
              <a:buChar char="•"/>
            </a:pPr>
            <a:r>
              <a:rPr lang="en-US" b="1" dirty="0"/>
              <a:t>Retirement Income Strategies</a:t>
            </a:r>
          </a:p>
          <a:p>
            <a:pPr marL="457200" indent="-457200" algn="l">
              <a:buFont typeface="Arial" panose="020B0604020202020204" pitchFamily="34" charset="0"/>
              <a:buChar char="•"/>
            </a:pPr>
            <a:r>
              <a:rPr lang="en-US" b="1" dirty="0"/>
              <a:t>Managing Pension and Social Security Options</a:t>
            </a:r>
          </a:p>
          <a:p>
            <a:pPr marL="457200" indent="-457200" algn="l">
              <a:buFont typeface="Arial" panose="020B0604020202020204" pitchFamily="34" charset="0"/>
              <a:buChar char="•"/>
            </a:pPr>
            <a:r>
              <a:rPr lang="en-US" b="1" dirty="0"/>
              <a:t>Healthcare Expenses</a:t>
            </a:r>
          </a:p>
          <a:p>
            <a:pPr marL="457200" indent="-457200" algn="l">
              <a:buFont typeface="Arial" panose="020B0604020202020204" pitchFamily="34" charset="0"/>
              <a:buChar char="•"/>
            </a:pPr>
            <a:r>
              <a:rPr lang="en-US" b="1" dirty="0"/>
              <a:t>Plan Options:</a:t>
            </a:r>
          </a:p>
          <a:p>
            <a:pPr marL="914400" lvl="1" indent="-457200" algn="l">
              <a:buFont typeface="Arial" panose="020B0604020202020204" pitchFamily="34" charset="0"/>
              <a:buChar char="•"/>
            </a:pPr>
            <a:r>
              <a:rPr lang="en-US" b="1" dirty="0"/>
              <a:t>401k</a:t>
            </a:r>
          </a:p>
          <a:p>
            <a:pPr marL="914400" lvl="1" indent="-457200" algn="l">
              <a:buFont typeface="Arial" panose="020B0604020202020204" pitchFamily="34" charset="0"/>
              <a:buChar char="•"/>
            </a:pPr>
            <a:r>
              <a:rPr lang="en-US" b="1" dirty="0"/>
              <a:t>457 and 403b</a:t>
            </a:r>
          </a:p>
          <a:p>
            <a:pPr marL="914400" lvl="1" indent="-457200" algn="l">
              <a:buFont typeface="Arial" panose="020B0604020202020204" pitchFamily="34" charset="0"/>
              <a:buChar char="•"/>
            </a:pPr>
            <a:r>
              <a:rPr lang="en-US" b="1" dirty="0"/>
              <a:t>IRAs: Traditional vs. Roth</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20</a:t>
            </a:fld>
            <a:endParaRPr lang="en-US"/>
          </a:p>
        </p:txBody>
      </p:sp>
    </p:spTree>
    <p:extLst>
      <p:ext uri="{BB962C8B-B14F-4D97-AF65-F5344CB8AC3E}">
        <p14:creationId xmlns:p14="http://schemas.microsoft.com/office/powerpoint/2010/main" val="4031113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big part of retirement planning is understanding how inflation and taxes can impact your life.  </a:t>
            </a:r>
          </a:p>
          <a:p>
            <a:r>
              <a:rPr lang="en-US" dirty="0"/>
              <a:t>This chart goes back to 1958 and illustrates the gross yield on 10-year US Treasury notes over time and how inflation if deducted or offsetting the yield, what the Real Yields would have been.  The dark grey line shows with the real inflation-adjusted yield really would have been.   Inflation can be a cost or expense that we just do not see directly each day, but over time it can really impact our lives.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21</a:t>
            </a:fld>
            <a:endParaRPr lang="en-US"/>
          </a:p>
        </p:txBody>
      </p:sp>
    </p:spTree>
    <p:extLst>
      <p:ext uri="{BB962C8B-B14F-4D97-AF65-F5344CB8AC3E}">
        <p14:creationId xmlns:p14="http://schemas.microsoft.com/office/powerpoint/2010/main" val="1342177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better example of how inflation has impacted someone starting in 1964.  To show the effects of inflation on our purchasing power over time, let’s review this chart. </a:t>
            </a:r>
          </a:p>
          <a:p>
            <a:r>
              <a:rPr lang="en-US" i="1" dirty="0"/>
              <a:t>&lt;Review the data for each line&gt;</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22</a:t>
            </a:fld>
            <a:endParaRPr lang="en-US"/>
          </a:p>
        </p:txBody>
      </p:sp>
    </p:spTree>
    <p:extLst>
      <p:ext uri="{BB962C8B-B14F-4D97-AF65-F5344CB8AC3E}">
        <p14:creationId xmlns:p14="http://schemas.microsoft.com/office/powerpoint/2010/main" val="3092142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another chart illustrating a sample $10,000 CD paying a 2% yield, purchased in year 1 and going to year 10;  and how a simple annual inflation factor of 3% can erode the investment purchasing power over time.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23</a:t>
            </a:fld>
            <a:endParaRPr lang="en-US"/>
          </a:p>
        </p:txBody>
      </p:sp>
    </p:spTree>
    <p:extLst>
      <p:ext uri="{BB962C8B-B14F-4D97-AF65-F5344CB8AC3E}">
        <p14:creationId xmlns:p14="http://schemas.microsoft.com/office/powerpoint/2010/main" val="1241644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area of a Wealth Plan that everyone needs to address is Tax Planning.  It is important to understand all of these terms and what makes them different. </a:t>
            </a:r>
          </a:p>
          <a:p>
            <a:pPr marL="457200" indent="-457200" algn="l">
              <a:buFont typeface="Arial" panose="020B0604020202020204" pitchFamily="34" charset="0"/>
              <a:buChar char="•"/>
            </a:pPr>
            <a:r>
              <a:rPr lang="en-US" b="1" dirty="0"/>
              <a:t>Tax Avoidance vs. Tax Evasion</a:t>
            </a:r>
          </a:p>
          <a:p>
            <a:pPr marL="457200" indent="-457200" algn="l">
              <a:buFont typeface="Arial" panose="020B0604020202020204" pitchFamily="34" charset="0"/>
              <a:buChar char="•"/>
            </a:pPr>
            <a:r>
              <a:rPr lang="en-US" b="1" dirty="0"/>
              <a:t>Tax-Free, Taxable, Tax-Deferred Methods</a:t>
            </a:r>
          </a:p>
          <a:p>
            <a:pPr marL="457200" indent="-457200" algn="l">
              <a:buFont typeface="Arial" panose="020B0604020202020204" pitchFamily="34" charset="0"/>
              <a:buChar char="•"/>
            </a:pPr>
            <a:r>
              <a:rPr lang="en-US" b="1" dirty="0"/>
              <a:t>Managing Tax Liabilities</a:t>
            </a:r>
          </a:p>
          <a:p>
            <a:pPr marL="457200" indent="-457200" algn="l">
              <a:buFont typeface="Arial" panose="020B0604020202020204" pitchFamily="34" charset="0"/>
              <a:buChar char="•"/>
            </a:pPr>
            <a:r>
              <a:rPr lang="en-US" b="1" dirty="0"/>
              <a:t>Tax Diversification</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24</a:t>
            </a:fld>
            <a:endParaRPr lang="en-US"/>
          </a:p>
        </p:txBody>
      </p:sp>
    </p:spTree>
    <p:extLst>
      <p:ext uri="{BB962C8B-B14F-4D97-AF65-F5344CB8AC3E}">
        <p14:creationId xmlns:p14="http://schemas.microsoft.com/office/powerpoint/2010/main" val="1287305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we hear clients complain about how taxes are high and how they make life unbearable.  I thought I would show this historic chart.  It illustrates what the highest tax brackets were in any given year, since before 1920.   Over the last 100 years, our current tax rates are relatively low!  So, you may want to consider this in your tax planning decisions. </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25</a:t>
            </a:fld>
            <a:endParaRPr lang="en-US"/>
          </a:p>
        </p:txBody>
      </p:sp>
    </p:spTree>
    <p:extLst>
      <p:ext uri="{BB962C8B-B14F-4D97-AF65-F5344CB8AC3E}">
        <p14:creationId xmlns:p14="http://schemas.microsoft.com/office/powerpoint/2010/main" val="475485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or 5</a:t>
            </a:r>
            <a:r>
              <a:rPr lang="en-US" baseline="30000" dirty="0"/>
              <a:t>th</a:t>
            </a:r>
            <a:r>
              <a:rPr lang="en-US" dirty="0"/>
              <a:t> area of a good wealth plan will address your Legacy Planning.  Do you have a Will or Trust in place, is it current?  If you own a business, do you have a real Succession Plan?   And for the living issues of life, do you have a viable P.O.A.?  Please make sure you have this area of your plan addressed, otherwise you could be leaving a lot of open issues and confusion for your heirs.  </a:t>
            </a:r>
          </a:p>
          <a:p>
            <a:r>
              <a:rPr lang="en-US" baseline="30000" dirty="0"/>
              <a:t> </a:t>
            </a:r>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26</a:t>
            </a:fld>
            <a:endParaRPr lang="en-US"/>
          </a:p>
        </p:txBody>
      </p:sp>
    </p:spTree>
    <p:extLst>
      <p:ext uri="{BB962C8B-B14F-4D97-AF65-F5344CB8AC3E}">
        <p14:creationId xmlns:p14="http://schemas.microsoft.com/office/powerpoint/2010/main" val="4236795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of living… Wow look at this.  This shows what the average life expectancy age has done over the last 150 years.  I major reason for our longevity today is our great health care and breakthroughs… We are all living longer and it is expected to increase more.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27</a:t>
            </a:fld>
            <a:endParaRPr lang="en-US"/>
          </a:p>
        </p:txBody>
      </p:sp>
    </p:spTree>
    <p:extLst>
      <p:ext uri="{BB962C8B-B14F-4D97-AF65-F5344CB8AC3E}">
        <p14:creationId xmlns:p14="http://schemas.microsoft.com/office/powerpoint/2010/main" val="28966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wrap up… we are often asked, How Do We Measure Up to others?  Are we prepared for retirement properly?  </a:t>
            </a:r>
          </a:p>
          <a:p>
            <a:r>
              <a:rPr lang="en-US" dirty="0"/>
              <a:t>I like to talk about the 3 main stages of life.  The first 30 years is the Learning stage… you are learning who you are and what you are going to do.  You are establishing your career and basic life needs.  Once you turn 30, you enter the 2</a:t>
            </a:r>
            <a:r>
              <a:rPr lang="en-US" baseline="30000" dirty="0"/>
              <a:t>nd</a:t>
            </a:r>
            <a:r>
              <a:rPr lang="en-US" dirty="0"/>
              <a:t> stage, for 30-60 years… I call the Earning years.  These years are very important because you are earning money and you need to manage it wisely and invest for the future.  If you do not use this time wisely, then your last 30 years will not be enjoyable.  The last stage, Age 60-90, I call the Burning years,  It all depends on how well you have saved and invested up, which will determine what you can Burn or use to enjoy your retirement!</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28</a:t>
            </a:fld>
            <a:endParaRPr lang="en-US"/>
          </a:p>
        </p:txBody>
      </p:sp>
    </p:spTree>
    <p:extLst>
      <p:ext uri="{BB962C8B-B14F-4D97-AF65-F5344CB8AC3E}">
        <p14:creationId xmlns:p14="http://schemas.microsoft.com/office/powerpoint/2010/main" val="3059863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like this analysis that was conducted by Fidelity.  It estimates what someone’s retirement accounts should total at the different ages as they grow closer to retirement.  How do you measure up?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29</a:t>
            </a:fld>
            <a:endParaRPr lang="en-US"/>
          </a:p>
        </p:txBody>
      </p:sp>
    </p:spTree>
    <p:extLst>
      <p:ext uri="{BB962C8B-B14F-4D97-AF65-F5344CB8AC3E}">
        <p14:creationId xmlns:p14="http://schemas.microsoft.com/office/powerpoint/2010/main" val="3456549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sz="1100" dirty="0">
                <a:latin typeface="+mn-lt"/>
                <a:ea typeface="Calibri" panose="020F0502020204030204" pitchFamily="34" charset="0"/>
                <a:cs typeface="Times New Roman" panose="02020603050405020304" pitchFamily="18" charset="0"/>
              </a:rPr>
              <a:t>For better audio, the webinar will be in “listen-only mode”…   </a:t>
            </a:r>
          </a:p>
          <a:p>
            <a:pPr defTabSz="950793">
              <a:defRPr/>
            </a:pPr>
            <a:endParaRPr lang="en-US" sz="1100" dirty="0">
              <a:latin typeface="+mn-lt"/>
              <a:ea typeface="Calibri" panose="020F0502020204030204" pitchFamily="34" charset="0"/>
              <a:cs typeface="Times New Roman" panose="02020603050405020304" pitchFamily="18" charset="0"/>
            </a:endParaRPr>
          </a:p>
          <a:p>
            <a:pPr defTabSz="950793">
              <a:defRPr/>
            </a:pPr>
            <a:r>
              <a:rPr lang="en-US" sz="1100" dirty="0">
                <a:latin typeface="+mn-lt"/>
                <a:ea typeface="Calibri" panose="020F0502020204030204" pitchFamily="34" charset="0"/>
                <a:cs typeface="Times New Roman" panose="02020603050405020304" pitchFamily="18" charset="0"/>
              </a:rPr>
              <a:t>We will be fielding your questions at the end of the webinar.  Please, email any questions to:  </a:t>
            </a:r>
            <a:r>
              <a:rPr lang="en-US" sz="1100" u="sng" dirty="0">
                <a:solidFill>
                  <a:srgbClr val="0563C1"/>
                </a:solidFill>
                <a:latin typeface="+mn-lt"/>
                <a:ea typeface="Calibri" panose="020F0502020204030204" pitchFamily="34" charset="0"/>
                <a:cs typeface="Times New Roman" panose="02020603050405020304" pitchFamily="18" charset="0"/>
                <a:hlinkClick r:id="rId3"/>
              </a:rPr>
              <a:t>oneazwealth@oneazcu.com</a:t>
            </a:r>
            <a:r>
              <a:rPr lang="en-US" sz="1100" dirty="0">
                <a:latin typeface="+mn-lt"/>
                <a:ea typeface="Calibri" panose="020F0502020204030204" pitchFamily="34" charset="0"/>
                <a:cs typeface="Times New Roman" panose="02020603050405020304" pitchFamily="18" charset="0"/>
              </a:rPr>
              <a:t>.   We will be compiling your questions and will answer them at the end of today’s presentation.    If we do not get to your question, I promise we will respond to you directly.   </a:t>
            </a:r>
          </a:p>
          <a:p>
            <a:endParaRPr lang="en-US" sz="1100" dirty="0">
              <a:latin typeface="+mn-lt"/>
            </a:endParaRPr>
          </a:p>
          <a:p>
            <a:r>
              <a:rPr lang="en-US" sz="1100" dirty="0">
                <a:latin typeface="+mn-lt"/>
              </a:rPr>
              <a:t>Please send your webinar questions to OneAZWealth@OneAZCU.com. </a:t>
            </a:r>
          </a:p>
          <a:p>
            <a:endParaRPr lang="en-US" sz="1100" dirty="0">
              <a:latin typeface="+mn-lt"/>
            </a:endParaRPr>
          </a:p>
          <a:p>
            <a:r>
              <a:rPr lang="en-US" sz="1100" dirty="0">
                <a:latin typeface="+mn-lt"/>
              </a:rPr>
              <a:t>Last, for more information about </a:t>
            </a:r>
            <a:r>
              <a:rPr lang="en-US" sz="1100" dirty="0" err="1">
                <a:latin typeface="+mn-lt"/>
              </a:rPr>
              <a:t>OneAZ</a:t>
            </a:r>
            <a:r>
              <a:rPr lang="en-US" sz="1100" dirty="0">
                <a:latin typeface="+mn-lt"/>
              </a:rPr>
              <a:t> Wealth Management and our team of wealth advisors, visit OneAZWealth.com or use your mobile device to scan the QR Code on the screen now.</a:t>
            </a:r>
          </a:p>
          <a:p>
            <a:endParaRPr lang="en-US" sz="1100" dirty="0">
              <a:latin typeface="+mn-lt"/>
            </a:endParaRPr>
          </a:p>
          <a:p>
            <a:r>
              <a:rPr lang="en-US" sz="1100" dirty="0">
                <a:latin typeface="+mn-lt"/>
              </a:rPr>
              <a:t>You can also connect with us on social media on Facebook, LinkedIn, and YouTube for more exciting resources and helpful information.</a:t>
            </a:r>
          </a:p>
          <a:p>
            <a:endParaRPr lang="en-US" sz="1100" dirty="0">
              <a:latin typeface="+mn-lt"/>
            </a:endParaRPr>
          </a:p>
          <a:p>
            <a:r>
              <a:rPr lang="en-US" sz="1100" dirty="0">
                <a:latin typeface="+mn-lt"/>
              </a:rPr>
              <a:t>Now, let’s get started!</a:t>
            </a:r>
          </a:p>
        </p:txBody>
      </p:sp>
      <p:sp>
        <p:nvSpPr>
          <p:cNvPr id="7" name="Slide Number Placeholder 6">
            <a:extLst>
              <a:ext uri="{FF2B5EF4-FFF2-40B4-BE49-F238E27FC236}">
                <a16:creationId xmlns:a16="http://schemas.microsoft.com/office/drawing/2014/main" id="{B7858A79-8EF7-A7BA-ADEE-A6CAEF23BC38}"/>
              </a:ext>
            </a:extLst>
          </p:cNvPr>
          <p:cNvSpPr>
            <a:spLocks noGrp="1"/>
          </p:cNvSpPr>
          <p:nvPr>
            <p:ph type="sldNum" sz="quarter" idx="5"/>
          </p:nvPr>
        </p:nvSpPr>
        <p:spPr/>
        <p:txBody>
          <a:bodyPr/>
          <a:lstStyle/>
          <a:p>
            <a:fld id="{FA41E740-A33C-4EDC-A7FF-54C6BCFC745E}" type="slidenum">
              <a:rPr lang="en-US" smtClean="0"/>
              <a:t>3</a:t>
            </a:fld>
            <a:endParaRPr lang="en-US"/>
          </a:p>
        </p:txBody>
      </p:sp>
    </p:spTree>
    <p:extLst>
      <p:ext uri="{BB962C8B-B14F-4D97-AF65-F5344CB8AC3E}">
        <p14:creationId xmlns:p14="http://schemas.microsoft.com/office/powerpoint/2010/main" val="1828976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wrap-up, here are the Take Aways, I hope you will take from my presentation today… </a:t>
            </a:r>
          </a:p>
          <a:p>
            <a:endParaRPr lang="en-US" dirty="0"/>
          </a:p>
          <a:p>
            <a:pPr marL="171450" indent="-171450">
              <a:buFont typeface="Arial" panose="020B0604020202020204" pitchFamily="34" charset="0"/>
              <a:buChar char="•"/>
            </a:pPr>
            <a:r>
              <a:rPr lang="en-US" b="1" dirty="0">
                <a:latin typeface="+mn-lt"/>
              </a:rPr>
              <a:t>Start with Your O.P.M. Path</a:t>
            </a:r>
          </a:p>
          <a:p>
            <a:pPr marL="171450" indent="-171450">
              <a:buFont typeface="Arial" panose="020B0604020202020204" pitchFamily="34" charset="0"/>
              <a:buChar char="•"/>
            </a:pPr>
            <a:r>
              <a:rPr lang="en-US" b="1" dirty="0">
                <a:latin typeface="+mn-lt"/>
              </a:rPr>
              <a:t>5 Key Components of a Wealth Plan</a:t>
            </a:r>
          </a:p>
          <a:p>
            <a:pPr marL="171450" indent="-171450">
              <a:buFont typeface="Arial" panose="020B0604020202020204" pitchFamily="34" charset="0"/>
              <a:buChar char="•"/>
            </a:pPr>
            <a:r>
              <a:rPr lang="en-US" b="1" dirty="0">
                <a:latin typeface="+mn-lt"/>
              </a:rPr>
              <a:t>Know Your Investment Risk Tolerance Level</a:t>
            </a:r>
          </a:p>
          <a:p>
            <a:pPr marL="171450" indent="-171450">
              <a:buFont typeface="Arial" panose="020B0604020202020204" pitchFamily="34" charset="0"/>
              <a:buChar char="•"/>
            </a:pPr>
            <a:r>
              <a:rPr lang="en-US" b="1" dirty="0">
                <a:latin typeface="+mn-lt"/>
              </a:rPr>
              <a:t>Compare Investment Options Using S.T.Y.L.E.</a:t>
            </a:r>
          </a:p>
          <a:p>
            <a:pPr marL="171450" indent="-171450">
              <a:buFont typeface="Arial" panose="020B0604020202020204" pitchFamily="34" charset="0"/>
              <a:buChar char="•"/>
            </a:pPr>
            <a:r>
              <a:rPr lang="en-US" b="1" dirty="0">
                <a:latin typeface="+mn-lt"/>
              </a:rPr>
              <a:t>Manage Your Life Risks</a:t>
            </a:r>
          </a:p>
          <a:p>
            <a:pPr marL="171450" indent="-171450">
              <a:buFont typeface="Arial" panose="020B0604020202020204" pitchFamily="34" charset="0"/>
              <a:buChar char="•"/>
            </a:pPr>
            <a:r>
              <a:rPr lang="en-US" b="1" dirty="0">
                <a:latin typeface="+mn-lt"/>
              </a:rPr>
              <a:t>Start Planning and Act Now!</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30</a:t>
            </a:fld>
            <a:endParaRPr lang="en-US"/>
          </a:p>
        </p:txBody>
      </p:sp>
    </p:spTree>
    <p:extLst>
      <p:ext uri="{BB962C8B-B14F-4D97-AF65-F5344CB8AC3E}">
        <p14:creationId xmlns:p14="http://schemas.microsoft.com/office/powerpoint/2010/main" val="2384139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I am open for questions now…   Please, email any questions to: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oneazwealth@oneazcu.com</a:t>
            </a:r>
            <a:r>
              <a:rPr lang="en-US" sz="1600" dirty="0">
                <a:effectLst/>
                <a:latin typeface="Calibri" panose="020F0502020204030204" pitchFamily="34" charset="0"/>
                <a:ea typeface="Calibri" panose="020F0502020204030204" pitchFamily="34" charset="0"/>
                <a:cs typeface="Times New Roman" panose="02020603050405020304" pitchFamily="18" charset="0"/>
              </a:rPr>
              <a:t>.   We will be compiling your questions and will answer them now.   If we do not get to your question, I promise we will respond to you directly.   </a:t>
            </a:r>
          </a:p>
          <a:p>
            <a:endParaRPr lang="en-US" sz="1100" dirty="0"/>
          </a:p>
          <a:p>
            <a:r>
              <a:rPr lang="en-US" sz="1100" dirty="0"/>
              <a:t>Please send your webinar questions to OneAZWealth@OneAZCU.com. </a:t>
            </a:r>
          </a:p>
          <a:p>
            <a:endParaRPr lang="en-US" sz="1100" dirty="0"/>
          </a:p>
          <a:p>
            <a:r>
              <a:rPr lang="en-US" sz="1100" dirty="0"/>
              <a:t>Last, for more information about OneAZ Wealth Management and our team of wealth advisors, visit </a:t>
            </a:r>
            <a:r>
              <a:rPr lang="en-US" sz="1100" b="1" dirty="0"/>
              <a:t>OneAZWealth.com </a:t>
            </a:r>
            <a:r>
              <a:rPr lang="en-US" sz="1100" dirty="0"/>
              <a:t>or use your mobile device to scan the QR Code on the screen now.</a:t>
            </a:r>
          </a:p>
          <a:p>
            <a:endParaRPr lang="en-US" sz="1100" dirty="0"/>
          </a:p>
          <a:p>
            <a:r>
              <a:rPr lang="en-US" sz="1100" dirty="0"/>
              <a:t>You can also connect with us on social media on Facebook, LinkedIn, and YouTube for more exciting resources and helpful information.</a:t>
            </a:r>
          </a:p>
          <a:p>
            <a:endParaRPr lang="en-US" sz="1100" dirty="0"/>
          </a:p>
          <a:p>
            <a:r>
              <a:rPr lang="en-US" sz="1100" dirty="0"/>
              <a:t>Now, let’s get started with questions!</a:t>
            </a:r>
          </a:p>
        </p:txBody>
      </p:sp>
      <p:sp>
        <p:nvSpPr>
          <p:cNvPr id="7" name="Slide Number Placeholder 6">
            <a:extLst>
              <a:ext uri="{FF2B5EF4-FFF2-40B4-BE49-F238E27FC236}">
                <a16:creationId xmlns:a16="http://schemas.microsoft.com/office/drawing/2014/main" id="{5FD49895-93EE-492B-A890-91062A9FC854}"/>
              </a:ext>
            </a:extLst>
          </p:cNvPr>
          <p:cNvSpPr>
            <a:spLocks noGrp="1"/>
          </p:cNvSpPr>
          <p:nvPr>
            <p:ph type="sldNum" sz="quarter" idx="5"/>
          </p:nvPr>
        </p:nvSpPr>
        <p:spPr/>
        <p:txBody>
          <a:bodyPr/>
          <a:lstStyle/>
          <a:p>
            <a:fld id="{FA41E740-A33C-4EDC-A7FF-54C6BCFC745E}" type="slidenum">
              <a:rPr lang="en-US" smtClean="0"/>
              <a:t>31</a:t>
            </a:fld>
            <a:endParaRPr lang="en-US"/>
          </a:p>
        </p:txBody>
      </p:sp>
    </p:spTree>
    <p:extLst>
      <p:ext uri="{BB962C8B-B14F-4D97-AF65-F5344CB8AC3E}">
        <p14:creationId xmlns:p14="http://schemas.microsoft.com/office/powerpoint/2010/main" val="3844266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Again, thank you for attending and I hope you have found this information of value.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 wish you all, a Safe, Healthy and Wealthy year ahead.   </a:t>
            </a:r>
            <a:endParaRPr lang="en-US" sz="1100" dirty="0"/>
          </a:p>
        </p:txBody>
      </p:sp>
      <p:sp>
        <p:nvSpPr>
          <p:cNvPr id="7" name="Slide Number Placeholder 6">
            <a:extLst>
              <a:ext uri="{FF2B5EF4-FFF2-40B4-BE49-F238E27FC236}">
                <a16:creationId xmlns:a16="http://schemas.microsoft.com/office/drawing/2014/main" id="{42FB991E-6E51-138D-CF02-88417149A619}"/>
              </a:ext>
            </a:extLst>
          </p:cNvPr>
          <p:cNvSpPr>
            <a:spLocks noGrp="1"/>
          </p:cNvSpPr>
          <p:nvPr>
            <p:ph type="sldNum" sz="quarter" idx="5"/>
          </p:nvPr>
        </p:nvSpPr>
        <p:spPr/>
        <p:txBody>
          <a:bodyPr/>
          <a:lstStyle/>
          <a:p>
            <a:fld id="{FA41E740-A33C-4EDC-A7FF-54C6BCFC745E}" type="slidenum">
              <a:rPr lang="en-US" smtClean="0"/>
              <a:t>32</a:t>
            </a:fld>
            <a:endParaRPr lang="en-US"/>
          </a:p>
        </p:txBody>
      </p:sp>
    </p:spTree>
    <p:extLst>
      <p:ext uri="{BB962C8B-B14F-4D97-AF65-F5344CB8AC3E}">
        <p14:creationId xmlns:p14="http://schemas.microsoft.com/office/powerpoint/2010/main" val="261613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title of today’s presentation is titled:  How to Build Your Own Wealth Plan.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4</a:t>
            </a:fld>
            <a:endParaRPr lang="en-US"/>
          </a:p>
        </p:txBody>
      </p:sp>
    </p:spTree>
    <p:extLst>
      <p:ext uri="{BB962C8B-B14F-4D97-AF65-F5344CB8AC3E}">
        <p14:creationId xmlns:p14="http://schemas.microsoft.com/office/powerpoint/2010/main" val="608099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speaker for today’s presentation is:  Tom Mitchell, SVP of OneAZ Wealth Management, located at the OneAZ Credit Union.   Please reach out to me by email or connect with me on LinkedIn. </a:t>
            </a:r>
          </a:p>
          <a:p>
            <a:endParaRPr lang="en-US" dirty="0"/>
          </a:p>
          <a:p>
            <a:endParaRPr lang="en-US" dirty="0"/>
          </a:p>
        </p:txBody>
      </p:sp>
      <p:sp>
        <p:nvSpPr>
          <p:cNvPr id="7" name="Slide Number Placeholder 6">
            <a:extLst>
              <a:ext uri="{FF2B5EF4-FFF2-40B4-BE49-F238E27FC236}">
                <a16:creationId xmlns:a16="http://schemas.microsoft.com/office/drawing/2014/main" id="{83B41FEA-157B-203B-DE66-1CF4BF832A50}"/>
              </a:ext>
            </a:extLst>
          </p:cNvPr>
          <p:cNvSpPr>
            <a:spLocks noGrp="1"/>
          </p:cNvSpPr>
          <p:nvPr>
            <p:ph type="sldNum" sz="quarter" idx="5"/>
          </p:nvPr>
        </p:nvSpPr>
        <p:spPr/>
        <p:txBody>
          <a:bodyPr/>
          <a:lstStyle/>
          <a:p>
            <a:fld id="{FA41E740-A33C-4EDC-A7FF-54C6BCFC745E}" type="slidenum">
              <a:rPr lang="en-US" smtClean="0"/>
              <a:t>5</a:t>
            </a:fld>
            <a:endParaRPr lang="en-US"/>
          </a:p>
        </p:txBody>
      </p:sp>
    </p:spTree>
    <p:extLst>
      <p:ext uri="{BB962C8B-B14F-4D97-AF65-F5344CB8AC3E}">
        <p14:creationId xmlns:p14="http://schemas.microsoft.com/office/powerpoint/2010/main" val="265330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today’s presentation, we are going to cover the following topics. </a:t>
            </a:r>
          </a:p>
          <a:p>
            <a:pPr marL="171450" indent="-171450">
              <a:buFont typeface="Arial" panose="020B0604020202020204" pitchFamily="34" charset="0"/>
              <a:buChar char="•"/>
            </a:pPr>
            <a:r>
              <a:rPr lang="en-US" b="1" dirty="0">
                <a:latin typeface="+mn-lt"/>
              </a:rPr>
              <a:t>Start with Your O.P.M. Path</a:t>
            </a:r>
          </a:p>
          <a:p>
            <a:pPr marL="171450" indent="-171450">
              <a:buFont typeface="Arial" panose="020B0604020202020204" pitchFamily="34" charset="0"/>
              <a:buChar char="•"/>
            </a:pPr>
            <a:r>
              <a:rPr lang="en-US" b="1" dirty="0">
                <a:latin typeface="+mn-lt"/>
              </a:rPr>
              <a:t>5 Key Components of a Wealth Plan</a:t>
            </a:r>
          </a:p>
          <a:p>
            <a:pPr marL="914400" lvl="1" indent="-457200">
              <a:buFont typeface="Arial" panose="020B0604020202020204" pitchFamily="34" charset="0"/>
              <a:buChar char="•"/>
            </a:pPr>
            <a:r>
              <a:rPr lang="en-US" dirty="0"/>
              <a:t>Capital Accumulation</a:t>
            </a:r>
          </a:p>
          <a:p>
            <a:pPr marL="914400" lvl="1" indent="-457200">
              <a:buFont typeface="Arial" panose="020B0604020202020204" pitchFamily="34" charset="0"/>
              <a:buChar char="•"/>
            </a:pPr>
            <a:r>
              <a:rPr lang="en-US" dirty="0">
                <a:latin typeface="+mn-lt"/>
              </a:rPr>
              <a:t>Risk Management</a:t>
            </a:r>
          </a:p>
          <a:p>
            <a:pPr marL="914400" lvl="1" indent="-457200">
              <a:buFont typeface="Arial" panose="020B0604020202020204" pitchFamily="34" charset="0"/>
              <a:buChar char="•"/>
            </a:pPr>
            <a:r>
              <a:rPr lang="en-US" dirty="0"/>
              <a:t>Retirement Planning</a:t>
            </a:r>
          </a:p>
          <a:p>
            <a:pPr marL="914400" lvl="1" indent="-457200">
              <a:buFont typeface="Arial" panose="020B0604020202020204" pitchFamily="34" charset="0"/>
              <a:buChar char="•"/>
            </a:pPr>
            <a:r>
              <a:rPr lang="en-US" dirty="0">
                <a:latin typeface="+mn-lt"/>
              </a:rPr>
              <a:t>Tax Planning</a:t>
            </a:r>
          </a:p>
          <a:p>
            <a:pPr marL="914400" lvl="1" indent="-457200">
              <a:buFont typeface="Arial" panose="020B0604020202020204" pitchFamily="34" charset="0"/>
              <a:buChar char="•"/>
            </a:pPr>
            <a:r>
              <a:rPr lang="en-US" dirty="0"/>
              <a:t>Legacy Planning</a:t>
            </a:r>
          </a:p>
          <a:p>
            <a:pPr marL="171450" indent="-171450">
              <a:buFont typeface="Arial" panose="020B0604020202020204" pitchFamily="34" charset="0"/>
              <a:buChar char="•"/>
            </a:pPr>
            <a:r>
              <a:rPr lang="en-US" b="1" dirty="0">
                <a:latin typeface="+mn-lt"/>
              </a:rPr>
              <a:t>How do you measure up?</a:t>
            </a:r>
          </a:p>
          <a:p>
            <a:pPr marL="171450" indent="-171450">
              <a:buFont typeface="Arial" panose="020B0604020202020204" pitchFamily="34" charset="0"/>
              <a:buChar char="•"/>
            </a:pPr>
            <a:r>
              <a:rPr lang="en-US" b="1" dirty="0">
                <a:latin typeface="+mn-lt"/>
              </a:rPr>
              <a:t>Key Take Aways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6</a:t>
            </a:fld>
            <a:endParaRPr lang="en-US"/>
          </a:p>
        </p:txBody>
      </p:sp>
    </p:spTree>
    <p:extLst>
      <p:ext uri="{BB962C8B-B14F-4D97-AF65-F5344CB8AC3E}">
        <p14:creationId xmlns:p14="http://schemas.microsoft.com/office/powerpoint/2010/main" val="2827818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with the O.P.M Path.</a:t>
            </a:r>
          </a:p>
          <a:p>
            <a:r>
              <a:rPr lang="en-US" dirty="0"/>
              <a:t>It starts with O – Organizing your financial data and your goals and objectives.  Once we together gather and learn those, we move to the P.</a:t>
            </a:r>
          </a:p>
          <a:p>
            <a:r>
              <a:rPr lang="en-US" dirty="0"/>
              <a:t>With the P – we want to Plan and Project Scenarios using your personal goals and financial data.   We will also offer up alternatives and possible strategies to better help in your planning process.  </a:t>
            </a:r>
          </a:p>
          <a:p>
            <a:r>
              <a:rPr lang="en-US" dirty="0"/>
              <a:t>The M part of the path relates to the ongoing Monitoring and Managing the process going forward over time with you.  Your goals are important and we like to track, monitor, and review your progress on an annual or semi-annual process. As you can see, the process is an ongoing cycle… periodically reviewing and refreshing your O, reviewing and update the P, providing us new strategies to carry out in the M process.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7</a:t>
            </a:fld>
            <a:endParaRPr lang="en-US"/>
          </a:p>
        </p:txBody>
      </p:sp>
    </p:spTree>
    <p:extLst>
      <p:ext uri="{BB962C8B-B14F-4D97-AF65-F5344CB8AC3E}">
        <p14:creationId xmlns:p14="http://schemas.microsoft.com/office/powerpoint/2010/main" val="423435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 to review the importance of the basic Financial Pyramid.  This financial planning concept has been around for a long time and illustrates how someone can build a strong wealth plan and allocate their assets accordingly.  Starting with a strong foundation – which is made up of safe and most conservative savings and investment assets. </a:t>
            </a:r>
          </a:p>
          <a:p>
            <a:r>
              <a:rPr lang="en-US" dirty="0"/>
              <a:t>As you move up the pyramid,  it is similar to the risk spectrum going from conservative to aggressive investment vehicles and styles.   It is important to note, as the risk level does increase with the possible loss of your principal, however, the potential rate of return may also increase.   The first step up the pyramid in building your wealth plan is the Conservative category.  They are listed here…</a:t>
            </a:r>
          </a:p>
          <a:p>
            <a:r>
              <a:rPr lang="en-US" dirty="0"/>
              <a:t>Depending on your risk tolerance, and time horizon, having assets in the next tier up is the Growth category.  The common vehicles used here are… </a:t>
            </a:r>
          </a:p>
          <a:p>
            <a:r>
              <a:rPr lang="en-US" dirty="0"/>
              <a:t>And lastly, if you have a solid plan and plenty of assets to cover your basic needs and your common goals, you may want to consider the most risky category level of the pyramid, the Speculative.   Note, not all investors have their assets in all levels, it is a personal decision and subject to what your risk tolerance level is.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8</a:t>
            </a:fld>
            <a:endParaRPr lang="en-US"/>
          </a:p>
        </p:txBody>
      </p:sp>
    </p:spTree>
    <p:extLst>
      <p:ext uri="{BB962C8B-B14F-4D97-AF65-F5344CB8AC3E}">
        <p14:creationId xmlns:p14="http://schemas.microsoft.com/office/powerpoint/2010/main" val="156840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gather information on the client’s needs, desires and financial resources, we like to illustrate it using these three pockets…  What are financial needs/desires along with assets needed for each of these three time periods. </a:t>
            </a:r>
          </a:p>
          <a:p>
            <a:endParaRPr lang="en-US" dirty="0"/>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9</a:t>
            </a:fld>
            <a:endParaRPr lang="en-US"/>
          </a:p>
        </p:txBody>
      </p:sp>
    </p:spTree>
    <p:extLst>
      <p:ext uri="{BB962C8B-B14F-4D97-AF65-F5344CB8AC3E}">
        <p14:creationId xmlns:p14="http://schemas.microsoft.com/office/powerpoint/2010/main" val="1683965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48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1481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42846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97666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fld id="{128B77FE-808F-455C-A781-E28423E5665A}" type="datetimeFigureOut">
              <a:rPr lang="en-US" smtClean="0"/>
              <a:t>4/17/2023</a:t>
            </a:fld>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298862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fld id="{128B77FE-808F-455C-A781-E28423E5665A}" type="datetimeFigureOut">
              <a:rPr lang="en-US" smtClean="0"/>
              <a:t>4/17/2023</a:t>
            </a:fld>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83343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70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2" y="-3250276"/>
            <a:ext cx="756458" cy="808828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0" y="415637"/>
            <a:ext cx="10515600" cy="756459"/>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0"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1"/>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79"/>
            <a:ext cx="5608320" cy="3182164"/>
          </a:xfrm>
        </p:spPr>
        <p:txBody>
          <a:bodyPr>
            <a:normAutofit/>
          </a:bodyPr>
          <a:lstStyle>
            <a:lvl1pPr marL="457200" indent="-457200">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117076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51329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0369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6222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9294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406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49500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B77FE-808F-455C-A781-E28423E5665A}" type="datetimeFigureOut">
              <a:rPr lang="en-US" smtClean="0"/>
              <a:t>4/17/2023</a:t>
            </a:fld>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927213978"/>
      </p:ext>
    </p:extLst>
  </p:cSld>
  <p:clrMap bg1="lt1" tx1="dk1" bg2="lt2" tx2="dk2" accent1="accent1" accent2="accent2" accent3="accent3" accent4="accent4" accent5="accent5" accent6="accent6" hlink="hlink" folHlink="folHlink"/>
  <p:sldLayoutIdLst>
    <p:sldLayoutId id="2147483678" r:id="rId1"/>
    <p:sldLayoutId id="2147483689" r:id="rId2"/>
    <p:sldLayoutId id="2147483688" r:id="rId3"/>
    <p:sldLayoutId id="2147483676" r:id="rId4"/>
    <p:sldLayoutId id="2147483677" r:id="rId5"/>
    <p:sldLayoutId id="2147483687"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oneazwealth.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www.oneazwealth.com/" TargetMode="External"/><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26.png"/><Relationship Id="rId4" Type="http://schemas.openxmlformats.org/officeDocument/2006/relationships/customXml" Target="../ink/ink1.xml"/><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hyperlink" Target="https://www.fidelity.com/viewpoints/retirement/how-much-do-i-need-to-reti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www.oneazwealth.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www.oneazwealth.com/"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www.oneazwealth.co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2878015" y="4469310"/>
            <a:ext cx="9144000"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algn="just" eaLnBrk="0" fontAlgn="base" hangingPunct="0">
              <a:spcBef>
                <a:spcPct val="0"/>
              </a:spcBef>
              <a:spcAft>
                <a:spcPct val="0"/>
              </a:spcAft>
            </a:pPr>
            <a:r>
              <a:rPr lang="en-US" sz="1150" b="1" dirty="0">
                <a:solidFill>
                  <a:schemeClr val="bg2">
                    <a:lumMod val="25000"/>
                  </a:schemeClr>
                </a:solidFill>
                <a:latin typeface="Avenir Next LT Pro Demi" panose="020B0704020202020204" pitchFamily="34" charset="0"/>
              </a:rPr>
              <a:t>Securities and advisory services are offered through LPL Financial (LPL), a registered investment advisor and broker-dealer (member FINRA/SIPC). </a:t>
            </a:r>
            <a:r>
              <a:rPr lang="en-US" sz="1150" dirty="0">
                <a:solidFill>
                  <a:schemeClr val="bg2">
                    <a:lumMod val="25000"/>
                  </a:schemeClr>
                </a:solidFill>
                <a:latin typeface="Avenir LT Std 35 Light" panose="020B0402020203020204" pitchFamily="34" charset="0"/>
              </a:rPr>
              <a:t>Insurance products are offered through LPL or its licensed affiliates. OneAZ Credit Union (OneAZ CU) and OneAZ Wealth Management </a:t>
            </a:r>
            <a:r>
              <a:rPr lang="en-US" sz="1150" b="1" u="sng" dirty="0">
                <a:solidFill>
                  <a:schemeClr val="bg2">
                    <a:lumMod val="25000"/>
                  </a:schemeClr>
                </a:solidFill>
                <a:latin typeface="Avenir Next LT Pro Demi" panose="020B0704020202020204" pitchFamily="34" charset="0"/>
              </a:rPr>
              <a:t>are not</a:t>
            </a:r>
            <a:r>
              <a:rPr lang="en-US" sz="1150" dirty="0">
                <a:solidFill>
                  <a:schemeClr val="bg2">
                    <a:lumMod val="25000"/>
                  </a:schemeClr>
                </a:solidFill>
                <a:latin typeface="Avenir Next LT Pro Demi" panose="020B0704020202020204" pitchFamily="34" charset="0"/>
              </a:rPr>
              <a:t> </a:t>
            </a:r>
            <a:r>
              <a:rPr lang="en-US" sz="1150" dirty="0">
                <a:solidFill>
                  <a:schemeClr val="bg2">
                    <a:lumMod val="25000"/>
                  </a:schemeClr>
                </a:solidFill>
                <a:latin typeface="Avenir LT Std 35 Light" panose="020B0402020203020204" pitchFamily="34" charset="0"/>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lang="en-US" altLang="en-US" sz="1150" dirty="0">
              <a:solidFill>
                <a:schemeClr val="bg2">
                  <a:lumMod val="25000"/>
                </a:schemeClr>
              </a:solidFill>
              <a:latin typeface="Avenir LT Std 35 Light" panose="020B0402020203020204" pitchFamily="34" charset="0"/>
            </a:endParaRPr>
          </a:p>
        </p:txBody>
      </p:sp>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689" y="608845"/>
            <a:ext cx="4450285" cy="1488706"/>
          </a:xfrm>
          <a:prstGeom prst="rect">
            <a:avLst/>
          </a:prstGeom>
        </p:spPr>
      </p:pic>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extLst>
              <p:ext uri="{D42A27DB-BD31-4B8C-83A1-F6EECF244321}">
                <p14:modId xmlns:p14="http://schemas.microsoft.com/office/powerpoint/2010/main" val="3412638473"/>
              </p:ext>
            </p:extLst>
          </p:nvPr>
        </p:nvGraphicFramePr>
        <p:xfrm>
          <a:off x="2954215" y="5624769"/>
          <a:ext cx="8870461" cy="431800"/>
        </p:xfrm>
        <a:graphic>
          <a:graphicData uri="http://schemas.openxmlformats.org/drawingml/2006/table">
            <a:tbl>
              <a:tblPr firstRow="1" firstCol="1" lastRow="1" lastCol="1" bandRow="1" bandCol="1"/>
              <a:tblGrid>
                <a:gridCol w="2532586">
                  <a:extLst>
                    <a:ext uri="{9D8B030D-6E8A-4147-A177-3AD203B41FA5}">
                      <a16:colId xmlns:a16="http://schemas.microsoft.com/office/drawing/2014/main" val="3236136599"/>
                    </a:ext>
                  </a:extLst>
                </a:gridCol>
                <a:gridCol w="2240712">
                  <a:extLst>
                    <a:ext uri="{9D8B030D-6E8A-4147-A177-3AD203B41FA5}">
                      <a16:colId xmlns:a16="http://schemas.microsoft.com/office/drawing/2014/main" val="677956393"/>
                    </a:ext>
                  </a:extLst>
                </a:gridCol>
                <a:gridCol w="2815540">
                  <a:extLst>
                    <a:ext uri="{9D8B030D-6E8A-4147-A177-3AD203B41FA5}">
                      <a16:colId xmlns:a16="http://schemas.microsoft.com/office/drawing/2014/main" val="180355062"/>
                    </a:ext>
                  </a:extLst>
                </a:gridCol>
                <a:gridCol w="1281623">
                  <a:extLst>
                    <a:ext uri="{9D8B030D-6E8A-4147-A177-3AD203B41FA5}">
                      <a16:colId xmlns:a16="http://schemas.microsoft.com/office/drawing/2014/main" val="330343158"/>
                    </a:ext>
                  </a:extLst>
                </a:gridCol>
              </a:tblGrid>
              <a:tr h="311624">
                <a:tc>
                  <a:txBody>
                    <a:bodyPr/>
                    <a:lstStyle/>
                    <a:p>
                      <a:pPr marL="192405"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115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115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115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2848708" y="3933439"/>
            <a:ext cx="9179169" cy="623248"/>
          </a:xfrm>
          <a:prstGeom prst="rect">
            <a:avLst/>
          </a:prstGeom>
          <a:noFill/>
        </p:spPr>
        <p:txBody>
          <a:bodyPr wrap="square" rtlCol="0">
            <a:spAutoFit/>
          </a:bodyPr>
          <a:lstStyle/>
          <a:p>
            <a:pPr algn="just"/>
            <a:r>
              <a:rPr lang="en-US" sz="1150" dirty="0">
                <a:solidFill>
                  <a:schemeClr val="bg2">
                    <a:lumMod val="25000"/>
                  </a:schemeClr>
                </a:solidFill>
                <a:latin typeface="Avenir LT Std 35 Light" panose="020B0402020203020204" pitchFamily="34" charset="0"/>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1921B723-49B7-D7B5-C6E5-CB3F448E4CCC}"/>
              </a:ext>
            </a:extLst>
          </p:cNvPr>
          <p:cNvSpPr txBox="1"/>
          <p:nvPr/>
        </p:nvSpPr>
        <p:spPr>
          <a:xfrm>
            <a:off x="2848706" y="6071662"/>
            <a:ext cx="9355017" cy="800219"/>
          </a:xfrm>
          <a:prstGeom prst="rect">
            <a:avLst/>
          </a:prstGeom>
          <a:noFill/>
        </p:spPr>
        <p:txBody>
          <a:bodyPr wrap="square" rtlCol="0">
            <a:spAutoFit/>
          </a:bodyPr>
          <a:lstStyle/>
          <a:p>
            <a:r>
              <a:rPr lang="en-US" sz="1150" dirty="0">
                <a:solidFill>
                  <a:schemeClr val="bg2">
                    <a:lumMod val="25000"/>
                  </a:schemeClr>
                </a:solidFill>
                <a:latin typeface="Avenir LT Std 35 Light" panose="020B0402020203020204" pitchFamily="34" charset="0"/>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 Please visit https://www.lpl.com/disclosures/is-lpl-relationship-disclosure.html for more detailed information. </a:t>
            </a:r>
          </a:p>
        </p:txBody>
      </p:sp>
      <p:sp>
        <p:nvSpPr>
          <p:cNvPr id="2" name="Text Placeholder 4">
            <a:extLst>
              <a:ext uri="{FF2B5EF4-FFF2-40B4-BE49-F238E27FC236}">
                <a16:creationId xmlns:a16="http://schemas.microsoft.com/office/drawing/2014/main" id="{7362E761-6872-4859-C7A8-8B97A72C5CED}"/>
              </a:ext>
            </a:extLst>
          </p:cNvPr>
          <p:cNvSpPr txBox="1">
            <a:spLocks/>
          </p:cNvSpPr>
          <p:nvPr/>
        </p:nvSpPr>
        <p:spPr>
          <a:xfrm>
            <a:off x="4834689" y="2889737"/>
            <a:ext cx="5608320" cy="918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The presentation will begin shortly.</a:t>
            </a:r>
          </a:p>
        </p:txBody>
      </p:sp>
      <p:sp>
        <p:nvSpPr>
          <p:cNvPr id="7" name="TextBox 6">
            <a:extLst>
              <a:ext uri="{FF2B5EF4-FFF2-40B4-BE49-F238E27FC236}">
                <a16:creationId xmlns:a16="http://schemas.microsoft.com/office/drawing/2014/main" id="{69D17E31-03BC-93B2-0CFF-431A66C33DEF}"/>
              </a:ext>
            </a:extLst>
          </p:cNvPr>
          <p:cNvSpPr txBox="1"/>
          <p:nvPr/>
        </p:nvSpPr>
        <p:spPr>
          <a:xfrm>
            <a:off x="4625247" y="3710449"/>
            <a:ext cx="6027204" cy="215444"/>
          </a:xfrm>
          <a:prstGeom prst="rect">
            <a:avLst/>
          </a:prstGeom>
          <a:noFill/>
        </p:spPr>
        <p:txBody>
          <a:bodyPr wrap="square" rtlCol="0">
            <a:spAutoFit/>
          </a:bodyPr>
          <a:lstStyle/>
          <a:p>
            <a:r>
              <a:rPr lang="en-US" sz="800" b="1" dirty="0">
                <a:solidFill>
                  <a:schemeClr val="bg2">
                    <a:lumMod val="25000"/>
                  </a:schemeClr>
                </a:solidFill>
                <a:latin typeface="Avenir LT Std 35 Light" panose="020B0402020203020204" pitchFamily="34" charset="0"/>
              </a:rPr>
              <a:t>OneAZ Wealth Management | (877) 566-0517 | </a:t>
            </a:r>
            <a:r>
              <a:rPr lang="en-US" sz="800" b="1" dirty="0">
                <a:solidFill>
                  <a:schemeClr val="bg2">
                    <a:lumMod val="25000"/>
                  </a:schemeClr>
                </a:solidFill>
                <a:latin typeface="Avenir LT Std 35 Light" panose="020B0402020203020204" pitchFamily="34" charset="0"/>
                <a:hlinkClick r:id="rId4"/>
              </a:rPr>
              <a:t>www.OneAZWealth.com</a:t>
            </a:r>
            <a:r>
              <a:rPr lang="en-US" sz="800" b="1" dirty="0">
                <a:solidFill>
                  <a:schemeClr val="bg2">
                    <a:lumMod val="25000"/>
                  </a:scheme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48931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855FE8-767C-485D-9D4F-463438A14D02}"/>
              </a:ext>
            </a:extLst>
          </p:cNvPr>
          <p:cNvSpPr/>
          <p:nvPr/>
        </p:nvSpPr>
        <p:spPr>
          <a:xfrm>
            <a:off x="0" y="1102545"/>
            <a:ext cx="12363938" cy="4930932"/>
          </a:xfrm>
          <a:prstGeom prst="rect">
            <a:avLst/>
          </a:prstGeom>
          <a:solidFill>
            <a:srgbClr val="EA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3730B-6E80-435E-903D-26E95283692B}"/>
              </a:ext>
            </a:extLst>
          </p:cNvPr>
          <p:cNvSpPr>
            <a:spLocks noGrp="1"/>
          </p:cNvSpPr>
          <p:nvPr>
            <p:ph type="title"/>
          </p:nvPr>
        </p:nvSpPr>
        <p:spPr>
          <a:xfrm>
            <a:off x="838200" y="92979"/>
            <a:ext cx="10515600" cy="1009566"/>
          </a:xfrm>
        </p:spPr>
        <p:txBody>
          <a:bodyPr>
            <a:normAutofit/>
          </a:bodyPr>
          <a:lstStyle/>
          <a:p>
            <a:r>
              <a:rPr lang="en-US" dirty="0"/>
              <a:t>3 Pocket Analysis</a:t>
            </a:r>
          </a:p>
        </p:txBody>
      </p:sp>
      <p:pic>
        <p:nvPicPr>
          <p:cNvPr id="4" name="Picture 3" descr="A picture containing diagram&#10;&#10;Description automatically generated">
            <a:extLst>
              <a:ext uri="{FF2B5EF4-FFF2-40B4-BE49-F238E27FC236}">
                <a16:creationId xmlns:a16="http://schemas.microsoft.com/office/drawing/2014/main" id="{DB779FEF-3C4F-4043-8309-7C2862A5B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56" y="1102545"/>
            <a:ext cx="10278911" cy="4930932"/>
          </a:xfrm>
          <a:prstGeom prst="rect">
            <a:avLst/>
          </a:prstGeom>
        </p:spPr>
      </p:pic>
      <p:sp>
        <p:nvSpPr>
          <p:cNvPr id="6" name="TextBox 5">
            <a:extLst>
              <a:ext uri="{FF2B5EF4-FFF2-40B4-BE49-F238E27FC236}">
                <a16:creationId xmlns:a16="http://schemas.microsoft.com/office/drawing/2014/main" id="{F0CE0B69-40E2-4D38-9A3D-DF75DE0CDC4A}"/>
              </a:ext>
            </a:extLst>
          </p:cNvPr>
          <p:cNvSpPr txBox="1"/>
          <p:nvPr/>
        </p:nvSpPr>
        <p:spPr>
          <a:xfrm rot="20676126">
            <a:off x="134882" y="1501190"/>
            <a:ext cx="2540000" cy="1015663"/>
          </a:xfrm>
          <a:prstGeom prst="rect">
            <a:avLst/>
          </a:prstGeom>
          <a:noFill/>
        </p:spPr>
        <p:txBody>
          <a:bodyPr wrap="square" rtlCol="0">
            <a:spAutoFit/>
          </a:bodyPr>
          <a:lstStyle/>
          <a:p>
            <a:pPr algn="ctr"/>
            <a:r>
              <a:rPr lang="en-US" sz="6000" dirty="0">
                <a:latin typeface="Ink Free" panose="03080402000500000000" pitchFamily="66" charset="0"/>
              </a:rPr>
              <a:t>Casey</a:t>
            </a:r>
            <a:endParaRPr lang="en-US" sz="4800" dirty="0">
              <a:latin typeface="Ink Free" panose="03080402000500000000" pitchFamily="66" charset="0"/>
            </a:endParaRPr>
          </a:p>
        </p:txBody>
      </p:sp>
      <p:sp>
        <p:nvSpPr>
          <p:cNvPr id="7" name="TextBox 6">
            <a:extLst>
              <a:ext uri="{FF2B5EF4-FFF2-40B4-BE49-F238E27FC236}">
                <a16:creationId xmlns:a16="http://schemas.microsoft.com/office/drawing/2014/main" id="{1E8134EB-C706-493C-8342-1050F28A859A}"/>
              </a:ext>
            </a:extLst>
          </p:cNvPr>
          <p:cNvSpPr txBox="1"/>
          <p:nvPr/>
        </p:nvSpPr>
        <p:spPr>
          <a:xfrm>
            <a:off x="1709058" y="3347884"/>
            <a:ext cx="2110155" cy="369332"/>
          </a:xfrm>
          <a:prstGeom prst="rect">
            <a:avLst/>
          </a:prstGeom>
          <a:noFill/>
        </p:spPr>
        <p:txBody>
          <a:bodyPr wrap="square" rtlCol="0">
            <a:spAutoFit/>
          </a:bodyPr>
          <a:lstStyle/>
          <a:p>
            <a:pPr algn="ctr"/>
            <a:r>
              <a:rPr lang="en-US" dirty="0">
                <a:latin typeface="Ink Free" panose="03080402000500000000" pitchFamily="66" charset="0"/>
              </a:rPr>
              <a:t>Birthday Party</a:t>
            </a:r>
          </a:p>
        </p:txBody>
      </p:sp>
      <p:sp>
        <p:nvSpPr>
          <p:cNvPr id="8" name="TextBox 7">
            <a:extLst>
              <a:ext uri="{FF2B5EF4-FFF2-40B4-BE49-F238E27FC236}">
                <a16:creationId xmlns:a16="http://schemas.microsoft.com/office/drawing/2014/main" id="{1768377A-9CF8-4988-9C9D-D473627B861F}"/>
              </a:ext>
            </a:extLst>
          </p:cNvPr>
          <p:cNvSpPr txBox="1"/>
          <p:nvPr/>
        </p:nvSpPr>
        <p:spPr>
          <a:xfrm>
            <a:off x="4838563" y="2761180"/>
            <a:ext cx="2110155" cy="369332"/>
          </a:xfrm>
          <a:prstGeom prst="rect">
            <a:avLst/>
          </a:prstGeom>
          <a:noFill/>
        </p:spPr>
        <p:txBody>
          <a:bodyPr wrap="square" rtlCol="0">
            <a:spAutoFit/>
          </a:bodyPr>
          <a:lstStyle/>
          <a:p>
            <a:pPr algn="ctr"/>
            <a:r>
              <a:rPr lang="en-US" dirty="0">
                <a:latin typeface="Ink Free" panose="03080402000500000000" pitchFamily="66" charset="0"/>
              </a:rPr>
              <a:t>Family Reunion</a:t>
            </a:r>
          </a:p>
        </p:txBody>
      </p:sp>
      <p:sp>
        <p:nvSpPr>
          <p:cNvPr id="9" name="TextBox 8">
            <a:extLst>
              <a:ext uri="{FF2B5EF4-FFF2-40B4-BE49-F238E27FC236}">
                <a16:creationId xmlns:a16="http://schemas.microsoft.com/office/drawing/2014/main" id="{7D38D447-A498-4941-9ECA-DD468536D79D}"/>
              </a:ext>
            </a:extLst>
          </p:cNvPr>
          <p:cNvSpPr txBox="1"/>
          <p:nvPr/>
        </p:nvSpPr>
        <p:spPr>
          <a:xfrm>
            <a:off x="4838562" y="3043700"/>
            <a:ext cx="2110155" cy="369332"/>
          </a:xfrm>
          <a:prstGeom prst="rect">
            <a:avLst/>
          </a:prstGeom>
          <a:noFill/>
        </p:spPr>
        <p:txBody>
          <a:bodyPr wrap="square" rtlCol="0">
            <a:spAutoFit/>
          </a:bodyPr>
          <a:lstStyle/>
          <a:p>
            <a:pPr algn="ctr"/>
            <a:r>
              <a:rPr lang="en-US" dirty="0">
                <a:latin typeface="Ink Free" panose="03080402000500000000" pitchFamily="66" charset="0"/>
              </a:rPr>
              <a:t>New Car</a:t>
            </a:r>
          </a:p>
        </p:txBody>
      </p:sp>
      <p:sp>
        <p:nvSpPr>
          <p:cNvPr id="10" name="TextBox 9">
            <a:extLst>
              <a:ext uri="{FF2B5EF4-FFF2-40B4-BE49-F238E27FC236}">
                <a16:creationId xmlns:a16="http://schemas.microsoft.com/office/drawing/2014/main" id="{D91ADF22-EA9F-4F03-99DD-AE098B9F1104}"/>
              </a:ext>
            </a:extLst>
          </p:cNvPr>
          <p:cNvSpPr txBox="1"/>
          <p:nvPr/>
        </p:nvSpPr>
        <p:spPr>
          <a:xfrm>
            <a:off x="7697747" y="2178075"/>
            <a:ext cx="2718508" cy="369332"/>
          </a:xfrm>
          <a:prstGeom prst="rect">
            <a:avLst/>
          </a:prstGeom>
          <a:noFill/>
        </p:spPr>
        <p:txBody>
          <a:bodyPr wrap="square" rtlCol="0">
            <a:spAutoFit/>
          </a:bodyPr>
          <a:lstStyle/>
          <a:p>
            <a:pPr algn="ctr"/>
            <a:r>
              <a:rPr lang="en-US" dirty="0">
                <a:latin typeface="Ink Free" panose="03080402000500000000" pitchFamily="66" charset="0"/>
              </a:rPr>
              <a:t>New Roof</a:t>
            </a:r>
          </a:p>
        </p:txBody>
      </p:sp>
      <p:sp>
        <p:nvSpPr>
          <p:cNvPr id="11" name="TextBox 10">
            <a:extLst>
              <a:ext uri="{FF2B5EF4-FFF2-40B4-BE49-F238E27FC236}">
                <a16:creationId xmlns:a16="http://schemas.microsoft.com/office/drawing/2014/main" id="{494E1DE5-7EFE-4C18-BF29-B8857E1725D3}"/>
              </a:ext>
            </a:extLst>
          </p:cNvPr>
          <p:cNvSpPr txBox="1"/>
          <p:nvPr/>
        </p:nvSpPr>
        <p:spPr>
          <a:xfrm>
            <a:off x="1681705" y="3664125"/>
            <a:ext cx="2110155" cy="369332"/>
          </a:xfrm>
          <a:prstGeom prst="rect">
            <a:avLst/>
          </a:prstGeom>
          <a:noFill/>
        </p:spPr>
        <p:txBody>
          <a:bodyPr wrap="square" rtlCol="0">
            <a:spAutoFit/>
          </a:bodyPr>
          <a:lstStyle/>
          <a:p>
            <a:pPr algn="ctr"/>
            <a:r>
              <a:rPr lang="en-US" dirty="0">
                <a:latin typeface="Ink Free" panose="03080402000500000000" pitchFamily="66" charset="0"/>
              </a:rPr>
              <a:t>Dental Work</a:t>
            </a:r>
          </a:p>
        </p:txBody>
      </p:sp>
      <p:sp>
        <p:nvSpPr>
          <p:cNvPr id="12" name="TextBox 11">
            <a:extLst>
              <a:ext uri="{FF2B5EF4-FFF2-40B4-BE49-F238E27FC236}">
                <a16:creationId xmlns:a16="http://schemas.microsoft.com/office/drawing/2014/main" id="{D382A40F-A38F-4D16-84B5-89363D4F7843}"/>
              </a:ext>
            </a:extLst>
          </p:cNvPr>
          <p:cNvSpPr txBox="1"/>
          <p:nvPr/>
        </p:nvSpPr>
        <p:spPr>
          <a:xfrm>
            <a:off x="7697746" y="2480694"/>
            <a:ext cx="2718508" cy="369332"/>
          </a:xfrm>
          <a:prstGeom prst="rect">
            <a:avLst/>
          </a:prstGeom>
          <a:noFill/>
        </p:spPr>
        <p:txBody>
          <a:bodyPr wrap="square" rtlCol="0">
            <a:spAutoFit/>
          </a:bodyPr>
          <a:lstStyle/>
          <a:p>
            <a:pPr algn="ctr"/>
            <a:r>
              <a:rPr lang="en-US" dirty="0">
                <a:latin typeface="Ink Free" panose="03080402000500000000" pitchFamily="66" charset="0"/>
              </a:rPr>
              <a:t>Parker’s College Fund</a:t>
            </a:r>
          </a:p>
        </p:txBody>
      </p:sp>
      <p:sp>
        <p:nvSpPr>
          <p:cNvPr id="13" name="TextBox 12">
            <a:extLst>
              <a:ext uri="{FF2B5EF4-FFF2-40B4-BE49-F238E27FC236}">
                <a16:creationId xmlns:a16="http://schemas.microsoft.com/office/drawing/2014/main" id="{7EBF23DF-BF75-49FE-87A9-64D362568427}"/>
              </a:ext>
            </a:extLst>
          </p:cNvPr>
          <p:cNvSpPr txBox="1"/>
          <p:nvPr/>
        </p:nvSpPr>
        <p:spPr>
          <a:xfrm>
            <a:off x="4811209" y="3346848"/>
            <a:ext cx="2110155" cy="369332"/>
          </a:xfrm>
          <a:prstGeom prst="rect">
            <a:avLst/>
          </a:prstGeom>
          <a:noFill/>
        </p:spPr>
        <p:txBody>
          <a:bodyPr wrap="square" rtlCol="0">
            <a:spAutoFit/>
          </a:bodyPr>
          <a:lstStyle/>
          <a:p>
            <a:pPr algn="ctr"/>
            <a:r>
              <a:rPr lang="en-US" dirty="0">
                <a:latin typeface="Ink Free" panose="03080402000500000000" pitchFamily="66" charset="0"/>
              </a:rPr>
              <a:t>Kitchen Remodeling</a:t>
            </a:r>
          </a:p>
        </p:txBody>
      </p:sp>
      <p:sp>
        <p:nvSpPr>
          <p:cNvPr id="14" name="TextBox 13">
            <a:extLst>
              <a:ext uri="{FF2B5EF4-FFF2-40B4-BE49-F238E27FC236}">
                <a16:creationId xmlns:a16="http://schemas.microsoft.com/office/drawing/2014/main" id="{07552B22-2099-4830-BE8D-C6C91FB733CF}"/>
              </a:ext>
            </a:extLst>
          </p:cNvPr>
          <p:cNvSpPr txBox="1"/>
          <p:nvPr/>
        </p:nvSpPr>
        <p:spPr>
          <a:xfrm>
            <a:off x="7697745" y="2753115"/>
            <a:ext cx="2718507" cy="369332"/>
          </a:xfrm>
          <a:prstGeom prst="rect">
            <a:avLst/>
          </a:prstGeom>
          <a:noFill/>
        </p:spPr>
        <p:txBody>
          <a:bodyPr wrap="square" rtlCol="0">
            <a:spAutoFit/>
          </a:bodyPr>
          <a:lstStyle/>
          <a:p>
            <a:pPr algn="ctr"/>
            <a:r>
              <a:rPr lang="en-US" dirty="0">
                <a:latin typeface="Ink Free" panose="03080402000500000000" pitchFamily="66" charset="0"/>
              </a:rPr>
              <a:t>Retirement Accounts</a:t>
            </a:r>
          </a:p>
        </p:txBody>
      </p:sp>
    </p:spTree>
    <p:extLst>
      <p:ext uri="{BB962C8B-B14F-4D97-AF65-F5344CB8AC3E}">
        <p14:creationId xmlns:p14="http://schemas.microsoft.com/office/powerpoint/2010/main" val="27822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D86C-040A-4046-BF5F-45893BECB9F7}"/>
              </a:ext>
            </a:extLst>
          </p:cNvPr>
          <p:cNvSpPr>
            <a:spLocks noGrp="1"/>
          </p:cNvSpPr>
          <p:nvPr>
            <p:ph type="ctrTitle"/>
          </p:nvPr>
        </p:nvSpPr>
        <p:spPr>
          <a:xfrm>
            <a:off x="832757" y="1041400"/>
            <a:ext cx="9421585" cy="2387600"/>
          </a:xfrm>
        </p:spPr>
        <p:txBody>
          <a:bodyPr>
            <a:normAutofit/>
          </a:bodyPr>
          <a:lstStyle/>
          <a:p>
            <a:pPr algn="l"/>
            <a:r>
              <a:rPr lang="en-US" dirty="0"/>
              <a:t>5 Key Components</a:t>
            </a:r>
            <a:br>
              <a:rPr lang="en-US" dirty="0"/>
            </a:br>
            <a:r>
              <a:rPr lang="en-US" dirty="0"/>
              <a:t>of a Wealth Plan</a:t>
            </a:r>
          </a:p>
        </p:txBody>
      </p:sp>
    </p:spTree>
    <p:extLst>
      <p:ext uri="{BB962C8B-B14F-4D97-AF65-F5344CB8AC3E}">
        <p14:creationId xmlns:p14="http://schemas.microsoft.com/office/powerpoint/2010/main" val="403145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730B-6E80-435E-903D-26E95283692B}"/>
              </a:ext>
            </a:extLst>
          </p:cNvPr>
          <p:cNvSpPr>
            <a:spLocks noGrp="1"/>
          </p:cNvSpPr>
          <p:nvPr>
            <p:ph type="title" idx="4294967295"/>
          </p:nvPr>
        </p:nvSpPr>
        <p:spPr>
          <a:xfrm>
            <a:off x="506186" y="656999"/>
            <a:ext cx="10766425" cy="1009650"/>
          </a:xfrm>
        </p:spPr>
        <p:txBody>
          <a:bodyPr>
            <a:noAutofit/>
          </a:bodyPr>
          <a:lstStyle/>
          <a:p>
            <a:r>
              <a:rPr lang="en-US" sz="5400" dirty="0"/>
              <a:t>5 Key Components</a:t>
            </a:r>
            <a:br>
              <a:rPr lang="en-US" sz="5400" dirty="0"/>
            </a:br>
            <a:r>
              <a:rPr lang="en-US" sz="5400" dirty="0"/>
              <a:t>of a Wealth Plan</a:t>
            </a:r>
          </a:p>
        </p:txBody>
      </p:sp>
      <p:graphicFrame>
        <p:nvGraphicFramePr>
          <p:cNvPr id="6" name="Content Placeholder 5">
            <a:extLst>
              <a:ext uri="{FF2B5EF4-FFF2-40B4-BE49-F238E27FC236}">
                <a16:creationId xmlns:a16="http://schemas.microsoft.com/office/drawing/2014/main" id="{12EFBBF9-55AF-4961-AD64-C4B6CE993711}"/>
              </a:ext>
            </a:extLst>
          </p:cNvPr>
          <p:cNvGraphicFramePr>
            <a:graphicFrameLocks noGrp="1"/>
          </p:cNvGraphicFramePr>
          <p:nvPr>
            <p:ph idx="4294967295"/>
            <p:extLst>
              <p:ext uri="{D42A27DB-BD31-4B8C-83A1-F6EECF244321}">
                <p14:modId xmlns:p14="http://schemas.microsoft.com/office/powerpoint/2010/main" val="648279778"/>
              </p:ext>
            </p:extLst>
          </p:nvPr>
        </p:nvGraphicFramePr>
        <p:xfrm>
          <a:off x="1999116" y="2255091"/>
          <a:ext cx="8485187" cy="3509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 company name&#10;&#10;Description automatically generated">
            <a:extLst>
              <a:ext uri="{FF2B5EF4-FFF2-40B4-BE49-F238E27FC236}">
                <a16:creationId xmlns:a16="http://schemas.microsoft.com/office/drawing/2014/main" id="{F04629AF-EE14-4E57-B7C2-386D56C656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1828" y="6076736"/>
            <a:ext cx="2027463" cy="575800"/>
          </a:xfrm>
          <a:prstGeom prst="rect">
            <a:avLst/>
          </a:prstGeom>
        </p:spPr>
      </p:pic>
    </p:spTree>
    <p:extLst>
      <p:ext uri="{BB962C8B-B14F-4D97-AF65-F5344CB8AC3E}">
        <p14:creationId xmlns:p14="http://schemas.microsoft.com/office/powerpoint/2010/main" val="19336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graphicEl>
                                              <a:dgm id="{2A7EAC7E-6DC5-4CA0-87DB-44A2EEB76BF6}"/>
                                            </p:graphicEl>
                                          </p:spTgt>
                                        </p:tgtEl>
                                        <p:attrNameLst>
                                          <p:attrName>style.visibility</p:attrName>
                                        </p:attrNameLst>
                                      </p:cBhvr>
                                      <p:to>
                                        <p:strVal val="visible"/>
                                      </p:to>
                                    </p:set>
                                    <p:anim calcmode="lin" valueType="num">
                                      <p:cBhvr>
                                        <p:cTn id="7" dur="1000" fill="hold"/>
                                        <p:tgtEl>
                                          <p:spTgt spid="6">
                                            <p:graphicEl>
                                              <a:dgm id="{2A7EAC7E-6DC5-4CA0-87DB-44A2EEB76BF6}"/>
                                            </p:graphicEl>
                                          </p:spTgt>
                                        </p:tgtEl>
                                        <p:attrNameLst>
                                          <p:attrName>ppt_w</p:attrName>
                                        </p:attrNameLst>
                                      </p:cBhvr>
                                      <p:tavLst>
                                        <p:tav tm="0">
                                          <p:val>
                                            <p:fltVal val="0"/>
                                          </p:val>
                                        </p:tav>
                                        <p:tav tm="100000">
                                          <p:val>
                                            <p:strVal val="#ppt_w"/>
                                          </p:val>
                                        </p:tav>
                                      </p:tavLst>
                                    </p:anim>
                                    <p:anim calcmode="lin" valueType="num">
                                      <p:cBhvr>
                                        <p:cTn id="8" dur="1000" fill="hold"/>
                                        <p:tgtEl>
                                          <p:spTgt spid="6">
                                            <p:graphicEl>
                                              <a:dgm id="{2A7EAC7E-6DC5-4CA0-87DB-44A2EEB76BF6}"/>
                                            </p:graphicEl>
                                          </p:spTgt>
                                        </p:tgtEl>
                                        <p:attrNameLst>
                                          <p:attrName>ppt_h</p:attrName>
                                        </p:attrNameLst>
                                      </p:cBhvr>
                                      <p:tavLst>
                                        <p:tav tm="0">
                                          <p:val>
                                            <p:fltVal val="0"/>
                                          </p:val>
                                        </p:tav>
                                        <p:tav tm="100000">
                                          <p:val>
                                            <p:strVal val="#ppt_h"/>
                                          </p:val>
                                        </p:tav>
                                      </p:tavLst>
                                    </p:anim>
                                    <p:anim calcmode="lin" valueType="num">
                                      <p:cBhvr>
                                        <p:cTn id="9" dur="1000" fill="hold"/>
                                        <p:tgtEl>
                                          <p:spTgt spid="6">
                                            <p:graphicEl>
                                              <a:dgm id="{2A7EAC7E-6DC5-4CA0-87DB-44A2EEB76BF6}"/>
                                            </p:graphicEl>
                                          </p:spTgt>
                                        </p:tgtEl>
                                        <p:attrNameLst>
                                          <p:attrName>style.rotation</p:attrName>
                                        </p:attrNameLst>
                                      </p:cBhvr>
                                      <p:tavLst>
                                        <p:tav tm="0">
                                          <p:val>
                                            <p:fltVal val="90"/>
                                          </p:val>
                                        </p:tav>
                                        <p:tav tm="100000">
                                          <p:val>
                                            <p:fltVal val="0"/>
                                          </p:val>
                                        </p:tav>
                                      </p:tavLst>
                                    </p:anim>
                                    <p:animEffect transition="in" filter="fade">
                                      <p:cBhvr>
                                        <p:cTn id="10" dur="1000"/>
                                        <p:tgtEl>
                                          <p:spTgt spid="6">
                                            <p:graphicEl>
                                              <a:dgm id="{2A7EAC7E-6DC5-4CA0-87DB-44A2EEB76BF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graphicEl>
                                              <a:dgm id="{F8753419-F3AB-4409-8DE1-C93FCB7ADD01}"/>
                                            </p:graphicEl>
                                          </p:spTgt>
                                        </p:tgtEl>
                                        <p:attrNameLst>
                                          <p:attrName>style.visibility</p:attrName>
                                        </p:attrNameLst>
                                      </p:cBhvr>
                                      <p:to>
                                        <p:strVal val="visible"/>
                                      </p:to>
                                    </p:set>
                                    <p:anim calcmode="lin" valueType="num">
                                      <p:cBhvr>
                                        <p:cTn id="15" dur="1000" fill="hold"/>
                                        <p:tgtEl>
                                          <p:spTgt spid="6">
                                            <p:graphicEl>
                                              <a:dgm id="{F8753419-F3AB-4409-8DE1-C93FCB7ADD01}"/>
                                            </p:graphicEl>
                                          </p:spTgt>
                                        </p:tgtEl>
                                        <p:attrNameLst>
                                          <p:attrName>ppt_w</p:attrName>
                                        </p:attrNameLst>
                                      </p:cBhvr>
                                      <p:tavLst>
                                        <p:tav tm="0">
                                          <p:val>
                                            <p:fltVal val="0"/>
                                          </p:val>
                                        </p:tav>
                                        <p:tav tm="100000">
                                          <p:val>
                                            <p:strVal val="#ppt_w"/>
                                          </p:val>
                                        </p:tav>
                                      </p:tavLst>
                                    </p:anim>
                                    <p:anim calcmode="lin" valueType="num">
                                      <p:cBhvr>
                                        <p:cTn id="16" dur="1000" fill="hold"/>
                                        <p:tgtEl>
                                          <p:spTgt spid="6">
                                            <p:graphicEl>
                                              <a:dgm id="{F8753419-F3AB-4409-8DE1-C93FCB7ADD01}"/>
                                            </p:graphicEl>
                                          </p:spTgt>
                                        </p:tgtEl>
                                        <p:attrNameLst>
                                          <p:attrName>ppt_h</p:attrName>
                                        </p:attrNameLst>
                                      </p:cBhvr>
                                      <p:tavLst>
                                        <p:tav tm="0">
                                          <p:val>
                                            <p:fltVal val="0"/>
                                          </p:val>
                                        </p:tav>
                                        <p:tav tm="100000">
                                          <p:val>
                                            <p:strVal val="#ppt_h"/>
                                          </p:val>
                                        </p:tav>
                                      </p:tavLst>
                                    </p:anim>
                                    <p:anim calcmode="lin" valueType="num">
                                      <p:cBhvr>
                                        <p:cTn id="17" dur="1000" fill="hold"/>
                                        <p:tgtEl>
                                          <p:spTgt spid="6">
                                            <p:graphicEl>
                                              <a:dgm id="{F8753419-F3AB-4409-8DE1-C93FCB7ADD01}"/>
                                            </p:graphicEl>
                                          </p:spTgt>
                                        </p:tgtEl>
                                        <p:attrNameLst>
                                          <p:attrName>style.rotation</p:attrName>
                                        </p:attrNameLst>
                                      </p:cBhvr>
                                      <p:tavLst>
                                        <p:tav tm="0">
                                          <p:val>
                                            <p:fltVal val="90"/>
                                          </p:val>
                                        </p:tav>
                                        <p:tav tm="100000">
                                          <p:val>
                                            <p:fltVal val="0"/>
                                          </p:val>
                                        </p:tav>
                                      </p:tavLst>
                                    </p:anim>
                                    <p:animEffect transition="in" filter="fade">
                                      <p:cBhvr>
                                        <p:cTn id="18" dur="1000"/>
                                        <p:tgtEl>
                                          <p:spTgt spid="6">
                                            <p:graphicEl>
                                              <a:dgm id="{F8753419-F3AB-4409-8DE1-C93FCB7ADD01}"/>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graphicEl>
                                              <a:dgm id="{78D5F316-D5EA-439A-BC2D-BAEB6DEA9EE4}"/>
                                            </p:graphicEl>
                                          </p:spTgt>
                                        </p:tgtEl>
                                        <p:attrNameLst>
                                          <p:attrName>style.visibility</p:attrName>
                                        </p:attrNameLst>
                                      </p:cBhvr>
                                      <p:to>
                                        <p:strVal val="visible"/>
                                      </p:to>
                                    </p:set>
                                    <p:anim calcmode="lin" valueType="num">
                                      <p:cBhvr>
                                        <p:cTn id="23" dur="1000" fill="hold"/>
                                        <p:tgtEl>
                                          <p:spTgt spid="6">
                                            <p:graphicEl>
                                              <a:dgm id="{78D5F316-D5EA-439A-BC2D-BAEB6DEA9EE4}"/>
                                            </p:graphicEl>
                                          </p:spTgt>
                                        </p:tgtEl>
                                        <p:attrNameLst>
                                          <p:attrName>ppt_w</p:attrName>
                                        </p:attrNameLst>
                                      </p:cBhvr>
                                      <p:tavLst>
                                        <p:tav tm="0">
                                          <p:val>
                                            <p:fltVal val="0"/>
                                          </p:val>
                                        </p:tav>
                                        <p:tav tm="100000">
                                          <p:val>
                                            <p:strVal val="#ppt_w"/>
                                          </p:val>
                                        </p:tav>
                                      </p:tavLst>
                                    </p:anim>
                                    <p:anim calcmode="lin" valueType="num">
                                      <p:cBhvr>
                                        <p:cTn id="24" dur="1000" fill="hold"/>
                                        <p:tgtEl>
                                          <p:spTgt spid="6">
                                            <p:graphicEl>
                                              <a:dgm id="{78D5F316-D5EA-439A-BC2D-BAEB6DEA9EE4}"/>
                                            </p:graphicEl>
                                          </p:spTgt>
                                        </p:tgtEl>
                                        <p:attrNameLst>
                                          <p:attrName>ppt_h</p:attrName>
                                        </p:attrNameLst>
                                      </p:cBhvr>
                                      <p:tavLst>
                                        <p:tav tm="0">
                                          <p:val>
                                            <p:fltVal val="0"/>
                                          </p:val>
                                        </p:tav>
                                        <p:tav tm="100000">
                                          <p:val>
                                            <p:strVal val="#ppt_h"/>
                                          </p:val>
                                        </p:tav>
                                      </p:tavLst>
                                    </p:anim>
                                    <p:anim calcmode="lin" valueType="num">
                                      <p:cBhvr>
                                        <p:cTn id="25" dur="1000" fill="hold"/>
                                        <p:tgtEl>
                                          <p:spTgt spid="6">
                                            <p:graphicEl>
                                              <a:dgm id="{78D5F316-D5EA-439A-BC2D-BAEB6DEA9EE4}"/>
                                            </p:graphicEl>
                                          </p:spTgt>
                                        </p:tgtEl>
                                        <p:attrNameLst>
                                          <p:attrName>style.rotation</p:attrName>
                                        </p:attrNameLst>
                                      </p:cBhvr>
                                      <p:tavLst>
                                        <p:tav tm="0">
                                          <p:val>
                                            <p:fltVal val="90"/>
                                          </p:val>
                                        </p:tav>
                                        <p:tav tm="100000">
                                          <p:val>
                                            <p:fltVal val="0"/>
                                          </p:val>
                                        </p:tav>
                                      </p:tavLst>
                                    </p:anim>
                                    <p:animEffect transition="in" filter="fade">
                                      <p:cBhvr>
                                        <p:cTn id="26" dur="1000"/>
                                        <p:tgtEl>
                                          <p:spTgt spid="6">
                                            <p:graphicEl>
                                              <a:dgm id="{78D5F316-D5EA-439A-BC2D-BAEB6DEA9EE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graphicEl>
                                              <a:dgm id="{E74A591A-63D9-4631-8E57-AE67CF3095D9}"/>
                                            </p:graphicEl>
                                          </p:spTgt>
                                        </p:tgtEl>
                                        <p:attrNameLst>
                                          <p:attrName>style.visibility</p:attrName>
                                        </p:attrNameLst>
                                      </p:cBhvr>
                                      <p:to>
                                        <p:strVal val="visible"/>
                                      </p:to>
                                    </p:set>
                                    <p:anim calcmode="lin" valueType="num">
                                      <p:cBhvr>
                                        <p:cTn id="31" dur="1000" fill="hold"/>
                                        <p:tgtEl>
                                          <p:spTgt spid="6">
                                            <p:graphicEl>
                                              <a:dgm id="{E74A591A-63D9-4631-8E57-AE67CF3095D9}"/>
                                            </p:graphicEl>
                                          </p:spTgt>
                                        </p:tgtEl>
                                        <p:attrNameLst>
                                          <p:attrName>ppt_w</p:attrName>
                                        </p:attrNameLst>
                                      </p:cBhvr>
                                      <p:tavLst>
                                        <p:tav tm="0">
                                          <p:val>
                                            <p:fltVal val="0"/>
                                          </p:val>
                                        </p:tav>
                                        <p:tav tm="100000">
                                          <p:val>
                                            <p:strVal val="#ppt_w"/>
                                          </p:val>
                                        </p:tav>
                                      </p:tavLst>
                                    </p:anim>
                                    <p:anim calcmode="lin" valueType="num">
                                      <p:cBhvr>
                                        <p:cTn id="32" dur="1000" fill="hold"/>
                                        <p:tgtEl>
                                          <p:spTgt spid="6">
                                            <p:graphicEl>
                                              <a:dgm id="{E74A591A-63D9-4631-8E57-AE67CF3095D9}"/>
                                            </p:graphicEl>
                                          </p:spTgt>
                                        </p:tgtEl>
                                        <p:attrNameLst>
                                          <p:attrName>ppt_h</p:attrName>
                                        </p:attrNameLst>
                                      </p:cBhvr>
                                      <p:tavLst>
                                        <p:tav tm="0">
                                          <p:val>
                                            <p:fltVal val="0"/>
                                          </p:val>
                                        </p:tav>
                                        <p:tav tm="100000">
                                          <p:val>
                                            <p:strVal val="#ppt_h"/>
                                          </p:val>
                                        </p:tav>
                                      </p:tavLst>
                                    </p:anim>
                                    <p:anim calcmode="lin" valueType="num">
                                      <p:cBhvr>
                                        <p:cTn id="33" dur="1000" fill="hold"/>
                                        <p:tgtEl>
                                          <p:spTgt spid="6">
                                            <p:graphicEl>
                                              <a:dgm id="{E74A591A-63D9-4631-8E57-AE67CF3095D9}"/>
                                            </p:graphicEl>
                                          </p:spTgt>
                                        </p:tgtEl>
                                        <p:attrNameLst>
                                          <p:attrName>style.rotation</p:attrName>
                                        </p:attrNameLst>
                                      </p:cBhvr>
                                      <p:tavLst>
                                        <p:tav tm="0">
                                          <p:val>
                                            <p:fltVal val="90"/>
                                          </p:val>
                                        </p:tav>
                                        <p:tav tm="100000">
                                          <p:val>
                                            <p:fltVal val="0"/>
                                          </p:val>
                                        </p:tav>
                                      </p:tavLst>
                                    </p:anim>
                                    <p:animEffect transition="in" filter="fade">
                                      <p:cBhvr>
                                        <p:cTn id="34" dur="1000"/>
                                        <p:tgtEl>
                                          <p:spTgt spid="6">
                                            <p:graphicEl>
                                              <a:dgm id="{E74A591A-63D9-4631-8E57-AE67CF3095D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6">
                                            <p:graphicEl>
                                              <a:dgm id="{32F67174-68F3-4091-8DBC-CDC544BA729E}"/>
                                            </p:graphicEl>
                                          </p:spTgt>
                                        </p:tgtEl>
                                        <p:attrNameLst>
                                          <p:attrName>style.visibility</p:attrName>
                                        </p:attrNameLst>
                                      </p:cBhvr>
                                      <p:to>
                                        <p:strVal val="visible"/>
                                      </p:to>
                                    </p:set>
                                    <p:anim calcmode="lin" valueType="num">
                                      <p:cBhvr>
                                        <p:cTn id="39" dur="1000" fill="hold"/>
                                        <p:tgtEl>
                                          <p:spTgt spid="6">
                                            <p:graphicEl>
                                              <a:dgm id="{32F67174-68F3-4091-8DBC-CDC544BA729E}"/>
                                            </p:graphicEl>
                                          </p:spTgt>
                                        </p:tgtEl>
                                        <p:attrNameLst>
                                          <p:attrName>ppt_w</p:attrName>
                                        </p:attrNameLst>
                                      </p:cBhvr>
                                      <p:tavLst>
                                        <p:tav tm="0">
                                          <p:val>
                                            <p:fltVal val="0"/>
                                          </p:val>
                                        </p:tav>
                                        <p:tav tm="100000">
                                          <p:val>
                                            <p:strVal val="#ppt_w"/>
                                          </p:val>
                                        </p:tav>
                                      </p:tavLst>
                                    </p:anim>
                                    <p:anim calcmode="lin" valueType="num">
                                      <p:cBhvr>
                                        <p:cTn id="40" dur="1000" fill="hold"/>
                                        <p:tgtEl>
                                          <p:spTgt spid="6">
                                            <p:graphicEl>
                                              <a:dgm id="{32F67174-68F3-4091-8DBC-CDC544BA729E}"/>
                                            </p:graphicEl>
                                          </p:spTgt>
                                        </p:tgtEl>
                                        <p:attrNameLst>
                                          <p:attrName>ppt_h</p:attrName>
                                        </p:attrNameLst>
                                      </p:cBhvr>
                                      <p:tavLst>
                                        <p:tav tm="0">
                                          <p:val>
                                            <p:fltVal val="0"/>
                                          </p:val>
                                        </p:tav>
                                        <p:tav tm="100000">
                                          <p:val>
                                            <p:strVal val="#ppt_h"/>
                                          </p:val>
                                        </p:tav>
                                      </p:tavLst>
                                    </p:anim>
                                    <p:anim calcmode="lin" valueType="num">
                                      <p:cBhvr>
                                        <p:cTn id="41" dur="1000" fill="hold"/>
                                        <p:tgtEl>
                                          <p:spTgt spid="6">
                                            <p:graphicEl>
                                              <a:dgm id="{32F67174-68F3-4091-8DBC-CDC544BA729E}"/>
                                            </p:graphicEl>
                                          </p:spTgt>
                                        </p:tgtEl>
                                        <p:attrNameLst>
                                          <p:attrName>style.rotation</p:attrName>
                                        </p:attrNameLst>
                                      </p:cBhvr>
                                      <p:tavLst>
                                        <p:tav tm="0">
                                          <p:val>
                                            <p:fltVal val="90"/>
                                          </p:val>
                                        </p:tav>
                                        <p:tav tm="100000">
                                          <p:val>
                                            <p:fltVal val="0"/>
                                          </p:val>
                                        </p:tav>
                                      </p:tavLst>
                                    </p:anim>
                                    <p:animEffect transition="in" filter="fade">
                                      <p:cBhvr>
                                        <p:cTn id="42" dur="1000"/>
                                        <p:tgtEl>
                                          <p:spTgt spid="6">
                                            <p:graphicEl>
                                              <a:dgm id="{32F67174-68F3-4091-8DBC-CDC544BA72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B49C-C1C6-4762-B901-740CA4E313AB}"/>
              </a:ext>
            </a:extLst>
          </p:cNvPr>
          <p:cNvSpPr>
            <a:spLocks noGrp="1"/>
          </p:cNvSpPr>
          <p:nvPr>
            <p:ph type="ctrTitle"/>
          </p:nvPr>
        </p:nvSpPr>
        <p:spPr>
          <a:xfrm>
            <a:off x="886046" y="590734"/>
            <a:ext cx="9144000" cy="1004149"/>
          </a:xfrm>
        </p:spPr>
        <p:txBody>
          <a:bodyPr/>
          <a:lstStyle/>
          <a:p>
            <a:pPr algn="l"/>
            <a:r>
              <a:rPr lang="en-US" dirty="0"/>
              <a:t>Capital Accumulation</a:t>
            </a:r>
          </a:p>
        </p:txBody>
      </p:sp>
      <p:sp>
        <p:nvSpPr>
          <p:cNvPr id="3" name="Subtitle 2">
            <a:extLst>
              <a:ext uri="{FF2B5EF4-FFF2-40B4-BE49-F238E27FC236}">
                <a16:creationId xmlns:a16="http://schemas.microsoft.com/office/drawing/2014/main" id="{A5424EEC-F1E4-4B31-99CE-D8E58B619172}"/>
              </a:ext>
            </a:extLst>
          </p:cNvPr>
          <p:cNvSpPr>
            <a:spLocks noGrp="1"/>
          </p:cNvSpPr>
          <p:nvPr>
            <p:ph type="subTitle" idx="1"/>
          </p:nvPr>
        </p:nvSpPr>
        <p:spPr>
          <a:xfrm>
            <a:off x="1413987" y="2131173"/>
            <a:ext cx="4823976" cy="3607944"/>
          </a:xfrm>
        </p:spPr>
        <p:txBody>
          <a:bodyPr>
            <a:normAutofit/>
          </a:bodyPr>
          <a:lstStyle/>
          <a:p>
            <a:pPr marL="457200" indent="-457200" algn="l">
              <a:buFont typeface="Arial" panose="020B0604020202020204" pitchFamily="34" charset="0"/>
              <a:buChar char="•"/>
            </a:pPr>
            <a:r>
              <a:rPr lang="en-US" dirty="0"/>
              <a:t>Investment Strategies and Selection</a:t>
            </a:r>
          </a:p>
          <a:p>
            <a:pPr marL="457200" indent="-457200" algn="l">
              <a:buFont typeface="Arial" panose="020B0604020202020204" pitchFamily="34" charset="0"/>
              <a:buChar char="•"/>
            </a:pPr>
            <a:r>
              <a:rPr lang="en-US" dirty="0"/>
              <a:t>Asset Allocation and Risk Tolerance</a:t>
            </a:r>
          </a:p>
          <a:p>
            <a:pPr marL="457200" indent="-457200" algn="l">
              <a:buFont typeface="Arial" panose="020B0604020202020204" pitchFamily="34" charset="0"/>
              <a:buChar char="•"/>
            </a:pPr>
            <a:r>
              <a:rPr lang="en-US" dirty="0"/>
              <a:t>Monitoring and Rebalancing</a:t>
            </a:r>
          </a:p>
        </p:txBody>
      </p:sp>
      <p:pic>
        <p:nvPicPr>
          <p:cNvPr id="6" name="Picture 5" descr="Close-up of a pen writing on a chart">
            <a:extLst>
              <a:ext uri="{FF2B5EF4-FFF2-40B4-BE49-F238E27FC236}">
                <a16:creationId xmlns:a16="http://schemas.microsoft.com/office/drawing/2014/main" id="{27E81803-1A01-490A-A960-6121E3C94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833" y="1960323"/>
            <a:ext cx="4935918" cy="3607944"/>
          </a:xfrm>
          <a:prstGeom prst="rect">
            <a:avLst/>
          </a:prstGeom>
        </p:spPr>
      </p:pic>
      <p:sp>
        <p:nvSpPr>
          <p:cNvPr id="4" name="TextBox 3">
            <a:extLst>
              <a:ext uri="{FF2B5EF4-FFF2-40B4-BE49-F238E27FC236}">
                <a16:creationId xmlns:a16="http://schemas.microsoft.com/office/drawing/2014/main" id="{0559629B-DD11-7D75-1974-D17C83279FE5}"/>
              </a:ext>
            </a:extLst>
          </p:cNvPr>
          <p:cNvSpPr txBox="1"/>
          <p:nvPr/>
        </p:nvSpPr>
        <p:spPr>
          <a:xfrm>
            <a:off x="0" y="5265607"/>
            <a:ext cx="6237963" cy="769441"/>
          </a:xfrm>
          <a:prstGeom prst="rect">
            <a:avLst/>
          </a:prstGeom>
          <a:noFill/>
        </p:spPr>
        <p:txBody>
          <a:bodyPr wrap="square" rtlCol="0">
            <a:spAutoFit/>
          </a:bodyPr>
          <a:lstStyle/>
          <a:p>
            <a:r>
              <a:rPr lang="en-US" sz="1100" b="0" i="0" dirty="0">
                <a:solidFill>
                  <a:schemeClr val="bg1">
                    <a:lumMod val="50000"/>
                  </a:schemeClr>
                </a:solidFill>
                <a:effectLst/>
                <a:latin typeface="Lato" panose="020F0502020204030203" pitchFamily="34" charset="0"/>
              </a:rPr>
              <a:t>*Asset allocation does not ensure a profit or protect against a loss. </a:t>
            </a:r>
          </a:p>
          <a:p>
            <a:endParaRPr lang="en-US" sz="1100" dirty="0">
              <a:solidFill>
                <a:schemeClr val="bg1">
                  <a:lumMod val="50000"/>
                </a:schemeClr>
              </a:solidFill>
              <a:latin typeface="Lato" panose="020F0502020204030203" pitchFamily="34" charset="0"/>
            </a:endParaRPr>
          </a:p>
          <a:p>
            <a:r>
              <a:rPr lang="en-US" sz="1100" b="0" i="0" dirty="0">
                <a:solidFill>
                  <a:schemeClr val="bg1">
                    <a:lumMod val="50000"/>
                  </a:schemeClr>
                </a:solidFill>
                <a:effectLst/>
                <a:latin typeface="Lato" panose="020F0502020204030203" pitchFamily="34" charset="0"/>
              </a:rPr>
              <a:t>*There is no guarantee that a diversified portfolio will enhance overall returns or outperform a non-diversified portfolio. Diversification does not protect against market risk.</a:t>
            </a:r>
            <a:endParaRPr lang="en-US" sz="1100" dirty="0">
              <a:solidFill>
                <a:schemeClr val="bg1">
                  <a:lumMod val="50000"/>
                </a:schemeClr>
              </a:solidFill>
              <a:latin typeface="Avenir LT Std 35 Light" panose="020B0402020203020204" pitchFamily="34" charset="0"/>
            </a:endParaRPr>
          </a:p>
        </p:txBody>
      </p:sp>
    </p:spTree>
    <p:extLst>
      <p:ext uri="{BB962C8B-B14F-4D97-AF65-F5344CB8AC3E}">
        <p14:creationId xmlns:p14="http://schemas.microsoft.com/office/powerpoint/2010/main" val="128290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7300C-4C27-49AA-8AAF-FF784BBC342D}"/>
              </a:ext>
            </a:extLst>
          </p:cNvPr>
          <p:cNvPicPr>
            <a:picLocks noChangeAspect="1"/>
          </p:cNvPicPr>
          <p:nvPr/>
        </p:nvPicPr>
        <p:blipFill rotWithShape="1">
          <a:blip r:embed="rId3">
            <a:extLst>
              <a:ext uri="{28A0092B-C50C-407E-A947-70E740481C1C}">
                <a14:useLocalDpi xmlns:a14="http://schemas.microsoft.com/office/drawing/2010/main" val="0"/>
              </a:ext>
            </a:extLst>
          </a:blip>
          <a:srcRect l="2008"/>
          <a:stretch/>
        </p:blipFill>
        <p:spPr>
          <a:xfrm>
            <a:off x="101626" y="553315"/>
            <a:ext cx="11988745" cy="5751369"/>
          </a:xfrm>
          <a:prstGeom prst="rect">
            <a:avLst/>
          </a:prstGeom>
        </p:spPr>
      </p:pic>
      <p:sp>
        <p:nvSpPr>
          <p:cNvPr id="8" name="Title 1">
            <a:extLst>
              <a:ext uri="{FF2B5EF4-FFF2-40B4-BE49-F238E27FC236}">
                <a16:creationId xmlns:a16="http://schemas.microsoft.com/office/drawing/2014/main" id="{A21FFCE9-9E26-49CC-BE09-518802BFAD6C}"/>
              </a:ext>
            </a:extLst>
          </p:cNvPr>
          <p:cNvSpPr txBox="1">
            <a:spLocks/>
          </p:cNvSpPr>
          <p:nvPr/>
        </p:nvSpPr>
        <p:spPr>
          <a:xfrm>
            <a:off x="374414" y="294656"/>
            <a:ext cx="11318796" cy="1004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Asset Allocation Diversification: 20 Years of the Best and Worst</a:t>
            </a:r>
            <a:endParaRPr lang="en-US" sz="3600" dirty="0"/>
          </a:p>
        </p:txBody>
      </p:sp>
      <p:sp>
        <p:nvSpPr>
          <p:cNvPr id="4" name="TextBox 3">
            <a:extLst>
              <a:ext uri="{FF2B5EF4-FFF2-40B4-BE49-F238E27FC236}">
                <a16:creationId xmlns:a16="http://schemas.microsoft.com/office/drawing/2014/main" id="{4F87F09A-5DB8-8ECA-F0F6-14C079DCA840}"/>
              </a:ext>
            </a:extLst>
          </p:cNvPr>
          <p:cNvSpPr txBox="1"/>
          <p:nvPr/>
        </p:nvSpPr>
        <p:spPr>
          <a:xfrm>
            <a:off x="363196" y="6355594"/>
            <a:ext cx="11465603" cy="461665"/>
          </a:xfrm>
          <a:prstGeom prst="rect">
            <a:avLst/>
          </a:prstGeom>
          <a:noFill/>
        </p:spPr>
        <p:txBody>
          <a:bodyPr wrap="square">
            <a:spAutoFit/>
          </a:bodyPr>
          <a:lstStyle/>
          <a:p>
            <a:r>
              <a:rPr lang="en-US" sz="800" dirty="0">
                <a:solidFill>
                  <a:schemeClr val="accent5">
                    <a:lumMod val="60000"/>
                    <a:lumOff val="40000"/>
                  </a:schemeClr>
                </a:solidFill>
              </a:rPr>
              <a:t>Source: FactSet SPAR. Returns are in USD, and net for MSCI EAFE and gross for all other asset classes. Annualized return and standard deviation (annualized) is for the 20-year period ending December 31, 2022. The diversified portfolio is rebalanced quarterly to maintain the equal allocations throughout the period. Standard deviation reflects a portfolio’s total return volatility, which is based on a minimum of 36 monthly returns. The larger the portfolio’s standard deviation, the greater the portfolio’s volatility. Asset allocation and diversification do not guarantee a profit or protect against a loss.</a:t>
            </a:r>
            <a:endParaRPr lang="en-US" sz="700" dirty="0">
              <a:solidFill>
                <a:schemeClr val="accent5">
                  <a:lumMod val="60000"/>
                  <a:lumOff val="40000"/>
                </a:schemeClr>
              </a:solidFill>
            </a:endParaRPr>
          </a:p>
        </p:txBody>
      </p:sp>
    </p:spTree>
    <p:extLst>
      <p:ext uri="{BB962C8B-B14F-4D97-AF65-F5344CB8AC3E}">
        <p14:creationId xmlns:p14="http://schemas.microsoft.com/office/powerpoint/2010/main" val="3672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BC1A-8BC4-464E-9508-7F83579C7101}"/>
              </a:ext>
            </a:extLst>
          </p:cNvPr>
          <p:cNvSpPr txBox="1">
            <a:spLocks/>
          </p:cNvSpPr>
          <p:nvPr/>
        </p:nvSpPr>
        <p:spPr>
          <a:xfrm>
            <a:off x="404089" y="262866"/>
            <a:ext cx="6551882" cy="7198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What’s your investment risk level?</a:t>
            </a:r>
          </a:p>
        </p:txBody>
      </p:sp>
      <p:pic>
        <p:nvPicPr>
          <p:cNvPr id="3" name="Picture 2" descr="Diagram&#10;&#10;Description automatically generated">
            <a:extLst>
              <a:ext uri="{FF2B5EF4-FFF2-40B4-BE49-F238E27FC236}">
                <a16:creationId xmlns:a16="http://schemas.microsoft.com/office/drawing/2014/main" id="{67F9A155-EEA4-44B1-9042-6E5A9197E80A}"/>
              </a:ext>
            </a:extLst>
          </p:cNvPr>
          <p:cNvPicPr>
            <a:picLocks noChangeAspect="1"/>
          </p:cNvPicPr>
          <p:nvPr/>
        </p:nvPicPr>
        <p:blipFill rotWithShape="1">
          <a:blip r:embed="rId3">
            <a:extLst>
              <a:ext uri="{28A0092B-C50C-407E-A947-70E740481C1C}">
                <a14:useLocalDpi xmlns:a14="http://schemas.microsoft.com/office/drawing/2010/main" val="0"/>
              </a:ext>
            </a:extLst>
          </a:blip>
          <a:srcRect b="6106"/>
          <a:stretch/>
        </p:blipFill>
        <p:spPr>
          <a:xfrm>
            <a:off x="9695177" y="2044639"/>
            <a:ext cx="2209394" cy="1357137"/>
          </a:xfrm>
          <a:prstGeom prst="rect">
            <a:avLst/>
          </a:prstGeom>
        </p:spPr>
      </p:pic>
      <p:pic>
        <p:nvPicPr>
          <p:cNvPr id="4" name="Picture 3" descr="Diagram&#10;&#10;Description automatically generated">
            <a:extLst>
              <a:ext uri="{FF2B5EF4-FFF2-40B4-BE49-F238E27FC236}">
                <a16:creationId xmlns:a16="http://schemas.microsoft.com/office/drawing/2014/main" id="{9C8A5ED7-7A18-4E4A-AB70-6D3D9D2B8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063" y="1562782"/>
            <a:ext cx="2188745" cy="1280209"/>
          </a:xfrm>
          <a:prstGeom prst="rect">
            <a:avLst/>
          </a:prstGeom>
        </p:spPr>
      </p:pic>
      <p:pic>
        <p:nvPicPr>
          <p:cNvPr id="5" name="Picture 4">
            <a:extLst>
              <a:ext uri="{FF2B5EF4-FFF2-40B4-BE49-F238E27FC236}">
                <a16:creationId xmlns:a16="http://schemas.microsoft.com/office/drawing/2014/main" id="{09D063D4-72DA-42D3-9E4B-961888A38E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0712" y="1975502"/>
            <a:ext cx="2376616" cy="1269700"/>
          </a:xfrm>
          <a:prstGeom prst="rect">
            <a:avLst/>
          </a:prstGeom>
        </p:spPr>
      </p:pic>
      <p:pic>
        <p:nvPicPr>
          <p:cNvPr id="7" name="Picture 6" descr="Diagram&#10;&#10;Description automatically generated">
            <a:extLst>
              <a:ext uri="{FF2B5EF4-FFF2-40B4-BE49-F238E27FC236}">
                <a16:creationId xmlns:a16="http://schemas.microsoft.com/office/drawing/2014/main" id="{E71E7256-F22D-458A-AA51-112B3E490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4464" y="2112363"/>
            <a:ext cx="1968494" cy="11012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3663FCC-FE88-4A68-8E95-77BE6D14FF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2433" y="1751038"/>
            <a:ext cx="2285105" cy="1059959"/>
          </a:xfrm>
          <a:prstGeom prst="rect">
            <a:avLst/>
          </a:prstGeom>
        </p:spPr>
      </p:pic>
      <p:grpSp>
        <p:nvGrpSpPr>
          <p:cNvPr id="14" name="Group 13">
            <a:extLst>
              <a:ext uri="{FF2B5EF4-FFF2-40B4-BE49-F238E27FC236}">
                <a16:creationId xmlns:a16="http://schemas.microsoft.com/office/drawing/2014/main" id="{5431FFC4-64AB-4353-B103-D6AB5F1DA6AD}"/>
              </a:ext>
            </a:extLst>
          </p:cNvPr>
          <p:cNvGrpSpPr/>
          <p:nvPr/>
        </p:nvGrpSpPr>
        <p:grpSpPr>
          <a:xfrm>
            <a:off x="681611" y="3545612"/>
            <a:ext cx="10425127" cy="3122701"/>
            <a:chOff x="681611" y="3545612"/>
            <a:chExt cx="10425127" cy="3122701"/>
          </a:xfrm>
        </p:grpSpPr>
        <p:pic>
          <p:nvPicPr>
            <p:cNvPr id="12" name="Picture 11" descr="Diagram&#10;&#10;Description automatically generated">
              <a:extLst>
                <a:ext uri="{FF2B5EF4-FFF2-40B4-BE49-F238E27FC236}">
                  <a16:creationId xmlns:a16="http://schemas.microsoft.com/office/drawing/2014/main" id="{0F5F6FEE-5ECC-4436-A16E-DEEC57AF34BF}"/>
                </a:ext>
              </a:extLst>
            </p:cNvPr>
            <p:cNvPicPr>
              <a:picLocks noChangeAspect="1"/>
            </p:cNvPicPr>
            <p:nvPr/>
          </p:nvPicPr>
          <p:blipFill rotWithShape="1">
            <a:blip r:embed="rId8">
              <a:extLst>
                <a:ext uri="{28A0092B-C50C-407E-A947-70E740481C1C}">
                  <a14:useLocalDpi xmlns:a14="http://schemas.microsoft.com/office/drawing/2010/main" val="0"/>
                </a:ext>
              </a:extLst>
            </a:blip>
            <a:srcRect t="32428"/>
            <a:stretch/>
          </p:blipFill>
          <p:spPr>
            <a:xfrm>
              <a:off x="681611" y="3545612"/>
              <a:ext cx="10425127" cy="2978865"/>
            </a:xfrm>
            <a:prstGeom prst="rect">
              <a:avLst/>
            </a:prstGeom>
          </p:spPr>
        </p:pic>
        <p:sp>
          <p:nvSpPr>
            <p:cNvPr id="13" name="Rectangle 12">
              <a:extLst>
                <a:ext uri="{FF2B5EF4-FFF2-40B4-BE49-F238E27FC236}">
                  <a16:creationId xmlns:a16="http://schemas.microsoft.com/office/drawing/2014/main" id="{BF38EE02-193A-4390-BCA3-C7C5FB929BCE}"/>
                </a:ext>
              </a:extLst>
            </p:cNvPr>
            <p:cNvSpPr/>
            <p:nvPr/>
          </p:nvSpPr>
          <p:spPr>
            <a:xfrm>
              <a:off x="5297214" y="6408683"/>
              <a:ext cx="1048407" cy="25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81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out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BC1A-8BC4-464E-9508-7F83579C7101}"/>
              </a:ext>
            </a:extLst>
          </p:cNvPr>
          <p:cNvSpPr txBox="1">
            <a:spLocks/>
          </p:cNvSpPr>
          <p:nvPr/>
        </p:nvSpPr>
        <p:spPr>
          <a:xfrm>
            <a:off x="0" y="763324"/>
            <a:ext cx="12192000" cy="7198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2">
                    <a:lumMod val="50000"/>
                  </a:schemeClr>
                </a:solidFill>
              </a:rPr>
              <a:t>Savers </a:t>
            </a:r>
            <a:r>
              <a:rPr lang="en-US" dirty="0"/>
              <a:t>vs. Investors</a:t>
            </a:r>
          </a:p>
        </p:txBody>
      </p:sp>
      <p:grpSp>
        <p:nvGrpSpPr>
          <p:cNvPr id="8" name="Group 7">
            <a:extLst>
              <a:ext uri="{FF2B5EF4-FFF2-40B4-BE49-F238E27FC236}">
                <a16:creationId xmlns:a16="http://schemas.microsoft.com/office/drawing/2014/main" id="{176F6F83-2515-479B-8D01-5D7172B96042}"/>
              </a:ext>
            </a:extLst>
          </p:cNvPr>
          <p:cNvGrpSpPr/>
          <p:nvPr/>
        </p:nvGrpSpPr>
        <p:grpSpPr>
          <a:xfrm>
            <a:off x="725781" y="2151431"/>
            <a:ext cx="10425127" cy="3122701"/>
            <a:chOff x="681611" y="3545612"/>
            <a:chExt cx="10425127" cy="3122701"/>
          </a:xfrm>
        </p:grpSpPr>
        <p:pic>
          <p:nvPicPr>
            <p:cNvPr id="11" name="Picture 10" descr="Diagram&#10;&#10;Description automatically generated">
              <a:extLst>
                <a:ext uri="{FF2B5EF4-FFF2-40B4-BE49-F238E27FC236}">
                  <a16:creationId xmlns:a16="http://schemas.microsoft.com/office/drawing/2014/main" id="{1CA027C0-80AB-4185-86CD-C7A613AA0712}"/>
                </a:ext>
              </a:extLst>
            </p:cNvPr>
            <p:cNvPicPr>
              <a:picLocks noChangeAspect="1"/>
            </p:cNvPicPr>
            <p:nvPr/>
          </p:nvPicPr>
          <p:blipFill rotWithShape="1">
            <a:blip r:embed="rId3">
              <a:extLst>
                <a:ext uri="{28A0092B-C50C-407E-A947-70E740481C1C}">
                  <a14:useLocalDpi xmlns:a14="http://schemas.microsoft.com/office/drawing/2010/main" val="0"/>
                </a:ext>
              </a:extLst>
            </a:blip>
            <a:srcRect t="32428"/>
            <a:stretch/>
          </p:blipFill>
          <p:spPr>
            <a:xfrm>
              <a:off x="681611" y="3545612"/>
              <a:ext cx="10425127" cy="2978865"/>
            </a:xfrm>
            <a:prstGeom prst="rect">
              <a:avLst/>
            </a:prstGeom>
          </p:spPr>
        </p:pic>
        <p:sp>
          <p:nvSpPr>
            <p:cNvPr id="12" name="Rectangle 11">
              <a:extLst>
                <a:ext uri="{FF2B5EF4-FFF2-40B4-BE49-F238E27FC236}">
                  <a16:creationId xmlns:a16="http://schemas.microsoft.com/office/drawing/2014/main" id="{1A2AD0A5-CD66-46AD-904D-51739669B40B}"/>
                </a:ext>
              </a:extLst>
            </p:cNvPr>
            <p:cNvSpPr/>
            <p:nvPr/>
          </p:nvSpPr>
          <p:spPr>
            <a:xfrm>
              <a:off x="5297214" y="6408683"/>
              <a:ext cx="1048407" cy="259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865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4A608-1EAB-4EA0-A22C-CA6F18FBDA8B}"/>
              </a:ext>
            </a:extLst>
          </p:cNvPr>
          <p:cNvSpPr txBox="1">
            <a:spLocks/>
          </p:cNvSpPr>
          <p:nvPr/>
        </p:nvSpPr>
        <p:spPr>
          <a:xfrm>
            <a:off x="703873" y="578540"/>
            <a:ext cx="5251449" cy="2369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4000" dirty="0"/>
              <a:t>Investment Choices Have Their Own</a:t>
            </a:r>
          </a:p>
          <a:p>
            <a:pPr>
              <a:lnSpc>
                <a:spcPct val="110000"/>
              </a:lnSpc>
            </a:pPr>
            <a:r>
              <a:rPr lang="en-US" sz="4000" dirty="0"/>
              <a:t>S.T.Y.L.E.</a:t>
            </a:r>
          </a:p>
        </p:txBody>
      </p:sp>
      <p:grpSp>
        <p:nvGrpSpPr>
          <p:cNvPr id="3" name="Group 2">
            <a:extLst>
              <a:ext uri="{FF2B5EF4-FFF2-40B4-BE49-F238E27FC236}">
                <a16:creationId xmlns:a16="http://schemas.microsoft.com/office/drawing/2014/main" id="{4B209743-280A-4851-95F3-31E3FB7230E1}"/>
              </a:ext>
            </a:extLst>
          </p:cNvPr>
          <p:cNvGrpSpPr/>
          <p:nvPr/>
        </p:nvGrpSpPr>
        <p:grpSpPr>
          <a:xfrm>
            <a:off x="6362699" y="701507"/>
            <a:ext cx="936881" cy="809625"/>
            <a:chOff x="1743074" y="2476500"/>
            <a:chExt cx="819151" cy="707886"/>
          </a:xfrm>
        </p:grpSpPr>
        <p:sp>
          <p:nvSpPr>
            <p:cNvPr id="4" name="Rectangle 3">
              <a:extLst>
                <a:ext uri="{FF2B5EF4-FFF2-40B4-BE49-F238E27FC236}">
                  <a16:creationId xmlns:a16="http://schemas.microsoft.com/office/drawing/2014/main" id="{8BBBA89A-D9F5-4429-AB3A-ED4644F3AD97}"/>
                </a:ext>
              </a:extLst>
            </p:cNvPr>
            <p:cNvSpPr/>
            <p:nvPr/>
          </p:nvSpPr>
          <p:spPr>
            <a:xfrm>
              <a:off x="1743075" y="2476500"/>
              <a:ext cx="81915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D9977F-86D6-43EB-9019-EC52074EF639}"/>
                </a:ext>
              </a:extLst>
            </p:cNvPr>
            <p:cNvSpPr txBox="1"/>
            <p:nvPr/>
          </p:nvSpPr>
          <p:spPr>
            <a:xfrm>
              <a:off x="1743074" y="2476500"/>
              <a:ext cx="819151" cy="707886"/>
            </a:xfrm>
            <a:prstGeom prst="rect">
              <a:avLst/>
            </a:prstGeom>
            <a:noFill/>
          </p:spPr>
          <p:txBody>
            <a:bodyPr wrap="square" rtlCol="0" anchor="ctr" anchorCtr="1">
              <a:spAutoFit/>
            </a:bodyPr>
            <a:lstStyle/>
            <a:p>
              <a:r>
                <a:rPr lang="en-US" sz="4000" dirty="0">
                  <a:solidFill>
                    <a:schemeClr val="bg1"/>
                  </a:solidFill>
                  <a:latin typeface="+mj-lt"/>
                </a:rPr>
                <a:t>S</a:t>
              </a:r>
            </a:p>
          </p:txBody>
        </p:sp>
      </p:grpSp>
      <p:grpSp>
        <p:nvGrpSpPr>
          <p:cNvPr id="6" name="Group 5">
            <a:extLst>
              <a:ext uri="{FF2B5EF4-FFF2-40B4-BE49-F238E27FC236}">
                <a16:creationId xmlns:a16="http://schemas.microsoft.com/office/drawing/2014/main" id="{5F890FFB-96A3-409B-B51E-8710980B7572}"/>
              </a:ext>
            </a:extLst>
          </p:cNvPr>
          <p:cNvGrpSpPr/>
          <p:nvPr/>
        </p:nvGrpSpPr>
        <p:grpSpPr>
          <a:xfrm>
            <a:off x="6362699" y="1682582"/>
            <a:ext cx="936881" cy="809625"/>
            <a:chOff x="1743074" y="2476500"/>
            <a:chExt cx="819151" cy="707886"/>
          </a:xfrm>
        </p:grpSpPr>
        <p:sp>
          <p:nvSpPr>
            <p:cNvPr id="7" name="Rectangle 6">
              <a:extLst>
                <a:ext uri="{FF2B5EF4-FFF2-40B4-BE49-F238E27FC236}">
                  <a16:creationId xmlns:a16="http://schemas.microsoft.com/office/drawing/2014/main" id="{2437A52C-497F-452F-A9EC-9BBD96FD0B3D}"/>
                </a:ext>
              </a:extLst>
            </p:cNvPr>
            <p:cNvSpPr/>
            <p:nvPr/>
          </p:nvSpPr>
          <p:spPr>
            <a:xfrm>
              <a:off x="1743075" y="2476500"/>
              <a:ext cx="81915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799851-DA3E-4752-9670-E3981707F5A1}"/>
                </a:ext>
              </a:extLst>
            </p:cNvPr>
            <p:cNvSpPr txBox="1"/>
            <p:nvPr/>
          </p:nvSpPr>
          <p:spPr>
            <a:xfrm>
              <a:off x="1743074" y="2476500"/>
              <a:ext cx="819151" cy="707886"/>
            </a:xfrm>
            <a:prstGeom prst="rect">
              <a:avLst/>
            </a:prstGeom>
            <a:noFill/>
          </p:spPr>
          <p:txBody>
            <a:bodyPr wrap="square" rtlCol="0" anchor="ctr" anchorCtr="1">
              <a:spAutoFit/>
            </a:bodyPr>
            <a:lstStyle/>
            <a:p>
              <a:r>
                <a:rPr lang="en-US" sz="4000" dirty="0">
                  <a:solidFill>
                    <a:schemeClr val="bg1"/>
                  </a:solidFill>
                  <a:latin typeface="+mj-lt"/>
                </a:rPr>
                <a:t>T</a:t>
              </a:r>
            </a:p>
          </p:txBody>
        </p:sp>
      </p:grpSp>
      <p:grpSp>
        <p:nvGrpSpPr>
          <p:cNvPr id="9" name="Group 8">
            <a:extLst>
              <a:ext uri="{FF2B5EF4-FFF2-40B4-BE49-F238E27FC236}">
                <a16:creationId xmlns:a16="http://schemas.microsoft.com/office/drawing/2014/main" id="{C1BDF054-1663-47B0-A858-6F9DB0990F82}"/>
              </a:ext>
            </a:extLst>
          </p:cNvPr>
          <p:cNvGrpSpPr/>
          <p:nvPr/>
        </p:nvGrpSpPr>
        <p:grpSpPr>
          <a:xfrm>
            <a:off x="6362699" y="2667000"/>
            <a:ext cx="936881" cy="809625"/>
            <a:chOff x="1743074" y="2476500"/>
            <a:chExt cx="819151" cy="707886"/>
          </a:xfrm>
        </p:grpSpPr>
        <p:sp>
          <p:nvSpPr>
            <p:cNvPr id="10" name="Rectangle 9">
              <a:extLst>
                <a:ext uri="{FF2B5EF4-FFF2-40B4-BE49-F238E27FC236}">
                  <a16:creationId xmlns:a16="http://schemas.microsoft.com/office/drawing/2014/main" id="{367F6EC2-3831-4D58-A722-558DC5A5B718}"/>
                </a:ext>
              </a:extLst>
            </p:cNvPr>
            <p:cNvSpPr/>
            <p:nvPr/>
          </p:nvSpPr>
          <p:spPr>
            <a:xfrm>
              <a:off x="1743075" y="2476500"/>
              <a:ext cx="81915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01027D2-F05E-4A4F-A0C9-957B1D7E2032}"/>
                </a:ext>
              </a:extLst>
            </p:cNvPr>
            <p:cNvSpPr txBox="1"/>
            <p:nvPr/>
          </p:nvSpPr>
          <p:spPr>
            <a:xfrm>
              <a:off x="1743074" y="2476500"/>
              <a:ext cx="819151" cy="707886"/>
            </a:xfrm>
            <a:prstGeom prst="rect">
              <a:avLst/>
            </a:prstGeom>
            <a:noFill/>
          </p:spPr>
          <p:txBody>
            <a:bodyPr wrap="square" rtlCol="0" anchor="ctr" anchorCtr="1">
              <a:spAutoFit/>
            </a:bodyPr>
            <a:lstStyle/>
            <a:p>
              <a:r>
                <a:rPr lang="en-US" sz="4000" dirty="0">
                  <a:solidFill>
                    <a:schemeClr val="bg1"/>
                  </a:solidFill>
                  <a:latin typeface="+mj-lt"/>
                </a:rPr>
                <a:t>Y</a:t>
              </a:r>
            </a:p>
          </p:txBody>
        </p:sp>
      </p:grpSp>
      <p:grpSp>
        <p:nvGrpSpPr>
          <p:cNvPr id="12" name="Group 11">
            <a:extLst>
              <a:ext uri="{FF2B5EF4-FFF2-40B4-BE49-F238E27FC236}">
                <a16:creationId xmlns:a16="http://schemas.microsoft.com/office/drawing/2014/main" id="{B62FF591-9F18-47EB-8D54-6AFE639F1E3E}"/>
              </a:ext>
            </a:extLst>
          </p:cNvPr>
          <p:cNvGrpSpPr/>
          <p:nvPr/>
        </p:nvGrpSpPr>
        <p:grpSpPr>
          <a:xfrm>
            <a:off x="6362699" y="3641893"/>
            <a:ext cx="936881" cy="809625"/>
            <a:chOff x="1743074" y="2476500"/>
            <a:chExt cx="819151" cy="707886"/>
          </a:xfrm>
        </p:grpSpPr>
        <p:sp>
          <p:nvSpPr>
            <p:cNvPr id="13" name="Rectangle 12">
              <a:extLst>
                <a:ext uri="{FF2B5EF4-FFF2-40B4-BE49-F238E27FC236}">
                  <a16:creationId xmlns:a16="http://schemas.microsoft.com/office/drawing/2014/main" id="{2780D4A0-62CB-4A0E-B8B6-A2972F6B6B7F}"/>
                </a:ext>
              </a:extLst>
            </p:cNvPr>
            <p:cNvSpPr/>
            <p:nvPr/>
          </p:nvSpPr>
          <p:spPr>
            <a:xfrm>
              <a:off x="1743075" y="2476500"/>
              <a:ext cx="81915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16D44C-0DEF-4192-A075-18C23E430ADA}"/>
                </a:ext>
              </a:extLst>
            </p:cNvPr>
            <p:cNvSpPr txBox="1"/>
            <p:nvPr/>
          </p:nvSpPr>
          <p:spPr>
            <a:xfrm>
              <a:off x="1743074" y="2476500"/>
              <a:ext cx="819151" cy="707886"/>
            </a:xfrm>
            <a:prstGeom prst="rect">
              <a:avLst/>
            </a:prstGeom>
            <a:noFill/>
          </p:spPr>
          <p:txBody>
            <a:bodyPr wrap="square" rtlCol="0" anchor="ctr" anchorCtr="1">
              <a:spAutoFit/>
            </a:bodyPr>
            <a:lstStyle/>
            <a:p>
              <a:r>
                <a:rPr lang="en-US" sz="4000" dirty="0">
                  <a:solidFill>
                    <a:schemeClr val="bg1"/>
                  </a:solidFill>
                  <a:latin typeface="+mj-lt"/>
                </a:rPr>
                <a:t>L</a:t>
              </a:r>
            </a:p>
          </p:txBody>
        </p:sp>
      </p:grpSp>
      <p:grpSp>
        <p:nvGrpSpPr>
          <p:cNvPr id="15" name="Group 14">
            <a:extLst>
              <a:ext uri="{FF2B5EF4-FFF2-40B4-BE49-F238E27FC236}">
                <a16:creationId xmlns:a16="http://schemas.microsoft.com/office/drawing/2014/main" id="{E42AC891-14C6-48C5-A3A2-03D2275E9358}"/>
              </a:ext>
            </a:extLst>
          </p:cNvPr>
          <p:cNvGrpSpPr/>
          <p:nvPr/>
        </p:nvGrpSpPr>
        <p:grpSpPr>
          <a:xfrm>
            <a:off x="6362698" y="4620128"/>
            <a:ext cx="936881" cy="809625"/>
            <a:chOff x="1743074" y="2476500"/>
            <a:chExt cx="819151" cy="707886"/>
          </a:xfrm>
        </p:grpSpPr>
        <p:sp>
          <p:nvSpPr>
            <p:cNvPr id="16" name="Rectangle 15">
              <a:extLst>
                <a:ext uri="{FF2B5EF4-FFF2-40B4-BE49-F238E27FC236}">
                  <a16:creationId xmlns:a16="http://schemas.microsoft.com/office/drawing/2014/main" id="{BFE4959D-C9B8-419F-AA1A-1519D05B1825}"/>
                </a:ext>
              </a:extLst>
            </p:cNvPr>
            <p:cNvSpPr/>
            <p:nvPr/>
          </p:nvSpPr>
          <p:spPr>
            <a:xfrm>
              <a:off x="1743075" y="2476500"/>
              <a:ext cx="81915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D1F6D9F-971F-4526-BD32-F729ED2CA153}"/>
                </a:ext>
              </a:extLst>
            </p:cNvPr>
            <p:cNvSpPr txBox="1"/>
            <p:nvPr/>
          </p:nvSpPr>
          <p:spPr>
            <a:xfrm>
              <a:off x="1743074" y="2476500"/>
              <a:ext cx="819151" cy="707886"/>
            </a:xfrm>
            <a:prstGeom prst="rect">
              <a:avLst/>
            </a:prstGeom>
            <a:noFill/>
          </p:spPr>
          <p:txBody>
            <a:bodyPr wrap="square" rtlCol="0" anchor="ctr" anchorCtr="1">
              <a:spAutoFit/>
            </a:bodyPr>
            <a:lstStyle/>
            <a:p>
              <a:r>
                <a:rPr lang="en-US" sz="4000" dirty="0">
                  <a:solidFill>
                    <a:schemeClr val="bg1"/>
                  </a:solidFill>
                  <a:latin typeface="+mj-lt"/>
                </a:rPr>
                <a:t>E</a:t>
              </a:r>
            </a:p>
          </p:txBody>
        </p:sp>
      </p:grpSp>
      <p:sp>
        <p:nvSpPr>
          <p:cNvPr id="18" name="Rectangle 17">
            <a:extLst>
              <a:ext uri="{FF2B5EF4-FFF2-40B4-BE49-F238E27FC236}">
                <a16:creationId xmlns:a16="http://schemas.microsoft.com/office/drawing/2014/main" id="{2C778516-133C-49D1-BC82-5967D28213EF}"/>
              </a:ext>
            </a:extLst>
          </p:cNvPr>
          <p:cNvSpPr/>
          <p:nvPr/>
        </p:nvSpPr>
        <p:spPr>
          <a:xfrm>
            <a:off x="7394829" y="701506"/>
            <a:ext cx="4158996" cy="8158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Safety of Principal</a:t>
            </a:r>
          </a:p>
        </p:txBody>
      </p:sp>
      <p:sp>
        <p:nvSpPr>
          <p:cNvPr id="19" name="Rectangle 18">
            <a:extLst>
              <a:ext uri="{FF2B5EF4-FFF2-40B4-BE49-F238E27FC236}">
                <a16:creationId xmlns:a16="http://schemas.microsoft.com/office/drawing/2014/main" id="{EC499FA7-005E-4783-9558-19B87F79135B}"/>
              </a:ext>
            </a:extLst>
          </p:cNvPr>
          <p:cNvSpPr/>
          <p:nvPr/>
        </p:nvSpPr>
        <p:spPr>
          <a:xfrm>
            <a:off x="7394829" y="1682582"/>
            <a:ext cx="4158996" cy="8158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Tax Treatment</a:t>
            </a:r>
          </a:p>
        </p:txBody>
      </p:sp>
      <p:sp>
        <p:nvSpPr>
          <p:cNvPr id="20" name="Rectangle 19">
            <a:extLst>
              <a:ext uri="{FF2B5EF4-FFF2-40B4-BE49-F238E27FC236}">
                <a16:creationId xmlns:a16="http://schemas.microsoft.com/office/drawing/2014/main" id="{45C4185D-169F-4BD6-9FB0-9CCE344A5538}"/>
              </a:ext>
            </a:extLst>
          </p:cNvPr>
          <p:cNvSpPr/>
          <p:nvPr/>
        </p:nvSpPr>
        <p:spPr>
          <a:xfrm>
            <a:off x="7394829" y="2692232"/>
            <a:ext cx="4158996" cy="8158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Yield and Growth Potential</a:t>
            </a:r>
          </a:p>
        </p:txBody>
      </p:sp>
      <p:sp>
        <p:nvSpPr>
          <p:cNvPr id="21" name="Rectangle 20">
            <a:extLst>
              <a:ext uri="{FF2B5EF4-FFF2-40B4-BE49-F238E27FC236}">
                <a16:creationId xmlns:a16="http://schemas.microsoft.com/office/drawing/2014/main" id="{C887D018-DEDC-466C-8413-FF4DD924E1AE}"/>
              </a:ext>
            </a:extLst>
          </p:cNvPr>
          <p:cNvSpPr/>
          <p:nvPr/>
        </p:nvSpPr>
        <p:spPr>
          <a:xfrm>
            <a:off x="7394829" y="3635710"/>
            <a:ext cx="4158996" cy="8158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Liquidity Features</a:t>
            </a:r>
          </a:p>
        </p:txBody>
      </p:sp>
      <p:sp>
        <p:nvSpPr>
          <p:cNvPr id="22" name="Rectangle 21">
            <a:extLst>
              <a:ext uri="{FF2B5EF4-FFF2-40B4-BE49-F238E27FC236}">
                <a16:creationId xmlns:a16="http://schemas.microsoft.com/office/drawing/2014/main" id="{ED5D165B-F79B-45E0-B85A-D8A61DEA4FB8}"/>
              </a:ext>
            </a:extLst>
          </p:cNvPr>
          <p:cNvSpPr/>
          <p:nvPr/>
        </p:nvSpPr>
        <p:spPr>
          <a:xfrm>
            <a:off x="7394829" y="4620128"/>
            <a:ext cx="4158996" cy="81580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Estate Plan Impacts</a:t>
            </a:r>
          </a:p>
        </p:txBody>
      </p:sp>
    </p:spTree>
    <p:extLst>
      <p:ext uri="{BB962C8B-B14F-4D97-AF65-F5344CB8AC3E}">
        <p14:creationId xmlns:p14="http://schemas.microsoft.com/office/powerpoint/2010/main" val="328936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se up of calculator and stethoscope placed on invoice">
            <a:extLst>
              <a:ext uri="{FF2B5EF4-FFF2-40B4-BE49-F238E27FC236}">
                <a16:creationId xmlns:a16="http://schemas.microsoft.com/office/drawing/2014/main" id="{82CDCBE7-334B-42C1-8230-C0D4FECDC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222" y="1926483"/>
            <a:ext cx="2397445" cy="1540758"/>
          </a:xfrm>
          <a:prstGeom prst="rect">
            <a:avLst/>
          </a:prstGeom>
        </p:spPr>
      </p:pic>
      <p:sp>
        <p:nvSpPr>
          <p:cNvPr id="2" name="Title 1">
            <a:extLst>
              <a:ext uri="{FF2B5EF4-FFF2-40B4-BE49-F238E27FC236}">
                <a16:creationId xmlns:a16="http://schemas.microsoft.com/office/drawing/2014/main" id="{BFE3B49C-C1C6-4762-B901-740CA4E313AB}"/>
              </a:ext>
            </a:extLst>
          </p:cNvPr>
          <p:cNvSpPr>
            <a:spLocks noGrp="1"/>
          </p:cNvSpPr>
          <p:nvPr>
            <p:ph type="ctrTitle"/>
          </p:nvPr>
        </p:nvSpPr>
        <p:spPr>
          <a:xfrm>
            <a:off x="886046" y="590734"/>
            <a:ext cx="9144000" cy="1004149"/>
          </a:xfrm>
        </p:spPr>
        <p:txBody>
          <a:bodyPr/>
          <a:lstStyle/>
          <a:p>
            <a:pPr algn="l"/>
            <a:r>
              <a:rPr lang="en-US" dirty="0"/>
              <a:t>Risk Management</a:t>
            </a:r>
          </a:p>
        </p:txBody>
      </p:sp>
      <p:sp>
        <p:nvSpPr>
          <p:cNvPr id="3" name="Subtitle 2">
            <a:extLst>
              <a:ext uri="{FF2B5EF4-FFF2-40B4-BE49-F238E27FC236}">
                <a16:creationId xmlns:a16="http://schemas.microsoft.com/office/drawing/2014/main" id="{A5424EEC-F1E4-4B31-99CE-D8E58B619172}"/>
              </a:ext>
            </a:extLst>
          </p:cNvPr>
          <p:cNvSpPr>
            <a:spLocks noGrp="1"/>
          </p:cNvSpPr>
          <p:nvPr>
            <p:ph type="subTitle" idx="1"/>
          </p:nvPr>
        </p:nvSpPr>
        <p:spPr>
          <a:xfrm>
            <a:off x="1041149" y="2131173"/>
            <a:ext cx="5054852" cy="3607944"/>
          </a:xfrm>
        </p:spPr>
        <p:txBody>
          <a:bodyPr>
            <a:normAutofit/>
          </a:bodyPr>
          <a:lstStyle/>
          <a:p>
            <a:pPr marL="457200" indent="-457200" algn="l">
              <a:buFont typeface="Arial" panose="020B0604020202020204" pitchFamily="34" charset="0"/>
              <a:buChar char="•"/>
            </a:pPr>
            <a:r>
              <a:rPr lang="en-US" dirty="0"/>
              <a:t>Disability Risks</a:t>
            </a:r>
          </a:p>
          <a:p>
            <a:pPr marL="457200" indent="-457200" algn="l">
              <a:buFont typeface="Arial" panose="020B0604020202020204" pitchFamily="34" charset="0"/>
              <a:buChar char="•"/>
            </a:pPr>
            <a:r>
              <a:rPr lang="en-US" dirty="0"/>
              <a:t>Premature Death Risks</a:t>
            </a:r>
          </a:p>
          <a:p>
            <a:pPr marL="457200" indent="-457200" algn="l">
              <a:buFont typeface="Arial" panose="020B0604020202020204" pitchFamily="34" charset="0"/>
              <a:buChar char="•"/>
            </a:pPr>
            <a:r>
              <a:rPr lang="en-US" dirty="0"/>
              <a:t>Property Losses</a:t>
            </a:r>
          </a:p>
          <a:p>
            <a:pPr marL="457200" indent="-457200" algn="l">
              <a:buFont typeface="Arial" panose="020B0604020202020204" pitchFamily="34" charset="0"/>
              <a:buChar char="•"/>
            </a:pPr>
            <a:r>
              <a:rPr lang="en-US" dirty="0"/>
              <a:t>Health &amp; Long-Term Care Risks</a:t>
            </a:r>
          </a:p>
        </p:txBody>
      </p:sp>
      <p:pic>
        <p:nvPicPr>
          <p:cNvPr id="6" name="Picture 5" descr="Nurse helping old woman">
            <a:extLst>
              <a:ext uri="{FF2B5EF4-FFF2-40B4-BE49-F238E27FC236}">
                <a16:creationId xmlns:a16="http://schemas.microsoft.com/office/drawing/2014/main" id="{27688A09-0EAB-4F97-A019-84729D084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7222" y="3679095"/>
            <a:ext cx="2397446" cy="1566312"/>
          </a:xfrm>
          <a:prstGeom prst="rect">
            <a:avLst/>
          </a:prstGeom>
        </p:spPr>
      </p:pic>
      <p:pic>
        <p:nvPicPr>
          <p:cNvPr id="5" name="Picture 4" descr="Police car on the street">
            <a:extLst>
              <a:ext uri="{FF2B5EF4-FFF2-40B4-BE49-F238E27FC236}">
                <a16:creationId xmlns:a16="http://schemas.microsoft.com/office/drawing/2014/main" id="{BA6F03D6-E2CE-4F0B-B907-787100ED1692}"/>
              </a:ext>
            </a:extLst>
          </p:cNvPr>
          <p:cNvPicPr>
            <a:picLocks noChangeAspect="1"/>
          </p:cNvPicPr>
          <p:nvPr/>
        </p:nvPicPr>
        <p:blipFill rotWithShape="1">
          <a:blip r:embed="rId5">
            <a:extLst>
              <a:ext uri="{28A0092B-C50C-407E-A947-70E740481C1C}">
                <a14:useLocalDpi xmlns:a14="http://schemas.microsoft.com/office/drawing/2010/main" val="0"/>
              </a:ext>
            </a:extLst>
          </a:blip>
          <a:srcRect t="3902"/>
          <a:stretch/>
        </p:blipFill>
        <p:spPr>
          <a:xfrm>
            <a:off x="6555978" y="3690632"/>
            <a:ext cx="2446802" cy="1567171"/>
          </a:xfrm>
          <a:prstGeom prst="rect">
            <a:avLst/>
          </a:prstGeom>
        </p:spPr>
      </p:pic>
      <p:pic>
        <p:nvPicPr>
          <p:cNvPr id="16" name="Picture 15" descr="Handicapped parking spot">
            <a:extLst>
              <a:ext uri="{FF2B5EF4-FFF2-40B4-BE49-F238E27FC236}">
                <a16:creationId xmlns:a16="http://schemas.microsoft.com/office/drawing/2014/main" id="{A34F71CC-8F42-407C-B2AC-263A58DA2D92}"/>
              </a:ext>
            </a:extLst>
          </p:cNvPr>
          <p:cNvPicPr>
            <a:picLocks noChangeAspect="1"/>
          </p:cNvPicPr>
          <p:nvPr/>
        </p:nvPicPr>
        <p:blipFill rotWithShape="1">
          <a:blip r:embed="rId6">
            <a:extLst>
              <a:ext uri="{28A0092B-C50C-407E-A947-70E740481C1C}">
                <a14:useLocalDpi xmlns:a14="http://schemas.microsoft.com/office/drawing/2010/main" val="0"/>
              </a:ext>
            </a:extLst>
          </a:blip>
          <a:srcRect t="3902"/>
          <a:stretch/>
        </p:blipFill>
        <p:spPr>
          <a:xfrm>
            <a:off x="6555978" y="1913276"/>
            <a:ext cx="2446805" cy="1567171"/>
          </a:xfrm>
          <a:prstGeom prst="rect">
            <a:avLst/>
          </a:prstGeom>
        </p:spPr>
      </p:pic>
    </p:spTree>
    <p:extLst>
      <p:ext uri="{BB962C8B-B14F-4D97-AF65-F5344CB8AC3E}">
        <p14:creationId xmlns:p14="http://schemas.microsoft.com/office/powerpoint/2010/main" val="384497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401D-DA19-453B-B96B-7F991002912E}"/>
              </a:ext>
            </a:extLst>
          </p:cNvPr>
          <p:cNvSpPr>
            <a:spLocks noGrp="1"/>
          </p:cNvSpPr>
          <p:nvPr>
            <p:ph type="title"/>
          </p:nvPr>
        </p:nvSpPr>
        <p:spPr>
          <a:xfrm>
            <a:off x="714103" y="173539"/>
            <a:ext cx="10613570" cy="1325563"/>
          </a:xfrm>
        </p:spPr>
        <p:txBody>
          <a:bodyPr>
            <a:normAutofit/>
          </a:bodyPr>
          <a:lstStyle/>
          <a:p>
            <a:r>
              <a:rPr lang="en-US" sz="3600" dirty="0"/>
              <a:t>Individuals with Disabilities by Age</a:t>
            </a:r>
          </a:p>
        </p:txBody>
      </p:sp>
      <p:pic>
        <p:nvPicPr>
          <p:cNvPr id="5" name="Content Placeholder 4" descr="Table&#10;&#10;Description automatically generated">
            <a:extLst>
              <a:ext uri="{FF2B5EF4-FFF2-40B4-BE49-F238E27FC236}">
                <a16:creationId xmlns:a16="http://schemas.microsoft.com/office/drawing/2014/main" id="{6919267A-F888-43E7-9D59-404406F7BB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698"/>
          <a:stretch/>
        </p:blipFill>
        <p:spPr>
          <a:xfrm>
            <a:off x="1165954" y="1589315"/>
            <a:ext cx="10056488" cy="3254838"/>
          </a:xfrm>
        </p:spPr>
      </p:pic>
      <p:sp>
        <p:nvSpPr>
          <p:cNvPr id="6" name="TextBox 5">
            <a:extLst>
              <a:ext uri="{FF2B5EF4-FFF2-40B4-BE49-F238E27FC236}">
                <a16:creationId xmlns:a16="http://schemas.microsoft.com/office/drawing/2014/main" id="{D11AF144-CBBD-4A23-882A-625C97FF71F1}"/>
              </a:ext>
            </a:extLst>
          </p:cNvPr>
          <p:cNvSpPr txBox="1"/>
          <p:nvPr/>
        </p:nvSpPr>
        <p:spPr>
          <a:xfrm>
            <a:off x="838200" y="5468990"/>
            <a:ext cx="10326189" cy="430887"/>
          </a:xfrm>
          <a:prstGeom prst="rect">
            <a:avLst/>
          </a:prstGeom>
          <a:noFill/>
        </p:spPr>
        <p:txBody>
          <a:bodyPr wrap="square" rtlCol="0">
            <a:spAutoFit/>
          </a:bodyPr>
          <a:lstStyle/>
          <a:p>
            <a:r>
              <a:rPr lang="en-US" sz="1100" dirty="0">
                <a:latin typeface="Avenir LT Std 35 Light" panose="020B0402020203020204" pitchFamily="34" charset="0"/>
              </a:rPr>
              <a:t>Source: U.S. Census Bureau, 2019 American Community Survey 1-Year Estimates, Sex-by-Age-by Disability Status for the civilian non-institutionalized population, male and female. Table B18101.</a:t>
            </a:r>
          </a:p>
        </p:txBody>
      </p:sp>
    </p:spTree>
    <p:extLst>
      <p:ext uri="{BB962C8B-B14F-4D97-AF65-F5344CB8AC3E}">
        <p14:creationId xmlns:p14="http://schemas.microsoft.com/office/powerpoint/2010/main" val="203317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207" y="230363"/>
            <a:ext cx="2886815" cy="965696"/>
          </a:xfrm>
          <a:prstGeom prst="rect">
            <a:avLst/>
          </a:prstGeom>
        </p:spPr>
      </p:pic>
      <p:sp>
        <p:nvSpPr>
          <p:cNvPr id="8" name="TextBox 7">
            <a:extLst>
              <a:ext uri="{FF2B5EF4-FFF2-40B4-BE49-F238E27FC236}">
                <a16:creationId xmlns:a16="http://schemas.microsoft.com/office/drawing/2014/main" id="{2E954106-638F-463C-BE6F-882381B114E5}"/>
              </a:ext>
            </a:extLst>
          </p:cNvPr>
          <p:cNvSpPr txBox="1"/>
          <p:nvPr/>
        </p:nvSpPr>
        <p:spPr>
          <a:xfrm>
            <a:off x="5589033" y="823297"/>
            <a:ext cx="6432982" cy="2400657"/>
          </a:xfrm>
          <a:prstGeom prst="rect">
            <a:avLst/>
          </a:prstGeom>
          <a:noFill/>
        </p:spPr>
        <p:txBody>
          <a:bodyPr wrap="square">
            <a:spAutoFit/>
          </a:bodyPr>
          <a:lstStyle/>
          <a:p>
            <a:pPr algn="r"/>
            <a:r>
              <a:rPr lang="en-US" sz="1600" b="1" dirty="0"/>
              <a:t>Website: </a:t>
            </a:r>
            <a:r>
              <a:rPr lang="en-US" sz="1600" dirty="0"/>
              <a:t>OneAZWealth.com</a:t>
            </a:r>
          </a:p>
          <a:p>
            <a:pPr algn="r"/>
            <a:endParaRPr lang="en-US" b="1" dirty="0"/>
          </a:p>
          <a:p>
            <a:pPr algn="r"/>
            <a:r>
              <a:rPr lang="en-US" sz="1600" b="1" dirty="0"/>
              <a:t>Email: </a:t>
            </a:r>
            <a:r>
              <a:rPr lang="en-US" sz="1600" dirty="0"/>
              <a:t>OneAZWealth@OneAZCU.com</a:t>
            </a:r>
          </a:p>
          <a:p>
            <a:pPr algn="r"/>
            <a:endParaRPr lang="en-US" dirty="0"/>
          </a:p>
          <a:p>
            <a:pPr algn="r"/>
            <a:r>
              <a:rPr lang="en-US" sz="1600" b="1" dirty="0"/>
              <a:t>24/7 Online Appointment Scheduler:</a:t>
            </a:r>
          </a:p>
          <a:p>
            <a:pPr algn="r"/>
            <a:r>
              <a:rPr lang="en-US" sz="1600" dirty="0"/>
              <a:t>OneAZWealth.com</a:t>
            </a:r>
          </a:p>
          <a:p>
            <a:pPr algn="r"/>
            <a:endParaRPr lang="en-US" dirty="0"/>
          </a:p>
          <a:p>
            <a:pPr algn="r"/>
            <a:r>
              <a:rPr lang="en-US" sz="1600" b="1" dirty="0"/>
              <a:t>Phone: (</a:t>
            </a:r>
            <a:r>
              <a:rPr lang="en-US" sz="1600" dirty="0"/>
              <a:t>877) 566-0517</a:t>
            </a:r>
          </a:p>
          <a:p>
            <a:pPr algn="r"/>
            <a:r>
              <a:rPr lang="en-US" sz="1600" dirty="0"/>
              <a:t>Call Monday-Friday, 9:00 am – 5:00 pm</a:t>
            </a:r>
          </a:p>
        </p:txBody>
      </p:sp>
      <p:grpSp>
        <p:nvGrpSpPr>
          <p:cNvPr id="14" name="Group 13">
            <a:extLst>
              <a:ext uri="{FF2B5EF4-FFF2-40B4-BE49-F238E27FC236}">
                <a16:creationId xmlns:a16="http://schemas.microsoft.com/office/drawing/2014/main" id="{599A1A4F-510B-4D14-B9E8-20221A349DBE}"/>
              </a:ext>
            </a:extLst>
          </p:cNvPr>
          <p:cNvGrpSpPr/>
          <p:nvPr/>
        </p:nvGrpSpPr>
        <p:grpSpPr>
          <a:xfrm>
            <a:off x="3394234" y="2369957"/>
            <a:ext cx="1887964" cy="416220"/>
            <a:chOff x="8691938" y="3996192"/>
            <a:chExt cx="1887964" cy="416220"/>
          </a:xfrm>
        </p:grpSpPr>
        <p:pic>
          <p:nvPicPr>
            <p:cNvPr id="9" name="Picture 8" descr="Icon&#10;&#10;Description automatically generated">
              <a:extLst>
                <a:ext uri="{FF2B5EF4-FFF2-40B4-BE49-F238E27FC236}">
                  <a16:creationId xmlns:a16="http://schemas.microsoft.com/office/drawing/2014/main" id="{9A81D6F6-B5C5-49D9-A059-F99A5CA0C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7810" y="3996192"/>
              <a:ext cx="416220" cy="416220"/>
            </a:xfrm>
            <a:prstGeom prst="rect">
              <a:avLst/>
            </a:prstGeom>
          </p:spPr>
        </p:pic>
        <p:pic>
          <p:nvPicPr>
            <p:cNvPr id="10" name="Picture 9" descr="Logo, icon&#10;&#10;Description automatically generated">
              <a:extLst>
                <a:ext uri="{FF2B5EF4-FFF2-40B4-BE49-F238E27FC236}">
                  <a16:creationId xmlns:a16="http://schemas.microsoft.com/office/drawing/2014/main" id="{89F46013-7FF8-4F18-B920-D5D75A400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1938" y="3996192"/>
              <a:ext cx="416220" cy="416220"/>
            </a:xfrm>
            <a:prstGeom prst="rect">
              <a:avLst/>
            </a:prstGeom>
          </p:spPr>
        </p:pic>
        <p:pic>
          <p:nvPicPr>
            <p:cNvPr id="11" name="Picture 10" descr="Logo, icon&#10;&#10;Description automatically generated">
              <a:extLst>
                <a:ext uri="{FF2B5EF4-FFF2-40B4-BE49-F238E27FC236}">
                  <a16:creationId xmlns:a16="http://schemas.microsoft.com/office/drawing/2014/main" id="{5971C798-F879-4F4E-AE01-68CA1C9E6C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3682" y="3996192"/>
              <a:ext cx="416220" cy="416220"/>
            </a:xfrm>
            <a:prstGeom prst="rect">
              <a:avLst/>
            </a:prstGeom>
          </p:spPr>
        </p:pic>
      </p:grpSp>
      <p:grpSp>
        <p:nvGrpSpPr>
          <p:cNvPr id="13" name="Group 12">
            <a:extLst>
              <a:ext uri="{FF2B5EF4-FFF2-40B4-BE49-F238E27FC236}">
                <a16:creationId xmlns:a16="http://schemas.microsoft.com/office/drawing/2014/main" id="{E83D5C93-69F5-4275-8153-66B674FC7868}"/>
              </a:ext>
            </a:extLst>
          </p:cNvPr>
          <p:cNvGrpSpPr/>
          <p:nvPr/>
        </p:nvGrpSpPr>
        <p:grpSpPr>
          <a:xfrm>
            <a:off x="5865022" y="1383024"/>
            <a:ext cx="2133602" cy="2176523"/>
            <a:chOff x="3438365" y="2491954"/>
            <a:chExt cx="2666007" cy="2878941"/>
          </a:xfrm>
        </p:grpSpPr>
        <p:pic>
          <p:nvPicPr>
            <p:cNvPr id="7" name="Picture 6" descr="Qr code&#10;&#10;Description automatically generated">
              <a:extLst>
                <a:ext uri="{FF2B5EF4-FFF2-40B4-BE49-F238E27FC236}">
                  <a16:creationId xmlns:a16="http://schemas.microsoft.com/office/drawing/2014/main" id="{5E1E2F7A-EA34-4BD8-AFD7-2026C9D24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442" y="2491954"/>
              <a:ext cx="2392760" cy="2392760"/>
            </a:xfrm>
            <a:prstGeom prst="rect">
              <a:avLst/>
            </a:prstGeom>
          </p:spPr>
        </p:pic>
        <p:sp>
          <p:nvSpPr>
            <p:cNvPr id="12" name="TextBox 11">
              <a:extLst>
                <a:ext uri="{FF2B5EF4-FFF2-40B4-BE49-F238E27FC236}">
                  <a16:creationId xmlns:a16="http://schemas.microsoft.com/office/drawing/2014/main" id="{908AAE13-ED4A-40E6-811E-637DD4D73CC1}"/>
                </a:ext>
              </a:extLst>
            </p:cNvPr>
            <p:cNvSpPr txBox="1"/>
            <p:nvPr/>
          </p:nvSpPr>
          <p:spPr>
            <a:xfrm>
              <a:off x="3438365" y="4847675"/>
              <a:ext cx="2666007" cy="523220"/>
            </a:xfrm>
            <a:prstGeom prst="rect">
              <a:avLst/>
            </a:prstGeom>
            <a:noFill/>
          </p:spPr>
          <p:txBody>
            <a:bodyPr wrap="square">
              <a:spAutoFit/>
            </a:bodyPr>
            <a:lstStyle/>
            <a:p>
              <a:pPr algn="ctr"/>
              <a:r>
                <a:rPr lang="en-US" sz="1400" b="1" dirty="0"/>
                <a:t>Scan to visit OneAZWealth.com</a:t>
              </a:r>
              <a:endParaRPr lang="en-US" sz="1400" dirty="0"/>
            </a:p>
          </p:txBody>
        </p:sp>
      </p:grpSp>
      <p:sp>
        <p:nvSpPr>
          <p:cNvPr id="2" name="Rectangle 3">
            <a:extLst>
              <a:ext uri="{FF2B5EF4-FFF2-40B4-BE49-F238E27FC236}">
                <a16:creationId xmlns:a16="http://schemas.microsoft.com/office/drawing/2014/main" id="{29BA796B-E602-7480-A8D8-E02DC77963CA}"/>
              </a:ext>
            </a:extLst>
          </p:cNvPr>
          <p:cNvSpPr>
            <a:spLocks noChangeArrowheads="1"/>
          </p:cNvSpPr>
          <p:nvPr/>
        </p:nvSpPr>
        <p:spPr bwMode="auto">
          <a:xfrm>
            <a:off x="2878015" y="4469310"/>
            <a:ext cx="9144000"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lvl="0" algn="just" eaLnBrk="0" fontAlgn="base" hangingPunct="0">
              <a:spcBef>
                <a:spcPct val="0"/>
              </a:spcBef>
              <a:spcAft>
                <a:spcPct val="0"/>
              </a:spcAft>
            </a:pPr>
            <a:r>
              <a:rPr lang="en-US" sz="1150" b="1" dirty="0">
                <a:solidFill>
                  <a:schemeClr val="bg2">
                    <a:lumMod val="25000"/>
                  </a:schemeClr>
                </a:solidFill>
                <a:latin typeface="Avenir Next LT Pro Demi" panose="020B0704020202020204" pitchFamily="34" charset="0"/>
              </a:rPr>
              <a:t>Securities and advisory services are offered through LPL Financial (LPL), a registered investment advisor and broker-dealer (member FINRA/SIPC). </a:t>
            </a:r>
            <a:r>
              <a:rPr lang="en-US" sz="1150" dirty="0">
                <a:solidFill>
                  <a:schemeClr val="bg2">
                    <a:lumMod val="25000"/>
                  </a:schemeClr>
                </a:solidFill>
                <a:latin typeface="Avenir LT Std 35 Light" panose="020B0402020203020204" pitchFamily="34" charset="0"/>
              </a:rPr>
              <a:t>Insurance products are offered through LPL or its licensed affiliates. OneAZ Credit Union (OneAZ CU) and OneAZ Wealth Management </a:t>
            </a:r>
            <a:r>
              <a:rPr lang="en-US" sz="1150" b="1" u="sng" dirty="0">
                <a:solidFill>
                  <a:schemeClr val="bg2">
                    <a:lumMod val="25000"/>
                  </a:schemeClr>
                </a:solidFill>
                <a:latin typeface="Avenir Next LT Pro Demi" panose="020B0704020202020204" pitchFamily="34" charset="0"/>
              </a:rPr>
              <a:t>are not</a:t>
            </a:r>
            <a:r>
              <a:rPr lang="en-US" sz="1150" dirty="0">
                <a:solidFill>
                  <a:schemeClr val="bg2">
                    <a:lumMod val="25000"/>
                  </a:schemeClr>
                </a:solidFill>
                <a:latin typeface="Avenir Next LT Pro Demi" panose="020B0704020202020204" pitchFamily="34" charset="0"/>
              </a:rPr>
              <a:t> </a:t>
            </a:r>
            <a:r>
              <a:rPr lang="en-US" sz="1150" dirty="0">
                <a:solidFill>
                  <a:schemeClr val="bg2">
                    <a:lumMod val="25000"/>
                  </a:schemeClr>
                </a:solidFill>
                <a:latin typeface="Avenir LT Std 35 Light" panose="020B0402020203020204" pitchFamily="34" charset="0"/>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lang="en-US" altLang="en-US" sz="1150" dirty="0">
              <a:solidFill>
                <a:schemeClr val="bg2">
                  <a:lumMod val="25000"/>
                </a:schemeClr>
              </a:solidFill>
              <a:latin typeface="Avenir LT Std 35 Light" panose="020B0402020203020204" pitchFamily="34" charset="0"/>
            </a:endParaRPr>
          </a:p>
        </p:txBody>
      </p:sp>
      <p:graphicFrame>
        <p:nvGraphicFramePr>
          <p:cNvPr id="3" name="Table 2">
            <a:extLst>
              <a:ext uri="{FF2B5EF4-FFF2-40B4-BE49-F238E27FC236}">
                <a16:creationId xmlns:a16="http://schemas.microsoft.com/office/drawing/2014/main" id="{202D20AF-8D29-D462-4B4B-747BBB6E06F8}"/>
              </a:ext>
            </a:extLst>
          </p:cNvPr>
          <p:cNvGraphicFramePr>
            <a:graphicFrameLocks noGrp="1"/>
          </p:cNvGraphicFramePr>
          <p:nvPr>
            <p:extLst>
              <p:ext uri="{D42A27DB-BD31-4B8C-83A1-F6EECF244321}">
                <p14:modId xmlns:p14="http://schemas.microsoft.com/office/powerpoint/2010/main" val="1931743877"/>
              </p:ext>
            </p:extLst>
          </p:nvPr>
        </p:nvGraphicFramePr>
        <p:xfrm>
          <a:off x="2954215" y="5624769"/>
          <a:ext cx="8870461" cy="431800"/>
        </p:xfrm>
        <a:graphic>
          <a:graphicData uri="http://schemas.openxmlformats.org/drawingml/2006/table">
            <a:tbl>
              <a:tblPr firstRow="1" firstCol="1" lastRow="1" lastCol="1" bandRow="1" bandCol="1"/>
              <a:tblGrid>
                <a:gridCol w="2532586">
                  <a:extLst>
                    <a:ext uri="{9D8B030D-6E8A-4147-A177-3AD203B41FA5}">
                      <a16:colId xmlns:a16="http://schemas.microsoft.com/office/drawing/2014/main" val="3236136599"/>
                    </a:ext>
                  </a:extLst>
                </a:gridCol>
                <a:gridCol w="2240712">
                  <a:extLst>
                    <a:ext uri="{9D8B030D-6E8A-4147-A177-3AD203B41FA5}">
                      <a16:colId xmlns:a16="http://schemas.microsoft.com/office/drawing/2014/main" val="677956393"/>
                    </a:ext>
                  </a:extLst>
                </a:gridCol>
                <a:gridCol w="2815540">
                  <a:extLst>
                    <a:ext uri="{9D8B030D-6E8A-4147-A177-3AD203B41FA5}">
                      <a16:colId xmlns:a16="http://schemas.microsoft.com/office/drawing/2014/main" val="180355062"/>
                    </a:ext>
                  </a:extLst>
                </a:gridCol>
                <a:gridCol w="1281623">
                  <a:extLst>
                    <a:ext uri="{9D8B030D-6E8A-4147-A177-3AD203B41FA5}">
                      <a16:colId xmlns:a16="http://schemas.microsoft.com/office/drawing/2014/main" val="330343158"/>
                    </a:ext>
                  </a:extLst>
                </a:gridCol>
              </a:tblGrid>
              <a:tr h="311624">
                <a:tc>
                  <a:txBody>
                    <a:bodyPr/>
                    <a:lstStyle/>
                    <a:p>
                      <a:pPr marL="192405"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115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115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115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115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5" name="TextBox 4">
            <a:extLst>
              <a:ext uri="{FF2B5EF4-FFF2-40B4-BE49-F238E27FC236}">
                <a16:creationId xmlns:a16="http://schemas.microsoft.com/office/drawing/2014/main" id="{D5072427-EB14-82F1-142E-4FB84CF993CE}"/>
              </a:ext>
            </a:extLst>
          </p:cNvPr>
          <p:cNvSpPr txBox="1"/>
          <p:nvPr/>
        </p:nvSpPr>
        <p:spPr>
          <a:xfrm>
            <a:off x="2848708" y="3933439"/>
            <a:ext cx="9179169" cy="623248"/>
          </a:xfrm>
          <a:prstGeom prst="rect">
            <a:avLst/>
          </a:prstGeom>
          <a:noFill/>
        </p:spPr>
        <p:txBody>
          <a:bodyPr wrap="square" rtlCol="0">
            <a:spAutoFit/>
          </a:bodyPr>
          <a:lstStyle/>
          <a:p>
            <a:pPr algn="just"/>
            <a:r>
              <a:rPr lang="en-US" sz="1150" dirty="0">
                <a:solidFill>
                  <a:schemeClr val="bg2">
                    <a:lumMod val="25000"/>
                  </a:schemeClr>
                </a:solidFill>
                <a:latin typeface="Avenir LT Std 35 Light" panose="020B0402020203020204" pitchFamily="34" charset="0"/>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6" name="TextBox 5">
            <a:extLst>
              <a:ext uri="{FF2B5EF4-FFF2-40B4-BE49-F238E27FC236}">
                <a16:creationId xmlns:a16="http://schemas.microsoft.com/office/drawing/2014/main" id="{A6D22FCA-25E3-19E6-5E7F-8F9BE0D1A248}"/>
              </a:ext>
            </a:extLst>
          </p:cNvPr>
          <p:cNvSpPr txBox="1"/>
          <p:nvPr/>
        </p:nvSpPr>
        <p:spPr>
          <a:xfrm>
            <a:off x="2848706" y="6071662"/>
            <a:ext cx="9355017" cy="800219"/>
          </a:xfrm>
          <a:prstGeom prst="rect">
            <a:avLst/>
          </a:prstGeom>
          <a:noFill/>
        </p:spPr>
        <p:txBody>
          <a:bodyPr wrap="square" rtlCol="0">
            <a:spAutoFit/>
          </a:bodyPr>
          <a:lstStyle/>
          <a:p>
            <a:r>
              <a:rPr lang="en-US" sz="1150" dirty="0">
                <a:solidFill>
                  <a:schemeClr val="bg2">
                    <a:lumMod val="25000"/>
                  </a:schemeClr>
                </a:solidFill>
                <a:latin typeface="Avenir LT Std 35 Light" panose="020B0402020203020204" pitchFamily="34" charset="0"/>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 Please visit https://www.lpl.com/disclosures/is-lpl-relationship-disclosure.html for more detailed information. </a:t>
            </a:r>
          </a:p>
        </p:txBody>
      </p:sp>
      <p:sp>
        <p:nvSpPr>
          <p:cNvPr id="15" name="TextBox 14">
            <a:extLst>
              <a:ext uri="{FF2B5EF4-FFF2-40B4-BE49-F238E27FC236}">
                <a16:creationId xmlns:a16="http://schemas.microsoft.com/office/drawing/2014/main" id="{E9876269-387F-EBBF-E468-E1261AC14306}"/>
              </a:ext>
            </a:extLst>
          </p:cNvPr>
          <p:cNvSpPr txBox="1"/>
          <p:nvPr/>
        </p:nvSpPr>
        <p:spPr>
          <a:xfrm>
            <a:off x="4625247" y="3710449"/>
            <a:ext cx="6027204" cy="215444"/>
          </a:xfrm>
          <a:prstGeom prst="rect">
            <a:avLst/>
          </a:prstGeom>
          <a:noFill/>
        </p:spPr>
        <p:txBody>
          <a:bodyPr wrap="square" rtlCol="0">
            <a:spAutoFit/>
          </a:bodyPr>
          <a:lstStyle/>
          <a:p>
            <a:r>
              <a:rPr lang="en-US" sz="800" b="1" dirty="0">
                <a:solidFill>
                  <a:schemeClr val="bg2">
                    <a:lumMod val="25000"/>
                  </a:schemeClr>
                </a:solidFill>
                <a:latin typeface="Avenir LT Std 35 Light" panose="020B0402020203020204" pitchFamily="34" charset="0"/>
              </a:rPr>
              <a:t>OneAZ Wealth Management | (877) 566-0517 | </a:t>
            </a:r>
            <a:r>
              <a:rPr lang="en-US" sz="800" b="1" dirty="0">
                <a:solidFill>
                  <a:schemeClr val="bg2">
                    <a:lumMod val="25000"/>
                  </a:schemeClr>
                </a:solidFill>
                <a:latin typeface="Avenir LT Std 35 Light" panose="020B0402020203020204" pitchFamily="34" charset="0"/>
                <a:hlinkClick r:id="rId8"/>
              </a:rPr>
              <a:t>www.OneAZWealth.com</a:t>
            </a:r>
            <a:r>
              <a:rPr lang="en-US" sz="800" b="1" dirty="0">
                <a:solidFill>
                  <a:schemeClr val="bg2">
                    <a:lumMod val="25000"/>
                  </a:scheme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8319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B49C-C1C6-4762-B901-740CA4E313AB}"/>
              </a:ext>
            </a:extLst>
          </p:cNvPr>
          <p:cNvSpPr>
            <a:spLocks noGrp="1"/>
          </p:cNvSpPr>
          <p:nvPr>
            <p:ph type="ctrTitle"/>
          </p:nvPr>
        </p:nvSpPr>
        <p:spPr>
          <a:xfrm>
            <a:off x="886046" y="590734"/>
            <a:ext cx="9144000" cy="1004149"/>
          </a:xfrm>
        </p:spPr>
        <p:txBody>
          <a:bodyPr/>
          <a:lstStyle/>
          <a:p>
            <a:pPr algn="l"/>
            <a:r>
              <a:rPr lang="en-US" dirty="0"/>
              <a:t>Retirement Planning</a:t>
            </a:r>
          </a:p>
        </p:txBody>
      </p:sp>
      <p:sp>
        <p:nvSpPr>
          <p:cNvPr id="3" name="Subtitle 2">
            <a:extLst>
              <a:ext uri="{FF2B5EF4-FFF2-40B4-BE49-F238E27FC236}">
                <a16:creationId xmlns:a16="http://schemas.microsoft.com/office/drawing/2014/main" id="{A5424EEC-F1E4-4B31-99CE-D8E58B619172}"/>
              </a:ext>
            </a:extLst>
          </p:cNvPr>
          <p:cNvSpPr>
            <a:spLocks noGrp="1"/>
          </p:cNvSpPr>
          <p:nvPr>
            <p:ph type="subTitle" idx="1"/>
          </p:nvPr>
        </p:nvSpPr>
        <p:spPr>
          <a:xfrm>
            <a:off x="1185386" y="1880802"/>
            <a:ext cx="4932384" cy="3607944"/>
          </a:xfrm>
        </p:spPr>
        <p:txBody>
          <a:bodyPr>
            <a:normAutofit/>
          </a:bodyPr>
          <a:lstStyle/>
          <a:p>
            <a:pPr marL="457200" indent="-457200" algn="l">
              <a:buFont typeface="Arial" panose="020B0604020202020204" pitchFamily="34" charset="0"/>
              <a:buChar char="•"/>
            </a:pPr>
            <a:r>
              <a:rPr lang="en-US" dirty="0"/>
              <a:t>Retirement Income Strategies</a:t>
            </a:r>
          </a:p>
          <a:p>
            <a:pPr marL="457200" indent="-457200" algn="l">
              <a:buFont typeface="Arial" panose="020B0604020202020204" pitchFamily="34" charset="0"/>
              <a:buChar char="•"/>
            </a:pPr>
            <a:r>
              <a:rPr lang="en-US" dirty="0"/>
              <a:t>Managing Pension and Social Security Options</a:t>
            </a:r>
          </a:p>
          <a:p>
            <a:pPr marL="457200" indent="-457200" algn="l">
              <a:buFont typeface="Arial" panose="020B0604020202020204" pitchFamily="34" charset="0"/>
              <a:buChar char="•"/>
            </a:pPr>
            <a:r>
              <a:rPr lang="en-US" dirty="0"/>
              <a:t>Healthcare Expenses</a:t>
            </a:r>
          </a:p>
          <a:p>
            <a:pPr marL="457200" indent="-457200" algn="l">
              <a:buFont typeface="Arial" panose="020B0604020202020204" pitchFamily="34" charset="0"/>
              <a:buChar char="•"/>
            </a:pPr>
            <a:r>
              <a:rPr lang="en-US" dirty="0"/>
              <a:t>Plan Options:</a:t>
            </a:r>
          </a:p>
          <a:p>
            <a:pPr marL="914400" lvl="1" indent="-457200" algn="l">
              <a:buFont typeface="Arial" panose="020B0604020202020204" pitchFamily="34" charset="0"/>
              <a:buChar char="•"/>
            </a:pPr>
            <a:r>
              <a:rPr lang="en-US" dirty="0"/>
              <a:t>401k</a:t>
            </a:r>
          </a:p>
          <a:p>
            <a:pPr marL="914400" lvl="1" indent="-457200" algn="l">
              <a:buFont typeface="Arial" panose="020B0604020202020204" pitchFamily="34" charset="0"/>
              <a:buChar char="•"/>
            </a:pPr>
            <a:r>
              <a:rPr lang="en-US" dirty="0"/>
              <a:t>457 and 403b</a:t>
            </a:r>
          </a:p>
          <a:p>
            <a:pPr marL="914400" lvl="1" indent="-457200" algn="l">
              <a:buFont typeface="Arial" panose="020B0604020202020204" pitchFamily="34" charset="0"/>
              <a:buChar char="•"/>
            </a:pPr>
            <a:r>
              <a:rPr lang="en-US" dirty="0"/>
              <a:t>IRAs: Traditional vs. Roth</a:t>
            </a:r>
          </a:p>
        </p:txBody>
      </p:sp>
      <p:pic>
        <p:nvPicPr>
          <p:cNvPr id="5" name="Picture 4" descr="Surfers running along beach water">
            <a:extLst>
              <a:ext uri="{FF2B5EF4-FFF2-40B4-BE49-F238E27FC236}">
                <a16:creationId xmlns:a16="http://schemas.microsoft.com/office/drawing/2014/main" id="{BA6F03D6-E2CE-4F0B-B907-787100ED16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4879" y="1916433"/>
            <a:ext cx="5283150" cy="3526400"/>
          </a:xfrm>
          <a:prstGeom prst="rect">
            <a:avLst/>
          </a:prstGeom>
        </p:spPr>
      </p:pic>
    </p:spTree>
    <p:extLst>
      <p:ext uri="{BB962C8B-B14F-4D97-AF65-F5344CB8AC3E}">
        <p14:creationId xmlns:p14="http://schemas.microsoft.com/office/powerpoint/2010/main" val="371239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E2285F-014A-4A0D-902E-8DB3CB54FBD9}"/>
              </a:ext>
            </a:extLst>
          </p:cNvPr>
          <p:cNvSpPr>
            <a:spLocks noGrp="1"/>
          </p:cNvSpPr>
          <p:nvPr>
            <p:ph type="title"/>
          </p:nvPr>
        </p:nvSpPr>
        <p:spPr>
          <a:xfrm>
            <a:off x="352353" y="0"/>
            <a:ext cx="10613570" cy="1041529"/>
          </a:xfrm>
        </p:spPr>
        <p:txBody>
          <a:bodyPr>
            <a:normAutofit/>
          </a:bodyPr>
          <a:lstStyle/>
          <a:p>
            <a:r>
              <a:rPr lang="en-US" sz="3600" dirty="0"/>
              <a:t>Interest Rates and Inflation</a:t>
            </a:r>
          </a:p>
        </p:txBody>
      </p:sp>
      <p:pic>
        <p:nvPicPr>
          <p:cNvPr id="7" name="Picture 6" descr="Graphical user interface&#10;&#10;Description automatically generated">
            <a:extLst>
              <a:ext uri="{FF2B5EF4-FFF2-40B4-BE49-F238E27FC236}">
                <a16:creationId xmlns:a16="http://schemas.microsoft.com/office/drawing/2014/main" id="{5B28EE44-31E7-FE86-F21E-7C9C6C73CDA4}"/>
              </a:ext>
            </a:extLst>
          </p:cNvPr>
          <p:cNvPicPr>
            <a:picLocks noChangeAspect="1"/>
          </p:cNvPicPr>
          <p:nvPr/>
        </p:nvPicPr>
        <p:blipFill rotWithShape="1">
          <a:blip r:embed="rId3">
            <a:extLst>
              <a:ext uri="{28A0092B-C50C-407E-A947-70E740481C1C}">
                <a14:useLocalDpi xmlns:a14="http://schemas.microsoft.com/office/drawing/2010/main" val="0"/>
              </a:ext>
            </a:extLst>
          </a:blip>
          <a:srcRect b="4755"/>
          <a:stretch/>
        </p:blipFill>
        <p:spPr>
          <a:xfrm>
            <a:off x="1752245" y="770810"/>
            <a:ext cx="8165477" cy="5197911"/>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413ACE29-280F-4B54-5502-9E517F5F5F42}"/>
                  </a:ext>
                </a:extLst>
              </p14:cNvPr>
              <p14:cNvContentPartPr/>
              <p14:nvPr/>
            </p14:nvContentPartPr>
            <p14:xfrm>
              <a:off x="8892396" y="5867723"/>
              <a:ext cx="360" cy="360"/>
            </p14:xfrm>
          </p:contentPart>
        </mc:Choice>
        <mc:Fallback xmlns="">
          <p:pic>
            <p:nvPicPr>
              <p:cNvPr id="9" name="Ink 8">
                <a:extLst>
                  <a:ext uri="{FF2B5EF4-FFF2-40B4-BE49-F238E27FC236}">
                    <a16:creationId xmlns:a16="http://schemas.microsoft.com/office/drawing/2014/main" id="{413ACE29-280F-4B54-5502-9E517F5F5F42}"/>
                  </a:ext>
                </a:extLst>
              </p:cNvPr>
              <p:cNvPicPr/>
              <p:nvPr/>
            </p:nvPicPr>
            <p:blipFill>
              <a:blip r:embed="rId5"/>
              <a:stretch>
                <a:fillRect/>
              </a:stretch>
            </p:blipFill>
            <p:spPr>
              <a:xfrm>
                <a:off x="8829396" y="5805083"/>
                <a:ext cx="126000" cy="126000"/>
              </a:xfrm>
              <a:prstGeom prst="rect">
                <a:avLst/>
              </a:prstGeom>
            </p:spPr>
          </p:pic>
        </mc:Fallback>
      </mc:AlternateContent>
      <p:grpSp>
        <p:nvGrpSpPr>
          <p:cNvPr id="13" name="Group 12">
            <a:extLst>
              <a:ext uri="{FF2B5EF4-FFF2-40B4-BE49-F238E27FC236}">
                <a16:creationId xmlns:a16="http://schemas.microsoft.com/office/drawing/2014/main" id="{F1D5B975-C3D0-2770-7651-732DD61E352E}"/>
              </a:ext>
            </a:extLst>
          </p:cNvPr>
          <p:cNvGrpSpPr/>
          <p:nvPr/>
        </p:nvGrpSpPr>
        <p:grpSpPr>
          <a:xfrm>
            <a:off x="8659836" y="5737043"/>
            <a:ext cx="1289160" cy="181440"/>
            <a:chOff x="8659836" y="5737043"/>
            <a:chExt cx="1289160" cy="181440"/>
          </a:xfrm>
        </p:grpSpPr>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9E6A4ED-E7D8-3E5B-4B46-01B9FB15FFE3}"/>
                    </a:ext>
                  </a:extLst>
                </p14:cNvPr>
                <p14:cNvContentPartPr/>
                <p14:nvPr/>
              </p14:nvContentPartPr>
              <p14:xfrm>
                <a:off x="8659836" y="5737043"/>
                <a:ext cx="1289160" cy="164520"/>
              </p14:xfrm>
            </p:contentPart>
          </mc:Choice>
          <mc:Fallback xmlns="">
            <p:pic>
              <p:nvPicPr>
                <p:cNvPr id="11" name="Ink 10">
                  <a:extLst>
                    <a:ext uri="{FF2B5EF4-FFF2-40B4-BE49-F238E27FC236}">
                      <a16:creationId xmlns:a16="http://schemas.microsoft.com/office/drawing/2014/main" id="{F9E6A4ED-E7D8-3E5B-4B46-01B9FB15FFE3}"/>
                    </a:ext>
                  </a:extLst>
                </p:cNvPr>
                <p:cNvPicPr/>
                <p:nvPr/>
              </p:nvPicPr>
              <p:blipFill>
                <a:blip r:embed="rId7"/>
                <a:stretch>
                  <a:fillRect/>
                </a:stretch>
              </p:blipFill>
              <p:spPr>
                <a:xfrm>
                  <a:off x="8596836" y="5674403"/>
                  <a:ext cx="141480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5340D9A1-BBE0-D285-C252-ABE2A6BE9107}"/>
                    </a:ext>
                  </a:extLst>
                </p14:cNvPr>
                <p14:cNvContentPartPr/>
                <p14:nvPr/>
              </p14:nvContentPartPr>
              <p14:xfrm>
                <a:off x="9314316" y="5893283"/>
                <a:ext cx="313200" cy="25200"/>
              </p14:xfrm>
            </p:contentPart>
          </mc:Choice>
          <mc:Fallback xmlns="">
            <p:pic>
              <p:nvPicPr>
                <p:cNvPr id="12" name="Ink 11">
                  <a:extLst>
                    <a:ext uri="{FF2B5EF4-FFF2-40B4-BE49-F238E27FC236}">
                      <a16:creationId xmlns:a16="http://schemas.microsoft.com/office/drawing/2014/main" id="{5340D9A1-BBE0-D285-C252-ABE2A6BE9107}"/>
                    </a:ext>
                  </a:extLst>
                </p:cNvPr>
                <p:cNvPicPr/>
                <p:nvPr/>
              </p:nvPicPr>
              <p:blipFill>
                <a:blip r:embed="rId9"/>
                <a:stretch>
                  <a:fillRect/>
                </a:stretch>
              </p:blipFill>
              <p:spPr>
                <a:xfrm>
                  <a:off x="9251676" y="5830283"/>
                  <a:ext cx="438840" cy="150840"/>
                </a:xfrm>
                <a:prstGeom prst="rect">
                  <a:avLst/>
                </a:prstGeom>
              </p:spPr>
            </p:pic>
          </mc:Fallback>
        </mc:AlternateContent>
      </p:grpSp>
    </p:spTree>
    <p:extLst>
      <p:ext uri="{BB962C8B-B14F-4D97-AF65-F5344CB8AC3E}">
        <p14:creationId xmlns:p14="http://schemas.microsoft.com/office/powerpoint/2010/main" val="27276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413ACE29-280F-4B54-5502-9E517F5F5F42}"/>
                  </a:ext>
                </a:extLst>
              </p14:cNvPr>
              <p14:cNvContentPartPr/>
              <p14:nvPr/>
            </p14:nvContentPartPr>
            <p14:xfrm>
              <a:off x="8892396" y="5867723"/>
              <a:ext cx="360" cy="360"/>
            </p14:xfrm>
          </p:contentPart>
        </mc:Choice>
        <mc:Fallback xmlns="">
          <p:pic>
            <p:nvPicPr>
              <p:cNvPr id="9" name="Ink 8">
                <a:extLst>
                  <a:ext uri="{FF2B5EF4-FFF2-40B4-BE49-F238E27FC236}">
                    <a16:creationId xmlns:a16="http://schemas.microsoft.com/office/drawing/2014/main" id="{413ACE29-280F-4B54-5502-9E517F5F5F42}"/>
                  </a:ext>
                </a:extLst>
              </p:cNvPr>
              <p:cNvPicPr/>
              <p:nvPr/>
            </p:nvPicPr>
            <p:blipFill>
              <a:blip r:embed="rId4"/>
              <a:stretch>
                <a:fillRect/>
              </a:stretch>
            </p:blipFill>
            <p:spPr>
              <a:xfrm>
                <a:off x="8829396" y="5804723"/>
                <a:ext cx="126000" cy="126000"/>
              </a:xfrm>
              <a:prstGeom prst="rect">
                <a:avLst/>
              </a:prstGeom>
            </p:spPr>
          </p:pic>
        </mc:Fallback>
      </mc:AlternateContent>
      <p:sp>
        <p:nvSpPr>
          <p:cNvPr id="5" name="Title 1">
            <a:extLst>
              <a:ext uri="{FF2B5EF4-FFF2-40B4-BE49-F238E27FC236}">
                <a16:creationId xmlns:a16="http://schemas.microsoft.com/office/drawing/2014/main" id="{A5221AA0-D447-51E7-25A3-6A22AD759557}"/>
              </a:ext>
            </a:extLst>
          </p:cNvPr>
          <p:cNvSpPr txBox="1">
            <a:spLocks/>
          </p:cNvSpPr>
          <p:nvPr/>
        </p:nvSpPr>
        <p:spPr>
          <a:xfrm>
            <a:off x="391886" y="128585"/>
            <a:ext cx="10614025" cy="679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t>The Effects of Inflation: $100,000 6-month CD Investment</a:t>
            </a:r>
            <a:endParaRPr lang="en-US" sz="2800" dirty="0"/>
          </a:p>
        </p:txBody>
      </p:sp>
      <p:pic>
        <p:nvPicPr>
          <p:cNvPr id="6" name="Picture 5">
            <a:extLst>
              <a:ext uri="{FF2B5EF4-FFF2-40B4-BE49-F238E27FC236}">
                <a16:creationId xmlns:a16="http://schemas.microsoft.com/office/drawing/2014/main" id="{3703DA94-90A4-96D1-ADB0-1D18B388EB0F}"/>
              </a:ext>
            </a:extLst>
          </p:cNvPr>
          <p:cNvPicPr>
            <a:picLocks noChangeAspect="1"/>
          </p:cNvPicPr>
          <p:nvPr/>
        </p:nvPicPr>
        <p:blipFill rotWithShape="1">
          <a:blip r:embed="rId5"/>
          <a:srcRect t="4562"/>
          <a:stretch/>
        </p:blipFill>
        <p:spPr>
          <a:xfrm>
            <a:off x="1377008" y="647566"/>
            <a:ext cx="8842990" cy="5380626"/>
          </a:xfrm>
          <a:prstGeom prst="rect">
            <a:avLst/>
          </a:prstGeom>
        </p:spPr>
      </p:pic>
      <p:sp>
        <p:nvSpPr>
          <p:cNvPr id="8" name="TextBox 7">
            <a:extLst>
              <a:ext uri="{FF2B5EF4-FFF2-40B4-BE49-F238E27FC236}">
                <a16:creationId xmlns:a16="http://schemas.microsoft.com/office/drawing/2014/main" id="{57D75B1A-85BF-EE9A-4A2C-EDC6B98863BE}"/>
              </a:ext>
            </a:extLst>
          </p:cNvPr>
          <p:cNvSpPr txBox="1"/>
          <p:nvPr/>
        </p:nvSpPr>
        <p:spPr>
          <a:xfrm rot="16200000">
            <a:off x="8520280" y="3694995"/>
            <a:ext cx="3988016" cy="738664"/>
          </a:xfrm>
          <a:prstGeom prst="rect">
            <a:avLst/>
          </a:prstGeom>
          <a:noFill/>
        </p:spPr>
        <p:txBody>
          <a:bodyPr wrap="square">
            <a:spAutoFit/>
          </a:bodyPr>
          <a:lstStyle/>
          <a:p>
            <a:pPr algn="l"/>
            <a:r>
              <a:rPr lang="en-US" sz="600" dirty="0">
                <a:solidFill>
                  <a:schemeClr val="bg1">
                    <a:lumMod val="65000"/>
                  </a:schemeClr>
                </a:solidFill>
              </a:rPr>
              <a:t>CDs are insured by the FDIC, offer a fixed rate of return, and are generally designed for short-term savings needs. The principal value and investment return of investment securities (including mutual funds) are subject to risk, will fluctuate with changes in market conditions, are generally considered long-term investments, and may not be in the best interest of all investors.</a:t>
            </a:r>
          </a:p>
          <a:p>
            <a:pPr algn="l"/>
            <a:r>
              <a:rPr lang="en-US" sz="600" dirty="0">
                <a:solidFill>
                  <a:schemeClr val="bg1">
                    <a:lumMod val="65000"/>
                  </a:schemeClr>
                </a:solidFill>
              </a:rPr>
              <a:t>1 Data Sources: Federal Reserve, BankRate.com, and Hartford Funds, 2/22. CD rate for 2021 as of 12/31/21. </a:t>
            </a:r>
          </a:p>
          <a:p>
            <a:pPr algn="l"/>
            <a:r>
              <a:rPr lang="en-US" sz="600" dirty="0">
                <a:solidFill>
                  <a:schemeClr val="bg1">
                    <a:lumMod val="65000"/>
                  </a:schemeClr>
                </a:solidFill>
              </a:rPr>
              <a:t>2 Sources: cjponyparts.com and USnews.com, retrieved 5/21. </a:t>
            </a:r>
          </a:p>
          <a:p>
            <a:pPr algn="l"/>
            <a:r>
              <a:rPr lang="en-US" sz="600" dirty="0">
                <a:solidFill>
                  <a:schemeClr val="bg1">
                    <a:lumMod val="65000"/>
                  </a:schemeClr>
                </a:solidFill>
              </a:rPr>
              <a:t>3 Data Source: aaa.com, retrieved 5/25/21. Hartford Funds Distributors, LLC. CCWP012_0222 227403</a:t>
            </a:r>
            <a:endParaRPr lang="en-US" sz="600" b="0" i="0" dirty="0">
              <a:solidFill>
                <a:schemeClr val="bg1">
                  <a:lumMod val="65000"/>
                </a:schemeClr>
              </a:solidFill>
              <a:effectLst/>
              <a:latin typeface="OpenSans-Regular"/>
            </a:endParaRPr>
          </a:p>
        </p:txBody>
      </p:sp>
    </p:spTree>
    <p:extLst>
      <p:ext uri="{BB962C8B-B14F-4D97-AF65-F5344CB8AC3E}">
        <p14:creationId xmlns:p14="http://schemas.microsoft.com/office/powerpoint/2010/main" val="9214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C17B41D0-96C8-4D9C-B291-637AED483FC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539"/>
          <a:stretch/>
        </p:blipFill>
        <p:spPr>
          <a:xfrm>
            <a:off x="2411765" y="1215068"/>
            <a:ext cx="7490648" cy="4071035"/>
          </a:xfrm>
        </p:spPr>
      </p:pic>
      <p:sp>
        <p:nvSpPr>
          <p:cNvPr id="3" name="Title 1">
            <a:extLst>
              <a:ext uri="{FF2B5EF4-FFF2-40B4-BE49-F238E27FC236}">
                <a16:creationId xmlns:a16="http://schemas.microsoft.com/office/drawing/2014/main" id="{EAA4ED8F-75C3-4DFD-8B2E-6632D60170E9}"/>
              </a:ext>
            </a:extLst>
          </p:cNvPr>
          <p:cNvSpPr>
            <a:spLocks noGrp="1"/>
          </p:cNvSpPr>
          <p:nvPr>
            <p:ph type="title"/>
          </p:nvPr>
        </p:nvSpPr>
        <p:spPr>
          <a:xfrm>
            <a:off x="714103" y="173539"/>
            <a:ext cx="10613570" cy="1041529"/>
          </a:xfrm>
        </p:spPr>
        <p:txBody>
          <a:bodyPr>
            <a:normAutofit/>
          </a:bodyPr>
          <a:lstStyle/>
          <a:p>
            <a:r>
              <a:rPr lang="en-US" sz="3600" dirty="0"/>
              <a:t>“Real” Value of CD After Inflation</a:t>
            </a:r>
          </a:p>
        </p:txBody>
      </p:sp>
      <p:pic>
        <p:nvPicPr>
          <p:cNvPr id="4" name="Content Placeholder 5" descr="Table&#10;&#10;Description automatically generated">
            <a:extLst>
              <a:ext uri="{FF2B5EF4-FFF2-40B4-BE49-F238E27FC236}">
                <a16:creationId xmlns:a16="http://schemas.microsoft.com/office/drawing/2014/main" id="{98A7F52B-F5A7-4ED8-BDB4-F7F3C9CE2F73}"/>
              </a:ext>
            </a:extLst>
          </p:cNvPr>
          <p:cNvPicPr>
            <a:picLocks noChangeAspect="1"/>
          </p:cNvPicPr>
          <p:nvPr/>
        </p:nvPicPr>
        <p:blipFill rotWithShape="1">
          <a:blip r:embed="rId3">
            <a:extLst>
              <a:ext uri="{28A0092B-C50C-407E-A947-70E740481C1C}">
                <a14:useLocalDpi xmlns:a14="http://schemas.microsoft.com/office/drawing/2010/main" val="0"/>
              </a:ext>
            </a:extLst>
          </a:blip>
          <a:srcRect t="90017"/>
          <a:stretch/>
        </p:blipFill>
        <p:spPr>
          <a:xfrm>
            <a:off x="714103" y="5495109"/>
            <a:ext cx="7218245" cy="486750"/>
          </a:xfrm>
          <a:prstGeom prst="rect">
            <a:avLst/>
          </a:prstGeom>
        </p:spPr>
      </p:pic>
    </p:spTree>
    <p:extLst>
      <p:ext uri="{BB962C8B-B14F-4D97-AF65-F5344CB8AC3E}">
        <p14:creationId xmlns:p14="http://schemas.microsoft.com/office/powerpoint/2010/main" val="26875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B49C-C1C6-4762-B901-740CA4E313AB}"/>
              </a:ext>
            </a:extLst>
          </p:cNvPr>
          <p:cNvSpPr>
            <a:spLocks noGrp="1"/>
          </p:cNvSpPr>
          <p:nvPr>
            <p:ph type="ctrTitle"/>
          </p:nvPr>
        </p:nvSpPr>
        <p:spPr>
          <a:xfrm>
            <a:off x="886046" y="590734"/>
            <a:ext cx="9144000" cy="1004149"/>
          </a:xfrm>
        </p:spPr>
        <p:txBody>
          <a:bodyPr/>
          <a:lstStyle/>
          <a:p>
            <a:pPr algn="l"/>
            <a:r>
              <a:rPr lang="en-US" dirty="0"/>
              <a:t>Tax Planning</a:t>
            </a:r>
          </a:p>
        </p:txBody>
      </p:sp>
      <p:sp>
        <p:nvSpPr>
          <p:cNvPr id="3" name="Subtitle 2">
            <a:extLst>
              <a:ext uri="{FF2B5EF4-FFF2-40B4-BE49-F238E27FC236}">
                <a16:creationId xmlns:a16="http://schemas.microsoft.com/office/drawing/2014/main" id="{A5424EEC-F1E4-4B31-99CE-D8E58B619172}"/>
              </a:ext>
            </a:extLst>
          </p:cNvPr>
          <p:cNvSpPr>
            <a:spLocks noGrp="1"/>
          </p:cNvSpPr>
          <p:nvPr>
            <p:ph type="subTitle" idx="1"/>
          </p:nvPr>
        </p:nvSpPr>
        <p:spPr>
          <a:xfrm>
            <a:off x="597529" y="2067798"/>
            <a:ext cx="6394765" cy="3607944"/>
          </a:xfrm>
        </p:spPr>
        <p:txBody>
          <a:bodyPr>
            <a:normAutofit/>
          </a:bodyPr>
          <a:lstStyle/>
          <a:p>
            <a:pPr marL="457200" indent="-457200" algn="l">
              <a:buFont typeface="Arial" panose="020B0604020202020204" pitchFamily="34" charset="0"/>
              <a:buChar char="•"/>
            </a:pPr>
            <a:r>
              <a:rPr lang="en-US" dirty="0"/>
              <a:t>Tax Avoidance vs. Tax Evasion</a:t>
            </a:r>
          </a:p>
          <a:p>
            <a:pPr marL="457200" indent="-457200" algn="l">
              <a:buFont typeface="Arial" panose="020B0604020202020204" pitchFamily="34" charset="0"/>
              <a:buChar char="•"/>
            </a:pPr>
            <a:r>
              <a:rPr lang="en-US" dirty="0"/>
              <a:t>Tax-Free, Taxable, Tax-Deferred Methods</a:t>
            </a:r>
          </a:p>
          <a:p>
            <a:pPr marL="457200" indent="-457200" algn="l">
              <a:buFont typeface="Arial" panose="020B0604020202020204" pitchFamily="34" charset="0"/>
              <a:buChar char="•"/>
            </a:pPr>
            <a:r>
              <a:rPr lang="en-US" dirty="0"/>
              <a:t>Managing Tax Liabilities</a:t>
            </a:r>
          </a:p>
          <a:p>
            <a:pPr marL="457200" indent="-457200" algn="l">
              <a:buFont typeface="Arial" panose="020B0604020202020204" pitchFamily="34" charset="0"/>
              <a:buChar char="•"/>
            </a:pPr>
            <a:r>
              <a:rPr lang="en-US" dirty="0"/>
              <a:t>Tax Diversification</a:t>
            </a:r>
          </a:p>
        </p:txBody>
      </p:sp>
      <p:pic>
        <p:nvPicPr>
          <p:cNvPr id="5" name="Picture 4" descr="Calculator and notepad">
            <a:extLst>
              <a:ext uri="{FF2B5EF4-FFF2-40B4-BE49-F238E27FC236}">
                <a16:creationId xmlns:a16="http://schemas.microsoft.com/office/drawing/2014/main" id="{BA6F03D6-E2CE-4F0B-B907-787100ED1692}"/>
              </a:ext>
            </a:extLst>
          </p:cNvPr>
          <p:cNvPicPr>
            <a:picLocks noChangeAspect="1"/>
          </p:cNvPicPr>
          <p:nvPr/>
        </p:nvPicPr>
        <p:blipFill rotWithShape="1">
          <a:blip r:embed="rId3">
            <a:extLst>
              <a:ext uri="{28A0092B-C50C-407E-A947-70E740481C1C}">
                <a14:useLocalDpi xmlns:a14="http://schemas.microsoft.com/office/drawing/2010/main" val="0"/>
              </a:ext>
            </a:extLst>
          </a:blip>
          <a:srcRect l="11739"/>
          <a:stretch/>
        </p:blipFill>
        <p:spPr>
          <a:xfrm>
            <a:off x="7125077" y="1916433"/>
            <a:ext cx="4662952" cy="3526399"/>
          </a:xfrm>
          <a:prstGeom prst="rect">
            <a:avLst/>
          </a:prstGeom>
        </p:spPr>
      </p:pic>
    </p:spTree>
    <p:extLst>
      <p:ext uri="{BB962C8B-B14F-4D97-AF65-F5344CB8AC3E}">
        <p14:creationId xmlns:p14="http://schemas.microsoft.com/office/powerpoint/2010/main" val="382006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E2285F-014A-4A0D-902E-8DB3CB54FBD9}"/>
              </a:ext>
            </a:extLst>
          </p:cNvPr>
          <p:cNvSpPr>
            <a:spLocks noGrp="1"/>
          </p:cNvSpPr>
          <p:nvPr>
            <p:ph type="title" idx="4294967295"/>
          </p:nvPr>
        </p:nvSpPr>
        <p:spPr>
          <a:xfrm>
            <a:off x="587829" y="95250"/>
            <a:ext cx="10026196" cy="1041400"/>
          </a:xfrm>
        </p:spPr>
        <p:txBody>
          <a:bodyPr>
            <a:normAutofit/>
          </a:bodyPr>
          <a:lstStyle/>
          <a:p>
            <a:r>
              <a:rPr lang="en-US" sz="3600" dirty="0"/>
              <a:t>Income Tax Rates (1913-2018)</a:t>
            </a:r>
          </a:p>
        </p:txBody>
      </p:sp>
      <p:pic>
        <p:nvPicPr>
          <p:cNvPr id="7" name="Content Placeholder 6" descr="Diagram&#10;&#10;Description automatically generated with low confidence">
            <a:extLst>
              <a:ext uri="{FF2B5EF4-FFF2-40B4-BE49-F238E27FC236}">
                <a16:creationId xmlns:a16="http://schemas.microsoft.com/office/drawing/2014/main" id="{61BA8EF1-ED0F-4DE6-8D53-81D205A2B54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74436" y="1071336"/>
            <a:ext cx="10236274" cy="5547179"/>
          </a:xfrm>
        </p:spPr>
      </p:pic>
    </p:spTree>
    <p:extLst>
      <p:ext uri="{BB962C8B-B14F-4D97-AF65-F5344CB8AC3E}">
        <p14:creationId xmlns:p14="http://schemas.microsoft.com/office/powerpoint/2010/main" val="295153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B49C-C1C6-4762-B901-740CA4E313AB}"/>
              </a:ext>
            </a:extLst>
          </p:cNvPr>
          <p:cNvSpPr>
            <a:spLocks noGrp="1"/>
          </p:cNvSpPr>
          <p:nvPr>
            <p:ph type="ctrTitle"/>
          </p:nvPr>
        </p:nvSpPr>
        <p:spPr>
          <a:xfrm>
            <a:off x="886046" y="590734"/>
            <a:ext cx="9144000" cy="1004149"/>
          </a:xfrm>
        </p:spPr>
        <p:txBody>
          <a:bodyPr/>
          <a:lstStyle/>
          <a:p>
            <a:pPr algn="l"/>
            <a:r>
              <a:rPr lang="en-US" dirty="0"/>
              <a:t>Legacy Planning</a:t>
            </a:r>
          </a:p>
        </p:txBody>
      </p:sp>
      <p:sp>
        <p:nvSpPr>
          <p:cNvPr id="3" name="Subtitle 2">
            <a:extLst>
              <a:ext uri="{FF2B5EF4-FFF2-40B4-BE49-F238E27FC236}">
                <a16:creationId xmlns:a16="http://schemas.microsoft.com/office/drawing/2014/main" id="{A5424EEC-F1E4-4B31-99CE-D8E58B619172}"/>
              </a:ext>
            </a:extLst>
          </p:cNvPr>
          <p:cNvSpPr>
            <a:spLocks noGrp="1"/>
          </p:cNvSpPr>
          <p:nvPr>
            <p:ph type="subTitle" idx="1"/>
          </p:nvPr>
        </p:nvSpPr>
        <p:spPr>
          <a:xfrm>
            <a:off x="1413987" y="2131173"/>
            <a:ext cx="4682014" cy="3607944"/>
          </a:xfrm>
        </p:spPr>
        <p:txBody>
          <a:bodyPr>
            <a:normAutofit/>
          </a:bodyPr>
          <a:lstStyle/>
          <a:p>
            <a:pPr marL="457200" indent="-457200" algn="l">
              <a:buFont typeface="Arial" panose="020B0604020202020204" pitchFamily="34" charset="0"/>
              <a:buChar char="•"/>
            </a:pPr>
            <a:r>
              <a:rPr lang="en-US" dirty="0"/>
              <a:t>Succession Plans</a:t>
            </a:r>
          </a:p>
          <a:p>
            <a:pPr marL="914400" lvl="1" indent="-457200" algn="l">
              <a:buFont typeface="Arial" panose="020B0604020202020204" pitchFamily="34" charset="0"/>
              <a:buChar char="•"/>
            </a:pPr>
            <a:r>
              <a:rPr lang="en-US" dirty="0"/>
              <a:t>Personal</a:t>
            </a:r>
          </a:p>
          <a:p>
            <a:pPr marL="914400" lvl="1" indent="-457200" algn="l">
              <a:buFont typeface="Arial" panose="020B0604020202020204" pitchFamily="34" charset="0"/>
              <a:buChar char="•"/>
            </a:pPr>
            <a:r>
              <a:rPr lang="en-US" dirty="0"/>
              <a:t>Business</a:t>
            </a:r>
          </a:p>
          <a:p>
            <a:pPr marL="457200" indent="-457200" algn="l">
              <a:buFont typeface="Arial" panose="020B0604020202020204" pitchFamily="34" charset="0"/>
              <a:buChar char="•"/>
            </a:pPr>
            <a:r>
              <a:rPr lang="en-US" dirty="0"/>
              <a:t>Charitable Donation Plans</a:t>
            </a:r>
          </a:p>
          <a:p>
            <a:pPr marL="457200" indent="-457200" algn="l">
              <a:buFont typeface="Arial" panose="020B0604020202020204" pitchFamily="34" charset="0"/>
              <a:buChar char="•"/>
            </a:pPr>
            <a:r>
              <a:rPr lang="en-US" dirty="0"/>
              <a:t>Wills &amp; Trusts</a:t>
            </a:r>
          </a:p>
          <a:p>
            <a:pPr marL="457200" indent="-457200" algn="l">
              <a:buFont typeface="Arial" panose="020B0604020202020204" pitchFamily="34" charset="0"/>
              <a:buChar char="•"/>
            </a:pPr>
            <a:r>
              <a:rPr lang="en-US" dirty="0"/>
              <a:t>Power of Attorney (P.O.A.)*</a:t>
            </a:r>
          </a:p>
        </p:txBody>
      </p:sp>
      <p:pic>
        <p:nvPicPr>
          <p:cNvPr id="5" name="Picture 4" descr="Daughter, mother and grandmother">
            <a:extLst>
              <a:ext uri="{FF2B5EF4-FFF2-40B4-BE49-F238E27FC236}">
                <a16:creationId xmlns:a16="http://schemas.microsoft.com/office/drawing/2014/main" id="{BA6F03D6-E2CE-4F0B-B907-787100ED16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4879" y="1916830"/>
            <a:ext cx="5283150" cy="3525604"/>
          </a:xfrm>
          <a:prstGeom prst="rect">
            <a:avLst/>
          </a:prstGeom>
        </p:spPr>
      </p:pic>
      <p:sp>
        <p:nvSpPr>
          <p:cNvPr id="4" name="TextBox 3">
            <a:extLst>
              <a:ext uri="{FF2B5EF4-FFF2-40B4-BE49-F238E27FC236}">
                <a16:creationId xmlns:a16="http://schemas.microsoft.com/office/drawing/2014/main" id="{058B964F-92DF-44C2-A34B-09CFB22AD438}"/>
              </a:ext>
            </a:extLst>
          </p:cNvPr>
          <p:cNvSpPr txBox="1"/>
          <p:nvPr/>
        </p:nvSpPr>
        <p:spPr>
          <a:xfrm>
            <a:off x="1450994" y="5244124"/>
            <a:ext cx="4767385" cy="600164"/>
          </a:xfrm>
          <a:prstGeom prst="rect">
            <a:avLst/>
          </a:prstGeom>
          <a:noFill/>
        </p:spPr>
        <p:txBody>
          <a:bodyPr wrap="square" rtlCol="0">
            <a:spAutoFit/>
          </a:bodyPr>
          <a:lstStyle/>
          <a:p>
            <a:r>
              <a:rPr lang="en-US" sz="1100" i="1" dirty="0"/>
              <a:t>*</a:t>
            </a:r>
            <a:r>
              <a:rPr lang="en-US" sz="1100" i="1" dirty="0" err="1"/>
              <a:t>OneAZ</a:t>
            </a:r>
            <a:r>
              <a:rPr lang="en-US" sz="1100" i="1" dirty="0"/>
              <a:t> Wealth Management and LPL Financial do not provide legal advice or services. Please consult your legal advisor regarding your specific situation.</a:t>
            </a:r>
          </a:p>
        </p:txBody>
      </p:sp>
    </p:spTree>
    <p:extLst>
      <p:ext uri="{BB962C8B-B14F-4D97-AF65-F5344CB8AC3E}">
        <p14:creationId xmlns:p14="http://schemas.microsoft.com/office/powerpoint/2010/main" val="55216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E2285F-014A-4A0D-902E-8DB3CB54FBD9}"/>
              </a:ext>
            </a:extLst>
          </p:cNvPr>
          <p:cNvSpPr>
            <a:spLocks noGrp="1"/>
          </p:cNvSpPr>
          <p:nvPr>
            <p:ph type="title" idx="4294967295"/>
          </p:nvPr>
        </p:nvSpPr>
        <p:spPr>
          <a:xfrm>
            <a:off x="587828" y="40820"/>
            <a:ext cx="11005457" cy="1041400"/>
          </a:xfrm>
        </p:spPr>
        <p:txBody>
          <a:bodyPr>
            <a:normAutofit fontScale="90000"/>
          </a:bodyPr>
          <a:lstStyle/>
          <a:p>
            <a:r>
              <a:rPr lang="en-US" sz="3600" dirty="0"/>
              <a:t>Life Expectancy from birth in the U.S. (1860-2020)</a:t>
            </a:r>
          </a:p>
        </p:txBody>
      </p:sp>
      <p:pic>
        <p:nvPicPr>
          <p:cNvPr id="4" name="Picture 3" descr="Chart, line chart&#10;&#10;Description automatically generated">
            <a:extLst>
              <a:ext uri="{FF2B5EF4-FFF2-40B4-BE49-F238E27FC236}">
                <a16:creationId xmlns:a16="http://schemas.microsoft.com/office/drawing/2014/main" id="{606C0609-2AA5-42F7-871A-7A94BD3A3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71" y="808224"/>
            <a:ext cx="9277586" cy="5938698"/>
          </a:xfrm>
          <a:prstGeom prst="rect">
            <a:avLst/>
          </a:prstGeom>
        </p:spPr>
      </p:pic>
      <p:sp>
        <p:nvSpPr>
          <p:cNvPr id="5" name="Rectangle 4">
            <a:extLst>
              <a:ext uri="{FF2B5EF4-FFF2-40B4-BE49-F238E27FC236}">
                <a16:creationId xmlns:a16="http://schemas.microsoft.com/office/drawing/2014/main" id="{D224856D-FAB6-4A86-9598-3D363CF5A0AC}"/>
              </a:ext>
            </a:extLst>
          </p:cNvPr>
          <p:cNvSpPr/>
          <p:nvPr/>
        </p:nvSpPr>
        <p:spPr>
          <a:xfrm>
            <a:off x="10156825" y="808224"/>
            <a:ext cx="914400" cy="352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3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424EEC-F1E4-4B31-99CE-D8E58B619172}"/>
              </a:ext>
            </a:extLst>
          </p:cNvPr>
          <p:cNvSpPr>
            <a:spLocks noGrp="1"/>
          </p:cNvSpPr>
          <p:nvPr>
            <p:ph type="subTitle" idx="1"/>
          </p:nvPr>
        </p:nvSpPr>
        <p:spPr>
          <a:xfrm>
            <a:off x="1106501" y="2049048"/>
            <a:ext cx="5252546" cy="3083599"/>
          </a:xfrm>
        </p:spPr>
        <p:txBody>
          <a:bodyPr>
            <a:normAutofit/>
          </a:bodyPr>
          <a:lstStyle/>
          <a:p>
            <a:pPr marL="457200" indent="-457200" algn="l">
              <a:buFont typeface="Arial" panose="020B0604020202020204" pitchFamily="34" charset="0"/>
              <a:buChar char="•"/>
            </a:pPr>
            <a:r>
              <a:rPr lang="en-US" sz="3200" dirty="0"/>
              <a:t>3 Stages of Life</a:t>
            </a:r>
          </a:p>
          <a:p>
            <a:pPr marL="457200" indent="-457200" algn="l">
              <a:buFont typeface="Arial" panose="020B0604020202020204" pitchFamily="34" charset="0"/>
              <a:buChar char="•"/>
            </a:pPr>
            <a:r>
              <a:rPr lang="en-US" sz="3200" dirty="0"/>
              <a:t>Life Events</a:t>
            </a:r>
          </a:p>
          <a:p>
            <a:pPr marL="457200" indent="-457200" algn="l">
              <a:buFont typeface="Arial" panose="020B0604020202020204" pitchFamily="34" charset="0"/>
              <a:buChar char="•"/>
            </a:pPr>
            <a:r>
              <a:rPr lang="en-US" sz="3200" dirty="0"/>
              <a:t>Reality Check-In</a:t>
            </a:r>
          </a:p>
          <a:p>
            <a:pPr marL="457200" indent="-457200" algn="l">
              <a:buFont typeface="Arial" panose="020B0604020202020204" pitchFamily="34" charset="0"/>
              <a:buChar char="•"/>
            </a:pPr>
            <a:r>
              <a:rPr lang="en-US" sz="3200" dirty="0"/>
              <a:t>401k Balance</a:t>
            </a:r>
          </a:p>
          <a:p>
            <a:pPr marL="914400" lvl="1" indent="-457200" algn="l">
              <a:buFont typeface="Arial" panose="020B0604020202020204" pitchFamily="34" charset="0"/>
              <a:buChar char="•"/>
            </a:pPr>
            <a:r>
              <a:rPr lang="en-US" sz="2800" dirty="0"/>
              <a:t>Age 30, 40, 50, 60, 67</a:t>
            </a:r>
          </a:p>
        </p:txBody>
      </p:sp>
      <p:pic>
        <p:nvPicPr>
          <p:cNvPr id="5" name="Picture 4" descr="A pair of scissors and a measuring tape&#10;&#10;Description automatically generated with low confidence">
            <a:extLst>
              <a:ext uri="{FF2B5EF4-FFF2-40B4-BE49-F238E27FC236}">
                <a16:creationId xmlns:a16="http://schemas.microsoft.com/office/drawing/2014/main" id="{A8C7A63F-6CCC-45D3-B68F-F5761CAC1D0E}"/>
              </a:ext>
            </a:extLst>
          </p:cNvPr>
          <p:cNvPicPr>
            <a:picLocks noChangeAspect="1"/>
          </p:cNvPicPr>
          <p:nvPr/>
        </p:nvPicPr>
        <p:blipFill rotWithShape="1">
          <a:blip r:embed="rId3">
            <a:extLst>
              <a:ext uri="{28A0092B-C50C-407E-A947-70E740481C1C}">
                <a14:useLocalDpi xmlns:a14="http://schemas.microsoft.com/office/drawing/2010/main" val="0"/>
              </a:ext>
            </a:extLst>
          </a:blip>
          <a:srcRect l="2116" r="26470"/>
          <a:stretch/>
        </p:blipFill>
        <p:spPr>
          <a:xfrm>
            <a:off x="6635009" y="1306655"/>
            <a:ext cx="5556991" cy="4718743"/>
          </a:xfrm>
          <a:prstGeom prst="rect">
            <a:avLst/>
          </a:prstGeom>
        </p:spPr>
      </p:pic>
      <p:sp>
        <p:nvSpPr>
          <p:cNvPr id="2" name="Title 1">
            <a:extLst>
              <a:ext uri="{FF2B5EF4-FFF2-40B4-BE49-F238E27FC236}">
                <a16:creationId xmlns:a16="http://schemas.microsoft.com/office/drawing/2014/main" id="{BFE3B49C-C1C6-4762-B901-740CA4E313AB}"/>
              </a:ext>
            </a:extLst>
          </p:cNvPr>
          <p:cNvSpPr>
            <a:spLocks noGrp="1"/>
          </p:cNvSpPr>
          <p:nvPr>
            <p:ph type="ctrTitle"/>
          </p:nvPr>
        </p:nvSpPr>
        <p:spPr>
          <a:xfrm>
            <a:off x="595964" y="446559"/>
            <a:ext cx="9233836" cy="860096"/>
          </a:xfrm>
        </p:spPr>
        <p:txBody>
          <a:bodyPr>
            <a:normAutofit fontScale="90000"/>
          </a:bodyPr>
          <a:lstStyle/>
          <a:p>
            <a:pPr algn="l"/>
            <a:r>
              <a:rPr lang="en-US" dirty="0">
                <a:solidFill>
                  <a:srgbClr val="1A3865"/>
                </a:solidFill>
              </a:rPr>
              <a:t>How do you measure up?</a:t>
            </a:r>
          </a:p>
        </p:txBody>
      </p:sp>
    </p:spTree>
    <p:extLst>
      <p:ext uri="{BB962C8B-B14F-4D97-AF65-F5344CB8AC3E}">
        <p14:creationId xmlns:p14="http://schemas.microsoft.com/office/powerpoint/2010/main" val="128691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1FFCE9-9E26-49CC-BE09-518802BFAD6C}"/>
              </a:ext>
            </a:extLst>
          </p:cNvPr>
          <p:cNvSpPr txBox="1">
            <a:spLocks/>
          </p:cNvSpPr>
          <p:nvPr/>
        </p:nvSpPr>
        <p:spPr>
          <a:xfrm>
            <a:off x="374414" y="523258"/>
            <a:ext cx="11318796" cy="1004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Savings factors to help you on your journey to retirement</a:t>
            </a:r>
            <a:endParaRPr lang="en-US" sz="3600" dirty="0"/>
          </a:p>
        </p:txBody>
      </p:sp>
      <p:pic>
        <p:nvPicPr>
          <p:cNvPr id="4" name="Picture 3" descr="Timeline&#10;&#10;Description automatically generated">
            <a:extLst>
              <a:ext uri="{FF2B5EF4-FFF2-40B4-BE49-F238E27FC236}">
                <a16:creationId xmlns:a16="http://schemas.microsoft.com/office/drawing/2014/main" id="{1B9A29A6-DDD8-4B0F-846B-534C5610F38E}"/>
              </a:ext>
            </a:extLst>
          </p:cNvPr>
          <p:cNvPicPr>
            <a:picLocks noChangeAspect="1"/>
          </p:cNvPicPr>
          <p:nvPr/>
        </p:nvPicPr>
        <p:blipFill rotWithShape="1">
          <a:blip r:embed="rId3">
            <a:extLst>
              <a:ext uri="{28A0092B-C50C-407E-A947-70E740481C1C}">
                <a14:useLocalDpi xmlns:a14="http://schemas.microsoft.com/office/drawing/2010/main" val="0"/>
              </a:ext>
            </a:extLst>
          </a:blip>
          <a:srcRect t="10491"/>
          <a:stretch/>
        </p:blipFill>
        <p:spPr>
          <a:xfrm>
            <a:off x="498790" y="1330858"/>
            <a:ext cx="10761521" cy="4830455"/>
          </a:xfrm>
          <a:prstGeom prst="rect">
            <a:avLst/>
          </a:prstGeom>
        </p:spPr>
      </p:pic>
      <p:sp>
        <p:nvSpPr>
          <p:cNvPr id="5" name="TextBox 4">
            <a:extLst>
              <a:ext uri="{FF2B5EF4-FFF2-40B4-BE49-F238E27FC236}">
                <a16:creationId xmlns:a16="http://schemas.microsoft.com/office/drawing/2014/main" id="{16B6C815-7519-4A31-9A15-D4B63D8C1B64}"/>
              </a:ext>
            </a:extLst>
          </p:cNvPr>
          <p:cNvSpPr txBox="1"/>
          <p:nvPr/>
        </p:nvSpPr>
        <p:spPr>
          <a:xfrm>
            <a:off x="631370" y="6356514"/>
            <a:ext cx="9198430" cy="276999"/>
          </a:xfrm>
          <a:prstGeom prst="rect">
            <a:avLst/>
          </a:prstGeom>
          <a:noFill/>
        </p:spPr>
        <p:txBody>
          <a:bodyPr wrap="square" rtlCol="0">
            <a:spAutoFit/>
          </a:bodyPr>
          <a:lstStyle/>
          <a:p>
            <a:r>
              <a:rPr lang="en-US" sz="1200" dirty="0">
                <a:latin typeface="Avenir LT Std 35 Light" panose="020B0402020203020204" pitchFamily="34" charset="0"/>
              </a:rPr>
              <a:t>Source: </a:t>
            </a:r>
            <a:r>
              <a:rPr lang="en-US" sz="1200" dirty="0">
                <a:latin typeface="Avenir LT Std 35 Light" panose="020B0402020203020204" pitchFamily="34" charset="0"/>
                <a:hlinkClick r:id="rId4"/>
              </a:rPr>
              <a:t>https://www.fidelity.com/viewpoints/retirement/how-much-do-i-need-to-retire</a:t>
            </a:r>
            <a:endParaRPr lang="en-US" sz="1200" dirty="0">
              <a:latin typeface="Avenir LT Std 35 Light" panose="020B0402020203020204" pitchFamily="34" charset="0"/>
            </a:endParaRPr>
          </a:p>
        </p:txBody>
      </p:sp>
    </p:spTree>
    <p:extLst>
      <p:ext uri="{BB962C8B-B14F-4D97-AF65-F5344CB8AC3E}">
        <p14:creationId xmlns:p14="http://schemas.microsoft.com/office/powerpoint/2010/main" val="21518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r>
              <a:rPr lang="en-US" sz="2000" b="1" dirty="0"/>
              <a:t>Website: </a:t>
            </a:r>
            <a:r>
              <a:rPr lang="en-US" sz="2000" dirty="0"/>
              <a:t>OneAZWealth.com</a:t>
            </a:r>
          </a:p>
          <a:p>
            <a:endParaRPr lang="en-US" sz="2000" b="1" dirty="0"/>
          </a:p>
          <a:p>
            <a:r>
              <a:rPr lang="en-US" sz="2000" b="1" dirty="0"/>
              <a:t>Email: </a:t>
            </a:r>
            <a:r>
              <a:rPr lang="en-US" sz="2000" dirty="0"/>
              <a:t>OneAZWealth@OneAZCU.com</a:t>
            </a:r>
          </a:p>
          <a:p>
            <a:endParaRPr lang="en-US" sz="2000" dirty="0"/>
          </a:p>
          <a:p>
            <a:r>
              <a:rPr lang="en-US" sz="2000" b="1" dirty="0"/>
              <a:t>24/7 Online Appointment Scheduler:</a:t>
            </a:r>
          </a:p>
          <a:p>
            <a:r>
              <a:rPr lang="en-US" sz="2000" dirty="0"/>
              <a:t>OneAZWealth.com</a:t>
            </a:r>
          </a:p>
          <a:p>
            <a:endParaRPr lang="en-US" sz="2000" dirty="0"/>
          </a:p>
          <a:p>
            <a:r>
              <a:rPr lang="en-US" sz="2000" b="1" dirty="0"/>
              <a:t>Phone: </a:t>
            </a:r>
            <a:r>
              <a:rPr lang="en-US" sz="2000" dirty="0"/>
              <a:t>(877) 566-0517</a:t>
            </a:r>
          </a:p>
          <a:p>
            <a:r>
              <a:rPr lang="en-US" sz="2000" dirty="0"/>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Connect With Us!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algn="ctr"/>
            <a:r>
              <a:rPr lang="en-US" sz="1600" b="1" dirty="0"/>
              <a:t>Scan to visit OneAZWealth.com</a:t>
            </a:r>
            <a:endParaRPr lang="en-US" sz="1600" dirty="0"/>
          </a:p>
        </p:txBody>
      </p:sp>
      <p:sp>
        <p:nvSpPr>
          <p:cNvPr id="2" name="TextBox 1">
            <a:extLst>
              <a:ext uri="{FF2B5EF4-FFF2-40B4-BE49-F238E27FC236}">
                <a16:creationId xmlns:a16="http://schemas.microsoft.com/office/drawing/2014/main" id="{C50144CA-ABCE-5076-4F92-BA2A91290651}"/>
              </a:ext>
            </a:extLst>
          </p:cNvPr>
          <p:cNvSpPr txBox="1"/>
          <p:nvPr/>
        </p:nvSpPr>
        <p:spPr>
          <a:xfrm>
            <a:off x="4781321" y="6642556"/>
            <a:ext cx="6027204" cy="215444"/>
          </a:xfrm>
          <a:prstGeom prst="rect">
            <a:avLst/>
          </a:prstGeom>
          <a:noFill/>
        </p:spPr>
        <p:txBody>
          <a:bodyPr wrap="square" rtlCol="0">
            <a:spAutoFit/>
          </a:bodyPr>
          <a:lstStyle/>
          <a:p>
            <a:r>
              <a:rPr lang="en-US" sz="800" b="1" dirty="0">
                <a:solidFill>
                  <a:schemeClr val="bg2">
                    <a:lumMod val="25000"/>
                  </a:schemeClr>
                </a:solidFill>
                <a:latin typeface="Avenir LT Std 35 Light" panose="020B0402020203020204" pitchFamily="34" charset="0"/>
              </a:rPr>
              <a:t>OneAZ Wealth Management | (877) 566-0517 | </a:t>
            </a:r>
            <a:r>
              <a:rPr lang="en-US" sz="800" b="1" dirty="0">
                <a:solidFill>
                  <a:schemeClr val="bg2">
                    <a:lumMod val="25000"/>
                  </a:schemeClr>
                </a:solidFill>
                <a:latin typeface="Avenir LT Std 35 Light" panose="020B0402020203020204" pitchFamily="34" charset="0"/>
                <a:hlinkClick r:id="rId7"/>
              </a:rPr>
              <a:t>www.OneAZWealth.com</a:t>
            </a:r>
            <a:r>
              <a:rPr lang="en-US" sz="800" b="1" dirty="0">
                <a:solidFill>
                  <a:schemeClr val="bg2">
                    <a:lumMod val="25000"/>
                  </a:scheme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238635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Take Aways</a:t>
            </a: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961292" y="1813169"/>
            <a:ext cx="10269415" cy="3926951"/>
          </a:xfrm>
        </p:spPr>
        <p:txBody>
          <a:bodyPr/>
          <a:lstStyle/>
          <a:p>
            <a:pPr>
              <a:buFont typeface="Wingdings" panose="05000000000000000000" pitchFamily="2" charset="2"/>
              <a:buChar char="q"/>
            </a:pPr>
            <a:r>
              <a:rPr lang="en-US" dirty="0">
                <a:latin typeface="+mn-lt"/>
              </a:rPr>
              <a:t>Start with Your O.P.M. Path</a:t>
            </a:r>
          </a:p>
          <a:p>
            <a:pPr>
              <a:buFont typeface="Wingdings" panose="05000000000000000000" pitchFamily="2" charset="2"/>
              <a:buChar char="q"/>
            </a:pPr>
            <a:r>
              <a:rPr lang="en-US" dirty="0">
                <a:latin typeface="+mn-lt"/>
              </a:rPr>
              <a:t>5 Key Components of a Wealth Plan</a:t>
            </a:r>
          </a:p>
          <a:p>
            <a:pPr>
              <a:buFont typeface="Wingdings" panose="05000000000000000000" pitchFamily="2" charset="2"/>
              <a:buChar char="q"/>
            </a:pPr>
            <a:r>
              <a:rPr lang="en-US" dirty="0">
                <a:latin typeface="+mn-lt"/>
              </a:rPr>
              <a:t>Know Your Investment Risk Tolerance Level</a:t>
            </a:r>
          </a:p>
          <a:p>
            <a:pPr>
              <a:buFont typeface="Wingdings" panose="05000000000000000000" pitchFamily="2" charset="2"/>
              <a:buChar char="q"/>
            </a:pPr>
            <a:r>
              <a:rPr lang="en-US" dirty="0">
                <a:latin typeface="+mn-lt"/>
              </a:rPr>
              <a:t>Compare Investment Options Using S.T.Y.L.E.</a:t>
            </a:r>
          </a:p>
          <a:p>
            <a:pPr>
              <a:buFont typeface="Wingdings" panose="05000000000000000000" pitchFamily="2" charset="2"/>
              <a:buChar char="q"/>
            </a:pPr>
            <a:r>
              <a:rPr lang="en-US" dirty="0">
                <a:latin typeface="+mn-lt"/>
              </a:rPr>
              <a:t>Manage Your Life Risks</a:t>
            </a:r>
          </a:p>
          <a:p>
            <a:pPr>
              <a:buFont typeface="Wingdings" panose="05000000000000000000" pitchFamily="2" charset="2"/>
              <a:buChar char="q"/>
            </a:pPr>
            <a:r>
              <a:rPr lang="en-US" dirty="0">
                <a:latin typeface="+mn-lt"/>
              </a:rPr>
              <a:t>Start Planning and Act Now!</a:t>
            </a:r>
          </a:p>
        </p:txBody>
      </p:sp>
    </p:spTree>
    <p:extLst>
      <p:ext uri="{BB962C8B-B14F-4D97-AF65-F5344CB8AC3E}">
        <p14:creationId xmlns:p14="http://schemas.microsoft.com/office/powerpoint/2010/main" val="409110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r>
              <a:rPr lang="en-US" sz="2000" b="1" dirty="0"/>
              <a:t>Website: </a:t>
            </a:r>
            <a:r>
              <a:rPr lang="en-US" sz="2000" dirty="0"/>
              <a:t>OneAZWealth.com</a:t>
            </a:r>
          </a:p>
          <a:p>
            <a:endParaRPr lang="en-US" sz="2000" b="1" dirty="0"/>
          </a:p>
          <a:p>
            <a:r>
              <a:rPr lang="en-US" sz="2000" b="1" dirty="0"/>
              <a:t>Email: </a:t>
            </a:r>
            <a:r>
              <a:rPr lang="en-US" sz="2000" dirty="0"/>
              <a:t>OneAZWealth@OneAZCU.com</a:t>
            </a:r>
          </a:p>
          <a:p>
            <a:endParaRPr lang="en-US" sz="2000" dirty="0"/>
          </a:p>
          <a:p>
            <a:r>
              <a:rPr lang="en-US" sz="2000" b="1" dirty="0"/>
              <a:t>24/7 Online Appointment Scheduler:</a:t>
            </a:r>
          </a:p>
          <a:p>
            <a:r>
              <a:rPr lang="en-US" sz="2000" dirty="0"/>
              <a:t>OneAZWealth.com</a:t>
            </a:r>
          </a:p>
          <a:p>
            <a:endParaRPr lang="en-US" sz="2000" dirty="0"/>
          </a:p>
          <a:p>
            <a:r>
              <a:rPr lang="en-US" sz="2000" b="1" dirty="0"/>
              <a:t>Phone: </a:t>
            </a:r>
            <a:r>
              <a:rPr lang="en-US" sz="2000" dirty="0"/>
              <a:t>(877) 566-0517</a:t>
            </a:r>
          </a:p>
          <a:p>
            <a:r>
              <a:rPr lang="en-US" sz="2000" dirty="0"/>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Question &amp; Answers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algn="ctr"/>
            <a:r>
              <a:rPr lang="en-US" sz="1600" b="1" dirty="0"/>
              <a:t>Scan to visit OneAZWealth.com</a:t>
            </a:r>
            <a:endParaRPr lang="en-US" sz="1600" dirty="0"/>
          </a:p>
        </p:txBody>
      </p:sp>
      <p:sp>
        <p:nvSpPr>
          <p:cNvPr id="3" name="TextBox 2">
            <a:extLst>
              <a:ext uri="{FF2B5EF4-FFF2-40B4-BE49-F238E27FC236}">
                <a16:creationId xmlns:a16="http://schemas.microsoft.com/office/drawing/2014/main" id="{6BA2C4DF-677E-4CEA-50A1-7615E2F61EE0}"/>
              </a:ext>
            </a:extLst>
          </p:cNvPr>
          <p:cNvSpPr txBox="1"/>
          <p:nvPr/>
        </p:nvSpPr>
        <p:spPr>
          <a:xfrm>
            <a:off x="4781321" y="6642556"/>
            <a:ext cx="6027204" cy="215444"/>
          </a:xfrm>
          <a:prstGeom prst="rect">
            <a:avLst/>
          </a:prstGeom>
          <a:noFill/>
        </p:spPr>
        <p:txBody>
          <a:bodyPr wrap="square" rtlCol="0">
            <a:spAutoFit/>
          </a:bodyPr>
          <a:lstStyle/>
          <a:p>
            <a:r>
              <a:rPr lang="en-US" sz="800" b="1" dirty="0">
                <a:solidFill>
                  <a:schemeClr val="bg2">
                    <a:lumMod val="25000"/>
                  </a:schemeClr>
                </a:solidFill>
                <a:latin typeface="Avenir LT Std 35 Light" panose="020B0402020203020204" pitchFamily="34" charset="0"/>
              </a:rPr>
              <a:t>OneAZ Wealth Management | (877) 566-0517 | </a:t>
            </a:r>
            <a:r>
              <a:rPr lang="en-US" sz="800" b="1" dirty="0">
                <a:solidFill>
                  <a:schemeClr val="bg2">
                    <a:lumMod val="25000"/>
                  </a:schemeClr>
                </a:solidFill>
                <a:latin typeface="Avenir LT Std 35 Light" panose="020B0402020203020204" pitchFamily="34" charset="0"/>
                <a:hlinkClick r:id="rId7"/>
              </a:rPr>
              <a:t>www.OneAZWealth.com</a:t>
            </a:r>
            <a:r>
              <a:rPr lang="en-US" sz="800" b="1" dirty="0">
                <a:solidFill>
                  <a:schemeClr val="bg2">
                    <a:lumMod val="25000"/>
                  </a:scheme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58931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r>
              <a:rPr lang="en-US" sz="2000" b="1" dirty="0"/>
              <a:t>Website: </a:t>
            </a:r>
            <a:r>
              <a:rPr lang="en-US" sz="2000" dirty="0"/>
              <a:t>OneAZWealth.com</a:t>
            </a:r>
          </a:p>
          <a:p>
            <a:endParaRPr lang="en-US" sz="2000" b="1" dirty="0"/>
          </a:p>
          <a:p>
            <a:r>
              <a:rPr lang="en-US" sz="2000" b="1" dirty="0"/>
              <a:t>Email: </a:t>
            </a:r>
            <a:r>
              <a:rPr lang="en-US" sz="2000" dirty="0"/>
              <a:t>OneAZWealth@OneAZCU.com</a:t>
            </a:r>
          </a:p>
          <a:p>
            <a:endParaRPr lang="en-US" sz="2000" dirty="0"/>
          </a:p>
          <a:p>
            <a:r>
              <a:rPr lang="en-US" sz="2000" b="1" dirty="0"/>
              <a:t>24/7 Online Appointment Scheduler:</a:t>
            </a:r>
          </a:p>
          <a:p>
            <a:r>
              <a:rPr lang="en-US" sz="2000" dirty="0"/>
              <a:t>OneAZWealth.com</a:t>
            </a:r>
          </a:p>
          <a:p>
            <a:endParaRPr lang="en-US" sz="2000" dirty="0"/>
          </a:p>
          <a:p>
            <a:r>
              <a:rPr lang="en-US" sz="2000" b="1" dirty="0"/>
              <a:t>Phone: </a:t>
            </a:r>
            <a:r>
              <a:rPr lang="en-US" sz="2000" dirty="0"/>
              <a:t>(877) 566-0517</a:t>
            </a:r>
          </a:p>
          <a:p>
            <a:r>
              <a:rPr lang="en-US" sz="2000" dirty="0"/>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Thank you!</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algn="ctr"/>
            <a:r>
              <a:rPr lang="en-US" sz="1600" b="1" dirty="0"/>
              <a:t>Scan to visit OneAZWealth.com</a:t>
            </a:r>
            <a:endParaRPr lang="en-US" sz="1600" dirty="0"/>
          </a:p>
        </p:txBody>
      </p:sp>
      <p:sp>
        <p:nvSpPr>
          <p:cNvPr id="2" name="TextBox 1">
            <a:extLst>
              <a:ext uri="{FF2B5EF4-FFF2-40B4-BE49-F238E27FC236}">
                <a16:creationId xmlns:a16="http://schemas.microsoft.com/office/drawing/2014/main" id="{571E9D0D-B319-0F12-A6A3-E239D87BEF39}"/>
              </a:ext>
            </a:extLst>
          </p:cNvPr>
          <p:cNvSpPr txBox="1"/>
          <p:nvPr/>
        </p:nvSpPr>
        <p:spPr>
          <a:xfrm>
            <a:off x="4781321" y="6642556"/>
            <a:ext cx="6027204" cy="215444"/>
          </a:xfrm>
          <a:prstGeom prst="rect">
            <a:avLst/>
          </a:prstGeom>
          <a:noFill/>
        </p:spPr>
        <p:txBody>
          <a:bodyPr wrap="square" rtlCol="0">
            <a:spAutoFit/>
          </a:bodyPr>
          <a:lstStyle/>
          <a:p>
            <a:r>
              <a:rPr lang="en-US" sz="800" b="1" dirty="0">
                <a:solidFill>
                  <a:schemeClr val="bg2">
                    <a:lumMod val="25000"/>
                  </a:schemeClr>
                </a:solidFill>
                <a:latin typeface="Avenir LT Std 35 Light" panose="020B0402020203020204" pitchFamily="34" charset="0"/>
              </a:rPr>
              <a:t>OneAZ Wealth Management | (877) 566-0517 | </a:t>
            </a:r>
            <a:r>
              <a:rPr lang="en-US" sz="800" b="1" dirty="0">
                <a:solidFill>
                  <a:schemeClr val="bg2">
                    <a:lumMod val="25000"/>
                  </a:schemeClr>
                </a:solidFill>
                <a:latin typeface="Avenir LT Std 35 Light" panose="020B0402020203020204" pitchFamily="34" charset="0"/>
                <a:hlinkClick r:id="rId7"/>
              </a:rPr>
              <a:t>www.OneAZWealth.com</a:t>
            </a:r>
            <a:r>
              <a:rPr lang="en-US" sz="800" b="1" dirty="0">
                <a:solidFill>
                  <a:schemeClr val="bg2">
                    <a:lumMod val="25000"/>
                  </a:schemeClr>
                </a:solidFill>
                <a:latin typeface="Avenir LT Std 35 Light" panose="020B0402020203020204" pitchFamily="34" charset="0"/>
              </a:rPr>
              <a:t> | Safe For Public Distribution.</a:t>
            </a:r>
          </a:p>
        </p:txBody>
      </p:sp>
    </p:spTree>
    <p:extLst>
      <p:ext uri="{BB962C8B-B14F-4D97-AF65-F5344CB8AC3E}">
        <p14:creationId xmlns:p14="http://schemas.microsoft.com/office/powerpoint/2010/main" val="22827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7299-E887-460D-B12E-458524CED0C7}"/>
              </a:ext>
            </a:extLst>
          </p:cNvPr>
          <p:cNvSpPr txBox="1">
            <a:spLocks/>
          </p:cNvSpPr>
          <p:nvPr/>
        </p:nvSpPr>
        <p:spPr>
          <a:xfrm>
            <a:off x="3275214" y="1819383"/>
            <a:ext cx="7656021" cy="238012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How to Build Your Own Wealth Plan</a:t>
            </a:r>
          </a:p>
        </p:txBody>
      </p:sp>
    </p:spTree>
    <p:extLst>
      <p:ext uri="{BB962C8B-B14F-4D97-AF65-F5344CB8AC3E}">
        <p14:creationId xmlns:p14="http://schemas.microsoft.com/office/powerpoint/2010/main" val="148830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Guest Speaker</a:t>
            </a:r>
          </a:p>
        </p:txBody>
      </p:sp>
      <p:pic>
        <p:nvPicPr>
          <p:cNvPr id="7" name="Picture Placeholder 6" descr="A person wearing glasses and a tie&#10;&#10;Description automatically generated with medium confidence">
            <a:extLst>
              <a:ext uri="{FF2B5EF4-FFF2-40B4-BE49-F238E27FC236}">
                <a16:creationId xmlns:a16="http://schemas.microsoft.com/office/drawing/2014/main" id="{E5BFACCF-7F56-43FD-9A05-553CA3991C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t="2781" r="11137" b="25448"/>
          <a:stretch/>
        </p:blipFill>
        <p:spPr>
          <a:xfrm>
            <a:off x="2679872" y="1718222"/>
            <a:ext cx="2623570" cy="3178518"/>
          </a:xfrm>
        </p:spPr>
      </p:pic>
      <p:sp>
        <p:nvSpPr>
          <p:cNvPr id="4" name="Text Placeholder 3">
            <a:extLst>
              <a:ext uri="{FF2B5EF4-FFF2-40B4-BE49-F238E27FC236}">
                <a16:creationId xmlns:a16="http://schemas.microsoft.com/office/drawing/2014/main" id="{6162AB6F-2BD7-4D87-B714-8EF08311C7C0}"/>
              </a:ext>
            </a:extLst>
          </p:cNvPr>
          <p:cNvSpPr>
            <a:spLocks noGrp="1"/>
          </p:cNvSpPr>
          <p:nvPr>
            <p:ph type="body" sz="quarter" idx="11"/>
          </p:nvPr>
        </p:nvSpPr>
        <p:spPr>
          <a:xfrm>
            <a:off x="5995856" y="2383876"/>
            <a:ext cx="5608320" cy="591474"/>
          </a:xfrm>
        </p:spPr>
        <p:txBody>
          <a:bodyPr/>
          <a:lstStyle/>
          <a:p>
            <a:r>
              <a:rPr lang="en-US" dirty="0"/>
              <a:t>Thomas E. Mitchell, CFP</a:t>
            </a:r>
            <a:r>
              <a:rPr lang="en-US" sz="2800" dirty="0">
                <a:solidFill>
                  <a:srgbClr val="333333"/>
                </a:solidFill>
                <a:effectLst/>
                <a:latin typeface="Calibri" panose="020F0502020204030204" pitchFamily="34" charset="0"/>
                <a:ea typeface="Calibri" panose="020F0502020204030204" pitchFamily="34" charset="0"/>
              </a:rPr>
              <a:t>®</a:t>
            </a:r>
            <a:endParaRPr lang="en-US" dirty="0"/>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5995856" y="2963917"/>
            <a:ext cx="5608320" cy="918734"/>
          </a:xfrm>
        </p:spPr>
        <p:txBody>
          <a:bodyPr/>
          <a:lstStyle/>
          <a:p>
            <a:pPr marL="0" indent="0">
              <a:buNone/>
            </a:pPr>
            <a:r>
              <a:rPr lang="en-US" i="1" dirty="0"/>
              <a:t>Senior Vice President</a:t>
            </a:r>
          </a:p>
          <a:p>
            <a:pPr marL="0" indent="0">
              <a:buNone/>
            </a:pPr>
            <a:r>
              <a:rPr lang="en-US" dirty="0"/>
              <a:t>TMitchell@OneAZcu.com</a:t>
            </a:r>
          </a:p>
        </p:txBody>
      </p:sp>
      <p:pic>
        <p:nvPicPr>
          <p:cNvPr id="3" name="Picture 2" descr="Icon&#10;&#10;Description automatically generated">
            <a:extLst>
              <a:ext uri="{FF2B5EF4-FFF2-40B4-BE49-F238E27FC236}">
                <a16:creationId xmlns:a16="http://schemas.microsoft.com/office/drawing/2014/main" id="{DB2AE26F-5EEB-29CF-8D9B-3E2B75F48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4280" y="3926616"/>
            <a:ext cx="423390" cy="423390"/>
          </a:xfrm>
          <a:prstGeom prst="rect">
            <a:avLst/>
          </a:prstGeom>
        </p:spPr>
      </p:pic>
    </p:spTree>
    <p:extLst>
      <p:ext uri="{BB962C8B-B14F-4D97-AF65-F5344CB8AC3E}">
        <p14:creationId xmlns:p14="http://schemas.microsoft.com/office/powerpoint/2010/main" val="378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Agenda</a:t>
            </a: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961292" y="1813169"/>
            <a:ext cx="10269415" cy="3926951"/>
          </a:xfrm>
        </p:spPr>
        <p:txBody>
          <a:bodyPr/>
          <a:lstStyle/>
          <a:p>
            <a:r>
              <a:rPr lang="en-US" b="1" dirty="0">
                <a:latin typeface="+mn-lt"/>
              </a:rPr>
              <a:t>Start with Your O.P.M. Path</a:t>
            </a:r>
          </a:p>
          <a:p>
            <a:r>
              <a:rPr lang="en-US" b="1" dirty="0">
                <a:latin typeface="+mn-lt"/>
              </a:rPr>
              <a:t>5 Key Components of a Wealth Plan</a:t>
            </a:r>
          </a:p>
          <a:p>
            <a:pPr marL="914400" lvl="1" indent="-457200">
              <a:buFont typeface="+mj-lt"/>
              <a:buAutoNum type="arabicParenR"/>
            </a:pPr>
            <a:r>
              <a:rPr lang="en-US" dirty="0"/>
              <a:t>Capital Accumulation</a:t>
            </a:r>
          </a:p>
          <a:p>
            <a:pPr marL="914400" lvl="1" indent="-457200">
              <a:buFont typeface="+mj-lt"/>
              <a:buAutoNum type="arabicParenR"/>
            </a:pPr>
            <a:r>
              <a:rPr lang="en-US" dirty="0">
                <a:latin typeface="+mn-lt"/>
              </a:rPr>
              <a:t>Risk Management</a:t>
            </a:r>
          </a:p>
          <a:p>
            <a:pPr marL="914400" lvl="1" indent="-457200">
              <a:buFont typeface="+mj-lt"/>
              <a:buAutoNum type="arabicParenR"/>
            </a:pPr>
            <a:r>
              <a:rPr lang="en-US" dirty="0"/>
              <a:t>Retirement Planning</a:t>
            </a:r>
          </a:p>
          <a:p>
            <a:pPr marL="914400" lvl="1" indent="-457200">
              <a:buFont typeface="+mj-lt"/>
              <a:buAutoNum type="arabicParenR"/>
            </a:pPr>
            <a:r>
              <a:rPr lang="en-US" dirty="0">
                <a:latin typeface="+mn-lt"/>
              </a:rPr>
              <a:t>Tax Planning</a:t>
            </a:r>
          </a:p>
          <a:p>
            <a:pPr marL="914400" lvl="1" indent="-457200">
              <a:buFont typeface="+mj-lt"/>
              <a:buAutoNum type="arabicParenR"/>
            </a:pPr>
            <a:r>
              <a:rPr lang="en-US" dirty="0"/>
              <a:t>Legacy Planning</a:t>
            </a:r>
          </a:p>
          <a:p>
            <a:r>
              <a:rPr lang="en-US" b="1" dirty="0">
                <a:latin typeface="+mn-lt"/>
              </a:rPr>
              <a:t>How do you measure up?</a:t>
            </a:r>
          </a:p>
          <a:p>
            <a:r>
              <a:rPr lang="en-US" b="1" dirty="0">
                <a:latin typeface="+mn-lt"/>
              </a:rPr>
              <a:t>Key Take Aways</a:t>
            </a:r>
          </a:p>
          <a:p>
            <a:endParaRPr lang="en-US" dirty="0">
              <a:latin typeface="+mn-lt"/>
            </a:endParaRPr>
          </a:p>
        </p:txBody>
      </p:sp>
    </p:spTree>
    <p:extLst>
      <p:ext uri="{BB962C8B-B14F-4D97-AF65-F5344CB8AC3E}">
        <p14:creationId xmlns:p14="http://schemas.microsoft.com/office/powerpoint/2010/main" val="400539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4917F8-EA8E-43A6-8729-CC65AC903EC5}"/>
              </a:ext>
            </a:extLst>
          </p:cNvPr>
          <p:cNvSpPr/>
          <p:nvPr/>
        </p:nvSpPr>
        <p:spPr>
          <a:xfrm>
            <a:off x="-83127" y="-73891"/>
            <a:ext cx="12395200" cy="7056582"/>
          </a:xfrm>
          <a:prstGeom prst="rect">
            <a:avLst/>
          </a:prstGeom>
          <a:solidFill>
            <a:srgbClr val="1A38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4" descr="Diagram&#10;&#10;Description automatically generated">
            <a:extLst>
              <a:ext uri="{FF2B5EF4-FFF2-40B4-BE49-F238E27FC236}">
                <a16:creationId xmlns:a16="http://schemas.microsoft.com/office/drawing/2014/main" id="{259A8F0A-54E8-4C57-9664-506F2C78FE83}"/>
              </a:ext>
            </a:extLst>
          </p:cNvPr>
          <p:cNvPicPr>
            <a:picLocks noChangeAspect="1"/>
          </p:cNvPicPr>
          <p:nvPr/>
        </p:nvPicPr>
        <p:blipFill rotWithShape="1">
          <a:blip r:embed="rId3">
            <a:extLst>
              <a:ext uri="{28A0092B-C50C-407E-A947-70E740481C1C}">
                <a14:useLocalDpi xmlns:a14="http://schemas.microsoft.com/office/drawing/2010/main" val="0"/>
              </a:ext>
            </a:extLst>
          </a:blip>
          <a:srcRect l="1690" t="2555" r="1694" b="2210"/>
          <a:stretch/>
        </p:blipFill>
        <p:spPr>
          <a:xfrm>
            <a:off x="1958139" y="1047751"/>
            <a:ext cx="7987256" cy="5839690"/>
          </a:xfrm>
          <a:prstGeom prst="rect">
            <a:avLst/>
          </a:prstGeom>
          <a:ln>
            <a:noFill/>
          </a:ln>
        </p:spPr>
      </p:pic>
      <p:sp>
        <p:nvSpPr>
          <p:cNvPr id="4" name="Title 1">
            <a:extLst>
              <a:ext uri="{FF2B5EF4-FFF2-40B4-BE49-F238E27FC236}">
                <a16:creationId xmlns:a16="http://schemas.microsoft.com/office/drawing/2014/main" id="{E8F878FE-60AE-4BCD-AEDA-D41D4824738C}"/>
              </a:ext>
            </a:extLst>
          </p:cNvPr>
          <p:cNvSpPr txBox="1">
            <a:spLocks/>
          </p:cNvSpPr>
          <p:nvPr/>
        </p:nvSpPr>
        <p:spPr>
          <a:xfrm>
            <a:off x="373496" y="266884"/>
            <a:ext cx="5731452" cy="1004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6BCCE7"/>
                </a:solidFill>
              </a:rPr>
              <a:t>Wealth Management</a:t>
            </a:r>
            <a:endParaRPr lang="en-US" sz="4000" dirty="0">
              <a:solidFill>
                <a:schemeClr val="bg1"/>
              </a:solidFill>
            </a:endParaRPr>
          </a:p>
          <a:p>
            <a:r>
              <a:rPr lang="en-US" sz="4000" dirty="0">
                <a:solidFill>
                  <a:schemeClr val="bg1"/>
                </a:solidFill>
              </a:rPr>
              <a:t>O.P.M. Path</a:t>
            </a:r>
          </a:p>
        </p:txBody>
      </p:sp>
      <p:pic>
        <p:nvPicPr>
          <p:cNvPr id="5" name="Picture 4" descr="Logo&#10;&#10;Description automatically generated">
            <a:extLst>
              <a:ext uri="{FF2B5EF4-FFF2-40B4-BE49-F238E27FC236}">
                <a16:creationId xmlns:a16="http://schemas.microsoft.com/office/drawing/2014/main" id="{F393C126-6F36-4A51-BA7B-23BA682FA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55362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07B8-D16A-4ECF-BA07-9E1544A45871}"/>
              </a:ext>
            </a:extLst>
          </p:cNvPr>
          <p:cNvSpPr>
            <a:spLocks noGrp="1"/>
          </p:cNvSpPr>
          <p:nvPr>
            <p:ph type="title"/>
          </p:nvPr>
        </p:nvSpPr>
        <p:spPr>
          <a:xfrm>
            <a:off x="384908" y="169750"/>
            <a:ext cx="10515600" cy="1325563"/>
          </a:xfrm>
        </p:spPr>
        <p:txBody>
          <a:bodyPr/>
          <a:lstStyle/>
          <a:p>
            <a:r>
              <a:rPr lang="en-US" dirty="0">
                <a:solidFill>
                  <a:srgbClr val="1A3865"/>
                </a:solidFill>
              </a:rPr>
              <a:t>Financial Pyramid</a:t>
            </a:r>
          </a:p>
        </p:txBody>
      </p:sp>
      <p:graphicFrame>
        <p:nvGraphicFramePr>
          <p:cNvPr id="3" name="Diagram 2">
            <a:extLst>
              <a:ext uri="{FF2B5EF4-FFF2-40B4-BE49-F238E27FC236}">
                <a16:creationId xmlns:a16="http://schemas.microsoft.com/office/drawing/2014/main" id="{6BF11057-4F5B-480A-88E0-E199EA90EC35}"/>
              </a:ext>
            </a:extLst>
          </p:cNvPr>
          <p:cNvGraphicFramePr/>
          <p:nvPr>
            <p:extLst>
              <p:ext uri="{D42A27DB-BD31-4B8C-83A1-F6EECF244321}">
                <p14:modId xmlns:p14="http://schemas.microsoft.com/office/powerpoint/2010/main" val="1462026747"/>
              </p:ext>
            </p:extLst>
          </p:nvPr>
        </p:nvGraphicFramePr>
        <p:xfrm>
          <a:off x="2032000" y="1281714"/>
          <a:ext cx="7120792" cy="4747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66C7069-50C8-4E72-934E-5C8A218181E4}"/>
              </a:ext>
            </a:extLst>
          </p:cNvPr>
          <p:cNvSpPr txBox="1"/>
          <p:nvPr/>
        </p:nvSpPr>
        <p:spPr>
          <a:xfrm>
            <a:off x="6690957" y="1622913"/>
            <a:ext cx="2734398" cy="646331"/>
          </a:xfrm>
          <a:prstGeom prst="rect">
            <a:avLst/>
          </a:prstGeom>
          <a:noFill/>
        </p:spPr>
        <p:txBody>
          <a:bodyPr wrap="square" rtlCol="0">
            <a:spAutoFit/>
          </a:bodyPr>
          <a:lstStyle/>
          <a:p>
            <a:r>
              <a:rPr lang="en-US" sz="1200" dirty="0">
                <a:latin typeface="Avenir LT Std 35 Light" panose="020B0402020203020204" pitchFamily="34" charset="0"/>
              </a:rPr>
              <a:t>Art, Metals, Gemstones, Options, Commodities, Oil Exploration, Venture Capital</a:t>
            </a:r>
          </a:p>
        </p:txBody>
      </p:sp>
      <p:sp>
        <p:nvSpPr>
          <p:cNvPr id="5" name="TextBox 4">
            <a:extLst>
              <a:ext uri="{FF2B5EF4-FFF2-40B4-BE49-F238E27FC236}">
                <a16:creationId xmlns:a16="http://schemas.microsoft.com/office/drawing/2014/main" id="{9546F191-9FEE-4329-8B16-26B381725C0D}"/>
              </a:ext>
            </a:extLst>
          </p:cNvPr>
          <p:cNvSpPr txBox="1"/>
          <p:nvPr/>
        </p:nvSpPr>
        <p:spPr>
          <a:xfrm>
            <a:off x="7274172" y="2654167"/>
            <a:ext cx="3064616" cy="646331"/>
          </a:xfrm>
          <a:prstGeom prst="rect">
            <a:avLst/>
          </a:prstGeom>
          <a:noFill/>
        </p:spPr>
        <p:txBody>
          <a:bodyPr wrap="square" rtlCol="0">
            <a:spAutoFit/>
          </a:bodyPr>
          <a:lstStyle/>
          <a:p>
            <a:r>
              <a:rPr lang="en-US" sz="1200" dirty="0">
                <a:latin typeface="Avenir LT Std 35 Light" panose="020B0402020203020204" pitchFamily="34" charset="0"/>
              </a:rPr>
              <a:t>Equity Partnerships, Investment Real Estate, Growth Stocks and Mutual Funds, Variable Life Insurance and Annuities</a:t>
            </a:r>
          </a:p>
        </p:txBody>
      </p:sp>
      <p:sp>
        <p:nvSpPr>
          <p:cNvPr id="6" name="TextBox 5">
            <a:extLst>
              <a:ext uri="{FF2B5EF4-FFF2-40B4-BE49-F238E27FC236}">
                <a16:creationId xmlns:a16="http://schemas.microsoft.com/office/drawing/2014/main" id="{6E417CF3-4545-4408-8E7D-6F715C824B3C}"/>
              </a:ext>
            </a:extLst>
          </p:cNvPr>
          <p:cNvSpPr txBox="1"/>
          <p:nvPr/>
        </p:nvSpPr>
        <p:spPr>
          <a:xfrm>
            <a:off x="8263303" y="3698154"/>
            <a:ext cx="3772389" cy="830997"/>
          </a:xfrm>
          <a:prstGeom prst="rect">
            <a:avLst/>
          </a:prstGeom>
          <a:noFill/>
        </p:spPr>
        <p:txBody>
          <a:bodyPr wrap="square" rtlCol="0">
            <a:spAutoFit/>
          </a:bodyPr>
          <a:lstStyle/>
          <a:p>
            <a:r>
              <a:rPr lang="en-US" sz="1200" dirty="0">
                <a:latin typeface="Avenir LT Std 35 Light" panose="020B0402020203020204" pitchFamily="34" charset="0"/>
              </a:rPr>
              <a:t>Conservative Equities (Utility Stocks, Convertible Bonds, Balanced Funds); Residence; Retirement Plans; Corporate, Municipal, U.S. Government Notes, and Bonds.</a:t>
            </a:r>
          </a:p>
        </p:txBody>
      </p:sp>
      <p:sp>
        <p:nvSpPr>
          <p:cNvPr id="7" name="TextBox 6">
            <a:extLst>
              <a:ext uri="{FF2B5EF4-FFF2-40B4-BE49-F238E27FC236}">
                <a16:creationId xmlns:a16="http://schemas.microsoft.com/office/drawing/2014/main" id="{B523C715-241E-45F6-880E-70BB31A733E3}"/>
              </a:ext>
            </a:extLst>
          </p:cNvPr>
          <p:cNvSpPr txBox="1"/>
          <p:nvPr/>
        </p:nvSpPr>
        <p:spPr>
          <a:xfrm>
            <a:off x="9109067" y="4963937"/>
            <a:ext cx="2926625" cy="461665"/>
          </a:xfrm>
          <a:prstGeom prst="rect">
            <a:avLst/>
          </a:prstGeom>
          <a:noFill/>
        </p:spPr>
        <p:txBody>
          <a:bodyPr wrap="square" rtlCol="0">
            <a:spAutoFit/>
          </a:bodyPr>
          <a:lstStyle/>
          <a:p>
            <a:r>
              <a:rPr lang="en-US" sz="1200" dirty="0">
                <a:latin typeface="Avenir LT Std 35 Light" panose="020B0402020203020204" pitchFamily="34" charset="0"/>
              </a:rPr>
              <a:t>Savings, Treasury Bills, Annuities, Money Market Funds, Life Insurance</a:t>
            </a:r>
          </a:p>
        </p:txBody>
      </p:sp>
    </p:spTree>
    <p:extLst>
      <p:ext uri="{BB962C8B-B14F-4D97-AF65-F5344CB8AC3E}">
        <p14:creationId xmlns:p14="http://schemas.microsoft.com/office/powerpoint/2010/main" val="287200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855FE8-767C-485D-9D4F-463438A14D02}"/>
              </a:ext>
            </a:extLst>
          </p:cNvPr>
          <p:cNvSpPr/>
          <p:nvPr/>
        </p:nvSpPr>
        <p:spPr>
          <a:xfrm>
            <a:off x="0" y="1102545"/>
            <a:ext cx="12363938" cy="4930932"/>
          </a:xfrm>
          <a:prstGeom prst="rect">
            <a:avLst/>
          </a:prstGeom>
          <a:solidFill>
            <a:srgbClr val="EA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3730B-6E80-435E-903D-26E95283692B}"/>
              </a:ext>
            </a:extLst>
          </p:cNvPr>
          <p:cNvSpPr>
            <a:spLocks noGrp="1"/>
          </p:cNvSpPr>
          <p:nvPr>
            <p:ph type="title"/>
          </p:nvPr>
        </p:nvSpPr>
        <p:spPr>
          <a:xfrm>
            <a:off x="838200" y="92979"/>
            <a:ext cx="10515600" cy="1009566"/>
          </a:xfrm>
        </p:spPr>
        <p:txBody>
          <a:bodyPr>
            <a:normAutofit/>
          </a:bodyPr>
          <a:lstStyle/>
          <a:p>
            <a:r>
              <a:rPr lang="en-US" dirty="0"/>
              <a:t>3 Pocket Analysis</a:t>
            </a:r>
          </a:p>
        </p:txBody>
      </p:sp>
      <p:pic>
        <p:nvPicPr>
          <p:cNvPr id="4" name="Picture 3" descr="A picture containing diagram&#10;&#10;Description automatically generated">
            <a:extLst>
              <a:ext uri="{FF2B5EF4-FFF2-40B4-BE49-F238E27FC236}">
                <a16:creationId xmlns:a16="http://schemas.microsoft.com/office/drawing/2014/main" id="{DB779FEF-3C4F-4043-8309-7C2862A5B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56" y="1102545"/>
            <a:ext cx="10278911" cy="4930932"/>
          </a:xfrm>
          <a:prstGeom prst="rect">
            <a:avLst/>
          </a:prstGeom>
        </p:spPr>
      </p:pic>
    </p:spTree>
    <p:extLst>
      <p:ext uri="{BB962C8B-B14F-4D97-AF65-F5344CB8AC3E}">
        <p14:creationId xmlns:p14="http://schemas.microsoft.com/office/powerpoint/2010/main" val="89873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
      <a:dk1>
        <a:srgbClr val="1A2F59"/>
      </a:dk1>
      <a:lt1>
        <a:srgbClr val="FFFFFF"/>
      </a:lt1>
      <a:dk2>
        <a:srgbClr val="F2F2F2"/>
      </a:dk2>
      <a:lt2>
        <a:srgbClr val="A5A5A5"/>
      </a:lt2>
      <a:accent1>
        <a:srgbClr val="1A2F59"/>
      </a:accent1>
      <a:accent2>
        <a:srgbClr val="DA772F"/>
      </a:accent2>
      <a:accent3>
        <a:srgbClr val="F2F2F2"/>
      </a:accent3>
      <a:accent4>
        <a:srgbClr val="248BCB"/>
      </a:accent4>
      <a:accent5>
        <a:srgbClr val="666666"/>
      </a:accent5>
      <a:accent6>
        <a:srgbClr val="014067"/>
      </a:accent6>
      <a:hlink>
        <a:srgbClr val="00194C"/>
      </a:hlink>
      <a:folHlink>
        <a:srgbClr val="248B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7413</TotalTime>
  <Words>3918</Words>
  <Application>Microsoft Office PowerPoint</Application>
  <PresentationFormat>Widescreen</PresentationFormat>
  <Paragraphs>338</Paragraphs>
  <Slides>32</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Avenir LT Std 35 Light</vt:lpstr>
      <vt:lpstr>Avenir LT Std 65 Medium</vt:lpstr>
      <vt:lpstr>Avenir Next LT Pro Demi</vt:lpstr>
      <vt:lpstr>Calibri</vt:lpstr>
      <vt:lpstr>Clarendon LT Std</vt:lpstr>
      <vt:lpstr>Ink Free</vt:lpstr>
      <vt:lpstr>Lato</vt:lpstr>
      <vt:lpstr>OpenSans-Regular</vt:lpstr>
      <vt:lpstr>Wingdings</vt:lpstr>
      <vt:lpstr>1_Office Theme</vt:lpstr>
      <vt:lpstr>PowerPoint Presentation</vt:lpstr>
      <vt:lpstr>PowerPoint Presentation</vt:lpstr>
      <vt:lpstr>PowerPoint Presentation</vt:lpstr>
      <vt:lpstr>PowerPoint Presentation</vt:lpstr>
      <vt:lpstr>Guest Speaker</vt:lpstr>
      <vt:lpstr>Agenda</vt:lpstr>
      <vt:lpstr>PowerPoint Presentation</vt:lpstr>
      <vt:lpstr>Financial Pyramid</vt:lpstr>
      <vt:lpstr>3 Pocket Analysis</vt:lpstr>
      <vt:lpstr>3 Pocket Analysis</vt:lpstr>
      <vt:lpstr>5 Key Components of a Wealth Plan</vt:lpstr>
      <vt:lpstr>5 Key Components of a Wealth Plan</vt:lpstr>
      <vt:lpstr>Capital Accumulation</vt:lpstr>
      <vt:lpstr>PowerPoint Presentation</vt:lpstr>
      <vt:lpstr>PowerPoint Presentation</vt:lpstr>
      <vt:lpstr>PowerPoint Presentation</vt:lpstr>
      <vt:lpstr>PowerPoint Presentation</vt:lpstr>
      <vt:lpstr>Risk Management</vt:lpstr>
      <vt:lpstr>Individuals with Disabilities by Age</vt:lpstr>
      <vt:lpstr>Retirement Planning</vt:lpstr>
      <vt:lpstr>Interest Rates and Inflation</vt:lpstr>
      <vt:lpstr>PowerPoint Presentation</vt:lpstr>
      <vt:lpstr>“Real” Value of CD After Inflation</vt:lpstr>
      <vt:lpstr>Tax Planning</vt:lpstr>
      <vt:lpstr>Income Tax Rates (1913-2018)</vt:lpstr>
      <vt:lpstr>Legacy Planning</vt:lpstr>
      <vt:lpstr>Life Expectancy from birth in the U.S. (1860-2020)</vt:lpstr>
      <vt:lpstr>How do you measure up?</vt:lpstr>
      <vt:lpstr>PowerPoint Presentation</vt:lpstr>
      <vt:lpstr>Take Aways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Marketing Goals</dc:title>
  <dc:creator>Melissa McGinnis</dc:creator>
  <cp:lastModifiedBy>Erika Yadron</cp:lastModifiedBy>
  <cp:revision>42</cp:revision>
  <cp:lastPrinted>2022-03-16T21:07:28Z</cp:lastPrinted>
  <dcterms:created xsi:type="dcterms:W3CDTF">2021-12-13T23:54:26Z</dcterms:created>
  <dcterms:modified xsi:type="dcterms:W3CDTF">2023-04-17T19:10:04Z</dcterms:modified>
</cp:coreProperties>
</file>